
<file path=[Content_Types].xml><?xml version="1.0" encoding="utf-8"?>
<Types xmlns="http://schemas.openxmlformats.org/package/2006/content-types">
  <Default Extension="vml" ContentType="application/vnd.openxmlformats-officedocument.vmlDrawing"/>
  <Default Extension="bin" ContentType="application/vnd.openxmlformats-officedocument.oleObject"/>
  <Default Extension="png" ContentType="image/png"/>
  <Default Extension="emf" ContentType="image/x-emf"/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comments/comment1.xml" ContentType="application/vnd.openxmlformats-officedocument.presentationml.comment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0" r:id="rId3"/>
  </p:sldMasterIdLst>
  <p:notesMasterIdLst>
    <p:notesMasterId r:id="rId6"/>
  </p:notesMasterIdLst>
  <p:sldIdLst>
    <p:sldId id="258" r:id="rId4"/>
    <p:sldId id="256" r:id="rId5"/>
    <p:sldId id="257" r:id="rId7"/>
    <p:sldId id="260" r:id="rId8"/>
    <p:sldId id="261" r:id="rId9"/>
    <p:sldId id="262" r:id="rId10"/>
    <p:sldId id="264" r:id="rId11"/>
  </p:sldIdLst>
  <p:sldSz cx="12192000" cy="6858000"/>
  <p:notesSz cx="6858000" cy="9144000"/>
  <p:defaultTextStyle>
    <a:defPPr>
      <a:defRPr lang="zh-CN"/>
    </a:defPPr>
    <a:lvl1pPr marL="0" lvl="0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1pPr>
    <a:lvl2pPr marL="457200" lvl="1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2pPr>
    <a:lvl3pPr marL="914400" lvl="2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3pPr>
    <a:lvl4pPr marL="1371600" lvl="3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4pPr>
    <a:lvl5pPr marL="1828800" lvl="4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5pPr>
    <a:lvl6pPr marL="2286000" lvl="5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6pPr>
    <a:lvl7pPr marL="2743200" lvl="6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7pPr>
    <a:lvl8pPr marL="3200400" lvl="7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8pPr>
    <a:lvl9pPr marL="3657600" lvl="8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2308" initials="2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howGuides="1">
      <p:cViewPr varScale="1">
        <p:scale>
          <a:sx n="69" d="100"/>
          <a:sy n="69" d="100"/>
        </p:scale>
        <p:origin x="-138" y="-102"/>
      </p:cViewPr>
      <p:guideLst>
        <p:guide orient="horz" pos="2201"/>
        <p:guide pos="3838"/>
      </p:guideLst>
    </p:cSldViewPr>
  </p:slide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5.xml"/><Relationship Id="rId8" Type="http://schemas.openxmlformats.org/officeDocument/2006/relationships/slide" Target="slides/slide4.xml"/><Relationship Id="rId7" Type="http://schemas.openxmlformats.org/officeDocument/2006/relationships/slide" Target="slides/slide3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2.xml"/><Relationship Id="rId4" Type="http://schemas.openxmlformats.org/officeDocument/2006/relationships/slide" Target="slides/slide1.xml"/><Relationship Id="rId3" Type="http://schemas.openxmlformats.org/officeDocument/2006/relationships/slideMaster" Target="slideMasters/slideMaster2.xml"/><Relationship Id="rId2" Type="http://schemas.openxmlformats.org/officeDocument/2006/relationships/theme" Target="theme/theme1.xml"/><Relationship Id="rId15" Type="http://schemas.openxmlformats.org/officeDocument/2006/relationships/commentAuthors" Target="commentAuthors.xml"/><Relationship Id="rId14" Type="http://schemas.openxmlformats.org/officeDocument/2006/relationships/tableStyles" Target="tableStyles.xml"/><Relationship Id="rId13" Type="http://schemas.openxmlformats.org/officeDocument/2006/relationships/viewProps" Target="viewProps.xml"/><Relationship Id="rId12" Type="http://schemas.openxmlformats.org/officeDocument/2006/relationships/presProps" Target="presProps.xml"/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" Type="http://schemas.openxmlformats.org/officeDocument/2006/relationships/slideMaster" Target="slideMasters/slideMaster1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5-05-07T11:24:50.068" idx="1">
    <p:pos x="7690" y="521"/>
    <p:text/>
  </p:cm>
</p:cmLst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A48B96-639E-45A3-A0BA-2464DFDB1FA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837353-30EB-4A48-80EB-173D804AEFB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6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7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/>
          <p:nvPr>
            <p:ph type="sldImg" idx="2"/>
          </p:nvPr>
        </p:nvSpPr>
        <p:spPr/>
      </p:sp>
      <p:sp>
        <p:nvSpPr>
          <p:cNvPr id="3" name="文本占位符 2"/>
          <p:cNvSpPr/>
          <p:nvPr>
            <p:ph type="body" idx="3"/>
          </p:nvPr>
        </p:nvSpPr>
        <p:spPr/>
        <p:txBody>
          <a:bodyPr/>
          <a:p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/>
          <p:nvPr>
            <p:ph type="sldImg" idx="2"/>
          </p:nvPr>
        </p:nvSpPr>
        <p:spPr/>
      </p:sp>
      <p:sp>
        <p:nvSpPr>
          <p:cNvPr id="3" name="文本占位符 2"/>
          <p:cNvSpPr/>
          <p:nvPr>
            <p:ph type="body" idx="3"/>
          </p:nvPr>
        </p:nvSpPr>
        <p:spPr/>
        <p:txBody>
          <a:bodyPr/>
          <a:p>
            <a:endParaRPr lang="zh-CN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/>
          <p:nvPr>
            <p:ph type="sldImg" idx="2"/>
          </p:nvPr>
        </p:nvSpPr>
        <p:spPr/>
      </p:sp>
      <p:sp>
        <p:nvSpPr>
          <p:cNvPr id="3" name="文本占位符 2"/>
          <p:cNvSpPr/>
          <p:nvPr>
            <p:ph type="body" idx="3"/>
          </p:nvPr>
        </p:nvSpPr>
        <p:spPr/>
        <p:txBody>
          <a:bodyPr/>
          <a:p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pPr fontAlgn="base"/>
            <a:r>
              <a:rPr lang="zh-CN" altLang="en-US" strike="noStrike" noProof="1" smtClean="0"/>
              <a:t>单击此处编辑母版副标题样式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839200" y="274638"/>
            <a:ext cx="2743200" cy="5851525"/>
          </a:xfrm>
        </p:spPr>
        <p:txBody>
          <a:bodyPr vert="eaVert"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09600" y="274638"/>
            <a:ext cx="8070574" cy="5851525"/>
          </a:xfrm>
        </p:spPr>
        <p:txBody>
          <a:bodyPr vert="eaVert"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pPr fontAlgn="base"/>
            <a:r>
              <a:rPr lang="zh-CN" altLang="en-US" strike="noStrike" noProof="1" smtClean="0"/>
              <a:t>单击此处编辑母版副标题样式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45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09600" y="1600200"/>
            <a:ext cx="5376672" cy="4525963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205728" y="1600200"/>
            <a:ext cx="5376672" cy="4525963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1186774" y="1778438"/>
            <a:ext cx="4873574" cy="823912"/>
          </a:xfrm>
        </p:spPr>
        <p:txBody>
          <a:bodyPr anchor="ctr" anchorCtr="0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1186774" y="2665379"/>
            <a:ext cx="4873574" cy="3524284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256938" y="1778438"/>
            <a:ext cx="4897576" cy="823912"/>
          </a:xfrm>
        </p:spPr>
        <p:txBody>
          <a:bodyPr anchor="ctr" anchorCtr="0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256938" y="2665379"/>
            <a:ext cx="4897576" cy="3524284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24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4165349" cy="1600200"/>
          </a:xfrm>
        </p:spPr>
        <p:txBody>
          <a:bodyPr anchor="b"/>
          <a:lstStyle>
            <a:lvl1pPr>
              <a:defRPr sz="24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457201"/>
            <a:ext cx="6172200" cy="540385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fontAlgn="base"/>
            <a:endParaRPr lang="zh-CN" altLang="en-US" strike="noStrike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4165349" cy="3811588"/>
          </a:xfrm>
        </p:spPr>
        <p:txBody>
          <a:bodyPr/>
          <a:lstStyle>
            <a:lvl1pPr marL="0" indent="0">
              <a:buNone/>
              <a:defRPr sz="1500"/>
            </a:lvl1pPr>
            <a:lvl2pPr marL="342900" indent="0">
              <a:buNone/>
              <a:defRPr sz="1350"/>
            </a:lvl2pPr>
            <a:lvl3pPr marL="685800" indent="0">
              <a:buNone/>
              <a:defRPr sz="1200"/>
            </a:lvl3pPr>
            <a:lvl4pPr marL="1028700" indent="0">
              <a:buNone/>
              <a:defRPr sz="1050"/>
            </a:lvl4pPr>
            <a:lvl5pPr marL="1371600" indent="0">
              <a:buNone/>
              <a:defRPr sz="1050"/>
            </a:lvl5pPr>
            <a:lvl6pPr marL="1714500" indent="0">
              <a:buNone/>
              <a:defRPr sz="1050"/>
            </a:lvl6pPr>
            <a:lvl7pPr marL="2057400" indent="0">
              <a:buNone/>
              <a:defRPr sz="1050"/>
            </a:lvl7pPr>
            <a:lvl8pPr marL="2400300" indent="0">
              <a:buNone/>
              <a:defRPr sz="1050"/>
            </a:lvl8pPr>
            <a:lvl9pPr marL="2743200" indent="0">
              <a:buNone/>
              <a:defRPr sz="105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839200" y="274638"/>
            <a:ext cx="2743200" cy="5851525"/>
          </a:xfrm>
        </p:spPr>
        <p:txBody>
          <a:bodyPr vert="eaVert"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09600" y="274638"/>
            <a:ext cx="8070574" cy="5851525"/>
          </a:xfrm>
        </p:spPr>
        <p:txBody>
          <a:bodyPr vert="eaVert"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45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09600" y="1600200"/>
            <a:ext cx="5376672" cy="4525963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205728" y="1600200"/>
            <a:ext cx="5376672" cy="4525963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1186774" y="1778438"/>
            <a:ext cx="4873574" cy="823912"/>
          </a:xfrm>
        </p:spPr>
        <p:txBody>
          <a:bodyPr anchor="ctr" anchorCtr="0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1186774" y="2665379"/>
            <a:ext cx="4873574" cy="3524284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256938" y="1778438"/>
            <a:ext cx="4897576" cy="823912"/>
          </a:xfrm>
        </p:spPr>
        <p:txBody>
          <a:bodyPr anchor="ctr" anchorCtr="0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256938" y="2665379"/>
            <a:ext cx="4897576" cy="3524284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24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4165349" cy="1600200"/>
          </a:xfrm>
        </p:spPr>
        <p:txBody>
          <a:bodyPr anchor="b"/>
          <a:lstStyle>
            <a:lvl1pPr>
              <a:defRPr sz="24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457201"/>
            <a:ext cx="6172200" cy="540385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fontAlgn="base"/>
            <a:endParaRPr lang="zh-CN" altLang="en-US" strike="noStrike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4165349" cy="3811588"/>
          </a:xfrm>
        </p:spPr>
        <p:txBody>
          <a:bodyPr/>
          <a:lstStyle>
            <a:lvl1pPr marL="0" indent="0">
              <a:buNone/>
              <a:defRPr sz="1500"/>
            </a:lvl1pPr>
            <a:lvl2pPr marL="342900" indent="0">
              <a:buNone/>
              <a:defRPr sz="1350"/>
            </a:lvl2pPr>
            <a:lvl3pPr marL="685800" indent="0">
              <a:buNone/>
              <a:defRPr sz="1200"/>
            </a:lvl3pPr>
            <a:lvl4pPr marL="1028700" indent="0">
              <a:buNone/>
              <a:defRPr sz="1050"/>
            </a:lvl4pPr>
            <a:lvl5pPr marL="1371600" indent="0">
              <a:buNone/>
              <a:defRPr sz="1050"/>
            </a:lvl5pPr>
            <a:lvl6pPr marL="1714500" indent="0">
              <a:buNone/>
              <a:defRPr sz="1050"/>
            </a:lvl6pPr>
            <a:lvl7pPr marL="2057400" indent="0">
              <a:buNone/>
              <a:defRPr sz="1050"/>
            </a:lvl7pPr>
            <a:lvl8pPr marL="2400300" indent="0">
              <a:buNone/>
              <a:defRPr sz="1050"/>
            </a:lvl8pPr>
            <a:lvl9pPr marL="2743200" indent="0">
              <a:buNone/>
              <a:defRPr sz="105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20.xml"/><Relationship Id="rId8" Type="http://schemas.openxmlformats.org/officeDocument/2006/relationships/slideLayout" Target="../slideLayouts/slideLayout19.xml"/><Relationship Id="rId7" Type="http://schemas.openxmlformats.org/officeDocument/2006/relationships/slideLayout" Target="../slideLayouts/slideLayout18.xml"/><Relationship Id="rId6" Type="http://schemas.openxmlformats.org/officeDocument/2006/relationships/slideLayout" Target="../slideLayouts/slideLayout17.xml"/><Relationship Id="rId5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5.xml"/><Relationship Id="rId3" Type="http://schemas.openxmlformats.org/officeDocument/2006/relationships/slideLayout" Target="../slideLayouts/slideLayout14.xml"/><Relationship Id="rId2" Type="http://schemas.openxmlformats.org/officeDocument/2006/relationships/slideLayout" Target="../slideLayouts/slideLayout13.xml"/><Relationship Id="rId12" Type="http://schemas.openxmlformats.org/officeDocument/2006/relationships/theme" Target="../theme/theme2.xml"/><Relationship Id="rId11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1.xml"/><Relationship Id="rId1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1026" name="标题 1025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p>
            <a:pPr lvl="0"/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1027" name="文本占位符 1026"/>
          <p:cNvSpPr>
            <a:spLocks noGrp="1"/>
          </p:cNvSpPr>
          <p:nvPr>
            <p:ph type="body"/>
          </p:nvPr>
        </p:nvSpPr>
        <p:spPr>
          <a:xfrm>
            <a:off x="609600" y="1600200"/>
            <a:ext cx="10972800" cy="4525963"/>
          </a:xfrm>
          <a:prstGeom prst="rect">
            <a:avLst/>
          </a:prstGeom>
          <a:noFill/>
          <a:ln w="9525">
            <a:noFill/>
          </a:ln>
        </p:spPr>
        <p:txBody>
          <a:bodyPr anchor="t" anchorCtr="0"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1028" name="日期占位符 1027"/>
          <p:cNvSpPr>
            <a:spLocks noGrp="1"/>
          </p:cNvSpPr>
          <p:nvPr>
            <p:ph type="dt" sz="half" idx="2"/>
          </p:nvPr>
        </p:nvSpPr>
        <p:spPr>
          <a:xfrm>
            <a:off x="609600" y="6245225"/>
            <a:ext cx="28448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>
              <a:defRPr sz="1400"/>
            </a:lvl1pPr>
          </a:lstStyle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1029" name="页脚占位符 1028"/>
          <p:cNvSpPr>
            <a:spLocks noGrp="1"/>
          </p:cNvSpPr>
          <p:nvPr>
            <p:ph type="ftr" sz="quarter" idx="3"/>
          </p:nvPr>
        </p:nvSpPr>
        <p:spPr>
          <a:xfrm>
            <a:off x="4165600" y="6245225"/>
            <a:ext cx="38608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ctr">
              <a:defRPr sz="1400"/>
            </a:lvl1pPr>
          </a:lstStyle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1030" name="灯片编号占位符 1029"/>
          <p:cNvSpPr>
            <a:spLocks noGrp="1"/>
          </p:cNvSpPr>
          <p:nvPr>
            <p:ph type="sldNum" sz="quarter" idx="4"/>
          </p:nvPr>
        </p:nvSpPr>
        <p:spPr>
          <a:xfrm>
            <a:off x="8737600" y="6245225"/>
            <a:ext cx="28448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r">
              <a:defRPr sz="1400"/>
            </a:lvl1pPr>
          </a:lstStyle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marL="0" lvl="0" indent="0" algn="ctr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4400" b="0" i="0" u="none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42900" lvl="0" indent="-3429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32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lvl="1" indent="-28575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lvl="2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lvl="3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lvl="4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lvl="5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971800" lvl="6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429000" lvl="7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886200" lvl="8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lvl="1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2pPr>
      <a:lvl3pPr marL="914400" lvl="2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3pPr>
      <a:lvl4pPr marL="1371600" lvl="3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4pPr>
      <a:lvl5pPr marL="1828800" lvl="4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5pPr>
      <a:lvl6pPr marL="2286000" lvl="5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6pPr>
      <a:lvl7pPr marL="2743200" lvl="6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7pPr>
      <a:lvl8pPr marL="3200400" lvl="7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8pPr>
      <a:lvl9pPr marL="3657600" lvl="8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050" name="标题 1025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p>
            <a:pPr lvl="0"/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2051" name="文本占位符 1026"/>
          <p:cNvSpPr>
            <a:spLocks noGrp="1"/>
          </p:cNvSpPr>
          <p:nvPr>
            <p:ph type="body"/>
          </p:nvPr>
        </p:nvSpPr>
        <p:spPr>
          <a:xfrm>
            <a:off x="609600" y="1600200"/>
            <a:ext cx="10972800" cy="4525963"/>
          </a:xfrm>
          <a:prstGeom prst="rect">
            <a:avLst/>
          </a:prstGeom>
          <a:noFill/>
          <a:ln w="9525">
            <a:noFill/>
          </a:ln>
        </p:spPr>
        <p:txBody>
          <a:bodyPr anchor="t" anchorCtr="0"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1028" name="日期占位符 1027"/>
          <p:cNvSpPr>
            <a:spLocks noGrp="1"/>
          </p:cNvSpPr>
          <p:nvPr>
            <p:ph type="dt" sz="half" idx="2"/>
          </p:nvPr>
        </p:nvSpPr>
        <p:spPr>
          <a:xfrm>
            <a:off x="609600" y="6245225"/>
            <a:ext cx="28448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>
              <a:defRPr sz="1400"/>
            </a:lvl1pPr>
          </a:lstStyle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1029" name="页脚占位符 1028"/>
          <p:cNvSpPr>
            <a:spLocks noGrp="1"/>
          </p:cNvSpPr>
          <p:nvPr>
            <p:ph type="ftr" sz="quarter" idx="3"/>
          </p:nvPr>
        </p:nvSpPr>
        <p:spPr>
          <a:xfrm>
            <a:off x="4165600" y="6245225"/>
            <a:ext cx="38608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ctr">
              <a:defRPr sz="1400"/>
            </a:lvl1pPr>
          </a:lstStyle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1030" name="灯片编号占位符 1029"/>
          <p:cNvSpPr>
            <a:spLocks noGrp="1"/>
          </p:cNvSpPr>
          <p:nvPr>
            <p:ph type="sldNum" sz="quarter" idx="4"/>
          </p:nvPr>
        </p:nvSpPr>
        <p:spPr>
          <a:xfrm>
            <a:off x="8737600" y="6245225"/>
            <a:ext cx="28448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r">
              <a:defRPr sz="1400"/>
            </a:lvl1pPr>
          </a:lstStyle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lvl1pPr marL="0" lvl="0" indent="0" algn="ctr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4400" b="0" i="0" u="none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42900" lvl="0" indent="-3429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32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lvl="1" indent="-28575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lvl="2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lvl="3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lvl="4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lvl="5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971800" lvl="6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429000" lvl="7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886200" lvl="8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lvl="1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2pPr>
      <a:lvl3pPr marL="914400" lvl="2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3pPr>
      <a:lvl4pPr marL="1371600" lvl="3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4pPr>
      <a:lvl5pPr marL="1828800" lvl="4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5pPr>
      <a:lvl6pPr marL="2286000" lvl="5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6pPr>
      <a:lvl7pPr marL="2743200" lvl="6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7pPr>
      <a:lvl8pPr marL="3200400" lvl="7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8pPr>
      <a:lvl9pPr marL="3657600" lvl="8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3.xml"/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1.bin"/><Relationship Id="rId8" Type="http://schemas.openxmlformats.org/officeDocument/2006/relationships/image" Target="../media/image9.png"/><Relationship Id="rId7" Type="http://schemas.openxmlformats.org/officeDocument/2006/relationships/image" Target="../media/image8.png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3" Type="http://schemas.openxmlformats.org/officeDocument/2006/relationships/notesSlide" Target="../notesSlides/notesSlide1.xml"/><Relationship Id="rId12" Type="http://schemas.openxmlformats.org/officeDocument/2006/relationships/vmlDrawing" Target="../drawings/vmlDrawing1.vml"/><Relationship Id="rId11" Type="http://schemas.openxmlformats.org/officeDocument/2006/relationships/slideLayout" Target="../slideLayouts/slideLayout1.xml"/><Relationship Id="rId10" Type="http://schemas.openxmlformats.org/officeDocument/2006/relationships/image" Target="../media/image10.emf"/><Relationship Id="rId1" Type="http://schemas.openxmlformats.org/officeDocument/2006/relationships/tags" Target="../tags/tag1.xml"/></Relationships>
</file>

<file path=ppt/slides/_rels/slide3.xml.rels><?xml version="1.0" encoding="UTF-8" standalone="yes"?>
<Relationships xmlns="http://schemas.openxmlformats.org/package/2006/relationships"><Relationship Id="rId7" Type="http://schemas.openxmlformats.org/officeDocument/2006/relationships/slideLayout" Target="../slideLayouts/slideLayout12.xml"/><Relationship Id="rId6" Type="http://schemas.openxmlformats.org/officeDocument/2006/relationships/image" Target="../media/image15.png"/><Relationship Id="rId5" Type="http://schemas.openxmlformats.org/officeDocument/2006/relationships/image" Target="../media/image14.png"/><Relationship Id="rId4" Type="http://schemas.openxmlformats.org/officeDocument/2006/relationships/image" Target="../media/image13.png"/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tags" Target="../tags/tag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2.xml"/><Relationship Id="rId7" Type="http://schemas.openxmlformats.org/officeDocument/2006/relationships/image" Target="../media/image21.png"/><Relationship Id="rId6" Type="http://schemas.openxmlformats.org/officeDocument/2006/relationships/image" Target="../media/image20.png"/><Relationship Id="rId5" Type="http://schemas.openxmlformats.org/officeDocument/2006/relationships/image" Target="../media/image19.png"/><Relationship Id="rId4" Type="http://schemas.openxmlformats.org/officeDocument/2006/relationships/image" Target="../media/image18.png"/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tags" Target="../tags/tag3.xml"/></Relationships>
</file>

<file path=ppt/slides/_rels/slide5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12.xml"/><Relationship Id="rId8" Type="http://schemas.openxmlformats.org/officeDocument/2006/relationships/image" Target="../media/image28.jpeg"/><Relationship Id="rId7" Type="http://schemas.openxmlformats.org/officeDocument/2006/relationships/image" Target="../media/image27.jpeg"/><Relationship Id="rId6" Type="http://schemas.openxmlformats.org/officeDocument/2006/relationships/image" Target="../media/image26.png"/><Relationship Id="rId5" Type="http://schemas.openxmlformats.org/officeDocument/2006/relationships/image" Target="../media/image25.png"/><Relationship Id="rId4" Type="http://schemas.openxmlformats.org/officeDocument/2006/relationships/image" Target="../media/image24.png"/><Relationship Id="rId3" Type="http://schemas.openxmlformats.org/officeDocument/2006/relationships/image" Target="../media/image23.png"/><Relationship Id="rId2" Type="http://schemas.openxmlformats.org/officeDocument/2006/relationships/image" Target="../media/image22.png"/><Relationship Id="rId1" Type="http://schemas.openxmlformats.org/officeDocument/2006/relationships/tags" Target="../tags/tag4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notesSlide" Target="../notesSlides/notesSlide2.xml"/><Relationship Id="rId7" Type="http://schemas.openxmlformats.org/officeDocument/2006/relationships/slideLayout" Target="../slideLayouts/slideLayout12.xml"/><Relationship Id="rId6" Type="http://schemas.openxmlformats.org/officeDocument/2006/relationships/image" Target="../media/image33.png"/><Relationship Id="rId5" Type="http://schemas.openxmlformats.org/officeDocument/2006/relationships/image" Target="../media/image32.png"/><Relationship Id="rId4" Type="http://schemas.openxmlformats.org/officeDocument/2006/relationships/image" Target="../media/image31.png"/><Relationship Id="rId3" Type="http://schemas.openxmlformats.org/officeDocument/2006/relationships/image" Target="../media/image30.png"/><Relationship Id="rId2" Type="http://schemas.openxmlformats.org/officeDocument/2006/relationships/image" Target="../media/image29.png"/><Relationship Id="rId1" Type="http://schemas.openxmlformats.org/officeDocument/2006/relationships/tags" Target="../tags/tag5.xml"/></Relationships>
</file>

<file path=ppt/slides/_rels/slide7.xml.rels><?xml version="1.0" encoding="UTF-8" standalone="yes"?>
<Relationships xmlns="http://schemas.openxmlformats.org/package/2006/relationships"><Relationship Id="rId4" Type="http://schemas.openxmlformats.org/officeDocument/2006/relationships/comments" Target="../comments/comment1.xml"/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13.xml"/><Relationship Id="rId1" Type="http://schemas.openxmlformats.org/officeDocument/2006/relationships/image" Target="../media/image3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/>
      <p:pic>
        <p:nvPicPr>
          <p:cNvPr id="3" name="图片 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50545" y="0"/>
            <a:ext cx="3331845" cy="7044055"/>
          </a:xfrm>
          <a:prstGeom prst="rect">
            <a:avLst/>
          </a:prstGeom>
        </p:spPr>
      </p:pic>
      <p:sp>
        <p:nvSpPr>
          <p:cNvPr id="2" name="矩形 1"/>
          <p:cNvSpPr/>
          <p:nvPr/>
        </p:nvSpPr>
        <p:spPr>
          <a:xfrm>
            <a:off x="-37465" y="30480"/>
            <a:ext cx="12260580" cy="6768465"/>
          </a:xfrm>
          <a:prstGeom prst="rect">
            <a:avLst/>
          </a:prstGeom>
          <a:solidFill>
            <a:srgbClr val="FF0000">
              <a:alpha val="8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pic>
        <p:nvPicPr>
          <p:cNvPr id="6" name="图片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00415" y="38100"/>
            <a:ext cx="3238500" cy="6819900"/>
          </a:xfrm>
          <a:prstGeom prst="rect">
            <a:avLst/>
          </a:prstGeom>
        </p:spPr>
      </p:pic>
      <p:sp>
        <p:nvSpPr>
          <p:cNvPr id="5" name="文本框 4"/>
          <p:cNvSpPr txBox="1"/>
          <p:nvPr/>
        </p:nvSpPr>
        <p:spPr>
          <a:xfrm>
            <a:off x="1847215" y="1772920"/>
            <a:ext cx="8492490" cy="258445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>
              <a:lnSpc>
                <a:spcPct val="150000"/>
              </a:lnSpc>
            </a:pPr>
            <a:r>
              <a:rPr lang="zh-CN" altLang="en-US" sz="5400" b="1" noProof="1">
                <a:highlight>
                  <a:srgbClr val="FFFF00"/>
                </a:highlight>
                <a:latin typeface="方正跃进简体" panose="02000000000000000000" charset="-122"/>
                <a:ea typeface="方正跃进简体" panose="02000000000000000000" charset="-122"/>
                <a:cs typeface="+mn-cs"/>
              </a:rPr>
              <a:t>高考有机</a:t>
            </a:r>
            <a:endParaRPr lang="zh-CN" altLang="en-US" sz="5400" b="1" noProof="1">
              <a:highlight>
                <a:srgbClr val="FFFF00"/>
              </a:highlight>
              <a:latin typeface="方正跃进简体" panose="02000000000000000000" charset="-122"/>
              <a:ea typeface="方正跃进简体" panose="02000000000000000000" charset="-122"/>
              <a:cs typeface="+mn-cs"/>
            </a:endParaRPr>
          </a:p>
          <a:p>
            <a:pPr algn="ctr">
              <a:lnSpc>
                <a:spcPct val="150000"/>
              </a:lnSpc>
            </a:pPr>
            <a:r>
              <a:rPr lang="zh-CN" altLang="en-US" sz="5400" b="1" noProof="1">
                <a:highlight>
                  <a:srgbClr val="FFFF00"/>
                </a:highlight>
                <a:latin typeface="方正跃进简体" panose="02000000000000000000" charset="-122"/>
                <a:ea typeface="方正跃进简体" panose="02000000000000000000" charset="-122"/>
                <a:cs typeface="+mn-cs"/>
              </a:rPr>
              <a:t>十大热门信息反应</a:t>
            </a:r>
            <a:endParaRPr lang="zh-CN" altLang="en-US" sz="5400" b="1" noProof="1">
              <a:highlight>
                <a:srgbClr val="FFFF00"/>
              </a:highlight>
              <a:latin typeface="方正跃进简体" panose="02000000000000000000" charset="-122"/>
              <a:ea typeface="方正跃进简体" panose="02000000000000000000" charset="-122"/>
              <a:cs typeface="+mn-cs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570865" y="836295"/>
            <a:ext cx="4115435" cy="70675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4000" noProof="1">
                <a:solidFill>
                  <a:srgbClr val="C00000"/>
                </a:solidFill>
                <a:highlight>
                  <a:srgbClr val="FFFF00"/>
                </a:highlight>
                <a:latin typeface="方正跃进简体" panose="02000000000000000000" charset="-122"/>
                <a:ea typeface="方正跃进简体" panose="02000000000000000000" charset="-122"/>
                <a:cs typeface="方正跃进简体" panose="02000000000000000000" charset="-122"/>
              </a:rPr>
              <a:t>【</a:t>
            </a:r>
            <a:r>
              <a:rPr lang="en-US" altLang="zh-CN" sz="4000" noProof="1">
                <a:solidFill>
                  <a:srgbClr val="C00000"/>
                </a:solidFill>
                <a:highlight>
                  <a:srgbClr val="FFFF00"/>
                </a:highlight>
                <a:latin typeface="方正跃进简体" panose="02000000000000000000" charset="-122"/>
                <a:ea typeface="方正跃进简体" panose="02000000000000000000" charset="-122"/>
                <a:cs typeface="方正跃进简体" panose="02000000000000000000" charset="-122"/>
              </a:rPr>
              <a:t>To  </a:t>
            </a:r>
            <a:r>
              <a:rPr lang="zh-CN" altLang="en-US" sz="4000" noProof="1">
                <a:solidFill>
                  <a:srgbClr val="C00000"/>
                </a:solidFill>
                <a:highlight>
                  <a:srgbClr val="FFFF00"/>
                </a:highlight>
                <a:latin typeface="方正跃进简体" panose="02000000000000000000" charset="-122"/>
                <a:ea typeface="方正跃进简体" panose="02000000000000000000" charset="-122"/>
                <a:cs typeface="方正跃进简体" panose="02000000000000000000" charset="-122"/>
              </a:rPr>
              <a:t>高三】</a:t>
            </a:r>
            <a:endParaRPr lang="zh-CN" altLang="en-US" sz="4000" noProof="1">
              <a:solidFill>
                <a:srgbClr val="C00000"/>
              </a:solidFill>
              <a:highlight>
                <a:srgbClr val="FFFF00"/>
              </a:highlight>
              <a:latin typeface="方正跃进简体" panose="02000000000000000000" charset="-122"/>
              <a:ea typeface="方正跃进简体" panose="02000000000000000000" charset="-122"/>
              <a:cs typeface="方正跃进简体" panose="02000000000000000000" charset="-122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4" grpId="0"/>
      <p:bldP spid="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aphicFrame>
        <p:nvGraphicFramePr>
          <p:cNvPr id="6" name="表格 5"/>
          <p:cNvGraphicFramePr/>
          <p:nvPr>
            <p:custDataLst>
              <p:tags r:id="rId1"/>
            </p:custDataLst>
          </p:nvPr>
        </p:nvGraphicFramePr>
        <p:xfrm>
          <a:off x="85090" y="194945"/>
          <a:ext cx="11966575" cy="5974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6730"/>
                <a:gridCol w="1809750"/>
                <a:gridCol w="1575435"/>
                <a:gridCol w="2872740"/>
                <a:gridCol w="5201920"/>
              </a:tblGrid>
              <a:tr h="944880"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 sz="2800">
                          <a:highlight>
                            <a:srgbClr val="800000"/>
                          </a:highlight>
                        </a:rPr>
                        <a:t>序</a:t>
                      </a:r>
                      <a:endParaRPr lang="zh-CN" altLang="en-US" sz="2800">
                        <a:highlight>
                          <a:srgbClr val="800000"/>
                        </a:highlight>
                      </a:endParaRPr>
                    </a:p>
                    <a:p>
                      <a:pPr>
                        <a:buNone/>
                      </a:pPr>
                      <a:r>
                        <a:rPr lang="zh-CN" altLang="en-US" sz="2800">
                          <a:highlight>
                            <a:srgbClr val="800000"/>
                          </a:highlight>
                        </a:rPr>
                        <a:t>号</a:t>
                      </a:r>
                      <a:endParaRPr lang="zh-CN" altLang="en-US" sz="2800">
                        <a:highlight>
                          <a:srgbClr val="800000"/>
                        </a:highlight>
                      </a:endParaRPr>
                    </a:p>
                  </a:txBody>
                  <a:tcPr/>
                </a:tc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sz="2800" b="1">
                          <a:highlight>
                            <a:srgbClr val="800000"/>
                          </a:highlight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标志性</a:t>
                      </a:r>
                      <a:endParaRPr lang="zh-CN" sz="2800" b="1">
                        <a:highlight>
                          <a:srgbClr val="800000"/>
                        </a:highlight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sz="2800" b="1">
                          <a:highlight>
                            <a:srgbClr val="800000"/>
                          </a:highlight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条件</a:t>
                      </a:r>
                      <a:r>
                        <a:rPr lang="zh-CN" sz="2800" b="1">
                          <a:highlight>
                            <a:srgbClr val="800000"/>
                          </a:highlight>
                          <a:latin typeface="Times New Roman" panose="02020603050405020304"/>
                          <a:ea typeface="宋体" panose="02010600030101010101" pitchFamily="2" charset="-122"/>
                        </a:rPr>
                        <a:t>物质</a:t>
                      </a:r>
                      <a:endParaRPr lang="zh-CN" sz="2800" b="1">
                        <a:highlight>
                          <a:srgbClr val="800000"/>
                        </a:highlight>
                        <a:latin typeface="Times New Roman" panose="02020603050405020304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t" anchorCtr="0"/>
                </a:tc>
                <a:tc>
                  <a:txBody>
                    <a:bodyPr/>
                    <a:p>
                      <a:pPr marL="0" indent="0" algn="ctr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sz="2800" b="1">
                          <a:highlight>
                            <a:srgbClr val="800000"/>
                          </a:highlight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反应类型</a:t>
                      </a:r>
                      <a:endParaRPr lang="zh-CN" sz="2800" b="1">
                        <a:highlight>
                          <a:srgbClr val="800000"/>
                        </a:highlight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t" anchorCtr="0"/>
                </a:tc>
                <a:tc>
                  <a:txBody>
                    <a:bodyPr/>
                    <a:p>
                      <a:pPr marL="0" indent="0" algn="ctr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sz="2800" b="1">
                          <a:highlight>
                            <a:srgbClr val="800000"/>
                          </a:highlight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典型实例</a:t>
                      </a:r>
                      <a:endParaRPr lang="zh-CN" sz="2800" b="1">
                        <a:highlight>
                          <a:srgbClr val="800000"/>
                        </a:highlight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t" anchorCtr="0"/>
                </a:tc>
                <a:tc>
                  <a:txBody>
                    <a:bodyPr/>
                    <a:p>
                      <a:pPr marL="0" indent="0" algn="ctr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r>
                        <a:rPr lang="zh-CN" sz="2800">
                          <a:highlight>
                            <a:srgbClr val="800000"/>
                          </a:highlight>
                          <a:latin typeface="宋体" panose="02010600030101010101" pitchFamily="2" charset="-122"/>
                          <a:ea typeface="宋体" panose="02010600030101010101" pitchFamily="2" charset="-122"/>
                          <a:sym typeface="+mn-ea"/>
                        </a:rPr>
                        <a:t>相关方程式</a:t>
                      </a:r>
                      <a:endParaRPr lang="zh-CN" altLang="en-US" sz="2800" b="1">
                        <a:highlight>
                          <a:srgbClr val="800000"/>
                        </a:highlight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t" anchorCtr="0"/>
                </a:tc>
              </a:tr>
              <a:tr h="1280160">
                <a:tc>
                  <a:txBody>
                    <a:bodyPr/>
                    <a:p>
                      <a:pPr marL="0" indent="0" algn="just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800" b="1">
                          <a:latin typeface="Times New Roman" panose="02020603050405020304"/>
                          <a:ea typeface="宋体" panose="02010600030101010101" pitchFamily="2" charset="-122"/>
                        </a:rPr>
                        <a:t>1</a:t>
                      </a:r>
                      <a:endParaRPr lang="en-US" altLang="zh-CN" sz="2800" b="1" u="sng">
                        <a:latin typeface="Times New Roman" panose="02020603050405020304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t" anchorCtr="0"/>
                </a:tc>
                <a:tc>
                  <a:txBody>
                    <a:bodyPr/>
                    <a:p>
                      <a:pPr marL="0" indent="0" algn="just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800" b="1">
                          <a:latin typeface="Times New Roman" panose="02020603050405020304"/>
                          <a:ea typeface="宋体" panose="02010600030101010101" pitchFamily="2" charset="-122"/>
                        </a:rPr>
                        <a:t>    </a:t>
                      </a:r>
                      <a:r>
                        <a:rPr lang="en-US" altLang="zh-CN" sz="2800" b="1">
                          <a:highlight>
                            <a:srgbClr val="00FFFF"/>
                          </a:highlight>
                          <a:latin typeface="Times New Roman" panose="02020603050405020304"/>
                          <a:ea typeface="宋体" panose="02010600030101010101" pitchFamily="2" charset="-122"/>
                        </a:rPr>
                        <a:t>SOCl</a:t>
                      </a:r>
                      <a:r>
                        <a:rPr lang="en-US" altLang="zh-CN" sz="2800" b="1" baseline="-25000">
                          <a:highlight>
                            <a:srgbClr val="00FFFF"/>
                          </a:highlight>
                          <a:latin typeface="Times New Roman" panose="02020603050405020304"/>
                          <a:ea typeface="宋体" panose="02010600030101010101" pitchFamily="2" charset="-122"/>
                        </a:rPr>
                        <a:t>2</a:t>
                      </a:r>
                      <a:endParaRPr lang="en-US" altLang="zh-CN" sz="2800" b="1" baseline="-25000">
                        <a:highlight>
                          <a:srgbClr val="FFFF00"/>
                        </a:highlight>
                        <a:latin typeface="Times New Roman" panose="02020603050405020304"/>
                        <a:ea typeface="宋体" panose="02010600030101010101" pitchFamily="2" charset="-122"/>
                      </a:endParaRPr>
                    </a:p>
                    <a:p>
                      <a:pPr marL="0" indent="0" algn="just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800" b="1">
                          <a:latin typeface="Times New Roman" panose="02020603050405020304"/>
                          <a:ea typeface="Times New Roman" panose="02020603050405020304"/>
                        </a:rPr>
                        <a:t>[</a:t>
                      </a:r>
                      <a:r>
                        <a:rPr lang="zh-CN" sz="2800" b="1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氯化亚砜</a:t>
                      </a:r>
                      <a:r>
                        <a:rPr lang="en-US" altLang="zh-CN" sz="2800" b="1">
                          <a:latin typeface="Times New Roman" panose="02020603050405020304"/>
                          <a:ea typeface="Times New Roman" panose="02020603050405020304"/>
                        </a:rPr>
                        <a:t>]</a:t>
                      </a:r>
                      <a:endParaRPr lang="en-US" altLang="zh-CN" sz="2800" b="1" u="sng" baseline="-25000"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68580" marR="68580" marT="0" marB="0" anchor="t" anchorCtr="0"/>
                </a:tc>
                <a:tc>
                  <a:txBody>
                    <a:bodyPr/>
                    <a:p>
                      <a:pPr marL="0" indent="0" algn="ctr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sz="2400" b="1">
                          <a:highlight>
                            <a:srgbClr val="00FFFF"/>
                          </a:highlight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取代反应</a:t>
                      </a:r>
                      <a:endParaRPr lang="zh-CN" sz="2400" b="1" u="sng">
                        <a:highlight>
                          <a:srgbClr val="00FFFF"/>
                        </a:highlight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t" anchorCtr="0"/>
                </a:tc>
                <a:tc>
                  <a:txBody>
                    <a:bodyPr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endParaRPr lang="zh-CN" altLang="en-US"/>
                    </a:p>
                    <a:p>
                      <a:pPr>
                        <a:buNone/>
                      </a:pPr>
                      <a:r>
                        <a:rPr lang="en-US" altLang="zh-CN"/>
                        <a:t>                                                   </a:t>
                      </a:r>
                      <a:endParaRPr lang="zh-CN" altLang="en-US" sz="2000"/>
                    </a:p>
                  </a:txBody>
                  <a:tcPr/>
                </a:tc>
              </a:tr>
              <a:tr h="1737360">
                <a:tc rowSpan="2">
                  <a:txBody>
                    <a:bodyPr/>
                    <a:p>
                      <a:pPr marL="0" indent="0" algn="l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400" b="1">
                          <a:latin typeface="Times New Roman" panose="02020603050405020304"/>
                          <a:ea typeface="宋体" panose="02010600030101010101" pitchFamily="2" charset="-122"/>
                        </a:rPr>
                        <a:t>2</a:t>
                      </a:r>
                      <a:endParaRPr lang="en-US" altLang="zh-CN" sz="2400" b="1">
                        <a:latin typeface="Times New Roman" panose="02020603050405020304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t" anchorCtr="0"/>
                </a:tc>
                <a:tc rowSpan="2">
                  <a:txBody>
                    <a:bodyPr/>
                    <a:p>
                      <a:pPr marL="0" indent="0" algn="l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400" b="1">
                          <a:latin typeface="Times New Roman" panose="02020603050405020304"/>
                          <a:ea typeface="宋体" panose="02010600030101010101" pitchFamily="2" charset="-122"/>
                        </a:rPr>
                        <a:t>     </a:t>
                      </a:r>
                      <a:r>
                        <a:rPr lang="en-US" altLang="zh-CN" sz="2400" b="1">
                          <a:highlight>
                            <a:srgbClr val="00FF00"/>
                          </a:highlight>
                          <a:latin typeface="Times New Roman" panose="02020603050405020304"/>
                          <a:ea typeface="宋体" panose="02010600030101010101" pitchFamily="2" charset="-122"/>
                        </a:rPr>
                        <a:t>AlCl</a:t>
                      </a:r>
                      <a:r>
                        <a:rPr lang="en-US" altLang="zh-CN" sz="2400" b="1" baseline="-25000">
                          <a:highlight>
                            <a:srgbClr val="00FF00"/>
                          </a:highlight>
                          <a:latin typeface="Times New Roman" panose="02020603050405020304"/>
                          <a:ea typeface="宋体" panose="02010600030101010101" pitchFamily="2" charset="-122"/>
                        </a:rPr>
                        <a:t>3</a:t>
                      </a:r>
                      <a:endParaRPr lang="en-US" altLang="zh-CN" sz="2400" b="1" baseline="-25000">
                        <a:highlight>
                          <a:srgbClr val="00FF00"/>
                        </a:highlight>
                        <a:latin typeface="Times New Roman" panose="02020603050405020304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t" anchorCtr="0"/>
                </a:tc>
                <a:tc rowSpan="2">
                  <a:txBody>
                    <a:bodyPr/>
                    <a:p>
                      <a:pPr algn="ctr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sz="2400" b="1">
                          <a:highlight>
                            <a:srgbClr val="00FF00"/>
                          </a:highlight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取代反应</a:t>
                      </a:r>
                      <a:endParaRPr lang="zh-CN" sz="2400" b="1">
                        <a:highlight>
                          <a:srgbClr val="00FF00"/>
                        </a:highlight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sz="2400" b="1">
                          <a:highlight>
                            <a:srgbClr val="00FF00"/>
                          </a:highlight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（烷基化）</a:t>
                      </a:r>
                      <a:endParaRPr lang="zh-CN" sz="2400" b="1">
                        <a:highlight>
                          <a:srgbClr val="00FF00"/>
                        </a:highlight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t" anchorCtr="0"/>
                </a:tc>
                <a:tc rowSpan="2">
                  <a:txBody>
                    <a:bodyPr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endParaRPr lang="zh-CN" altLang="en-US"/>
                    </a:p>
                    <a:p>
                      <a:pPr>
                        <a:buNone/>
                      </a:pPr>
                      <a:endParaRPr lang="zh-CN" altLang="en-US"/>
                    </a:p>
                    <a:p>
                      <a:pPr>
                        <a:buNone/>
                      </a:pPr>
                      <a:endParaRPr lang="zh-CN" altLang="en-US"/>
                    </a:p>
                    <a:p>
                      <a:pPr>
                        <a:buNone/>
                      </a:pPr>
                      <a:endParaRPr lang="zh-CN" altLang="en-US"/>
                    </a:p>
                    <a:p>
                      <a:pPr>
                        <a:buNone/>
                      </a:pPr>
                      <a:endParaRPr lang="zh-CN" altLang="en-US"/>
                    </a:p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</a:tr>
              <a:tr h="0">
                <a:tc vMerge="1">
                  <a:tcPr marL="68580" marR="68580" marT="0" marB="0" anchor="t" anchorCtr="0"/>
                </a:tc>
                <a:tc vMerge="1">
                  <a:tcPr marL="68580" marR="68580" marT="0" marB="0" anchor="t" anchorCtr="0"/>
                </a:tc>
                <a:tc vMerge="1">
                  <a:tcPr marL="68580" marR="68580" marT="0" marB="0" anchor="t" anchorCtr="0"/>
                </a:tc>
                <a:tc vMerge="1">
                  <a:tcPr/>
                </a:tc>
                <a:tc rowSpan="2">
                  <a:txBody>
                    <a:bodyPr/>
                    <a:p>
                      <a:pPr>
                        <a:buNone/>
                      </a:pPr>
                      <a:endParaRPr lang="zh-CN" altLang="en-US"/>
                    </a:p>
                    <a:p>
                      <a:pPr>
                        <a:buNone/>
                      </a:pPr>
                      <a:endParaRPr lang="zh-CN" altLang="en-US"/>
                    </a:p>
                    <a:p>
                      <a:pPr>
                        <a:buNone/>
                      </a:pPr>
                      <a:endParaRPr lang="zh-CN" altLang="en-US"/>
                    </a:p>
                    <a:p>
                      <a:pPr>
                        <a:buNone/>
                      </a:pPr>
                      <a:endParaRPr lang="zh-CN" altLang="en-US"/>
                    </a:p>
                    <a:p>
                      <a:pPr>
                        <a:buNone/>
                      </a:pPr>
                      <a:endParaRPr lang="en-US" altLang="zh-CN"/>
                    </a:p>
                    <a:p>
                      <a:pPr>
                        <a:buNone/>
                      </a:pPr>
                      <a:endParaRPr lang="en-US" altLang="zh-CN"/>
                    </a:p>
                    <a:p>
                      <a:pPr>
                        <a:buNone/>
                      </a:pPr>
                      <a:endParaRPr lang="en-US" altLang="zh-CN"/>
                    </a:p>
                  </a:txBody>
                  <a:tcPr/>
                </a:tc>
              </a:tr>
              <a:tr h="1924685">
                <a:tc>
                  <a:txBody>
                    <a:bodyPr/>
                    <a:p>
                      <a:pPr marL="0" indent="0" algn="l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r>
                        <a:rPr lang="en-US" altLang="zh-CN" sz="2400" b="1">
                          <a:latin typeface="Times New Roman" panose="02020603050405020304"/>
                          <a:ea typeface="宋体" panose="02010600030101010101" pitchFamily="2" charset="-122"/>
                        </a:rPr>
                        <a:t>3</a:t>
                      </a:r>
                      <a:endParaRPr lang="en-US" altLang="zh-CN" sz="2400" b="1">
                        <a:latin typeface="Times New Roman" panose="02020603050405020304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t" anchorCtr="0"/>
                </a:tc>
                <a:tc>
                  <a:txBody>
                    <a:bodyPr/>
                    <a:p>
                      <a:pPr algn="just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400" b="1">
                          <a:highlight>
                            <a:srgbClr val="FFFF00"/>
                          </a:highlight>
                          <a:latin typeface="Times New Roman" panose="02020603050405020304"/>
                          <a:ea typeface="宋体" panose="02010600030101010101" pitchFamily="2" charset="-122"/>
                        </a:rPr>
                        <a:t>(CH</a:t>
                      </a:r>
                      <a:r>
                        <a:rPr lang="en-US" altLang="zh-CN" sz="2400" b="1" baseline="-25000">
                          <a:highlight>
                            <a:srgbClr val="FFFF00"/>
                          </a:highlight>
                          <a:latin typeface="Times New Roman" panose="02020603050405020304"/>
                          <a:ea typeface="宋体" panose="02010600030101010101" pitchFamily="2" charset="-122"/>
                        </a:rPr>
                        <a:t>3</a:t>
                      </a:r>
                      <a:r>
                        <a:rPr lang="en-US" altLang="zh-CN" sz="2400" b="1">
                          <a:highlight>
                            <a:srgbClr val="FFFF00"/>
                          </a:highlight>
                          <a:latin typeface="Times New Roman" panose="02020603050405020304"/>
                          <a:ea typeface="宋体" panose="02010600030101010101" pitchFamily="2" charset="-122"/>
                        </a:rPr>
                        <a:t>CO)</a:t>
                      </a:r>
                      <a:r>
                        <a:rPr lang="en-US" altLang="zh-CN" sz="2400" b="1" baseline="-25000">
                          <a:highlight>
                            <a:srgbClr val="FFFF00"/>
                          </a:highlight>
                          <a:latin typeface="Times New Roman" panose="02020603050405020304"/>
                          <a:ea typeface="宋体" panose="02010600030101010101" pitchFamily="2" charset="-122"/>
                        </a:rPr>
                        <a:t>2</a:t>
                      </a:r>
                      <a:r>
                        <a:rPr lang="en-US" altLang="zh-CN" sz="2400" b="1">
                          <a:highlight>
                            <a:srgbClr val="FFFF00"/>
                          </a:highlight>
                          <a:latin typeface="Times New Roman" panose="02020603050405020304"/>
                          <a:ea typeface="宋体" panose="02010600030101010101" pitchFamily="2" charset="-122"/>
                        </a:rPr>
                        <a:t>O</a:t>
                      </a:r>
                      <a:endParaRPr lang="en-US" altLang="zh-CN" sz="2400" b="1">
                        <a:highlight>
                          <a:srgbClr val="FFFF00"/>
                        </a:highlight>
                        <a:latin typeface="Times New Roman" panose="02020603050405020304"/>
                        <a:ea typeface="宋体" panose="02010600030101010101" pitchFamily="2" charset="-122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400" b="1">
                          <a:highlight>
                            <a:srgbClr val="FFFF00"/>
                          </a:highlight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[</a:t>
                      </a:r>
                      <a:r>
                        <a:rPr lang="zh-CN" sz="2400" b="1">
                          <a:highlight>
                            <a:srgbClr val="FFFF00"/>
                          </a:highlight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乙酸酐</a:t>
                      </a:r>
                      <a:r>
                        <a:rPr lang="en-US" altLang="zh-CN" sz="2400" b="1">
                          <a:highlight>
                            <a:srgbClr val="FFFF00"/>
                          </a:highlight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]</a:t>
                      </a:r>
                      <a:endParaRPr lang="en-US" altLang="zh-CN" sz="2400" b="1">
                        <a:highlight>
                          <a:srgbClr val="FFFF00"/>
                        </a:highlight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400" b="1">
                          <a:highlight>
                            <a:srgbClr val="FFFF00"/>
                          </a:highlight>
                          <a:latin typeface="Times New Roman" panose="02020603050405020304"/>
                          <a:ea typeface="宋体" panose="02010600030101010101" pitchFamily="2" charset="-122"/>
                          <a:sym typeface="+mn-ea"/>
                        </a:rPr>
                        <a:t>(RCO)</a:t>
                      </a:r>
                      <a:r>
                        <a:rPr lang="en-US" altLang="zh-CN" sz="2400" b="1" baseline="-25000">
                          <a:highlight>
                            <a:srgbClr val="FFFF00"/>
                          </a:highlight>
                          <a:latin typeface="Times New Roman" panose="02020603050405020304"/>
                          <a:ea typeface="宋体" panose="02010600030101010101" pitchFamily="2" charset="-122"/>
                          <a:sym typeface="+mn-ea"/>
                        </a:rPr>
                        <a:t>2</a:t>
                      </a:r>
                      <a:r>
                        <a:rPr lang="en-US" altLang="zh-CN" sz="2400" b="1">
                          <a:highlight>
                            <a:srgbClr val="FFFF00"/>
                          </a:highlight>
                          <a:latin typeface="Times New Roman" panose="02020603050405020304"/>
                          <a:ea typeface="宋体" panose="02010600030101010101" pitchFamily="2" charset="-122"/>
                          <a:sym typeface="+mn-ea"/>
                        </a:rPr>
                        <a:t>O</a:t>
                      </a:r>
                      <a:endParaRPr lang="en-US" altLang="zh-CN" sz="2400" b="1">
                        <a:highlight>
                          <a:srgbClr val="FFFF00"/>
                        </a:highlight>
                        <a:latin typeface="Times New Roman" panose="02020603050405020304"/>
                        <a:ea typeface="宋体" panose="02010600030101010101" pitchFamily="2" charset="-122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400" b="1">
                          <a:highlight>
                            <a:srgbClr val="FFFF00"/>
                          </a:highlight>
                          <a:latin typeface="宋体" panose="02010600030101010101" pitchFamily="2" charset="-122"/>
                          <a:ea typeface="宋体" panose="02010600030101010101" pitchFamily="2" charset="-122"/>
                          <a:sym typeface="+mn-ea"/>
                        </a:rPr>
                        <a:t>[</a:t>
                      </a:r>
                      <a:r>
                        <a:rPr lang="zh-CN" sz="2400" b="1">
                          <a:highlight>
                            <a:srgbClr val="FFFF00"/>
                          </a:highlight>
                          <a:latin typeface="宋体" panose="02010600030101010101" pitchFamily="2" charset="-122"/>
                          <a:ea typeface="宋体" panose="02010600030101010101" pitchFamily="2" charset="-122"/>
                          <a:sym typeface="+mn-ea"/>
                        </a:rPr>
                        <a:t>某</a:t>
                      </a:r>
                      <a:r>
                        <a:rPr lang="zh-CN" sz="2400" b="1">
                          <a:highlight>
                            <a:srgbClr val="FFFF00"/>
                          </a:highlight>
                          <a:latin typeface="宋体" panose="02010600030101010101" pitchFamily="2" charset="-122"/>
                          <a:ea typeface="宋体" panose="02010600030101010101" pitchFamily="2" charset="-122"/>
                          <a:sym typeface="+mn-ea"/>
                        </a:rPr>
                        <a:t>酸酐</a:t>
                      </a:r>
                      <a:r>
                        <a:rPr lang="en-US" altLang="zh-CN" sz="2400" b="1">
                          <a:highlight>
                            <a:srgbClr val="FFFF00"/>
                          </a:highlight>
                          <a:latin typeface="宋体" panose="02010600030101010101" pitchFamily="2" charset="-122"/>
                          <a:ea typeface="宋体" panose="02010600030101010101" pitchFamily="2" charset="-122"/>
                          <a:sym typeface="+mn-ea"/>
                        </a:rPr>
                        <a:t>]</a:t>
                      </a:r>
                      <a:endParaRPr lang="en-US" altLang="zh-CN" sz="2400" b="1">
                        <a:highlight>
                          <a:srgbClr val="FFFF00"/>
                        </a:highlight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t" anchorCtr="0"/>
                </a:tc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sz="2400" b="1">
                          <a:highlight>
                            <a:srgbClr val="FFFF00"/>
                          </a:highlight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酯化</a:t>
                      </a:r>
                      <a:r>
                        <a:rPr lang="en-US" altLang="zh-CN" sz="2400" b="1">
                          <a:highlight>
                            <a:srgbClr val="FFFF00"/>
                          </a:highlight>
                          <a:latin typeface="Times New Roman" panose="02020603050405020304"/>
                          <a:ea typeface="宋体" panose="02010600030101010101" pitchFamily="2" charset="-122"/>
                        </a:rPr>
                        <a:t>/</a:t>
                      </a:r>
                      <a:r>
                        <a:rPr lang="zh-CN" sz="2400" b="1">
                          <a:highlight>
                            <a:srgbClr val="FFFF00"/>
                          </a:highlight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取代反应</a:t>
                      </a:r>
                      <a:endParaRPr lang="zh-CN" sz="2400" b="1" u="sng">
                        <a:highlight>
                          <a:srgbClr val="FFFF00"/>
                        </a:highlight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t" anchorCtr="0"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/>
                        <a:t>                           </a:t>
                      </a:r>
                      <a:endParaRPr lang="en-US" altLang="zh-CN"/>
                    </a:p>
                    <a:p>
                      <a:pPr>
                        <a:buNone/>
                      </a:pPr>
                      <a:r>
                        <a:rPr lang="en-US" altLang="zh-CN"/>
                        <a:t>                          </a:t>
                      </a:r>
                      <a:endParaRPr lang="en-US" altLang="zh-CN"/>
                    </a:p>
                    <a:p>
                      <a:pPr>
                        <a:buNone/>
                      </a:pPr>
                      <a:endParaRPr lang="en-US" altLang="zh-CN"/>
                    </a:p>
                    <a:p>
                      <a:pPr>
                        <a:buNone/>
                      </a:pPr>
                      <a:r>
                        <a:rPr lang="en-US" altLang="zh-CN"/>
                        <a:t>                    </a:t>
                      </a:r>
                      <a:endParaRPr lang="en-US" altLang="zh-CN"/>
                    </a:p>
                    <a:p>
                      <a:pPr>
                        <a:buNone/>
                      </a:pPr>
                      <a:r>
                        <a:rPr lang="en-US" altLang="zh-CN"/>
                        <a:t>                        </a:t>
                      </a:r>
                      <a:r>
                        <a:rPr lang="en-US" altLang="zh-CN" sz="2000" b="1">
                          <a:latin typeface="Times New Roman" panose="02020603050405020304" charset="0"/>
                          <a:cs typeface="Times New Roman" panose="02020603050405020304" charset="0"/>
                        </a:rPr>
                        <a:t>  </a:t>
                      </a:r>
                      <a:endParaRPr lang="en-US" altLang="zh-CN" sz="2000" b="1"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/>
                </a:tc>
                <a:tc vMerge="1">
                  <a:tcPr/>
                </a:tc>
              </a:tr>
            </a:tbl>
          </a:graphicData>
        </a:graphic>
      </p:graphicFrame>
      <p:pic>
        <p:nvPicPr>
          <p:cNvPr id="9" name="图片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06850" y="1339850"/>
            <a:ext cx="2830513" cy="70485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4" name="图片 1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17975" y="2709863"/>
            <a:ext cx="2543175" cy="1185862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3082" name="图片 -214748261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79875" y="4221163"/>
            <a:ext cx="2016125" cy="976312"/>
          </a:xfrm>
          <a:prstGeom prst="rect">
            <a:avLst/>
          </a:prstGeom>
          <a:noFill/>
          <a:ln w="9525">
            <a:noFill/>
          </a:ln>
        </p:spPr>
      </p:pic>
      <p:grpSp>
        <p:nvGrpSpPr>
          <p:cNvPr id="26" name="组合 25"/>
          <p:cNvGrpSpPr/>
          <p:nvPr/>
        </p:nvGrpSpPr>
        <p:grpSpPr>
          <a:xfrm>
            <a:off x="6816725" y="4222750"/>
            <a:ext cx="5162550" cy="1028700"/>
            <a:chOff x="10734" y="7327"/>
            <a:chExt cx="8132" cy="1620"/>
          </a:xfrm>
        </p:grpSpPr>
        <p:pic>
          <p:nvPicPr>
            <p:cNvPr id="4105" name="图片 22"/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10734" y="7327"/>
              <a:ext cx="8132" cy="1620"/>
            </a:xfrm>
            <a:prstGeom prst="rect">
              <a:avLst/>
            </a:prstGeom>
            <a:noFill/>
            <a:ln w="9525">
              <a:noFill/>
            </a:ln>
          </p:spPr>
        </p:pic>
        <p:sp>
          <p:nvSpPr>
            <p:cNvPr id="22" name="文本框 21"/>
            <p:cNvSpPr txBox="1"/>
            <p:nvPr/>
          </p:nvSpPr>
          <p:spPr>
            <a:xfrm>
              <a:off x="14023" y="8007"/>
              <a:ext cx="1074" cy="5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r>
                <a:rPr lang="en-US" altLang="zh-CN" sz="1600" b="1" noProof="1">
                  <a:highlight>
                    <a:srgbClr val="FFFF00"/>
                  </a:highlight>
                  <a:latin typeface="Times New Roman" panose="02020603050405020304" charset="0"/>
                  <a:ea typeface="宋体" panose="02010600030101010101" pitchFamily="2" charset="-122"/>
                  <a:cs typeface="Times New Roman" panose="02020603050405020304" charset="0"/>
                </a:rPr>
                <a:t>AlCl</a:t>
              </a:r>
              <a:r>
                <a:rPr lang="en-US" altLang="zh-CN" sz="1600" b="1" baseline="-25000" noProof="1">
                  <a:highlight>
                    <a:srgbClr val="FFFF00"/>
                  </a:highlight>
                  <a:latin typeface="Times New Roman" panose="02020603050405020304" charset="0"/>
                  <a:ea typeface="宋体" panose="02010600030101010101" pitchFamily="2" charset="-122"/>
                  <a:cs typeface="Times New Roman" panose="02020603050405020304" charset="0"/>
                </a:rPr>
                <a:t>3</a:t>
              </a:r>
              <a:endParaRPr lang="en-US" altLang="zh-CN" sz="1600" b="1" baseline="-25000" noProof="1">
                <a:highlight>
                  <a:srgbClr val="FFFF00"/>
                </a:highlight>
                <a:latin typeface="Times New Roman" panose="02020603050405020304" charset="0"/>
                <a:cs typeface="Times New Roman" panose="02020603050405020304" charset="0"/>
              </a:endParaRPr>
            </a:p>
          </p:txBody>
        </p:sp>
      </p:grpSp>
      <p:sp>
        <p:nvSpPr>
          <p:cNvPr id="24" name="矩形标注 23"/>
          <p:cNvSpPr/>
          <p:nvPr/>
        </p:nvSpPr>
        <p:spPr>
          <a:xfrm>
            <a:off x="6978650" y="5335588"/>
            <a:ext cx="3721100" cy="615950"/>
          </a:xfrm>
          <a:prstGeom prst="wedgeRectCallout">
            <a:avLst>
              <a:gd name="adj1" fmla="val 39351"/>
              <a:gd name="adj2" fmla="val -139690"/>
            </a:avLst>
          </a:prstGeom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 fontAlgn="base"/>
            <a:r>
              <a:rPr lang="zh-CN" altLang="en-US" sz="2000" b="1" strike="noStrike" noProof="1">
                <a:solidFill>
                  <a:srgbClr val="C00000"/>
                </a:solidFill>
              </a:rPr>
              <a:t>取代基具体位置视题境</a:t>
            </a:r>
            <a:endParaRPr lang="zh-CN" altLang="en-US" sz="2000" b="1" strike="noStrike" noProof="1">
              <a:solidFill>
                <a:srgbClr val="C00000"/>
              </a:solidFill>
            </a:endParaRPr>
          </a:p>
          <a:p>
            <a:pPr algn="ctr" fontAlgn="base"/>
            <a:r>
              <a:rPr lang="zh-CN" altLang="en-US" sz="2000" b="1" strike="noStrike" noProof="1">
                <a:solidFill>
                  <a:srgbClr val="C00000"/>
                </a:solidFill>
              </a:rPr>
              <a:t>具体信息而定</a:t>
            </a:r>
            <a:endParaRPr lang="zh-CN" altLang="en-US" sz="2000" b="1" strike="noStrike" noProof="1">
              <a:solidFill>
                <a:srgbClr val="C00000"/>
              </a:solidFill>
            </a:endParaRPr>
          </a:p>
        </p:txBody>
      </p:sp>
      <p:grpSp>
        <p:nvGrpSpPr>
          <p:cNvPr id="3" name="组合 2"/>
          <p:cNvGrpSpPr/>
          <p:nvPr/>
        </p:nvGrpSpPr>
        <p:grpSpPr>
          <a:xfrm>
            <a:off x="6918325" y="2493963"/>
            <a:ext cx="4965700" cy="1477962"/>
            <a:chOff x="10894" y="3927"/>
            <a:chExt cx="7822" cy="2328"/>
          </a:xfrm>
        </p:grpSpPr>
        <p:pic>
          <p:nvPicPr>
            <p:cNvPr id="4109" name="图片 1"/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10894" y="3927"/>
              <a:ext cx="7822" cy="2329"/>
            </a:xfrm>
            <a:prstGeom prst="rect">
              <a:avLst/>
            </a:prstGeom>
            <a:noFill/>
            <a:ln w="9525">
              <a:noFill/>
            </a:ln>
          </p:spPr>
        </p:pic>
        <p:sp>
          <p:nvSpPr>
            <p:cNvPr id="17" name="文本框 16"/>
            <p:cNvSpPr txBox="1"/>
            <p:nvPr/>
          </p:nvSpPr>
          <p:spPr>
            <a:xfrm>
              <a:off x="14268" y="4825"/>
              <a:ext cx="1074" cy="5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r>
                <a:rPr lang="en-US" altLang="zh-CN" sz="1600" b="1" noProof="1">
                  <a:highlight>
                    <a:srgbClr val="00FF00"/>
                  </a:highlight>
                  <a:latin typeface="Times New Roman" panose="02020603050405020304" charset="0"/>
                  <a:ea typeface="宋体" panose="02010600030101010101" pitchFamily="2" charset="-122"/>
                  <a:cs typeface="Times New Roman" panose="02020603050405020304" charset="0"/>
                </a:rPr>
                <a:t>AlCl</a:t>
              </a:r>
              <a:r>
                <a:rPr lang="en-US" altLang="zh-CN" sz="1600" b="1" baseline="-25000" noProof="1">
                  <a:highlight>
                    <a:srgbClr val="00FF00"/>
                  </a:highlight>
                  <a:latin typeface="Times New Roman" panose="02020603050405020304" charset="0"/>
                  <a:ea typeface="宋体" panose="02010600030101010101" pitchFamily="2" charset="-122"/>
                  <a:cs typeface="Times New Roman" panose="02020603050405020304" charset="0"/>
                </a:rPr>
                <a:t>3</a:t>
              </a:r>
              <a:endParaRPr lang="en-US" altLang="zh-CN" sz="1600" b="1" baseline="-25000" noProof="1">
                <a:highlight>
                  <a:srgbClr val="00FF00"/>
                </a:highlight>
                <a:latin typeface="Times New Roman" panose="02020603050405020304" charset="0"/>
                <a:cs typeface="Times New Roman" panose="02020603050405020304" charset="0"/>
              </a:endParaRPr>
            </a:p>
          </p:txBody>
        </p:sp>
      </p:grpSp>
      <p:sp>
        <p:nvSpPr>
          <p:cNvPr id="2" name="文本框 1"/>
          <p:cNvSpPr txBox="1"/>
          <p:nvPr/>
        </p:nvSpPr>
        <p:spPr>
          <a:xfrm>
            <a:off x="5447665" y="5156835"/>
            <a:ext cx="1214120" cy="39878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 sz="20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C</a:t>
            </a:r>
            <a:r>
              <a:rPr lang="en-US" altLang="zh-CN" sz="2000" b="1" baseline="-25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12</a:t>
            </a:r>
            <a:r>
              <a:rPr lang="en-US" altLang="zh-CN" sz="20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H</a:t>
            </a:r>
            <a:r>
              <a:rPr lang="en-US" altLang="zh-CN" sz="2000" b="1" baseline="-25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16</a:t>
            </a:r>
            <a:r>
              <a:rPr lang="en-US" altLang="zh-CN" sz="20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O</a:t>
            </a:r>
            <a:endParaRPr lang="en-US" altLang="zh-CN" sz="20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grpSp>
        <p:nvGrpSpPr>
          <p:cNvPr id="7" name="组合 6"/>
          <p:cNvGrpSpPr/>
          <p:nvPr/>
        </p:nvGrpSpPr>
        <p:grpSpPr>
          <a:xfrm>
            <a:off x="6959600" y="1314450"/>
            <a:ext cx="7809230" cy="730250"/>
            <a:chOff x="10960" y="2070"/>
            <a:chExt cx="12298" cy="1150"/>
          </a:xfrm>
        </p:grpSpPr>
        <p:pic>
          <p:nvPicPr>
            <p:cNvPr id="4100" name="图片 9"/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>
              <a:off x="10960" y="2109"/>
              <a:ext cx="2172" cy="1034"/>
            </a:xfrm>
            <a:prstGeom prst="rect">
              <a:avLst/>
            </a:prstGeom>
            <a:noFill/>
            <a:ln w="9525">
              <a:noFill/>
            </a:ln>
          </p:spPr>
        </p:pic>
        <p:pic>
          <p:nvPicPr>
            <p:cNvPr id="4101" name="图片 11"/>
            <p:cNvPicPr>
              <a:picLocks noChangeAspect="1"/>
            </p:cNvPicPr>
            <p:nvPr/>
          </p:nvPicPr>
          <p:blipFill>
            <a:blip r:embed="rId8"/>
            <a:stretch>
              <a:fillRect/>
            </a:stretch>
          </p:blipFill>
          <p:spPr>
            <a:xfrm>
              <a:off x="14929" y="2070"/>
              <a:ext cx="1922" cy="1151"/>
            </a:xfrm>
            <a:prstGeom prst="rect">
              <a:avLst/>
            </a:prstGeom>
            <a:noFill/>
            <a:ln w="9525">
              <a:noFill/>
            </a:ln>
          </p:spPr>
        </p:pic>
        <p:sp>
          <p:nvSpPr>
            <p:cNvPr id="4" name="文本框 3"/>
            <p:cNvSpPr txBox="1"/>
            <p:nvPr/>
          </p:nvSpPr>
          <p:spPr>
            <a:xfrm>
              <a:off x="16858" y="2157"/>
              <a:ext cx="6400" cy="101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r>
                <a:rPr lang="en-US" altLang="zh-CN">
                  <a:latin typeface="Times New Roman" panose="02020603050405020304" charset="0"/>
                  <a:cs typeface="Times New Roman" panose="02020603050405020304" charset="0"/>
                  <a:sym typeface="+mn-ea"/>
                </a:rPr>
                <a:t>+SO</a:t>
              </a:r>
              <a:r>
                <a:rPr lang="en-US" altLang="zh-CN" baseline="-25000">
                  <a:latin typeface="Times New Roman" panose="02020603050405020304" charset="0"/>
                  <a:cs typeface="Times New Roman" panose="02020603050405020304" charset="0"/>
                  <a:sym typeface="+mn-ea"/>
                </a:rPr>
                <a:t>2</a:t>
              </a:r>
              <a:r>
                <a:rPr lang="en-US" altLang="zh-CN">
                  <a:latin typeface="Times New Roman" panose="02020603050405020304" charset="0"/>
                  <a:cs typeface="Times New Roman" panose="02020603050405020304" charset="0"/>
                  <a:sym typeface="+mn-ea"/>
                </a:rPr>
                <a:t>+HCl</a:t>
              </a:r>
              <a:endParaRPr lang="zh-CN" altLang="en-US">
                <a:latin typeface="Times New Roman" panose="02020603050405020304" charset="0"/>
                <a:cs typeface="Times New Roman" panose="02020603050405020304" charset="0"/>
              </a:endParaRPr>
            </a:p>
            <a:p>
              <a:endParaRPr lang="zh-CN" altLang="en-US"/>
            </a:p>
          </p:txBody>
        </p:sp>
        <p:sp>
          <p:nvSpPr>
            <p:cNvPr id="5" name="文本框 4"/>
            <p:cNvSpPr txBox="1"/>
            <p:nvPr/>
          </p:nvSpPr>
          <p:spPr>
            <a:xfrm>
              <a:off x="13229" y="2337"/>
              <a:ext cx="2391" cy="58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r>
                <a:rPr lang="en-US" altLang="zh-CN">
                  <a:sym typeface="+mn-ea"/>
                </a:rPr>
                <a:t>+</a:t>
              </a:r>
              <a:r>
                <a:rPr lang="en-US" altLang="zh-CN" b="1">
                  <a:highlight>
                    <a:srgbClr val="00FFFF"/>
                  </a:highlight>
                  <a:latin typeface="Times New Roman" panose="02020603050405020304" charset="0"/>
                  <a:cs typeface="Times New Roman" panose="02020603050405020304" charset="0"/>
                  <a:sym typeface="+mn-ea"/>
                </a:rPr>
                <a:t>SOCl</a:t>
              </a:r>
              <a:r>
                <a:rPr lang="en-US" altLang="zh-CN" b="1" baseline="-25000">
                  <a:highlight>
                    <a:srgbClr val="00FFFF"/>
                  </a:highlight>
                  <a:latin typeface="Times New Roman" panose="02020603050405020304" charset="0"/>
                  <a:cs typeface="Times New Roman" panose="02020603050405020304" charset="0"/>
                  <a:sym typeface="+mn-ea"/>
                </a:rPr>
                <a:t>2</a:t>
              </a:r>
              <a:r>
                <a:rPr lang="en-US" altLang="zh-CN">
                  <a:sym typeface="+mn-ea"/>
                </a:rPr>
                <a:t>→</a:t>
              </a:r>
              <a:endParaRPr lang="zh-CN" altLang="en-US"/>
            </a:p>
          </p:txBody>
        </p:sp>
      </p:grpSp>
      <p:sp>
        <p:nvSpPr>
          <p:cNvPr id="8" name="圆角矩形 7"/>
          <p:cNvSpPr/>
          <p:nvPr/>
        </p:nvSpPr>
        <p:spPr>
          <a:xfrm>
            <a:off x="4944110" y="1484630"/>
            <a:ext cx="215900" cy="288290"/>
          </a:xfrm>
          <a:prstGeom prst="roundRect">
            <a:avLst/>
          </a:prstGeom>
          <a:noFill/>
          <a:ln>
            <a:solidFill>
              <a:srgbClr val="FF0000"/>
            </a:solidFill>
            <a:prstDash val="dash"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10" name="圆角矩形 9"/>
          <p:cNvSpPr/>
          <p:nvPr/>
        </p:nvSpPr>
        <p:spPr>
          <a:xfrm>
            <a:off x="6652895" y="1483995"/>
            <a:ext cx="215900" cy="288290"/>
          </a:xfrm>
          <a:prstGeom prst="roundRect">
            <a:avLst/>
          </a:prstGeom>
          <a:noFill/>
          <a:ln>
            <a:solidFill>
              <a:srgbClr val="FF0000"/>
            </a:solidFill>
            <a:prstDash val="dash"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graphicFrame>
        <p:nvGraphicFramePr>
          <p:cNvPr id="13" name="对象 12"/>
          <p:cNvGraphicFramePr/>
          <p:nvPr/>
        </p:nvGraphicFramePr>
        <p:xfrm>
          <a:off x="10600690" y="5335905"/>
          <a:ext cx="1378585" cy="7315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" name="" r:id="rId9" imgW="1299845" imgH="690245" progId="ChemDraw.Document.6.0">
                  <p:embed/>
                </p:oleObj>
              </mc:Choice>
              <mc:Fallback>
                <p:oleObj name="" r:id="rId9" imgW="1299845" imgH="690245" progId="ChemDraw.Document.6.0">
                  <p:embed/>
                  <p:pic>
                    <p:nvPicPr>
                      <p:cNvPr id="0" name="图片 14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10600690" y="5335905"/>
                        <a:ext cx="1378585" cy="73152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30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bldLvl="0" animBg="1"/>
      <p:bldP spid="2" grpId="0"/>
      <p:bldP spid="10" grpId="0" animBg="1"/>
      <p:bldP spid="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aphicFrame>
        <p:nvGraphicFramePr>
          <p:cNvPr id="6" name="表格 5"/>
          <p:cNvGraphicFramePr/>
          <p:nvPr>
            <p:custDataLst>
              <p:tags r:id="rId1"/>
            </p:custDataLst>
          </p:nvPr>
        </p:nvGraphicFramePr>
        <p:xfrm>
          <a:off x="85090" y="194944"/>
          <a:ext cx="11966575" cy="6461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6730"/>
                <a:gridCol w="1809750"/>
                <a:gridCol w="1575435"/>
                <a:gridCol w="2872740"/>
                <a:gridCol w="5201920"/>
              </a:tblGrid>
              <a:tr h="944880"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 sz="2800">
                          <a:highlight>
                            <a:srgbClr val="800000"/>
                          </a:highlight>
                        </a:rPr>
                        <a:t>序</a:t>
                      </a:r>
                      <a:endParaRPr lang="zh-CN" altLang="en-US" sz="2800">
                        <a:highlight>
                          <a:srgbClr val="800000"/>
                        </a:highlight>
                      </a:endParaRPr>
                    </a:p>
                    <a:p>
                      <a:pPr>
                        <a:buNone/>
                      </a:pPr>
                      <a:r>
                        <a:rPr lang="zh-CN" altLang="en-US" sz="2800">
                          <a:highlight>
                            <a:srgbClr val="800000"/>
                          </a:highlight>
                        </a:rPr>
                        <a:t>号</a:t>
                      </a:r>
                      <a:endParaRPr lang="zh-CN" altLang="en-US" sz="2800">
                        <a:highlight>
                          <a:srgbClr val="800000"/>
                        </a:highlight>
                      </a:endParaRPr>
                    </a:p>
                  </a:txBody>
                  <a:tcPr/>
                </a:tc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sz="2800" b="1">
                          <a:highlight>
                            <a:srgbClr val="800000"/>
                          </a:highlight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标志性</a:t>
                      </a:r>
                      <a:endParaRPr lang="zh-CN" sz="2800" b="1">
                        <a:highlight>
                          <a:srgbClr val="800000"/>
                        </a:highlight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sz="2800" b="1">
                          <a:highlight>
                            <a:srgbClr val="800000"/>
                          </a:highlight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条件</a:t>
                      </a:r>
                      <a:r>
                        <a:rPr lang="zh-CN" sz="2800" b="1">
                          <a:highlight>
                            <a:srgbClr val="800000"/>
                          </a:highlight>
                          <a:latin typeface="Times New Roman" panose="02020603050405020304"/>
                          <a:ea typeface="宋体" panose="02010600030101010101" pitchFamily="2" charset="-122"/>
                        </a:rPr>
                        <a:t>物质</a:t>
                      </a:r>
                      <a:endParaRPr lang="zh-CN" sz="2800" b="1">
                        <a:highlight>
                          <a:srgbClr val="800000"/>
                        </a:highlight>
                        <a:latin typeface="Times New Roman" panose="02020603050405020304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t" anchorCtr="0"/>
                </a:tc>
                <a:tc>
                  <a:txBody>
                    <a:bodyPr/>
                    <a:p>
                      <a:pPr marL="0" indent="0" algn="ctr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sz="2800" b="1">
                          <a:highlight>
                            <a:srgbClr val="800000"/>
                          </a:highlight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反应类型</a:t>
                      </a:r>
                      <a:endParaRPr lang="zh-CN" sz="2800" b="1">
                        <a:highlight>
                          <a:srgbClr val="800000"/>
                        </a:highlight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t" anchorCtr="0"/>
                </a:tc>
                <a:tc>
                  <a:txBody>
                    <a:bodyPr/>
                    <a:p>
                      <a:pPr marL="0" indent="0" algn="ctr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sz="2800" b="1">
                          <a:highlight>
                            <a:srgbClr val="800000"/>
                          </a:highlight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典型实例</a:t>
                      </a:r>
                      <a:endParaRPr lang="zh-CN" sz="2800" b="1">
                        <a:highlight>
                          <a:srgbClr val="800000"/>
                        </a:highlight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t" anchorCtr="0"/>
                </a:tc>
                <a:tc>
                  <a:txBody>
                    <a:bodyPr/>
                    <a:p>
                      <a:pPr marL="0" indent="0" algn="ctr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r>
                        <a:rPr lang="zh-CN" sz="2800">
                          <a:highlight>
                            <a:srgbClr val="800000"/>
                          </a:highlight>
                          <a:latin typeface="宋体" panose="02010600030101010101" pitchFamily="2" charset="-122"/>
                          <a:ea typeface="宋体" panose="02010600030101010101" pitchFamily="2" charset="-122"/>
                          <a:sym typeface="+mn-ea"/>
                        </a:rPr>
                        <a:t>相关流程式或方程式</a:t>
                      </a:r>
                      <a:endParaRPr lang="zh-CN" altLang="en-US" sz="2800" b="1">
                        <a:highlight>
                          <a:srgbClr val="800000"/>
                        </a:highlight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t" anchorCtr="0"/>
                </a:tc>
              </a:tr>
              <a:tr h="3413760">
                <a:tc>
                  <a:txBody>
                    <a:bodyPr/>
                    <a:p>
                      <a:pPr marL="0" indent="0" algn="just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800" b="1">
                          <a:latin typeface="Times New Roman" panose="02020603050405020304"/>
                          <a:ea typeface="宋体" panose="02010600030101010101" pitchFamily="2" charset="-122"/>
                        </a:rPr>
                        <a:t>4</a:t>
                      </a:r>
                      <a:endParaRPr lang="en-US" altLang="zh-CN" sz="2800" b="1" u="sng">
                        <a:latin typeface="Times New Roman" panose="02020603050405020304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t" anchorCtr="0"/>
                </a:tc>
                <a:tc>
                  <a:txBody>
                    <a:bodyPr/>
                    <a:p>
                      <a:pPr algn="just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en-US" sz="3200" b="1" u="sng" baseline="-25000">
                          <a:solidFill>
                            <a:schemeClr val="tx1"/>
                          </a:solidFill>
                          <a:highlight>
                            <a:srgbClr val="FFFF00"/>
                          </a:highlight>
                          <a:latin typeface="Times New Roman" panose="02020603050405020304"/>
                          <a:ea typeface="Times New Roman" panose="02020603050405020304"/>
                        </a:rPr>
                        <a:t>①</a:t>
                      </a:r>
                      <a:r>
                        <a:rPr lang="en-US" altLang="zh-CN" sz="3200" b="1" baseline="-25000">
                          <a:solidFill>
                            <a:schemeClr val="tx1"/>
                          </a:solidFill>
                          <a:highlight>
                            <a:srgbClr val="FFFF00"/>
                          </a:highlight>
                          <a:latin typeface="Times New Roman" panose="02020603050405020304"/>
                          <a:ea typeface="Times New Roman" panose="02020603050405020304"/>
                        </a:rPr>
                        <a:t>Zn(Hg)/HCl</a:t>
                      </a:r>
                      <a:endParaRPr lang="en-US" altLang="zh-CN" sz="3200" b="1" baseline="-25000">
                        <a:solidFill>
                          <a:schemeClr val="tx1"/>
                        </a:solidFill>
                        <a:highlight>
                          <a:srgbClr val="FFFF00"/>
                        </a:highlight>
                        <a:latin typeface="Times New Roman" panose="02020603050405020304"/>
                        <a:ea typeface="Times New Roman" panose="02020603050405020304"/>
                      </a:endParaRPr>
                    </a:p>
                    <a:p>
                      <a:pPr algn="just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en-US" sz="3200" b="1" baseline="-25000">
                          <a:solidFill>
                            <a:schemeClr val="tx1"/>
                          </a:solidFill>
                          <a:highlight>
                            <a:srgbClr val="FFFF00"/>
                          </a:highlight>
                          <a:latin typeface="Times New Roman" panose="02020603050405020304"/>
                          <a:ea typeface="Times New Roman" panose="02020603050405020304"/>
                        </a:rPr>
                        <a:t>②</a:t>
                      </a:r>
                      <a:r>
                        <a:rPr lang="en-US" altLang="zh-CN" sz="3200" b="1" baseline="-25000">
                          <a:solidFill>
                            <a:schemeClr val="tx1"/>
                          </a:solidFill>
                          <a:highlight>
                            <a:srgbClr val="FFFF00"/>
                          </a:highlight>
                          <a:latin typeface="Times New Roman" panose="02020603050405020304"/>
                          <a:ea typeface="Times New Roman" panose="02020603050405020304"/>
                        </a:rPr>
                        <a:t>Na2S/S</a:t>
                      </a:r>
                      <a:endParaRPr lang="en-US" altLang="zh-CN" sz="3200" b="1" baseline="-25000">
                        <a:solidFill>
                          <a:schemeClr val="tx1"/>
                        </a:solidFill>
                        <a:highlight>
                          <a:srgbClr val="FFFF00"/>
                        </a:highlight>
                        <a:latin typeface="Times New Roman" panose="02020603050405020304"/>
                        <a:ea typeface="Times New Roman" panose="02020603050405020304"/>
                      </a:endParaRPr>
                    </a:p>
                    <a:p>
                      <a:pPr algn="just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en-US" sz="3200" b="1" baseline="-25000">
                          <a:solidFill>
                            <a:schemeClr val="tx1"/>
                          </a:solidFill>
                          <a:highlight>
                            <a:srgbClr val="FFFF00"/>
                          </a:highlight>
                          <a:latin typeface="Times New Roman" panose="02020603050405020304"/>
                          <a:ea typeface="Times New Roman" panose="02020603050405020304"/>
                        </a:rPr>
                        <a:t>③</a:t>
                      </a:r>
                      <a:r>
                        <a:rPr lang="en-US" altLang="zh-CN" sz="3200" b="1" baseline="-25000">
                          <a:solidFill>
                            <a:schemeClr val="tx1"/>
                          </a:solidFill>
                          <a:highlight>
                            <a:srgbClr val="FFFF00"/>
                          </a:highlight>
                          <a:latin typeface="Times New Roman" panose="02020603050405020304"/>
                          <a:ea typeface="Times New Roman" panose="02020603050405020304"/>
                        </a:rPr>
                        <a:t>LiAlH4</a:t>
                      </a:r>
                      <a:endParaRPr lang="en-US" altLang="zh-CN" sz="3200" b="1" baseline="-25000">
                        <a:solidFill>
                          <a:schemeClr val="tx1"/>
                        </a:solidFill>
                        <a:highlight>
                          <a:srgbClr val="FFFF00"/>
                        </a:highlight>
                        <a:latin typeface="Times New Roman" panose="02020603050405020304"/>
                        <a:ea typeface="Times New Roman" panose="02020603050405020304"/>
                      </a:endParaRPr>
                    </a:p>
                    <a:p>
                      <a:pPr algn="just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en-US" sz="3200" b="1" baseline="-25000">
                          <a:solidFill>
                            <a:schemeClr val="tx1"/>
                          </a:solidFill>
                          <a:highlight>
                            <a:srgbClr val="FFFF00"/>
                          </a:highlight>
                          <a:latin typeface="Times New Roman" panose="02020603050405020304"/>
                          <a:ea typeface="Times New Roman" panose="02020603050405020304"/>
                        </a:rPr>
                        <a:t>④</a:t>
                      </a:r>
                      <a:r>
                        <a:rPr lang="en-US" altLang="zh-CN" sz="3200" b="1" baseline="-25000">
                          <a:solidFill>
                            <a:schemeClr val="tx1"/>
                          </a:solidFill>
                          <a:highlight>
                            <a:srgbClr val="FFFF00"/>
                          </a:highlight>
                          <a:latin typeface="Times New Roman" panose="02020603050405020304"/>
                          <a:ea typeface="Times New Roman" panose="02020603050405020304"/>
                        </a:rPr>
                        <a:t>KBH4</a:t>
                      </a:r>
                      <a:endParaRPr lang="en-US" altLang="zh-CN" sz="3200" b="1" baseline="-25000">
                        <a:solidFill>
                          <a:schemeClr val="tx1"/>
                        </a:solidFill>
                        <a:highlight>
                          <a:srgbClr val="FFFF00"/>
                        </a:highlight>
                        <a:latin typeface="Times New Roman" panose="02020603050405020304"/>
                        <a:ea typeface="Times New Roman" panose="02020603050405020304"/>
                      </a:endParaRPr>
                    </a:p>
                    <a:p>
                      <a:pPr algn="just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altLang="en-US" sz="3200" b="1" baseline="-25000">
                          <a:solidFill>
                            <a:schemeClr val="tx1"/>
                          </a:solidFill>
                          <a:highlight>
                            <a:srgbClr val="FFFF00"/>
                          </a:highlight>
                          <a:latin typeface="Times New Roman" panose="02020603050405020304"/>
                          <a:ea typeface="宋体" panose="02010600030101010101" pitchFamily="2" charset="-122"/>
                        </a:rPr>
                        <a:t>⑤</a:t>
                      </a:r>
                      <a:r>
                        <a:rPr lang="en-US" altLang="zh-CN" sz="3200" b="1" baseline="-25000">
                          <a:solidFill>
                            <a:schemeClr val="tx1"/>
                          </a:solidFill>
                          <a:highlight>
                            <a:srgbClr val="FFFF00"/>
                          </a:highlight>
                          <a:latin typeface="Times New Roman" panose="02020603050405020304"/>
                          <a:ea typeface="Times New Roman" panose="02020603050405020304"/>
                        </a:rPr>
                        <a:t>Fe</a:t>
                      </a:r>
                      <a:r>
                        <a:rPr lang="zh-CN" altLang="en-US" sz="3200" b="1" baseline="-25000">
                          <a:solidFill>
                            <a:schemeClr val="tx1"/>
                          </a:solidFill>
                          <a:highlight>
                            <a:srgbClr val="FFFF00"/>
                          </a:highlight>
                          <a:latin typeface="Times New Roman" panose="02020603050405020304"/>
                          <a:ea typeface="Times New Roman" panose="02020603050405020304"/>
                        </a:rPr>
                        <a:t>、</a:t>
                      </a:r>
                      <a:r>
                        <a:rPr lang="en-US" altLang="zh-CN" sz="3200" b="1" baseline="-25000">
                          <a:solidFill>
                            <a:schemeClr val="tx1"/>
                          </a:solidFill>
                          <a:highlight>
                            <a:srgbClr val="FFFF00"/>
                          </a:highlight>
                          <a:latin typeface="Times New Roman" panose="02020603050405020304"/>
                          <a:ea typeface="Times New Roman" panose="02020603050405020304"/>
                        </a:rPr>
                        <a:t>HCl</a:t>
                      </a:r>
                      <a:endParaRPr lang="en-US" altLang="zh-CN" sz="3200" b="1" baseline="-25000">
                        <a:solidFill>
                          <a:schemeClr val="tx1"/>
                        </a:solidFill>
                        <a:highlight>
                          <a:srgbClr val="FFFF00"/>
                        </a:highlight>
                        <a:latin typeface="Times New Roman" panose="02020603050405020304"/>
                        <a:ea typeface="Times New Roman" panose="02020603050405020304"/>
                      </a:endParaRPr>
                    </a:p>
                    <a:p>
                      <a:pPr algn="just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altLang="en-US" sz="3200" b="1" baseline="-25000">
                          <a:solidFill>
                            <a:schemeClr val="tx1"/>
                          </a:solidFill>
                          <a:highlight>
                            <a:srgbClr val="FFFF00"/>
                          </a:highlight>
                          <a:latin typeface="Times New Roman" panose="02020603050405020304"/>
                          <a:ea typeface="宋体" panose="02010600030101010101" pitchFamily="2" charset="-122"/>
                        </a:rPr>
                        <a:t>⑥</a:t>
                      </a:r>
                      <a:r>
                        <a:rPr lang="en-US" altLang="zh-CN" sz="3200" b="1" baseline="-25000">
                          <a:solidFill>
                            <a:schemeClr val="tx1"/>
                          </a:solidFill>
                          <a:highlight>
                            <a:srgbClr val="FFFF00"/>
                          </a:highlight>
                          <a:latin typeface="Times New Roman" panose="02020603050405020304"/>
                          <a:ea typeface="宋体" panose="02010600030101010101" pitchFamily="2" charset="-122"/>
                        </a:rPr>
                        <a:t>H2</a:t>
                      </a:r>
                      <a:r>
                        <a:rPr lang="zh-CN" altLang="en-US" sz="3200" b="1" baseline="-25000">
                          <a:solidFill>
                            <a:schemeClr val="tx1"/>
                          </a:solidFill>
                          <a:highlight>
                            <a:srgbClr val="FFFF00"/>
                          </a:highlight>
                          <a:latin typeface="Times New Roman" panose="02020603050405020304"/>
                          <a:ea typeface="宋体" panose="02010600030101010101" pitchFamily="2" charset="-122"/>
                        </a:rPr>
                        <a:t>，</a:t>
                      </a:r>
                      <a:r>
                        <a:rPr lang="en-US" altLang="zh-CN" sz="3200" b="1" baseline="-25000">
                          <a:solidFill>
                            <a:schemeClr val="tx1"/>
                          </a:solidFill>
                          <a:highlight>
                            <a:srgbClr val="FFFF00"/>
                          </a:highlight>
                          <a:latin typeface="Times New Roman" panose="02020603050405020304"/>
                          <a:ea typeface="宋体" panose="02010600030101010101" pitchFamily="2" charset="-122"/>
                        </a:rPr>
                        <a:t>Pd/C</a:t>
                      </a:r>
                      <a:endParaRPr lang="en-US" altLang="zh-CN" sz="3200" b="1" baseline="-25000">
                        <a:solidFill>
                          <a:schemeClr val="tx1"/>
                        </a:solidFill>
                        <a:highlight>
                          <a:srgbClr val="FFFF00"/>
                        </a:highlight>
                        <a:latin typeface="Times New Roman" panose="02020603050405020304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t" anchorCtr="0"/>
                </a:tc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sz="2400" b="1">
                          <a:highlight>
                            <a:srgbClr val="FFFF00"/>
                          </a:highlight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还原反应</a:t>
                      </a:r>
                      <a:endParaRPr lang="zh-CN" sz="2400" b="1">
                        <a:highlight>
                          <a:srgbClr val="FFFF00"/>
                        </a:highlight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altLang="en-US" sz="2400" b="1">
                          <a:highlight>
                            <a:srgbClr val="FFFF00"/>
                          </a:highlight>
                          <a:latin typeface="Times New Roman" panose="02020603050405020304" charset="0"/>
                          <a:cs typeface="Times New Roman" panose="02020603050405020304" charset="0"/>
                          <a:sym typeface="+mn-ea"/>
                        </a:rPr>
                        <a:t>（如：</a:t>
                      </a:r>
                      <a:endParaRPr lang="zh-CN" altLang="en-US" sz="2400" b="1">
                        <a:highlight>
                          <a:srgbClr val="FFFF00"/>
                        </a:highlight>
                        <a:latin typeface="Times New Roman" panose="02020603050405020304" charset="0"/>
                        <a:cs typeface="Times New Roman" panose="02020603050405020304" charset="0"/>
                        <a:sym typeface="+mn-ea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400" b="1">
                          <a:highlight>
                            <a:srgbClr val="FFFF00"/>
                          </a:highlight>
                          <a:latin typeface="Times New Roman" panose="02020603050405020304" charset="0"/>
                          <a:cs typeface="Times New Roman" panose="02020603050405020304" charset="0"/>
                          <a:sym typeface="+mn-ea"/>
                        </a:rPr>
                        <a:t>-NO</a:t>
                      </a:r>
                      <a:r>
                        <a:rPr lang="en-US" altLang="zh-CN" sz="2400" b="1" baseline="-25000">
                          <a:highlight>
                            <a:srgbClr val="FFFF00"/>
                          </a:highlight>
                          <a:latin typeface="Times New Roman" panose="02020603050405020304" charset="0"/>
                          <a:cs typeface="Times New Roman" panose="02020603050405020304" charset="0"/>
                          <a:sym typeface="+mn-ea"/>
                        </a:rPr>
                        <a:t>2</a:t>
                      </a:r>
                      <a:r>
                        <a:rPr lang="zh-CN" altLang="en-US" sz="2400" b="1">
                          <a:highlight>
                            <a:srgbClr val="FFFF00"/>
                          </a:highlight>
                          <a:latin typeface="Times New Roman" panose="02020603050405020304" charset="0"/>
                          <a:cs typeface="Times New Roman" panose="02020603050405020304" charset="0"/>
                          <a:sym typeface="+mn-ea"/>
                        </a:rPr>
                        <a:t>还原为</a:t>
                      </a:r>
                      <a:r>
                        <a:rPr lang="en-US" altLang="zh-CN" sz="2400" b="1">
                          <a:highlight>
                            <a:srgbClr val="FFFF00"/>
                          </a:highlight>
                          <a:latin typeface="Times New Roman" panose="02020603050405020304" charset="0"/>
                          <a:cs typeface="Times New Roman" panose="02020603050405020304" charset="0"/>
                          <a:sym typeface="+mn-ea"/>
                        </a:rPr>
                        <a:t>-NH</a:t>
                      </a:r>
                      <a:r>
                        <a:rPr lang="en-US" altLang="zh-CN" sz="2400" b="1" baseline="-25000">
                          <a:highlight>
                            <a:srgbClr val="FFFF00"/>
                          </a:highlight>
                          <a:latin typeface="Times New Roman" panose="02020603050405020304" charset="0"/>
                          <a:cs typeface="Times New Roman" panose="02020603050405020304" charset="0"/>
                          <a:sym typeface="+mn-ea"/>
                        </a:rPr>
                        <a:t>2</a:t>
                      </a:r>
                      <a:r>
                        <a:rPr lang="zh-CN" altLang="en-US" sz="2400" b="1">
                          <a:highlight>
                            <a:srgbClr val="FFFF00"/>
                          </a:highlight>
                          <a:latin typeface="Times New Roman" panose="02020603050405020304" charset="0"/>
                          <a:cs typeface="Times New Roman" panose="02020603050405020304" charset="0"/>
                          <a:sym typeface="+mn-ea"/>
                        </a:rPr>
                        <a:t>）</a:t>
                      </a:r>
                      <a:endParaRPr lang="en-US" altLang="zh-CN" sz="2400" b="1" baseline="-25000">
                        <a:highlight>
                          <a:srgbClr val="FFFF00"/>
                        </a:highlight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  <a:p>
                      <a:pPr marL="0" indent="0" algn="ctr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zh-CN" sz="2400" b="1" u="sng"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  <a:p>
                      <a:pPr marL="0" indent="0" algn="ctr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zh-CN" sz="2400" b="1" u="sng"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t" anchorCtr="0"/>
                </a:tc>
                <a:tc>
                  <a:txBody>
                    <a:bodyPr/>
                    <a:p>
                      <a:pPr>
                        <a:buNone/>
                      </a:pPr>
                      <a:endParaRPr lang="zh-CN" altLang="en-US"/>
                    </a:p>
                    <a:p>
                      <a:pPr>
                        <a:buNone/>
                      </a:pPr>
                      <a:endParaRPr lang="zh-CN" altLang="en-US"/>
                    </a:p>
                    <a:p>
                      <a:pPr>
                        <a:buNone/>
                      </a:pPr>
                      <a:endParaRPr lang="zh-CN" altLang="en-US"/>
                    </a:p>
                    <a:p>
                      <a:pPr>
                        <a:buNone/>
                      </a:pPr>
                      <a:endParaRPr lang="zh-CN" altLang="en-US"/>
                    </a:p>
                    <a:p>
                      <a:pPr>
                        <a:buNone/>
                      </a:pPr>
                      <a:endParaRPr lang="zh-CN" altLang="en-US"/>
                    </a:p>
                    <a:p>
                      <a:pPr>
                        <a:buNone/>
                      </a:pPr>
                      <a:endParaRPr lang="zh-CN" altLang="en-US"/>
                    </a:p>
                    <a:p>
                      <a:pPr>
                        <a:buNone/>
                      </a:pPr>
                      <a:endParaRPr lang="zh-CN" altLang="en-US"/>
                    </a:p>
                    <a:p>
                      <a:pPr>
                        <a:buNone/>
                      </a:pPr>
                      <a:endParaRPr lang="zh-CN" altLang="en-US"/>
                    </a:p>
                    <a:p>
                      <a:pPr>
                        <a:buNone/>
                      </a:pPr>
                      <a:endParaRPr lang="zh-CN" altLang="en-US"/>
                    </a:p>
                    <a:p>
                      <a:pPr>
                        <a:buNone/>
                      </a:pPr>
                      <a:endParaRPr lang="zh-CN" altLang="en-US"/>
                    </a:p>
                    <a:p>
                      <a:pPr>
                        <a:buNone/>
                      </a:pPr>
                      <a:endParaRPr lang="zh-CN" altLang="en-US"/>
                    </a:p>
                    <a:p>
                      <a:pPr>
                        <a:buNone/>
                      </a:pPr>
                      <a:endParaRPr lang="en-US" altLang="zh-CN" sz="2000" b="1" baseline="-25000">
                        <a:highlight>
                          <a:srgbClr val="FFFF00"/>
                        </a:highlight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endParaRPr lang="zh-CN" altLang="en-US"/>
                    </a:p>
                    <a:p>
                      <a:pPr>
                        <a:buNone/>
                      </a:pPr>
                      <a:r>
                        <a:rPr lang="en-US" altLang="zh-CN"/>
                        <a:t>            </a:t>
                      </a:r>
                      <a:endParaRPr lang="en-US" altLang="zh-CN"/>
                    </a:p>
                    <a:p>
                      <a:pPr>
                        <a:buNone/>
                      </a:pPr>
                      <a:endParaRPr lang="en-US" altLang="zh-CN"/>
                    </a:p>
                    <a:p>
                      <a:pPr>
                        <a:buNone/>
                      </a:pPr>
                      <a:endParaRPr lang="en-US" altLang="zh-CN"/>
                    </a:p>
                    <a:p>
                      <a:pPr>
                        <a:buNone/>
                      </a:pPr>
                      <a:endParaRPr lang="en-US" altLang="zh-CN"/>
                    </a:p>
                    <a:p>
                      <a:pPr>
                        <a:buNone/>
                      </a:pPr>
                      <a:endParaRPr lang="en-US" altLang="zh-CN"/>
                    </a:p>
                    <a:p>
                      <a:pPr>
                        <a:buNone/>
                      </a:pPr>
                      <a:r>
                        <a:rPr lang="en-US" altLang="zh-CN"/>
                        <a:t>         </a:t>
                      </a:r>
                      <a:endParaRPr lang="zh-CN" altLang="en-US" sz="2000"/>
                    </a:p>
                  </a:txBody>
                  <a:tcPr/>
                </a:tc>
              </a:tr>
              <a:tr h="2103120">
                <a:tc>
                  <a:txBody>
                    <a:bodyPr/>
                    <a:p>
                      <a:pPr marL="0" indent="0" algn="l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400" b="1">
                          <a:latin typeface="Times New Roman" panose="02020603050405020304"/>
                          <a:ea typeface="宋体" panose="02010600030101010101" pitchFamily="2" charset="-122"/>
                        </a:rPr>
                        <a:t>5</a:t>
                      </a:r>
                      <a:endParaRPr lang="en-US" altLang="zh-CN" sz="2400" b="1">
                        <a:latin typeface="Times New Roman" panose="02020603050405020304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t" anchorCtr="0"/>
                </a:tc>
                <a:tc>
                  <a:txBody>
                    <a:bodyPr/>
                    <a:p>
                      <a:pPr marL="0" algn="ctr">
                        <a:lnSpc>
                          <a:spcPct val="150000"/>
                        </a:lnSpc>
                        <a:buClrTx/>
                        <a:buSzTx/>
                        <a:buNone/>
                      </a:pPr>
                      <a:r>
                        <a:rPr lang="zh-CN" sz="2000" b="1">
                          <a:highlight>
                            <a:srgbClr val="00FFFF"/>
                          </a:highlight>
                          <a:latin typeface="Times New Roman" panose="02020603050405020304" charset="0"/>
                          <a:ea typeface="宋体" panose="02010600030101010101" pitchFamily="2" charset="-122"/>
                          <a:cs typeface="Times New Roman" panose="02020603050405020304" charset="0"/>
                        </a:rPr>
                        <a:t>SeO</a:t>
                      </a:r>
                      <a:r>
                        <a:rPr lang="zh-CN" sz="2000" b="1" baseline="-25000">
                          <a:highlight>
                            <a:srgbClr val="00FFFF"/>
                          </a:highlight>
                          <a:latin typeface="Times New Roman" panose="02020603050405020304" charset="0"/>
                          <a:ea typeface="宋体" panose="02010600030101010101" pitchFamily="2" charset="-122"/>
                          <a:cs typeface="Times New Roman" panose="02020603050405020304" charset="0"/>
                        </a:rPr>
                        <a:t>2</a:t>
                      </a:r>
                      <a:endParaRPr lang="zh-CN" sz="2000" b="1" baseline="-25000">
                        <a:highlight>
                          <a:srgbClr val="00FFFF"/>
                        </a:highlight>
                        <a:latin typeface="Times New Roman" panose="02020603050405020304" charset="0"/>
                        <a:ea typeface="宋体" panose="02010600030101010101" pitchFamily="2" charset="-122"/>
                        <a:cs typeface="Times New Roman" panose="02020603050405020304" charset="0"/>
                      </a:endParaRPr>
                    </a:p>
                  </a:txBody>
                  <a:tcPr marL="68580" marR="68580" marT="0" marB="0" anchor="t" anchorCtr="0"/>
                </a:tc>
                <a:tc>
                  <a:txBody>
                    <a:bodyPr/>
                    <a:p>
                      <a:pPr marL="0" algn="ctr">
                        <a:lnSpc>
                          <a:spcPct val="150000"/>
                        </a:lnSpc>
                        <a:buClrTx/>
                        <a:buSzTx/>
                        <a:buNone/>
                      </a:pPr>
                      <a:r>
                        <a:rPr lang="zh-CN" sz="2400" b="1">
                          <a:highlight>
                            <a:srgbClr val="00FFFF"/>
                          </a:highlight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氧化反应</a:t>
                      </a:r>
                      <a:endParaRPr lang="zh-CN" sz="2400" b="1">
                        <a:highlight>
                          <a:srgbClr val="00FFFF"/>
                        </a:highlight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t" anchorCtr="0"/>
                </a:tc>
                <a:tc>
                  <a:txBody>
                    <a:bodyPr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endParaRPr lang="zh-CN" altLang="en-US"/>
                    </a:p>
                    <a:p>
                      <a:pPr>
                        <a:buNone/>
                      </a:pPr>
                      <a:endParaRPr lang="zh-CN" altLang="en-US"/>
                    </a:p>
                    <a:p>
                      <a:pPr>
                        <a:buNone/>
                      </a:pPr>
                      <a:endParaRPr lang="zh-CN" altLang="en-US"/>
                    </a:p>
                    <a:p>
                      <a:pPr>
                        <a:buNone/>
                      </a:pPr>
                      <a:endParaRPr lang="zh-CN" altLang="en-US"/>
                    </a:p>
                    <a:p>
                      <a:pPr>
                        <a:buNone/>
                      </a:pPr>
                      <a:endParaRPr lang="zh-CN" altLang="en-US"/>
                    </a:p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5122" name="图片 -214748261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08438" y="1123950"/>
            <a:ext cx="2689225" cy="13462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5123" name="图片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79875" y="2854325"/>
            <a:ext cx="2486025" cy="114935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5124" name="图片 -2147482586" descr="IMG_25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03675" y="4652963"/>
            <a:ext cx="2693988" cy="1162050"/>
          </a:xfrm>
          <a:prstGeom prst="rect">
            <a:avLst/>
          </a:prstGeom>
          <a:noFill/>
          <a:ln w="9525">
            <a:noFill/>
          </a:ln>
        </p:spPr>
      </p:pic>
      <p:grpSp>
        <p:nvGrpSpPr>
          <p:cNvPr id="5125" name="组合 9"/>
          <p:cNvGrpSpPr/>
          <p:nvPr/>
        </p:nvGrpSpPr>
        <p:grpSpPr>
          <a:xfrm>
            <a:off x="7319963" y="2997200"/>
            <a:ext cx="4268787" cy="1379538"/>
            <a:chOff x="11528" y="4720"/>
            <a:chExt cx="6723" cy="2172"/>
          </a:xfrm>
        </p:grpSpPr>
        <p:pic>
          <p:nvPicPr>
            <p:cNvPr id="5126" name="图片 3"/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11528" y="4720"/>
              <a:ext cx="6723" cy="2172"/>
            </a:xfrm>
            <a:prstGeom prst="rect">
              <a:avLst/>
            </a:prstGeom>
            <a:noFill/>
            <a:ln w="9525">
              <a:noFill/>
            </a:ln>
          </p:spPr>
        </p:pic>
        <p:grpSp>
          <p:nvGrpSpPr>
            <p:cNvPr id="5127" name="组合 7"/>
            <p:cNvGrpSpPr/>
            <p:nvPr/>
          </p:nvGrpSpPr>
          <p:grpSpPr>
            <a:xfrm>
              <a:off x="13934" y="5431"/>
              <a:ext cx="1676" cy="580"/>
              <a:chOff x="13934" y="5431"/>
              <a:chExt cx="1676" cy="580"/>
            </a:xfrm>
          </p:grpSpPr>
          <p:cxnSp>
            <p:nvCxnSpPr>
              <p:cNvPr id="5" name="直接箭头连接符 4"/>
              <p:cNvCxnSpPr/>
              <p:nvPr/>
            </p:nvCxnSpPr>
            <p:spPr>
              <a:xfrm flipV="1">
                <a:off x="13934" y="5967"/>
                <a:ext cx="1676" cy="15"/>
              </a:xfrm>
              <a:prstGeom prst="straightConnector1">
                <a:avLst/>
              </a:prstGeom>
              <a:ln w="28575" cmpd="sng">
                <a:solidFill>
                  <a:schemeClr val="tx1"/>
                </a:solidFill>
                <a:prstDash val="solid"/>
                <a:tailEnd type="arrow"/>
              </a:ln>
            </p:spPr>
            <p:style>
              <a:lnRef idx="2">
                <a:schemeClr val="accent1"/>
              </a:lnRef>
              <a:fillRef idx="0">
                <a:srgbClr val="FFFFFF"/>
              </a:fillRef>
              <a:effectRef idx="0">
                <a:srgbClr val="FFFFFF"/>
              </a:effectRef>
              <a:fontRef idx="minor">
                <a:schemeClr val="tx1"/>
              </a:fontRef>
            </p:style>
          </p:cxnSp>
          <p:sp>
            <p:nvSpPr>
              <p:cNvPr id="5129" name="文本框 6"/>
              <p:cNvSpPr txBox="1"/>
              <p:nvPr/>
            </p:nvSpPr>
            <p:spPr>
              <a:xfrm>
                <a:off x="14135" y="5431"/>
                <a:ext cx="1357" cy="580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square" anchor="t" anchorCtr="0">
                <a:spAutoFit/>
              </a:bodyPr>
              <a:p>
                <a:r>
                  <a:rPr lang="en-US" altLang="zh-CN">
                    <a:highlight>
                      <a:srgbClr val="FFFF00"/>
                    </a:highlight>
                    <a:latin typeface="Arial" panose="020B0604020202020204" pitchFamily="34" charset="0"/>
                    <a:ea typeface="宋体" panose="02010600030101010101" pitchFamily="2" charset="-122"/>
                  </a:rPr>
                  <a:t>Fe/H</a:t>
                </a:r>
                <a:r>
                  <a:rPr lang="en-US" altLang="zh-CN" baseline="30000">
                    <a:highlight>
                      <a:srgbClr val="FFFF00"/>
                    </a:highlight>
                    <a:latin typeface="Arial" panose="020B0604020202020204" pitchFamily="34" charset="0"/>
                    <a:ea typeface="宋体" panose="02010600030101010101" pitchFamily="2" charset="-122"/>
                  </a:rPr>
                  <a:t>+</a:t>
                </a:r>
                <a:endParaRPr lang="en-US" altLang="zh-CN" baseline="30000">
                  <a:highlight>
                    <a:srgbClr val="FFFF00"/>
                  </a:highlight>
                  <a:latin typeface="Arial" panose="020B0604020202020204" pitchFamily="34" charset="0"/>
                  <a:ea typeface="宋体" panose="02010600030101010101" pitchFamily="2" charset="-122"/>
                </a:endParaRPr>
              </a:p>
            </p:txBody>
          </p:sp>
        </p:grpSp>
      </p:grpSp>
      <p:pic>
        <p:nvPicPr>
          <p:cNvPr id="5130" name="图片 10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402513" y="1339850"/>
            <a:ext cx="4114800" cy="147002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5131" name="文本框 11"/>
          <p:cNvSpPr txBox="1"/>
          <p:nvPr/>
        </p:nvSpPr>
        <p:spPr>
          <a:xfrm>
            <a:off x="8944293" y="1466850"/>
            <a:ext cx="1163637" cy="368300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r>
              <a:rPr lang="en-US" altLang="zh-CN">
                <a:highlight>
                  <a:srgbClr val="FFFF00"/>
                </a:highlight>
                <a:latin typeface="Arial" panose="020B0604020202020204" pitchFamily="34" charset="0"/>
                <a:ea typeface="宋体" panose="02010600030101010101" pitchFamily="2" charset="-122"/>
              </a:rPr>
              <a:t>Na</a:t>
            </a:r>
            <a:r>
              <a:rPr lang="en-US" altLang="zh-CN" baseline="-25000">
                <a:highlight>
                  <a:srgbClr val="FFFF00"/>
                </a:highlight>
                <a:latin typeface="Arial" panose="020B0604020202020204" pitchFamily="34" charset="0"/>
                <a:ea typeface="宋体" panose="02010600030101010101" pitchFamily="2" charset="-122"/>
              </a:rPr>
              <a:t>2</a:t>
            </a:r>
            <a:r>
              <a:rPr lang="en-US" altLang="zh-CN">
                <a:highlight>
                  <a:srgbClr val="FFFF00"/>
                </a:highlight>
                <a:latin typeface="Arial" panose="020B0604020202020204" pitchFamily="34" charset="0"/>
                <a:ea typeface="宋体" panose="02010600030101010101" pitchFamily="2" charset="-122"/>
              </a:rPr>
              <a:t>S+S</a:t>
            </a:r>
            <a:endParaRPr lang="en-US" altLang="zh-CN" baseline="30000">
              <a:highlight>
                <a:srgbClr val="FFFF00"/>
              </a:highlight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cxnSp>
        <p:nvCxnSpPr>
          <p:cNvPr id="13" name="直接箭头连接符 12"/>
          <p:cNvCxnSpPr/>
          <p:nvPr/>
        </p:nvCxnSpPr>
        <p:spPr>
          <a:xfrm flipV="1">
            <a:off x="8975090" y="1835150"/>
            <a:ext cx="920750" cy="9525"/>
          </a:xfrm>
          <a:prstGeom prst="straightConnector1">
            <a:avLst/>
          </a:prstGeom>
          <a:ln w="28575" cmpd="sng">
            <a:solidFill>
              <a:schemeClr val="tx1"/>
            </a:solidFill>
            <a:prstDash val="solid"/>
            <a:tailEnd type="arrow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sp>
        <p:nvSpPr>
          <p:cNvPr id="2" name="文本框 1"/>
          <p:cNvSpPr txBox="1"/>
          <p:nvPr/>
        </p:nvSpPr>
        <p:spPr>
          <a:xfrm>
            <a:off x="7945755" y="4796790"/>
            <a:ext cx="3017520" cy="922020"/>
          </a:xfrm>
          <a:prstGeom prst="rect">
            <a:avLst/>
          </a:prstGeom>
          <a:noFill/>
        </p:spPr>
        <p:txBody>
          <a:bodyPr wrap="square" rtlCol="0" anchor="t">
            <a:spAutoFit/>
            <a:scene3d>
              <a:camera prst="orthographicFront"/>
              <a:lightRig rig="threePt" dir="t"/>
            </a:scene3d>
          </a:bodyPr>
          <a:p>
            <a:pPr>
              <a:lnSpc>
                <a:spcPct val="150000"/>
              </a:lnSpc>
            </a:pPr>
            <a:r>
              <a:rPr lang="zh-CN" sz="1800" b="1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highlight>
                  <a:srgbClr val="FFFF00"/>
                </a:highlight>
                <a:latin typeface="Times New Roman" panose="02020603050405020304" charset="0"/>
                <a:cs typeface="Times New Roman" panose="02020603050405020304" charset="0"/>
                <a:sym typeface="+mn-ea"/>
              </a:rPr>
              <a:t>SeO</a:t>
            </a:r>
            <a:r>
              <a:rPr lang="zh-CN" sz="1800" b="1" baseline="-2500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highlight>
                  <a:srgbClr val="FFFF00"/>
                </a:highlight>
                <a:latin typeface="Times New Roman" panose="02020603050405020304" charset="0"/>
                <a:cs typeface="Times New Roman" panose="02020603050405020304" charset="0"/>
                <a:sym typeface="+mn-ea"/>
              </a:rPr>
              <a:t>2</a:t>
            </a:r>
            <a:r>
              <a:rPr lang="zh-CN" sz="1800" b="1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highlight>
                  <a:srgbClr val="FFFF00"/>
                </a:highlight>
                <a:latin typeface="Times New Roman" panose="02020603050405020304" charset="0"/>
                <a:cs typeface="Times New Roman" panose="02020603050405020304" charset="0"/>
                <a:sym typeface="+mn-ea"/>
              </a:rPr>
              <a:t>做氧化剂</a:t>
            </a:r>
            <a:r>
              <a:rPr lang="en-US" altLang="zh-CN" sz="1800" b="1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highlight>
                  <a:srgbClr val="FFFF00"/>
                </a:highlight>
                <a:latin typeface="Times New Roman" panose="02020603050405020304" charset="0"/>
                <a:cs typeface="Times New Roman" panose="02020603050405020304" charset="0"/>
                <a:sym typeface="+mn-ea"/>
              </a:rPr>
              <a:t>E</a:t>
            </a:r>
            <a:r>
              <a:rPr lang="zh-CN" altLang="en-US" sz="1800" b="1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highlight>
                  <a:srgbClr val="FFFF00"/>
                </a:highlight>
                <a:latin typeface="Times New Roman" panose="02020603050405020304" charset="0"/>
                <a:cs typeface="Times New Roman" panose="02020603050405020304" charset="0"/>
                <a:sym typeface="+mn-ea"/>
              </a:rPr>
              <a:t>中苯环支链上的甲基被氧化成醛基</a:t>
            </a:r>
            <a:endParaRPr lang="zh-CN" altLang="en-US" sz="1800" b="1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highlight>
                <a:srgbClr val="FFFF00"/>
              </a:highlight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5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5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5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5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5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13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aphicFrame>
        <p:nvGraphicFramePr>
          <p:cNvPr id="6" name="表格 5"/>
          <p:cNvGraphicFramePr/>
          <p:nvPr>
            <p:custDataLst>
              <p:tags r:id="rId1"/>
            </p:custDataLst>
          </p:nvPr>
        </p:nvGraphicFramePr>
        <p:xfrm>
          <a:off x="85090" y="194945"/>
          <a:ext cx="11966575" cy="6202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6730"/>
                <a:gridCol w="1809750"/>
                <a:gridCol w="1575435"/>
                <a:gridCol w="2872740"/>
                <a:gridCol w="5201920"/>
              </a:tblGrid>
              <a:tr h="944880"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 sz="2800">
                          <a:highlight>
                            <a:srgbClr val="800000"/>
                          </a:highlight>
                        </a:rPr>
                        <a:t>序</a:t>
                      </a:r>
                      <a:endParaRPr lang="zh-CN" altLang="en-US" sz="2800">
                        <a:highlight>
                          <a:srgbClr val="800000"/>
                        </a:highlight>
                      </a:endParaRPr>
                    </a:p>
                    <a:p>
                      <a:pPr>
                        <a:buNone/>
                      </a:pPr>
                      <a:r>
                        <a:rPr lang="zh-CN" altLang="en-US" sz="2800">
                          <a:highlight>
                            <a:srgbClr val="800000"/>
                          </a:highlight>
                        </a:rPr>
                        <a:t>号</a:t>
                      </a:r>
                      <a:endParaRPr lang="zh-CN" altLang="en-US" sz="2800">
                        <a:highlight>
                          <a:srgbClr val="800000"/>
                        </a:highlight>
                      </a:endParaRPr>
                    </a:p>
                  </a:txBody>
                  <a:tcPr/>
                </a:tc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sz="2800" b="1">
                          <a:highlight>
                            <a:srgbClr val="800000"/>
                          </a:highlight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标志性</a:t>
                      </a:r>
                      <a:endParaRPr lang="zh-CN" sz="2800" b="1">
                        <a:highlight>
                          <a:srgbClr val="800000"/>
                        </a:highlight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sz="2800" b="1">
                          <a:highlight>
                            <a:srgbClr val="800000"/>
                          </a:highlight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条件</a:t>
                      </a:r>
                      <a:r>
                        <a:rPr lang="zh-CN" sz="2800" b="1">
                          <a:highlight>
                            <a:srgbClr val="800000"/>
                          </a:highlight>
                          <a:latin typeface="Times New Roman" panose="02020603050405020304"/>
                          <a:ea typeface="宋体" panose="02010600030101010101" pitchFamily="2" charset="-122"/>
                        </a:rPr>
                        <a:t>物质</a:t>
                      </a:r>
                      <a:endParaRPr lang="zh-CN" sz="2800" b="1">
                        <a:highlight>
                          <a:srgbClr val="800000"/>
                        </a:highlight>
                        <a:latin typeface="Times New Roman" panose="02020603050405020304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t" anchorCtr="0"/>
                </a:tc>
                <a:tc>
                  <a:txBody>
                    <a:bodyPr/>
                    <a:p>
                      <a:pPr marL="0" indent="0" algn="ctr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sz="2800" b="1">
                          <a:highlight>
                            <a:srgbClr val="800000"/>
                          </a:highlight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反应类型</a:t>
                      </a:r>
                      <a:endParaRPr lang="zh-CN" sz="2800" b="1">
                        <a:highlight>
                          <a:srgbClr val="800000"/>
                        </a:highlight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t" anchorCtr="0"/>
                </a:tc>
                <a:tc>
                  <a:txBody>
                    <a:bodyPr/>
                    <a:p>
                      <a:pPr marL="0" indent="0" algn="ctr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sz="2800" b="1">
                          <a:highlight>
                            <a:srgbClr val="800000"/>
                          </a:highlight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典型实例</a:t>
                      </a:r>
                      <a:endParaRPr lang="zh-CN" sz="2800" b="1">
                        <a:highlight>
                          <a:srgbClr val="800000"/>
                        </a:highlight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t" anchorCtr="0"/>
                </a:tc>
                <a:tc>
                  <a:txBody>
                    <a:bodyPr/>
                    <a:p>
                      <a:pPr marL="0" indent="0" algn="ctr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r>
                        <a:rPr lang="zh-CN" sz="2800">
                          <a:highlight>
                            <a:srgbClr val="800000"/>
                          </a:highlight>
                          <a:latin typeface="宋体" panose="02010600030101010101" pitchFamily="2" charset="-122"/>
                          <a:ea typeface="宋体" panose="02010600030101010101" pitchFamily="2" charset="-122"/>
                          <a:sym typeface="+mn-ea"/>
                        </a:rPr>
                        <a:t>相关流程式或方程式</a:t>
                      </a:r>
                      <a:endParaRPr lang="zh-CN" altLang="en-US" sz="2800" b="1">
                        <a:highlight>
                          <a:srgbClr val="800000"/>
                        </a:highlight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t" anchorCtr="0"/>
                </a:tc>
              </a:tr>
              <a:tr h="2209800">
                <a:tc>
                  <a:txBody>
                    <a:bodyPr/>
                    <a:p>
                      <a:pPr marL="0" indent="0" algn="just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800" b="1">
                          <a:latin typeface="Times New Roman" panose="02020603050405020304"/>
                          <a:ea typeface="宋体" panose="02010600030101010101" pitchFamily="2" charset="-122"/>
                        </a:rPr>
                        <a:t>6</a:t>
                      </a:r>
                      <a:endParaRPr lang="en-US" altLang="zh-CN" sz="2800" b="1" u="sng">
                        <a:latin typeface="Times New Roman" panose="02020603050405020304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t" anchorCtr="0"/>
                </a:tc>
                <a:tc>
                  <a:txBody>
                    <a:bodyPr/>
                    <a:p>
                      <a:pPr marL="0" indent="0" algn="l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000" b="1">
                          <a:solidFill>
                            <a:srgbClr val="FF0000"/>
                          </a:solidFill>
                          <a:latin typeface="Times New Roman" panose="02020603050405020304"/>
                          <a:ea typeface="宋体" panose="02010600030101010101" pitchFamily="2" charset="-122"/>
                        </a:rPr>
                        <a:t>K</a:t>
                      </a:r>
                      <a:r>
                        <a:rPr lang="en-US" altLang="zh-CN" sz="2000" b="1" baseline="-25000">
                          <a:solidFill>
                            <a:srgbClr val="FF0000"/>
                          </a:solidFill>
                          <a:latin typeface="Times New Roman" panose="02020603050405020304"/>
                          <a:ea typeface="宋体" panose="02010600030101010101" pitchFamily="2" charset="-122"/>
                        </a:rPr>
                        <a:t>2</a:t>
                      </a:r>
                      <a:r>
                        <a:rPr lang="en-US" altLang="zh-CN" sz="2000" b="1">
                          <a:solidFill>
                            <a:srgbClr val="FF0000"/>
                          </a:solidFill>
                          <a:latin typeface="Times New Roman" panose="02020603050405020304"/>
                          <a:ea typeface="宋体" panose="02010600030101010101" pitchFamily="2" charset="-122"/>
                        </a:rPr>
                        <a:t>CO</a:t>
                      </a:r>
                      <a:r>
                        <a:rPr lang="en-US" altLang="zh-CN" sz="2000" b="1" baseline="-25000">
                          <a:solidFill>
                            <a:srgbClr val="FF0000"/>
                          </a:solidFill>
                          <a:latin typeface="Times New Roman" panose="02020603050405020304"/>
                          <a:ea typeface="宋体" panose="02010600030101010101" pitchFamily="2" charset="-122"/>
                        </a:rPr>
                        <a:t>3</a:t>
                      </a:r>
                      <a:r>
                        <a:rPr lang="zh-CN" altLang="en-US" sz="2000" b="1">
                          <a:solidFill>
                            <a:srgbClr val="FF0000"/>
                          </a:solidFill>
                          <a:latin typeface="Times New Roman" panose="02020603050405020304"/>
                          <a:ea typeface="宋体" panose="02010600030101010101" pitchFamily="2" charset="-122"/>
                        </a:rPr>
                        <a:t>有</a:t>
                      </a:r>
                      <a:r>
                        <a:rPr lang="zh-CN" altLang="en-US" sz="2000" b="1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 panose="02020603050405020304"/>
                          <a:ea typeface="宋体" panose="02010600030101010101" pitchFamily="2" charset="-122"/>
                        </a:rPr>
                        <a:t>奇功</a:t>
                      </a:r>
                      <a:endParaRPr lang="en-US" altLang="zh-CN" sz="2000" b="1" baseline="-25000">
                        <a:solidFill>
                          <a:srgbClr val="FF0000"/>
                        </a:solidFill>
                        <a:latin typeface="Times New Roman" panose="02020603050405020304"/>
                        <a:ea typeface="宋体" panose="02010600030101010101" pitchFamily="2" charset="-122"/>
                      </a:endParaRPr>
                    </a:p>
                    <a:p>
                      <a:pPr algn="l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000" b="1">
                          <a:latin typeface="Times New Roman" panose="02020603050405020304"/>
                          <a:ea typeface="宋体" panose="02010600030101010101" pitchFamily="2" charset="-122"/>
                        </a:rPr>
                        <a:t> </a:t>
                      </a:r>
                      <a:r>
                        <a:rPr lang="zh-CN" altLang="en-US" sz="2000" b="1">
                          <a:latin typeface="Times New Roman" panose="02020603050405020304"/>
                          <a:ea typeface="宋体" panose="02010600030101010101" pitchFamily="2" charset="-122"/>
                        </a:rPr>
                        <a:t>生成物有酸</a:t>
                      </a:r>
                      <a:r>
                        <a:rPr lang="en-US" altLang="zh-CN" sz="2000" b="1">
                          <a:latin typeface="Times New Roman" panose="02020603050405020304"/>
                          <a:ea typeface="宋体" panose="02010600030101010101" pitchFamily="2" charset="-122"/>
                        </a:rPr>
                        <a:t>(</a:t>
                      </a:r>
                      <a:r>
                        <a:rPr lang="en-US" altLang="zh-CN" sz="2000" b="1">
                          <a:highlight>
                            <a:srgbClr val="FFFF00"/>
                          </a:highlight>
                          <a:sym typeface="+mn-ea"/>
                        </a:rPr>
                        <a:t>HCl</a:t>
                      </a:r>
                      <a:r>
                        <a:rPr lang="zh-CN" altLang="en-US" sz="2000" b="1">
                          <a:highlight>
                            <a:srgbClr val="FFFF00"/>
                          </a:highlight>
                          <a:sym typeface="+mn-ea"/>
                        </a:rPr>
                        <a:t>或</a:t>
                      </a:r>
                      <a:r>
                        <a:rPr lang="en-US" altLang="zh-CN" sz="2000" b="1">
                          <a:highlight>
                            <a:srgbClr val="FFFF00"/>
                          </a:highlight>
                          <a:sym typeface="+mn-ea"/>
                        </a:rPr>
                        <a:t>H</a:t>
                      </a:r>
                      <a:r>
                        <a:rPr lang="en-US" altLang="zh-CN" sz="2000" b="1" baseline="-25000">
                          <a:highlight>
                            <a:srgbClr val="FFFF00"/>
                          </a:highlight>
                          <a:sym typeface="+mn-ea"/>
                        </a:rPr>
                        <a:t>2</a:t>
                      </a:r>
                      <a:r>
                        <a:rPr lang="en-US" altLang="zh-CN" sz="2000" b="1">
                          <a:highlight>
                            <a:srgbClr val="FFFF00"/>
                          </a:highlight>
                          <a:sym typeface="+mn-ea"/>
                        </a:rPr>
                        <a:t>SO</a:t>
                      </a:r>
                      <a:r>
                        <a:rPr lang="en-US" altLang="zh-CN" sz="2000" b="1" baseline="-25000">
                          <a:highlight>
                            <a:srgbClr val="FFFF00"/>
                          </a:highlight>
                          <a:sym typeface="+mn-ea"/>
                        </a:rPr>
                        <a:t>4</a:t>
                      </a:r>
                      <a:r>
                        <a:rPr lang="en-US" altLang="zh-CN" sz="2000" b="1">
                          <a:highlight>
                            <a:srgbClr val="FFFF00"/>
                          </a:highlight>
                          <a:sym typeface="+mn-ea"/>
                        </a:rPr>
                        <a:t>)</a:t>
                      </a:r>
                      <a:r>
                        <a:rPr lang="zh-CN" altLang="en-US" sz="2000" b="1">
                          <a:highlight>
                            <a:srgbClr val="FFFF00"/>
                          </a:highlight>
                          <a:sym typeface="+mn-ea"/>
                        </a:rPr>
                        <a:t>与</a:t>
                      </a:r>
                      <a:r>
                        <a:rPr lang="en-US" altLang="zh-CN" sz="2000" b="1">
                          <a:highlight>
                            <a:srgbClr val="FFFF00"/>
                          </a:highlight>
                          <a:latin typeface="Times New Roman" panose="02020603050405020304"/>
                          <a:ea typeface="宋体" panose="02010600030101010101" pitchFamily="2" charset="-122"/>
                          <a:sym typeface="+mn-ea"/>
                        </a:rPr>
                        <a:t>K</a:t>
                      </a:r>
                      <a:r>
                        <a:rPr lang="en-US" altLang="zh-CN" sz="2000" b="1" baseline="-25000">
                          <a:highlight>
                            <a:srgbClr val="FFFF00"/>
                          </a:highlight>
                          <a:latin typeface="Times New Roman" panose="02020603050405020304"/>
                          <a:ea typeface="宋体" panose="02010600030101010101" pitchFamily="2" charset="-122"/>
                          <a:sym typeface="+mn-ea"/>
                        </a:rPr>
                        <a:t>2</a:t>
                      </a:r>
                      <a:r>
                        <a:rPr lang="en-US" altLang="zh-CN" sz="2000" b="1">
                          <a:highlight>
                            <a:srgbClr val="FFFF00"/>
                          </a:highlight>
                          <a:latin typeface="Times New Roman" panose="02020603050405020304"/>
                          <a:ea typeface="宋体" panose="02010600030101010101" pitchFamily="2" charset="-122"/>
                          <a:sym typeface="+mn-ea"/>
                        </a:rPr>
                        <a:t>CO</a:t>
                      </a:r>
                      <a:r>
                        <a:rPr lang="en-US" altLang="zh-CN" sz="2000" b="1" baseline="-25000">
                          <a:highlight>
                            <a:srgbClr val="FFFF00"/>
                          </a:highlight>
                          <a:latin typeface="Times New Roman" panose="02020603050405020304"/>
                          <a:ea typeface="宋体" panose="02010600030101010101" pitchFamily="2" charset="-122"/>
                          <a:sym typeface="+mn-ea"/>
                        </a:rPr>
                        <a:t>3</a:t>
                      </a:r>
                      <a:r>
                        <a:rPr lang="zh-CN" altLang="en-US" sz="2000" b="1">
                          <a:highlight>
                            <a:srgbClr val="FFFF00"/>
                          </a:highlight>
                          <a:latin typeface="Times New Roman" panose="02020603050405020304"/>
                          <a:ea typeface="宋体" panose="02010600030101010101" pitchFamily="2" charset="-122"/>
                          <a:sym typeface="+mn-ea"/>
                        </a:rPr>
                        <a:t>反应，有利于主反应正向移动</a:t>
                      </a:r>
                      <a:endParaRPr lang="zh-CN" altLang="en-US" sz="2000" b="1">
                        <a:highlight>
                          <a:srgbClr val="FFFF00"/>
                        </a:highlight>
                        <a:latin typeface="Times New Roman" panose="02020603050405020304"/>
                        <a:ea typeface="宋体" panose="02010600030101010101" pitchFamily="2" charset="-122"/>
                        <a:sym typeface="+mn-ea"/>
                      </a:endParaRPr>
                    </a:p>
                  </a:txBody>
                  <a:tcPr marL="68580" marR="68580" marT="0" marB="0" anchor="t" anchorCtr="0"/>
                </a:tc>
                <a:tc>
                  <a:txBody>
                    <a:bodyPr/>
                    <a:p>
                      <a:pPr marL="0" indent="0" algn="l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sz="2000" b="1" u="sng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取代反应</a:t>
                      </a:r>
                      <a:endParaRPr lang="zh-CN" sz="2000" b="1" u="sng"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  <a:p>
                      <a:pPr marL="0" indent="0" algn="l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000" b="1">
                          <a:latin typeface="Times New Roman" panose="02020603050405020304"/>
                          <a:ea typeface="宋体" panose="02010600030101010101" pitchFamily="2" charset="-122"/>
                          <a:sym typeface="+mn-ea"/>
                        </a:rPr>
                        <a:t>K</a:t>
                      </a:r>
                      <a:r>
                        <a:rPr lang="en-US" altLang="zh-CN" sz="2000" b="1" baseline="-25000">
                          <a:latin typeface="Times New Roman" panose="02020603050405020304"/>
                          <a:ea typeface="宋体" panose="02010600030101010101" pitchFamily="2" charset="-122"/>
                          <a:sym typeface="+mn-ea"/>
                        </a:rPr>
                        <a:t>2</a:t>
                      </a:r>
                      <a:r>
                        <a:rPr lang="en-US" altLang="zh-CN" sz="2000" b="1">
                          <a:latin typeface="Times New Roman" panose="02020603050405020304"/>
                          <a:ea typeface="宋体" panose="02010600030101010101" pitchFamily="2" charset="-122"/>
                          <a:sym typeface="+mn-ea"/>
                        </a:rPr>
                        <a:t>CO</a:t>
                      </a:r>
                      <a:r>
                        <a:rPr lang="en-US" altLang="zh-CN" sz="2000" b="1" baseline="-25000">
                          <a:latin typeface="Times New Roman" panose="02020603050405020304"/>
                          <a:ea typeface="宋体" panose="02010600030101010101" pitchFamily="2" charset="-122"/>
                          <a:sym typeface="+mn-ea"/>
                        </a:rPr>
                        <a:t>3</a:t>
                      </a:r>
                      <a:r>
                        <a:rPr lang="zh-CN" altLang="en-US" sz="2000" b="1">
                          <a:latin typeface="Times New Roman" panose="02020603050405020304"/>
                          <a:ea typeface="宋体" panose="02010600030101010101" pitchFamily="2" charset="-122"/>
                          <a:sym typeface="+mn-ea"/>
                        </a:rPr>
                        <a:t>是</a:t>
                      </a:r>
                      <a:endParaRPr lang="en-US" altLang="zh-CN" sz="2000" b="1" baseline="-25000">
                        <a:latin typeface="Times New Roman" panose="02020603050405020304"/>
                        <a:ea typeface="宋体" panose="02010600030101010101" pitchFamily="2" charset="-122"/>
                      </a:endParaRPr>
                    </a:p>
                    <a:p>
                      <a:pPr marL="0" indent="0" algn="l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sz="2000" b="1" u="sng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助推剂</a:t>
                      </a:r>
                      <a:endParaRPr lang="zh-CN" sz="2000" b="1" u="sng"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  <a:p>
                      <a:pPr marL="0" indent="0" algn="l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sz="2000" b="1">
                          <a:highlight>
                            <a:srgbClr val="FFFF00"/>
                          </a:highlight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非催化剂</a:t>
                      </a:r>
                      <a:endParaRPr lang="zh-CN" sz="2000" b="1" u="sng">
                        <a:highlight>
                          <a:srgbClr val="FFFF00"/>
                        </a:highlight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t" anchorCtr="0"/>
                </a:tc>
                <a:tc>
                  <a:txBody>
                    <a:bodyPr/>
                    <a:p>
                      <a:pPr>
                        <a:buNone/>
                      </a:pPr>
                      <a:endParaRPr lang="zh-CN" altLang="en-US"/>
                    </a:p>
                    <a:p>
                      <a:pPr>
                        <a:buNone/>
                      </a:pPr>
                      <a:endParaRPr lang="zh-CN" altLang="en-US"/>
                    </a:p>
                    <a:p>
                      <a:pPr>
                        <a:buNone/>
                      </a:pPr>
                      <a:endParaRPr lang="zh-CN" altLang="en-US"/>
                    </a:p>
                    <a:p>
                      <a:pPr>
                        <a:buNone/>
                      </a:pPr>
                      <a:endParaRPr lang="zh-CN" altLang="en-US"/>
                    </a:p>
                    <a:p>
                      <a:pPr>
                        <a:buNone/>
                      </a:pPr>
                      <a:endParaRPr lang="zh-CN" altLang="en-US"/>
                    </a:p>
                    <a:p>
                      <a:pPr>
                        <a:buNone/>
                      </a:pPr>
                      <a:endParaRPr lang="zh-CN" altLang="en-US"/>
                    </a:p>
                    <a:p>
                      <a:pPr>
                        <a:buNone/>
                      </a:pPr>
                      <a:endParaRPr lang="zh-CN" altLang="en-US"/>
                    </a:p>
                    <a:p>
                      <a:pPr>
                        <a:buNone/>
                      </a:pPr>
                      <a:endParaRPr lang="en-US" altLang="zh-CN" sz="2000" b="1" baseline="-25000">
                        <a:highlight>
                          <a:srgbClr val="FFFF00"/>
                        </a:highlight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endParaRPr lang="zh-CN" altLang="en-US"/>
                    </a:p>
                    <a:p>
                      <a:pPr>
                        <a:buNone/>
                      </a:pPr>
                      <a:r>
                        <a:rPr lang="en-US" altLang="zh-CN"/>
                        <a:t>            </a:t>
                      </a:r>
                      <a:endParaRPr lang="en-US" altLang="zh-CN"/>
                    </a:p>
                    <a:p>
                      <a:pPr>
                        <a:buNone/>
                      </a:pPr>
                      <a:endParaRPr lang="en-US" altLang="zh-CN"/>
                    </a:p>
                    <a:p>
                      <a:pPr>
                        <a:buNone/>
                      </a:pPr>
                      <a:endParaRPr lang="en-US" altLang="zh-CN"/>
                    </a:p>
                    <a:p>
                      <a:pPr>
                        <a:buNone/>
                      </a:pPr>
                      <a:endParaRPr lang="en-US" altLang="zh-CN"/>
                    </a:p>
                    <a:p>
                      <a:pPr>
                        <a:buNone/>
                      </a:pPr>
                      <a:endParaRPr lang="en-US" altLang="zh-CN"/>
                    </a:p>
                    <a:p>
                      <a:pPr>
                        <a:buNone/>
                      </a:pPr>
                      <a:r>
                        <a:rPr lang="en-US" altLang="zh-CN"/>
                        <a:t>        </a:t>
                      </a:r>
                      <a:endParaRPr lang="zh-CN" altLang="en-US" sz="2000"/>
                    </a:p>
                  </a:txBody>
                  <a:tcPr/>
                </a:tc>
              </a:tr>
              <a:tr h="1746250">
                <a:tc>
                  <a:txBody>
                    <a:bodyPr/>
                    <a:p>
                      <a:pPr marL="0" indent="0" algn="l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en-US" altLang="zh-CN" sz="2400" b="1">
                        <a:solidFill>
                          <a:srgbClr val="C00000"/>
                        </a:solidFill>
                        <a:highlight>
                          <a:srgbClr val="FFFF00"/>
                        </a:highlight>
                        <a:latin typeface="Times New Roman" panose="02020603050405020304"/>
                        <a:ea typeface="宋体" panose="02010600030101010101" pitchFamily="2" charset="-122"/>
                      </a:endParaRPr>
                    </a:p>
                    <a:p>
                      <a:pPr marL="0" indent="0" algn="l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en-US" altLang="zh-CN" sz="2400" b="1">
                        <a:solidFill>
                          <a:srgbClr val="C00000"/>
                        </a:solidFill>
                        <a:highlight>
                          <a:srgbClr val="FFFF00"/>
                        </a:highlight>
                        <a:latin typeface="Times New Roman" panose="02020603050405020304"/>
                        <a:ea typeface="宋体" panose="02010600030101010101" pitchFamily="2" charset="-122"/>
                      </a:endParaRPr>
                    </a:p>
                    <a:p>
                      <a:pPr marL="0" indent="0" algn="l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400" b="1">
                          <a:solidFill>
                            <a:srgbClr val="C00000"/>
                          </a:solidFill>
                          <a:highlight>
                            <a:srgbClr val="FFFF00"/>
                          </a:highlight>
                          <a:latin typeface="Times New Roman" panose="02020603050405020304"/>
                          <a:ea typeface="宋体" panose="02010600030101010101" pitchFamily="2" charset="-122"/>
                        </a:rPr>
                        <a:t>7</a:t>
                      </a:r>
                      <a:endParaRPr lang="en-US" altLang="zh-CN" sz="2400" b="1">
                        <a:solidFill>
                          <a:srgbClr val="C00000"/>
                        </a:solidFill>
                        <a:highlight>
                          <a:srgbClr val="FFFF00"/>
                        </a:highlight>
                        <a:latin typeface="Times New Roman" panose="02020603050405020304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t" anchorCtr="0"/>
                </a:tc>
                <a:tc>
                  <a:txBody>
                    <a:bodyPr/>
                    <a:p>
                      <a:pPr algn="l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en-US" altLang="zh-CN" sz="2000" b="1">
                        <a:highlight>
                          <a:srgbClr val="00FF00"/>
                        </a:highlight>
                        <a:latin typeface="Times New Roman" panose="02020603050405020304"/>
                        <a:ea typeface="宋体" panose="02010600030101010101" pitchFamily="2" charset="-122"/>
                      </a:endParaRPr>
                    </a:p>
                    <a:p>
                      <a:pPr algn="l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en-US" altLang="zh-CN" sz="2000" b="1">
                        <a:highlight>
                          <a:srgbClr val="00FF00"/>
                        </a:highlight>
                        <a:latin typeface="Times New Roman" panose="02020603050405020304"/>
                        <a:ea typeface="宋体" panose="02010600030101010101" pitchFamily="2" charset="-122"/>
                      </a:endParaRPr>
                    </a:p>
                    <a:p>
                      <a:pPr algn="l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en-US" altLang="zh-CN" sz="2000" b="1">
                        <a:highlight>
                          <a:srgbClr val="00FF00"/>
                        </a:highlight>
                        <a:latin typeface="Times New Roman" panose="02020603050405020304"/>
                        <a:ea typeface="宋体" panose="02010600030101010101" pitchFamily="2" charset="-122"/>
                      </a:endParaRPr>
                    </a:p>
                    <a:p>
                      <a:pPr algn="l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000" b="1">
                          <a:highlight>
                            <a:srgbClr val="00FF00"/>
                          </a:highlight>
                          <a:latin typeface="Times New Roman" panose="02020603050405020304"/>
                          <a:ea typeface="宋体" panose="02010600030101010101" pitchFamily="2" charset="-122"/>
                        </a:rPr>
                        <a:t>NH</a:t>
                      </a:r>
                      <a:r>
                        <a:rPr lang="en-US" altLang="zh-CN" sz="2000" b="1" baseline="-25000">
                          <a:highlight>
                            <a:srgbClr val="00FF00"/>
                          </a:highlight>
                          <a:latin typeface="Times New Roman" panose="02020603050405020304"/>
                          <a:ea typeface="宋体" panose="02010600030101010101" pitchFamily="2" charset="-122"/>
                        </a:rPr>
                        <a:t>2</a:t>
                      </a:r>
                      <a:r>
                        <a:rPr lang="en-US" altLang="zh-CN" sz="2000" b="1">
                          <a:highlight>
                            <a:srgbClr val="00FF00"/>
                          </a:highlight>
                          <a:latin typeface="Times New Roman" panose="02020603050405020304"/>
                          <a:ea typeface="宋体" panose="02010600030101010101" pitchFamily="2" charset="-122"/>
                        </a:rPr>
                        <a:t>OH(</a:t>
                      </a:r>
                      <a:r>
                        <a:rPr lang="zh-CN" altLang="en-US" sz="2000" b="1">
                          <a:highlight>
                            <a:srgbClr val="00FF00"/>
                          </a:highlight>
                          <a:latin typeface="Times New Roman" panose="02020603050405020304"/>
                          <a:ea typeface="宋体" panose="02010600030101010101" pitchFamily="2" charset="-122"/>
                        </a:rPr>
                        <a:t>羟胺</a:t>
                      </a:r>
                      <a:r>
                        <a:rPr lang="en-US" altLang="zh-CN" sz="2000" b="1">
                          <a:highlight>
                            <a:srgbClr val="00FF00"/>
                          </a:highlight>
                          <a:latin typeface="Times New Roman" panose="02020603050405020304"/>
                          <a:ea typeface="宋体" panose="02010600030101010101" pitchFamily="2" charset="-122"/>
                        </a:rPr>
                        <a:t>)</a:t>
                      </a:r>
                      <a:endParaRPr lang="en-US" altLang="zh-CN" sz="2000" b="1">
                        <a:highlight>
                          <a:srgbClr val="00FF00"/>
                        </a:highlight>
                        <a:latin typeface="Times New Roman" panose="02020603050405020304"/>
                        <a:ea typeface="宋体" panose="02010600030101010101" pitchFamily="2" charset="-122"/>
                      </a:endParaRPr>
                    </a:p>
                    <a:p>
                      <a:pPr algn="l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000" b="1">
                          <a:highlight>
                            <a:srgbClr val="00FF00"/>
                          </a:highlight>
                          <a:latin typeface="Times New Roman" panose="02020603050405020304"/>
                          <a:ea typeface="宋体" panose="02010600030101010101" pitchFamily="2" charset="-122"/>
                        </a:rPr>
                        <a:t>-CO-</a:t>
                      </a:r>
                      <a:endParaRPr lang="en-US" altLang="zh-CN" sz="2000" b="1">
                        <a:highlight>
                          <a:srgbClr val="00FF00"/>
                        </a:highlight>
                        <a:latin typeface="Times New Roman" panose="02020603050405020304"/>
                        <a:ea typeface="宋体" panose="02010600030101010101" pitchFamily="2" charset="-122"/>
                      </a:endParaRPr>
                    </a:p>
                    <a:p>
                      <a:pPr algn="l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000" b="1">
                          <a:highlight>
                            <a:srgbClr val="00FF00"/>
                          </a:highlight>
                          <a:latin typeface="Times New Roman" panose="02020603050405020304"/>
                          <a:ea typeface="宋体" panose="02010600030101010101" pitchFamily="2" charset="-122"/>
                        </a:rPr>
                        <a:t>-CHO</a:t>
                      </a:r>
                      <a:endParaRPr lang="en-US" altLang="zh-CN" sz="2000" b="1">
                        <a:highlight>
                          <a:srgbClr val="00FF00"/>
                        </a:highlight>
                        <a:latin typeface="Times New Roman" panose="02020603050405020304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t" anchorCtr="0"/>
                </a:tc>
                <a:tc>
                  <a:txBody>
                    <a:bodyPr/>
                    <a:p>
                      <a:pPr algn="l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zh-CN" sz="2000" b="1"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  <a:p>
                      <a:pPr algn="l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zh-CN" sz="2000" b="1"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  <a:p>
                      <a:pPr algn="l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sz="2000" b="1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连锁反应：</a:t>
                      </a:r>
                      <a:endParaRPr lang="zh-CN" sz="2000" b="1"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  <a:p>
                      <a:pPr algn="l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sz="2000" b="1">
                          <a:highlight>
                            <a:srgbClr val="00FF00"/>
                          </a:highlight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①</a:t>
                      </a:r>
                      <a:r>
                        <a:rPr lang="zh-CN" sz="2000" b="1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羰基</a:t>
                      </a:r>
                      <a:r>
                        <a:rPr lang="zh-CN" sz="2000" b="1">
                          <a:highlight>
                            <a:srgbClr val="00FF00"/>
                          </a:highlight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先加成得羟基</a:t>
                      </a:r>
                      <a:r>
                        <a:rPr lang="zh-CN" sz="2000" b="1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，</a:t>
                      </a:r>
                      <a:r>
                        <a:rPr lang="zh-CN" sz="2000" b="1">
                          <a:highlight>
                            <a:srgbClr val="00FF00"/>
                          </a:highlight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②</a:t>
                      </a:r>
                      <a:r>
                        <a:rPr lang="zh-CN" sz="2000" b="1">
                          <a:latin typeface="宋体" panose="02010600030101010101" pitchFamily="2" charset="-122"/>
                          <a:ea typeface="宋体" panose="02010600030101010101" pitchFamily="2" charset="-122"/>
                          <a:sym typeface="+mn-ea"/>
                        </a:rPr>
                        <a:t>羟基与</a:t>
                      </a:r>
                      <a:r>
                        <a:rPr lang="en-US" altLang="zh-CN" sz="2000" b="1">
                          <a:latin typeface="宋体" panose="02010600030101010101" pitchFamily="2" charset="-122"/>
                          <a:ea typeface="宋体" panose="02010600030101010101" pitchFamily="2" charset="-122"/>
                          <a:sym typeface="+mn-ea"/>
                        </a:rPr>
                        <a:t>H</a:t>
                      </a:r>
                      <a:r>
                        <a:rPr lang="zh-CN" sz="2000" b="1">
                          <a:highlight>
                            <a:srgbClr val="00FF00"/>
                          </a:highlight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消去</a:t>
                      </a:r>
                      <a:r>
                        <a:rPr lang="zh-CN" sz="2000" b="1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得</a:t>
                      </a:r>
                      <a:r>
                        <a:rPr lang="en-US" altLang="zh-CN" sz="2000" b="1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H</a:t>
                      </a:r>
                      <a:r>
                        <a:rPr lang="en-US" altLang="zh-CN" sz="2000" b="1" baseline="-25000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2</a:t>
                      </a:r>
                      <a:r>
                        <a:rPr lang="en-US" altLang="zh-CN" sz="2000" b="1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O,</a:t>
                      </a:r>
                      <a:r>
                        <a:rPr lang="zh-CN" altLang="en-US" sz="2000" b="1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出双键</a:t>
                      </a:r>
                      <a:endParaRPr lang="zh-CN" sz="2000" b="1"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  <a:p>
                      <a:pPr algn="l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zh-CN" sz="2000" b="1" u="sng"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  <a:p>
                      <a:pPr algn="l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zh-CN" sz="2000" b="1" u="sng"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  <a:p>
                      <a:pPr algn="l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zh-CN" sz="2000" b="1" u="sng"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  <a:p>
                      <a:pPr algn="l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zh-CN" sz="2000" b="1" u="sng"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t" anchorCtr="0"/>
                </a:tc>
                <a:tc>
                  <a:txBody>
                    <a:bodyPr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endParaRPr lang="zh-CN" altLang="en-US"/>
                    </a:p>
                    <a:p>
                      <a:pPr>
                        <a:buNone/>
                      </a:pPr>
                      <a:endParaRPr lang="zh-CN" altLang="en-US"/>
                    </a:p>
                    <a:p>
                      <a:pPr>
                        <a:buNone/>
                      </a:pPr>
                      <a:endParaRPr lang="zh-CN" altLang="en-US"/>
                    </a:p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6146" name="图片 1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0675" y="3429000"/>
            <a:ext cx="2501900" cy="2071688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6147" name="图片 1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59600" y="3429000"/>
            <a:ext cx="3852863" cy="1490663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6148" name="图片 1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967663" y="5083175"/>
            <a:ext cx="4038600" cy="131445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6149" name="图片 20" descr="IMG_25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648075" y="1123950"/>
            <a:ext cx="4205288" cy="94932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6150" name="图片 -2147482557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583113" y="2276475"/>
            <a:ext cx="1250950" cy="73025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6151" name="文本框 21"/>
          <p:cNvSpPr txBox="1"/>
          <p:nvPr/>
        </p:nvSpPr>
        <p:spPr>
          <a:xfrm>
            <a:off x="5667375" y="2420938"/>
            <a:ext cx="2455863" cy="398462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r>
              <a:rPr lang="en-US" altLang="zh-CN" sz="2000">
                <a:latin typeface="Times New Roman" panose="02020603050405020304" charset="0"/>
                <a:ea typeface="宋体" panose="02010600030101010101" pitchFamily="2" charset="-122"/>
              </a:rPr>
              <a:t>+(CH</a:t>
            </a:r>
            <a:r>
              <a:rPr lang="en-US" altLang="zh-CN" sz="2000" baseline="-25000">
                <a:latin typeface="Times New Roman" panose="02020603050405020304" charset="0"/>
                <a:ea typeface="宋体" panose="02010600030101010101" pitchFamily="2" charset="-122"/>
              </a:rPr>
              <a:t>3</a:t>
            </a:r>
            <a:r>
              <a:rPr lang="en-US" altLang="zh-CN" sz="2000">
                <a:latin typeface="Times New Roman" panose="02020603050405020304" charset="0"/>
                <a:ea typeface="宋体" panose="02010600030101010101" pitchFamily="2" charset="-122"/>
              </a:rPr>
              <a:t>)</a:t>
            </a:r>
            <a:r>
              <a:rPr lang="en-US" altLang="zh-CN" sz="2000" baseline="-25000">
                <a:latin typeface="Times New Roman" panose="02020603050405020304" charset="0"/>
                <a:ea typeface="宋体" panose="02010600030101010101" pitchFamily="2" charset="-122"/>
              </a:rPr>
              <a:t>2</a:t>
            </a:r>
            <a:r>
              <a:rPr lang="en-US" altLang="zh-CN" sz="2000">
                <a:latin typeface="Times New Roman" panose="02020603050405020304" charset="0"/>
                <a:ea typeface="宋体" panose="02010600030101010101" pitchFamily="2" charset="-122"/>
              </a:rPr>
              <a:t>SO</a:t>
            </a:r>
            <a:r>
              <a:rPr lang="en-US" altLang="zh-CN" sz="2000" baseline="-25000">
                <a:latin typeface="Times New Roman" panose="02020603050405020304" charset="0"/>
                <a:ea typeface="宋体" panose="02010600030101010101" pitchFamily="2" charset="-122"/>
              </a:rPr>
              <a:t>4</a:t>
            </a:r>
            <a:r>
              <a:rPr lang="en-US" altLang="zh-CN" sz="2000">
                <a:latin typeface="Times New Roman" panose="02020603050405020304" charset="0"/>
                <a:ea typeface="宋体" panose="02010600030101010101" pitchFamily="2" charset="-122"/>
              </a:rPr>
              <a:t>+K</a:t>
            </a:r>
            <a:r>
              <a:rPr lang="en-US" altLang="zh-CN" sz="2000" baseline="-25000">
                <a:latin typeface="Times New Roman" panose="02020603050405020304" charset="0"/>
                <a:ea typeface="宋体" panose="02010600030101010101" pitchFamily="2" charset="-122"/>
              </a:rPr>
              <a:t>2</a:t>
            </a:r>
            <a:r>
              <a:rPr lang="en-US" altLang="zh-CN" sz="2000">
                <a:latin typeface="Times New Roman" panose="02020603050405020304" charset="0"/>
                <a:ea typeface="宋体" panose="02010600030101010101" pitchFamily="2" charset="-122"/>
              </a:rPr>
              <a:t>CO</a:t>
            </a:r>
            <a:r>
              <a:rPr lang="en-US" altLang="zh-CN" sz="2000" baseline="-25000">
                <a:latin typeface="Times New Roman" panose="02020603050405020304" charset="0"/>
                <a:ea typeface="宋体" panose="02010600030101010101" pitchFamily="2" charset="-122"/>
              </a:rPr>
              <a:t>3</a:t>
            </a:r>
            <a:endParaRPr lang="en-US" altLang="zh-CN" sz="2000" baseline="-25000">
              <a:latin typeface="Times New Roman" panose="02020603050405020304" charset="0"/>
              <a:ea typeface="宋体" panose="02010600030101010101" pitchFamily="2" charset="-122"/>
            </a:endParaRPr>
          </a:p>
        </p:txBody>
      </p:sp>
      <p:grpSp>
        <p:nvGrpSpPr>
          <p:cNvPr id="6152" name="组合 23"/>
          <p:cNvGrpSpPr/>
          <p:nvPr/>
        </p:nvGrpSpPr>
        <p:grpSpPr>
          <a:xfrm>
            <a:off x="7827963" y="2133600"/>
            <a:ext cx="627062" cy="485775"/>
            <a:chOff x="14249" y="3359"/>
            <a:chExt cx="1109" cy="767"/>
          </a:xfrm>
        </p:grpSpPr>
        <p:cxnSp>
          <p:nvCxnSpPr>
            <p:cNvPr id="16" name="直接箭头连接符 15"/>
            <p:cNvCxnSpPr/>
            <p:nvPr/>
          </p:nvCxnSpPr>
          <p:spPr>
            <a:xfrm>
              <a:off x="14249" y="4126"/>
              <a:ext cx="1109" cy="0"/>
            </a:xfrm>
            <a:prstGeom prst="straightConnector1">
              <a:avLst/>
            </a:prstGeom>
            <a:ln w="28575" cmpd="sng">
              <a:solidFill>
                <a:schemeClr val="tx1"/>
              </a:solidFill>
              <a:prstDash val="solid"/>
              <a:tailEnd type="arrow"/>
            </a:ln>
          </p:spPr>
          <p:style>
            <a:lnRef idx="2">
              <a:schemeClr val="accent1"/>
            </a:lnRef>
            <a:fillRef idx="0">
              <a:srgbClr val="FFFFFF"/>
            </a:fillRef>
            <a:effectRef idx="0">
              <a:srgbClr val="FFFFFF"/>
            </a:effectRef>
            <a:fontRef idx="minor">
              <a:schemeClr val="tx1"/>
            </a:fontRef>
          </p:style>
        </p:cxnSp>
        <p:sp>
          <p:nvSpPr>
            <p:cNvPr id="6154" name="文本框 22"/>
            <p:cNvSpPr txBox="1"/>
            <p:nvPr/>
          </p:nvSpPr>
          <p:spPr>
            <a:xfrm>
              <a:off x="14347" y="3359"/>
              <a:ext cx="687" cy="628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 anchor="t" anchorCtr="0">
              <a:spAutoFit/>
            </a:bodyPr>
            <a:p>
              <a:r>
                <a:rPr lang="zh-CN" altLang="en-US" sz="2000">
                  <a:latin typeface="Arial" panose="020B0604020202020204" pitchFamily="34" charset="0"/>
                  <a:ea typeface="宋体" panose="02010600030101010101" pitchFamily="2" charset="-122"/>
                </a:rPr>
                <a:t>△</a:t>
              </a:r>
              <a:endParaRPr lang="zh-CN" altLang="en-US" sz="200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</p:grpSp>
      <p:pic>
        <p:nvPicPr>
          <p:cNvPr id="6155" name="图片 25"/>
          <p:cNvPicPr/>
          <p:nvPr/>
        </p:nvPicPr>
        <p:blipFill>
          <a:blip r:embed="rId7"/>
          <a:stretch>
            <a:fillRect/>
          </a:stretch>
        </p:blipFill>
        <p:spPr>
          <a:xfrm>
            <a:off x="8455025" y="2132013"/>
            <a:ext cx="1657350" cy="83502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6156" name="文本框 26"/>
          <p:cNvSpPr txBox="1"/>
          <p:nvPr/>
        </p:nvSpPr>
        <p:spPr>
          <a:xfrm>
            <a:off x="9899650" y="2420938"/>
            <a:ext cx="2254250" cy="398462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r>
              <a:rPr lang="en-US" altLang="zh-CN" sz="2000">
                <a:latin typeface="Times New Roman" panose="02020603050405020304" charset="0"/>
                <a:ea typeface="宋体" panose="02010600030101010101" pitchFamily="2" charset="-122"/>
                <a:sym typeface="宋体" panose="02010600030101010101" pitchFamily="2" charset="-122"/>
              </a:rPr>
              <a:t>+K</a:t>
            </a:r>
            <a:r>
              <a:rPr lang="en-US" altLang="zh-CN" sz="2000" baseline="-25000">
                <a:latin typeface="Times New Roman" panose="02020603050405020304" charset="0"/>
                <a:ea typeface="宋体" panose="02010600030101010101" pitchFamily="2" charset="-122"/>
                <a:sym typeface="宋体" panose="02010600030101010101" pitchFamily="2" charset="-122"/>
              </a:rPr>
              <a:t>2</a:t>
            </a:r>
            <a:r>
              <a:rPr lang="en-US" altLang="zh-CN" sz="2000">
                <a:latin typeface="Times New Roman" panose="02020603050405020304" charset="0"/>
                <a:ea typeface="宋体" panose="02010600030101010101" pitchFamily="2" charset="-122"/>
                <a:sym typeface="宋体" panose="02010600030101010101" pitchFamily="2" charset="-122"/>
              </a:rPr>
              <a:t>SO</a:t>
            </a:r>
            <a:r>
              <a:rPr lang="en-US" altLang="zh-CN" sz="2000" baseline="-25000">
                <a:latin typeface="Times New Roman" panose="02020603050405020304" charset="0"/>
                <a:ea typeface="宋体" panose="02010600030101010101" pitchFamily="2" charset="-122"/>
                <a:sym typeface="宋体" panose="02010600030101010101" pitchFamily="2" charset="-122"/>
              </a:rPr>
              <a:t>4</a:t>
            </a:r>
            <a:r>
              <a:rPr lang="en-US" altLang="zh-CN" sz="2000">
                <a:latin typeface="Times New Roman" panose="02020603050405020304" charset="0"/>
                <a:ea typeface="宋体" panose="02010600030101010101" pitchFamily="2" charset="-122"/>
              </a:rPr>
              <a:t>+</a:t>
            </a:r>
            <a:r>
              <a:rPr lang="en-US" altLang="zh-CN" sz="2000">
                <a:latin typeface="Times New Roman" panose="02020603050405020304" charset="0"/>
                <a:ea typeface="宋体" panose="02010600030101010101" pitchFamily="2" charset="-122"/>
                <a:sym typeface="宋体" panose="02010600030101010101" pitchFamily="2" charset="-122"/>
              </a:rPr>
              <a:t>CO</a:t>
            </a:r>
            <a:r>
              <a:rPr lang="en-US" altLang="zh-CN" sz="2000" baseline="-25000">
                <a:latin typeface="Times New Roman" panose="02020603050405020304" charset="0"/>
                <a:ea typeface="宋体" panose="02010600030101010101" pitchFamily="2" charset="-122"/>
                <a:sym typeface="宋体" panose="02010600030101010101" pitchFamily="2" charset="-122"/>
              </a:rPr>
              <a:t>2</a:t>
            </a:r>
            <a:r>
              <a:rPr lang="en-US" altLang="zh-CN" sz="2000">
                <a:latin typeface="Times New Roman" panose="02020603050405020304" charset="0"/>
                <a:ea typeface="宋体" panose="02010600030101010101" pitchFamily="2" charset="-122"/>
                <a:sym typeface="宋体" panose="02010600030101010101" pitchFamily="2" charset="-122"/>
              </a:rPr>
              <a:t>+H</a:t>
            </a:r>
            <a:r>
              <a:rPr lang="en-US" altLang="zh-CN" sz="2000" baseline="-25000">
                <a:latin typeface="Times New Roman" panose="02020603050405020304" charset="0"/>
                <a:ea typeface="宋体" panose="02010600030101010101" pitchFamily="2" charset="-122"/>
                <a:sym typeface="宋体" panose="02010600030101010101" pitchFamily="2" charset="-122"/>
              </a:rPr>
              <a:t>2</a:t>
            </a:r>
            <a:r>
              <a:rPr lang="en-US" altLang="zh-CN" sz="2000">
                <a:latin typeface="Times New Roman" panose="02020603050405020304" charset="0"/>
                <a:ea typeface="宋体" panose="02010600030101010101" pitchFamily="2" charset="-122"/>
                <a:sym typeface="宋体" panose="02010600030101010101" pitchFamily="2" charset="-122"/>
              </a:rPr>
              <a:t>O</a:t>
            </a:r>
            <a:endParaRPr lang="en-US" altLang="zh-CN" sz="2000">
              <a:latin typeface="Times New Roman" panose="02020603050405020304" charset="0"/>
              <a:ea typeface="宋体" panose="02010600030101010101" pitchFamily="2" charset="-122"/>
              <a:sym typeface="宋体" panose="02010600030101010101" pitchFamily="2" charset="-122"/>
            </a:endParaRPr>
          </a:p>
        </p:txBody>
      </p:sp>
      <p:sp>
        <p:nvSpPr>
          <p:cNvPr id="2" name="圆角矩形 1"/>
          <p:cNvSpPr/>
          <p:nvPr/>
        </p:nvSpPr>
        <p:spPr>
          <a:xfrm>
            <a:off x="551180" y="1844675"/>
            <a:ext cx="1800225" cy="1368425"/>
          </a:xfrm>
          <a:prstGeom prst="roundRect">
            <a:avLst/>
          </a:prstGeom>
          <a:noFill/>
          <a:ln>
            <a:solidFill>
              <a:srgbClr val="FF0000"/>
            </a:solidFill>
            <a:prstDash val="sysDash"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6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6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6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6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6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6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6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51" grpId="0"/>
      <p:bldP spid="6156" grpId="0"/>
      <p:bldP spid="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aphicFrame>
        <p:nvGraphicFramePr>
          <p:cNvPr id="6" name="表格 5"/>
          <p:cNvGraphicFramePr/>
          <p:nvPr>
            <p:custDataLst>
              <p:tags r:id="rId1"/>
            </p:custDataLst>
          </p:nvPr>
        </p:nvGraphicFramePr>
        <p:xfrm>
          <a:off x="85090" y="194945"/>
          <a:ext cx="11966575" cy="6101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6730"/>
                <a:gridCol w="1653540"/>
                <a:gridCol w="1731645"/>
                <a:gridCol w="2872740"/>
                <a:gridCol w="5201920"/>
              </a:tblGrid>
              <a:tr h="680085"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 sz="2400">
                          <a:highlight>
                            <a:srgbClr val="800000"/>
                          </a:highlight>
                        </a:rPr>
                        <a:t>序</a:t>
                      </a:r>
                      <a:endParaRPr lang="zh-CN" altLang="en-US" sz="2400">
                        <a:highlight>
                          <a:srgbClr val="800000"/>
                        </a:highlight>
                      </a:endParaRPr>
                    </a:p>
                    <a:p>
                      <a:pPr>
                        <a:buNone/>
                      </a:pPr>
                      <a:r>
                        <a:rPr lang="zh-CN" altLang="en-US" sz="2400">
                          <a:highlight>
                            <a:srgbClr val="800000"/>
                          </a:highlight>
                        </a:rPr>
                        <a:t>号</a:t>
                      </a:r>
                      <a:endParaRPr lang="zh-CN" altLang="en-US" sz="2400">
                        <a:highlight>
                          <a:srgbClr val="800000"/>
                        </a:highlight>
                      </a:endParaRPr>
                    </a:p>
                  </a:txBody>
                  <a:tcPr/>
                </a:tc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sz="2400" b="1">
                          <a:highlight>
                            <a:srgbClr val="800000"/>
                          </a:highlight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标志性</a:t>
                      </a:r>
                      <a:endParaRPr lang="zh-CN" sz="2400" b="1">
                        <a:highlight>
                          <a:srgbClr val="800000"/>
                        </a:highlight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sz="2400" b="1">
                          <a:highlight>
                            <a:srgbClr val="800000"/>
                          </a:highlight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条件</a:t>
                      </a:r>
                      <a:r>
                        <a:rPr lang="zh-CN" sz="2400" b="1">
                          <a:highlight>
                            <a:srgbClr val="800000"/>
                          </a:highlight>
                          <a:latin typeface="Times New Roman" panose="02020603050405020304"/>
                          <a:ea typeface="宋体" panose="02010600030101010101" pitchFamily="2" charset="-122"/>
                        </a:rPr>
                        <a:t>物质</a:t>
                      </a:r>
                      <a:endParaRPr lang="zh-CN" sz="2400" b="1">
                        <a:highlight>
                          <a:srgbClr val="800000"/>
                        </a:highlight>
                        <a:latin typeface="Times New Roman" panose="02020603050405020304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t" anchorCtr="0"/>
                </a:tc>
                <a:tc>
                  <a:txBody>
                    <a:bodyPr/>
                    <a:p>
                      <a:pPr marL="0" indent="0" algn="ctr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sz="2400" b="1">
                          <a:highlight>
                            <a:srgbClr val="800000"/>
                          </a:highlight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反应类型</a:t>
                      </a:r>
                      <a:endParaRPr lang="zh-CN" sz="2400" b="1">
                        <a:highlight>
                          <a:srgbClr val="800000"/>
                        </a:highlight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t" anchorCtr="0"/>
                </a:tc>
                <a:tc>
                  <a:txBody>
                    <a:bodyPr/>
                    <a:p>
                      <a:pPr marL="0" indent="0" algn="ctr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sz="2400" b="1">
                          <a:highlight>
                            <a:srgbClr val="800000"/>
                          </a:highlight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典型实例</a:t>
                      </a:r>
                      <a:endParaRPr lang="en-US" altLang="zh-CN" sz="2400" b="1">
                        <a:highlight>
                          <a:srgbClr val="800000"/>
                        </a:highlight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t" anchorCtr="0"/>
                </a:tc>
                <a:tc>
                  <a:txBody>
                    <a:bodyPr/>
                    <a:p>
                      <a:pPr marL="0" indent="0" algn="ctr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r>
                        <a:rPr lang="zh-CN" sz="2400">
                          <a:highlight>
                            <a:srgbClr val="800000"/>
                          </a:highlight>
                          <a:latin typeface="宋体" panose="02010600030101010101" pitchFamily="2" charset="-122"/>
                          <a:ea typeface="宋体" panose="02010600030101010101" pitchFamily="2" charset="-122"/>
                          <a:sym typeface="+mn-ea"/>
                        </a:rPr>
                        <a:t>相关流程式或方程式</a:t>
                      </a:r>
                      <a:endParaRPr lang="zh-CN" altLang="en-US" sz="2400" b="1">
                        <a:highlight>
                          <a:srgbClr val="800000"/>
                        </a:highlight>
                        <a:latin typeface="宋体" panose="02010600030101010101" pitchFamily="2" charset="-122"/>
                        <a:ea typeface="宋体" panose="02010600030101010101" pitchFamily="2" charset="-122"/>
                        <a:sym typeface="+mn-ea"/>
                      </a:endParaRPr>
                    </a:p>
                  </a:txBody>
                  <a:tcPr marL="68580" marR="68580" marT="0" marB="0" anchor="t" anchorCtr="0"/>
                </a:tc>
              </a:tr>
              <a:tr h="2474595">
                <a:tc>
                  <a:txBody>
                    <a:bodyPr/>
                    <a:p>
                      <a:pPr marL="0" indent="0" algn="l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en-US" altLang="zh-CN" sz="2400" b="1">
                        <a:solidFill>
                          <a:srgbClr val="C00000"/>
                        </a:solidFill>
                        <a:highlight>
                          <a:srgbClr val="FFFF00"/>
                        </a:highlight>
                        <a:latin typeface="Times New Roman" panose="02020603050405020304"/>
                        <a:ea typeface="宋体" panose="02010600030101010101" pitchFamily="2" charset="-122"/>
                      </a:endParaRPr>
                    </a:p>
                    <a:p>
                      <a:pPr marL="0" indent="0" algn="l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en-US" altLang="zh-CN" sz="2400" b="1">
                        <a:solidFill>
                          <a:srgbClr val="C00000"/>
                        </a:solidFill>
                        <a:highlight>
                          <a:srgbClr val="FFFF00"/>
                        </a:highlight>
                        <a:latin typeface="Times New Roman" panose="02020603050405020304"/>
                        <a:ea typeface="宋体" panose="02010600030101010101" pitchFamily="2" charset="-122"/>
                      </a:endParaRPr>
                    </a:p>
                    <a:p>
                      <a:pPr marL="0" indent="0" algn="l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400" b="1">
                          <a:solidFill>
                            <a:srgbClr val="C00000"/>
                          </a:solidFill>
                          <a:highlight>
                            <a:srgbClr val="FFFF00"/>
                          </a:highlight>
                          <a:latin typeface="Times New Roman" panose="02020603050405020304"/>
                          <a:ea typeface="宋体" panose="02010600030101010101" pitchFamily="2" charset="-122"/>
                        </a:rPr>
                        <a:t>7</a:t>
                      </a:r>
                      <a:endParaRPr lang="en-US" altLang="zh-CN" sz="2400" b="1">
                        <a:solidFill>
                          <a:srgbClr val="C00000"/>
                        </a:solidFill>
                        <a:highlight>
                          <a:srgbClr val="FFFF00"/>
                        </a:highlight>
                        <a:latin typeface="Times New Roman" panose="02020603050405020304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t" anchorCtr="0"/>
                </a:tc>
                <a:tc>
                  <a:txBody>
                    <a:bodyPr/>
                    <a:p>
                      <a:pPr algn="l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en-US" altLang="zh-CN" sz="2000" b="1">
                        <a:highlight>
                          <a:srgbClr val="00FF00"/>
                        </a:highlight>
                        <a:latin typeface="Times New Roman" panose="02020603050405020304"/>
                        <a:ea typeface="宋体" panose="02010600030101010101" pitchFamily="2" charset="-122"/>
                      </a:endParaRPr>
                    </a:p>
                    <a:p>
                      <a:pPr algn="l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en-US" altLang="zh-CN" sz="2000" b="1">
                        <a:highlight>
                          <a:srgbClr val="00FF00"/>
                        </a:highlight>
                        <a:latin typeface="Times New Roman" panose="02020603050405020304"/>
                        <a:ea typeface="宋体" panose="02010600030101010101" pitchFamily="2" charset="-122"/>
                      </a:endParaRPr>
                    </a:p>
                    <a:p>
                      <a:pPr algn="l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000" b="1">
                          <a:highlight>
                            <a:srgbClr val="00FF00"/>
                          </a:highlight>
                          <a:latin typeface="Times New Roman" panose="02020603050405020304"/>
                          <a:ea typeface="宋体" panose="02010600030101010101" pitchFamily="2" charset="-122"/>
                        </a:rPr>
                        <a:t>NH</a:t>
                      </a:r>
                      <a:r>
                        <a:rPr lang="en-US" altLang="zh-CN" sz="2000" b="1" baseline="-25000">
                          <a:highlight>
                            <a:srgbClr val="00FF00"/>
                          </a:highlight>
                          <a:latin typeface="Times New Roman" panose="02020603050405020304"/>
                          <a:ea typeface="宋体" panose="02010600030101010101" pitchFamily="2" charset="-122"/>
                        </a:rPr>
                        <a:t>2</a:t>
                      </a:r>
                      <a:r>
                        <a:rPr lang="en-US" altLang="zh-CN" sz="2000" b="1">
                          <a:highlight>
                            <a:srgbClr val="00FF00"/>
                          </a:highlight>
                          <a:latin typeface="Times New Roman" panose="02020603050405020304"/>
                          <a:ea typeface="宋体" panose="02010600030101010101" pitchFamily="2" charset="-122"/>
                        </a:rPr>
                        <a:t>OH(</a:t>
                      </a:r>
                      <a:r>
                        <a:rPr lang="zh-CN" altLang="en-US" sz="2000" b="1">
                          <a:highlight>
                            <a:srgbClr val="00FF00"/>
                          </a:highlight>
                          <a:latin typeface="Times New Roman" panose="02020603050405020304"/>
                          <a:ea typeface="宋体" panose="02010600030101010101" pitchFamily="2" charset="-122"/>
                        </a:rPr>
                        <a:t>羟胺</a:t>
                      </a:r>
                      <a:r>
                        <a:rPr lang="en-US" altLang="zh-CN" sz="2000" b="1">
                          <a:highlight>
                            <a:srgbClr val="00FF00"/>
                          </a:highlight>
                          <a:latin typeface="Times New Roman" panose="02020603050405020304"/>
                          <a:ea typeface="宋体" panose="02010600030101010101" pitchFamily="2" charset="-122"/>
                        </a:rPr>
                        <a:t>)</a:t>
                      </a:r>
                      <a:endParaRPr lang="en-US" altLang="zh-CN" sz="2000" b="1">
                        <a:highlight>
                          <a:srgbClr val="00FF00"/>
                        </a:highlight>
                        <a:latin typeface="Times New Roman" panose="02020603050405020304"/>
                        <a:ea typeface="宋体" panose="02010600030101010101" pitchFamily="2" charset="-122"/>
                      </a:endParaRPr>
                    </a:p>
                    <a:p>
                      <a:pPr algn="l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altLang="en-US" sz="2000" b="1">
                          <a:highlight>
                            <a:srgbClr val="00FF00"/>
                          </a:highlight>
                          <a:latin typeface="Times New Roman" panose="02020603050405020304"/>
                          <a:ea typeface="宋体" panose="02010600030101010101" pitchFamily="2" charset="-122"/>
                        </a:rPr>
                        <a:t>羰基</a:t>
                      </a:r>
                      <a:endParaRPr lang="zh-CN" altLang="en-US" sz="2000" b="1">
                        <a:highlight>
                          <a:srgbClr val="00FF00"/>
                        </a:highlight>
                        <a:latin typeface="Times New Roman" panose="02020603050405020304"/>
                        <a:ea typeface="宋体" panose="02010600030101010101" pitchFamily="2" charset="-122"/>
                      </a:endParaRPr>
                    </a:p>
                    <a:p>
                      <a:pPr algn="l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altLang="en-US" sz="2000" b="1">
                          <a:highlight>
                            <a:srgbClr val="00FF00"/>
                          </a:highlight>
                          <a:latin typeface="Times New Roman" panose="02020603050405020304"/>
                          <a:ea typeface="宋体" panose="02010600030101010101" pitchFamily="2" charset="-122"/>
                        </a:rPr>
                        <a:t>（</a:t>
                      </a:r>
                      <a:r>
                        <a:rPr lang="en-US" altLang="zh-CN" sz="2000" b="1">
                          <a:highlight>
                            <a:srgbClr val="00FF00"/>
                          </a:highlight>
                          <a:latin typeface="Times New Roman" panose="02020603050405020304"/>
                          <a:ea typeface="宋体" panose="02010600030101010101" pitchFamily="2" charset="-122"/>
                        </a:rPr>
                        <a:t>R</a:t>
                      </a:r>
                      <a:r>
                        <a:rPr lang="en-US" altLang="zh-CN" sz="2000" b="1" baseline="-25000">
                          <a:highlight>
                            <a:srgbClr val="00FF00"/>
                          </a:highlight>
                          <a:latin typeface="Times New Roman" panose="02020603050405020304"/>
                          <a:ea typeface="宋体" panose="02010600030101010101" pitchFamily="2" charset="-122"/>
                        </a:rPr>
                        <a:t>1</a:t>
                      </a:r>
                      <a:r>
                        <a:rPr lang="en-US" altLang="zh-CN" sz="2000" b="1">
                          <a:highlight>
                            <a:srgbClr val="00FF00"/>
                          </a:highlight>
                          <a:latin typeface="Times New Roman" panose="02020603050405020304"/>
                          <a:ea typeface="宋体" panose="02010600030101010101" pitchFamily="2" charset="-122"/>
                        </a:rPr>
                        <a:t>COR</a:t>
                      </a:r>
                      <a:r>
                        <a:rPr lang="en-US" altLang="zh-CN" sz="2000" b="1" baseline="-25000">
                          <a:highlight>
                            <a:srgbClr val="00FF00"/>
                          </a:highlight>
                          <a:latin typeface="Times New Roman" panose="02020603050405020304"/>
                          <a:ea typeface="宋体" panose="02010600030101010101" pitchFamily="2" charset="-122"/>
                        </a:rPr>
                        <a:t>2</a:t>
                      </a:r>
                      <a:r>
                        <a:rPr lang="zh-CN" altLang="en-US" sz="2000" b="1">
                          <a:highlight>
                            <a:srgbClr val="00FF00"/>
                          </a:highlight>
                          <a:latin typeface="Times New Roman" panose="02020603050405020304"/>
                          <a:ea typeface="宋体" panose="02010600030101010101" pitchFamily="2" charset="-122"/>
                        </a:rPr>
                        <a:t>）</a:t>
                      </a:r>
                      <a:endParaRPr lang="en-US" altLang="zh-CN" sz="2000" b="1">
                        <a:highlight>
                          <a:srgbClr val="00FF00"/>
                        </a:highlight>
                        <a:latin typeface="Times New Roman" panose="02020603050405020304"/>
                        <a:ea typeface="宋体" panose="02010600030101010101" pitchFamily="2" charset="-122"/>
                      </a:endParaRPr>
                    </a:p>
                    <a:p>
                      <a:pPr algn="l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altLang="en-US" sz="2000" b="1">
                          <a:highlight>
                            <a:srgbClr val="00FF00"/>
                          </a:highlight>
                          <a:latin typeface="Times New Roman" panose="02020603050405020304"/>
                          <a:ea typeface="宋体" panose="02010600030101010101" pitchFamily="2" charset="-122"/>
                          <a:sym typeface="+mn-ea"/>
                        </a:rPr>
                        <a:t>（</a:t>
                      </a:r>
                      <a:r>
                        <a:rPr lang="en-US" altLang="zh-CN" sz="2000" b="1">
                          <a:highlight>
                            <a:srgbClr val="00FF00"/>
                          </a:highlight>
                          <a:latin typeface="Times New Roman" panose="02020603050405020304"/>
                          <a:ea typeface="宋体" panose="02010600030101010101" pitchFamily="2" charset="-122"/>
                          <a:sym typeface="+mn-ea"/>
                        </a:rPr>
                        <a:t>R</a:t>
                      </a:r>
                      <a:r>
                        <a:rPr lang="en-US" altLang="zh-CN" sz="2000" b="1">
                          <a:highlight>
                            <a:srgbClr val="00FF00"/>
                          </a:highlight>
                          <a:latin typeface="Times New Roman" panose="02020603050405020304"/>
                          <a:ea typeface="宋体" panose="02010600030101010101" pitchFamily="2" charset="-122"/>
                        </a:rPr>
                        <a:t>-CHO</a:t>
                      </a:r>
                      <a:r>
                        <a:rPr lang="zh-CN" altLang="en-US" sz="2000" b="1">
                          <a:highlight>
                            <a:srgbClr val="00FF00"/>
                          </a:highlight>
                          <a:latin typeface="Times New Roman" panose="02020603050405020304"/>
                          <a:ea typeface="宋体" panose="02010600030101010101" pitchFamily="2" charset="-122"/>
                        </a:rPr>
                        <a:t>）</a:t>
                      </a:r>
                      <a:endParaRPr lang="zh-CN" altLang="en-US" sz="2000" b="1">
                        <a:highlight>
                          <a:srgbClr val="00FF00"/>
                        </a:highlight>
                        <a:latin typeface="Times New Roman" panose="02020603050405020304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t" anchorCtr="0"/>
                </a:tc>
                <a:tc>
                  <a:txBody>
                    <a:bodyPr/>
                    <a:p>
                      <a:pPr algn="l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zh-CN" sz="2000" b="1"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  <a:p>
                      <a:pPr algn="l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sz="2000" b="1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连锁反应：</a:t>
                      </a:r>
                      <a:endParaRPr lang="zh-CN" sz="2000" b="1"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  <a:p>
                      <a:pPr algn="l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sz="2000" b="1">
                          <a:highlight>
                            <a:srgbClr val="00FF00"/>
                          </a:highlight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①</a:t>
                      </a:r>
                      <a:r>
                        <a:rPr lang="zh-CN" sz="2000" b="1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羰基</a:t>
                      </a:r>
                      <a:r>
                        <a:rPr lang="zh-CN" sz="2000" b="1">
                          <a:highlight>
                            <a:srgbClr val="00FF00"/>
                          </a:highlight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先加成得羟基</a:t>
                      </a:r>
                      <a:r>
                        <a:rPr lang="zh-CN" sz="2000" b="1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，</a:t>
                      </a:r>
                      <a:r>
                        <a:rPr lang="zh-CN" sz="2000" b="1">
                          <a:highlight>
                            <a:srgbClr val="00FF00"/>
                          </a:highlight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②</a:t>
                      </a:r>
                      <a:r>
                        <a:rPr lang="zh-CN" sz="2000" b="1">
                          <a:latin typeface="宋体" panose="02010600030101010101" pitchFamily="2" charset="-122"/>
                          <a:ea typeface="宋体" panose="02010600030101010101" pitchFamily="2" charset="-122"/>
                          <a:sym typeface="+mn-ea"/>
                        </a:rPr>
                        <a:t>羟基与</a:t>
                      </a:r>
                      <a:r>
                        <a:rPr lang="en-US" altLang="zh-CN" sz="2000" b="1">
                          <a:latin typeface="宋体" panose="02010600030101010101" pitchFamily="2" charset="-122"/>
                          <a:ea typeface="宋体" panose="02010600030101010101" pitchFamily="2" charset="-122"/>
                          <a:sym typeface="+mn-ea"/>
                        </a:rPr>
                        <a:t>H</a:t>
                      </a:r>
                      <a:r>
                        <a:rPr lang="zh-CN" sz="2000" b="1">
                          <a:highlight>
                            <a:srgbClr val="00FF00"/>
                          </a:highlight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消去</a:t>
                      </a:r>
                      <a:r>
                        <a:rPr lang="zh-CN" sz="2000" b="1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得</a:t>
                      </a:r>
                      <a:r>
                        <a:rPr lang="en-US" altLang="zh-CN" sz="2000" b="1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H</a:t>
                      </a:r>
                      <a:r>
                        <a:rPr lang="en-US" altLang="zh-CN" sz="2000" b="1" baseline="-25000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2</a:t>
                      </a:r>
                      <a:r>
                        <a:rPr lang="en-US" altLang="zh-CN" sz="2000" b="1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O,</a:t>
                      </a:r>
                      <a:r>
                        <a:rPr lang="zh-CN" altLang="en-US" sz="2000" b="1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出双键</a:t>
                      </a:r>
                      <a:endParaRPr lang="zh-CN" sz="2000" b="1"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  <a:p>
                      <a:pPr algn="l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zh-CN" sz="2000" b="1" u="sng"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  <a:p>
                      <a:pPr algn="l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zh-CN" sz="2000" b="1" u="sng"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t" anchorCtr="0"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sz="1800" b="1">
                          <a:highlight>
                            <a:srgbClr val="00FFFF"/>
                          </a:highlight>
                          <a:latin typeface="宋体" panose="02010600030101010101" pitchFamily="2" charset="-122"/>
                          <a:ea typeface="宋体" panose="02010600030101010101" pitchFamily="2" charset="-122"/>
                          <a:sym typeface="+mn-ea"/>
                        </a:rPr>
                        <a:t>实例</a:t>
                      </a:r>
                      <a:r>
                        <a:rPr lang="en-US" altLang="zh-CN" sz="1800" b="1">
                          <a:highlight>
                            <a:srgbClr val="00FFFF"/>
                          </a:highlight>
                          <a:latin typeface="宋体" panose="02010600030101010101" pitchFamily="2" charset="-122"/>
                          <a:ea typeface="宋体" panose="02010600030101010101" pitchFamily="2" charset="-122"/>
                          <a:sym typeface="+mn-ea"/>
                        </a:rPr>
                        <a:t>2</a:t>
                      </a:r>
                      <a:endParaRPr lang="en-US" altLang="zh-CN" sz="1800" b="1">
                        <a:highlight>
                          <a:srgbClr val="00FFFF"/>
                        </a:highlight>
                        <a:latin typeface="宋体" panose="02010600030101010101" pitchFamily="2" charset="-122"/>
                        <a:ea typeface="宋体" panose="02010600030101010101" pitchFamily="2" charset="-122"/>
                        <a:sym typeface="+mn-ea"/>
                      </a:endParaRPr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endParaRPr lang="zh-CN" altLang="en-US"/>
                    </a:p>
                    <a:p>
                      <a:pPr>
                        <a:buNone/>
                      </a:pPr>
                      <a:endParaRPr lang="zh-CN" altLang="en-US"/>
                    </a:p>
                    <a:p>
                      <a:pPr>
                        <a:buNone/>
                      </a:pPr>
                      <a:endParaRPr lang="zh-CN" altLang="en-US"/>
                    </a:p>
                    <a:p>
                      <a:pPr>
                        <a:buNone/>
                      </a:pPr>
                      <a:r>
                        <a:rPr lang="en-US" altLang="zh-CN"/>
                        <a:t>                                                       </a:t>
                      </a:r>
                      <a:endParaRPr lang="en-US" altLang="zh-CN"/>
                    </a:p>
                    <a:p>
                      <a:pPr>
                        <a:buNone/>
                      </a:pPr>
                      <a:endParaRPr lang="en-US" altLang="zh-CN"/>
                    </a:p>
                    <a:p>
                      <a:pPr>
                        <a:buNone/>
                      </a:pPr>
                      <a:endParaRPr lang="en-US" altLang="zh-CN"/>
                    </a:p>
                    <a:p>
                      <a:pPr>
                        <a:buNone/>
                      </a:pPr>
                      <a:r>
                        <a:rPr lang="en-US" altLang="zh-CN"/>
                        <a:t> </a:t>
                      </a:r>
                      <a:endParaRPr lang="en-US" altLang="zh-CN"/>
                    </a:p>
                    <a:p>
                      <a:pPr>
                        <a:buNone/>
                      </a:pPr>
                      <a:r>
                        <a:rPr lang="en-US" altLang="zh-CN"/>
                        <a:t>                                                        </a:t>
                      </a:r>
                      <a:endParaRPr lang="en-US" altLang="zh-CN"/>
                    </a:p>
                  </a:txBody>
                  <a:tcPr/>
                </a:tc>
              </a:tr>
              <a:tr h="2717800">
                <a:tc>
                  <a:txBody>
                    <a:bodyPr/>
                    <a:p>
                      <a:pPr marL="0" indent="0" algn="ctr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endParaRPr lang="en-US" altLang="zh-CN" sz="2400" b="1">
                        <a:solidFill>
                          <a:srgbClr val="C00000"/>
                        </a:solidFill>
                        <a:highlight>
                          <a:srgbClr val="FFFF00"/>
                        </a:highlight>
                        <a:latin typeface="Times New Roman" panose="02020603050405020304"/>
                        <a:ea typeface="宋体" panose="02010600030101010101" pitchFamily="2" charset="-122"/>
                      </a:endParaRPr>
                    </a:p>
                    <a:p>
                      <a:pPr marL="0" indent="0" algn="ctr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endParaRPr lang="en-US" altLang="zh-CN" sz="2400" b="1">
                        <a:solidFill>
                          <a:srgbClr val="C00000"/>
                        </a:solidFill>
                        <a:highlight>
                          <a:srgbClr val="FFFF00"/>
                        </a:highlight>
                        <a:latin typeface="Times New Roman" panose="02020603050405020304"/>
                        <a:ea typeface="宋体" panose="02010600030101010101" pitchFamily="2" charset="-122"/>
                      </a:endParaRPr>
                    </a:p>
                    <a:p>
                      <a:pPr marL="0" indent="0" algn="ctr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r>
                        <a:rPr lang="en-US" altLang="zh-CN" sz="2400" b="1">
                          <a:solidFill>
                            <a:srgbClr val="C00000"/>
                          </a:solidFill>
                          <a:highlight>
                            <a:srgbClr val="FFFF00"/>
                          </a:highlight>
                          <a:latin typeface="Times New Roman" panose="02020603050405020304"/>
                          <a:ea typeface="宋体" panose="02010600030101010101" pitchFamily="2" charset="-122"/>
                        </a:rPr>
                        <a:t>8</a:t>
                      </a:r>
                      <a:endParaRPr lang="en-US" altLang="zh-CN" sz="2400" b="1">
                        <a:solidFill>
                          <a:srgbClr val="C00000"/>
                        </a:solidFill>
                        <a:highlight>
                          <a:srgbClr val="FFFF00"/>
                        </a:highlight>
                        <a:latin typeface="Times New Roman" panose="02020603050405020304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t" anchorCtr="0"/>
                </a:tc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endParaRPr lang="zh-CN" altLang="en-US" sz="2000" b="1">
                        <a:highlight>
                          <a:srgbClr val="FFFF00"/>
                        </a:highlight>
                        <a:latin typeface="Times New Roman" panose="02020603050405020304"/>
                        <a:ea typeface="宋体" panose="02010600030101010101" pitchFamily="2" charset="-122"/>
                        <a:sym typeface="+mn-ea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endParaRPr lang="zh-CN" altLang="en-US" sz="2000" b="1">
                        <a:highlight>
                          <a:srgbClr val="FFFF00"/>
                        </a:highlight>
                        <a:latin typeface="Times New Roman" panose="02020603050405020304"/>
                        <a:ea typeface="宋体" panose="02010600030101010101" pitchFamily="2" charset="-122"/>
                        <a:sym typeface="+mn-ea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endParaRPr lang="zh-CN" altLang="en-US" sz="2000" b="1">
                        <a:highlight>
                          <a:srgbClr val="FFFF00"/>
                        </a:highlight>
                        <a:latin typeface="Times New Roman" panose="02020603050405020304"/>
                        <a:ea typeface="宋体" panose="02010600030101010101" pitchFamily="2" charset="-122"/>
                        <a:sym typeface="+mn-ea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endParaRPr lang="zh-CN" altLang="en-US" sz="2000" b="1">
                        <a:highlight>
                          <a:srgbClr val="FFFF00"/>
                        </a:highlight>
                        <a:latin typeface="Times New Roman" panose="02020603050405020304"/>
                        <a:ea typeface="宋体" panose="02010600030101010101" pitchFamily="2" charset="-122"/>
                        <a:sym typeface="+mn-ea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r>
                        <a:rPr lang="zh-CN" altLang="en-US" sz="2000" b="1">
                          <a:highlight>
                            <a:srgbClr val="FFFF00"/>
                          </a:highlight>
                          <a:latin typeface="Times New Roman" panose="02020603050405020304"/>
                          <a:ea typeface="宋体" panose="02010600030101010101" pitchFamily="2" charset="-122"/>
                          <a:sym typeface="+mn-ea"/>
                        </a:rPr>
                        <a:t>羰基与酯基</a:t>
                      </a:r>
                      <a:endParaRPr lang="en-US" altLang="zh-CN" sz="2000" b="1">
                        <a:highlight>
                          <a:srgbClr val="FFFF00"/>
                        </a:highlight>
                        <a:latin typeface="Times New Roman" panose="02020603050405020304"/>
                        <a:ea typeface="Times New Roman" panose="02020603050405020304"/>
                        <a:sym typeface="+mn-ea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endParaRPr lang="en-US" altLang="zh-CN" sz="2000" b="1">
                        <a:highlight>
                          <a:srgbClr val="FFFF00"/>
                        </a:highlight>
                        <a:latin typeface="Times New Roman" panose="02020603050405020304"/>
                        <a:ea typeface="Times New Roman" panose="02020603050405020304"/>
                        <a:sym typeface="+mn-ea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r>
                        <a:rPr lang="en-US" altLang="zh-CN" sz="2000" b="1">
                          <a:highlight>
                            <a:srgbClr val="FFFF00"/>
                          </a:highlight>
                          <a:latin typeface="Times New Roman" panose="02020603050405020304"/>
                          <a:ea typeface="Times New Roman" panose="02020603050405020304"/>
                          <a:sym typeface="+mn-ea"/>
                        </a:rPr>
                        <a:t>C</a:t>
                      </a:r>
                      <a:r>
                        <a:rPr lang="en-US" altLang="zh-CN" sz="2000" b="1" baseline="-25000">
                          <a:highlight>
                            <a:srgbClr val="FFFF00"/>
                          </a:highlight>
                          <a:latin typeface="Times New Roman" panose="02020603050405020304"/>
                          <a:ea typeface="Times New Roman" panose="02020603050405020304"/>
                          <a:sym typeface="+mn-ea"/>
                        </a:rPr>
                        <a:t>2</a:t>
                      </a:r>
                      <a:r>
                        <a:rPr lang="en-US" altLang="zh-CN" sz="2000" b="1">
                          <a:highlight>
                            <a:srgbClr val="FFFF00"/>
                          </a:highlight>
                          <a:latin typeface="Times New Roman" panose="02020603050405020304"/>
                          <a:ea typeface="Times New Roman" panose="02020603050405020304"/>
                          <a:sym typeface="+mn-ea"/>
                        </a:rPr>
                        <a:t>H</a:t>
                      </a:r>
                      <a:r>
                        <a:rPr lang="en-US" altLang="zh-CN" sz="2000" b="1" baseline="-25000">
                          <a:highlight>
                            <a:srgbClr val="FFFF00"/>
                          </a:highlight>
                          <a:latin typeface="Times New Roman" panose="02020603050405020304"/>
                          <a:ea typeface="Times New Roman" panose="02020603050405020304"/>
                          <a:sym typeface="+mn-ea"/>
                        </a:rPr>
                        <a:t>5</a:t>
                      </a:r>
                      <a:r>
                        <a:rPr lang="en-US" altLang="zh-CN" sz="2000" b="1">
                          <a:highlight>
                            <a:srgbClr val="FFFF00"/>
                          </a:highlight>
                          <a:latin typeface="Times New Roman" panose="02020603050405020304"/>
                          <a:ea typeface="Times New Roman" panose="02020603050405020304"/>
                          <a:sym typeface="+mn-ea"/>
                        </a:rPr>
                        <a:t>ONa</a:t>
                      </a:r>
                      <a:endParaRPr lang="en-US" altLang="zh-CN" sz="1600" b="1">
                        <a:highlight>
                          <a:srgbClr val="FFFF00"/>
                        </a:highlight>
                        <a:latin typeface="Times New Roman" panose="02020603050405020304"/>
                        <a:ea typeface="Times New Roman" panose="02020603050405020304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endParaRPr lang="en-US" altLang="zh-CN" sz="1600" b="1">
                        <a:highlight>
                          <a:srgbClr val="FFFF00"/>
                        </a:highlight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68580" marR="68580" marT="0" marB="0" anchor="t" anchorCtr="0"/>
                </a:tc>
                <a:tc>
                  <a:txBody>
                    <a:bodyPr/>
                    <a:p>
                      <a:pPr algn="l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zh-CN" sz="2000" b="1">
                        <a:latin typeface="Times New Roman" panose="02020603050405020304" charset="0"/>
                        <a:ea typeface="宋体" panose="02010600030101010101" pitchFamily="2" charset="-122"/>
                        <a:cs typeface="Times New Roman" panose="02020603050405020304" charset="0"/>
                        <a:sym typeface="+mn-ea"/>
                      </a:endParaRPr>
                    </a:p>
                    <a:p>
                      <a:pPr algn="l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sz="2000" b="1">
                          <a:latin typeface="Times New Roman" panose="02020603050405020304" charset="0"/>
                          <a:ea typeface="宋体" panose="02010600030101010101" pitchFamily="2" charset="-122"/>
                          <a:cs typeface="Times New Roman" panose="02020603050405020304" charset="0"/>
                          <a:sym typeface="+mn-ea"/>
                        </a:rPr>
                        <a:t>连锁反应：</a:t>
                      </a:r>
                      <a:endParaRPr lang="zh-CN" sz="2000" b="1">
                        <a:latin typeface="Times New Roman" panose="02020603050405020304" charset="0"/>
                        <a:ea typeface="宋体" panose="02010600030101010101" pitchFamily="2" charset="-122"/>
                        <a:cs typeface="Times New Roman" panose="02020603050405020304" charset="0"/>
                      </a:endParaRPr>
                    </a:p>
                    <a:p>
                      <a:pPr algn="l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sz="2000" b="1">
                          <a:highlight>
                            <a:srgbClr val="FFFF00"/>
                          </a:highlight>
                          <a:latin typeface="Times New Roman" panose="02020603050405020304" charset="0"/>
                          <a:ea typeface="宋体" panose="02010600030101010101" pitchFamily="2" charset="-122"/>
                          <a:cs typeface="Times New Roman" panose="02020603050405020304" charset="0"/>
                          <a:sym typeface="+mn-ea"/>
                        </a:rPr>
                        <a:t>①</a:t>
                      </a:r>
                      <a:r>
                        <a:rPr lang="zh-CN" sz="2000" b="1">
                          <a:latin typeface="Times New Roman" panose="02020603050405020304" charset="0"/>
                          <a:ea typeface="宋体" panose="02010600030101010101" pitchFamily="2" charset="-122"/>
                          <a:cs typeface="Times New Roman" panose="02020603050405020304" charset="0"/>
                          <a:sym typeface="+mn-ea"/>
                        </a:rPr>
                        <a:t>羰基</a:t>
                      </a:r>
                      <a:r>
                        <a:rPr lang="zh-CN" sz="2000" b="1">
                          <a:highlight>
                            <a:srgbClr val="FFFF00"/>
                          </a:highlight>
                          <a:latin typeface="Times New Roman" panose="02020603050405020304" charset="0"/>
                          <a:ea typeface="宋体" panose="02010600030101010101" pitchFamily="2" charset="-122"/>
                          <a:cs typeface="Times New Roman" panose="02020603050405020304" charset="0"/>
                          <a:sym typeface="+mn-ea"/>
                        </a:rPr>
                        <a:t>先加成得羟基</a:t>
                      </a:r>
                      <a:r>
                        <a:rPr lang="zh-CN" sz="2000" b="1">
                          <a:latin typeface="Times New Roman" panose="02020603050405020304" charset="0"/>
                          <a:ea typeface="宋体" panose="02010600030101010101" pitchFamily="2" charset="-122"/>
                          <a:cs typeface="Times New Roman" panose="02020603050405020304" charset="0"/>
                          <a:sym typeface="+mn-ea"/>
                        </a:rPr>
                        <a:t>，</a:t>
                      </a:r>
                      <a:r>
                        <a:rPr lang="zh-CN" sz="2000" b="1">
                          <a:highlight>
                            <a:srgbClr val="FFFF00"/>
                          </a:highlight>
                          <a:latin typeface="Times New Roman" panose="02020603050405020304" charset="0"/>
                          <a:ea typeface="宋体" panose="02010600030101010101" pitchFamily="2" charset="-122"/>
                          <a:cs typeface="Times New Roman" panose="02020603050405020304" charset="0"/>
                          <a:sym typeface="+mn-ea"/>
                        </a:rPr>
                        <a:t>②</a:t>
                      </a:r>
                      <a:r>
                        <a:rPr lang="zh-CN" sz="2000" b="1">
                          <a:latin typeface="Times New Roman" panose="02020603050405020304" charset="0"/>
                          <a:ea typeface="宋体" panose="02010600030101010101" pitchFamily="2" charset="-122"/>
                          <a:cs typeface="Times New Roman" panose="02020603050405020304" charset="0"/>
                          <a:sym typeface="+mn-ea"/>
                        </a:rPr>
                        <a:t>羟基与</a:t>
                      </a:r>
                      <a:r>
                        <a:rPr lang="en-US" altLang="zh-CN" sz="2000" b="1">
                          <a:latin typeface="Times New Roman" panose="02020603050405020304" charset="0"/>
                          <a:ea typeface="宋体" panose="02010600030101010101" pitchFamily="2" charset="-122"/>
                          <a:cs typeface="Times New Roman" panose="02020603050405020304" charset="0"/>
                          <a:sym typeface="+mn-ea"/>
                        </a:rPr>
                        <a:t>H</a:t>
                      </a:r>
                      <a:r>
                        <a:rPr lang="zh-CN" sz="2000" b="1">
                          <a:highlight>
                            <a:srgbClr val="FFFF00"/>
                          </a:highlight>
                          <a:latin typeface="Times New Roman" panose="02020603050405020304" charset="0"/>
                          <a:ea typeface="宋体" panose="02010600030101010101" pitchFamily="2" charset="-122"/>
                          <a:cs typeface="Times New Roman" panose="02020603050405020304" charset="0"/>
                          <a:sym typeface="+mn-ea"/>
                        </a:rPr>
                        <a:t>消去</a:t>
                      </a:r>
                      <a:r>
                        <a:rPr lang="zh-CN" sz="2000" b="1">
                          <a:latin typeface="Times New Roman" panose="02020603050405020304" charset="0"/>
                          <a:ea typeface="宋体" panose="02010600030101010101" pitchFamily="2" charset="-122"/>
                          <a:cs typeface="Times New Roman" panose="02020603050405020304" charset="0"/>
                          <a:sym typeface="+mn-ea"/>
                        </a:rPr>
                        <a:t>得</a:t>
                      </a:r>
                      <a:r>
                        <a:rPr lang="en-US" altLang="zh-CN" sz="2000" b="1">
                          <a:latin typeface="Times New Roman" panose="02020603050405020304" charset="0"/>
                          <a:ea typeface="宋体" panose="02010600030101010101" pitchFamily="2" charset="-122"/>
                          <a:cs typeface="Times New Roman" panose="02020603050405020304" charset="0"/>
                          <a:sym typeface="+mn-ea"/>
                        </a:rPr>
                        <a:t>H</a:t>
                      </a:r>
                      <a:r>
                        <a:rPr lang="en-US" altLang="zh-CN" sz="2000" b="1" baseline="-25000">
                          <a:latin typeface="Times New Roman" panose="02020603050405020304" charset="0"/>
                          <a:ea typeface="宋体" panose="02010600030101010101" pitchFamily="2" charset="-122"/>
                          <a:cs typeface="Times New Roman" panose="02020603050405020304" charset="0"/>
                          <a:sym typeface="+mn-ea"/>
                        </a:rPr>
                        <a:t>2</a:t>
                      </a:r>
                      <a:r>
                        <a:rPr lang="en-US" altLang="zh-CN" sz="2000" b="1">
                          <a:latin typeface="Times New Roman" panose="02020603050405020304" charset="0"/>
                          <a:ea typeface="宋体" panose="02010600030101010101" pitchFamily="2" charset="-122"/>
                          <a:cs typeface="Times New Roman" panose="02020603050405020304" charset="0"/>
                          <a:sym typeface="+mn-ea"/>
                        </a:rPr>
                        <a:t>O,</a:t>
                      </a:r>
                      <a:r>
                        <a:rPr lang="zh-CN" altLang="en-US" sz="2000" b="1">
                          <a:latin typeface="Times New Roman" panose="02020603050405020304" charset="0"/>
                          <a:ea typeface="宋体" panose="02010600030101010101" pitchFamily="2" charset="-122"/>
                          <a:cs typeface="Times New Roman" panose="02020603050405020304" charset="0"/>
                          <a:sym typeface="+mn-ea"/>
                        </a:rPr>
                        <a:t>出双键</a:t>
                      </a:r>
                      <a:endParaRPr lang="zh-CN" sz="2000" b="1"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  <a:p>
                      <a:pPr algn="l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endParaRPr lang="zh-CN" altLang="en-US" sz="2000" b="1" u="sng"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t" anchorCtr="0"/>
                </a:tc>
                <a:tc>
                  <a:txBody>
                    <a:bodyPr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endParaRPr lang="en-US" altLang="zh-CN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7170" name="图片 -214748260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4000" y="1628775"/>
            <a:ext cx="2706688" cy="11303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7179" name="图片 1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35413" y="3578225"/>
            <a:ext cx="3835400" cy="1263650"/>
          </a:xfrm>
          <a:prstGeom prst="rect">
            <a:avLst/>
          </a:prstGeom>
          <a:noFill/>
          <a:ln w="9525">
            <a:noFill/>
          </a:ln>
        </p:spPr>
      </p:pic>
      <p:grpSp>
        <p:nvGrpSpPr>
          <p:cNvPr id="7180" name="组合 31"/>
          <p:cNvGrpSpPr/>
          <p:nvPr/>
        </p:nvGrpSpPr>
        <p:grpSpPr>
          <a:xfrm>
            <a:off x="6716713" y="4076700"/>
            <a:ext cx="5451475" cy="1295400"/>
            <a:chOff x="10394" y="6761"/>
            <a:chExt cx="8586" cy="2041"/>
          </a:xfrm>
        </p:grpSpPr>
        <p:grpSp>
          <p:nvGrpSpPr>
            <p:cNvPr id="7181" name="组合 29"/>
            <p:cNvGrpSpPr/>
            <p:nvPr/>
          </p:nvGrpSpPr>
          <p:grpSpPr>
            <a:xfrm>
              <a:off x="10664" y="6761"/>
              <a:ext cx="8316" cy="2041"/>
              <a:chOff x="10664" y="6761"/>
              <a:chExt cx="8316" cy="2041"/>
            </a:xfrm>
          </p:grpSpPr>
          <p:pic>
            <p:nvPicPr>
              <p:cNvPr id="7182" name="图片 24"/>
              <p:cNvPicPr>
                <a:picLocks noChangeAspect="1"/>
              </p:cNvPicPr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10664" y="6761"/>
                <a:ext cx="8316" cy="2041"/>
              </a:xfrm>
              <a:prstGeom prst="rect">
                <a:avLst/>
              </a:prstGeom>
              <a:noFill/>
              <a:ln w="9525">
                <a:noFill/>
              </a:ln>
            </p:spPr>
          </p:pic>
          <p:sp>
            <p:nvSpPr>
              <p:cNvPr id="29" name="文本框 28"/>
              <p:cNvSpPr txBox="1"/>
              <p:nvPr/>
            </p:nvSpPr>
            <p:spPr>
              <a:xfrm>
                <a:off x="15042" y="7554"/>
                <a:ext cx="1798" cy="43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p>
                <a:r>
                  <a:rPr lang="en-US" altLang="zh-CN" sz="1200" b="1" noProof="1">
                    <a:highlight>
                      <a:srgbClr val="FFFF00"/>
                    </a:highlight>
                    <a:latin typeface="Times New Roman" panose="02020603050405020304"/>
                    <a:ea typeface="Times New Roman" panose="02020603050405020304"/>
                    <a:cs typeface="+mn-cs"/>
                    <a:sym typeface="+mn-ea"/>
                  </a:rPr>
                  <a:t>C</a:t>
                </a:r>
                <a:r>
                  <a:rPr lang="en-US" altLang="zh-CN" sz="1200" b="1" baseline="-25000" noProof="1">
                    <a:highlight>
                      <a:srgbClr val="FFFF00"/>
                    </a:highlight>
                    <a:latin typeface="Times New Roman" panose="02020603050405020304"/>
                    <a:ea typeface="Times New Roman" panose="02020603050405020304"/>
                    <a:cs typeface="+mn-cs"/>
                    <a:sym typeface="+mn-ea"/>
                  </a:rPr>
                  <a:t>2</a:t>
                </a:r>
                <a:r>
                  <a:rPr lang="en-US" altLang="zh-CN" sz="1200" b="1" noProof="1">
                    <a:highlight>
                      <a:srgbClr val="FFFF00"/>
                    </a:highlight>
                    <a:latin typeface="Times New Roman" panose="02020603050405020304"/>
                    <a:ea typeface="Times New Roman" panose="02020603050405020304"/>
                    <a:cs typeface="+mn-cs"/>
                    <a:sym typeface="+mn-ea"/>
                  </a:rPr>
                  <a:t>H</a:t>
                </a:r>
                <a:r>
                  <a:rPr lang="en-US" altLang="zh-CN" sz="1200" b="1" baseline="-25000" noProof="1">
                    <a:highlight>
                      <a:srgbClr val="FFFF00"/>
                    </a:highlight>
                    <a:latin typeface="Times New Roman" panose="02020603050405020304"/>
                    <a:ea typeface="Times New Roman" panose="02020603050405020304"/>
                    <a:cs typeface="+mn-cs"/>
                    <a:sym typeface="+mn-ea"/>
                  </a:rPr>
                  <a:t>5</a:t>
                </a:r>
                <a:r>
                  <a:rPr lang="en-US" altLang="zh-CN" sz="1200" b="1" noProof="1">
                    <a:highlight>
                      <a:srgbClr val="FFFF00"/>
                    </a:highlight>
                    <a:latin typeface="Times New Roman" panose="02020603050405020304"/>
                    <a:ea typeface="Times New Roman" panose="02020603050405020304"/>
                    <a:cs typeface="+mn-cs"/>
                    <a:sym typeface="+mn-ea"/>
                  </a:rPr>
                  <a:t>ONa</a:t>
                </a:r>
                <a:endParaRPr lang="en-US" altLang="zh-CN" sz="1200" noProof="1"/>
              </a:p>
            </p:txBody>
          </p:sp>
        </p:grpSp>
        <p:sp>
          <p:nvSpPr>
            <p:cNvPr id="7184" name="文本框 30"/>
            <p:cNvSpPr txBox="1"/>
            <p:nvPr/>
          </p:nvSpPr>
          <p:spPr>
            <a:xfrm>
              <a:off x="10394" y="7782"/>
              <a:ext cx="609" cy="580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 anchor="t" anchorCtr="0">
              <a:spAutoFit/>
            </a:bodyPr>
            <a:p>
              <a:r>
                <a:rPr lang="zh-CN" altLang="en-US">
                  <a:latin typeface="Arial" panose="020B0604020202020204" pitchFamily="34" charset="0"/>
                  <a:ea typeface="宋体" panose="02010600030101010101" pitchFamily="2" charset="-122"/>
                </a:rPr>
                <a:t>①</a:t>
              </a:r>
              <a:endParaRPr lang="zh-CN" altLang="en-US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</p:grpSp>
      <p:grpSp>
        <p:nvGrpSpPr>
          <p:cNvPr id="7185" name="组合 33"/>
          <p:cNvGrpSpPr/>
          <p:nvPr/>
        </p:nvGrpSpPr>
        <p:grpSpPr>
          <a:xfrm>
            <a:off x="6629400" y="5300663"/>
            <a:ext cx="5087938" cy="1270000"/>
            <a:chOff x="10327" y="8802"/>
            <a:chExt cx="8011" cy="1821"/>
          </a:xfrm>
        </p:grpSpPr>
        <p:pic>
          <p:nvPicPr>
            <p:cNvPr id="7186" name="图片 27"/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10733" y="8802"/>
              <a:ext cx="7605" cy="1821"/>
            </a:xfrm>
            <a:prstGeom prst="rect">
              <a:avLst/>
            </a:prstGeom>
            <a:noFill/>
            <a:ln w="9525">
              <a:noFill/>
            </a:ln>
          </p:spPr>
        </p:pic>
        <p:sp>
          <p:nvSpPr>
            <p:cNvPr id="7187" name="文本框 32"/>
            <p:cNvSpPr txBox="1"/>
            <p:nvPr/>
          </p:nvSpPr>
          <p:spPr>
            <a:xfrm>
              <a:off x="10327" y="9423"/>
              <a:ext cx="773" cy="528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 anchor="t" anchorCtr="0">
              <a:spAutoFit/>
            </a:bodyPr>
            <a:p>
              <a:r>
                <a:rPr lang="zh-CN" altLang="en-US">
                  <a:latin typeface="Arial" panose="020B0604020202020204" pitchFamily="34" charset="0"/>
                  <a:ea typeface="宋体" panose="02010600030101010101" pitchFamily="2" charset="-122"/>
                </a:rPr>
                <a:t>②</a:t>
              </a:r>
              <a:endParaRPr lang="zh-CN" altLang="en-US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</p:grpSp>
      <p:grpSp>
        <p:nvGrpSpPr>
          <p:cNvPr id="4" name="组合 3"/>
          <p:cNvGrpSpPr/>
          <p:nvPr/>
        </p:nvGrpSpPr>
        <p:grpSpPr>
          <a:xfrm>
            <a:off x="6887845" y="1501775"/>
            <a:ext cx="4338955" cy="895350"/>
            <a:chOff x="10847" y="2365"/>
            <a:chExt cx="6833" cy="1410"/>
          </a:xfrm>
        </p:grpSpPr>
        <p:grpSp>
          <p:nvGrpSpPr>
            <p:cNvPr id="7171" name="组合 4"/>
            <p:cNvGrpSpPr/>
            <p:nvPr/>
          </p:nvGrpSpPr>
          <p:grpSpPr>
            <a:xfrm>
              <a:off x="12548" y="2365"/>
              <a:ext cx="5132" cy="1410"/>
              <a:chOff x="11868" y="2679"/>
              <a:chExt cx="5133" cy="1410"/>
            </a:xfrm>
          </p:grpSpPr>
          <p:pic>
            <p:nvPicPr>
              <p:cNvPr id="7172" name="图片 2"/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11868" y="2679"/>
                <a:ext cx="2400" cy="1410"/>
              </a:xfrm>
              <a:prstGeom prst="rect">
                <a:avLst/>
              </a:prstGeom>
              <a:noFill/>
              <a:ln w="9525">
                <a:noFill/>
              </a:ln>
            </p:spPr>
          </p:pic>
          <p:pic>
            <p:nvPicPr>
              <p:cNvPr id="7173" name="图片 3"/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14137" y="2679"/>
                <a:ext cx="2864" cy="1411"/>
              </a:xfrm>
              <a:prstGeom prst="rect">
                <a:avLst/>
              </a:prstGeom>
              <a:noFill/>
              <a:ln w="9525">
                <a:noFill/>
              </a:ln>
            </p:spPr>
          </p:pic>
        </p:grpSp>
        <p:sp>
          <p:nvSpPr>
            <p:cNvPr id="2" name="文本框 1"/>
            <p:cNvSpPr txBox="1"/>
            <p:nvPr/>
          </p:nvSpPr>
          <p:spPr>
            <a:xfrm>
              <a:off x="10847" y="2905"/>
              <a:ext cx="1700" cy="58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r>
                <a:rPr lang="zh-CN" altLang="en-US">
                  <a:sym typeface="+mn-ea"/>
                </a:rPr>
                <a:t>①</a:t>
              </a:r>
              <a:r>
                <a:rPr lang="en-US" altLang="zh-CN">
                  <a:sym typeface="+mn-ea"/>
                </a:rPr>
                <a:t> NH</a:t>
              </a:r>
              <a:r>
                <a:rPr lang="en-US" altLang="zh-CN" baseline="-25000">
                  <a:sym typeface="+mn-ea"/>
                </a:rPr>
                <a:t>3</a:t>
              </a:r>
              <a:r>
                <a:rPr lang="en-US" altLang="zh-CN">
                  <a:sym typeface="+mn-ea"/>
                </a:rPr>
                <a:t>+</a:t>
              </a:r>
              <a:endParaRPr lang="zh-CN" altLang="en-US"/>
            </a:p>
          </p:txBody>
        </p:sp>
      </p:grpSp>
      <p:grpSp>
        <p:nvGrpSpPr>
          <p:cNvPr id="7" name="组合 6"/>
          <p:cNvGrpSpPr/>
          <p:nvPr/>
        </p:nvGrpSpPr>
        <p:grpSpPr>
          <a:xfrm>
            <a:off x="6816090" y="2494280"/>
            <a:ext cx="5012690" cy="895350"/>
            <a:chOff x="10734" y="3928"/>
            <a:chExt cx="7894" cy="1410"/>
          </a:xfrm>
        </p:grpSpPr>
        <p:grpSp>
          <p:nvGrpSpPr>
            <p:cNvPr id="7174" name="组合 13"/>
            <p:cNvGrpSpPr/>
            <p:nvPr/>
          </p:nvGrpSpPr>
          <p:grpSpPr>
            <a:xfrm>
              <a:off x="11415" y="3928"/>
              <a:ext cx="5700" cy="1410"/>
              <a:chOff x="11414" y="4380"/>
              <a:chExt cx="5701" cy="1410"/>
            </a:xfrm>
          </p:grpSpPr>
          <p:pic>
            <p:nvPicPr>
              <p:cNvPr id="7175" name="图片 6"/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11414" y="4380"/>
                <a:ext cx="2864" cy="1411"/>
              </a:xfrm>
              <a:prstGeom prst="rect">
                <a:avLst/>
              </a:prstGeom>
              <a:noFill/>
              <a:ln w="9525">
                <a:noFill/>
              </a:ln>
            </p:spPr>
          </p:pic>
          <p:grpSp>
            <p:nvGrpSpPr>
              <p:cNvPr id="7176" name="组合 12"/>
              <p:cNvGrpSpPr/>
              <p:nvPr/>
            </p:nvGrpSpPr>
            <p:grpSpPr>
              <a:xfrm>
                <a:off x="14191" y="4380"/>
                <a:ext cx="2924" cy="1308"/>
                <a:chOff x="14191" y="4380"/>
                <a:chExt cx="2924" cy="1308"/>
              </a:xfrm>
            </p:grpSpPr>
            <p:pic>
              <p:nvPicPr>
                <p:cNvPr id="7177" name="图片 7"/>
                <p:cNvPicPr/>
                <p:nvPr/>
              </p:nvPicPr>
              <p:blipFill>
                <a:blip r:embed="rId8"/>
                <a:stretch>
                  <a:fillRect/>
                </a:stretch>
              </p:blipFill>
              <p:spPr>
                <a:xfrm>
                  <a:off x="15043" y="4380"/>
                  <a:ext cx="2073" cy="1309"/>
                </a:xfrm>
                <a:prstGeom prst="rect">
                  <a:avLst/>
                </a:prstGeom>
                <a:noFill/>
                <a:ln w="9525">
                  <a:noFill/>
                </a:ln>
              </p:spPr>
            </p:pic>
            <p:cxnSp>
              <p:nvCxnSpPr>
                <p:cNvPr id="11" name="直接箭头连接符 10"/>
                <p:cNvCxnSpPr/>
                <p:nvPr/>
              </p:nvCxnSpPr>
              <p:spPr>
                <a:xfrm>
                  <a:off x="14191" y="5146"/>
                  <a:ext cx="988" cy="0"/>
                </a:xfrm>
                <a:prstGeom prst="straightConnector1">
                  <a:avLst/>
                </a:prstGeom>
                <a:ln w="19050" cmpd="sng">
                  <a:solidFill>
                    <a:schemeClr val="tx1"/>
                  </a:solidFill>
                  <a:prstDash val="solid"/>
                  <a:tailEnd type="arrow"/>
                </a:ln>
              </p:spPr>
              <p:style>
                <a:lnRef idx="2">
                  <a:schemeClr val="accent1"/>
                </a:lnRef>
                <a:fillRef idx="0">
                  <a:srgbClr val="FFFFFF"/>
                </a:fillRef>
                <a:effectRef idx="0">
                  <a:srgbClr val="FFFFFF"/>
                </a:effectRef>
                <a:fontRef idx="minor">
                  <a:schemeClr val="tx1"/>
                </a:fontRef>
              </p:style>
            </p:cxnSp>
          </p:grpSp>
        </p:grpSp>
        <p:sp>
          <p:nvSpPr>
            <p:cNvPr id="3" name="文本框 2"/>
            <p:cNvSpPr txBox="1"/>
            <p:nvPr/>
          </p:nvSpPr>
          <p:spPr>
            <a:xfrm>
              <a:off x="17116" y="4266"/>
              <a:ext cx="1513" cy="580"/>
            </a:xfrm>
            <a:prstGeom prst="rect">
              <a:avLst/>
            </a:prstGeom>
            <a:noFill/>
          </p:spPr>
          <p:txBody>
            <a:bodyPr wrap="square" rtlCol="0" anchor="t">
              <a:spAutoFit/>
            </a:bodyPr>
            <a:p>
              <a:pPr>
                <a:buNone/>
              </a:pPr>
              <a:r>
                <a:rPr lang="en-US" altLang="zh-CN">
                  <a:sym typeface="+mn-ea"/>
                </a:rPr>
                <a:t>+H</a:t>
              </a:r>
              <a:r>
                <a:rPr lang="en-US" altLang="zh-CN" baseline="-25000">
                  <a:sym typeface="+mn-ea"/>
                </a:rPr>
                <a:t>2</a:t>
              </a:r>
              <a:r>
                <a:rPr lang="en-US" altLang="zh-CN">
                  <a:sym typeface="+mn-ea"/>
                </a:rPr>
                <a:t>O</a:t>
              </a:r>
              <a:endParaRPr lang="en-US" altLang="zh-CN">
                <a:sym typeface="+mn-ea"/>
              </a:endParaRPr>
            </a:p>
          </p:txBody>
        </p:sp>
        <p:sp>
          <p:nvSpPr>
            <p:cNvPr id="5" name="文本框 4"/>
            <p:cNvSpPr txBox="1"/>
            <p:nvPr/>
          </p:nvSpPr>
          <p:spPr>
            <a:xfrm>
              <a:off x="10734" y="4404"/>
              <a:ext cx="795" cy="580"/>
            </a:xfrm>
            <a:prstGeom prst="rect">
              <a:avLst/>
            </a:prstGeom>
            <a:noFill/>
          </p:spPr>
          <p:txBody>
            <a:bodyPr wrap="square" rtlCol="0" anchor="t">
              <a:spAutoFit/>
            </a:bodyPr>
            <a:p>
              <a:r>
                <a:rPr lang="zh-CN" altLang="en-US">
                  <a:sym typeface="+mn-ea"/>
                </a:rPr>
                <a:t>②</a:t>
              </a:r>
              <a:endParaRPr lang="zh-CN" altLang="en-US">
                <a:sym typeface="+mn-ea"/>
              </a:endParaRPr>
            </a:p>
          </p:txBody>
        </p:sp>
      </p:grpSp>
      <p:sp>
        <p:nvSpPr>
          <p:cNvPr id="8" name="圆角矩形 7"/>
          <p:cNvSpPr/>
          <p:nvPr/>
        </p:nvSpPr>
        <p:spPr>
          <a:xfrm>
            <a:off x="2207895" y="1252220"/>
            <a:ext cx="1656080" cy="1728470"/>
          </a:xfrm>
          <a:prstGeom prst="roundRect">
            <a:avLst/>
          </a:prstGeom>
          <a:noFill/>
          <a:ln>
            <a:solidFill>
              <a:srgbClr val="FF0000"/>
            </a:solidFill>
            <a:prstDash val="sysDash"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9" name="圆角矩形 8"/>
          <p:cNvSpPr/>
          <p:nvPr/>
        </p:nvSpPr>
        <p:spPr>
          <a:xfrm>
            <a:off x="2135505" y="3789045"/>
            <a:ext cx="1787525" cy="1728470"/>
          </a:xfrm>
          <a:prstGeom prst="roundRect">
            <a:avLst/>
          </a:prstGeom>
          <a:noFill/>
          <a:ln>
            <a:solidFill>
              <a:srgbClr val="FF0000"/>
            </a:solidFill>
            <a:prstDash val="sysDash"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71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7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71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aphicFrame>
        <p:nvGraphicFramePr>
          <p:cNvPr id="6" name="表格 5"/>
          <p:cNvGraphicFramePr/>
          <p:nvPr>
            <p:custDataLst>
              <p:tags r:id="rId1"/>
            </p:custDataLst>
          </p:nvPr>
        </p:nvGraphicFramePr>
        <p:xfrm>
          <a:off x="85090" y="51435"/>
          <a:ext cx="11966575" cy="67233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6730"/>
                <a:gridCol w="1666875"/>
                <a:gridCol w="1419860"/>
                <a:gridCol w="4808855"/>
                <a:gridCol w="3564255"/>
              </a:tblGrid>
              <a:tr h="822960"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 sz="2400">
                          <a:highlight>
                            <a:srgbClr val="800000"/>
                          </a:highlight>
                        </a:rPr>
                        <a:t>序</a:t>
                      </a:r>
                      <a:endParaRPr lang="zh-CN" altLang="en-US" sz="2400">
                        <a:highlight>
                          <a:srgbClr val="800000"/>
                        </a:highlight>
                      </a:endParaRPr>
                    </a:p>
                    <a:p>
                      <a:pPr>
                        <a:buNone/>
                      </a:pPr>
                      <a:r>
                        <a:rPr lang="zh-CN" altLang="en-US" sz="2400">
                          <a:highlight>
                            <a:srgbClr val="800000"/>
                          </a:highlight>
                        </a:rPr>
                        <a:t>号</a:t>
                      </a:r>
                      <a:endParaRPr lang="zh-CN" altLang="en-US" sz="2400">
                        <a:highlight>
                          <a:srgbClr val="800000"/>
                        </a:highlight>
                      </a:endParaRPr>
                    </a:p>
                  </a:txBody>
                  <a:tcPr/>
                </a:tc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sz="2400" b="1">
                          <a:highlight>
                            <a:srgbClr val="800000"/>
                          </a:highlight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标志性</a:t>
                      </a:r>
                      <a:endParaRPr lang="zh-CN" sz="2400" b="1">
                        <a:highlight>
                          <a:srgbClr val="800000"/>
                        </a:highlight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sz="2400" b="1">
                          <a:highlight>
                            <a:srgbClr val="800000"/>
                          </a:highlight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条件</a:t>
                      </a:r>
                      <a:r>
                        <a:rPr lang="zh-CN" sz="2400" b="1">
                          <a:highlight>
                            <a:srgbClr val="800000"/>
                          </a:highlight>
                          <a:latin typeface="Times New Roman" panose="02020603050405020304"/>
                          <a:ea typeface="宋体" panose="02010600030101010101" pitchFamily="2" charset="-122"/>
                        </a:rPr>
                        <a:t>物质</a:t>
                      </a:r>
                      <a:endParaRPr lang="zh-CN" sz="2400" b="1">
                        <a:highlight>
                          <a:srgbClr val="800000"/>
                        </a:highlight>
                        <a:latin typeface="Times New Roman" panose="02020603050405020304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t" anchorCtr="0"/>
                </a:tc>
                <a:tc>
                  <a:txBody>
                    <a:bodyPr/>
                    <a:p>
                      <a:pPr marL="0" indent="0" algn="ctr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sz="2400" b="1">
                          <a:highlight>
                            <a:srgbClr val="800000"/>
                          </a:highlight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反应类型</a:t>
                      </a:r>
                      <a:endParaRPr lang="zh-CN" sz="2400" b="1">
                        <a:highlight>
                          <a:srgbClr val="800000"/>
                        </a:highlight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t" anchorCtr="0"/>
                </a:tc>
                <a:tc>
                  <a:txBody>
                    <a:bodyPr/>
                    <a:p>
                      <a:pPr marL="0" indent="0" algn="ctr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sz="2400" b="1">
                          <a:highlight>
                            <a:srgbClr val="800000"/>
                          </a:highlight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典型实例</a:t>
                      </a:r>
                      <a:endParaRPr lang="en-US" altLang="zh-CN" sz="2400" b="1">
                        <a:highlight>
                          <a:srgbClr val="800000"/>
                        </a:highlight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t" anchorCtr="0"/>
                </a:tc>
                <a:tc>
                  <a:txBody>
                    <a:bodyPr/>
                    <a:p>
                      <a:pPr marL="0" indent="0" algn="ctr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r>
                        <a:rPr lang="zh-CN" sz="2400">
                          <a:highlight>
                            <a:srgbClr val="800000"/>
                          </a:highlight>
                          <a:latin typeface="宋体" panose="02010600030101010101" pitchFamily="2" charset="-122"/>
                          <a:ea typeface="宋体" panose="02010600030101010101" pitchFamily="2" charset="-122"/>
                          <a:sym typeface="+mn-ea"/>
                        </a:rPr>
                        <a:t>反应规律及方程式</a:t>
                      </a:r>
                      <a:endParaRPr lang="zh-CN" altLang="en-US" sz="2400" b="1">
                        <a:highlight>
                          <a:srgbClr val="800000"/>
                        </a:highlight>
                        <a:latin typeface="宋体" panose="02010600030101010101" pitchFamily="2" charset="-122"/>
                        <a:ea typeface="宋体" panose="02010600030101010101" pitchFamily="2" charset="-122"/>
                        <a:sym typeface="+mn-ea"/>
                      </a:endParaRPr>
                    </a:p>
                  </a:txBody>
                  <a:tcPr marL="68580" marR="68580" marT="0" marB="0" anchor="t" anchorCtr="0"/>
                </a:tc>
              </a:tr>
              <a:tr h="3749040">
                <a:tc>
                  <a:txBody>
                    <a:bodyPr/>
                    <a:p>
                      <a:pPr marL="0" indent="0" algn="l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en-US" altLang="zh-CN" sz="2400" b="1">
                        <a:solidFill>
                          <a:srgbClr val="C00000"/>
                        </a:solidFill>
                        <a:highlight>
                          <a:srgbClr val="FFFF00"/>
                        </a:highlight>
                        <a:latin typeface="Times New Roman" panose="02020603050405020304"/>
                        <a:ea typeface="宋体" panose="02010600030101010101" pitchFamily="2" charset="-122"/>
                      </a:endParaRPr>
                    </a:p>
                    <a:p>
                      <a:pPr marL="0" indent="0" algn="l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en-US" altLang="zh-CN" sz="2400" b="1">
                        <a:solidFill>
                          <a:srgbClr val="C00000"/>
                        </a:solidFill>
                        <a:highlight>
                          <a:srgbClr val="FFFF00"/>
                        </a:highlight>
                        <a:latin typeface="Times New Roman" panose="02020603050405020304"/>
                        <a:ea typeface="宋体" panose="02010600030101010101" pitchFamily="2" charset="-122"/>
                      </a:endParaRPr>
                    </a:p>
                    <a:p>
                      <a:pPr marL="0" indent="0" algn="l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en-US" altLang="zh-CN" sz="2400" b="1">
                        <a:solidFill>
                          <a:srgbClr val="C00000"/>
                        </a:solidFill>
                        <a:highlight>
                          <a:srgbClr val="FFFF00"/>
                        </a:highlight>
                        <a:latin typeface="Times New Roman" panose="02020603050405020304"/>
                        <a:ea typeface="宋体" panose="02010600030101010101" pitchFamily="2" charset="-122"/>
                      </a:endParaRPr>
                    </a:p>
                    <a:p>
                      <a:pPr marL="0" indent="0" algn="l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400" b="1">
                          <a:solidFill>
                            <a:srgbClr val="C00000"/>
                          </a:solidFill>
                          <a:highlight>
                            <a:srgbClr val="FFFF00"/>
                          </a:highlight>
                          <a:latin typeface="Times New Roman" panose="02020603050405020304"/>
                          <a:ea typeface="宋体" panose="02010600030101010101" pitchFamily="2" charset="-122"/>
                        </a:rPr>
                        <a:t>9</a:t>
                      </a:r>
                      <a:endParaRPr lang="en-US" altLang="zh-CN" sz="2400" b="1">
                        <a:solidFill>
                          <a:srgbClr val="C00000"/>
                        </a:solidFill>
                        <a:highlight>
                          <a:srgbClr val="FFFF00"/>
                        </a:highlight>
                        <a:latin typeface="Times New Roman" panose="02020603050405020304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t" anchorCtr="0"/>
                </a:tc>
                <a:tc>
                  <a:txBody>
                    <a:bodyPr/>
                    <a:p>
                      <a:pPr algn="l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en-US" altLang="zh-CN" sz="2000" b="1">
                        <a:highlight>
                          <a:srgbClr val="00FFFF"/>
                        </a:highlight>
                        <a:latin typeface="Times New Roman" panose="02020603050405020304"/>
                        <a:ea typeface="宋体" panose="02010600030101010101" pitchFamily="2" charset="-122"/>
                      </a:endParaRPr>
                    </a:p>
                    <a:p>
                      <a:pPr algn="l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en-US" altLang="zh-CN" sz="2000" b="1">
                        <a:highlight>
                          <a:srgbClr val="00FFFF"/>
                        </a:highlight>
                        <a:latin typeface="Times New Roman" panose="02020603050405020304"/>
                        <a:ea typeface="宋体" panose="02010600030101010101" pitchFamily="2" charset="-122"/>
                      </a:endParaRPr>
                    </a:p>
                    <a:p>
                      <a:pPr algn="l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en-US" altLang="zh-CN" sz="2000" b="1">
                        <a:highlight>
                          <a:srgbClr val="00FFFF"/>
                        </a:highlight>
                        <a:latin typeface="Times New Roman" panose="02020603050405020304"/>
                        <a:ea typeface="宋体" panose="02010600030101010101" pitchFamily="2" charset="-122"/>
                      </a:endParaRPr>
                    </a:p>
                    <a:p>
                      <a:pPr algn="l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en-US" altLang="zh-CN" sz="2000" b="1">
                        <a:highlight>
                          <a:srgbClr val="00FFFF"/>
                        </a:highlight>
                        <a:latin typeface="Times New Roman" panose="02020603050405020304"/>
                        <a:ea typeface="宋体" panose="02010600030101010101" pitchFamily="2" charset="-122"/>
                      </a:endParaRPr>
                    </a:p>
                    <a:p>
                      <a:pPr algn="l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en-US" altLang="zh-CN" sz="2000" b="1">
                        <a:highlight>
                          <a:srgbClr val="00FFFF"/>
                        </a:highlight>
                        <a:latin typeface="Times New Roman" panose="02020603050405020304"/>
                        <a:ea typeface="宋体" panose="02010600030101010101" pitchFamily="2" charset="-122"/>
                      </a:endParaRPr>
                    </a:p>
                    <a:p>
                      <a:pPr algn="l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000" b="1">
                          <a:highlight>
                            <a:srgbClr val="00FFFF"/>
                          </a:highlight>
                          <a:latin typeface="Times New Roman" panose="02020603050405020304"/>
                          <a:ea typeface="宋体" panose="02010600030101010101" pitchFamily="2" charset="-122"/>
                        </a:rPr>
                        <a:t>KMnO</a:t>
                      </a:r>
                      <a:r>
                        <a:rPr lang="en-US" altLang="zh-CN" sz="2000" b="1" baseline="-25000">
                          <a:highlight>
                            <a:srgbClr val="00FFFF"/>
                          </a:highlight>
                          <a:latin typeface="Times New Roman" panose="02020603050405020304"/>
                          <a:ea typeface="宋体" panose="02010600030101010101" pitchFamily="2" charset="-122"/>
                        </a:rPr>
                        <a:t>4</a:t>
                      </a:r>
                      <a:r>
                        <a:rPr lang="en-US" altLang="zh-CN" sz="2000" b="1">
                          <a:highlight>
                            <a:srgbClr val="00FFFF"/>
                          </a:highlight>
                          <a:latin typeface="Times New Roman" panose="02020603050405020304"/>
                          <a:ea typeface="宋体" panose="02010600030101010101" pitchFamily="2" charset="-122"/>
                        </a:rPr>
                        <a:t>/H</a:t>
                      </a:r>
                      <a:r>
                        <a:rPr lang="en-US" altLang="zh-CN" sz="2000" b="1" baseline="30000">
                          <a:highlight>
                            <a:srgbClr val="00FFFF"/>
                          </a:highlight>
                          <a:latin typeface="Times New Roman" panose="02020603050405020304"/>
                          <a:ea typeface="宋体" panose="02010600030101010101" pitchFamily="2" charset="-122"/>
                        </a:rPr>
                        <a:t>+</a:t>
                      </a:r>
                      <a:endParaRPr lang="en-US" altLang="zh-CN" sz="2000" b="1" baseline="30000">
                        <a:highlight>
                          <a:srgbClr val="00FFFF"/>
                        </a:highlight>
                        <a:latin typeface="Times New Roman" panose="02020603050405020304"/>
                        <a:ea typeface="宋体" panose="02010600030101010101" pitchFamily="2" charset="-122"/>
                      </a:endParaRPr>
                    </a:p>
                    <a:p>
                      <a:pPr algn="l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en-US" altLang="zh-CN" sz="2000" b="1" baseline="30000">
                        <a:highlight>
                          <a:srgbClr val="00FFFF"/>
                        </a:highlight>
                        <a:latin typeface="Times New Roman" panose="02020603050405020304"/>
                        <a:ea typeface="宋体" panose="02010600030101010101" pitchFamily="2" charset="-122"/>
                      </a:endParaRPr>
                    </a:p>
                    <a:p>
                      <a:pPr algn="l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000" b="1">
                          <a:highlight>
                            <a:srgbClr val="00FFFF"/>
                          </a:highlight>
                          <a:latin typeface="Times New Roman" panose="02020603050405020304"/>
                          <a:ea typeface="宋体" panose="02010600030101010101" pitchFamily="2" charset="-122"/>
                        </a:rPr>
                        <a:t>R</a:t>
                      </a:r>
                      <a:r>
                        <a:rPr lang="en-US" altLang="zh-CN" sz="2000" b="1" baseline="-25000">
                          <a:highlight>
                            <a:srgbClr val="00FFFF"/>
                          </a:highlight>
                          <a:latin typeface="Times New Roman" panose="02020603050405020304"/>
                          <a:ea typeface="宋体" panose="02010600030101010101" pitchFamily="2" charset="-122"/>
                        </a:rPr>
                        <a:t>1</a:t>
                      </a:r>
                      <a:r>
                        <a:rPr lang="en-US" altLang="zh-CN" sz="2000" b="1">
                          <a:highlight>
                            <a:srgbClr val="00FFFF"/>
                          </a:highlight>
                          <a:latin typeface="Times New Roman" panose="02020603050405020304"/>
                          <a:ea typeface="宋体" panose="02010600030101010101" pitchFamily="2" charset="-122"/>
                        </a:rPr>
                        <a:t>CH=CHR</a:t>
                      </a:r>
                      <a:r>
                        <a:rPr lang="en-US" altLang="zh-CN" sz="2000" b="1" baseline="-25000">
                          <a:highlight>
                            <a:srgbClr val="00FFFF"/>
                          </a:highlight>
                          <a:latin typeface="Times New Roman" panose="02020603050405020304"/>
                          <a:ea typeface="宋体" panose="02010600030101010101" pitchFamily="2" charset="-122"/>
                        </a:rPr>
                        <a:t>2</a:t>
                      </a:r>
                      <a:endParaRPr lang="en-US" altLang="zh-CN" sz="2000" b="1" baseline="-25000">
                        <a:highlight>
                          <a:srgbClr val="00FFFF"/>
                        </a:highlight>
                        <a:latin typeface="Times New Roman" panose="02020603050405020304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t" anchorCtr="0"/>
                </a:tc>
                <a:tc>
                  <a:txBody>
                    <a:bodyPr/>
                    <a:p>
                      <a:pPr algn="l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sz="2400" b="1">
                          <a:highlight>
                            <a:srgbClr val="00FFFF"/>
                          </a:highlight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氧化反应</a:t>
                      </a:r>
                      <a:endParaRPr lang="zh-CN" sz="2000" b="1" u="sng">
                        <a:highlight>
                          <a:srgbClr val="00FFFF"/>
                        </a:highlight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  <a:p>
                      <a:pPr algn="l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zh-CN" sz="2000" b="1" u="sng">
                        <a:highlight>
                          <a:srgbClr val="00FFFF"/>
                        </a:highlight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  <a:p>
                      <a:pPr algn="l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zh-CN" sz="2000" b="1" u="sng">
                        <a:highlight>
                          <a:srgbClr val="00FFFF"/>
                        </a:highlight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  <a:p>
                      <a:pPr algn="l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zh-CN" sz="2000" b="1" u="sng">
                        <a:highlight>
                          <a:srgbClr val="00FFFF"/>
                        </a:highlight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  <a:p>
                      <a:pPr algn="l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zh-CN" sz="2000" b="1" u="sng">
                        <a:highlight>
                          <a:srgbClr val="00FFFF"/>
                        </a:highlight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  <a:p>
                      <a:pPr algn="l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zh-CN" sz="2000" b="1" u="sng">
                        <a:highlight>
                          <a:srgbClr val="00FFFF"/>
                        </a:highlight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  <a:p>
                      <a:pPr algn="l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zh-CN" sz="2000" b="1" u="sng">
                        <a:highlight>
                          <a:srgbClr val="00FFFF"/>
                        </a:highlight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  <a:p>
                      <a:pPr algn="l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zh-CN" sz="2000" b="1" u="sng">
                        <a:highlight>
                          <a:srgbClr val="00FFFF"/>
                        </a:highlight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  <a:p>
                      <a:pPr algn="l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zh-CN" sz="2000" b="1" u="sng">
                        <a:highlight>
                          <a:srgbClr val="00FFFF"/>
                        </a:highlight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  <a:p>
                      <a:pPr algn="l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zh-CN" sz="2000" b="1" u="sng">
                        <a:highlight>
                          <a:srgbClr val="00FFFF"/>
                        </a:highlight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  <a:p>
                      <a:pPr algn="l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zh-CN" sz="2000" b="1" u="sng">
                        <a:highlight>
                          <a:srgbClr val="00FFFF"/>
                        </a:highlight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  <a:p>
                      <a:pPr algn="l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zh-CN" sz="2000" b="1" u="sng">
                        <a:highlight>
                          <a:srgbClr val="00FFFF"/>
                        </a:highlight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t" anchorCtr="0"/>
                </a:tc>
                <a:tc>
                  <a:txBody>
                    <a:bodyPr/>
                    <a:p>
                      <a:pPr>
                        <a:buNone/>
                      </a:pPr>
                      <a:endParaRPr lang="zh-CN" altLang="en-US"/>
                    </a:p>
                    <a:p>
                      <a:pPr>
                        <a:buNone/>
                      </a:pPr>
                      <a:endParaRPr lang="zh-CN" altLang="en-US"/>
                    </a:p>
                    <a:p>
                      <a:pPr>
                        <a:buNone/>
                      </a:pPr>
                      <a:endParaRPr lang="zh-CN" altLang="en-US"/>
                    </a:p>
                    <a:p>
                      <a:pPr>
                        <a:buNone/>
                      </a:pPr>
                      <a:endParaRPr lang="zh-CN" altLang="en-US"/>
                    </a:p>
                    <a:p>
                      <a:pPr>
                        <a:buNone/>
                      </a:pPr>
                      <a:endParaRPr lang="zh-CN" altLang="en-US"/>
                    </a:p>
                    <a:p>
                      <a:pPr>
                        <a:buNone/>
                      </a:pPr>
                      <a:endParaRPr lang="zh-CN" altLang="en-US"/>
                    </a:p>
                    <a:p>
                      <a:pPr>
                        <a:buNone/>
                      </a:pPr>
                      <a:r>
                        <a:rPr lang="zh-CN" altLang="en-US" b="1"/>
                        <a:t>（</a:t>
                      </a:r>
                      <a:r>
                        <a:rPr lang="zh-CN" altLang="en-US" b="1">
                          <a:highlight>
                            <a:srgbClr val="00FF00"/>
                          </a:highlight>
                        </a:rPr>
                        <a:t>人教版选必</a:t>
                      </a:r>
                      <a:r>
                        <a:rPr lang="en-US" altLang="zh-CN" b="1">
                          <a:highlight>
                            <a:srgbClr val="00FF00"/>
                          </a:highlight>
                        </a:rPr>
                        <a:t>3  </a:t>
                      </a:r>
                      <a:r>
                        <a:rPr lang="zh-CN" altLang="en-US" b="1">
                          <a:highlight>
                            <a:srgbClr val="00FF00"/>
                          </a:highlight>
                        </a:rPr>
                        <a:t>课后题</a:t>
                      </a:r>
                      <a:r>
                        <a:rPr lang="en-US" altLang="zh-CN" b="1">
                          <a:highlight>
                            <a:srgbClr val="00FF00"/>
                          </a:highlight>
                        </a:rPr>
                        <a:t> P42 T6</a:t>
                      </a:r>
                      <a:r>
                        <a:rPr lang="zh-CN" altLang="en-US" b="1"/>
                        <a:t>）</a:t>
                      </a:r>
                      <a:endParaRPr lang="zh-CN" altLang="en-US" b="1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endParaRPr lang="en-US" altLang="zh-CN" sz="2000" b="1" baseline="-25000">
                        <a:highlight>
                          <a:srgbClr val="00FFFF"/>
                        </a:highlight>
                        <a:sym typeface="+mn-ea"/>
                      </a:endParaRPr>
                    </a:p>
                  </a:txBody>
                  <a:tcPr/>
                </a:tc>
              </a:tr>
              <a:tr h="2151380">
                <a:tc>
                  <a:txBody>
                    <a:bodyPr/>
                    <a:p>
                      <a:pPr marL="0" indent="0" algn="l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endParaRPr lang="en-US" altLang="zh-CN" sz="2400" b="1">
                        <a:solidFill>
                          <a:srgbClr val="C00000"/>
                        </a:solidFill>
                        <a:highlight>
                          <a:srgbClr val="FFFF00"/>
                        </a:highlight>
                        <a:latin typeface="Times New Roman" panose="02020603050405020304"/>
                        <a:ea typeface="宋体" panose="02010600030101010101" pitchFamily="2" charset="-122"/>
                      </a:endParaRPr>
                    </a:p>
                    <a:p>
                      <a:pPr marL="0" indent="0" algn="l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r>
                        <a:rPr lang="en-US" altLang="zh-CN" sz="2400" b="1">
                          <a:solidFill>
                            <a:srgbClr val="C00000"/>
                          </a:solidFill>
                          <a:highlight>
                            <a:srgbClr val="FFFF00"/>
                          </a:highlight>
                          <a:latin typeface="Times New Roman" panose="02020603050405020304"/>
                          <a:ea typeface="宋体" panose="02010600030101010101" pitchFamily="2" charset="-122"/>
                        </a:rPr>
                        <a:t>10</a:t>
                      </a:r>
                      <a:endParaRPr lang="en-US" altLang="zh-CN" sz="2400" b="1">
                        <a:solidFill>
                          <a:srgbClr val="C00000"/>
                        </a:solidFill>
                        <a:highlight>
                          <a:srgbClr val="FFFF00"/>
                        </a:highlight>
                        <a:latin typeface="Times New Roman" panose="02020603050405020304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t" anchorCtr="0"/>
                </a:tc>
                <a:tc>
                  <a:txBody>
                    <a:bodyPr/>
                    <a:p>
                      <a:pPr algn="l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endParaRPr lang="zh-CN" altLang="en-US" sz="2000" b="1">
                        <a:highlight>
                          <a:srgbClr val="FFFF00"/>
                        </a:highlight>
                        <a:latin typeface="Times New Roman" panose="02020603050405020304"/>
                        <a:ea typeface="宋体" panose="02010600030101010101" pitchFamily="2" charset="-122"/>
                      </a:endParaRPr>
                    </a:p>
                    <a:p>
                      <a:pPr algn="l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r>
                        <a:rPr lang="zh-CN" altLang="en-US" sz="2000" b="1">
                          <a:highlight>
                            <a:srgbClr val="FFFF00"/>
                          </a:highlight>
                          <a:latin typeface="Times New Roman" panose="02020603050405020304"/>
                          <a:ea typeface="宋体" panose="02010600030101010101" pitchFamily="2" charset="-122"/>
                        </a:rPr>
                        <a:t>双醛</a:t>
                      </a:r>
                      <a:endParaRPr lang="zh-CN" altLang="en-US" sz="2000" b="1">
                        <a:highlight>
                          <a:srgbClr val="FFFF00"/>
                        </a:highlight>
                        <a:latin typeface="Times New Roman" panose="02020603050405020304"/>
                        <a:ea typeface="宋体" panose="02010600030101010101" pitchFamily="2" charset="-122"/>
                      </a:endParaRPr>
                    </a:p>
                    <a:p>
                      <a:pPr algn="l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r>
                        <a:rPr lang="en-US" altLang="zh-CN" sz="2000" b="1">
                          <a:highlight>
                            <a:srgbClr val="FFFF00"/>
                          </a:highlight>
                          <a:latin typeface="Times New Roman" panose="02020603050405020304"/>
                          <a:ea typeface="宋体" panose="02010600030101010101" pitchFamily="2" charset="-122"/>
                        </a:rPr>
                        <a:t>R-CHO</a:t>
                      </a:r>
                      <a:r>
                        <a:rPr lang="zh-CN" altLang="en-US" sz="2000" b="1">
                          <a:highlight>
                            <a:srgbClr val="FFFF00"/>
                          </a:highlight>
                          <a:latin typeface="Times New Roman" panose="02020603050405020304"/>
                          <a:ea typeface="宋体" panose="02010600030101010101" pitchFamily="2" charset="-122"/>
                        </a:rPr>
                        <a:t>与</a:t>
                      </a:r>
                      <a:endParaRPr lang="zh-CN" altLang="en-US" sz="2000" b="1">
                        <a:highlight>
                          <a:srgbClr val="FFFF00"/>
                        </a:highlight>
                        <a:latin typeface="Times New Roman" panose="02020603050405020304"/>
                        <a:ea typeface="宋体" panose="02010600030101010101" pitchFamily="2" charset="-122"/>
                      </a:endParaRPr>
                    </a:p>
                    <a:p>
                      <a:pPr algn="l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r>
                        <a:rPr lang="en-US" altLang="zh-CN" sz="2000" b="1">
                          <a:highlight>
                            <a:srgbClr val="FFFF00"/>
                          </a:highlight>
                          <a:latin typeface="Times New Roman" panose="02020603050405020304"/>
                          <a:ea typeface="宋体" panose="02010600030101010101" pitchFamily="2" charset="-122"/>
                        </a:rPr>
                        <a:t>R</a:t>
                      </a:r>
                      <a:r>
                        <a:rPr lang="en-US" altLang="zh-CN" sz="2000" b="1" baseline="-25000">
                          <a:highlight>
                            <a:srgbClr val="FFFF00"/>
                          </a:highlight>
                          <a:latin typeface="Times New Roman" panose="02020603050405020304"/>
                          <a:ea typeface="宋体" panose="02010600030101010101" pitchFamily="2" charset="-122"/>
                        </a:rPr>
                        <a:t>1</a:t>
                      </a:r>
                      <a:r>
                        <a:rPr lang="en-US" altLang="zh-CN" sz="2000" b="1">
                          <a:highlight>
                            <a:srgbClr val="FFFF00"/>
                          </a:highlight>
                          <a:latin typeface="Times New Roman" panose="02020603050405020304"/>
                          <a:ea typeface="宋体" panose="02010600030101010101" pitchFamily="2" charset="-122"/>
                        </a:rPr>
                        <a:t>-CH</a:t>
                      </a:r>
                      <a:r>
                        <a:rPr lang="en-US" altLang="zh-CN" sz="2000" b="1" baseline="-25000">
                          <a:highlight>
                            <a:srgbClr val="FFFF00"/>
                          </a:highlight>
                          <a:latin typeface="Times New Roman" panose="02020603050405020304"/>
                          <a:ea typeface="宋体" panose="02010600030101010101" pitchFamily="2" charset="-122"/>
                        </a:rPr>
                        <a:t>2</a:t>
                      </a:r>
                      <a:r>
                        <a:rPr lang="en-US" altLang="zh-CN" sz="2000" b="1">
                          <a:highlight>
                            <a:srgbClr val="FFFF00"/>
                          </a:highlight>
                          <a:latin typeface="Times New Roman" panose="02020603050405020304"/>
                          <a:ea typeface="宋体" panose="02010600030101010101" pitchFamily="2" charset="-122"/>
                        </a:rPr>
                        <a:t>-CHO</a:t>
                      </a:r>
                      <a:endParaRPr lang="zh-CN" altLang="en-US" sz="2000" b="1">
                        <a:highlight>
                          <a:srgbClr val="FFFF00"/>
                        </a:highlight>
                        <a:latin typeface="Times New Roman" panose="02020603050405020304"/>
                        <a:ea typeface="宋体" panose="02010600030101010101" pitchFamily="2" charset="-122"/>
                      </a:endParaRPr>
                    </a:p>
                    <a:p>
                      <a:pPr algn="l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r>
                        <a:rPr lang="zh-CN" altLang="en-US" sz="2000" b="1">
                          <a:highlight>
                            <a:srgbClr val="FFFF00"/>
                          </a:highlight>
                          <a:latin typeface="Times New Roman" panose="02020603050405020304"/>
                          <a:ea typeface="宋体" panose="02010600030101010101" pitchFamily="2" charset="-122"/>
                        </a:rPr>
                        <a:t>其一醛有</a:t>
                      </a:r>
                      <a:r>
                        <a:rPr lang="en-US" altLang="zh-CN" sz="2000" b="1">
                          <a:highlight>
                            <a:srgbClr val="FFFF00"/>
                          </a:highlight>
                          <a:latin typeface="Times New Roman" panose="02020603050405020304"/>
                          <a:ea typeface="宋体" panose="02010600030101010101" pitchFamily="2" charset="-122"/>
                        </a:rPr>
                        <a:t>α-H</a:t>
                      </a:r>
                      <a:r>
                        <a:rPr lang="zh-CN" altLang="en-US" sz="2000" b="1">
                          <a:highlight>
                            <a:srgbClr val="00FF00"/>
                          </a:highlight>
                          <a:latin typeface="Times New Roman" panose="02020603050405020304"/>
                          <a:ea typeface="宋体" panose="02010600030101010101" pitchFamily="2" charset="-122"/>
                        </a:rPr>
                        <a:t>羟醛缩合</a:t>
                      </a:r>
                      <a:endParaRPr lang="zh-CN" altLang="en-US" sz="2000" b="1">
                        <a:highlight>
                          <a:srgbClr val="00FF00"/>
                        </a:highlight>
                        <a:latin typeface="Times New Roman" panose="02020603050405020304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t" anchorCtr="0"/>
                </a:tc>
                <a:tc>
                  <a:txBody>
                    <a:bodyPr/>
                    <a:p>
                      <a:pPr algn="l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zh-CN" sz="2000" b="1">
                        <a:latin typeface="Times New Roman" panose="02020603050405020304" charset="0"/>
                        <a:ea typeface="宋体" panose="02010600030101010101" pitchFamily="2" charset="-122"/>
                        <a:cs typeface="Times New Roman" panose="02020603050405020304" charset="0"/>
                        <a:sym typeface="+mn-ea"/>
                      </a:endParaRPr>
                    </a:p>
                    <a:p>
                      <a:pPr algn="l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zh-CN" sz="2000" b="1">
                        <a:latin typeface="Times New Roman" panose="02020603050405020304" charset="0"/>
                        <a:ea typeface="宋体" panose="02010600030101010101" pitchFamily="2" charset="-122"/>
                        <a:cs typeface="Times New Roman" panose="02020603050405020304" charset="0"/>
                        <a:sym typeface="+mn-ea"/>
                      </a:endParaRPr>
                    </a:p>
                    <a:p>
                      <a:pPr algn="l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sz="2000" b="1">
                          <a:latin typeface="Times New Roman" panose="02020603050405020304" charset="0"/>
                          <a:ea typeface="宋体" panose="02010600030101010101" pitchFamily="2" charset="-122"/>
                          <a:cs typeface="Times New Roman" panose="02020603050405020304" charset="0"/>
                          <a:sym typeface="+mn-ea"/>
                        </a:rPr>
                        <a:t>连锁反应：</a:t>
                      </a:r>
                      <a:endParaRPr lang="zh-CN" sz="2000" b="1">
                        <a:latin typeface="Times New Roman" panose="02020603050405020304" charset="0"/>
                        <a:ea typeface="宋体" panose="02010600030101010101" pitchFamily="2" charset="-122"/>
                        <a:cs typeface="Times New Roman" panose="02020603050405020304" charset="0"/>
                        <a:sym typeface="+mn-ea"/>
                      </a:endParaRPr>
                    </a:p>
                    <a:p>
                      <a:pPr algn="l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sz="2000" b="1">
                          <a:highlight>
                            <a:srgbClr val="FFFF00"/>
                          </a:highlight>
                          <a:latin typeface="Times New Roman" panose="02020603050405020304" charset="0"/>
                          <a:ea typeface="宋体" panose="02010600030101010101" pitchFamily="2" charset="-122"/>
                          <a:cs typeface="Times New Roman" panose="02020603050405020304" charset="0"/>
                          <a:sym typeface="+mn-ea"/>
                        </a:rPr>
                        <a:t>先加成</a:t>
                      </a:r>
                      <a:endParaRPr lang="zh-CN" sz="2000" b="1">
                        <a:highlight>
                          <a:srgbClr val="FFFF00"/>
                        </a:highlight>
                        <a:latin typeface="Times New Roman" panose="02020603050405020304" charset="0"/>
                        <a:ea typeface="宋体" panose="02010600030101010101" pitchFamily="2" charset="-122"/>
                        <a:cs typeface="Times New Roman" panose="02020603050405020304" charset="0"/>
                        <a:sym typeface="+mn-ea"/>
                      </a:endParaRPr>
                    </a:p>
                    <a:p>
                      <a:pPr algn="l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sz="2000" b="1">
                          <a:highlight>
                            <a:srgbClr val="FFFF00"/>
                          </a:highlight>
                          <a:latin typeface="Times New Roman" panose="02020603050405020304" charset="0"/>
                          <a:ea typeface="宋体" panose="02010600030101010101" pitchFamily="2" charset="-122"/>
                          <a:cs typeface="Times New Roman" panose="02020603050405020304" charset="0"/>
                          <a:sym typeface="+mn-ea"/>
                        </a:rPr>
                        <a:t>后消去</a:t>
                      </a:r>
                      <a:endParaRPr lang="zh-CN" sz="2000" b="1">
                        <a:latin typeface="Times New Roman" panose="02020603050405020304" charset="0"/>
                        <a:ea typeface="宋体" panose="02010600030101010101" pitchFamily="2" charset="-122"/>
                        <a:cs typeface="Times New Roman" panose="02020603050405020304" charset="0"/>
                      </a:endParaRPr>
                    </a:p>
                    <a:p>
                      <a:pPr algn="l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endParaRPr lang="zh-CN" altLang="en-US" sz="2000" b="1" u="sng"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t" anchorCtr="0"/>
                </a:tc>
                <a:tc>
                  <a:txBody>
                    <a:bodyPr/>
                    <a:p>
                      <a:pPr>
                        <a:buNone/>
                      </a:pPr>
                      <a:endParaRPr lang="zh-CN" altLang="en-US"/>
                    </a:p>
                    <a:p>
                      <a:pPr>
                        <a:buNone/>
                      </a:pPr>
                      <a:endParaRPr lang="zh-CN" altLang="en-US"/>
                    </a:p>
                    <a:p>
                      <a:pPr>
                        <a:buNone/>
                      </a:pPr>
                      <a:endParaRPr lang="zh-CN" altLang="en-US"/>
                    </a:p>
                    <a:p>
                      <a:pPr>
                        <a:buNone/>
                      </a:pPr>
                      <a:endParaRPr lang="zh-CN" altLang="en-US"/>
                    </a:p>
                    <a:p>
                      <a:pPr>
                        <a:buNone/>
                      </a:pPr>
                      <a:endParaRPr lang="zh-CN" altLang="en-US" sz="2000" b="1">
                        <a:highlight>
                          <a:srgbClr val="FFFF00"/>
                        </a:highlight>
                      </a:endParaRPr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endParaRPr lang="en-US" altLang="zh-CN"/>
                    </a:p>
                    <a:p>
                      <a:pPr>
                        <a:buNone/>
                      </a:pPr>
                      <a:endParaRPr lang="en-US" altLang="zh-CN"/>
                    </a:p>
                    <a:p>
                      <a:pPr>
                        <a:buNone/>
                      </a:pPr>
                      <a:endParaRPr lang="en-US" altLang="zh-CN"/>
                    </a:p>
                    <a:p>
                      <a:pPr>
                        <a:buNone/>
                      </a:pPr>
                      <a:endParaRPr lang="zh-CN" sz="1800" b="1">
                        <a:highlight>
                          <a:srgbClr val="FFFF00"/>
                        </a:highlight>
                        <a:latin typeface="Times New Roman" panose="02020603050405020304" charset="0"/>
                        <a:ea typeface="宋体" panose="02010600030101010101" pitchFamily="2" charset="-122"/>
                        <a:cs typeface="Times New Roman" panose="02020603050405020304" charset="0"/>
                        <a:sym typeface="+mn-ea"/>
                      </a:endParaRPr>
                    </a:p>
                    <a:p>
                      <a:pPr>
                        <a:buNone/>
                      </a:pPr>
                      <a:endParaRPr lang="en-US" altLang="zh-CN"/>
                    </a:p>
                  </a:txBody>
                  <a:tcPr/>
                </a:tc>
              </a:tr>
            </a:tbl>
          </a:graphicData>
        </a:graphic>
      </p:graphicFrame>
      <p:grpSp>
        <p:nvGrpSpPr>
          <p:cNvPr id="8194" name="组合 34"/>
          <p:cNvGrpSpPr/>
          <p:nvPr/>
        </p:nvGrpSpPr>
        <p:grpSpPr>
          <a:xfrm>
            <a:off x="3503613" y="1052513"/>
            <a:ext cx="5072062" cy="638175"/>
            <a:chOff x="5178" y="1657"/>
            <a:chExt cx="7988" cy="1005"/>
          </a:xfrm>
        </p:grpSpPr>
        <p:grpSp>
          <p:nvGrpSpPr>
            <p:cNvPr id="8195" name="组合 11"/>
            <p:cNvGrpSpPr/>
            <p:nvPr/>
          </p:nvGrpSpPr>
          <p:grpSpPr>
            <a:xfrm>
              <a:off x="5631" y="1657"/>
              <a:ext cx="7535" cy="1005"/>
              <a:chOff x="5631" y="1657"/>
              <a:chExt cx="7535" cy="1005"/>
            </a:xfrm>
          </p:grpSpPr>
          <p:pic>
            <p:nvPicPr>
              <p:cNvPr id="8196" name="图片 8"/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5631" y="1898"/>
                <a:ext cx="7535" cy="764"/>
              </a:xfrm>
              <a:prstGeom prst="rect">
                <a:avLst/>
              </a:prstGeom>
              <a:noFill/>
              <a:ln w="9525">
                <a:noFill/>
              </a:ln>
            </p:spPr>
          </p:pic>
          <p:sp>
            <p:nvSpPr>
              <p:cNvPr id="10" name="文本框 9"/>
              <p:cNvSpPr txBox="1"/>
              <p:nvPr/>
            </p:nvSpPr>
            <p:spPr>
              <a:xfrm>
                <a:off x="8012" y="1657"/>
                <a:ext cx="2267" cy="48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p>
                <a:r>
                  <a:rPr lang="en-US" altLang="zh-CN" sz="1400" b="1" noProof="1">
                    <a:highlight>
                      <a:srgbClr val="00FFFF"/>
                    </a:highlight>
                    <a:latin typeface="Times New Roman" panose="02020603050405020304"/>
                    <a:ea typeface="宋体" panose="02010600030101010101" pitchFamily="2" charset="-122"/>
                    <a:cs typeface="+mn-cs"/>
                    <a:sym typeface="+mn-ea"/>
                  </a:rPr>
                  <a:t>KMnO</a:t>
                </a:r>
                <a:r>
                  <a:rPr lang="en-US" altLang="zh-CN" sz="1400" b="1" baseline="-25000" noProof="1">
                    <a:highlight>
                      <a:srgbClr val="00FFFF"/>
                    </a:highlight>
                    <a:latin typeface="Times New Roman" panose="02020603050405020304"/>
                    <a:ea typeface="宋体" panose="02010600030101010101" pitchFamily="2" charset="-122"/>
                    <a:cs typeface="+mn-cs"/>
                    <a:sym typeface="+mn-ea"/>
                  </a:rPr>
                  <a:t>4</a:t>
                </a:r>
                <a:r>
                  <a:rPr lang="en-US" altLang="zh-CN" sz="1400" b="1" noProof="1">
                    <a:highlight>
                      <a:srgbClr val="00FFFF"/>
                    </a:highlight>
                    <a:latin typeface="Times New Roman" panose="02020603050405020304"/>
                    <a:ea typeface="宋体" panose="02010600030101010101" pitchFamily="2" charset="-122"/>
                    <a:cs typeface="+mn-cs"/>
                    <a:sym typeface="+mn-ea"/>
                  </a:rPr>
                  <a:t>/H</a:t>
                </a:r>
                <a:r>
                  <a:rPr lang="en-US" altLang="zh-CN" sz="1400" b="1" baseline="30000" noProof="1">
                    <a:highlight>
                      <a:srgbClr val="00FFFF"/>
                    </a:highlight>
                    <a:latin typeface="Times New Roman" panose="02020603050405020304"/>
                    <a:ea typeface="宋体" panose="02010600030101010101" pitchFamily="2" charset="-122"/>
                    <a:cs typeface="+mn-cs"/>
                    <a:sym typeface="+mn-ea"/>
                  </a:rPr>
                  <a:t>+</a:t>
                </a:r>
                <a:endParaRPr lang="en-US" altLang="zh-CN" sz="1400" noProof="1"/>
              </a:p>
            </p:txBody>
          </p:sp>
        </p:grpSp>
        <p:sp>
          <p:nvSpPr>
            <p:cNvPr id="8198" name="文本框 26"/>
            <p:cNvSpPr txBox="1"/>
            <p:nvPr/>
          </p:nvSpPr>
          <p:spPr>
            <a:xfrm>
              <a:off x="5178" y="1885"/>
              <a:ext cx="689" cy="628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 anchor="t" anchorCtr="0">
              <a:spAutoFit/>
            </a:bodyPr>
            <a:p>
              <a:r>
                <a:rPr lang="zh-CN" altLang="en-US" sz="2000" b="1">
                  <a:latin typeface="Arial" panose="020B0604020202020204" pitchFamily="34" charset="0"/>
                  <a:ea typeface="宋体" panose="02010600030101010101" pitchFamily="2" charset="-122"/>
                </a:rPr>
                <a:t>①</a:t>
              </a:r>
              <a:endParaRPr lang="zh-CN" altLang="en-US" sz="2000" b="1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</p:grpSp>
      <p:grpSp>
        <p:nvGrpSpPr>
          <p:cNvPr id="8199" name="组合 36"/>
          <p:cNvGrpSpPr/>
          <p:nvPr/>
        </p:nvGrpSpPr>
        <p:grpSpPr>
          <a:xfrm>
            <a:off x="2913063" y="1897063"/>
            <a:ext cx="5929312" cy="582612"/>
            <a:chOff x="4587" y="2535"/>
            <a:chExt cx="9339" cy="917"/>
          </a:xfrm>
        </p:grpSpPr>
        <p:grpSp>
          <p:nvGrpSpPr>
            <p:cNvPr id="8200" name="组合 17"/>
            <p:cNvGrpSpPr/>
            <p:nvPr/>
          </p:nvGrpSpPr>
          <p:grpSpPr>
            <a:xfrm>
              <a:off x="5064" y="2535"/>
              <a:ext cx="8862" cy="917"/>
              <a:chOff x="5064" y="2535"/>
              <a:chExt cx="8862" cy="917"/>
            </a:xfrm>
          </p:grpSpPr>
          <p:pic>
            <p:nvPicPr>
              <p:cNvPr id="8201" name="图片 14"/>
              <p:cNvPicPr>
                <a:picLocks noChangeAspect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5064" y="2792"/>
                <a:ext cx="8862" cy="660"/>
              </a:xfrm>
              <a:prstGeom prst="rect">
                <a:avLst/>
              </a:prstGeom>
              <a:noFill/>
              <a:ln w="9525">
                <a:noFill/>
              </a:ln>
            </p:spPr>
          </p:pic>
          <p:sp>
            <p:nvSpPr>
              <p:cNvPr id="16" name="文本框 15"/>
              <p:cNvSpPr txBox="1"/>
              <p:nvPr/>
            </p:nvSpPr>
            <p:spPr>
              <a:xfrm>
                <a:off x="7986" y="2535"/>
                <a:ext cx="2267" cy="48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p>
                <a:r>
                  <a:rPr lang="en-US" altLang="zh-CN" sz="1400" b="1" noProof="1">
                    <a:highlight>
                      <a:srgbClr val="00FFFF"/>
                    </a:highlight>
                    <a:latin typeface="Times New Roman" panose="02020603050405020304"/>
                    <a:ea typeface="宋体" panose="02010600030101010101" pitchFamily="2" charset="-122"/>
                    <a:cs typeface="+mn-cs"/>
                    <a:sym typeface="+mn-ea"/>
                  </a:rPr>
                  <a:t>KMnO</a:t>
                </a:r>
                <a:r>
                  <a:rPr lang="en-US" altLang="zh-CN" sz="1400" b="1" baseline="-25000" noProof="1">
                    <a:highlight>
                      <a:srgbClr val="00FFFF"/>
                    </a:highlight>
                    <a:latin typeface="Times New Roman" panose="02020603050405020304"/>
                    <a:ea typeface="宋体" panose="02010600030101010101" pitchFamily="2" charset="-122"/>
                    <a:cs typeface="+mn-cs"/>
                    <a:sym typeface="+mn-ea"/>
                  </a:rPr>
                  <a:t>4</a:t>
                </a:r>
                <a:r>
                  <a:rPr lang="en-US" altLang="zh-CN" sz="1400" b="1" noProof="1">
                    <a:highlight>
                      <a:srgbClr val="00FFFF"/>
                    </a:highlight>
                    <a:latin typeface="Times New Roman" panose="02020603050405020304"/>
                    <a:ea typeface="宋体" panose="02010600030101010101" pitchFamily="2" charset="-122"/>
                    <a:cs typeface="+mn-cs"/>
                    <a:sym typeface="+mn-ea"/>
                  </a:rPr>
                  <a:t>/H</a:t>
                </a:r>
                <a:r>
                  <a:rPr lang="en-US" altLang="zh-CN" sz="1400" b="1" baseline="30000" noProof="1">
                    <a:highlight>
                      <a:srgbClr val="00FFFF"/>
                    </a:highlight>
                    <a:latin typeface="Times New Roman" panose="02020603050405020304"/>
                    <a:ea typeface="宋体" panose="02010600030101010101" pitchFamily="2" charset="-122"/>
                    <a:cs typeface="+mn-cs"/>
                    <a:sym typeface="+mn-ea"/>
                  </a:rPr>
                  <a:t>+</a:t>
                </a:r>
                <a:endParaRPr lang="en-US" altLang="zh-CN" sz="1400" noProof="1"/>
              </a:p>
            </p:txBody>
          </p:sp>
        </p:grpSp>
        <p:sp>
          <p:nvSpPr>
            <p:cNvPr id="8203" name="文本框 35"/>
            <p:cNvSpPr txBox="1"/>
            <p:nvPr/>
          </p:nvSpPr>
          <p:spPr>
            <a:xfrm>
              <a:off x="4587" y="2763"/>
              <a:ext cx="689" cy="628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 anchor="t" anchorCtr="0">
              <a:spAutoFit/>
            </a:bodyPr>
            <a:p>
              <a:r>
                <a:rPr lang="zh-CN" altLang="en-US" sz="2000" b="1">
                  <a:latin typeface="Arial" panose="020B0604020202020204" pitchFamily="34" charset="0"/>
                  <a:ea typeface="宋体" panose="02010600030101010101" pitchFamily="2" charset="-122"/>
                </a:rPr>
                <a:t>②</a:t>
              </a:r>
              <a:endParaRPr lang="zh-CN" altLang="en-US" sz="2000" b="1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</p:grpSp>
      <p:grpSp>
        <p:nvGrpSpPr>
          <p:cNvPr id="8204" name="组合 38"/>
          <p:cNvGrpSpPr/>
          <p:nvPr/>
        </p:nvGrpSpPr>
        <p:grpSpPr>
          <a:xfrm>
            <a:off x="3541713" y="3140075"/>
            <a:ext cx="2557462" cy="758825"/>
            <a:chOff x="5239" y="4266"/>
            <a:chExt cx="4027" cy="1196"/>
          </a:xfrm>
        </p:grpSpPr>
        <p:grpSp>
          <p:nvGrpSpPr>
            <p:cNvPr id="8205" name="组合 25"/>
            <p:cNvGrpSpPr/>
            <p:nvPr/>
          </p:nvGrpSpPr>
          <p:grpSpPr>
            <a:xfrm>
              <a:off x="5883" y="4266"/>
              <a:ext cx="3383" cy="1196"/>
              <a:chOff x="4384" y="7554"/>
              <a:chExt cx="3383" cy="1196"/>
            </a:xfrm>
          </p:grpSpPr>
          <p:grpSp>
            <p:nvGrpSpPr>
              <p:cNvPr id="8206" name="组合 22"/>
              <p:cNvGrpSpPr/>
              <p:nvPr/>
            </p:nvGrpSpPr>
            <p:grpSpPr>
              <a:xfrm>
                <a:off x="4384" y="7554"/>
                <a:ext cx="3354" cy="1196"/>
                <a:chOff x="4384" y="7554"/>
                <a:chExt cx="3354" cy="1196"/>
              </a:xfrm>
            </p:grpSpPr>
            <p:pic>
              <p:nvPicPr>
                <p:cNvPr id="8207" name="图片 20"/>
                <p:cNvPicPr>
                  <a:picLocks noChangeAspect="1"/>
                </p:cNvPicPr>
                <p:nvPr/>
              </p:nvPicPr>
              <p:blipFill>
                <a:blip r:embed="rId4"/>
                <a:stretch>
                  <a:fillRect/>
                </a:stretch>
              </p:blipFill>
              <p:spPr>
                <a:xfrm>
                  <a:off x="4384" y="7554"/>
                  <a:ext cx="2634" cy="1196"/>
                </a:xfrm>
                <a:prstGeom prst="rect">
                  <a:avLst/>
                </a:prstGeom>
                <a:noFill/>
                <a:ln w="9525">
                  <a:noFill/>
                </a:ln>
              </p:spPr>
            </p:pic>
            <p:sp>
              <p:nvSpPr>
                <p:cNvPr id="8208" name="文本框 21"/>
                <p:cNvSpPr txBox="1"/>
                <p:nvPr/>
              </p:nvSpPr>
              <p:spPr>
                <a:xfrm>
                  <a:off x="6992" y="7838"/>
                  <a:ext cx="746" cy="628"/>
                </a:xfrm>
                <a:prstGeom prst="rect">
                  <a:avLst/>
                </a:prstGeom>
                <a:noFill/>
                <a:ln w="9525">
                  <a:noFill/>
                </a:ln>
              </p:spPr>
              <p:txBody>
                <a:bodyPr wrap="square" anchor="t" anchorCtr="0">
                  <a:spAutoFit/>
                </a:bodyPr>
                <a:p>
                  <a:r>
                    <a:rPr lang="en-US" altLang="zh-CN" sz="2000" b="1">
                      <a:latin typeface="Times New Roman" panose="02020603050405020304" charset="0"/>
                      <a:ea typeface="宋体" panose="02010600030101010101" pitchFamily="2" charset="-122"/>
                    </a:rPr>
                    <a:t>C</a:t>
                  </a:r>
                  <a:endParaRPr lang="en-US" altLang="zh-CN" sz="2000" b="1">
                    <a:latin typeface="Times New Roman" panose="02020603050405020304" charset="0"/>
                    <a:ea typeface="宋体" panose="02010600030101010101" pitchFamily="2" charset="-122"/>
                  </a:endParaRPr>
                </a:p>
              </p:txBody>
            </p:sp>
          </p:grpSp>
          <p:sp>
            <p:nvSpPr>
              <p:cNvPr id="24" name="文本框 23"/>
              <p:cNvSpPr txBox="1"/>
              <p:nvPr/>
            </p:nvSpPr>
            <p:spPr>
              <a:xfrm>
                <a:off x="5500" y="7620"/>
                <a:ext cx="2267" cy="48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p>
                <a:r>
                  <a:rPr lang="en-US" altLang="zh-CN" sz="1400" b="1" noProof="1">
                    <a:highlight>
                      <a:srgbClr val="00FFFF"/>
                    </a:highlight>
                    <a:latin typeface="Times New Roman" panose="02020603050405020304"/>
                    <a:ea typeface="宋体" panose="02010600030101010101" pitchFamily="2" charset="-122"/>
                    <a:cs typeface="+mn-cs"/>
                    <a:sym typeface="+mn-ea"/>
                  </a:rPr>
                  <a:t>KMnO</a:t>
                </a:r>
                <a:r>
                  <a:rPr lang="en-US" altLang="zh-CN" sz="1400" b="1" baseline="-25000" noProof="1">
                    <a:highlight>
                      <a:srgbClr val="00FFFF"/>
                    </a:highlight>
                    <a:latin typeface="Times New Roman" panose="02020603050405020304"/>
                    <a:ea typeface="宋体" panose="02010600030101010101" pitchFamily="2" charset="-122"/>
                    <a:cs typeface="+mn-cs"/>
                    <a:sym typeface="+mn-ea"/>
                  </a:rPr>
                  <a:t>4</a:t>
                </a:r>
                <a:r>
                  <a:rPr lang="en-US" altLang="zh-CN" sz="1400" b="1" noProof="1">
                    <a:highlight>
                      <a:srgbClr val="00FFFF"/>
                    </a:highlight>
                    <a:latin typeface="Times New Roman" panose="02020603050405020304"/>
                    <a:ea typeface="宋体" panose="02010600030101010101" pitchFamily="2" charset="-122"/>
                    <a:cs typeface="+mn-cs"/>
                    <a:sym typeface="+mn-ea"/>
                  </a:rPr>
                  <a:t>/H</a:t>
                </a:r>
                <a:r>
                  <a:rPr lang="en-US" altLang="zh-CN" sz="1400" b="1" baseline="30000" noProof="1">
                    <a:highlight>
                      <a:srgbClr val="00FFFF"/>
                    </a:highlight>
                    <a:latin typeface="Times New Roman" panose="02020603050405020304"/>
                    <a:ea typeface="宋体" panose="02010600030101010101" pitchFamily="2" charset="-122"/>
                    <a:cs typeface="+mn-cs"/>
                    <a:sym typeface="+mn-ea"/>
                  </a:rPr>
                  <a:t>+</a:t>
                </a:r>
                <a:endParaRPr lang="en-US" altLang="zh-CN" sz="1400" noProof="1"/>
              </a:p>
            </p:txBody>
          </p:sp>
        </p:grpSp>
        <p:sp>
          <p:nvSpPr>
            <p:cNvPr id="8210" name="文本框 37"/>
            <p:cNvSpPr txBox="1"/>
            <p:nvPr/>
          </p:nvSpPr>
          <p:spPr>
            <a:xfrm>
              <a:off x="5239" y="4545"/>
              <a:ext cx="689" cy="628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 anchor="t" anchorCtr="0">
              <a:spAutoFit/>
            </a:bodyPr>
            <a:p>
              <a:r>
                <a:rPr lang="zh-CN" altLang="en-US" sz="2000" b="1">
                  <a:latin typeface="Arial" panose="020B0604020202020204" pitchFamily="34" charset="0"/>
                  <a:ea typeface="宋体" panose="02010600030101010101" pitchFamily="2" charset="-122"/>
                </a:rPr>
                <a:t>③</a:t>
              </a:r>
              <a:endParaRPr lang="zh-CN" altLang="en-US" sz="2000" b="1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</p:grpSp>
      <p:pic>
        <p:nvPicPr>
          <p:cNvPr id="8212" name="图片 19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031990" y="2781300"/>
            <a:ext cx="4852035" cy="112903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8214" name="图片 41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719513" y="4581525"/>
            <a:ext cx="7488237" cy="108585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3" name="文本框 2"/>
          <p:cNvSpPr txBox="1"/>
          <p:nvPr/>
        </p:nvSpPr>
        <p:spPr>
          <a:xfrm>
            <a:off x="8453120" y="702310"/>
            <a:ext cx="3662680" cy="4021455"/>
          </a:xfrm>
          <a:prstGeom prst="roundRect">
            <a:avLst/>
          </a:prstGeom>
          <a:noFill/>
          <a:ln w="31750" cmpd="sng">
            <a:solidFill>
              <a:srgbClr val="FF0000">
                <a:alpha val="47000"/>
              </a:srgbClr>
            </a:solidFill>
            <a:prstDash val="lgDash"/>
            <a:bevel/>
          </a:ln>
        </p:spPr>
        <p:txBody>
          <a:bodyPr wrap="square" rtlCol="0" anchor="t">
            <a:noAutofit/>
          </a:bodyPr>
          <a:p>
            <a:pPr>
              <a:buNone/>
            </a:pPr>
            <a:r>
              <a:rPr lang="en-US" altLang="zh-CN">
                <a:sym typeface="+mn-ea"/>
              </a:rPr>
              <a:t>  </a:t>
            </a:r>
            <a:r>
              <a:rPr lang="en-US" altLang="zh-CN" sz="2000">
                <a:sym typeface="+mn-ea"/>
              </a:rPr>
              <a:t> </a:t>
            </a:r>
            <a:endParaRPr lang="en-US" altLang="zh-CN" sz="2000">
              <a:sym typeface="+mn-ea"/>
            </a:endParaRPr>
          </a:p>
          <a:p>
            <a:pPr>
              <a:buNone/>
            </a:pPr>
            <a:r>
              <a:rPr lang="zh-CN" altLang="en-US" sz="2000" b="1">
                <a:sym typeface="+mn-ea"/>
              </a:rPr>
              <a:t>碳碳双键上的碳原子</a:t>
            </a:r>
            <a:r>
              <a:rPr lang="zh-CN" altLang="en-US" sz="2000" b="1">
                <a:highlight>
                  <a:srgbClr val="00FFFF"/>
                </a:highlight>
                <a:sym typeface="+mn-ea"/>
              </a:rPr>
              <a:t>有一个</a:t>
            </a:r>
            <a:r>
              <a:rPr lang="en-US" altLang="zh-CN" sz="2000" b="1">
                <a:highlight>
                  <a:srgbClr val="00FFFF"/>
                </a:highlight>
                <a:sym typeface="+mn-ea"/>
              </a:rPr>
              <a:t>H</a:t>
            </a:r>
            <a:r>
              <a:rPr lang="zh-CN" altLang="en-US" sz="2000" b="1">
                <a:highlight>
                  <a:srgbClr val="00FFFF"/>
                </a:highlight>
                <a:sym typeface="+mn-ea"/>
              </a:rPr>
              <a:t>原子</a:t>
            </a:r>
            <a:r>
              <a:rPr lang="zh-CN" altLang="en-US" sz="2000" b="1">
                <a:sym typeface="+mn-ea"/>
              </a:rPr>
              <a:t>，氧化产物是</a:t>
            </a:r>
            <a:r>
              <a:rPr lang="zh-CN" altLang="en-US" sz="2000" b="1">
                <a:highlight>
                  <a:srgbClr val="00FFFF"/>
                </a:highlight>
                <a:sym typeface="+mn-ea"/>
              </a:rPr>
              <a:t>羧酸</a:t>
            </a:r>
            <a:r>
              <a:rPr lang="zh-CN" altLang="en-US" sz="2000" b="1">
                <a:sym typeface="+mn-ea"/>
              </a:rPr>
              <a:t>，</a:t>
            </a:r>
            <a:r>
              <a:rPr lang="zh-CN" altLang="en-US" sz="2000" b="1">
                <a:sym typeface="+mn-ea"/>
              </a:rPr>
              <a:t>碳碳双键上的碳原子</a:t>
            </a:r>
            <a:r>
              <a:rPr lang="zh-CN" altLang="en-US" sz="2000" b="1">
                <a:highlight>
                  <a:srgbClr val="00FFFF"/>
                </a:highlight>
                <a:sym typeface="+mn-ea"/>
              </a:rPr>
              <a:t>无</a:t>
            </a:r>
            <a:r>
              <a:rPr lang="en-US" altLang="zh-CN" sz="2000" b="1">
                <a:highlight>
                  <a:srgbClr val="00FFFF"/>
                </a:highlight>
                <a:sym typeface="+mn-ea"/>
              </a:rPr>
              <a:t>H</a:t>
            </a:r>
            <a:r>
              <a:rPr lang="zh-CN" altLang="en-US" sz="2000" b="1">
                <a:highlight>
                  <a:srgbClr val="00FFFF"/>
                </a:highlight>
                <a:sym typeface="+mn-ea"/>
              </a:rPr>
              <a:t>原子</a:t>
            </a:r>
            <a:r>
              <a:rPr lang="zh-CN" altLang="en-US" sz="2000" b="1">
                <a:sym typeface="+mn-ea"/>
              </a:rPr>
              <a:t>，氧化产物是</a:t>
            </a:r>
            <a:r>
              <a:rPr lang="zh-CN" altLang="en-US" sz="2000" b="1">
                <a:highlight>
                  <a:srgbClr val="00FFFF"/>
                </a:highlight>
                <a:sym typeface="+mn-ea"/>
              </a:rPr>
              <a:t>酮</a:t>
            </a:r>
            <a:r>
              <a:rPr lang="zh-CN" altLang="en-US" sz="2000" b="1">
                <a:sym typeface="+mn-ea"/>
              </a:rPr>
              <a:t>。</a:t>
            </a:r>
            <a:endParaRPr lang="zh-CN" altLang="en-US" sz="2000" b="1">
              <a:sym typeface="+mn-ea"/>
            </a:endParaRPr>
          </a:p>
          <a:p>
            <a:pPr>
              <a:buNone/>
            </a:pPr>
            <a:endParaRPr lang="zh-CN" altLang="en-US" sz="2000" b="1"/>
          </a:p>
          <a:p>
            <a:pPr>
              <a:buNone/>
            </a:pPr>
            <a:endParaRPr lang="zh-CN" altLang="en-US" sz="2000" b="1"/>
          </a:p>
          <a:p>
            <a:pPr>
              <a:buNone/>
            </a:pPr>
            <a:endParaRPr lang="zh-CN" altLang="en-US" sz="2000" b="1"/>
          </a:p>
          <a:p>
            <a:pPr>
              <a:buNone/>
            </a:pPr>
            <a:endParaRPr lang="zh-CN" altLang="en-US" sz="2000" b="1"/>
          </a:p>
          <a:p>
            <a:pPr>
              <a:buNone/>
            </a:pPr>
            <a:endParaRPr lang="zh-CN" altLang="en-US" sz="2000" b="1"/>
          </a:p>
          <a:p>
            <a:pPr>
              <a:buNone/>
            </a:pPr>
            <a:r>
              <a:rPr lang="zh-CN" altLang="en-US" sz="2000" b="1">
                <a:sym typeface="+mn-ea"/>
              </a:rPr>
              <a:t>碳碳双键上的碳原子</a:t>
            </a:r>
            <a:r>
              <a:rPr lang="zh-CN" altLang="en-US" sz="2000" b="1">
                <a:highlight>
                  <a:srgbClr val="00FFFF"/>
                </a:highlight>
                <a:sym typeface="+mn-ea"/>
              </a:rPr>
              <a:t>有</a:t>
            </a:r>
            <a:r>
              <a:rPr lang="en-US" altLang="zh-CN" sz="2000" b="1">
                <a:highlight>
                  <a:srgbClr val="00FFFF"/>
                </a:highlight>
                <a:sym typeface="+mn-ea"/>
              </a:rPr>
              <a:t>2</a:t>
            </a:r>
            <a:r>
              <a:rPr lang="zh-CN" altLang="en-US" sz="2000" b="1">
                <a:highlight>
                  <a:srgbClr val="00FFFF"/>
                </a:highlight>
                <a:sym typeface="+mn-ea"/>
              </a:rPr>
              <a:t>个</a:t>
            </a:r>
            <a:r>
              <a:rPr lang="en-US" altLang="zh-CN" sz="2000" b="1">
                <a:highlight>
                  <a:srgbClr val="00FFFF"/>
                </a:highlight>
                <a:sym typeface="+mn-ea"/>
              </a:rPr>
              <a:t>H</a:t>
            </a:r>
            <a:r>
              <a:rPr lang="zh-CN" altLang="en-US" sz="2000" b="1">
                <a:highlight>
                  <a:srgbClr val="00FFFF"/>
                </a:highlight>
                <a:sym typeface="+mn-ea"/>
              </a:rPr>
              <a:t>原子，氧化产物有</a:t>
            </a:r>
            <a:r>
              <a:rPr lang="en-US" altLang="zh-CN" sz="2000" b="1">
                <a:highlight>
                  <a:srgbClr val="00FFFF"/>
                </a:highlight>
                <a:sym typeface="+mn-ea"/>
              </a:rPr>
              <a:t>CO</a:t>
            </a:r>
            <a:r>
              <a:rPr lang="en-US" altLang="zh-CN" sz="2000" b="1" baseline="-25000">
                <a:highlight>
                  <a:srgbClr val="00FFFF"/>
                </a:highlight>
                <a:sym typeface="+mn-ea"/>
              </a:rPr>
              <a:t>2</a:t>
            </a:r>
            <a:endParaRPr lang="en-US" altLang="zh-CN" sz="2000" b="1" baseline="-25000">
              <a:highlight>
                <a:srgbClr val="00FFFF"/>
              </a:highlight>
              <a:sym typeface="+mn-ea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3648075" y="5732780"/>
            <a:ext cx="4706620" cy="95313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>
              <a:buNone/>
            </a:pPr>
            <a:r>
              <a:rPr lang="zh-CN" altLang="en-US" sz="1800" b="1">
                <a:sym typeface="+mn-ea"/>
              </a:rPr>
              <a:t>（</a:t>
            </a:r>
            <a:r>
              <a:rPr lang="zh-CN" altLang="en-US" b="1">
                <a:highlight>
                  <a:srgbClr val="00FF00"/>
                </a:highlight>
                <a:sym typeface="+mn-ea"/>
              </a:rPr>
              <a:t>人教版选必</a:t>
            </a:r>
            <a:r>
              <a:rPr lang="en-US" altLang="zh-CN" b="1">
                <a:highlight>
                  <a:srgbClr val="00FF00"/>
                </a:highlight>
                <a:sym typeface="+mn-ea"/>
              </a:rPr>
              <a:t>3   P85 </a:t>
            </a:r>
            <a:r>
              <a:rPr lang="zh-CN" altLang="en-US" sz="1000">
                <a:highlight>
                  <a:srgbClr val="00FF00"/>
                </a:highlight>
                <a:latin typeface="仿宋" panose="02010609060101010101" charset="-122"/>
                <a:ea typeface="仿宋" panose="02010609060101010101" charset="-122"/>
                <a:sym typeface="+mn-ea"/>
              </a:rPr>
              <a:t>资料卡片</a:t>
            </a:r>
            <a:r>
              <a:rPr lang="en-US" altLang="zh-CN" b="1">
                <a:highlight>
                  <a:srgbClr val="00FF00"/>
                </a:highlight>
                <a:sym typeface="+mn-ea"/>
              </a:rPr>
              <a:t>  </a:t>
            </a:r>
            <a:r>
              <a:rPr lang="en-US" altLang="zh-CN" sz="1800" b="1">
                <a:highlight>
                  <a:srgbClr val="00FF00"/>
                </a:highlight>
                <a:sym typeface="+mn-ea"/>
              </a:rPr>
              <a:t>P92 T6 </a:t>
            </a:r>
            <a:r>
              <a:rPr lang="zh-CN" altLang="en-US" sz="1000">
                <a:highlight>
                  <a:srgbClr val="00FF00"/>
                </a:highlight>
                <a:latin typeface="仿宋" panose="02010609060101010101" charset="-122"/>
                <a:ea typeface="仿宋" panose="02010609060101010101" charset="-122"/>
                <a:sym typeface="+mn-ea"/>
              </a:rPr>
              <a:t>课后题</a:t>
            </a:r>
            <a:r>
              <a:rPr lang="zh-CN" altLang="en-US" sz="1800" b="1">
                <a:sym typeface="+mn-ea"/>
              </a:rPr>
              <a:t>）</a:t>
            </a:r>
            <a:endParaRPr lang="zh-CN" altLang="en-US" sz="1800" b="1"/>
          </a:p>
          <a:p>
            <a:pPr>
              <a:buNone/>
            </a:pPr>
            <a:endParaRPr lang="zh-CN" altLang="en-US"/>
          </a:p>
          <a:p>
            <a:pPr>
              <a:buNone/>
            </a:pPr>
            <a:r>
              <a:rPr lang="zh-CN" altLang="en-US" sz="2000" b="1">
                <a:highlight>
                  <a:srgbClr val="FFFF00"/>
                </a:highlight>
                <a:sym typeface="+mn-ea"/>
              </a:rPr>
              <a:t>用于有机合成增长碳链</a:t>
            </a:r>
            <a:endParaRPr lang="zh-CN" altLang="en-US" sz="2000" b="1">
              <a:highlight>
                <a:srgbClr val="FFFF00"/>
              </a:highlight>
              <a:sym typeface="+mn-ea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8472170" y="5748020"/>
            <a:ext cx="3455035" cy="92202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>
              <a:buNone/>
            </a:pPr>
            <a:r>
              <a:rPr lang="zh-CN" sz="1800" b="1">
                <a:highlight>
                  <a:srgbClr val="FFFF00"/>
                </a:highlight>
                <a:latin typeface="Times New Roman" panose="02020603050405020304" charset="0"/>
                <a:cs typeface="Times New Roman" panose="02020603050405020304" charset="0"/>
                <a:sym typeface="+mn-ea"/>
              </a:rPr>
              <a:t>①</a:t>
            </a:r>
            <a:r>
              <a:rPr lang="zh-CN" sz="1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羰基</a:t>
            </a:r>
            <a:r>
              <a:rPr lang="zh-CN" sz="1800" b="1">
                <a:highlight>
                  <a:srgbClr val="FFFF00"/>
                </a:highlight>
                <a:latin typeface="Times New Roman" panose="02020603050405020304" charset="0"/>
                <a:cs typeface="Times New Roman" panose="02020603050405020304" charset="0"/>
                <a:sym typeface="+mn-ea"/>
              </a:rPr>
              <a:t>先与一个</a:t>
            </a:r>
            <a:r>
              <a:rPr lang="en-US" altLang="zh-CN" sz="1800" b="1">
                <a:highlight>
                  <a:srgbClr val="FFFF00"/>
                </a:highlight>
                <a:latin typeface="Times New Roman" panose="02020603050405020304"/>
                <a:sym typeface="+mn-ea"/>
              </a:rPr>
              <a:t>α-H</a:t>
            </a:r>
            <a:r>
              <a:rPr lang="zh-CN" sz="1800" b="1">
                <a:highlight>
                  <a:srgbClr val="FFFF00"/>
                </a:highlight>
                <a:latin typeface="Times New Roman" panose="02020603050405020304" charset="0"/>
                <a:cs typeface="Times New Roman" panose="02020603050405020304" charset="0"/>
                <a:sym typeface="+mn-ea"/>
              </a:rPr>
              <a:t>加成得羟基</a:t>
            </a:r>
            <a:r>
              <a:rPr lang="zh-CN" sz="1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；</a:t>
            </a:r>
            <a:r>
              <a:rPr lang="zh-CN" sz="1800" b="1">
                <a:highlight>
                  <a:srgbClr val="FFFF00"/>
                </a:highlight>
                <a:latin typeface="Times New Roman" panose="02020603050405020304" charset="0"/>
                <a:cs typeface="Times New Roman" panose="02020603050405020304" charset="0"/>
                <a:sym typeface="+mn-ea"/>
              </a:rPr>
              <a:t>②</a:t>
            </a:r>
            <a:r>
              <a:rPr lang="zh-CN" sz="1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羟基与另一个</a:t>
            </a:r>
            <a:r>
              <a:rPr lang="en-US" altLang="zh-CN" sz="1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α-H</a:t>
            </a:r>
            <a:r>
              <a:rPr lang="zh-CN" sz="1800" b="1">
                <a:highlight>
                  <a:srgbClr val="FFFF00"/>
                </a:highlight>
                <a:latin typeface="Times New Roman" panose="02020603050405020304" charset="0"/>
                <a:cs typeface="Times New Roman" panose="02020603050405020304" charset="0"/>
                <a:sym typeface="+mn-ea"/>
              </a:rPr>
              <a:t>消去</a:t>
            </a:r>
            <a:r>
              <a:rPr lang="zh-CN" sz="1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得</a:t>
            </a:r>
            <a:r>
              <a:rPr lang="en-US" altLang="zh-CN" sz="1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H</a:t>
            </a:r>
            <a:r>
              <a:rPr lang="en-US" altLang="zh-CN" sz="1800" b="1" baseline="-25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2</a:t>
            </a:r>
            <a:r>
              <a:rPr lang="en-US" altLang="zh-CN" sz="1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O,</a:t>
            </a:r>
            <a:r>
              <a:rPr lang="zh-CN" altLang="en-US" sz="1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出双键。</a:t>
            </a:r>
            <a:endParaRPr lang="zh-CN" altLang="en-US" sz="18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82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/>
      <p:bldP spid="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109" name="图片 108"/>
          <p:cNvPicPr/>
          <p:nvPr/>
        </p:nvPicPr>
        <p:blipFill>
          <a:blip r:embed="rId1"/>
          <a:stretch>
            <a:fillRect/>
          </a:stretch>
        </p:blipFill>
        <p:spPr>
          <a:xfrm>
            <a:off x="-96520" y="16510"/>
            <a:ext cx="5156835" cy="685863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5" name="半闭框 4"/>
          <p:cNvSpPr/>
          <p:nvPr/>
        </p:nvSpPr>
        <p:spPr>
          <a:xfrm>
            <a:off x="-96520" y="44450"/>
            <a:ext cx="2736850" cy="2304415"/>
          </a:xfrm>
          <a:prstGeom prst="halfFrame">
            <a:avLst/>
          </a:prstGeom>
          <a:solidFill>
            <a:srgbClr val="FF0000">
              <a:alpha val="21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>
              <a:solidFill>
                <a:schemeClr val="tx1"/>
              </a:solidFill>
            </a:endParaRPr>
          </a:p>
        </p:txBody>
      </p:sp>
      <p:sp>
        <p:nvSpPr>
          <p:cNvPr id="6" name="半闭框 5"/>
          <p:cNvSpPr/>
          <p:nvPr/>
        </p:nvSpPr>
        <p:spPr>
          <a:xfrm rot="16200000">
            <a:off x="-320675" y="4302125"/>
            <a:ext cx="2825115" cy="2376170"/>
          </a:xfrm>
          <a:prstGeom prst="halfFrame">
            <a:avLst/>
          </a:prstGeom>
          <a:solidFill>
            <a:srgbClr val="FF0000">
              <a:alpha val="21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>
              <a:solidFill>
                <a:schemeClr val="tx1"/>
              </a:solidFill>
            </a:endParaRPr>
          </a:p>
        </p:txBody>
      </p:sp>
      <p:sp>
        <p:nvSpPr>
          <p:cNvPr id="7" name="矩形 6"/>
          <p:cNvSpPr/>
          <p:nvPr/>
        </p:nvSpPr>
        <p:spPr>
          <a:xfrm>
            <a:off x="682625" y="810895"/>
            <a:ext cx="11509375" cy="5299710"/>
          </a:xfrm>
          <a:prstGeom prst="rect">
            <a:avLst/>
          </a:prstGeom>
          <a:solidFill>
            <a:srgbClr val="FF0000">
              <a:alpha val="11000"/>
            </a:srgbClr>
          </a:solidFill>
          <a:ln w="12700" cmpd="sng">
            <a:solidFill>
              <a:schemeClr val="accent1">
                <a:shade val="50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8" name="文本框 7"/>
          <p:cNvSpPr txBox="1"/>
          <p:nvPr/>
        </p:nvSpPr>
        <p:spPr>
          <a:xfrm>
            <a:off x="5231765" y="1010285"/>
            <a:ext cx="6838315" cy="5594350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pPr algn="ctr">
              <a:lnSpc>
                <a:spcPct val="150000"/>
              </a:lnSpc>
            </a:pPr>
            <a:r>
              <a:rPr lang="zh-CN" altLang="en-US" sz="5400">
                <a:solidFill>
                  <a:schemeClr val="tx1"/>
                </a:solidFill>
                <a:latin typeface="方正跃进简体" panose="02000000000000000000" charset="-122"/>
                <a:ea typeface="方正跃进简体" panose="02000000000000000000" charset="-122"/>
              </a:rPr>
              <a:t>牢记</a:t>
            </a:r>
            <a:r>
              <a:rPr lang="zh-CN" altLang="en-US" sz="2400">
                <a:solidFill>
                  <a:srgbClr val="7030A0"/>
                </a:solidFill>
                <a:latin typeface="仿宋" panose="02010609060101010101" charset="-122"/>
                <a:ea typeface="仿宋" panose="02010609060101010101" charset="-122"/>
                <a:sym typeface="+mn-ea"/>
              </a:rPr>
              <a:t>有机合成的两大核心任务</a:t>
            </a:r>
            <a:endParaRPr lang="zh-CN" altLang="en-US" sz="5400">
              <a:solidFill>
                <a:schemeClr val="tx1"/>
              </a:solidFill>
              <a:latin typeface="方正跃进简体" panose="02000000000000000000" charset="-122"/>
              <a:ea typeface="方正跃进简体" panose="02000000000000000000" charset="-122"/>
            </a:endParaRPr>
          </a:p>
          <a:p>
            <a:pPr algn="ctr">
              <a:lnSpc>
                <a:spcPct val="150000"/>
              </a:lnSpc>
            </a:pPr>
            <a:r>
              <a:rPr lang="zh-CN" altLang="en-US" sz="4800">
                <a:solidFill>
                  <a:srgbClr val="FF0000"/>
                </a:solidFill>
                <a:latin typeface="方正米芾行书 简" panose="02000500000000000000" charset="-122"/>
                <a:ea typeface="方正米芾行书 简" panose="02000500000000000000" charset="-122"/>
              </a:rPr>
              <a:t>①构建碳骨架；</a:t>
            </a:r>
            <a:endParaRPr lang="zh-CN" altLang="en-US" sz="4800">
              <a:solidFill>
                <a:srgbClr val="FF0000"/>
              </a:solidFill>
              <a:latin typeface="方正米芾行书 简" panose="02000500000000000000" charset="-122"/>
              <a:ea typeface="方正米芾行书 简" panose="02000500000000000000" charset="-122"/>
            </a:endParaRPr>
          </a:p>
          <a:p>
            <a:pPr algn="ctr">
              <a:lnSpc>
                <a:spcPct val="150000"/>
              </a:lnSpc>
            </a:pPr>
            <a:r>
              <a:rPr lang="zh-CN" altLang="en-US" sz="4800">
                <a:solidFill>
                  <a:srgbClr val="FF0000"/>
                </a:solidFill>
                <a:latin typeface="方正米芾行书 简" panose="02000500000000000000" charset="-122"/>
                <a:ea typeface="方正米芾行书 简" panose="02000500000000000000" charset="-122"/>
              </a:rPr>
              <a:t>②官能团变化。</a:t>
            </a:r>
            <a:endParaRPr lang="zh-CN" altLang="en-US" sz="4800">
              <a:solidFill>
                <a:srgbClr val="FF0000"/>
              </a:solidFill>
              <a:latin typeface="方正米芾行书 简" panose="02000500000000000000" charset="-122"/>
              <a:ea typeface="方正米芾行书 简" panose="02000500000000000000" charset="-122"/>
            </a:endParaRPr>
          </a:p>
          <a:p>
            <a:pPr algn="ctr">
              <a:lnSpc>
                <a:spcPct val="150000"/>
              </a:lnSpc>
            </a:pPr>
            <a:r>
              <a:rPr lang="zh-CN" altLang="en-US" sz="4800" b="1">
                <a:solidFill>
                  <a:schemeClr val="tx1"/>
                </a:solidFill>
                <a:latin typeface="方正跃进简体" panose="02000000000000000000" charset="-122"/>
                <a:ea typeface="方正跃进简体" panose="02000000000000000000" charset="-122"/>
              </a:rPr>
              <a:t>千变万变，核心不变</a:t>
            </a:r>
            <a:endParaRPr lang="zh-CN" altLang="en-US" sz="4800" b="1">
              <a:solidFill>
                <a:schemeClr val="tx1"/>
              </a:solidFill>
              <a:latin typeface="方正跃进简体" panose="02000000000000000000" charset="-122"/>
              <a:ea typeface="方正跃进简体" panose="02000000000000000000" charset="-122"/>
            </a:endParaRPr>
          </a:p>
        </p:txBody>
      </p:sp>
    </p:spTree>
  </p:cSld>
  <p:clrMapOvr>
    <a:masterClrMapping/>
  </p:clrMapOvr>
</p:sld>
</file>

<file path=ppt/tags/tag1.xml><?xml version="1.0" encoding="utf-8"?>
<p:tagLst xmlns:p="http://schemas.openxmlformats.org/presentationml/2006/main">
  <p:tag name="TABLE_ENDDRAG_ORIGIN_RECT" val="942*465"/>
  <p:tag name="TABLE_ENDDRAG_RECT" val="6*15*942*465"/>
</p:tagLst>
</file>

<file path=ppt/tags/tag2.xml><?xml version="1.0" encoding="utf-8"?>
<p:tagLst xmlns:p="http://schemas.openxmlformats.org/presentationml/2006/main">
  <p:tag name="TABLE_ENDDRAG_ORIGIN_RECT" val="942*453"/>
  <p:tag name="TABLE_ENDDRAG_RECT" val="6*15*942*453"/>
</p:tagLst>
</file>

<file path=ppt/tags/tag3.xml><?xml version="1.0" encoding="utf-8"?>
<p:tagLst xmlns:p="http://schemas.openxmlformats.org/presentationml/2006/main">
  <p:tag name="TABLE_ENDDRAG_ORIGIN_RECT" val="942*350"/>
  <p:tag name="TABLE_ENDDRAG_RECT" val="6*15*942*351"/>
</p:tagLst>
</file>

<file path=ppt/tags/tag4.xml><?xml version="1.0" encoding="utf-8"?>
<p:tagLst xmlns:p="http://schemas.openxmlformats.org/presentationml/2006/main">
  <p:tag name="TABLE_ENDDRAG_ORIGIN_RECT" val="942*526"/>
  <p:tag name="TABLE_ENDDRAG_RECT" val="6*15*942*526"/>
</p:tagLst>
</file>

<file path=ppt/tags/tag5.xml><?xml version="1.0" encoding="utf-8"?>
<p:tagLst xmlns:p="http://schemas.openxmlformats.org/presentationml/2006/main">
  <p:tag name="TABLE_ENDDRAG_ORIGIN_RECT" val="942*521"/>
  <p:tag name="TABLE_ENDDRAG_RECT" val="6*4*942*521"/>
</p:tagLst>
</file>

<file path=ppt/theme/theme1.xml><?xml version="1.0" encoding="utf-8"?>
<a:theme xmlns:a="http://schemas.openxmlformats.org/drawingml/2006/main" name="默认设计模板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9EDEE"/>
      </a:accent5>
      <a:accent6>
        <a:srgbClr val="2D2D89"/>
      </a:accent6>
      <a:hlink>
        <a:srgbClr val="009999"/>
      </a:hlink>
      <a:folHlink>
        <a:srgbClr val="99CC00"/>
      </a:folHlink>
    </a:clrScheme>
    <a:fontScheme name="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raClrSchemeLst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9EDEE"/>
        </a:accent5>
        <a:accent6>
          <a:srgbClr val="2D2D89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4"/>
        </a:accent5>
        <a:accent6>
          <a:srgbClr val="E5895B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7B7E5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BFAF7"/>
        </a:accent3>
        <a:accent4>
          <a:srgbClr val="000000"/>
        </a:accent4>
        <a:accent5>
          <a:srgbClr val="FFFFFF"/>
        </a:accent5>
        <a:accent6>
          <a:srgbClr val="7EB1E5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7B7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8080"/>
        </a:lt1>
        <a:dk2>
          <a:srgbClr val="FFFF99"/>
        </a:dk2>
        <a:lt2>
          <a:srgbClr val="005A58"/>
        </a:lt2>
        <a:accent1>
          <a:srgbClr val="006462"/>
        </a:accent1>
        <a:accent2>
          <a:srgbClr val="6D6FC7"/>
        </a:accent2>
        <a:accent3>
          <a:srgbClr val="AAC1C1"/>
        </a:accent3>
        <a:accent4>
          <a:srgbClr val="DCDCDC"/>
        </a:accent4>
        <a:accent5>
          <a:srgbClr val="AAB8B8"/>
        </a:accent5>
        <a:accent6>
          <a:srgbClr val="6163B2"/>
        </a:accent6>
        <a:hlink>
          <a:srgbClr val="00FFFF"/>
        </a:hlink>
        <a:folHlink>
          <a:srgbClr val="00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800000"/>
        </a:lt1>
        <a:dk2>
          <a:srgbClr val="DFD293"/>
        </a:dk2>
        <a:lt2>
          <a:srgbClr val="5C1F00"/>
        </a:lt2>
        <a:accent1>
          <a:srgbClr val="CC3300"/>
        </a:accent1>
        <a:accent2>
          <a:srgbClr val="BE7960"/>
        </a:accent2>
        <a:accent3>
          <a:srgbClr val="C1AAAA"/>
        </a:accent3>
        <a:accent4>
          <a:srgbClr val="DCDCDC"/>
        </a:accent4>
        <a:accent5>
          <a:srgbClr val="E2ADAA"/>
        </a:accent5>
        <a:accent6>
          <a:srgbClr val="AA6C55"/>
        </a:accent6>
        <a:hlink>
          <a:srgbClr val="FFFF99"/>
        </a:hlink>
        <a:folHlink>
          <a:srgbClr val="D3A21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99"/>
        </a:lt1>
        <a:dk2>
          <a:srgbClr val="CCFFFF"/>
        </a:dk2>
        <a:lt2>
          <a:srgbClr val="003366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CDCDC"/>
        </a:accent4>
        <a:accent5>
          <a:srgbClr val="ADB9E2"/>
        </a:accent5>
        <a:accent6>
          <a:srgbClr val="009D00"/>
        </a:accent6>
        <a:hlink>
          <a:srgbClr val="66CCFF"/>
        </a:hlink>
        <a:folHlink>
          <a:srgbClr val="FFE70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00"/>
        </a:lt1>
        <a:dk2>
          <a:srgbClr val="E3EBF1"/>
        </a:dk2>
        <a:lt2>
          <a:srgbClr val="336699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CDCDC"/>
        </a:accent4>
        <a:accent5>
          <a:srgbClr val="AAADCA"/>
        </a:accent5>
        <a:accent6>
          <a:srgbClr val="3E7B43"/>
        </a:accent6>
        <a:hlink>
          <a:srgbClr val="66CCFF"/>
        </a:hlink>
        <a:folHlink>
          <a:srgbClr val="F0E5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86B5D"/>
        </a:lt1>
        <a:dk2>
          <a:srgbClr val="D1D1CB"/>
        </a:dk2>
        <a:lt2>
          <a:srgbClr val="777777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CDCDC"/>
        </a:accent4>
        <a:accent5>
          <a:srgbClr val="C7C7C1"/>
        </a:accent5>
        <a:accent6>
          <a:srgbClr val="728D96"/>
        </a:accent6>
        <a:hlink>
          <a:srgbClr val="FFCC66"/>
        </a:hlink>
        <a:folHlink>
          <a:srgbClr val="E9DCB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66699"/>
        </a:lt1>
        <a:dk2>
          <a:srgbClr val="FFFFFF"/>
        </a:dk2>
        <a:lt2>
          <a:srgbClr val="3E3E5C"/>
        </a:lt2>
        <a:accent1>
          <a:srgbClr val="60597B"/>
        </a:accent1>
        <a:accent2>
          <a:srgbClr val="6666FF"/>
        </a:accent2>
        <a:accent3>
          <a:srgbClr val="B9B9CA"/>
        </a:accent3>
        <a:accent4>
          <a:srgbClr val="DCDCDC"/>
        </a:accent4>
        <a:accent5>
          <a:srgbClr val="B7B5BF"/>
        </a:accent5>
        <a:accent6>
          <a:srgbClr val="5B5BE5"/>
        </a:accent6>
        <a:hlink>
          <a:srgbClr val="99CCFF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523E26"/>
        </a:lt1>
        <a:dk2>
          <a:srgbClr val="DFC08D"/>
        </a:dk2>
        <a:lt2>
          <a:srgbClr val="2D2015"/>
        </a:lt2>
        <a:accent1>
          <a:srgbClr val="8C7B70"/>
        </a:accent1>
        <a:accent2>
          <a:srgbClr val="8F5F2F"/>
        </a:accent2>
        <a:accent3>
          <a:srgbClr val="B3AFAB"/>
        </a:accent3>
        <a:accent4>
          <a:srgbClr val="DCDCDC"/>
        </a:accent4>
        <a:accent5>
          <a:srgbClr val="C5BFBC"/>
        </a:accent5>
        <a:accent6>
          <a:srgbClr val="805529"/>
        </a:accent6>
        <a:hlink>
          <a:srgbClr val="CCB400"/>
        </a:hlink>
        <a:folHlink>
          <a:srgbClr val="8C9EA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默认设计模板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9EDEE"/>
      </a:accent5>
      <a:accent6>
        <a:srgbClr val="2D2D89"/>
      </a:accent6>
      <a:hlink>
        <a:srgbClr val="009999"/>
      </a:hlink>
      <a:folHlink>
        <a:srgbClr val="99CC00"/>
      </a:folHlink>
    </a:clrScheme>
    <a:fontScheme name="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raClrSchemeLst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9EDEE"/>
        </a:accent5>
        <a:accent6>
          <a:srgbClr val="2D2D89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4"/>
        </a:accent5>
        <a:accent6>
          <a:srgbClr val="E5895B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7B7E5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BFAF7"/>
        </a:accent3>
        <a:accent4>
          <a:srgbClr val="000000"/>
        </a:accent4>
        <a:accent5>
          <a:srgbClr val="FFFFFF"/>
        </a:accent5>
        <a:accent6>
          <a:srgbClr val="7EB1E5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7B7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8080"/>
        </a:lt1>
        <a:dk2>
          <a:srgbClr val="FFFF99"/>
        </a:dk2>
        <a:lt2>
          <a:srgbClr val="005A58"/>
        </a:lt2>
        <a:accent1>
          <a:srgbClr val="006462"/>
        </a:accent1>
        <a:accent2>
          <a:srgbClr val="6D6FC7"/>
        </a:accent2>
        <a:accent3>
          <a:srgbClr val="AAC1C1"/>
        </a:accent3>
        <a:accent4>
          <a:srgbClr val="DCDCDC"/>
        </a:accent4>
        <a:accent5>
          <a:srgbClr val="AAB8B8"/>
        </a:accent5>
        <a:accent6>
          <a:srgbClr val="6163B2"/>
        </a:accent6>
        <a:hlink>
          <a:srgbClr val="00FFFF"/>
        </a:hlink>
        <a:folHlink>
          <a:srgbClr val="00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800000"/>
        </a:lt1>
        <a:dk2>
          <a:srgbClr val="DFD293"/>
        </a:dk2>
        <a:lt2>
          <a:srgbClr val="5C1F00"/>
        </a:lt2>
        <a:accent1>
          <a:srgbClr val="CC3300"/>
        </a:accent1>
        <a:accent2>
          <a:srgbClr val="BE7960"/>
        </a:accent2>
        <a:accent3>
          <a:srgbClr val="C1AAAA"/>
        </a:accent3>
        <a:accent4>
          <a:srgbClr val="DCDCDC"/>
        </a:accent4>
        <a:accent5>
          <a:srgbClr val="E2ADAA"/>
        </a:accent5>
        <a:accent6>
          <a:srgbClr val="AA6C55"/>
        </a:accent6>
        <a:hlink>
          <a:srgbClr val="FFFF99"/>
        </a:hlink>
        <a:folHlink>
          <a:srgbClr val="D3A21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99"/>
        </a:lt1>
        <a:dk2>
          <a:srgbClr val="CCFFFF"/>
        </a:dk2>
        <a:lt2>
          <a:srgbClr val="003366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CDCDC"/>
        </a:accent4>
        <a:accent5>
          <a:srgbClr val="ADB9E2"/>
        </a:accent5>
        <a:accent6>
          <a:srgbClr val="009D00"/>
        </a:accent6>
        <a:hlink>
          <a:srgbClr val="66CCFF"/>
        </a:hlink>
        <a:folHlink>
          <a:srgbClr val="FFE70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00"/>
        </a:lt1>
        <a:dk2>
          <a:srgbClr val="E3EBF1"/>
        </a:dk2>
        <a:lt2>
          <a:srgbClr val="336699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CDCDC"/>
        </a:accent4>
        <a:accent5>
          <a:srgbClr val="AAADCA"/>
        </a:accent5>
        <a:accent6>
          <a:srgbClr val="3E7B43"/>
        </a:accent6>
        <a:hlink>
          <a:srgbClr val="66CCFF"/>
        </a:hlink>
        <a:folHlink>
          <a:srgbClr val="F0E5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86B5D"/>
        </a:lt1>
        <a:dk2>
          <a:srgbClr val="D1D1CB"/>
        </a:dk2>
        <a:lt2>
          <a:srgbClr val="777777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CDCDC"/>
        </a:accent4>
        <a:accent5>
          <a:srgbClr val="C7C7C1"/>
        </a:accent5>
        <a:accent6>
          <a:srgbClr val="728D96"/>
        </a:accent6>
        <a:hlink>
          <a:srgbClr val="FFCC66"/>
        </a:hlink>
        <a:folHlink>
          <a:srgbClr val="E9DCB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66699"/>
        </a:lt1>
        <a:dk2>
          <a:srgbClr val="FFFFFF"/>
        </a:dk2>
        <a:lt2>
          <a:srgbClr val="3E3E5C"/>
        </a:lt2>
        <a:accent1>
          <a:srgbClr val="60597B"/>
        </a:accent1>
        <a:accent2>
          <a:srgbClr val="6666FF"/>
        </a:accent2>
        <a:accent3>
          <a:srgbClr val="B9B9CA"/>
        </a:accent3>
        <a:accent4>
          <a:srgbClr val="DCDCDC"/>
        </a:accent4>
        <a:accent5>
          <a:srgbClr val="B7B5BF"/>
        </a:accent5>
        <a:accent6>
          <a:srgbClr val="5B5BE5"/>
        </a:accent6>
        <a:hlink>
          <a:srgbClr val="99CCFF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523E26"/>
        </a:lt1>
        <a:dk2>
          <a:srgbClr val="DFC08D"/>
        </a:dk2>
        <a:lt2>
          <a:srgbClr val="2D2015"/>
        </a:lt2>
        <a:accent1>
          <a:srgbClr val="8C7B70"/>
        </a:accent1>
        <a:accent2>
          <a:srgbClr val="8F5F2F"/>
        </a:accent2>
        <a:accent3>
          <a:srgbClr val="B3AFAB"/>
        </a:accent3>
        <a:accent4>
          <a:srgbClr val="DCDCDC"/>
        </a:accent4>
        <a:accent5>
          <a:srgbClr val="C5BFBC"/>
        </a:accent5>
        <a:accent6>
          <a:srgbClr val="805529"/>
        </a:accent6>
        <a:hlink>
          <a:srgbClr val="CCB400"/>
        </a:hlink>
        <a:folHlink>
          <a:srgbClr val="8C9EA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1289</Words>
  <Application>WPS 演示</Application>
  <PresentationFormat/>
  <Paragraphs>381</Paragraphs>
  <Slides>7</Slides>
  <Notes>0</Notes>
  <HiddenSlides>0</HiddenSlides>
  <MMClips>0</MMClips>
  <ScaleCrop>false</ScaleCrop>
  <HeadingPairs>
    <vt:vector size="8" baseType="variant">
      <vt:variant>
        <vt:lpstr>已用的字体</vt:lpstr>
      </vt:variant>
      <vt:variant>
        <vt:i4>11</vt:i4>
      </vt:variant>
      <vt:variant>
        <vt:lpstr>主题</vt:lpstr>
      </vt:variant>
      <vt:variant>
        <vt:i4>2</vt:i4>
      </vt:variant>
      <vt:variant>
        <vt:lpstr>嵌入 OLE 服务器</vt:lpstr>
      </vt:variant>
      <vt:variant>
        <vt:i4>1</vt:i4>
      </vt:variant>
      <vt:variant>
        <vt:lpstr>幻灯片标题</vt:lpstr>
      </vt:variant>
      <vt:variant>
        <vt:i4>7</vt:i4>
      </vt:variant>
    </vt:vector>
  </HeadingPairs>
  <TitlesOfParts>
    <vt:vector size="21" baseType="lpstr">
      <vt:lpstr>Arial</vt:lpstr>
      <vt:lpstr>宋体</vt:lpstr>
      <vt:lpstr>Wingdings</vt:lpstr>
      <vt:lpstr>方正跃进简体</vt:lpstr>
      <vt:lpstr>Times New Roman</vt:lpstr>
      <vt:lpstr>Times New Roman</vt:lpstr>
      <vt:lpstr>仿宋</vt:lpstr>
      <vt:lpstr>方正米芾行书 简</vt:lpstr>
      <vt:lpstr>微软雅黑</vt:lpstr>
      <vt:lpstr>Arial Unicode MS</vt:lpstr>
      <vt:lpstr>Calibri</vt:lpstr>
      <vt:lpstr>默认设计模板</vt:lpstr>
      <vt:lpstr>1_默认设计模板</vt:lpstr>
      <vt:lpstr>ChemDraw.Document.6.0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hp</dc:creator>
  <cp:lastModifiedBy>等待戈多</cp:lastModifiedBy>
  <cp:revision>10</cp:revision>
  <dcterms:created xsi:type="dcterms:W3CDTF">2024-12-28T06:11:00Z</dcterms:created>
  <dcterms:modified xsi:type="dcterms:W3CDTF">2025-05-08T08:59:43Z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2052-11.8.2.11813</vt:lpwstr>
  </property>
  <property fmtid="{D5CDD505-2E9C-101B-9397-08002B2CF9AE}" pid="3" name="ICV">
    <vt:lpwstr>B8ECA3300E304FA5BC880B5374324F3D</vt:lpwstr>
  </property>
</Properties>
</file>