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8" r:id="rId3"/>
    <p:sldId id="256" r:id="rId4"/>
    <p:sldId id="260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39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34" r:id="rId37"/>
    <p:sldId id="335" r:id="rId38"/>
    <p:sldId id="336" r:id="rId39"/>
    <p:sldId id="337" r:id="rId40"/>
  </p:sldIdLst>
  <p:sldSz cx="12192000" cy="6858000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517"/>
  </p:normalViewPr>
  <p:slideViewPr>
    <p:cSldViewPr showGuides="1">
      <p:cViewPr varScale="1">
        <p:scale>
          <a:sx n="78" d="100"/>
          <a:sy n="78" d="100"/>
        </p:scale>
        <p:origin x="120" y="1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00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duotone>
              <a:schemeClr val="bg2"/>
              <a:srgbClr val="FFF1C1"/>
            </a:duotone>
            <a:lum bright="-10000" contrast="-40000"/>
          </a:blip>
          <a:stretch>
            <a:fillRect/>
          </a:stretch>
        </p:blipFill>
        <p:spPr>
          <a:xfrm>
            <a:off x="5" y="5214950"/>
            <a:ext cx="1962897" cy="16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1214425"/>
            <a:ext cx="10363200" cy="1470025"/>
          </a:xfrm>
        </p:spPr>
        <p:txBody>
          <a:bodyPr/>
          <a:lstStyle>
            <a:lvl1pPr algn="ctr">
              <a:defRPr sz="5185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028979" y="2759581"/>
            <a:ext cx="8134045" cy="1740989"/>
          </a:xfrm>
        </p:spPr>
        <p:txBody>
          <a:bodyPr/>
          <a:lstStyle>
            <a:lvl1pPr marL="0" indent="0" algn="ctr">
              <a:buNone/>
              <a:defRPr lang="zh-CN" altLang="en-US" dirty="0">
                <a:effectLst/>
              </a:defRPr>
            </a:lvl1pPr>
            <a:lvl2pPr marL="494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7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1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4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2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6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50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单击以编辑母版副标题样式</a:t>
            </a:r>
            <a:endParaRPr lang="en-US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2743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9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9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45720" tIns="45720" r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155203F-67DB-46B6-8440-56691B356D68}" type="slidenum">
              <a:rPr kumimoji="0" lang="en-US" altLang="zh-CN" sz="129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9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rgbClr val="00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892799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94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10847878" y="0"/>
            <a:ext cx="1344125" cy="14287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500178"/>
            <a:ext cx="10972800" cy="4714907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2743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9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9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45720" tIns="45720" r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D02B708-61DF-4ACB-990B-C67CF88C12C6}" type="slidenum">
              <a:rPr kumimoji="0" lang="en-US" altLang="zh-CN" sz="129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9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rgbClr val="00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892799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94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10847878" y="0"/>
            <a:ext cx="1344125" cy="14287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715525" y="274638"/>
            <a:ext cx="1866875" cy="5940444"/>
          </a:xfrm>
        </p:spPr>
        <p:txBody>
          <a:bodyPr vert="eaVert"/>
          <a:lstStyle>
            <a:lvl1pPr algn="ctr">
              <a:defRPr>
                <a:effectLst>
                  <a:outerShdw dist="50800" dir="18900000" algn="tl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1" y="274638"/>
            <a:ext cx="9010675" cy="5940444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2743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9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9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45720" tIns="45720" r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5C99EC8-F150-4661-927B-BC8E4BC58C1B}" type="slidenum">
              <a:rPr kumimoji="0" lang="en-US" altLang="zh-CN" sz="129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9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和内容">
    <p:bg>
      <p:bgPr>
        <a:solidFill>
          <a:srgbClr val="00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175" y="6488113"/>
            <a:ext cx="1093788" cy="369888"/>
          </a:xfrm>
          <a:prstGeom prst="rect">
            <a:avLst/>
          </a:prstGeom>
        </p:spPr>
        <p:txBody>
          <a:bodyPr lIns="77029" tIns="38515" rIns="77029" bIns="38515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9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 </a:t>
            </a:r>
            <a:fld id="{5EDC5B1D-E924-47B8-9C98-F2D1A0B0CF6B}" type="slidenum">
              <a:rPr kumimoji="0" lang="zh-CN" altLang="en-US" sz="129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r>
              <a:rPr kumimoji="0" lang="zh-CN" altLang="en-US" sz="129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 </a:t>
            </a:r>
            <a:r>
              <a:rPr kumimoji="0" lang="zh-CN" altLang="en-US" sz="129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页</a:t>
            </a:r>
            <a:endParaRPr kumimoji="0" lang="zh-CN" altLang="en-US" sz="129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3315" name="组合 7"/>
          <p:cNvGrpSpPr/>
          <p:nvPr/>
        </p:nvGrpSpPr>
        <p:grpSpPr>
          <a:xfrm>
            <a:off x="550863" y="941388"/>
            <a:ext cx="11131550" cy="52387"/>
            <a:chOff x="765506" y="908720"/>
            <a:chExt cx="5305500" cy="66485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765506" y="908720"/>
              <a:ext cx="5305500" cy="0"/>
            </a:xfrm>
            <a:prstGeom prst="line">
              <a:avLst/>
            </a:prstGeom>
            <a:ln>
              <a:solidFill>
                <a:srgbClr val="36B2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765506" y="975205"/>
              <a:ext cx="5305500" cy="0"/>
            </a:xfrm>
            <a:prstGeom prst="line">
              <a:avLst/>
            </a:prstGeom>
            <a:ln w="57150">
              <a:solidFill>
                <a:srgbClr val="36B2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矩形 10"/>
          <p:cNvSpPr/>
          <p:nvPr/>
        </p:nvSpPr>
        <p:spPr>
          <a:xfrm>
            <a:off x="407988" y="271463"/>
            <a:ext cx="4178300" cy="542925"/>
          </a:xfrm>
          <a:prstGeom prst="rect">
            <a:avLst/>
          </a:prstGeom>
        </p:spPr>
        <p:txBody>
          <a:bodyPr lIns="77029" tIns="38515" rIns="77029" bIns="385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2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弱电解质的电离</a:t>
            </a:r>
            <a:endParaRPr kumimoji="0" lang="zh-CN" altLang="zh-CN" sz="302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9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9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D6A9A5A-E8EA-4C75-8B19-211777F15DAD}" type="slidenum">
              <a:rPr kumimoji="0" lang="en-US" altLang="zh-CN" sz="129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9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标题幻灯片">
    <p:bg>
      <p:bgPr>
        <a:solidFill>
          <a:srgbClr val="E1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2222500"/>
            <a:ext cx="12192000" cy="2413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017" tIns="38508" rIns="77017" bIns="38508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9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9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D6A9A5A-E8EA-4C75-8B19-211777F15DAD}" type="slidenum">
              <a:rPr kumimoji="0" lang="en-US" altLang="zh-CN" sz="129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9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两栏内容">
    <p:bg>
      <p:bgPr>
        <a:solidFill>
          <a:srgbClr val="00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9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9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D6A9A5A-E8EA-4C75-8B19-211777F15DAD}" type="slidenum">
              <a:rPr kumimoji="0" lang="en-US" altLang="zh-CN" sz="129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9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bg>
      <p:bgPr>
        <a:solidFill>
          <a:srgbClr val="00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2167" y="609600"/>
            <a:ext cx="11387667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 hasCustomPrompt="1"/>
          </p:nvPr>
        </p:nvSpPr>
        <p:spPr>
          <a:xfrm>
            <a:off x="402168" y="1905001"/>
            <a:ext cx="5592233" cy="419417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97601" y="1905001"/>
            <a:ext cx="5592233" cy="419417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01638" y="6245225"/>
            <a:ext cx="3052763" cy="476250"/>
          </a:xfrm>
          <a:prstGeom prst="rect">
            <a:avLst/>
          </a:prstGeom>
        </p:spPr>
        <p:txBody>
          <a:bodyPr vert="horz" lIns="2743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9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9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3052763" cy="476250"/>
          </a:xfrm>
          <a:prstGeom prst="rect">
            <a:avLst/>
          </a:prstGeom>
        </p:spPr>
        <p:txBody>
          <a:bodyPr vert="horz" lIns="45720" tIns="45720" r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D8764DD-D494-4A9C-90B7-1C66FAF96FB2}" type="slidenum">
              <a:rPr kumimoji="0" lang="en-US" altLang="zh-CN" sz="129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9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bg>
      <p:bgPr>
        <a:solidFill>
          <a:srgbClr val="00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2167" y="609600"/>
            <a:ext cx="11387667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 hasCustomPrompt="1"/>
          </p:nvPr>
        </p:nvSpPr>
        <p:spPr>
          <a:xfrm>
            <a:off x="402168" y="1905001"/>
            <a:ext cx="5592233" cy="419417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 hasCustomPrompt="1"/>
          </p:nvPr>
        </p:nvSpPr>
        <p:spPr>
          <a:xfrm>
            <a:off x="6197601" y="1905000"/>
            <a:ext cx="5592233" cy="20208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 hasCustomPrompt="1"/>
          </p:nvPr>
        </p:nvSpPr>
        <p:spPr>
          <a:xfrm>
            <a:off x="6197601" y="4078289"/>
            <a:ext cx="5592233" cy="202088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5"/>
          <p:cNvSpPr>
            <a:spLocks noGrp="1"/>
          </p:cNvSpPr>
          <p:nvPr>
            <p:ph type="dt" sz="half" idx="12"/>
          </p:nvPr>
        </p:nvSpPr>
        <p:spPr>
          <a:xfrm>
            <a:off x="401638" y="6245225"/>
            <a:ext cx="3052763" cy="476250"/>
          </a:xfrm>
          <a:prstGeom prst="rect">
            <a:avLst/>
          </a:prstGeom>
        </p:spPr>
        <p:txBody>
          <a:bodyPr vert="horz" lIns="2743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9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6"/>
          <p:cNvSpPr>
            <a:spLocks noGrp="1"/>
          </p:cNvSpPr>
          <p:nvPr>
            <p:ph type="ftr" sz="quarter" idx="1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9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7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3052763" cy="476250"/>
          </a:xfrm>
          <a:prstGeom prst="rect">
            <a:avLst/>
          </a:prstGeom>
        </p:spPr>
        <p:txBody>
          <a:bodyPr vert="horz" lIns="45720" tIns="45720" r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6D2FEC2-814F-4BE9-81B9-ACDAD73C9A1C}" type="slidenum">
              <a:rPr kumimoji="0" lang="en-US" altLang="zh-CN" sz="129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9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00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892799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94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10847878" y="0"/>
            <a:ext cx="1344125" cy="14287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2743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9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9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45720" tIns="45720" r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3282BE1-9F35-4197-8D38-1D7C53E37F86}" type="slidenum">
              <a:rPr kumimoji="0" lang="en-US" altLang="zh-CN" sz="129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9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00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duotone>
              <a:schemeClr val="bg2"/>
              <a:srgbClr val="FFF1C1"/>
            </a:duotone>
            <a:lum bright="-10000" contrast="-30000"/>
          </a:blip>
          <a:stretch>
            <a:fillRect/>
          </a:stretch>
        </p:blipFill>
        <p:spPr>
          <a:xfrm>
            <a:off x="9974181" y="2"/>
            <a:ext cx="2217819" cy="23574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143371"/>
            <a:ext cx="10363200" cy="1362076"/>
          </a:xfrm>
        </p:spPr>
        <p:txBody>
          <a:bodyPr anchor="t"/>
          <a:lstStyle>
            <a:lvl1pPr algn="l">
              <a:defRPr sz="432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63084" y="2643184"/>
            <a:ext cx="10363200" cy="1500187"/>
          </a:xfrm>
        </p:spPr>
        <p:txBody>
          <a:bodyPr anchor="b"/>
          <a:lstStyle>
            <a:lvl1pPr marL="0" indent="0">
              <a:buNone/>
              <a:defRPr lang="zh-CN" altLang="en-US" sz="3025" smtClean="0">
                <a:effectLst/>
              </a:defRPr>
            </a:lvl1pPr>
            <a:lvl2pPr marL="494030" indent="0">
              <a:buNone/>
              <a:defRPr lang="zh-CN" altLang="en-US" sz="2590" smtClean="0">
                <a:effectLst/>
              </a:defRPr>
            </a:lvl2pPr>
            <a:lvl3pPr marL="987425" indent="0">
              <a:buNone/>
              <a:defRPr lang="zh-CN" altLang="en-US" sz="2160" smtClean="0">
                <a:effectLst/>
              </a:defRPr>
            </a:lvl3pPr>
            <a:lvl4pPr marL="1481455" indent="0">
              <a:buNone/>
              <a:defRPr lang="zh-CN" altLang="en-US" sz="1730" smtClean="0">
                <a:effectLst/>
              </a:defRPr>
            </a:lvl4pPr>
            <a:lvl5pPr marL="1974850" indent="0">
              <a:buNone/>
              <a:defRPr lang="zh-CN" altLang="en-US" sz="1510" dirty="0" smtClean="0">
                <a:effectLst/>
              </a:defRPr>
            </a:lvl5pPr>
            <a:lvl6pPr marL="246888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96291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9503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2743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9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9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45720" tIns="45720" r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0E4F5BE-5769-43E0-92D2-23C576A3ADEB}" type="slidenum">
              <a:rPr kumimoji="0" lang="en-US" altLang="zh-CN" sz="129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9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00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873599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94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10847878" y="0"/>
            <a:ext cx="1344125" cy="14287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025"/>
            </a:lvl1pPr>
            <a:lvl2pPr>
              <a:defRPr sz="2590"/>
            </a:lvl2pPr>
            <a:lvl3pPr>
              <a:defRPr sz="2160"/>
            </a:lvl3pPr>
            <a:lvl4pPr>
              <a:defRPr sz="1945"/>
            </a:lvl4pPr>
            <a:lvl5pPr>
              <a:defRPr sz="1945"/>
            </a:lvl5pPr>
            <a:lvl6pPr>
              <a:defRPr sz="1945"/>
            </a:lvl6pPr>
            <a:lvl7pPr>
              <a:defRPr sz="1945"/>
            </a:lvl7pPr>
            <a:lvl8pPr>
              <a:defRPr sz="1945"/>
            </a:lvl8pPr>
            <a:lvl9pPr>
              <a:defRPr sz="1945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025"/>
            </a:lvl1pPr>
            <a:lvl2pPr>
              <a:defRPr sz="2590"/>
            </a:lvl2pPr>
            <a:lvl3pPr>
              <a:defRPr sz="2160"/>
            </a:lvl3pPr>
            <a:lvl4pPr>
              <a:defRPr sz="1945"/>
            </a:lvl4pPr>
            <a:lvl5pPr>
              <a:defRPr sz="1945"/>
            </a:lvl5pPr>
            <a:lvl6pPr>
              <a:defRPr sz="1945"/>
            </a:lvl6pPr>
            <a:lvl7pPr>
              <a:defRPr sz="1945"/>
            </a:lvl7pPr>
            <a:lvl8pPr>
              <a:defRPr sz="1945"/>
            </a:lvl8pPr>
            <a:lvl9pPr>
              <a:defRPr sz="1945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2743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9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9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45720" tIns="45720" r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9F67DD-E867-4062-96FF-9D06A9764E33}" type="slidenum">
              <a:rPr kumimoji="0" lang="en-US" altLang="zh-CN" sz="129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9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00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8544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94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10847878" y="0"/>
            <a:ext cx="1344125" cy="14287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5"/>
            <a:ext cx="5386917" cy="639762"/>
          </a:xfrm>
        </p:spPr>
        <p:txBody>
          <a:bodyPr anchor="b"/>
          <a:lstStyle>
            <a:lvl1pPr marL="0" indent="0">
              <a:buNone/>
              <a:defRPr sz="2590" b="1"/>
            </a:lvl1pPr>
            <a:lvl2pPr marL="494030" indent="0">
              <a:buNone/>
              <a:defRPr sz="2160" b="1"/>
            </a:lvl2pPr>
            <a:lvl3pPr marL="987425" indent="0">
              <a:buNone/>
              <a:defRPr sz="1945" b="1"/>
            </a:lvl3pPr>
            <a:lvl4pPr marL="1481455" indent="0">
              <a:buNone/>
              <a:defRPr sz="1730" b="1"/>
            </a:lvl4pPr>
            <a:lvl5pPr marL="1974850" indent="0">
              <a:buNone/>
              <a:defRPr sz="1730" b="1"/>
            </a:lvl5pPr>
            <a:lvl6pPr marL="2468880" indent="0">
              <a:buNone/>
              <a:defRPr sz="1730" b="1"/>
            </a:lvl6pPr>
            <a:lvl7pPr marL="2962910" indent="0">
              <a:buNone/>
              <a:defRPr sz="1730" b="1"/>
            </a:lvl7pPr>
            <a:lvl8pPr marL="3456305" indent="0">
              <a:buNone/>
              <a:defRPr sz="1730" b="1"/>
            </a:lvl8pPr>
            <a:lvl9pPr marL="3950335" indent="0">
              <a:buNone/>
              <a:defRPr sz="173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590"/>
            </a:lvl1pPr>
            <a:lvl2pPr>
              <a:defRPr sz="2160"/>
            </a:lvl2pPr>
            <a:lvl3pPr>
              <a:defRPr sz="1945"/>
            </a:lvl3pPr>
            <a:lvl4pPr>
              <a:defRPr sz="1730"/>
            </a:lvl4pPr>
            <a:lvl5pPr>
              <a:defRPr sz="1730"/>
            </a:lvl5pPr>
            <a:lvl6pPr>
              <a:defRPr sz="1730"/>
            </a:lvl6pPr>
            <a:lvl7pPr>
              <a:defRPr sz="1730"/>
            </a:lvl7pPr>
            <a:lvl8pPr>
              <a:defRPr sz="1730"/>
            </a:lvl8pPr>
            <a:lvl9pPr>
              <a:defRPr sz="173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70" y="1535115"/>
            <a:ext cx="5389033" cy="639762"/>
          </a:xfrm>
        </p:spPr>
        <p:txBody>
          <a:bodyPr anchor="b"/>
          <a:lstStyle>
            <a:lvl1pPr marL="0" indent="0">
              <a:buNone/>
              <a:defRPr sz="2590" b="1"/>
            </a:lvl1pPr>
            <a:lvl2pPr marL="494030" indent="0">
              <a:buNone/>
              <a:defRPr sz="2160" b="1"/>
            </a:lvl2pPr>
            <a:lvl3pPr marL="987425" indent="0">
              <a:buNone/>
              <a:defRPr sz="1945" b="1"/>
            </a:lvl3pPr>
            <a:lvl4pPr marL="1481455" indent="0">
              <a:buNone/>
              <a:defRPr sz="1730" b="1"/>
            </a:lvl4pPr>
            <a:lvl5pPr marL="1974850" indent="0">
              <a:buNone/>
              <a:defRPr sz="1730" b="1"/>
            </a:lvl5pPr>
            <a:lvl6pPr marL="2468880" indent="0">
              <a:buNone/>
              <a:defRPr sz="1730" b="1"/>
            </a:lvl6pPr>
            <a:lvl7pPr marL="2962910" indent="0">
              <a:buNone/>
              <a:defRPr sz="1730" b="1"/>
            </a:lvl7pPr>
            <a:lvl8pPr marL="3456305" indent="0">
              <a:buNone/>
              <a:defRPr sz="1730" b="1"/>
            </a:lvl8pPr>
            <a:lvl9pPr marL="3950335" indent="0">
              <a:buNone/>
              <a:defRPr sz="173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590"/>
            </a:lvl1pPr>
            <a:lvl2pPr>
              <a:defRPr sz="2160"/>
            </a:lvl2pPr>
            <a:lvl3pPr>
              <a:defRPr sz="1945"/>
            </a:lvl3pPr>
            <a:lvl4pPr>
              <a:defRPr sz="1730"/>
            </a:lvl4pPr>
            <a:lvl5pPr>
              <a:defRPr sz="1730"/>
            </a:lvl5pPr>
            <a:lvl6pPr>
              <a:defRPr sz="1730"/>
            </a:lvl6pPr>
            <a:lvl7pPr>
              <a:defRPr sz="1730"/>
            </a:lvl7pPr>
            <a:lvl8pPr>
              <a:defRPr sz="1730"/>
            </a:lvl8pPr>
            <a:lvl9pPr>
              <a:defRPr sz="173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9" name="日期占位符 6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2743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9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7"/>
          <p:cNvSpPr>
            <a:spLocks noGrp="1"/>
          </p:cNvSpPr>
          <p:nvPr>
            <p:ph type="ftr" sz="quarter" idx="1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9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45720" tIns="45720" r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9A1EEF-749F-4240-920E-14A162184406}" type="slidenum">
              <a:rPr kumimoji="0" lang="en-US" altLang="zh-CN" sz="129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9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00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892799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94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10847878" y="0"/>
            <a:ext cx="1344125" cy="14287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2743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9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9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45720" tIns="45720" r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F91AE8-BCBE-4353-8252-78FADA98921E}" type="slidenum">
              <a:rPr kumimoji="0" lang="en-US" altLang="zh-CN" sz="129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9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00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892799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94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10847878" y="0"/>
            <a:ext cx="1344125" cy="142873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日期占位符 1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2743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9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9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45720" tIns="45720" r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170477B-CF6D-429B-BBC6-CACAB7407258}" type="slidenum">
              <a:rPr kumimoji="0" lang="en-US" altLang="zh-CN" sz="129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9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rgbClr val="00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897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94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10847878" y="0"/>
            <a:ext cx="1344125" cy="14287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4903" y="5357826"/>
            <a:ext cx="10968300" cy="768028"/>
          </a:xfrm>
        </p:spPr>
        <p:txBody>
          <a:bodyPr/>
          <a:lstStyle>
            <a:lvl1pPr algn="ctr">
              <a:defRPr lang="zh-CN" altLang="en-US" sz="3890" b="0" kern="1200" spc="54" dirty="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13844" y="428605"/>
            <a:ext cx="6815667" cy="4857785"/>
          </a:xfrm>
        </p:spPr>
        <p:txBody>
          <a:bodyPr/>
          <a:lstStyle>
            <a:lvl1pPr>
              <a:defRPr sz="3455"/>
            </a:lvl1pPr>
            <a:lvl2pPr>
              <a:defRPr sz="3025"/>
            </a:lvl2pPr>
            <a:lvl3pPr>
              <a:defRPr sz="259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7572118" y="1357299"/>
            <a:ext cx="4011084" cy="3929090"/>
          </a:xfrm>
        </p:spPr>
        <p:txBody>
          <a:bodyPr/>
          <a:lstStyle>
            <a:lvl1pPr marL="0" indent="0">
              <a:buNone/>
              <a:defRPr sz="1510"/>
            </a:lvl1pPr>
            <a:lvl2pPr marL="494030" indent="0">
              <a:buNone/>
              <a:defRPr sz="1295"/>
            </a:lvl2pPr>
            <a:lvl3pPr marL="987425" indent="0">
              <a:buNone/>
              <a:defRPr sz="1080"/>
            </a:lvl3pPr>
            <a:lvl4pPr marL="1481455" indent="0">
              <a:buNone/>
              <a:defRPr sz="970"/>
            </a:lvl4pPr>
            <a:lvl5pPr marL="1974850" indent="0">
              <a:buNone/>
              <a:defRPr sz="970"/>
            </a:lvl5pPr>
            <a:lvl6pPr marL="2468880" indent="0">
              <a:buNone/>
              <a:defRPr sz="970"/>
            </a:lvl6pPr>
            <a:lvl7pPr marL="2962910" indent="0">
              <a:buNone/>
              <a:defRPr sz="970"/>
            </a:lvl7pPr>
            <a:lvl8pPr marL="3456305" indent="0">
              <a:buNone/>
              <a:defRPr sz="970"/>
            </a:lvl8pPr>
            <a:lvl9pPr marL="3950335" indent="0">
              <a:buNone/>
              <a:defRPr sz="97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2743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9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9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45720" tIns="45720" r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080AD4D-D9FA-455D-9C95-DF0476C226A2}" type="slidenum">
              <a:rPr kumimoji="0" lang="en-US" altLang="zh-CN" sz="129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9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rgbClr val="00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892799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94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10847878" y="0"/>
            <a:ext cx="1344125" cy="14287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7064" y="214292"/>
            <a:ext cx="9931469" cy="781052"/>
          </a:xfrm>
        </p:spPr>
        <p:txBody>
          <a:bodyPr/>
          <a:lstStyle>
            <a:lvl1pPr algn="ctr" rtl="0">
              <a:spcBef>
                <a:spcPct val="0"/>
              </a:spcBef>
              <a:buNone/>
              <a:defRPr sz="3890" b="0" kern="1200" spc="54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908020" y="1000108"/>
            <a:ext cx="9936480" cy="5214974"/>
          </a:xfrm>
          <a:prstGeom prst="snip2DiagRect">
            <a:avLst>
              <a:gd name="adj1" fmla="val 0"/>
              <a:gd name="adj2" fmla="val 1794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455"/>
            </a:lvl1pPr>
            <a:lvl2pPr marL="494030" indent="0">
              <a:buNone/>
              <a:defRPr sz="3025"/>
            </a:lvl2pPr>
            <a:lvl3pPr marL="987425" indent="0">
              <a:buNone/>
              <a:defRPr sz="2590"/>
            </a:lvl3pPr>
            <a:lvl4pPr marL="1481455" indent="0">
              <a:buNone/>
              <a:defRPr sz="2160"/>
            </a:lvl4pPr>
            <a:lvl5pPr marL="1974850" indent="0">
              <a:buNone/>
              <a:defRPr sz="2160"/>
            </a:lvl5pPr>
            <a:lvl6pPr marL="2468880" indent="0">
              <a:buNone/>
              <a:defRPr sz="2160"/>
            </a:lvl6pPr>
            <a:lvl7pPr marL="2962910" indent="0">
              <a:buNone/>
              <a:defRPr sz="2160"/>
            </a:lvl7pPr>
            <a:lvl8pPr marL="3456305" indent="0">
              <a:buNone/>
              <a:defRPr sz="2160"/>
            </a:lvl8pPr>
            <a:lvl9pPr marL="3950335" indent="0">
              <a:buNone/>
              <a:defRPr sz="216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/>
              <a:buNone/>
              <a:defRPr/>
            </a:pPr>
            <a:r>
              <a:rPr kumimoji="0" lang="zh-CN" altLang="en-US" sz="3455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455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604003" y="6243635"/>
            <a:ext cx="4240500" cy="614368"/>
          </a:xfrm>
        </p:spPr>
        <p:txBody>
          <a:bodyPr/>
          <a:lstStyle>
            <a:lvl1pPr marL="0" indent="0" algn="r">
              <a:buNone/>
              <a:defRPr sz="1510"/>
            </a:lvl1pPr>
            <a:lvl2pPr marL="494030" indent="0" algn="r">
              <a:buNone/>
              <a:defRPr sz="1295"/>
            </a:lvl2pPr>
            <a:lvl3pPr marL="987425" indent="0" algn="r">
              <a:buNone/>
              <a:defRPr sz="1080"/>
            </a:lvl3pPr>
            <a:lvl4pPr marL="1481455" indent="0" algn="r">
              <a:buNone/>
              <a:defRPr sz="970"/>
            </a:lvl4pPr>
            <a:lvl5pPr marL="1974850" indent="0" algn="r">
              <a:buNone/>
              <a:defRPr sz="970"/>
            </a:lvl5pPr>
            <a:lvl6pPr marL="2468880" indent="0">
              <a:buNone/>
              <a:defRPr sz="970"/>
            </a:lvl6pPr>
            <a:lvl7pPr marL="2962910" indent="0">
              <a:buNone/>
              <a:defRPr sz="970"/>
            </a:lvl7pPr>
            <a:lvl8pPr marL="3456305" indent="0">
              <a:buNone/>
              <a:defRPr sz="970"/>
            </a:lvl8pPr>
            <a:lvl9pPr marL="3950335" indent="0">
              <a:buNone/>
              <a:defRPr sz="97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2"/>
          </p:nvPr>
        </p:nvSpPr>
        <p:spPr>
          <a:xfrm>
            <a:off x="812800" y="6492875"/>
            <a:ext cx="2235200" cy="365125"/>
          </a:xfrm>
          <a:prstGeom prst="rect">
            <a:avLst/>
          </a:prstGeom>
        </p:spPr>
        <p:txBody>
          <a:bodyPr vert="horz" lIns="2743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9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3"/>
          </p:nvPr>
        </p:nvSpPr>
        <p:spPr>
          <a:xfrm>
            <a:off x="3048000" y="6492875"/>
            <a:ext cx="3524250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9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911225" y="5346700"/>
            <a:ext cx="1160463" cy="871538"/>
          </a:xfrm>
          <a:prstGeom prst="rtTriangl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45720" tIns="45720" r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D005EAE-CDEC-4DDE-B99F-933A8A036D8D}" type="slidenum">
              <a:rPr kumimoji="0" lang="en-US" altLang="zh-CN" sz="129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zh-CN" sz="129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46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367963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274320" rtlCol="0" anchor="ctr"/>
          <a:lstStyle>
            <a:lvl1pPr algn="l" eaLnBrk="1" latinLnBrk="0" hangingPunct="1">
              <a:defRPr kumimoji="0" sz="1295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9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95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9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45720" tIns="45720" rIns="45720" rtlCol="0" anchor="ctr"/>
          <a:lstStyle>
            <a:lvl1pPr algn="r" eaLnBrk="1" latinLnBrk="0" hangingPunct="1">
              <a:defRPr kumimoji="0" sz="1295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D6A9A5A-E8EA-4C75-8B19-211777F15DAD}" type="slidenum">
              <a:rPr kumimoji="0" lang="en-US" altLang="zh-CN" sz="129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9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zh-CN" altLang="en-US" sz="4700" kern="1200" spc="54" dirty="0">
          <a:ln w="12700">
            <a:noFill/>
            <a:prstDash val="solid"/>
          </a:ln>
          <a:solidFill>
            <a:srgbClr val="4BC5B9"/>
          </a:solidFill>
          <a:effectLst>
            <a:outerShdw blurRad="38100" dist="20320" dir="27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700">
          <a:solidFill>
            <a:srgbClr val="4BC5B9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700">
          <a:solidFill>
            <a:srgbClr val="4BC5B9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700">
          <a:solidFill>
            <a:srgbClr val="4BC5B9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700">
          <a:solidFill>
            <a:srgbClr val="4BC5B9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70205" indent="-37020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anose="05020102010507070707"/>
        <a:buChar char="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02005" indent="-3079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anose="05020102010507070707"/>
        <a:buChar char="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33805" indent="-24638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anose="05020102010507070707"/>
        <a:buChar char="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727200" indent="-24638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anose="05020102010507070707"/>
        <a:buChar char="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221230" indent="-24638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anose="05020102010507070707"/>
        <a:buChar char="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5895" indent="-247015" algn="l" rtl="0" eaLnBrk="1" latinLnBrk="0" hangingPunct="1">
        <a:spcBef>
          <a:spcPct val="20000"/>
        </a:spcBef>
        <a:buFont typeface="Arial" panose="020B0604020202020204"/>
        <a:buChar char="•"/>
        <a:defRPr kumimoji="0"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09290" indent="-247015" algn="l" rtl="0" eaLnBrk="1" latinLnBrk="0" hangingPunct="1">
        <a:spcBef>
          <a:spcPct val="20000"/>
        </a:spcBef>
        <a:buFont typeface="Arial" panose="020B0604020202020204"/>
        <a:buChar char="•"/>
        <a:defRPr kumimoji="0"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703320" indent="-247015" algn="l" rtl="0" eaLnBrk="1" latinLnBrk="0" hangingPunct="1">
        <a:spcBef>
          <a:spcPct val="20000"/>
        </a:spcBef>
        <a:buFont typeface="Arial" panose="020B0604020202020204"/>
        <a:buChar char="•"/>
        <a:defRPr kumimoji="0"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197350" indent="-247015" algn="l" rtl="0" eaLnBrk="1" latinLnBrk="0" hangingPunct="1">
        <a:spcBef>
          <a:spcPct val="20000"/>
        </a:spcBef>
        <a:buFont typeface="Arial" panose="020B0604020202020204"/>
        <a:buChar char="•"/>
        <a:defRPr kumimoji="0"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940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814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748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4688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9629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4563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9503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e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13.wmf"/><Relationship Id="rId1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wmf"/><Relationship Id="rId1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wmf"/><Relationship Id="rId1" Type="http://schemas.openxmlformats.org/officeDocument/2006/relationships/oleObject" Target="../embeddings/oleObject6.bin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6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wmf"/><Relationship Id="rId1" Type="http://schemas.openxmlformats.org/officeDocument/2006/relationships/oleObject" Target="../embeddings/oleObject7.bin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7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wmf"/><Relationship Id="rId1" Type="http://schemas.openxmlformats.org/officeDocument/2006/relationships/oleObject" Target="../embeddings/oleObject8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8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3.png"/><Relationship Id="rId3" Type="http://schemas.openxmlformats.org/officeDocument/2006/relationships/oleObject" Target="../embeddings/oleObject10.bin"/><Relationship Id="rId2" Type="http://schemas.openxmlformats.org/officeDocument/2006/relationships/image" Target="../media/image19.wmf"/><Relationship Id="rId1" Type="http://schemas.openxmlformats.org/officeDocument/2006/relationships/oleObject" Target="../embeddings/oleObject9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hyperlink" Target="file:///H:\12222222\20\20-01-2-1%5b1%5d.sw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887413" y="5954713"/>
            <a:ext cx="185738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R="0" defTabSz="1097280" eaLnBrk="1" hangingPunct="1">
              <a:buClrTx/>
              <a:buSzTx/>
              <a:buFontTx/>
              <a:buNone/>
              <a:defRPr/>
            </a:pPr>
            <a:endParaRPr kumimoji="0" lang="zh-CN" altLang="zh-CN" sz="2160" kern="1200" cap="none" spc="0" normalizeH="0" baseline="0" noProof="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2042667" y="2354626"/>
            <a:ext cx="10157250" cy="2802565"/>
          </a:xfrm>
          <a:prstGeom prst="rect">
            <a:avLst/>
          </a:prstGeom>
          <a:solidFill>
            <a:srgbClr val="FF0000"/>
          </a:solidFill>
          <a:scene3d>
            <a:camera prst="orthographicFront">
              <a:rot lat="0" lon="0" rev="0"/>
            </a:camera>
            <a:lightRig rig="glow" dir="tl"/>
          </a:scene3d>
          <a:sp3d>
            <a:bevelT w="50800" h="508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oudy Old Style" panose="02020502050305020303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8439" name="图片 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354263"/>
            <a:ext cx="2035175" cy="2803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0" name="矩形 7"/>
          <p:cNvSpPr/>
          <p:nvPr/>
        </p:nvSpPr>
        <p:spPr>
          <a:xfrm>
            <a:off x="551022" y="692150"/>
            <a:ext cx="8898890" cy="8299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/>
            <a:r>
              <a:rPr lang="zh-CN" altLang="en-US" sz="4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高考拓展：钛副族和钒副族学习 </a:t>
            </a:r>
            <a:endParaRPr lang="zh-CN" altLang="en-US" sz="48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1" name="矩形 1"/>
          <p:cNvSpPr>
            <a:spLocks noChangeArrowheads="1"/>
          </p:cNvSpPr>
          <p:nvPr/>
        </p:nvSpPr>
        <p:spPr bwMode="auto">
          <a:xfrm>
            <a:off x="4872038" y="3124200"/>
            <a:ext cx="38846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第</a:t>
            </a:r>
            <a:r>
              <a:rPr kumimoji="0" lang="en-US" altLang="zh-CN" sz="44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</a:t>
            </a:r>
            <a:r>
              <a:rPr kumimoji="0" lang="zh-CN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节 钛副族 </a:t>
            </a:r>
            <a:endParaRPr kumimoji="0" lang="zh-CN" altLang="en-US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1524000" y="404813"/>
            <a:ext cx="9144000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 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用 途：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34501" name="Text Box 5"/>
          <p:cNvSpPr txBox="1">
            <a:spLocks noChangeArrowheads="1"/>
          </p:cNvSpPr>
          <p:nvPr/>
        </p:nvSpPr>
        <p:spPr bwMode="auto">
          <a:xfrm>
            <a:off x="982663" y="1412875"/>
            <a:ext cx="10298113" cy="419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①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　钛及其合金广泛地用于制造喷气发动机、超音速飞机和潜水艇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(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防雷达、防磁性水雷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)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以及海军化工设备。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　②　钛与生物体组织相容性好，结合牢固，用于接骨和制造人工关节；钛具有隔热、高度稳定、质轻、坚固等特性，由纯钛制造的假牙是任何金属材料无法比拟的，所以钛又被称为“生物金属”。因此，继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Fe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、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Al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之后，预计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Ti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将成为应用广泛的第三金属。 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4" name="Picture 4" descr="taiga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0" y="609600"/>
            <a:ext cx="1719263" cy="3505200"/>
          </a:xfrm>
          <a:prstGeom prst="rect">
            <a:avLst/>
          </a:prstGeom>
          <a:noFill/>
          <a:ln w="9525" cap="flat" cmpd="sng">
            <a:solidFill>
              <a:srgbClr val="990099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35525" name="Picture 5" descr="9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3657600"/>
            <a:ext cx="1939925" cy="2743200"/>
          </a:xfrm>
          <a:prstGeom prst="rect">
            <a:avLst/>
          </a:prstGeom>
          <a:noFill/>
          <a:ln w="9525" cap="flat" cmpd="sng">
            <a:solidFill>
              <a:srgbClr val="FF9933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35526" name="Picture 6" descr="zxc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762000"/>
            <a:ext cx="4191000" cy="2878138"/>
          </a:xfrm>
          <a:prstGeom prst="rect">
            <a:avLst/>
          </a:prstGeom>
          <a:noFill/>
          <a:ln w="9525" cap="flat" cmpd="sng">
            <a:solidFill>
              <a:srgbClr val="FF9933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28677" name="Group 7"/>
          <p:cNvGrpSpPr/>
          <p:nvPr/>
        </p:nvGrpSpPr>
        <p:grpSpPr>
          <a:xfrm>
            <a:off x="2855913" y="4114800"/>
            <a:ext cx="3468687" cy="2362200"/>
            <a:chOff x="839" y="2592"/>
            <a:chExt cx="2185" cy="1488"/>
          </a:xfrm>
        </p:grpSpPr>
        <p:pic>
          <p:nvPicPr>
            <p:cNvPr id="28678" name="Picture 8" descr="钛合金~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" y="2592"/>
              <a:ext cx="2160" cy="1488"/>
            </a:xfrm>
            <a:prstGeom prst="rect">
              <a:avLst/>
            </a:prstGeom>
            <a:noFill/>
            <a:ln w="9525" cap="flat" cmpd="sng">
              <a:solidFill>
                <a:srgbClr val="33CC33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28679" name="Rectangle 9"/>
            <p:cNvSpPr/>
            <p:nvPr/>
          </p:nvSpPr>
          <p:spPr>
            <a:xfrm>
              <a:off x="839" y="2614"/>
              <a:ext cx="2177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r" eaLnBrk="1" hangingPunct="1"/>
              <a:r>
                <a:rPr lang="zh-CN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钛合金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1524000" y="273050"/>
            <a:ext cx="9036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6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</a:t>
            </a:r>
            <a:r>
              <a:rPr kumimoji="1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　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钛单质的制备</a:t>
            </a:r>
            <a:endParaRPr kumimoji="1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36549" name="Rectangle 5"/>
          <p:cNvSpPr>
            <a:spLocks noChangeArrowheads="1"/>
          </p:cNvSpPr>
          <p:nvPr/>
        </p:nvSpPr>
        <p:spPr bwMode="auto">
          <a:xfrm>
            <a:off x="1524000" y="981075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①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　从钛铁矿中提二氧化钛 </a:t>
            </a:r>
            <a:endParaRPr kumimoji="1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36550" name="Rectangle 6"/>
          <p:cNvSpPr>
            <a:spLocks noChangeArrowheads="1"/>
          </p:cNvSpPr>
          <p:nvPr/>
        </p:nvSpPr>
        <p:spPr bwMode="auto">
          <a:xfrm>
            <a:off x="1524000" y="4149725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②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　通过氧化物来制备金属钛</a:t>
            </a:r>
            <a:endParaRPr kumimoji="1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9701" name="Rectangle 7"/>
          <p:cNvSpPr/>
          <p:nvPr/>
        </p:nvSpPr>
        <p:spPr>
          <a:xfrm>
            <a:off x="1524000" y="3092450"/>
            <a:ext cx="184150" cy="368300"/>
          </a:xfrm>
          <a:prstGeom prst="rect">
            <a:avLst/>
          </a:prstGeom>
          <a:noFill/>
          <a:ln w="12700">
            <a:noFill/>
          </a:ln>
        </p:spPr>
        <p:txBody>
          <a:bodyPr wrap="none" anchor="ctr" anchorCtr="0">
            <a:spAutoFit/>
          </a:bodyPr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236552" name="Object 8"/>
          <p:cNvGraphicFramePr>
            <a:graphicFrameLocks noChangeAspect="1"/>
          </p:cNvGraphicFramePr>
          <p:nvPr/>
        </p:nvGraphicFramePr>
        <p:xfrm>
          <a:off x="2640013" y="1700213"/>
          <a:ext cx="716438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4250690" imgH="286385" progId="ChemDraw.Document.6.0">
                  <p:embed/>
                </p:oleObj>
              </mc:Choice>
              <mc:Fallback>
                <p:oleObj name="" r:id="rId1" imgW="4250690" imgH="286385" progId="ChemDraw.Document.6.0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640013" y="1700213"/>
                        <a:ext cx="7164387" cy="482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6553" name="Group 9"/>
          <p:cNvGrpSpPr/>
          <p:nvPr/>
        </p:nvGrpSpPr>
        <p:grpSpPr>
          <a:xfrm>
            <a:off x="2722563" y="4868863"/>
            <a:ext cx="6532562" cy="671512"/>
            <a:chOff x="1390" y="3022"/>
            <a:chExt cx="4115" cy="423"/>
          </a:xfrm>
        </p:grpSpPr>
        <p:graphicFrame>
          <p:nvGraphicFramePr>
            <p:cNvPr id="29708" name="Object 10"/>
            <p:cNvGraphicFramePr>
              <a:graphicFrameLocks noChangeAspect="1"/>
            </p:cNvGraphicFramePr>
            <p:nvPr/>
          </p:nvGraphicFramePr>
          <p:xfrm>
            <a:off x="1390" y="3035"/>
            <a:ext cx="2935" cy="4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" r:id="rId3" imgW="3746500" imgH="533400" progId="ChemDraw.Document.6.0">
                    <p:embed/>
                  </p:oleObj>
                </mc:Choice>
                <mc:Fallback>
                  <p:oleObj name="" r:id="rId3" imgW="3746500" imgH="533400" progId="ChemDraw.Document.6.0">
                    <p:embed/>
                    <p:pic>
                      <p:nvPicPr>
                        <p:cNvPr id="0" name="图片 3076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390" y="3035"/>
                          <a:ext cx="2935" cy="410"/>
                        </a:xfrm>
                        <a:prstGeom prst="rect">
                          <a:avLst/>
                        </a:prstGeom>
                        <a:solidFill>
                          <a:srgbClr val="268E40"/>
                        </a:solidFill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709" name="Rectangle 11"/>
            <p:cNvSpPr>
              <a:spLocks noChangeArrowheads="1"/>
            </p:cNvSpPr>
            <p:nvPr/>
          </p:nvSpPr>
          <p:spPr bwMode="auto">
            <a:xfrm>
              <a:off x="4332" y="3022"/>
              <a:ext cx="1173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3CC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457200" marR="0" lvl="0" indent="-457200" algn="l" defTabSz="9144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(</a:t>
              </a:r>
              <a:r>
                <a:rPr kumimoji="1" lang="zh-CN" alt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海绵状钛</a:t>
              </a:r>
              <a:r>
                <a:rPr kumimoji="1" lang="en-US" altLang="zh-CN" sz="2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)</a:t>
              </a:r>
              <a:endParaRPr kumimoji="1" lang="en-US" altLang="zh-CN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sp>
        <p:nvSpPr>
          <p:cNvPr id="236556" name="Text Box 12"/>
          <p:cNvSpPr txBox="1">
            <a:spLocks noChangeArrowheads="1"/>
          </p:cNvSpPr>
          <p:nvPr/>
        </p:nvSpPr>
        <p:spPr bwMode="auto">
          <a:xfrm>
            <a:off x="3000375" y="2349500"/>
            <a:ext cx="6681788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TiOSO</a:t>
            </a:r>
            <a:r>
              <a:rPr kumimoji="1" lang="en-US" altLang="zh-CN" sz="28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4</a:t>
            </a:r>
            <a:r>
              <a:rPr kumimoji="1" lang="en-US" altLang="zh-CN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+ 2H</a:t>
            </a:r>
            <a:r>
              <a:rPr kumimoji="1" lang="en-US" altLang="zh-CN" sz="28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1" lang="en-US" altLang="zh-CN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O 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＝</a:t>
            </a:r>
            <a:r>
              <a:rPr kumimoji="1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1" lang="en-US" altLang="zh-CN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TiO</a:t>
            </a:r>
            <a:r>
              <a:rPr kumimoji="1" lang="en-US" altLang="zh-CN" sz="28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1" lang="en-US" altLang="zh-CN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Symbol" panose="05050102010706020507" pitchFamily="18" charset="2"/>
              </a:rPr>
              <a:t>H</a:t>
            </a:r>
            <a:r>
              <a:rPr kumimoji="1" lang="en-US" altLang="zh-CN" sz="28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Symbol" panose="05050102010706020507" pitchFamily="18" charset="2"/>
              </a:rPr>
              <a:t>2</a:t>
            </a:r>
            <a:r>
              <a:rPr kumimoji="1" lang="en-US" altLang="zh-CN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Symbol" panose="05050102010706020507" pitchFamily="18" charset="2"/>
              </a:rPr>
              <a:t>O + H</a:t>
            </a:r>
            <a:r>
              <a:rPr kumimoji="1" lang="en-US" altLang="zh-CN" sz="28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Symbol" panose="05050102010706020507" pitchFamily="18" charset="2"/>
              </a:rPr>
              <a:t>2</a:t>
            </a:r>
            <a:r>
              <a:rPr kumimoji="1" lang="en-US" altLang="zh-CN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Symbol" panose="05050102010706020507" pitchFamily="18" charset="2"/>
              </a:rPr>
              <a:t>SO</a:t>
            </a:r>
            <a:r>
              <a:rPr kumimoji="1" lang="en-US" altLang="zh-CN" sz="28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Symbol" panose="05050102010706020507" pitchFamily="18" charset="2"/>
              </a:rPr>
              <a:t>4</a:t>
            </a:r>
            <a:endParaRPr kumimoji="1" lang="en-US" altLang="zh-CN" sz="2800" b="0" i="0" u="none" strike="noStrike" kern="1200" cap="none" spc="0" normalizeH="0" baseline="-2500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236557" name="Text Box 13"/>
          <p:cNvSpPr txBox="1"/>
          <p:nvPr/>
        </p:nvSpPr>
        <p:spPr>
          <a:xfrm>
            <a:off x="5626100" y="2112963"/>
            <a:ext cx="541338" cy="647700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p>
            <a:pPr marL="457200" indent="-457200" eaLnBrk="1" hangingPunct="1">
              <a:lnSpc>
                <a:spcPct val="13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△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36558" name="Text Box 14"/>
          <p:cNvSpPr txBox="1">
            <a:spLocks noChangeArrowheads="1"/>
          </p:cNvSpPr>
          <p:nvPr/>
        </p:nvSpPr>
        <p:spPr bwMode="auto">
          <a:xfrm>
            <a:off x="4008438" y="3213100"/>
            <a:ext cx="38354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H</a:t>
            </a:r>
            <a:r>
              <a:rPr kumimoji="1" lang="en-US" altLang="zh-CN" sz="28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1" lang="en-US" altLang="zh-CN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TiO</a:t>
            </a:r>
            <a:r>
              <a:rPr kumimoji="1" lang="en-US" altLang="zh-CN" sz="28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</a:t>
            </a:r>
            <a:r>
              <a:rPr kumimoji="1" lang="en-US" altLang="zh-CN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＝</a:t>
            </a:r>
            <a:r>
              <a:rPr kumimoji="1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1" lang="en-US" altLang="zh-CN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TiO</a:t>
            </a:r>
            <a:r>
              <a:rPr kumimoji="1" lang="en-US" altLang="zh-CN" sz="28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1" lang="en-US" altLang="zh-CN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+ H</a:t>
            </a:r>
            <a:r>
              <a:rPr kumimoji="1" lang="en-US" altLang="zh-CN" sz="28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1" lang="en-US" altLang="zh-CN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O</a:t>
            </a:r>
            <a:endParaRPr kumimoji="1" lang="en-US" altLang="zh-CN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36559" name="Text Box 15"/>
          <p:cNvSpPr txBox="1"/>
          <p:nvPr/>
        </p:nvSpPr>
        <p:spPr>
          <a:xfrm>
            <a:off x="5159375" y="2997200"/>
            <a:ext cx="541338" cy="647700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p>
            <a:pPr marL="457200" indent="-457200" eaLnBrk="1" hangingPunct="1">
              <a:lnSpc>
                <a:spcPct val="13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△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6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6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6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6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6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6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6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6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6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6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9" grpId="0"/>
      <p:bldP spid="236550" grpId="0"/>
      <p:bldP spid="236556" grpId="0"/>
      <p:bldP spid="236557" grpId="0"/>
      <p:bldP spid="236558" grpId="0"/>
      <p:bldP spid="2365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Rectangle 4"/>
          <p:cNvSpPr/>
          <p:nvPr/>
        </p:nvSpPr>
        <p:spPr>
          <a:xfrm>
            <a:off x="1919288" y="582613"/>
            <a:ext cx="4745037" cy="592137"/>
          </a:xfrm>
          <a:prstGeom prst="rect">
            <a:avLst/>
          </a:prstGeom>
          <a:noFill/>
          <a:ln w="38100" cap="sq" cmpd="sng">
            <a:solidFill>
              <a:schemeClr val="accent1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>
            <a:spAutoFit/>
          </a:bodyPr>
          <a:p>
            <a:pPr marL="457200" indent="-457200" eaLnBrk="1" hangingPunct="1"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TiCl</a:t>
            </a:r>
            <a:r>
              <a:rPr lang="en-US" altLang="zh-CN" sz="2800" b="1" baseline="-25000" dirty="0">
                <a:latin typeface="Times New Roman" panose="02020603050405020304" pitchFamily="18" charset="0"/>
              </a:rPr>
              <a:t>4  </a:t>
            </a:r>
            <a:r>
              <a:rPr lang="zh-CN" altLang="en-US" sz="2800" b="1" dirty="0">
                <a:latin typeface="Times New Roman" panose="02020603050405020304" pitchFamily="18" charset="0"/>
              </a:rPr>
              <a:t>在 </a:t>
            </a:r>
            <a:r>
              <a:rPr lang="en-US" altLang="zh-CN" sz="2800" b="1" dirty="0">
                <a:latin typeface="Times New Roman" panose="02020603050405020304" pitchFamily="18" charset="0"/>
              </a:rPr>
              <a:t>950℃ </a:t>
            </a:r>
            <a:r>
              <a:rPr lang="zh-CN" altLang="en-US" sz="2800" b="1" dirty="0">
                <a:latin typeface="Times New Roman" panose="02020603050405020304" pitchFamily="18" charset="0"/>
              </a:rPr>
              <a:t>真空分馏纯化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237573" name="Rectangle 5"/>
          <p:cNvSpPr/>
          <p:nvPr/>
        </p:nvSpPr>
        <p:spPr>
          <a:xfrm>
            <a:off x="1947863" y="4284663"/>
            <a:ext cx="4724400" cy="1152525"/>
          </a:xfrm>
          <a:prstGeom prst="rect">
            <a:avLst/>
          </a:prstGeom>
          <a:noFill/>
          <a:ln w="28575" cap="sq" cmpd="sng">
            <a:solidFill>
              <a:schemeClr val="accent1"/>
            </a:solidFill>
            <a:prstDash val="solid"/>
            <a:miter/>
            <a:headEnd type="none" w="sm" len="sm"/>
            <a:tailEnd type="none" w="sm" len="sm"/>
          </a:ln>
        </p:spPr>
        <p:txBody>
          <a:bodyPr>
            <a:spAutoFit/>
          </a:bodyPr>
          <a:p>
            <a:pPr eaLnBrk="1" hangingPunct="1">
              <a:lnSpc>
                <a:spcPct val="130000"/>
              </a:lnSpc>
            </a:pPr>
            <a:r>
              <a:rPr lang="en-US" altLang="zh-CN" sz="22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</a:rPr>
              <a:t>1000℃</a:t>
            </a:r>
            <a:r>
              <a:rPr lang="zh-CN" altLang="en-US" sz="2800" b="1" dirty="0">
                <a:latin typeface="Times New Roman" panose="02020603050405020304" pitchFamily="18" charset="0"/>
              </a:rPr>
              <a:t>下真空蒸馏除去 </a:t>
            </a:r>
            <a:r>
              <a:rPr lang="en-US" altLang="zh-CN" sz="2800" b="1" dirty="0">
                <a:latin typeface="Times New Roman" panose="02020603050405020304" pitchFamily="18" charset="0"/>
              </a:rPr>
              <a:t>Mg</a:t>
            </a:r>
            <a:r>
              <a:rPr lang="zh-CN" altLang="en-US" sz="2800" b="1" dirty="0">
                <a:latin typeface="Times New Roman" panose="02020603050405020304" pitchFamily="18" charset="0"/>
              </a:rPr>
              <a:t>、</a:t>
            </a:r>
            <a:r>
              <a:rPr lang="en-US" altLang="zh-CN" sz="2800" b="1" dirty="0">
                <a:latin typeface="Times New Roman" panose="02020603050405020304" pitchFamily="18" charset="0"/>
              </a:rPr>
              <a:t>MgCl</a:t>
            </a:r>
            <a:r>
              <a:rPr lang="en-US" altLang="zh-CN" sz="2800" b="1" baseline="-25000" dirty="0">
                <a:latin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</a:rPr>
              <a:t>， 电弧熔化铸锭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237574" name="AutoShape 6"/>
          <p:cNvSpPr/>
          <p:nvPr/>
        </p:nvSpPr>
        <p:spPr>
          <a:xfrm>
            <a:off x="4137025" y="1412875"/>
            <a:ext cx="381000" cy="1066800"/>
          </a:xfrm>
          <a:prstGeom prst="downArrow">
            <a:avLst>
              <a:gd name="adj1" fmla="val 50000"/>
              <a:gd name="adj2" fmla="val 70000"/>
            </a:avLst>
          </a:prstGeom>
          <a:solidFill>
            <a:srgbClr val="FF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237575" name="Group 7"/>
          <p:cNvGrpSpPr/>
          <p:nvPr/>
        </p:nvGrpSpPr>
        <p:grpSpPr>
          <a:xfrm>
            <a:off x="1524000" y="2492375"/>
            <a:ext cx="5486400" cy="830263"/>
            <a:chOff x="22" y="1570"/>
            <a:chExt cx="3456" cy="523"/>
          </a:xfrm>
        </p:grpSpPr>
        <p:sp>
          <p:nvSpPr>
            <p:cNvPr id="30861" name="Rectangle 8"/>
            <p:cNvSpPr/>
            <p:nvPr/>
          </p:nvSpPr>
          <p:spPr>
            <a:xfrm>
              <a:off x="22" y="1574"/>
              <a:ext cx="3456" cy="38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>
              <a:spAutoFit/>
            </a:bodyPr>
            <a:p>
              <a:pPr marL="457200" indent="-457200" eaLnBrk="1" hangingPunct="1">
                <a:lnSpc>
                  <a:spcPct val="160000"/>
                </a:lnSpc>
              </a:pPr>
              <a:r>
                <a:rPr lang="en-US" altLang="zh-CN" sz="2400" b="1" dirty="0">
                  <a:latin typeface="Times New Roman" panose="02020603050405020304" pitchFamily="18" charset="0"/>
                  <a:ea typeface="楷体_GB2312" pitchFamily="49" charset="-122"/>
                </a:rPr>
                <a:t>TiCl</a:t>
              </a:r>
              <a:r>
                <a:rPr lang="en-US" altLang="zh-CN" sz="2400" b="1" baseline="-25000" dirty="0">
                  <a:latin typeface="Times New Roman" panose="02020603050405020304" pitchFamily="18" charset="0"/>
                  <a:ea typeface="楷体_GB2312" pitchFamily="49" charset="-122"/>
                </a:rPr>
                <a:t>4 </a:t>
              </a:r>
              <a:r>
                <a:rPr lang="zh-CN" altLang="en-US" sz="2400" b="1" dirty="0">
                  <a:latin typeface="Times New Roman" panose="02020603050405020304" pitchFamily="18" charset="0"/>
                  <a:ea typeface="楷体_GB2312" pitchFamily="49" charset="-122"/>
                </a:rPr>
                <a:t>＋ </a:t>
              </a:r>
              <a:r>
                <a:rPr lang="en-US" altLang="zh-CN" sz="2400" b="1" dirty="0">
                  <a:latin typeface="Times New Roman" panose="02020603050405020304" pitchFamily="18" charset="0"/>
                  <a:ea typeface="楷体_GB2312" pitchFamily="49" charset="-122"/>
                </a:rPr>
                <a:t>2 Mg                      Ti</a:t>
              </a:r>
              <a:r>
                <a:rPr lang="en-US" altLang="zh-CN" sz="2400" b="1" baseline="-25000" dirty="0">
                  <a:latin typeface="Times New Roman" panose="02020603050405020304" pitchFamily="18" charset="0"/>
                  <a:ea typeface="楷体_GB2312" pitchFamily="49" charset="-122"/>
                </a:rPr>
                <a:t> </a:t>
              </a:r>
              <a:r>
                <a:rPr lang="zh-CN" altLang="en-US" sz="2400" b="1" dirty="0">
                  <a:latin typeface="Times New Roman" panose="02020603050405020304" pitchFamily="18" charset="0"/>
                  <a:ea typeface="楷体_GB2312" pitchFamily="49" charset="-122"/>
                </a:rPr>
                <a:t>＋ </a:t>
              </a:r>
              <a:r>
                <a:rPr lang="en-US" altLang="zh-CN" sz="2400" b="1" dirty="0">
                  <a:latin typeface="Times New Roman" panose="02020603050405020304" pitchFamily="18" charset="0"/>
                  <a:ea typeface="楷体_GB2312" pitchFamily="49" charset="-122"/>
                </a:rPr>
                <a:t>2 MgCl</a:t>
              </a:r>
              <a:r>
                <a:rPr lang="en-US" altLang="zh-CN" sz="2400" b="1" baseline="-25000" dirty="0">
                  <a:latin typeface="Times New Roman" panose="02020603050405020304" pitchFamily="18" charset="0"/>
                  <a:ea typeface="楷体_GB2312" pitchFamily="49" charset="-122"/>
                </a:rPr>
                <a:t>2</a:t>
              </a:r>
              <a:endParaRPr lang="en-US" altLang="zh-CN" sz="2400" b="1" baseline="-25000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30862" name="Text Box 9"/>
            <p:cNvSpPr txBox="1"/>
            <p:nvPr/>
          </p:nvSpPr>
          <p:spPr>
            <a:xfrm>
              <a:off x="1595" y="1570"/>
              <a:ext cx="482" cy="523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sz="1600" b="1" dirty="0">
                  <a:latin typeface="Times New Roman" panose="02020603050405020304" pitchFamily="18" charset="0"/>
                  <a:ea typeface="楷体_GB2312" pitchFamily="49" charset="-122"/>
                </a:rPr>
                <a:t>800 ℃</a:t>
              </a:r>
              <a:endParaRPr lang="en-US" altLang="zh-CN" sz="1600" b="1" dirty="0">
                <a:latin typeface="Times New Roman" panose="02020603050405020304" pitchFamily="18" charset="0"/>
                <a:ea typeface="楷体_GB2312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600" b="1" dirty="0">
                  <a:latin typeface="Times New Roman" panose="02020603050405020304" pitchFamily="18" charset="0"/>
                  <a:ea typeface="楷体_GB2312" pitchFamily="49" charset="-122"/>
                </a:rPr>
                <a:t>  Ar</a:t>
              </a:r>
              <a:endParaRPr lang="en-US" altLang="zh-CN" sz="1600" b="1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grpSp>
          <p:nvGrpSpPr>
            <p:cNvPr id="30863" name="Group 10"/>
            <p:cNvGrpSpPr/>
            <p:nvPr/>
          </p:nvGrpSpPr>
          <p:grpSpPr>
            <a:xfrm>
              <a:off x="1336" y="1802"/>
              <a:ext cx="864" cy="48"/>
              <a:chOff x="1824" y="3408"/>
              <a:chExt cx="864" cy="48"/>
            </a:xfrm>
          </p:grpSpPr>
          <p:sp>
            <p:nvSpPr>
              <p:cNvPr id="30864" name="Line 11"/>
              <p:cNvSpPr/>
              <p:nvPr/>
            </p:nvSpPr>
            <p:spPr>
              <a:xfrm>
                <a:off x="1824" y="3408"/>
                <a:ext cx="864" cy="0"/>
              </a:xfrm>
              <a:prstGeom prst="line">
                <a:avLst/>
              </a:prstGeom>
              <a:ln w="1905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865" name="Line 12"/>
              <p:cNvSpPr/>
              <p:nvPr/>
            </p:nvSpPr>
            <p:spPr>
              <a:xfrm>
                <a:off x="1824" y="3456"/>
                <a:ext cx="864" cy="0"/>
              </a:xfrm>
              <a:prstGeom prst="line">
                <a:avLst/>
              </a:prstGeom>
              <a:ln w="1905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237581" name="AutoShape 13"/>
          <p:cNvSpPr/>
          <p:nvPr/>
        </p:nvSpPr>
        <p:spPr>
          <a:xfrm>
            <a:off x="4202113" y="3357563"/>
            <a:ext cx="381000" cy="792162"/>
          </a:xfrm>
          <a:prstGeom prst="downArrow">
            <a:avLst>
              <a:gd name="adj1" fmla="val 50000"/>
              <a:gd name="adj2" fmla="val 51979"/>
            </a:avLst>
          </a:prstGeom>
          <a:solidFill>
            <a:srgbClr val="FF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30727" name="Group 14"/>
          <p:cNvGrpSpPr/>
          <p:nvPr/>
        </p:nvGrpSpPr>
        <p:grpSpPr>
          <a:xfrm>
            <a:off x="7110413" y="908050"/>
            <a:ext cx="3449637" cy="5843588"/>
            <a:chOff x="3338" y="572"/>
            <a:chExt cx="2173" cy="3681"/>
          </a:xfrm>
        </p:grpSpPr>
        <p:grpSp>
          <p:nvGrpSpPr>
            <p:cNvPr id="30729" name="Group 15"/>
            <p:cNvGrpSpPr/>
            <p:nvPr/>
          </p:nvGrpSpPr>
          <p:grpSpPr>
            <a:xfrm>
              <a:off x="3338" y="572"/>
              <a:ext cx="2081" cy="2947"/>
              <a:chOff x="3648" y="1008"/>
              <a:chExt cx="1440" cy="2592"/>
            </a:xfrm>
          </p:grpSpPr>
          <p:sp>
            <p:nvSpPr>
              <p:cNvPr id="237584" name="Rectangle 16"/>
              <p:cNvSpPr>
                <a:spLocks noChangeArrowheads="1"/>
              </p:cNvSpPr>
              <p:nvPr/>
            </p:nvSpPr>
            <p:spPr bwMode="auto">
              <a:xfrm>
                <a:off x="3648" y="1008"/>
                <a:ext cx="1440" cy="25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marL="3429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342900" marR="0" lvl="0" indent="-342900" algn="ctr" defTabSz="914400" rtl="0" eaLnBrk="1" fontAlgn="base" latinLnBrk="0" hangingPunct="1">
                  <a:lnSpc>
                    <a:spcPct val="16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36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30733" name="Line 17"/>
              <p:cNvSpPr/>
              <p:nvPr/>
            </p:nvSpPr>
            <p:spPr>
              <a:xfrm>
                <a:off x="4272" y="1296"/>
                <a:ext cx="0" cy="864"/>
              </a:xfrm>
              <a:prstGeom prst="line">
                <a:avLst/>
              </a:prstGeom>
              <a:ln w="9525" cap="flat" cmpd="sng">
                <a:solidFill>
                  <a:srgbClr val="9933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34" name="Line 18"/>
              <p:cNvSpPr/>
              <p:nvPr/>
            </p:nvSpPr>
            <p:spPr>
              <a:xfrm>
                <a:off x="4368" y="1296"/>
                <a:ext cx="0" cy="864"/>
              </a:xfrm>
              <a:prstGeom prst="line">
                <a:avLst/>
              </a:prstGeom>
              <a:ln w="9525" cap="flat" cmpd="sng">
                <a:solidFill>
                  <a:srgbClr val="9933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35" name="Line 19"/>
              <p:cNvSpPr/>
              <p:nvPr/>
            </p:nvSpPr>
            <p:spPr>
              <a:xfrm>
                <a:off x="4128" y="1488"/>
                <a:ext cx="144" cy="0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36" name="Line 20"/>
              <p:cNvSpPr/>
              <p:nvPr/>
            </p:nvSpPr>
            <p:spPr>
              <a:xfrm>
                <a:off x="4368" y="1488"/>
                <a:ext cx="144" cy="0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37" name="Line 21"/>
              <p:cNvSpPr/>
              <p:nvPr/>
            </p:nvSpPr>
            <p:spPr>
              <a:xfrm>
                <a:off x="4128" y="1488"/>
                <a:ext cx="0" cy="48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38" name="Line 22"/>
              <p:cNvSpPr/>
              <p:nvPr/>
            </p:nvSpPr>
            <p:spPr>
              <a:xfrm>
                <a:off x="4512" y="1488"/>
                <a:ext cx="0" cy="48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39" name="Line 23"/>
              <p:cNvSpPr/>
              <p:nvPr/>
            </p:nvSpPr>
            <p:spPr>
              <a:xfrm>
                <a:off x="4128" y="1536"/>
                <a:ext cx="48" cy="0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40" name="Line 24"/>
              <p:cNvSpPr/>
              <p:nvPr/>
            </p:nvSpPr>
            <p:spPr>
              <a:xfrm>
                <a:off x="4464" y="1536"/>
                <a:ext cx="48" cy="0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41" name="Line 25"/>
              <p:cNvSpPr/>
              <p:nvPr/>
            </p:nvSpPr>
            <p:spPr>
              <a:xfrm>
                <a:off x="4176" y="1536"/>
                <a:ext cx="0" cy="384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42" name="Line 26"/>
              <p:cNvSpPr/>
              <p:nvPr/>
            </p:nvSpPr>
            <p:spPr>
              <a:xfrm>
                <a:off x="3696" y="1920"/>
                <a:ext cx="480" cy="0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43" name="Oval 27"/>
              <p:cNvSpPr/>
              <p:nvPr/>
            </p:nvSpPr>
            <p:spPr>
              <a:xfrm>
                <a:off x="3696" y="1920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44" name="Line 28"/>
              <p:cNvSpPr/>
              <p:nvPr/>
            </p:nvSpPr>
            <p:spPr>
              <a:xfrm>
                <a:off x="3696" y="2016"/>
                <a:ext cx="96" cy="0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45" name="Line 29"/>
              <p:cNvSpPr/>
              <p:nvPr/>
            </p:nvSpPr>
            <p:spPr>
              <a:xfrm>
                <a:off x="3792" y="2016"/>
                <a:ext cx="0" cy="1248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46" name="Oval 30"/>
              <p:cNvSpPr/>
              <p:nvPr/>
            </p:nvSpPr>
            <p:spPr>
              <a:xfrm>
                <a:off x="4848" y="1920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47" name="Line 31"/>
              <p:cNvSpPr/>
              <p:nvPr/>
            </p:nvSpPr>
            <p:spPr>
              <a:xfrm>
                <a:off x="4464" y="1920"/>
                <a:ext cx="480" cy="0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48" name="Line 32"/>
              <p:cNvSpPr/>
              <p:nvPr/>
            </p:nvSpPr>
            <p:spPr>
              <a:xfrm>
                <a:off x="4464" y="1536"/>
                <a:ext cx="0" cy="96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49" name="Line 33"/>
              <p:cNvSpPr/>
              <p:nvPr/>
            </p:nvSpPr>
            <p:spPr>
              <a:xfrm>
                <a:off x="4848" y="2016"/>
                <a:ext cx="96" cy="0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50" name="Line 34"/>
              <p:cNvSpPr/>
              <p:nvPr/>
            </p:nvSpPr>
            <p:spPr>
              <a:xfrm>
                <a:off x="4848" y="2016"/>
                <a:ext cx="0" cy="1152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51" name="Line 35"/>
              <p:cNvSpPr/>
              <p:nvPr/>
            </p:nvSpPr>
            <p:spPr>
              <a:xfrm>
                <a:off x="3792" y="3264"/>
                <a:ext cx="48" cy="48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52" name="Line 36"/>
              <p:cNvSpPr/>
              <p:nvPr/>
            </p:nvSpPr>
            <p:spPr>
              <a:xfrm>
                <a:off x="4848" y="3168"/>
                <a:ext cx="144" cy="0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53" name="Line 37"/>
              <p:cNvSpPr/>
              <p:nvPr/>
            </p:nvSpPr>
            <p:spPr>
              <a:xfrm>
                <a:off x="3840" y="3312"/>
                <a:ext cx="1152" cy="0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54" name="Line 38"/>
              <p:cNvSpPr/>
              <p:nvPr/>
            </p:nvSpPr>
            <p:spPr>
              <a:xfrm flipV="1">
                <a:off x="3792" y="2976"/>
                <a:ext cx="96" cy="48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55" name="Line 39"/>
              <p:cNvSpPr/>
              <p:nvPr/>
            </p:nvSpPr>
            <p:spPr>
              <a:xfrm>
                <a:off x="3888" y="2976"/>
                <a:ext cx="96" cy="48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56" name="Line 40"/>
              <p:cNvSpPr/>
              <p:nvPr/>
            </p:nvSpPr>
            <p:spPr>
              <a:xfrm>
                <a:off x="3984" y="3024"/>
                <a:ext cx="240" cy="0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57" name="Line 41"/>
              <p:cNvSpPr/>
              <p:nvPr/>
            </p:nvSpPr>
            <p:spPr>
              <a:xfrm flipV="1">
                <a:off x="4224" y="2976"/>
                <a:ext cx="144" cy="48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58" name="Line 42"/>
              <p:cNvSpPr/>
              <p:nvPr/>
            </p:nvSpPr>
            <p:spPr>
              <a:xfrm>
                <a:off x="4368" y="2976"/>
                <a:ext cx="192" cy="96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59" name="Line 43"/>
              <p:cNvSpPr/>
              <p:nvPr/>
            </p:nvSpPr>
            <p:spPr>
              <a:xfrm flipV="1">
                <a:off x="4560" y="3024"/>
                <a:ext cx="96" cy="48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60" name="Line 44"/>
              <p:cNvSpPr/>
              <p:nvPr/>
            </p:nvSpPr>
            <p:spPr>
              <a:xfrm>
                <a:off x="4656" y="3024"/>
                <a:ext cx="192" cy="48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61" name="Line 45"/>
              <p:cNvSpPr/>
              <p:nvPr/>
            </p:nvSpPr>
            <p:spPr>
              <a:xfrm>
                <a:off x="3792" y="3072"/>
                <a:ext cx="1008" cy="0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dashDot"/>
                <a:headEnd type="none" w="med" len="med"/>
                <a:tailEnd type="none" w="med" len="med"/>
              </a:ln>
            </p:spPr>
          </p:sp>
          <p:sp>
            <p:nvSpPr>
              <p:cNvPr id="30762" name="Line 46"/>
              <p:cNvSpPr/>
              <p:nvPr/>
            </p:nvSpPr>
            <p:spPr>
              <a:xfrm>
                <a:off x="3840" y="3120"/>
                <a:ext cx="960" cy="0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dashDot"/>
                <a:headEnd type="none" w="med" len="med"/>
                <a:tailEnd type="none" w="med" len="med"/>
              </a:ln>
            </p:spPr>
          </p:sp>
          <p:sp>
            <p:nvSpPr>
              <p:cNvPr id="30763" name="Line 47"/>
              <p:cNvSpPr/>
              <p:nvPr/>
            </p:nvSpPr>
            <p:spPr>
              <a:xfrm>
                <a:off x="3792" y="3168"/>
                <a:ext cx="1008" cy="0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dashDot"/>
                <a:headEnd type="none" w="med" len="med"/>
                <a:tailEnd type="none" w="med" len="med"/>
              </a:ln>
            </p:spPr>
          </p:sp>
          <p:sp>
            <p:nvSpPr>
              <p:cNvPr id="30764" name="Line 48"/>
              <p:cNvSpPr/>
              <p:nvPr/>
            </p:nvSpPr>
            <p:spPr>
              <a:xfrm>
                <a:off x="3888" y="3216"/>
                <a:ext cx="1104" cy="0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dashDot"/>
                <a:headEnd type="none" w="med" len="med"/>
                <a:tailEnd type="none" w="med" len="med"/>
              </a:ln>
            </p:spPr>
          </p:sp>
          <p:sp>
            <p:nvSpPr>
              <p:cNvPr id="30765" name="Line 49"/>
              <p:cNvSpPr/>
              <p:nvPr/>
            </p:nvSpPr>
            <p:spPr>
              <a:xfrm>
                <a:off x="3840" y="3264"/>
                <a:ext cx="1152" cy="0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dashDot"/>
                <a:headEnd type="none" w="med" len="med"/>
                <a:tailEnd type="none" w="med" len="med"/>
              </a:ln>
            </p:spPr>
          </p:sp>
          <p:sp>
            <p:nvSpPr>
              <p:cNvPr id="30766" name="Line 50"/>
              <p:cNvSpPr/>
              <p:nvPr/>
            </p:nvSpPr>
            <p:spPr>
              <a:xfrm>
                <a:off x="3792" y="2640"/>
                <a:ext cx="192" cy="144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67" name="Line 51"/>
              <p:cNvSpPr/>
              <p:nvPr/>
            </p:nvSpPr>
            <p:spPr>
              <a:xfrm flipV="1">
                <a:off x="3984" y="2736"/>
                <a:ext cx="96" cy="48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68" name="Line 52"/>
              <p:cNvSpPr/>
              <p:nvPr/>
            </p:nvSpPr>
            <p:spPr>
              <a:xfrm>
                <a:off x="4080" y="2736"/>
                <a:ext cx="96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69" name="Line 53"/>
              <p:cNvSpPr/>
              <p:nvPr/>
            </p:nvSpPr>
            <p:spPr>
              <a:xfrm flipV="1">
                <a:off x="4176" y="2688"/>
                <a:ext cx="96" cy="48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70" name="Line 54"/>
              <p:cNvSpPr/>
              <p:nvPr/>
            </p:nvSpPr>
            <p:spPr>
              <a:xfrm>
                <a:off x="4272" y="2688"/>
                <a:ext cx="192" cy="48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71" name="Line 55"/>
              <p:cNvSpPr/>
              <p:nvPr/>
            </p:nvSpPr>
            <p:spPr>
              <a:xfrm flipV="1">
                <a:off x="4464" y="2688"/>
                <a:ext cx="96" cy="48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72" name="Line 56"/>
              <p:cNvSpPr/>
              <p:nvPr/>
            </p:nvSpPr>
            <p:spPr>
              <a:xfrm>
                <a:off x="4560" y="2688"/>
                <a:ext cx="144" cy="48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73" name="Line 57"/>
              <p:cNvSpPr/>
              <p:nvPr/>
            </p:nvSpPr>
            <p:spPr>
              <a:xfrm flipV="1">
                <a:off x="4704" y="2592"/>
                <a:ext cx="144" cy="144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74" name="Line 58"/>
              <p:cNvSpPr/>
              <p:nvPr/>
            </p:nvSpPr>
            <p:spPr>
              <a:xfrm>
                <a:off x="3840" y="2784"/>
                <a:ext cx="1008" cy="0"/>
              </a:xfrm>
              <a:prstGeom prst="line">
                <a:avLst/>
              </a:prstGeom>
              <a:ln w="28575" cap="flat" cmpd="sng">
                <a:solidFill>
                  <a:schemeClr val="bg2"/>
                </a:solidFill>
                <a:prstDash val="dashDot"/>
                <a:headEnd type="none" w="med" len="med"/>
                <a:tailEnd type="none" w="med" len="med"/>
              </a:ln>
            </p:spPr>
          </p:sp>
          <p:sp>
            <p:nvSpPr>
              <p:cNvPr id="30775" name="Line 59"/>
              <p:cNvSpPr/>
              <p:nvPr/>
            </p:nvSpPr>
            <p:spPr>
              <a:xfrm>
                <a:off x="3792" y="2880"/>
                <a:ext cx="1056" cy="0"/>
              </a:xfrm>
              <a:prstGeom prst="line">
                <a:avLst/>
              </a:prstGeom>
              <a:ln w="28575" cap="flat" cmpd="sng">
                <a:solidFill>
                  <a:schemeClr val="bg2"/>
                </a:solidFill>
                <a:prstDash val="dashDot"/>
                <a:headEnd type="none" w="med" len="med"/>
                <a:tailEnd type="none" w="med" len="med"/>
              </a:ln>
            </p:spPr>
          </p:sp>
          <p:sp>
            <p:nvSpPr>
              <p:cNvPr id="30776" name="Line 60"/>
              <p:cNvSpPr/>
              <p:nvPr/>
            </p:nvSpPr>
            <p:spPr>
              <a:xfrm>
                <a:off x="3840" y="2976"/>
                <a:ext cx="960" cy="0"/>
              </a:xfrm>
              <a:prstGeom prst="line">
                <a:avLst/>
              </a:prstGeom>
              <a:ln w="28575" cap="flat" cmpd="sng">
                <a:solidFill>
                  <a:schemeClr val="bg2"/>
                </a:solidFill>
                <a:prstDash val="dashDot"/>
                <a:headEnd type="none" w="med" len="med"/>
                <a:tailEnd type="none" w="med" len="med"/>
              </a:ln>
            </p:spPr>
          </p:sp>
          <p:sp>
            <p:nvSpPr>
              <p:cNvPr id="30777" name="Line 61"/>
              <p:cNvSpPr/>
              <p:nvPr/>
            </p:nvSpPr>
            <p:spPr>
              <a:xfrm>
                <a:off x="3792" y="2208"/>
                <a:ext cx="4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78" name="Line 62"/>
              <p:cNvSpPr/>
              <p:nvPr/>
            </p:nvSpPr>
            <p:spPr>
              <a:xfrm>
                <a:off x="3840" y="2208"/>
                <a:ext cx="48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79" name="Line 63"/>
              <p:cNvSpPr/>
              <p:nvPr/>
            </p:nvSpPr>
            <p:spPr>
              <a:xfrm>
                <a:off x="3888" y="2256"/>
                <a:ext cx="96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80" name="Line 64"/>
              <p:cNvSpPr/>
              <p:nvPr/>
            </p:nvSpPr>
            <p:spPr>
              <a:xfrm>
                <a:off x="3984" y="2304"/>
                <a:ext cx="48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81" name="Line 65"/>
              <p:cNvSpPr/>
              <p:nvPr/>
            </p:nvSpPr>
            <p:spPr>
              <a:xfrm>
                <a:off x="4032" y="2400"/>
                <a:ext cx="96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82" name="Line 66"/>
              <p:cNvSpPr/>
              <p:nvPr/>
            </p:nvSpPr>
            <p:spPr>
              <a:xfrm>
                <a:off x="4128" y="2448"/>
                <a:ext cx="48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83" name="Line 67"/>
              <p:cNvSpPr/>
              <p:nvPr/>
            </p:nvSpPr>
            <p:spPr>
              <a:xfrm>
                <a:off x="4176" y="2592"/>
                <a:ext cx="48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84" name="Line 68"/>
              <p:cNvSpPr/>
              <p:nvPr/>
            </p:nvSpPr>
            <p:spPr>
              <a:xfrm flipV="1">
                <a:off x="4368" y="2592"/>
                <a:ext cx="48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85" name="Line 69"/>
              <p:cNvSpPr/>
              <p:nvPr/>
            </p:nvSpPr>
            <p:spPr>
              <a:xfrm>
                <a:off x="4416" y="2592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86" name="Line 70"/>
              <p:cNvSpPr/>
              <p:nvPr/>
            </p:nvSpPr>
            <p:spPr>
              <a:xfrm flipV="1">
                <a:off x="4512" y="2544"/>
                <a:ext cx="48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87" name="Line 71"/>
              <p:cNvSpPr/>
              <p:nvPr/>
            </p:nvSpPr>
            <p:spPr>
              <a:xfrm flipV="1">
                <a:off x="4560" y="2400"/>
                <a:ext cx="48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88" name="Line 72"/>
              <p:cNvSpPr/>
              <p:nvPr/>
            </p:nvSpPr>
            <p:spPr>
              <a:xfrm flipV="1">
                <a:off x="4608" y="2304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89" name="Line 73"/>
              <p:cNvSpPr/>
              <p:nvPr/>
            </p:nvSpPr>
            <p:spPr>
              <a:xfrm>
                <a:off x="4704" y="2304"/>
                <a:ext cx="4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90" name="Line 74"/>
              <p:cNvSpPr/>
              <p:nvPr/>
            </p:nvSpPr>
            <p:spPr>
              <a:xfrm flipV="1">
                <a:off x="4752" y="2208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91" name="Rectangle 75"/>
              <p:cNvSpPr/>
              <p:nvPr/>
            </p:nvSpPr>
            <p:spPr>
              <a:xfrm>
                <a:off x="3792" y="2256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92" name="Rectangle 76"/>
              <p:cNvSpPr/>
              <p:nvPr/>
            </p:nvSpPr>
            <p:spPr>
              <a:xfrm>
                <a:off x="3888" y="230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93" name="Rectangle 77"/>
              <p:cNvSpPr/>
              <p:nvPr/>
            </p:nvSpPr>
            <p:spPr>
              <a:xfrm>
                <a:off x="3888" y="2496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94" name="Rectangle 78"/>
              <p:cNvSpPr/>
              <p:nvPr/>
            </p:nvSpPr>
            <p:spPr>
              <a:xfrm>
                <a:off x="3792" y="2448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95" name="Rectangle 79"/>
              <p:cNvSpPr/>
              <p:nvPr/>
            </p:nvSpPr>
            <p:spPr>
              <a:xfrm>
                <a:off x="3936" y="2400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96" name="Rectangle 80"/>
              <p:cNvSpPr/>
              <p:nvPr/>
            </p:nvSpPr>
            <p:spPr>
              <a:xfrm>
                <a:off x="3984" y="2496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97" name="Rectangle 81"/>
              <p:cNvSpPr/>
              <p:nvPr/>
            </p:nvSpPr>
            <p:spPr>
              <a:xfrm>
                <a:off x="3840" y="254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98" name="Rectangle 82"/>
              <p:cNvSpPr/>
              <p:nvPr/>
            </p:nvSpPr>
            <p:spPr>
              <a:xfrm>
                <a:off x="4080" y="2496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99" name="Rectangle 83"/>
              <p:cNvSpPr/>
              <p:nvPr/>
            </p:nvSpPr>
            <p:spPr>
              <a:xfrm>
                <a:off x="3888" y="2592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800" name="Rectangle 84"/>
              <p:cNvSpPr/>
              <p:nvPr/>
            </p:nvSpPr>
            <p:spPr>
              <a:xfrm>
                <a:off x="3984" y="2640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801" name="Rectangle 85"/>
              <p:cNvSpPr/>
              <p:nvPr/>
            </p:nvSpPr>
            <p:spPr>
              <a:xfrm>
                <a:off x="4080" y="2592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802" name="Rectangle 86"/>
              <p:cNvSpPr/>
              <p:nvPr/>
            </p:nvSpPr>
            <p:spPr>
              <a:xfrm>
                <a:off x="4128" y="2688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803" name="Rectangle 87"/>
              <p:cNvSpPr/>
              <p:nvPr/>
            </p:nvSpPr>
            <p:spPr>
              <a:xfrm>
                <a:off x="3840" y="2256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804" name="Rectangle 88"/>
              <p:cNvSpPr/>
              <p:nvPr/>
            </p:nvSpPr>
            <p:spPr>
              <a:xfrm>
                <a:off x="3792" y="2352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805" name="Rectangle 89"/>
              <p:cNvSpPr/>
              <p:nvPr/>
            </p:nvSpPr>
            <p:spPr>
              <a:xfrm>
                <a:off x="3984" y="2352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806" name="Line 90"/>
              <p:cNvSpPr/>
              <p:nvPr/>
            </p:nvSpPr>
            <p:spPr>
              <a:xfrm flipV="1">
                <a:off x="3840" y="2592"/>
                <a:ext cx="48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807" name="Line 91"/>
              <p:cNvSpPr/>
              <p:nvPr/>
            </p:nvSpPr>
            <p:spPr>
              <a:xfrm flipV="1">
                <a:off x="3840" y="2352"/>
                <a:ext cx="96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808" name="Line 92"/>
              <p:cNvSpPr/>
              <p:nvPr/>
            </p:nvSpPr>
            <p:spPr>
              <a:xfrm>
                <a:off x="3888" y="2400"/>
                <a:ext cx="48" cy="48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809" name="Line 93"/>
              <p:cNvSpPr/>
              <p:nvPr/>
            </p:nvSpPr>
            <p:spPr>
              <a:xfrm flipV="1">
                <a:off x="3936" y="2496"/>
                <a:ext cx="96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810" name="Line 94"/>
              <p:cNvSpPr/>
              <p:nvPr/>
            </p:nvSpPr>
            <p:spPr>
              <a:xfrm>
                <a:off x="3792" y="2544"/>
                <a:ext cx="96" cy="48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811" name="Line 95"/>
              <p:cNvSpPr/>
              <p:nvPr/>
            </p:nvSpPr>
            <p:spPr>
              <a:xfrm flipV="1">
                <a:off x="3840" y="2304"/>
                <a:ext cx="48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812" name="Line 96"/>
              <p:cNvSpPr/>
              <p:nvPr/>
            </p:nvSpPr>
            <p:spPr>
              <a:xfrm flipV="1">
                <a:off x="3840" y="2400"/>
                <a:ext cx="48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813" name="Line 97"/>
              <p:cNvSpPr/>
              <p:nvPr/>
            </p:nvSpPr>
            <p:spPr>
              <a:xfrm>
                <a:off x="3888" y="2352"/>
                <a:ext cx="96" cy="48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814" name="Line 98"/>
              <p:cNvSpPr/>
              <p:nvPr/>
            </p:nvSpPr>
            <p:spPr>
              <a:xfrm>
                <a:off x="4032" y="2400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815" name="Line 99"/>
              <p:cNvSpPr/>
              <p:nvPr/>
            </p:nvSpPr>
            <p:spPr>
              <a:xfrm flipV="1">
                <a:off x="3936" y="2448"/>
                <a:ext cx="144" cy="48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816" name="Line 100"/>
              <p:cNvSpPr/>
              <p:nvPr/>
            </p:nvSpPr>
            <p:spPr>
              <a:xfrm>
                <a:off x="3936" y="2544"/>
                <a:ext cx="240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817" name="Line 101"/>
              <p:cNvSpPr/>
              <p:nvPr/>
            </p:nvSpPr>
            <p:spPr>
              <a:xfrm flipV="1">
                <a:off x="3888" y="2544"/>
                <a:ext cx="240" cy="144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818" name="Line 102"/>
              <p:cNvSpPr/>
              <p:nvPr/>
            </p:nvSpPr>
            <p:spPr>
              <a:xfrm>
                <a:off x="3936" y="2688"/>
                <a:ext cx="96" cy="48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819" name="Line 103"/>
              <p:cNvSpPr/>
              <p:nvPr/>
            </p:nvSpPr>
            <p:spPr>
              <a:xfrm flipV="1">
                <a:off x="4032" y="2640"/>
                <a:ext cx="96" cy="48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820" name="Line 104"/>
              <p:cNvSpPr/>
              <p:nvPr/>
            </p:nvSpPr>
            <p:spPr>
              <a:xfrm>
                <a:off x="4032" y="2688"/>
                <a:ext cx="48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821" name="Line 105"/>
              <p:cNvSpPr/>
              <p:nvPr/>
            </p:nvSpPr>
            <p:spPr>
              <a:xfrm flipV="1">
                <a:off x="3984" y="2640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822" name="Line 106"/>
              <p:cNvSpPr/>
              <p:nvPr/>
            </p:nvSpPr>
            <p:spPr>
              <a:xfrm flipV="1">
                <a:off x="3840" y="2448"/>
                <a:ext cx="96" cy="48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823" name="Line 107"/>
              <p:cNvSpPr/>
              <p:nvPr/>
            </p:nvSpPr>
            <p:spPr>
              <a:xfrm>
                <a:off x="3840" y="2496"/>
                <a:ext cx="96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824" name="Line 108"/>
              <p:cNvSpPr/>
              <p:nvPr/>
            </p:nvSpPr>
            <p:spPr>
              <a:xfrm flipV="1">
                <a:off x="3984" y="2544"/>
                <a:ext cx="96" cy="48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825" name="Line 109"/>
              <p:cNvSpPr/>
              <p:nvPr/>
            </p:nvSpPr>
            <p:spPr>
              <a:xfrm flipV="1">
                <a:off x="4128" y="2544"/>
                <a:ext cx="48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826" name="Line 110"/>
              <p:cNvSpPr/>
              <p:nvPr/>
            </p:nvSpPr>
            <p:spPr>
              <a:xfrm>
                <a:off x="4128" y="2640"/>
                <a:ext cx="4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827" name="Rectangle 111"/>
              <p:cNvSpPr/>
              <p:nvPr/>
            </p:nvSpPr>
            <p:spPr>
              <a:xfrm>
                <a:off x="4416" y="2640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828" name="Rectangle 112"/>
              <p:cNvSpPr/>
              <p:nvPr/>
            </p:nvSpPr>
            <p:spPr>
              <a:xfrm>
                <a:off x="4656" y="2496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829" name="Rectangle 113"/>
              <p:cNvSpPr/>
              <p:nvPr/>
            </p:nvSpPr>
            <p:spPr>
              <a:xfrm>
                <a:off x="4608" y="2400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830" name="Rectangle 114"/>
              <p:cNvSpPr/>
              <p:nvPr/>
            </p:nvSpPr>
            <p:spPr>
              <a:xfrm>
                <a:off x="4560" y="254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831" name="Rectangle 115"/>
              <p:cNvSpPr/>
              <p:nvPr/>
            </p:nvSpPr>
            <p:spPr>
              <a:xfrm>
                <a:off x="4656" y="2640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832" name="Rectangle 116"/>
              <p:cNvSpPr/>
              <p:nvPr/>
            </p:nvSpPr>
            <p:spPr>
              <a:xfrm>
                <a:off x="4752" y="254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833" name="Rectangle 117"/>
              <p:cNvSpPr/>
              <p:nvPr/>
            </p:nvSpPr>
            <p:spPr>
              <a:xfrm>
                <a:off x="4704" y="230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834" name="Rectangle 118"/>
              <p:cNvSpPr/>
              <p:nvPr/>
            </p:nvSpPr>
            <p:spPr>
              <a:xfrm>
                <a:off x="4752" y="2400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835" name="Rectangle 119"/>
              <p:cNvSpPr/>
              <p:nvPr/>
            </p:nvSpPr>
            <p:spPr>
              <a:xfrm>
                <a:off x="4512" y="2640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836" name="Line 120"/>
              <p:cNvSpPr/>
              <p:nvPr/>
            </p:nvSpPr>
            <p:spPr>
              <a:xfrm flipV="1">
                <a:off x="4800" y="2256"/>
                <a:ext cx="48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837" name="Line 121"/>
              <p:cNvSpPr/>
              <p:nvPr/>
            </p:nvSpPr>
            <p:spPr>
              <a:xfrm>
                <a:off x="4464" y="2592"/>
                <a:ext cx="192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838" name="Line 122"/>
              <p:cNvSpPr/>
              <p:nvPr/>
            </p:nvSpPr>
            <p:spPr>
              <a:xfrm flipV="1">
                <a:off x="4464" y="2592"/>
                <a:ext cx="96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839" name="Line 123"/>
              <p:cNvSpPr/>
              <p:nvPr/>
            </p:nvSpPr>
            <p:spPr>
              <a:xfrm>
                <a:off x="4656" y="2592"/>
                <a:ext cx="144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840" name="Line 124"/>
              <p:cNvSpPr/>
              <p:nvPr/>
            </p:nvSpPr>
            <p:spPr>
              <a:xfrm flipV="1">
                <a:off x="4608" y="2544"/>
                <a:ext cx="96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841" name="Line 125"/>
              <p:cNvSpPr/>
              <p:nvPr/>
            </p:nvSpPr>
            <p:spPr>
              <a:xfrm>
                <a:off x="4752" y="2304"/>
                <a:ext cx="96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842" name="Line 126"/>
              <p:cNvSpPr/>
              <p:nvPr/>
            </p:nvSpPr>
            <p:spPr>
              <a:xfrm>
                <a:off x="4656" y="2352"/>
                <a:ext cx="192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843" name="Line 127"/>
              <p:cNvSpPr/>
              <p:nvPr/>
            </p:nvSpPr>
            <p:spPr>
              <a:xfrm flipV="1">
                <a:off x="4656" y="2352"/>
                <a:ext cx="144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844" name="Line 128"/>
              <p:cNvSpPr/>
              <p:nvPr/>
            </p:nvSpPr>
            <p:spPr>
              <a:xfrm>
                <a:off x="4608" y="2448"/>
                <a:ext cx="48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845" name="Line 129"/>
              <p:cNvSpPr/>
              <p:nvPr/>
            </p:nvSpPr>
            <p:spPr>
              <a:xfrm flipV="1">
                <a:off x="4656" y="2400"/>
                <a:ext cx="96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846" name="Line 130"/>
              <p:cNvSpPr/>
              <p:nvPr/>
            </p:nvSpPr>
            <p:spPr>
              <a:xfrm>
                <a:off x="4656" y="2352"/>
                <a:ext cx="144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847" name="Line 131"/>
              <p:cNvSpPr/>
              <p:nvPr/>
            </p:nvSpPr>
            <p:spPr>
              <a:xfrm flipV="1">
                <a:off x="4560" y="2544"/>
                <a:ext cx="192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848" name="Line 132"/>
              <p:cNvSpPr/>
              <p:nvPr/>
            </p:nvSpPr>
            <p:spPr>
              <a:xfrm flipV="1">
                <a:off x="4560" y="2400"/>
                <a:ext cx="288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849" name="Line 133"/>
              <p:cNvSpPr/>
              <p:nvPr/>
            </p:nvSpPr>
            <p:spPr>
              <a:xfrm>
                <a:off x="4704" y="2496"/>
                <a:ext cx="144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850" name="Line 134"/>
              <p:cNvSpPr/>
              <p:nvPr/>
            </p:nvSpPr>
            <p:spPr>
              <a:xfrm>
                <a:off x="4320" y="1152"/>
                <a:ext cx="0" cy="288"/>
              </a:xfrm>
              <a:prstGeom prst="line">
                <a:avLst/>
              </a:prstGeom>
              <a:ln w="9525" cap="flat" cmpd="sng">
                <a:solidFill>
                  <a:srgbClr val="FF33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30851" name="Text Box 135"/>
              <p:cNvSpPr txBox="1"/>
              <p:nvPr/>
            </p:nvSpPr>
            <p:spPr>
              <a:xfrm>
                <a:off x="4128" y="1008"/>
                <a:ext cx="720" cy="288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800" b="1" dirty="0">
                    <a:latin typeface="Times New Roman" panose="02020603050405020304" pitchFamily="18" charset="0"/>
                    <a:ea typeface="楷体_GB2312" pitchFamily="49" charset="-122"/>
                  </a:rPr>
                  <a:t>TiCl</a:t>
                </a:r>
                <a:r>
                  <a:rPr lang="en-US" altLang="zh-CN" sz="2800" b="1" baseline="-25000" dirty="0">
                    <a:latin typeface="Times New Roman" panose="02020603050405020304" pitchFamily="18" charset="0"/>
                    <a:ea typeface="楷体_GB2312" pitchFamily="49" charset="-122"/>
                  </a:rPr>
                  <a:t>4</a:t>
                </a:r>
                <a:endParaRPr lang="en-US" altLang="zh-CN" sz="2800" b="1" baseline="-25000" dirty="0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30852" name="Line 136"/>
              <p:cNvSpPr/>
              <p:nvPr/>
            </p:nvSpPr>
            <p:spPr>
              <a:xfrm>
                <a:off x="4464" y="1632"/>
                <a:ext cx="144" cy="0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853" name="Line 137"/>
              <p:cNvSpPr/>
              <p:nvPr/>
            </p:nvSpPr>
            <p:spPr>
              <a:xfrm>
                <a:off x="4464" y="1728"/>
                <a:ext cx="144" cy="0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854" name="Line 138"/>
              <p:cNvSpPr/>
              <p:nvPr/>
            </p:nvSpPr>
            <p:spPr>
              <a:xfrm>
                <a:off x="4464" y="1728"/>
                <a:ext cx="0" cy="192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855" name="Line 139"/>
              <p:cNvSpPr/>
              <p:nvPr/>
            </p:nvSpPr>
            <p:spPr>
              <a:xfrm flipH="1">
                <a:off x="4512" y="1680"/>
                <a:ext cx="192" cy="0"/>
              </a:xfrm>
              <a:prstGeom prst="line">
                <a:avLst/>
              </a:prstGeom>
              <a:ln w="9525" cap="flat" cmpd="sng">
                <a:solidFill>
                  <a:srgbClr val="FF33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30856" name="Text Box 140"/>
              <p:cNvSpPr txBox="1"/>
              <p:nvPr/>
            </p:nvSpPr>
            <p:spPr>
              <a:xfrm>
                <a:off x="4128" y="2160"/>
                <a:ext cx="576" cy="288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2800" dirty="0">
                    <a:latin typeface="Times New Roman" panose="02020603050405020304" pitchFamily="18" charset="0"/>
                    <a:ea typeface="楷体_GB2312" pitchFamily="49" charset="-122"/>
                  </a:rPr>
                  <a:t>海绵钛</a:t>
                </a:r>
                <a:endParaRPr lang="zh-CN" altLang="en-US" sz="2800" dirty="0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30857" name="Line 141"/>
              <p:cNvSpPr/>
              <p:nvPr/>
            </p:nvSpPr>
            <p:spPr>
              <a:xfrm flipH="1">
                <a:off x="4080" y="2352"/>
                <a:ext cx="192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858" name="Line 142"/>
              <p:cNvSpPr/>
              <p:nvPr/>
            </p:nvSpPr>
            <p:spPr>
              <a:xfrm>
                <a:off x="4368" y="2352"/>
                <a:ext cx="336" cy="19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859" name="Text Box 143"/>
              <p:cNvSpPr txBox="1"/>
              <p:nvPr/>
            </p:nvSpPr>
            <p:spPr>
              <a:xfrm>
                <a:off x="4128" y="2736"/>
                <a:ext cx="480" cy="288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800" b="1" dirty="0">
                    <a:latin typeface="Times New Roman" panose="02020603050405020304" pitchFamily="18" charset="0"/>
                    <a:ea typeface="楷体_GB2312" pitchFamily="49" charset="-122"/>
                  </a:rPr>
                  <a:t>Mg(l)</a:t>
                </a:r>
                <a:endParaRPr lang="en-US" altLang="zh-CN" sz="2800" b="1" dirty="0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30860" name="Text Box 144"/>
              <p:cNvSpPr txBox="1"/>
              <p:nvPr/>
            </p:nvSpPr>
            <p:spPr>
              <a:xfrm>
                <a:off x="4032" y="3052"/>
                <a:ext cx="672" cy="288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800" b="1" dirty="0">
                    <a:latin typeface="Times New Roman" panose="02020603050405020304" pitchFamily="18" charset="0"/>
                    <a:ea typeface="楷体_GB2312" pitchFamily="49" charset="-122"/>
                  </a:rPr>
                  <a:t>MgCl</a:t>
                </a:r>
                <a:r>
                  <a:rPr lang="en-US" altLang="zh-CN" sz="2800" b="1" baseline="-25000" dirty="0">
                    <a:latin typeface="Times New Roman" panose="02020603050405020304" pitchFamily="18" charset="0"/>
                    <a:ea typeface="楷体_GB2312" pitchFamily="49" charset="-122"/>
                  </a:rPr>
                  <a:t>2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楷体_GB2312" pitchFamily="49" charset="-122"/>
                  </a:rPr>
                  <a:t>(l)</a:t>
                </a:r>
                <a:endParaRPr lang="en-US" altLang="zh-CN" sz="2800" b="1" dirty="0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</p:grpSp>
        <p:sp>
          <p:nvSpPr>
            <p:cNvPr id="30730" name="Text Box 145"/>
            <p:cNvSpPr txBox="1"/>
            <p:nvPr/>
          </p:nvSpPr>
          <p:spPr>
            <a:xfrm>
              <a:off x="3338" y="3301"/>
              <a:ext cx="2086" cy="9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endParaRPr lang="en-US" altLang="zh-CN" sz="900" b="1" dirty="0">
                <a:latin typeface="Times New Roman" panose="02020603050405020304" pitchFamily="18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zh-CN" altLang="en-US" sz="2800" b="1" dirty="0">
                  <a:latin typeface="Times New Roman" panose="02020603050405020304" pitchFamily="18" charset="0"/>
                </a:rPr>
                <a:t>制备海绵钛反应器</a:t>
              </a:r>
              <a:endParaRPr lang="zh-CN" altLang="en-US" sz="2800" b="1" dirty="0">
                <a:latin typeface="Times New Roman" panose="02020603050405020304" pitchFamily="18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zh-CN" altLang="en-US" sz="2800" b="1" dirty="0">
                  <a:latin typeface="Times New Roman" panose="02020603050405020304" pitchFamily="18" charset="0"/>
                </a:rPr>
                <a:t>示意图</a:t>
              </a:r>
              <a:endParaRPr lang="zh-CN" altLang="en-US" sz="28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30731" name="Text Box 146"/>
            <p:cNvSpPr txBox="1"/>
            <p:nvPr/>
          </p:nvSpPr>
          <p:spPr>
            <a:xfrm>
              <a:off x="4748" y="1227"/>
              <a:ext cx="763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Times New Roman" panose="02020603050405020304" pitchFamily="18" charset="0"/>
                  <a:ea typeface="楷体_GB2312" pitchFamily="49" charset="-122"/>
                </a:rPr>
                <a:t>Ar</a:t>
              </a:r>
              <a:endParaRPr lang="en-US" altLang="zh-CN" sz="2800" b="1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sp>
        <p:nvSpPr>
          <p:cNvPr id="237715" name="Text Box 147"/>
          <p:cNvSpPr txBox="1"/>
          <p:nvPr/>
        </p:nvSpPr>
        <p:spPr>
          <a:xfrm>
            <a:off x="1493838" y="1341438"/>
            <a:ext cx="5111750" cy="1117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在充氩气的密封     炉中用熔融</a:t>
            </a:r>
            <a:r>
              <a:rPr lang="en-US" altLang="zh-CN" sz="2800" b="1" dirty="0">
                <a:latin typeface="Times New Roman" panose="02020603050405020304" pitchFamily="18" charset="0"/>
              </a:rPr>
              <a:t>Mg(Na)       </a:t>
            </a:r>
            <a:r>
              <a:rPr lang="zh-CN" altLang="en-US" sz="2800" b="1" dirty="0">
                <a:latin typeface="Times New Roman" panose="02020603050405020304" pitchFamily="18" charset="0"/>
              </a:rPr>
              <a:t>还原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7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7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7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7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3" grpId="0" animBg="1"/>
      <p:bldP spid="2377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1524000" y="230188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二、钛副族元素的重要化合物 </a:t>
            </a:r>
            <a:endParaRPr kumimoji="1" lang="zh-CN" altLang="en-US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38597" name="Rectangle 5"/>
          <p:cNvSpPr>
            <a:spLocks noChangeArrowheads="1"/>
          </p:cNvSpPr>
          <p:nvPr/>
        </p:nvSpPr>
        <p:spPr bwMode="auto">
          <a:xfrm>
            <a:off x="1524000" y="2278063"/>
            <a:ext cx="91440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/>
              <a:buChar char=""/>
              <a:defRPr sz="3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1165225" indent="-44323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/>
              <a:buChar char=""/>
              <a:defRPr sz="3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730375" indent="-38608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/>
              <a:buChar char=""/>
              <a:defRPr sz="2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2235200" indent="-325755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/>
              <a:buChar char="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757805" indent="-34290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/>
              <a:buChar char="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3215005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/>
              <a:buChar char="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3672205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/>
              <a:buChar char="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4129405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/>
              <a:buChar char="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4586605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/>
              <a:buChar char="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TiO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：  金红石、锐钛矿、板钛矿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38598" name="Rectangle 6"/>
          <p:cNvSpPr>
            <a:spLocks noChangeArrowheads="1"/>
          </p:cNvSpPr>
          <p:nvPr/>
        </p:nvSpPr>
        <p:spPr bwMode="auto">
          <a:xfrm>
            <a:off x="9767888" y="2997200"/>
            <a:ext cx="576263" cy="2717800"/>
          </a:xfrm>
          <a:prstGeom prst="rect">
            <a:avLst/>
          </a:prstGeom>
          <a:noFill/>
          <a:ln w="63500" algn="ctr">
            <a:solidFill>
              <a:schemeClr val="accent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ea"/>
                <a:ea typeface="+mn-ea"/>
                <a:cs typeface="+mn-cs"/>
              </a:rPr>
              <a:t>金红石的晶胞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38599" name="Rectangle 7"/>
          <p:cNvSpPr>
            <a:spLocks noChangeArrowheads="1"/>
          </p:cNvSpPr>
          <p:nvPr/>
        </p:nvSpPr>
        <p:spPr bwMode="auto">
          <a:xfrm>
            <a:off x="1524000" y="1773238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(1)  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二氧化钛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(TiO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)</a:t>
            </a:r>
            <a:endParaRPr kumimoji="0" lang="en-US" altLang="zh-CN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38600" name="Text Box 8"/>
          <p:cNvSpPr txBox="1">
            <a:spLocks noChangeArrowheads="1"/>
          </p:cNvSpPr>
          <p:nvPr/>
        </p:nvSpPr>
        <p:spPr bwMode="auto">
          <a:xfrm>
            <a:off x="1524000" y="2955925"/>
            <a:ext cx="4859338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　　其中最重要的金红石属四方晶系，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Ti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的配位数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6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，氧的配位数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。自然界中是红色或桃红色晶体，有时因含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Fe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，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Nb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，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Ta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，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Sn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，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Cr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等杂质而呈黑色。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38601" name="Text Box 9"/>
          <p:cNvSpPr txBox="1">
            <a:spLocks noChangeArrowheads="1"/>
          </p:cNvSpPr>
          <p:nvPr/>
        </p:nvSpPr>
        <p:spPr bwMode="auto">
          <a:xfrm>
            <a:off x="1524000" y="908050"/>
            <a:ext cx="9144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</a:t>
            </a:r>
            <a:r>
              <a:rPr kumimoji="1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、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氧化物</a:t>
            </a:r>
            <a:endParaRPr kumimoji="1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graphicFrame>
        <p:nvGraphicFramePr>
          <p:cNvPr id="238602" name="Object 10"/>
          <p:cNvGraphicFramePr>
            <a:graphicFrameLocks noChangeAspect="1"/>
          </p:cNvGraphicFramePr>
          <p:nvPr/>
        </p:nvGraphicFramePr>
        <p:xfrm>
          <a:off x="6672263" y="2997200"/>
          <a:ext cx="3024187" cy="279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1" imgW="3822700" imgH="3530600" progId="Photoshop.Image.6">
                  <p:embed/>
                </p:oleObj>
              </mc:Choice>
              <mc:Fallback>
                <p:oleObj name="" r:id="rId1" imgW="3822700" imgH="3530600" progId="Photoshop.Image.6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672263" y="2997200"/>
                        <a:ext cx="3024187" cy="27924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8603" name="Text Box 11"/>
          <p:cNvSpPr txBox="1"/>
          <p:nvPr/>
        </p:nvSpPr>
        <p:spPr>
          <a:xfrm>
            <a:off x="8328025" y="2924175"/>
            <a:ext cx="2087563" cy="4095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marL="457200" indent="-457200"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altLang="zh-CN" sz="1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Ti(IV)</a:t>
            </a:r>
            <a:r>
              <a:rPr lang="zh-CN" altLang="en-US" sz="1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氧化物</a:t>
            </a:r>
            <a:endParaRPr lang="zh-CN" altLang="en-US" sz="1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8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8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8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8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7" grpId="0"/>
      <p:bldP spid="238598" grpId="0" animBg="1"/>
      <p:bldP spid="238599" grpId="0"/>
      <p:bldP spid="238600" grpId="0"/>
      <p:bldP spid="238601" grpId="0"/>
      <p:bldP spid="23860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1524000" y="333375"/>
            <a:ext cx="9144000" cy="351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性质：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　　①　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TiO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不溶于水或酸，但溶于热浓硫酸或熔化的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KHSO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4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中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       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TiO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H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SO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4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＝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TiOSO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4 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H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O</a:t>
            </a:r>
            <a:endParaRPr kumimoji="0" lang="en-US" altLang="zh-CN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　　 ②　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TiO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BaCO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＝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BaTiO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(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偏钛酸钡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)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CO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↑</a:t>
            </a:r>
            <a:endParaRPr kumimoji="0" lang="en-US" altLang="zh-CN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39621" name="AutoShape 5"/>
          <p:cNvSpPr>
            <a:spLocks noChangeArrowheads="1"/>
          </p:cNvSpPr>
          <p:nvPr/>
        </p:nvSpPr>
        <p:spPr bwMode="auto">
          <a:xfrm>
            <a:off x="6311900" y="4149725"/>
            <a:ext cx="3384550" cy="936625"/>
          </a:xfrm>
          <a:prstGeom prst="cloudCallout">
            <a:avLst>
              <a:gd name="adj1" fmla="val -43903"/>
              <a:gd name="adj2" fmla="val 184407"/>
            </a:avLst>
          </a:prstGeom>
          <a:solidFill>
            <a:schemeClr val="bg1"/>
          </a:solidFill>
          <a:ln w="9525">
            <a:solidFill>
              <a:srgbClr val="FF9933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压电材料，用于超声波发生装置</a:t>
            </a:r>
            <a:endParaRPr kumimoji="0" lang="zh-CN" altLang="en-US" sz="2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39622" name="Rectangle 6"/>
          <p:cNvSpPr>
            <a:spLocks noChangeArrowheads="1"/>
          </p:cNvSpPr>
          <p:nvPr/>
        </p:nvSpPr>
        <p:spPr bwMode="auto">
          <a:xfrm>
            <a:off x="4583113" y="5876925"/>
            <a:ext cx="2011363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偏钛酸钡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1" grpId="0" animBg="1"/>
      <p:bldP spid="2396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524000" y="115888"/>
            <a:ext cx="9144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用途：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40645" name="Text Box 5"/>
          <p:cNvSpPr txBox="1">
            <a:spLocks noChangeArrowheads="1"/>
          </p:cNvSpPr>
          <p:nvPr/>
        </p:nvSpPr>
        <p:spPr bwMode="auto">
          <a:xfrm>
            <a:off x="1524000" y="1052513"/>
            <a:ext cx="9144000" cy="552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rgbClr val="990099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①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　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TiO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的化学性质不活泼，且覆盖能力强、折射率高，可用于制造高级白色油漆。它兼有锌白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(ZnO)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的持久性和铅白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[Pb(OH)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CO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]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的遮盖性，最大的优点是无毒，在高级化妆品中作增白剂。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rgbClr val="990099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②　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TiO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也用作高级铜板纸的表面覆盖剂，以及用于生产增白尼龙。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rgbClr val="990099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③　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TiO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粒子具有半导体性能，且以其无毒、廉价、催化活性高、稳定性好等特点，成为目前多相光催化反应最常用的半导体材料。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1524000" y="115888"/>
            <a:ext cx="9144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/>
              <a:buChar char=""/>
              <a:defRPr sz="3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1179830" indent="-45720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/>
              <a:buChar char=""/>
              <a:defRPr sz="3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739900" indent="-38100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/>
              <a:buChar char=""/>
              <a:defRPr sz="2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2262505" indent="-34290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/>
              <a:buChar char="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784475" indent="-34290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/>
              <a:buChar char="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3241675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/>
              <a:buChar char="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3698875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/>
              <a:buChar char="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4156075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/>
              <a:buChar char="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4613275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/>
              <a:buChar char="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(2) 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二氧化锆  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(ZrO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)</a:t>
            </a:r>
            <a:endParaRPr kumimoji="0" lang="en-US" altLang="zh-CN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　　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ZrO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有三种晶型：单斜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(monoclinic)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；四方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(tetragonal)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；立方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(cubic)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。三者之间可以相互转换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41669" name="Rectangle 5"/>
          <p:cNvSpPr>
            <a:spLocks noChangeArrowheads="1"/>
          </p:cNvSpPr>
          <p:nvPr/>
        </p:nvSpPr>
        <p:spPr bwMode="auto">
          <a:xfrm>
            <a:off x="1524000" y="5013325"/>
            <a:ext cx="91440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/>
              <a:buChar char=""/>
              <a:defRPr sz="3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908050" indent="-43688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/>
              <a:buChar char=""/>
              <a:defRPr sz="3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377950" indent="-46863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/>
              <a:buChar char=""/>
              <a:defRPr sz="2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827530" indent="-43815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/>
              <a:buChar char="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297430" indent="-46863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/>
              <a:buChar char="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754630" indent="-4686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/>
              <a:buChar char="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3211830" indent="-4686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/>
              <a:buChar char="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669030" indent="-4686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/>
              <a:buChar char="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4126230" indent="-4686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/>
              <a:buChar char="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marL="469900" marR="0" lvl="0" indent="-469900" algn="l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　　物性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:  ZrO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白色粉末，不溶于水，熔点很高。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469900" marR="0" lvl="0" indent="-469900" algn="l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　　化性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: 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除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HF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外不与其他酸作用。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graphicFrame>
        <p:nvGraphicFramePr>
          <p:cNvPr id="34820" name="Object 6"/>
          <p:cNvGraphicFramePr>
            <a:graphicFrameLocks noChangeAspect="1"/>
          </p:cNvGraphicFramePr>
          <p:nvPr/>
        </p:nvGraphicFramePr>
        <p:xfrm>
          <a:off x="4008438" y="2276475"/>
          <a:ext cx="3919537" cy="271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1" imgW="4813300" imgH="3340100" progId="Photoshop.Image.6">
                  <p:embed/>
                </p:oleObj>
              </mc:Choice>
              <mc:Fallback>
                <p:oleObj name="" r:id="rId1" imgW="4813300" imgH="3340100" progId="Photoshop.Image.6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008438" y="2276475"/>
                        <a:ext cx="3919537" cy="27193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1" name="Text Box 7"/>
          <p:cNvSpPr txBox="1"/>
          <p:nvPr/>
        </p:nvSpPr>
        <p:spPr>
          <a:xfrm>
            <a:off x="5664200" y="2133600"/>
            <a:ext cx="1223963" cy="4889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marL="457200" indent="-457200"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ZrO</a:t>
            </a:r>
            <a:r>
              <a:rPr lang="en-US" altLang="zh-CN" sz="20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1524000" y="260350"/>
            <a:ext cx="9144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marL="838200" indent="-838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38200" indent="-838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38200" indent="-838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838200" indent="-838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838200" indent="-838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838200" marR="0" lvl="0" indent="-838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 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卤化物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42693" name="Rectangle 5"/>
          <p:cNvSpPr>
            <a:spLocks noChangeArrowheads="1"/>
          </p:cNvSpPr>
          <p:nvPr/>
        </p:nvSpPr>
        <p:spPr bwMode="auto">
          <a:xfrm>
            <a:off x="1524000" y="4005263"/>
            <a:ext cx="9144000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69900" indent="-46990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/>
              <a:buChar char=""/>
              <a:defRPr sz="3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908050" indent="-43688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/>
              <a:buChar char=""/>
              <a:defRPr sz="3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377950" indent="-46863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/>
              <a:buChar char=""/>
              <a:defRPr sz="2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827530" indent="-43815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/>
              <a:buChar char="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297430" indent="-46863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/>
              <a:buChar char="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754630" indent="-4686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/>
              <a:buChar char="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3211830" indent="-4686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/>
              <a:buChar char="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669030" indent="-4686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/>
              <a:buChar char="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4126230" indent="-4686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/>
              <a:buChar char="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marL="469900" marR="0" lvl="0" indent="-469900" algn="just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(1)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　四氯化钛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(TiCl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4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)</a:t>
            </a:r>
            <a:endParaRPr kumimoji="0" lang="en-US" altLang="zh-CN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469900" marR="0" lvl="0" indent="-469900" algn="just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物性：无色液体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(mp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：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249 K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，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bp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：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409.5 K)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，有刺鼻气味，极易水解，在潮湿空气中会发烟。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grpSp>
        <p:nvGrpSpPr>
          <p:cNvPr id="242694" name="Group 6"/>
          <p:cNvGrpSpPr/>
          <p:nvPr/>
        </p:nvGrpSpPr>
        <p:grpSpPr>
          <a:xfrm>
            <a:off x="2135188" y="1168400"/>
            <a:ext cx="2209800" cy="2624138"/>
            <a:chOff x="385" y="709"/>
            <a:chExt cx="1392" cy="1653"/>
          </a:xfrm>
        </p:grpSpPr>
        <p:pic>
          <p:nvPicPr>
            <p:cNvPr id="35846" name="Picture 7" descr="TiCl4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1"/>
            <a:srcRect l="8720"/>
            <a:stretch>
              <a:fillRect/>
            </a:stretch>
          </p:blipFill>
          <p:spPr>
            <a:xfrm>
              <a:off x="385" y="709"/>
              <a:ext cx="1392" cy="1144"/>
            </a:xfrm>
            <a:prstGeom prst="rect">
              <a:avLst/>
            </a:prstGeom>
            <a:noFill/>
            <a:ln w="9525" cap="flat" cmpd="sng">
              <a:solidFill>
                <a:srgbClr val="33CC33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35847" name="Rectangle 8"/>
            <p:cNvSpPr>
              <a:spLocks noChangeArrowheads="1"/>
            </p:cNvSpPr>
            <p:nvPr/>
          </p:nvSpPr>
          <p:spPr bwMode="auto">
            <a:xfrm>
              <a:off x="703" y="1979"/>
              <a:ext cx="563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342900" marR="0" lvl="0" indent="-342900" algn="l" defTabSz="914400" rtl="0" eaLnBrk="1" fontAlgn="base" latinLnBrk="0" hangingPunct="1">
                <a:lnSpc>
                  <a:spcPct val="16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TiCl</a:t>
              </a:r>
              <a:r>
                <a:rPr kumimoji="0" lang="en-US" altLang="zh-CN" sz="2400" b="1" i="0" u="none" strike="noStrike" kern="1200" cap="none" spc="0" normalizeH="0" baseline="-2500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4</a:t>
              </a:r>
              <a:endParaRPr kumimoji="0" lang="en-US" altLang="zh-CN" sz="24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pic>
        <p:nvPicPr>
          <p:cNvPr id="242697" name="Picture 9" descr="Ti-2"/>
          <p:cNvPicPr>
            <a:picLocks noChangeAspect="1"/>
          </p:cNvPicPr>
          <p:nvPr/>
        </p:nvPicPr>
        <p:blipFill>
          <a:blip r:embed="rId2"/>
          <a:srcRect l="10043" t="24734" r="59259" b="12645"/>
          <a:stretch>
            <a:fillRect/>
          </a:stretch>
        </p:blipFill>
        <p:spPr>
          <a:xfrm>
            <a:off x="7319963" y="620713"/>
            <a:ext cx="2046287" cy="3068637"/>
          </a:xfrm>
          <a:prstGeom prst="rect">
            <a:avLst/>
          </a:prstGeom>
          <a:noFill/>
          <a:ln w="9525" cap="flat" cmpd="sng">
            <a:solidFill>
              <a:srgbClr val="33CC33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3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2693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2693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3">
                                            <p:txEl>
                                              <p:charRg st="16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2693">
                                            <p:txEl>
                                              <p:charRg st="16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2693">
                                            <p:txEl>
                                              <p:charRg st="16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3716" name="Text Box 4"/>
          <p:cNvSpPr txBox="1">
            <a:spLocks noChangeArrowheads="1"/>
          </p:cNvSpPr>
          <p:nvPr/>
        </p:nvSpPr>
        <p:spPr bwMode="auto">
          <a:xfrm>
            <a:off x="1524000" y="1377950"/>
            <a:ext cx="9144000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TiCl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4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 H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O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＝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TiO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4 HCl</a:t>
            </a:r>
            <a:endParaRPr kumimoji="0" lang="en-US" altLang="zh-CN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(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利用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TiCl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4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的水解性，可制作烟幕弹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)</a:t>
            </a:r>
            <a:endParaRPr kumimoji="0" lang="en-US" altLang="zh-CN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2TiCl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4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H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＝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2TiCl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2HCl</a:t>
            </a:r>
            <a:endParaRPr kumimoji="0" lang="en-US" altLang="zh-CN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2TiCl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4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Zn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＝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2TiCl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ZnCl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endParaRPr kumimoji="0" lang="en-US" altLang="zh-CN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43717" name="AutoShape 5"/>
          <p:cNvSpPr>
            <a:spLocks noChangeArrowheads="1"/>
          </p:cNvSpPr>
          <p:nvPr/>
        </p:nvSpPr>
        <p:spPr bwMode="auto">
          <a:xfrm>
            <a:off x="4878388" y="4572000"/>
            <a:ext cx="2665413" cy="1520825"/>
          </a:xfrm>
          <a:prstGeom prst="wedgeRoundRectCallout">
            <a:avLst>
              <a:gd name="adj1" fmla="val -28796"/>
              <a:gd name="adj2" fmla="val -62736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可用作制备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TiCl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</a:t>
            </a:r>
            <a:endParaRPr kumimoji="0" lang="en-US" altLang="zh-CN" sz="2800" b="1" i="0" u="none" strike="noStrike" kern="1200" cap="none" spc="0" normalizeH="0" baseline="-2500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6868" name="Rectangle 6"/>
          <p:cNvSpPr>
            <a:spLocks noChangeArrowheads="1"/>
          </p:cNvSpPr>
          <p:nvPr/>
        </p:nvSpPr>
        <p:spPr bwMode="auto">
          <a:xfrm>
            <a:off x="1524000" y="549275"/>
            <a:ext cx="9144000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化性：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6" grpId="0"/>
      <p:bldP spid="2437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Text Box 4"/>
          <p:cNvSpPr txBox="1"/>
          <p:nvPr/>
        </p:nvSpPr>
        <p:spPr>
          <a:xfrm>
            <a:off x="1416050" y="341313"/>
            <a:ext cx="9144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3600" dirty="0">
                <a:latin typeface="Arial" panose="020B0604020202020204" pitchFamily="34" charset="0"/>
                <a:ea typeface="黑体" panose="02010609060101010101" pitchFamily="49" charset="-122"/>
              </a:rPr>
              <a:t>钛副族和钒副族 </a:t>
            </a:r>
            <a:endParaRPr lang="zh-CN" altLang="en-US" sz="36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19459" name="Picture 5" descr="CHA560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908050"/>
            <a:ext cx="9144000" cy="3921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0" name="Line 7"/>
          <p:cNvSpPr/>
          <p:nvPr/>
        </p:nvSpPr>
        <p:spPr>
          <a:xfrm>
            <a:off x="3287713" y="1268413"/>
            <a:ext cx="0" cy="1150937"/>
          </a:xfrm>
          <a:prstGeom prst="line">
            <a:avLst/>
          </a:prstGeom>
          <a:ln w="317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9461" name="Line 8"/>
          <p:cNvSpPr/>
          <p:nvPr/>
        </p:nvSpPr>
        <p:spPr>
          <a:xfrm>
            <a:off x="3792538" y="1268413"/>
            <a:ext cx="0" cy="1150937"/>
          </a:xfrm>
          <a:prstGeom prst="line">
            <a:avLst/>
          </a:prstGeom>
          <a:ln w="317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9462" name="AutoShape 9"/>
          <p:cNvSpPr/>
          <p:nvPr/>
        </p:nvSpPr>
        <p:spPr>
          <a:xfrm>
            <a:off x="3575050" y="2781300"/>
            <a:ext cx="431800" cy="144145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9463" name="AutoShape 10"/>
          <p:cNvSpPr/>
          <p:nvPr/>
        </p:nvSpPr>
        <p:spPr>
          <a:xfrm>
            <a:off x="3071813" y="2781300"/>
            <a:ext cx="431800" cy="144145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1524000" y="188913"/>
            <a:ext cx="9144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(2)</a:t>
            </a: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　三氯化钛</a:t>
            </a:r>
            <a:endParaRPr kumimoji="0" lang="zh-CN" altLang="en-US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44741" name="Rectangle 5"/>
          <p:cNvSpPr>
            <a:spLocks noChangeArrowheads="1"/>
          </p:cNvSpPr>
          <p:nvPr/>
        </p:nvSpPr>
        <p:spPr bwMode="auto">
          <a:xfrm>
            <a:off x="1524000" y="1341438"/>
            <a:ext cx="9144000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/>
              <a:buChar char=""/>
              <a:defRPr sz="3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973455" indent="-43688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/>
              <a:buChar char=""/>
              <a:defRPr sz="3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621155" indent="-46863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/>
              <a:buChar char=""/>
              <a:defRPr sz="2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2238375" indent="-43815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/>
              <a:buChar char="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886075" indent="-46863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/>
              <a:buChar char="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3343275" indent="-4686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/>
              <a:buChar char="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3800475" indent="-4686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/>
              <a:buChar char="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4257675" indent="-4686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/>
              <a:buChar char="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4714875" indent="-4686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/>
              <a:buChar char="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 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水合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TiCl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: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紫色晶体，在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TiCl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浓溶液中加无水乙醚，并通入氯化氢至饱和，则在乙醚层得到绿色的异构体，结构式分别是：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[Ti(H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O)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6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]Cl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，  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[Ti(H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O)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5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Cl]Cl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·H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O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。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7892" name="Line 6"/>
          <p:cNvSpPr/>
          <p:nvPr/>
        </p:nvSpPr>
        <p:spPr>
          <a:xfrm>
            <a:off x="5295900" y="6096000"/>
            <a:ext cx="1219200" cy="0"/>
          </a:xfrm>
          <a:prstGeom prst="line">
            <a:avLst/>
          </a:prstGeom>
          <a:ln w="9525">
            <a:noFill/>
          </a:ln>
        </p:spPr>
      </p:sp>
      <p:sp>
        <p:nvSpPr>
          <p:cNvPr id="37893" name="Line 7"/>
          <p:cNvSpPr/>
          <p:nvPr/>
        </p:nvSpPr>
        <p:spPr>
          <a:xfrm>
            <a:off x="3467100" y="6019800"/>
            <a:ext cx="914400" cy="0"/>
          </a:xfrm>
          <a:prstGeom prst="line">
            <a:avLst/>
          </a:prstGeom>
          <a:ln w="9525">
            <a:noFill/>
          </a:ln>
        </p:spPr>
      </p:sp>
      <p:graphicFrame>
        <p:nvGraphicFramePr>
          <p:cNvPr id="37894" name="Object 8"/>
          <p:cNvGraphicFramePr>
            <a:graphicFrameLocks noChangeAspect="1"/>
          </p:cNvGraphicFramePr>
          <p:nvPr/>
        </p:nvGraphicFramePr>
        <p:xfrm>
          <a:off x="6686550" y="42354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114300" imgH="215900" progId="Equation.3">
                  <p:embed/>
                </p:oleObj>
              </mc:Choice>
              <mc:Fallback>
                <p:oleObj name="" r:id="rId1" imgW="114300" imgH="215900" progId="Equation.3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686550" y="4235450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4745" name="Rectangle 9"/>
          <p:cNvSpPr>
            <a:spLocks noChangeArrowheads="1"/>
          </p:cNvSpPr>
          <p:nvPr/>
        </p:nvSpPr>
        <p:spPr bwMode="auto">
          <a:xfrm>
            <a:off x="1524000" y="3624263"/>
            <a:ext cx="9144000" cy="196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/>
              <a:buChar char=""/>
              <a:defRPr sz="3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973455" indent="-43688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/>
              <a:buChar char=""/>
              <a:defRPr sz="3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621155" indent="-46863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/>
              <a:buChar char=""/>
              <a:defRPr sz="2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2238375" indent="-43815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/>
              <a:buChar char="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886075" indent="-46863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/>
              <a:buChar char="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3343275" indent="-4686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/>
              <a:buChar char="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3800475" indent="-4686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/>
              <a:buChar char="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4257675" indent="-4686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/>
              <a:buChar char="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4714875" indent="-4686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/>
              <a:buChar char="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还原性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:  (Ti</a:t>
            </a:r>
            <a:r>
              <a:rPr kumimoji="0" lang="en-US" altLang="zh-CN" sz="2800" b="1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</a:t>
            </a:r>
            <a:r>
              <a:rPr kumimoji="0" lang="zh-CN" altLang="en-US" sz="2800" b="1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&gt; Sn</a:t>
            </a:r>
            <a:r>
              <a:rPr kumimoji="0" lang="en-US" altLang="zh-CN" sz="2800" b="1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0" lang="zh-CN" altLang="en-US" sz="2800" b="1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)</a:t>
            </a:r>
            <a:endParaRPr kumimoji="0" lang="en-US" altLang="zh-CN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 3TiO</a:t>
            </a:r>
            <a:r>
              <a:rPr kumimoji="0" lang="en-US" altLang="zh-CN" sz="2800" b="1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0" lang="zh-CN" altLang="en-US" sz="2800" b="1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Al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6H</a:t>
            </a:r>
            <a:r>
              <a:rPr kumimoji="0" lang="zh-CN" altLang="en-US" sz="2800" b="1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＝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3Ti</a:t>
            </a:r>
            <a:r>
              <a:rPr kumimoji="0" lang="en-US" altLang="zh-CN" sz="2800" b="1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</a:t>
            </a:r>
            <a:r>
              <a:rPr kumimoji="0" lang="zh-CN" altLang="en-US" sz="2800" b="1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Al</a:t>
            </a:r>
            <a:r>
              <a:rPr kumimoji="0" lang="en-US" altLang="zh-CN" sz="2800" b="1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</a:t>
            </a:r>
            <a:r>
              <a:rPr kumimoji="0" lang="zh-CN" altLang="en-US" sz="2800" b="1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3H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O</a:t>
            </a:r>
            <a:endParaRPr kumimoji="0" lang="en-US" altLang="zh-CN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  Ti</a:t>
            </a:r>
            <a:r>
              <a:rPr kumimoji="0" lang="en-US" altLang="zh-CN" sz="2800" b="1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</a:t>
            </a:r>
            <a:r>
              <a:rPr kumimoji="0" lang="zh-CN" altLang="en-US" sz="2800" b="1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Fe</a:t>
            </a:r>
            <a:r>
              <a:rPr kumimoji="0" lang="en-US" altLang="zh-CN" sz="2800" b="1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</a:t>
            </a:r>
            <a:r>
              <a:rPr kumimoji="0" lang="zh-CN" altLang="en-US" sz="2800" b="1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H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O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＝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TiO</a:t>
            </a:r>
            <a:r>
              <a:rPr kumimoji="0" lang="en-US" altLang="zh-CN" sz="2800" b="1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0" lang="zh-CN" altLang="en-US" sz="2800" b="1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Fe</a:t>
            </a:r>
            <a:r>
              <a:rPr kumimoji="0" lang="en-US" altLang="zh-CN" sz="2800" b="1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0" lang="zh-CN" altLang="en-US" sz="2800" b="1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2H</a:t>
            </a:r>
            <a:r>
              <a:rPr kumimoji="0" lang="zh-CN" altLang="en-US" sz="2800" b="1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44746" name="AutoShape 10"/>
          <p:cNvSpPr>
            <a:spLocks noChangeArrowheads="1"/>
          </p:cNvSpPr>
          <p:nvPr/>
        </p:nvSpPr>
        <p:spPr bwMode="auto">
          <a:xfrm flipH="1">
            <a:off x="8183563" y="5589588"/>
            <a:ext cx="2160588" cy="1152525"/>
          </a:xfrm>
          <a:prstGeom prst="wedgeRectCallout">
            <a:avLst>
              <a:gd name="adj1" fmla="val 76227"/>
              <a:gd name="adj2" fmla="val -64463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此反应用于</a:t>
            </a:r>
            <a:r>
              <a:rPr kumimoji="1" lang="en-US" altLang="zh-CN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Ti</a:t>
            </a:r>
            <a:r>
              <a:rPr kumimoji="1" lang="en-US" altLang="zh-CN" sz="2000" b="1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</a:t>
            </a:r>
            <a:r>
              <a:rPr kumimoji="1" lang="zh-CN" altLang="en-US" sz="2000" b="1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</a:t>
            </a:r>
            <a:endParaRPr kumimoji="1" lang="zh-CN" altLang="en-US" sz="2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的滴定，用</a:t>
            </a:r>
            <a:r>
              <a:rPr kumimoji="1" lang="en-US" altLang="zh-CN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KSCN</a:t>
            </a:r>
            <a:endParaRPr kumimoji="1" lang="en-US" altLang="zh-CN" sz="2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作指示剂</a:t>
            </a:r>
            <a:endParaRPr kumimoji="1" lang="zh-CN" altLang="en-US" sz="2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44747" name="AutoShape 11"/>
          <p:cNvSpPr>
            <a:spLocks noChangeArrowheads="1"/>
          </p:cNvSpPr>
          <p:nvPr/>
        </p:nvSpPr>
        <p:spPr bwMode="auto">
          <a:xfrm flipH="1">
            <a:off x="8112125" y="3429000"/>
            <a:ext cx="1943100" cy="792163"/>
          </a:xfrm>
          <a:prstGeom prst="wedgeRectCallout">
            <a:avLst>
              <a:gd name="adj1" fmla="val 116500"/>
              <a:gd name="adj2" fmla="val 61019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zh-CN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可用作含钛试样</a:t>
            </a:r>
            <a:endParaRPr kumimoji="1" lang="zh-CN" altLang="en-US" sz="2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zh-CN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的钛含量测定</a:t>
            </a:r>
            <a:endParaRPr kumimoji="1" lang="zh-CN" altLang="en-US" sz="2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44748" name="Rectangle 12"/>
          <p:cNvSpPr>
            <a:spLocks noChangeArrowheads="1"/>
          </p:cNvSpPr>
          <p:nvPr/>
        </p:nvSpPr>
        <p:spPr bwMode="auto">
          <a:xfrm>
            <a:off x="1524000" y="620713"/>
            <a:ext cx="91440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物性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:</a:t>
            </a:r>
            <a:endParaRPr kumimoji="0" lang="en-US" altLang="zh-CN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4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4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>
                                            <p:txEl>
                                              <p:charRg st="0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4741">
                                            <p:txEl>
                                              <p:charRg st="0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4741">
                                            <p:txEl>
                                              <p:charRg st="0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4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4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4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4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4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4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1" grpId="0" build="p"/>
      <p:bldP spid="244745" grpId="0"/>
      <p:bldP spid="244746" grpId="0" animBg="1"/>
      <p:bldP spid="244747" grpId="0" animBg="1"/>
      <p:bldP spid="2447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64" name="Text Box 4"/>
          <p:cNvSpPr txBox="1">
            <a:spLocks noChangeArrowheads="1"/>
          </p:cNvSpPr>
          <p:nvPr/>
        </p:nvSpPr>
        <p:spPr bwMode="auto">
          <a:xfrm>
            <a:off x="1524000" y="3429000"/>
            <a:ext cx="91440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用途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: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　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TiCl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可用作烯烃定向聚合的催化剂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45765" name="Text Box 5"/>
          <p:cNvSpPr txBox="1">
            <a:spLocks noChangeArrowheads="1"/>
          </p:cNvSpPr>
          <p:nvPr/>
        </p:nvSpPr>
        <p:spPr bwMode="auto">
          <a:xfrm>
            <a:off x="1524000" y="1412875"/>
            <a:ext cx="88931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6FF66"/>
                    </a:gs>
                    <a:gs pos="50000">
                      <a:schemeClr val="bg1"/>
                    </a:gs>
                    <a:gs pos="100000">
                      <a:srgbClr val="66FF66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algn="ctr" defTabSz="914400" eaLnBrk="1" hangingPunct="1">
              <a:lnSpc>
                <a:spcPct val="200000"/>
              </a:lnSpc>
              <a:buClrTx/>
              <a:buSzTx/>
              <a:buFontTx/>
              <a:buNone/>
              <a:defRPr/>
            </a:pPr>
            <a:r>
              <a:rPr kumimoji="1" lang="en-US" altLang="zh-CN" sz="2800" b="1" kern="1200" cap="none" spc="0" normalizeH="0" baseline="0" noProof="0">
                <a:latin typeface="+mn-ea"/>
                <a:ea typeface="+mn-ea"/>
                <a:cs typeface="+mn-cs"/>
              </a:rPr>
              <a:t>2TiCl</a:t>
            </a:r>
            <a:r>
              <a:rPr kumimoji="1" lang="en-US" altLang="zh-CN" sz="2800" b="1" kern="1200" cap="none" spc="0" normalizeH="0" baseline="-25000" noProof="0">
                <a:latin typeface="+mn-ea"/>
                <a:ea typeface="+mn-ea"/>
                <a:cs typeface="+mn-cs"/>
              </a:rPr>
              <a:t>4</a:t>
            </a:r>
            <a:r>
              <a:rPr kumimoji="1" lang="zh-CN" altLang="en-US" sz="2800" b="1" kern="1200" cap="none" spc="0" normalizeH="0" baseline="0" noProof="0">
                <a:latin typeface="+mn-ea"/>
                <a:ea typeface="+mn-ea"/>
                <a:cs typeface="+mn-cs"/>
              </a:rPr>
              <a:t>＋</a:t>
            </a:r>
            <a:r>
              <a:rPr kumimoji="1" lang="en-US" altLang="zh-CN" sz="2800" b="1" kern="1200" cap="none" spc="0" normalizeH="0" baseline="0" noProof="0">
                <a:latin typeface="+mn-ea"/>
                <a:ea typeface="+mn-ea"/>
                <a:cs typeface="+mn-cs"/>
              </a:rPr>
              <a:t>Zn</a:t>
            </a:r>
            <a:r>
              <a:rPr kumimoji="1" lang="zh-CN" altLang="en-US" sz="2800" b="1" kern="1200" cap="none" spc="0" normalizeH="0" baseline="0" noProof="0">
                <a:latin typeface="+mn-ea"/>
                <a:ea typeface="+mn-ea"/>
                <a:cs typeface="+mn-cs"/>
              </a:rPr>
              <a:t>＝</a:t>
            </a:r>
            <a:r>
              <a:rPr kumimoji="1" lang="en-US" altLang="zh-CN" sz="2800" b="1" kern="1200" cap="none" spc="0" normalizeH="0" baseline="0" noProof="0">
                <a:latin typeface="+mn-ea"/>
                <a:ea typeface="+mn-ea"/>
                <a:cs typeface="+mn-cs"/>
              </a:rPr>
              <a:t>2TiCl</a:t>
            </a:r>
            <a:r>
              <a:rPr kumimoji="1" lang="en-US" altLang="zh-CN" sz="2800" b="1" kern="1200" cap="none" spc="0" normalizeH="0" baseline="-25000" noProof="0">
                <a:latin typeface="+mn-ea"/>
                <a:ea typeface="+mn-ea"/>
                <a:cs typeface="+mn-cs"/>
              </a:rPr>
              <a:t>3</a:t>
            </a:r>
            <a:r>
              <a:rPr kumimoji="1" lang="zh-CN" altLang="en-US" sz="2800" b="1" kern="1200" cap="none" spc="0" normalizeH="0" baseline="0" noProof="0">
                <a:latin typeface="+mn-ea"/>
                <a:ea typeface="+mn-ea"/>
                <a:cs typeface="+mn-cs"/>
              </a:rPr>
              <a:t>＋</a:t>
            </a:r>
            <a:r>
              <a:rPr kumimoji="1" lang="en-US" altLang="zh-CN" sz="2800" b="1" kern="1200" cap="none" spc="0" normalizeH="0" baseline="0" noProof="0">
                <a:latin typeface="+mn-ea"/>
                <a:ea typeface="+mn-ea"/>
                <a:cs typeface="+mn-cs"/>
              </a:rPr>
              <a:t>ZnCl</a:t>
            </a:r>
            <a:r>
              <a:rPr kumimoji="1" lang="en-US" altLang="zh-CN" sz="2800" b="1" kern="1200" cap="none" spc="0" normalizeH="0" baseline="-25000" noProof="0">
                <a:latin typeface="+mn-ea"/>
                <a:ea typeface="+mn-ea"/>
                <a:cs typeface="+mn-cs"/>
              </a:rPr>
              <a:t>2</a:t>
            </a:r>
            <a:endParaRPr kumimoji="1" lang="en-US" altLang="zh-CN" sz="2800" b="1" kern="1200" cap="none" spc="0" normalizeH="0" baseline="0" noProof="0">
              <a:latin typeface="+mn-ea"/>
              <a:ea typeface="+mn-ea"/>
              <a:cs typeface="+mn-cs"/>
            </a:endParaRPr>
          </a:p>
          <a:p>
            <a:pPr marR="0" algn="ctr" defTabSz="914400" eaLnBrk="1" hangingPunct="1">
              <a:lnSpc>
                <a:spcPct val="200000"/>
              </a:lnSpc>
              <a:buClrTx/>
              <a:buSzTx/>
              <a:buFontTx/>
              <a:buNone/>
              <a:defRPr/>
            </a:pPr>
            <a:r>
              <a:rPr kumimoji="1" lang="en-US" altLang="zh-CN" sz="2800" b="1" kern="1200" cap="none" spc="0" normalizeH="0" baseline="0" noProof="0">
                <a:latin typeface="+mn-ea"/>
                <a:ea typeface="+mn-ea"/>
                <a:cs typeface="+mn-cs"/>
              </a:rPr>
              <a:t>2Ti</a:t>
            </a:r>
            <a:r>
              <a:rPr kumimoji="1" lang="zh-CN" altLang="en-US" sz="2800" b="1" kern="1200" cap="none" spc="0" normalizeH="0" baseline="0" noProof="0">
                <a:latin typeface="+mn-ea"/>
                <a:ea typeface="+mn-ea"/>
                <a:cs typeface="+mn-cs"/>
              </a:rPr>
              <a:t>＋</a:t>
            </a:r>
            <a:r>
              <a:rPr kumimoji="1" lang="en-US" altLang="zh-CN" sz="2800" b="1" kern="1200" cap="none" spc="0" normalizeH="0" baseline="0" noProof="0">
                <a:latin typeface="+mn-ea"/>
                <a:ea typeface="+mn-ea"/>
                <a:cs typeface="+mn-cs"/>
              </a:rPr>
              <a:t>6HCl</a:t>
            </a:r>
            <a:r>
              <a:rPr kumimoji="1" lang="zh-CN" altLang="en-US" sz="2800" b="1" kern="1200" cap="none" spc="0" normalizeH="0" baseline="0" noProof="0">
                <a:latin typeface="+mn-ea"/>
                <a:ea typeface="+mn-ea"/>
                <a:cs typeface="+mn-cs"/>
              </a:rPr>
              <a:t>＝</a:t>
            </a:r>
            <a:r>
              <a:rPr kumimoji="1" lang="en-US" altLang="zh-CN" sz="2800" b="1" kern="1200" cap="none" spc="0" normalizeH="0" baseline="0" noProof="0">
                <a:latin typeface="+mn-ea"/>
                <a:ea typeface="+mn-ea"/>
                <a:cs typeface="+mn-cs"/>
              </a:rPr>
              <a:t>2TiCl</a:t>
            </a:r>
            <a:r>
              <a:rPr kumimoji="1" lang="en-US" altLang="zh-CN" sz="2800" b="1" kern="1200" cap="none" spc="0" normalizeH="0" baseline="-25000" noProof="0">
                <a:latin typeface="+mn-ea"/>
                <a:ea typeface="+mn-ea"/>
                <a:cs typeface="+mn-cs"/>
              </a:rPr>
              <a:t>3</a:t>
            </a:r>
            <a:r>
              <a:rPr kumimoji="1" lang="zh-CN" altLang="en-US" sz="2800" b="1" kern="1200" cap="none" spc="0" normalizeH="0" baseline="0" noProof="0">
                <a:latin typeface="+mn-ea"/>
                <a:ea typeface="+mn-ea"/>
                <a:cs typeface="+mn-cs"/>
              </a:rPr>
              <a:t>＋</a:t>
            </a:r>
            <a:r>
              <a:rPr kumimoji="1" lang="en-US" altLang="zh-CN" sz="2800" b="1" kern="1200" cap="none" spc="0" normalizeH="0" baseline="0" noProof="0">
                <a:latin typeface="+mn-ea"/>
                <a:ea typeface="+mn-ea"/>
                <a:cs typeface="+mn-cs"/>
              </a:rPr>
              <a:t>3H</a:t>
            </a:r>
            <a:r>
              <a:rPr kumimoji="1" lang="en-US" altLang="zh-CN" sz="2800" b="1" kern="1200" cap="none" spc="0" normalizeH="0" baseline="-25000" noProof="0">
                <a:latin typeface="+mn-ea"/>
                <a:ea typeface="+mn-ea"/>
                <a:cs typeface="+mn-cs"/>
              </a:rPr>
              <a:t>2</a:t>
            </a:r>
            <a:r>
              <a:rPr kumimoji="1" lang="en-US" altLang="zh-CN" sz="2800" b="1" kern="1200" cap="none" spc="0" normalizeH="0" baseline="0" noProof="0">
                <a:latin typeface="+mn-ea"/>
                <a:ea typeface="+mn-ea"/>
                <a:cs typeface="+mn-cs"/>
              </a:rPr>
              <a:t>↑</a:t>
            </a:r>
            <a:endParaRPr kumimoji="1" lang="en-US" altLang="zh-CN" sz="2800" b="1" kern="1200" cap="none" spc="0" normalizeH="0" baseline="0" noProof="0">
              <a:latin typeface="+mn-ea"/>
              <a:ea typeface="+mn-ea"/>
              <a:cs typeface="+mn-cs"/>
            </a:endParaRPr>
          </a:p>
        </p:txBody>
      </p:sp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1524000" y="404813"/>
            <a:ext cx="91440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制备：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45767" name="Text Box 7"/>
          <p:cNvSpPr txBox="1">
            <a:spLocks noChangeArrowheads="1"/>
          </p:cNvSpPr>
          <p:nvPr/>
        </p:nvSpPr>
        <p:spPr bwMode="auto">
          <a:xfrm>
            <a:off x="2279650" y="5084763"/>
            <a:ext cx="900747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CH</a:t>
            </a:r>
            <a:r>
              <a:rPr kumimoji="1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CH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Symbol" panose="05050102010706020507" pitchFamily="18" charset="2"/>
              </a:rPr>
              <a:t>CH</a:t>
            </a:r>
            <a:r>
              <a:rPr kumimoji="1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Symbol" panose="05050102010706020507" pitchFamily="18" charset="2"/>
              </a:rPr>
              <a:t>2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Symbol" panose="05050102010706020507" pitchFamily="18" charset="2"/>
              </a:rPr>
              <a:t>                           (CH(CH</a:t>
            </a:r>
            <a:r>
              <a:rPr kumimoji="1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Symbol" panose="05050102010706020507" pitchFamily="18" charset="2"/>
              </a:rPr>
              <a:t>3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Symbol" panose="05050102010706020507" pitchFamily="18" charset="2"/>
              </a:rPr>
              <a:t>) CH</a:t>
            </a:r>
            <a:r>
              <a:rPr kumimoji="1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Symbol" panose="05050102010706020507" pitchFamily="18" charset="2"/>
              </a:rPr>
              <a:t>2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Symbol" panose="05050102010706020507" pitchFamily="18" charset="2"/>
              </a:rPr>
              <a:t> )</a:t>
            </a:r>
            <a:r>
              <a:rPr kumimoji="1" lang="en-US" altLang="zh-CN" sz="2800" b="1" i="1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Symbol" panose="05050102010706020507" pitchFamily="18" charset="2"/>
              </a:rPr>
              <a:t>n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Symbol" panose="05050102010706020507" pitchFamily="18" charset="2"/>
              </a:rPr>
              <a:t></a:t>
            </a:r>
            <a:endParaRPr kumimoji="1" lang="en-US" altLang="zh-CN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245768" name="Text Box 8"/>
          <p:cNvSpPr txBox="1"/>
          <p:nvPr/>
        </p:nvSpPr>
        <p:spPr>
          <a:xfrm>
            <a:off x="4354513" y="4868863"/>
            <a:ext cx="2330450" cy="523875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p>
            <a:pPr marL="457200" indent="-457200" eaLnBrk="1" hangingPunct="1">
              <a:lnSpc>
                <a:spcPct val="13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Al(C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H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楷体_GB2312" pitchFamily="49" charset="-122"/>
              </a:rPr>
              <a:t>5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  <a:sym typeface="Symbol" panose="05050102010706020507" pitchFamily="18" charset="2"/>
              </a:rPr>
              <a:t>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TiCl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endParaRPr lang="en-US" altLang="zh-CN" sz="2400" b="1" baseline="-25000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45769" name="Line 9"/>
          <p:cNvSpPr/>
          <p:nvPr/>
        </p:nvSpPr>
        <p:spPr>
          <a:xfrm>
            <a:off x="4367213" y="5516563"/>
            <a:ext cx="2160587" cy="0"/>
          </a:xfrm>
          <a:prstGeom prst="line">
            <a:avLst/>
          </a:prstGeom>
          <a:ln w="12700" cap="sq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5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5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4" grpId="0"/>
      <p:bldP spid="245765" grpId="0"/>
      <p:bldP spid="245767" grpId="0"/>
      <p:bldP spid="24576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Rectangle 4"/>
          <p:cNvSpPr>
            <a:spLocks noChangeArrowheads="1"/>
          </p:cNvSpPr>
          <p:nvPr/>
        </p:nvSpPr>
        <p:spPr bwMode="auto">
          <a:xfrm>
            <a:off x="1524000" y="228600"/>
            <a:ext cx="91440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marL="838200" indent="-838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38200" indent="-838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38200" indent="-838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838200" indent="-838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838200" indent="-838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838200" marR="0" lvl="0" indent="-838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(3) 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四氯化锆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(ZrCl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4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)</a:t>
            </a:r>
            <a:endParaRPr kumimoji="0" lang="en-US" altLang="zh-CN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46789" name="Rectangle 5"/>
          <p:cNvSpPr>
            <a:spLocks noChangeArrowheads="1"/>
          </p:cNvSpPr>
          <p:nvPr/>
        </p:nvSpPr>
        <p:spPr bwMode="auto">
          <a:xfrm>
            <a:off x="695325" y="1341438"/>
            <a:ext cx="10440988" cy="392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93980" indent="-9398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/>
              <a:buChar char=""/>
              <a:defRPr sz="3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1065530" indent="-43688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/>
              <a:buChar char=""/>
              <a:defRPr sz="3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713230" indent="-46863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/>
              <a:buChar char=""/>
              <a:defRPr sz="2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2330450" indent="-43815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/>
              <a:buChar char="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978150" indent="-46863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/>
              <a:buChar char="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3435350" indent="-4686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/>
              <a:buChar char="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3892550" indent="-4686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/>
              <a:buChar char="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4349750" indent="-4686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/>
              <a:buChar char="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4806950" indent="-4686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/>
              <a:buChar char="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marL="93980" marR="0" lvl="0" indent="-93980" algn="l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    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白色粉末，在潮湿的空气中产生盐酸烟雾，遇水剧烈水解。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93980" marR="0" lvl="0" indent="-93980" algn="l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               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ZrCl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4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9 H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O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＝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ZrOCl· 8 H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O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 HCl</a:t>
            </a:r>
            <a:endParaRPr kumimoji="0" lang="en-US" altLang="zh-CN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93980" marR="0" lvl="0" indent="-93980" algn="l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    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水解所得到的产物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ZrOCl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· 8 H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O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，难溶于冷盐酸中，但能溶于水，从溶液中析出的是四方形棱状晶体或针状晶体，这可用于锆的鉴定和提纯。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Rectangle 4"/>
          <p:cNvSpPr>
            <a:spLocks noChangeArrowheads="1"/>
          </p:cNvSpPr>
          <p:nvPr/>
        </p:nvSpPr>
        <p:spPr bwMode="auto">
          <a:xfrm>
            <a:off x="1055688" y="404813"/>
            <a:ext cx="96123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(4)  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四氟化锆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(ZrF</a:t>
            </a:r>
            <a:r>
              <a:rPr kumimoji="1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4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)</a:t>
            </a:r>
            <a:endParaRPr kumimoji="1" lang="en-US" altLang="zh-CN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47813" name="Rectangle 5"/>
          <p:cNvSpPr>
            <a:spLocks noChangeArrowheads="1"/>
          </p:cNvSpPr>
          <p:nvPr/>
        </p:nvSpPr>
        <p:spPr bwMode="auto">
          <a:xfrm>
            <a:off x="1055688" y="1285875"/>
            <a:ext cx="96123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3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08050" indent="-4368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77950" indent="-468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7530" indent="-4381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97430" indent="-468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54630" indent="-4686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11830" indent="-4686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69030" indent="-4686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26230" indent="-4686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69900" marR="0" lvl="0" indent="-469900" algn="l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rgbClr val="990099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         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无色晶体，具有高折射率，几乎不溶于水；与氟化铵作用可生成  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(NH</a:t>
            </a:r>
            <a:r>
              <a:rPr kumimoji="1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4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)</a:t>
            </a:r>
            <a:r>
              <a:rPr kumimoji="1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[ZrF</a:t>
            </a:r>
            <a:r>
              <a:rPr kumimoji="1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6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]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，它在稍加热下就可分解，剩下的 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ZrF</a:t>
            </a:r>
            <a:r>
              <a:rPr kumimoji="1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4 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在 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873 K 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开始升华，利用这一特性可把锆与铁及其它杂质分离。</a:t>
            </a:r>
            <a:endParaRPr kumimoji="1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47814" name="Rectangle 6"/>
          <p:cNvSpPr>
            <a:spLocks noChangeArrowheads="1"/>
          </p:cNvSpPr>
          <p:nvPr/>
        </p:nvSpPr>
        <p:spPr bwMode="auto">
          <a:xfrm>
            <a:off x="1055688" y="3789363"/>
            <a:ext cx="96123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(NH</a:t>
            </a:r>
            <a:r>
              <a:rPr kumimoji="1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4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)</a:t>
            </a:r>
            <a:r>
              <a:rPr kumimoji="1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[ZrF</a:t>
            </a:r>
            <a:r>
              <a:rPr kumimoji="1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6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]  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＝　 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ZrF</a:t>
            </a:r>
            <a:r>
              <a:rPr kumimoji="1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4 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 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 NH</a:t>
            </a:r>
            <a:r>
              <a:rPr kumimoji="1" lang="zh-CN" altLang="en-US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３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↑＋　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 HF↑</a:t>
            </a:r>
            <a:endParaRPr kumimoji="1" lang="en-US" altLang="zh-CN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3" grpId="0"/>
      <p:bldP spid="2478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1524000" y="549275"/>
            <a:ext cx="91440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 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钛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(IV)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的配合物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48837" name="Rectangle 5"/>
          <p:cNvSpPr>
            <a:spLocks noChangeArrowheads="1"/>
          </p:cNvSpPr>
          <p:nvPr/>
        </p:nvSpPr>
        <p:spPr bwMode="auto">
          <a:xfrm>
            <a:off x="1524000" y="1981200"/>
            <a:ext cx="9144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/>
              <a:buChar char=""/>
              <a:defRPr sz="3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1065530" indent="-43688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/>
              <a:buChar char=""/>
              <a:defRPr sz="3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713230" indent="-46863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/>
              <a:buChar char=""/>
              <a:defRPr sz="2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2330450" indent="-43815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/>
              <a:buChar char="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978150" indent="-46863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/>
              <a:buChar char="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3435350" indent="-4686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/>
              <a:buChar char="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3892550" indent="-4686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/>
              <a:buChar char="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4349750" indent="-4686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/>
              <a:buChar char="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4806950" indent="-4686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/>
              <a:buChar char="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   Ti(IV)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：正电荷较高，半径较小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(68 nm)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，电荷半径的比值较大，具有很强的极化力，以至在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Ti(IV)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的水溶液中不存在简单的水合配离子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[Ti(H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O)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6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]</a:t>
            </a:r>
            <a:r>
              <a:rPr kumimoji="0" lang="en-US" altLang="zh-CN" sz="2800" b="1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4</a:t>
            </a:r>
            <a:r>
              <a:rPr kumimoji="0" lang="zh-CN" altLang="en-US" sz="2800" b="1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，只存在碱式的氧基盐。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1988" name="Line 6"/>
          <p:cNvSpPr/>
          <p:nvPr/>
        </p:nvSpPr>
        <p:spPr>
          <a:xfrm>
            <a:off x="2501900" y="2498725"/>
            <a:ext cx="4240213" cy="1588"/>
          </a:xfrm>
          <a:prstGeom prst="line">
            <a:avLst/>
          </a:prstGeom>
          <a:ln w="9525">
            <a:noFill/>
          </a:ln>
        </p:spPr>
      </p:sp>
      <p:graphicFrame>
        <p:nvGraphicFramePr>
          <p:cNvPr id="41989" name="Object 7"/>
          <p:cNvGraphicFramePr>
            <a:graphicFrameLocks noChangeAspect="1"/>
          </p:cNvGraphicFramePr>
          <p:nvPr/>
        </p:nvGraphicFramePr>
        <p:xfrm>
          <a:off x="6026150" y="3533775"/>
          <a:ext cx="10795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114300" imgH="215900" progId="Equation.3">
                  <p:embed/>
                </p:oleObj>
              </mc:Choice>
              <mc:Fallback>
                <p:oleObj name="" r:id="rId1" imgW="114300" imgH="215900" progId="Equation.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26150" y="3533775"/>
                        <a:ext cx="10795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8840" name="Rectangle 8"/>
          <p:cNvSpPr>
            <a:spLocks noChangeArrowheads="1"/>
          </p:cNvSpPr>
          <p:nvPr/>
        </p:nvSpPr>
        <p:spPr bwMode="auto">
          <a:xfrm>
            <a:off x="1524000" y="1069975"/>
            <a:ext cx="91440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(1) 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与水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(H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O)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的配合物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1991" name="Line 9"/>
          <p:cNvSpPr/>
          <p:nvPr/>
        </p:nvSpPr>
        <p:spPr>
          <a:xfrm>
            <a:off x="4787900" y="6856413"/>
            <a:ext cx="719138" cy="1587"/>
          </a:xfrm>
          <a:prstGeom prst="line">
            <a:avLst/>
          </a:prstGeom>
          <a:ln w="9525">
            <a:noFill/>
          </a:ln>
        </p:spPr>
      </p:sp>
      <p:sp>
        <p:nvSpPr>
          <p:cNvPr id="248842" name="Text Box 10"/>
          <p:cNvSpPr txBox="1">
            <a:spLocks noChangeArrowheads="1"/>
          </p:cNvSpPr>
          <p:nvPr/>
        </p:nvSpPr>
        <p:spPr bwMode="auto">
          <a:xfrm>
            <a:off x="1524000" y="4365625"/>
            <a:ext cx="91440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　　在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HClO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4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中：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[Ti(OH)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(H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O)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4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]</a:t>
            </a:r>
            <a:r>
              <a:rPr kumimoji="0" lang="en-US" altLang="zh-CN" sz="2800" b="1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0" lang="zh-CN" altLang="en-US" sz="2800" b="1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(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简写成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TiO</a:t>
            </a:r>
            <a:r>
              <a:rPr kumimoji="0" lang="en-US" altLang="zh-CN" sz="2800" b="1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0" lang="zh-CN" altLang="en-US" sz="2800" b="1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，钛酰离子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)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；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　　在碱性溶液中：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[Ti(OH)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4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(H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O)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]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，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TiO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·4H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O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。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8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8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7">
                                            <p:txEl>
                                              <p:charRg st="0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8837">
                                            <p:txEl>
                                              <p:charRg st="0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8837">
                                            <p:txEl>
                                              <p:charRg st="0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8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8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7" grpId="0" build="p"/>
      <p:bldP spid="248840" grpId="0"/>
      <p:bldP spid="2488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Rectangle 4"/>
          <p:cNvSpPr>
            <a:spLocks noChangeArrowheads="1"/>
          </p:cNvSpPr>
          <p:nvPr/>
        </p:nvSpPr>
        <p:spPr bwMode="auto">
          <a:xfrm>
            <a:off x="1524000" y="685800"/>
            <a:ext cx="91440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(2)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　与醇的配合物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49861" name="Rectangle 5"/>
          <p:cNvSpPr>
            <a:spLocks noChangeArrowheads="1"/>
          </p:cNvSpPr>
          <p:nvPr/>
        </p:nvSpPr>
        <p:spPr bwMode="auto">
          <a:xfrm>
            <a:off x="1524000" y="1773238"/>
            <a:ext cx="9144000" cy="308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/>
              <a:buChar char=""/>
              <a:defRPr sz="3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/>
              <a:buChar char=""/>
              <a:defRPr sz="3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/>
              <a:buChar char=""/>
              <a:defRPr sz="2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/>
              <a:buChar char="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/>
              <a:buChar char="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/>
              <a:buChar char="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/>
              <a:buChar char="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/>
              <a:buChar char="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/>
              <a:buChar char="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　　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TiCl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4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在醇中的溶剂分解作用生成二醇盐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:</a:t>
            </a:r>
            <a:endParaRPr kumimoji="0" lang="en-US" altLang="zh-CN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            TiCl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4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 ROH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＝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TiCl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(OR)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 HCl</a:t>
            </a:r>
            <a:endParaRPr kumimoji="0" lang="en-US" altLang="zh-CN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　　加入干燥的氨气以除掉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HCl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，能生成四醇盐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:</a:t>
            </a:r>
            <a:endParaRPr kumimoji="0" lang="en-US" altLang="zh-CN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          TiCl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4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4 ROH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4 NH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＝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Ti(OR)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4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4 NH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4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Cl</a:t>
            </a:r>
            <a:endParaRPr kumimoji="0" lang="en-US" altLang="zh-CN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graphicFrame>
        <p:nvGraphicFramePr>
          <p:cNvPr id="43012" name="Object 6"/>
          <p:cNvGraphicFramePr>
            <a:graphicFrameLocks noChangeAspect="1"/>
          </p:cNvGraphicFramePr>
          <p:nvPr/>
        </p:nvGraphicFramePr>
        <p:xfrm>
          <a:off x="6184900" y="5988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1" imgW="114300" imgH="215900" progId="Equation.3">
                  <p:embed/>
                </p:oleObj>
              </mc:Choice>
              <mc:Fallback>
                <p:oleObj name="" r:id="rId1" imgW="114300" imgH="215900" progId="Equation.3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184900" y="5988050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1512888" y="620713"/>
            <a:ext cx="914400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(3)   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与过氧化氢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(H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O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)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的配合物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50885" name="Rectangle 5"/>
          <p:cNvSpPr>
            <a:spLocks noChangeArrowheads="1"/>
          </p:cNvSpPr>
          <p:nvPr/>
        </p:nvSpPr>
        <p:spPr bwMode="auto">
          <a:xfrm>
            <a:off x="1524000" y="1412875"/>
            <a:ext cx="9144000" cy="403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33CC33"/>
                    </a:gs>
                    <a:gs pos="50000">
                      <a:srgbClr val="FFFFFF"/>
                    </a:gs>
                    <a:gs pos="100000">
                      <a:srgbClr val="33CC33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/>
              <a:buChar char=""/>
              <a:defRPr sz="3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1065530" indent="-43688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/>
              <a:buChar char=""/>
              <a:defRPr sz="3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713230" indent="-46863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/>
              <a:buChar char=""/>
              <a:defRPr sz="2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2330450" indent="-43815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/>
              <a:buChar char="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978150" indent="-46863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/>
              <a:buChar char="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3435350" indent="-4686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/>
              <a:buChar char="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3892550" indent="-4686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/>
              <a:buChar char="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4349750" indent="-4686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/>
              <a:buChar char="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4806950" indent="-4686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/>
              <a:buChar char="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　　在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Ti(IV)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的溶液中加入过氧化氢，在强酸性溶液中显红色，在稀酸或中性溶液中显黄色。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　　原因：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O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0" lang="en-US" altLang="zh-CN" sz="2800" b="1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0" lang="zh-CN" altLang="en-US" sz="2800" b="1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－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离子的变形性。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　　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pH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小于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：有色配离子是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[Ti(O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)(OH)(H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O)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4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]</a:t>
            </a:r>
            <a:r>
              <a:rPr kumimoji="0" lang="zh-CN" altLang="en-US" sz="2800" b="1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</a:t>
            </a:r>
            <a:endParaRPr kumimoji="0" lang="zh-CN" altLang="en-US" sz="2800" b="1" i="0" u="none" strike="noStrike" kern="1200" cap="none" spc="0" normalizeH="0" baseline="3000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　　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pH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＝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～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：有色配离子是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Ti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O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5</a:t>
            </a:r>
            <a:r>
              <a:rPr kumimoji="0" lang="en-US" altLang="zh-CN" sz="2800" b="1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0" lang="zh-CN" altLang="en-US" sz="2800" b="1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graphicFrame>
        <p:nvGraphicFramePr>
          <p:cNvPr id="44036" name="Object 6"/>
          <p:cNvGraphicFramePr>
            <a:graphicFrameLocks noChangeAspect="1"/>
          </p:cNvGraphicFramePr>
          <p:nvPr/>
        </p:nvGraphicFramePr>
        <p:xfrm>
          <a:off x="618490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1" imgW="114300" imgH="215900" progId="Equation.3">
                  <p:embed/>
                </p:oleObj>
              </mc:Choice>
              <mc:Fallback>
                <p:oleObj name="" r:id="rId1" imgW="114300" imgH="215900" progId="Equation.3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18490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5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0885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0885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5">
                                            <p:txEl>
                                              <p:charRg st="47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0885">
                                            <p:txEl>
                                              <p:charRg st="47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0885">
                                            <p:txEl>
                                              <p:charRg st="47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5">
                                            <p:txEl>
                                              <p:charRg st="64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0885">
                                            <p:txEl>
                                              <p:charRg st="64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0885">
                                            <p:txEl>
                                              <p:charRg st="64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5">
                                            <p:txEl>
                                              <p:charRg st="101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0885">
                                            <p:txEl>
                                              <p:charRg st="101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0885">
                                            <p:txEl>
                                              <p:charRg st="101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887413" y="5954713"/>
            <a:ext cx="185738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R="0" defTabSz="1097280" eaLnBrk="1" hangingPunct="1">
              <a:buClrTx/>
              <a:buSzTx/>
              <a:buFontTx/>
              <a:buNone/>
              <a:defRPr/>
            </a:pPr>
            <a:endParaRPr kumimoji="0" lang="zh-CN" altLang="zh-CN" sz="2160" kern="1200" cap="none" spc="0" normalizeH="0" baseline="0" noProof="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2042667" y="2354626"/>
            <a:ext cx="10157250" cy="2802565"/>
          </a:xfrm>
          <a:prstGeom prst="rect">
            <a:avLst/>
          </a:prstGeom>
          <a:solidFill>
            <a:srgbClr val="FF0000"/>
          </a:solidFill>
          <a:scene3d>
            <a:camera prst="orthographicFront">
              <a:rot lat="0" lon="0" rev="0"/>
            </a:camera>
            <a:lightRig rig="glow" dir="tl"/>
          </a:scene3d>
          <a:sp3d>
            <a:bevelT w="50800" h="508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oudy Old Style" panose="02020502050305020303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5063" name="图片 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354263"/>
            <a:ext cx="2035175" cy="2803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65" name="矩形 1"/>
          <p:cNvSpPr/>
          <p:nvPr/>
        </p:nvSpPr>
        <p:spPr>
          <a:xfrm>
            <a:off x="4872038" y="3124200"/>
            <a:ext cx="3884612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4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4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 钒副族 </a:t>
            </a:r>
            <a:endParaRPr lang="zh-CN" altLang="en-US" sz="44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766763" y="549275"/>
            <a:ext cx="9144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第</a:t>
            </a:r>
            <a:r>
              <a:rPr kumimoji="0" lang="en-US" altLang="zh-CN" sz="36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0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节 钒副族 </a:t>
            </a:r>
            <a:endParaRPr kumimoji="0" lang="zh-CN" altLang="en-US" sz="3600" b="1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pic>
        <p:nvPicPr>
          <p:cNvPr id="251909" name="Picture 5" descr="v_dat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59825" y="1957388"/>
            <a:ext cx="2484438" cy="2171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1910" name="Rectangle 6"/>
          <p:cNvSpPr>
            <a:spLocks noChangeArrowheads="1"/>
          </p:cNvSpPr>
          <p:nvPr/>
        </p:nvSpPr>
        <p:spPr bwMode="auto">
          <a:xfrm>
            <a:off x="1524000" y="4748213"/>
            <a:ext cx="9144000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　　价电子构型 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(</a:t>
            </a:r>
            <a:r>
              <a:rPr kumimoji="1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n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－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1)d</a:t>
            </a:r>
            <a:r>
              <a:rPr kumimoji="1" lang="en-US" altLang="zh-CN" sz="2800" b="1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</a:t>
            </a:r>
            <a:r>
              <a:rPr kumimoji="1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n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s</a:t>
            </a:r>
            <a:r>
              <a:rPr kumimoji="1" lang="en-US" altLang="zh-CN" sz="2800" b="1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， 最高氧化态为＋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5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。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　　属稀有元素。</a:t>
            </a:r>
            <a:endParaRPr kumimoji="1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51911" name="Rectangle 7"/>
          <p:cNvSpPr>
            <a:spLocks noChangeArrowheads="1"/>
          </p:cNvSpPr>
          <p:nvPr/>
        </p:nvSpPr>
        <p:spPr bwMode="auto">
          <a:xfrm>
            <a:off x="1524000" y="3740150"/>
            <a:ext cx="91440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钽：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Tantalum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， 希腊神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Tantalus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。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51912" name="Rectangle 8"/>
          <p:cNvSpPr>
            <a:spLocks noChangeArrowheads="1"/>
          </p:cNvSpPr>
          <p:nvPr/>
        </p:nvSpPr>
        <p:spPr bwMode="auto">
          <a:xfrm>
            <a:off x="1524000" y="1939925"/>
            <a:ext cx="91440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钒： 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Vanadium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，美女神 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Vanadis 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的名字。</a:t>
            </a:r>
            <a:endParaRPr kumimoji="1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51913" name="Rectangle 9"/>
          <p:cNvSpPr>
            <a:spLocks noChangeArrowheads="1"/>
          </p:cNvSpPr>
          <p:nvPr/>
        </p:nvSpPr>
        <p:spPr bwMode="auto">
          <a:xfrm>
            <a:off x="1524000" y="2947988"/>
            <a:ext cx="91440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铌：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Niobium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，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Tantalus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的女儿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Niobe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。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10" grpId="0"/>
      <p:bldP spid="251911" grpId="0"/>
      <p:bldP spid="251912" grpId="0"/>
      <p:bldP spid="2519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Rectangle 4"/>
          <p:cNvSpPr>
            <a:spLocks noChangeArrowheads="1"/>
          </p:cNvSpPr>
          <p:nvPr/>
        </p:nvSpPr>
        <p:spPr bwMode="auto">
          <a:xfrm>
            <a:off x="1524000" y="5334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一、 </a:t>
            </a:r>
            <a:r>
              <a:rPr kumimoji="1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钒副族单质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endParaRPr kumimoji="1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52933" name="Rectangle 5"/>
          <p:cNvSpPr>
            <a:spLocks noChangeArrowheads="1"/>
          </p:cNvSpPr>
          <p:nvPr/>
        </p:nvSpPr>
        <p:spPr bwMode="auto">
          <a:xfrm>
            <a:off x="1524000" y="1617663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钒副族元素单质的性质 </a:t>
            </a:r>
            <a:endParaRPr kumimoji="1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52934" name="Rectangle 6"/>
          <p:cNvSpPr>
            <a:spLocks noChangeArrowheads="1"/>
          </p:cNvSpPr>
          <p:nvPr/>
        </p:nvSpPr>
        <p:spPr bwMode="auto">
          <a:xfrm>
            <a:off x="1524000" y="25654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(1)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　物理性质</a:t>
            </a:r>
            <a:endParaRPr kumimoji="1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52935" name="Rectangle 7"/>
          <p:cNvSpPr>
            <a:spLocks noChangeArrowheads="1"/>
          </p:cNvSpPr>
          <p:nvPr/>
        </p:nvSpPr>
        <p:spPr bwMode="auto">
          <a:xfrm>
            <a:off x="1524000" y="3556000"/>
            <a:ext cx="91440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熔点较高， 同族中随着周期数增加而升高；单质都为银白色、有金属光泽，具有典型的体心立方金属结构。纯净的金属硬度低、有延展性，当含有杂质时则变得硬而脆。 </a:t>
            </a:r>
            <a:endParaRPr kumimoji="1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3" grpId="0"/>
      <p:bldP spid="252934" grpId="0"/>
      <p:bldP spid="2529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Text Box 6"/>
          <p:cNvSpPr txBox="1">
            <a:spLocks noChangeArrowheads="1"/>
          </p:cNvSpPr>
          <p:nvPr/>
        </p:nvSpPr>
        <p:spPr bwMode="auto">
          <a:xfrm>
            <a:off x="839788" y="404813"/>
            <a:ext cx="914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第</a:t>
            </a:r>
            <a:r>
              <a:rPr kumimoji="0" lang="en-US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</a:t>
            </a: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节 钛副族 </a:t>
            </a:r>
            <a:endParaRPr kumimoji="0" lang="zh-CN" altLang="en-US" sz="3200" b="1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83303" name="Rectangle 7"/>
          <p:cNvSpPr>
            <a:spLocks noChangeArrowheads="1"/>
          </p:cNvSpPr>
          <p:nvPr/>
        </p:nvSpPr>
        <p:spPr bwMode="auto">
          <a:xfrm>
            <a:off x="1524000" y="1341438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05205" indent="-43688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663700" indent="-46863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292350" indent="-4381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951480" indent="-46863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408680" indent="-46863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865880" indent="-46863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323080" indent="-46863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780280" indent="-46863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69900" marR="0" lvl="0" indent="-469900" algn="just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(1)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　发现史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469900" marR="0" lvl="0" indent="-469900" algn="just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钛：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1791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年英国 </a:t>
            </a:r>
            <a:r>
              <a:rPr kumimoji="0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Cornish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教区牧师，兼业余化学家 </a:t>
            </a:r>
            <a:r>
              <a:rPr kumimoji="0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William Gregor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最先得到钛的不纯氧化物。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1795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年德国化学家 </a:t>
            </a:r>
            <a:r>
              <a:rPr kumimoji="0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M. H. Klaproth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独立发现同样的化合物，并按希腊神话中被罚生活于地球隐秘之火中的天与地的子女─ </a:t>
            </a:r>
            <a:r>
              <a:rPr kumimoji="0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Titans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之名，将新元素命名为钛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(Titanium)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advTm="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Rectangle 4"/>
          <p:cNvSpPr>
            <a:spLocks noChangeArrowheads="1"/>
          </p:cNvSpPr>
          <p:nvPr/>
        </p:nvSpPr>
        <p:spPr bwMode="auto">
          <a:xfrm>
            <a:off x="1524000" y="404813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(2)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　化学性质 </a:t>
            </a:r>
            <a:endParaRPr kumimoji="1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53957" name="Rectangle 5"/>
          <p:cNvSpPr>
            <a:spLocks noChangeArrowheads="1"/>
          </p:cNvSpPr>
          <p:nvPr/>
        </p:nvSpPr>
        <p:spPr bwMode="auto">
          <a:xfrm>
            <a:off x="1524000" y="1052513"/>
            <a:ext cx="9144000" cy="175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室温下：</a:t>
            </a:r>
            <a:endParaRPr kumimoji="1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钒：不与空气、水、碱以及除 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HF 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以外的非氧化性酸发生作用。 </a:t>
            </a:r>
            <a:endParaRPr kumimoji="1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53958" name="Rectangle 6"/>
          <p:cNvSpPr>
            <a:spLocks noChangeArrowheads="1"/>
          </p:cNvSpPr>
          <p:nvPr/>
        </p:nvSpPr>
        <p:spPr bwMode="auto">
          <a:xfrm>
            <a:off x="1524000" y="5084763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铌和钽：只与 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HF 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作用；溶于熔融状态下的碱中。</a:t>
            </a:r>
            <a:endParaRPr kumimoji="1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53959" name="Rectangle 7"/>
          <p:cNvSpPr>
            <a:spLocks noChangeArrowheads="1"/>
          </p:cNvSpPr>
          <p:nvPr/>
        </p:nvSpPr>
        <p:spPr bwMode="auto">
          <a:xfrm>
            <a:off x="1524000" y="5789613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高温下：同许多非金属反应。 </a:t>
            </a:r>
            <a:endParaRPr kumimoji="1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53960" name="Text Box 8"/>
          <p:cNvSpPr txBox="1">
            <a:spLocks noChangeArrowheads="1"/>
          </p:cNvSpPr>
          <p:nvPr/>
        </p:nvSpPr>
        <p:spPr bwMode="auto">
          <a:xfrm>
            <a:off x="1524000" y="2636838"/>
            <a:ext cx="91440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 V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12 HF 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＝ 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 H</a:t>
            </a:r>
            <a:r>
              <a:rPr kumimoji="1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VF</a:t>
            </a:r>
            <a:r>
              <a:rPr kumimoji="1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6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 H</a:t>
            </a:r>
            <a:r>
              <a:rPr kumimoji="1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↑</a:t>
            </a:r>
            <a:endParaRPr kumimoji="1" lang="en-US" altLang="zh-CN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53961" name="Text Box 9"/>
          <p:cNvSpPr txBox="1">
            <a:spLocks noChangeArrowheads="1"/>
          </p:cNvSpPr>
          <p:nvPr/>
        </p:nvSpPr>
        <p:spPr bwMode="auto">
          <a:xfrm>
            <a:off x="1524000" y="3357563"/>
            <a:ext cx="91440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4 V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5 O</a:t>
            </a:r>
            <a:r>
              <a:rPr kumimoji="1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＝ 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 V</a:t>
            </a:r>
            <a:r>
              <a:rPr kumimoji="1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O</a:t>
            </a:r>
            <a:r>
              <a:rPr kumimoji="1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5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 (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＞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933 K)</a:t>
            </a:r>
            <a:endParaRPr kumimoji="1" lang="en-US" altLang="zh-CN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53962" name="Text Box 10"/>
          <p:cNvSpPr txBox="1">
            <a:spLocks noChangeArrowheads="1"/>
          </p:cNvSpPr>
          <p:nvPr/>
        </p:nvSpPr>
        <p:spPr bwMode="auto">
          <a:xfrm>
            <a:off x="1524000" y="4149725"/>
            <a:ext cx="91440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V 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 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 Cl</a:t>
            </a:r>
            <a:r>
              <a:rPr kumimoji="1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＝ 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VCl</a:t>
            </a:r>
            <a:r>
              <a:rPr kumimoji="1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4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 (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加热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)</a:t>
            </a:r>
            <a:endParaRPr kumimoji="1" lang="en-US" altLang="zh-CN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3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3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3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3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3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3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7" grpId="0"/>
      <p:bldP spid="253958" grpId="0"/>
      <p:bldP spid="253959" grpId="0"/>
      <p:bldP spid="253960" grpId="0"/>
      <p:bldP spid="253961" grpId="0"/>
      <p:bldP spid="25396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4980" name="Rectangle 4"/>
          <p:cNvSpPr>
            <a:spLocks noChangeArrowheads="1"/>
          </p:cNvSpPr>
          <p:nvPr/>
        </p:nvSpPr>
        <p:spPr bwMode="auto">
          <a:xfrm>
            <a:off x="1524000" y="303213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二、</a:t>
            </a:r>
            <a:r>
              <a:rPr kumimoji="1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钒副族元素的重要化合物</a:t>
            </a:r>
            <a:endParaRPr kumimoji="1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4981" name="Rectangle 5"/>
          <p:cNvSpPr/>
          <p:nvPr/>
        </p:nvSpPr>
        <p:spPr>
          <a:xfrm>
            <a:off x="1524000" y="1281113"/>
            <a:ext cx="9144000" cy="641350"/>
          </a:xfrm>
          <a:prstGeom prst="rect">
            <a:avLst/>
          </a:prstGeom>
          <a:noFill/>
          <a:ln w="12700">
            <a:noFill/>
          </a:ln>
        </p:spPr>
        <p:txBody>
          <a:bodyPr anchor="ctr" anchorCtr="0">
            <a:spAutoFit/>
          </a:bodyPr>
          <a:p>
            <a:pPr eaLnBrk="1" hangingPunct="1"/>
            <a:r>
              <a:rPr lang="en-US" altLang="zh-C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rPr>
              <a:t>1  </a:t>
            </a:r>
            <a:r>
              <a:rPr lang="zh-CN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氧化物</a:t>
            </a:r>
            <a:endParaRPr lang="zh-CN" altLang="en-US" sz="2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54982" name="Group 6"/>
          <p:cNvGraphicFramePr>
            <a:graphicFrameLocks noGrp="1"/>
          </p:cNvGraphicFramePr>
          <p:nvPr/>
        </p:nvGraphicFramePr>
        <p:xfrm>
          <a:off x="1524000" y="2349500"/>
          <a:ext cx="9144000" cy="269240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3022600"/>
                <a:gridCol w="1936750"/>
                <a:gridCol w="1549400"/>
                <a:gridCol w="1550988"/>
                <a:gridCol w="1084262"/>
              </a:tblGrid>
              <a:tr h="749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oxidation state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＋</a:t>
                      </a:r>
                      <a:r>
                        <a:rPr kumimoji="0" lang="en-US" altLang="zh-CN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＋</a:t>
                      </a:r>
                      <a:r>
                        <a:rPr kumimoji="0" lang="en-US" altLang="zh-CN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＋</a:t>
                      </a:r>
                      <a:r>
                        <a:rPr kumimoji="0" lang="en-US" altLang="zh-CN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＋</a:t>
                      </a:r>
                      <a:r>
                        <a:rPr kumimoji="0" lang="en-US" altLang="zh-CN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</a:tr>
              <a:tr h="719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V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V</a:t>
                      </a:r>
                      <a:r>
                        <a:rPr kumimoji="0" lang="en-US" altLang="zh-CN" sz="2800" u="none" strike="noStrike" cap="none" normalizeH="0" baseline="-2500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altLang="zh-CN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O</a:t>
                      </a:r>
                      <a:r>
                        <a:rPr kumimoji="0" lang="en-US" altLang="zh-CN" sz="2800" u="none" strike="noStrike" cap="none" normalizeH="0" baseline="-2500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altLang="zh-CN" sz="28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VO</a:t>
                      </a:r>
                      <a:r>
                        <a:rPr kumimoji="0" lang="en-US" altLang="zh-CN" sz="2800" u="none" strike="noStrike" cap="none" normalizeH="0" baseline="-2500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altLang="zh-CN" sz="28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V</a:t>
                      </a:r>
                      <a:r>
                        <a:rPr kumimoji="0" lang="en-US" altLang="zh-CN" sz="2800" u="none" strike="noStrike" cap="none" normalizeH="0" baseline="-2500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altLang="zh-CN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O</a:t>
                      </a:r>
                      <a:r>
                        <a:rPr kumimoji="0" lang="en-US" altLang="zh-CN" sz="2800" u="none" strike="noStrike" cap="none" normalizeH="0" baseline="-2500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altLang="zh-CN" sz="28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VO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</a:tr>
              <a:tr h="576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Nb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Nb</a:t>
                      </a:r>
                      <a:r>
                        <a:rPr kumimoji="0" lang="en-US" altLang="zh-CN" sz="2800" u="none" strike="noStrike" cap="none" normalizeH="0" baseline="-2500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altLang="zh-CN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O</a:t>
                      </a:r>
                      <a:r>
                        <a:rPr kumimoji="0" lang="en-US" altLang="zh-CN" sz="2800" u="none" strike="noStrike" cap="none" normalizeH="0" baseline="-2500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altLang="zh-CN" sz="28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NbO</a:t>
                      </a:r>
                      <a:r>
                        <a:rPr kumimoji="0" lang="en-US" altLang="zh-CN" sz="2800" u="none" strike="noStrike" cap="none" normalizeH="0" baseline="-2500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altLang="zh-CN" sz="28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－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NbO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</a:tr>
              <a:tr h="647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Ta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Ta</a:t>
                      </a:r>
                      <a:r>
                        <a:rPr kumimoji="0" lang="en-US" altLang="zh-CN" sz="2800" u="none" strike="noStrike" cap="none" normalizeH="0" baseline="-2500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altLang="zh-CN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O</a:t>
                      </a:r>
                      <a:r>
                        <a:rPr kumimoji="0" lang="en-US" altLang="zh-CN" sz="2800" u="none" strike="noStrike" cap="none" normalizeH="0" baseline="-2500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altLang="zh-CN" sz="28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TaO</a:t>
                      </a:r>
                      <a:r>
                        <a:rPr kumimoji="0" lang="en-US" altLang="zh-CN" sz="2800" u="none" strike="noStrike" cap="none" normalizeH="0" baseline="-2500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altLang="zh-CN" sz="28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－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(TaO)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1524000" y="115888"/>
            <a:ext cx="9144000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五氧化二钒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(V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O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5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)</a:t>
            </a:r>
            <a:endParaRPr kumimoji="0" lang="en-US" altLang="zh-CN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pic>
        <p:nvPicPr>
          <p:cNvPr id="256005" name="Picture 5" descr="v2o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11900" y="2781300"/>
            <a:ext cx="3816350" cy="3719513"/>
          </a:xfrm>
          <a:prstGeom prst="rect">
            <a:avLst/>
          </a:prstGeom>
          <a:solidFill>
            <a:srgbClr val="CC99FF"/>
          </a:solidFill>
          <a:ln w="9525">
            <a:noFill/>
          </a:ln>
        </p:spPr>
      </p:pic>
      <p:pic>
        <p:nvPicPr>
          <p:cNvPr id="25600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88" y="2781300"/>
            <a:ext cx="3889375" cy="3703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07" name="Rectangle 7"/>
          <p:cNvSpPr>
            <a:spLocks noChangeArrowheads="1"/>
          </p:cNvSpPr>
          <p:nvPr/>
        </p:nvSpPr>
        <p:spPr bwMode="auto">
          <a:xfrm>
            <a:off x="1524000" y="1150938"/>
            <a:ext cx="91440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　　橙黄色或砖红色固体，无臭，无味，有毒。微溶于水，溶液呈淡黄色。玻璃中加入五氧化二钒可防止紫外线。</a:t>
            </a:r>
            <a:endParaRPr kumimoji="1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Rectangle 4"/>
          <p:cNvSpPr>
            <a:spLocks noChangeArrowheads="1"/>
          </p:cNvSpPr>
          <p:nvPr/>
        </p:nvSpPr>
        <p:spPr bwMode="auto">
          <a:xfrm>
            <a:off x="1524000" y="476250"/>
            <a:ext cx="91440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(1) 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弱两性氧化物，以酸性为主，溶于强碱生成钒酸盐：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57029" name="Rectangle 5"/>
          <p:cNvSpPr>
            <a:spLocks noChangeArrowheads="1"/>
          </p:cNvSpPr>
          <p:nvPr/>
        </p:nvSpPr>
        <p:spPr bwMode="auto">
          <a:xfrm>
            <a:off x="1524000" y="2276475"/>
            <a:ext cx="91440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　　溶于强酸，生成含钒氧离子的盐：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57030" name="Rectangle 6"/>
          <p:cNvSpPr>
            <a:spLocks noChangeArrowheads="1"/>
          </p:cNvSpPr>
          <p:nvPr/>
        </p:nvSpPr>
        <p:spPr bwMode="auto">
          <a:xfrm>
            <a:off x="1524000" y="4005263"/>
            <a:ext cx="91440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(2)  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氧化性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57031" name="Text Box 7"/>
          <p:cNvSpPr txBox="1">
            <a:spLocks noChangeArrowheads="1"/>
          </p:cNvSpPr>
          <p:nvPr/>
        </p:nvSpPr>
        <p:spPr bwMode="auto">
          <a:xfrm>
            <a:off x="1524000" y="5084763"/>
            <a:ext cx="91440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V</a:t>
            </a:r>
            <a:r>
              <a:rPr kumimoji="1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O</a:t>
            </a:r>
            <a:r>
              <a:rPr kumimoji="1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5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6 HCl 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＝ 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 VOCl</a:t>
            </a:r>
            <a:r>
              <a:rPr kumimoji="1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Cl</a:t>
            </a:r>
            <a:r>
              <a:rPr kumimoji="1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 H</a:t>
            </a:r>
            <a:r>
              <a:rPr kumimoji="1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O</a:t>
            </a:r>
            <a:endParaRPr kumimoji="1" lang="en-US" altLang="zh-CN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57032" name="Text Box 8"/>
          <p:cNvSpPr txBox="1">
            <a:spLocks noChangeArrowheads="1"/>
          </p:cNvSpPr>
          <p:nvPr/>
        </p:nvSpPr>
        <p:spPr bwMode="auto">
          <a:xfrm>
            <a:off x="1524000" y="3284538"/>
            <a:ext cx="91440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V</a:t>
            </a:r>
            <a:r>
              <a:rPr kumimoji="1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O</a:t>
            </a:r>
            <a:r>
              <a:rPr kumimoji="1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5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6 H</a:t>
            </a:r>
            <a:r>
              <a:rPr kumimoji="1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SO</a:t>
            </a:r>
            <a:r>
              <a:rPr kumimoji="1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4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＝  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(VO</a:t>
            </a:r>
            <a:r>
              <a:rPr kumimoji="1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)</a:t>
            </a:r>
            <a:r>
              <a:rPr kumimoji="1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SO</a:t>
            </a:r>
            <a:r>
              <a:rPr kumimoji="1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4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 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H</a:t>
            </a:r>
            <a:r>
              <a:rPr kumimoji="1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O</a:t>
            </a:r>
            <a:endParaRPr kumimoji="1" lang="en-US" altLang="zh-CN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57033" name="Text Box 9"/>
          <p:cNvSpPr txBox="1">
            <a:spLocks noChangeArrowheads="1"/>
          </p:cNvSpPr>
          <p:nvPr/>
        </p:nvSpPr>
        <p:spPr bwMode="auto">
          <a:xfrm>
            <a:off x="1524000" y="1412875"/>
            <a:ext cx="91440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V</a:t>
            </a:r>
            <a:r>
              <a:rPr kumimoji="1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O</a:t>
            </a:r>
            <a:r>
              <a:rPr kumimoji="1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5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6 NaOH 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＝ 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 Na</a:t>
            </a:r>
            <a:r>
              <a:rPr kumimoji="1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VO</a:t>
            </a:r>
            <a:r>
              <a:rPr kumimoji="1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5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 H</a:t>
            </a:r>
            <a:r>
              <a:rPr kumimoji="1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O</a:t>
            </a:r>
            <a:endParaRPr kumimoji="1" lang="en-US" altLang="zh-CN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7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7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7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7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7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7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9" grpId="0"/>
      <p:bldP spid="257030" grpId="0"/>
      <p:bldP spid="257031" grpId="0"/>
      <p:bldP spid="257032" grpId="0"/>
      <p:bldP spid="25703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Rectangle 4"/>
          <p:cNvSpPr>
            <a:spLocks noChangeArrowheads="1"/>
          </p:cNvSpPr>
          <p:nvPr/>
        </p:nvSpPr>
        <p:spPr bwMode="auto">
          <a:xfrm>
            <a:off x="623888" y="98425"/>
            <a:ext cx="9144000" cy="59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(3)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　制备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:</a:t>
            </a:r>
            <a:endParaRPr kumimoji="0" lang="en-US" altLang="zh-CN" sz="2800" b="1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58053" name="Rectangle 5"/>
          <p:cNvSpPr>
            <a:spLocks noChangeArrowheads="1"/>
          </p:cNvSpPr>
          <p:nvPr/>
        </p:nvSpPr>
        <p:spPr bwMode="auto">
          <a:xfrm>
            <a:off x="982663" y="633413"/>
            <a:ext cx="9144000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①  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工业制法：用氯化焙烧 法处理钒铅矿。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58054" name="Text Box 6"/>
          <p:cNvSpPr txBox="1">
            <a:spLocks noChangeArrowheads="1"/>
          </p:cNvSpPr>
          <p:nvPr/>
        </p:nvSpPr>
        <p:spPr bwMode="auto">
          <a:xfrm>
            <a:off x="547688" y="1946275"/>
            <a:ext cx="10917238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    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用水浸出偏钒酸钠，将溶液酸化，得到红棕色水合五氧化二钒沉淀析出。煅烧，得到工业级五氧化二钒。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58055" name="Rectangle 7"/>
          <p:cNvSpPr>
            <a:spLocks noChangeArrowheads="1"/>
          </p:cNvSpPr>
          <p:nvPr/>
        </p:nvSpPr>
        <p:spPr bwMode="auto">
          <a:xfrm>
            <a:off x="982663" y="2943225"/>
            <a:ext cx="91440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②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　偏钒酸铵热分解法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58056" name="Rectangle 8"/>
          <p:cNvSpPr>
            <a:spLocks noChangeArrowheads="1"/>
          </p:cNvSpPr>
          <p:nvPr/>
        </p:nvSpPr>
        <p:spPr bwMode="auto">
          <a:xfrm>
            <a:off x="982663" y="4244975"/>
            <a:ext cx="89646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③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　三氯氧化钒的水解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58057" name="Text Box 9"/>
          <p:cNvSpPr txBox="1">
            <a:spLocks noChangeArrowheads="1"/>
          </p:cNvSpPr>
          <p:nvPr/>
        </p:nvSpPr>
        <p:spPr bwMode="auto">
          <a:xfrm>
            <a:off x="915988" y="1293813"/>
            <a:ext cx="91440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V</a:t>
            </a:r>
            <a:r>
              <a:rPr kumimoji="1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O</a:t>
            </a:r>
            <a:r>
              <a:rPr kumimoji="1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5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 NaCl 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1/2 O</a:t>
            </a:r>
            <a:r>
              <a:rPr kumimoji="1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＝ 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 NaVO</a:t>
            </a:r>
            <a:r>
              <a:rPr kumimoji="1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Cl</a:t>
            </a:r>
            <a:r>
              <a:rPr kumimoji="1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endParaRPr kumimoji="1" lang="en-US" altLang="zh-CN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58058" name="Text Box 10"/>
          <p:cNvSpPr txBox="1">
            <a:spLocks noChangeArrowheads="1"/>
          </p:cNvSpPr>
          <p:nvPr/>
        </p:nvSpPr>
        <p:spPr bwMode="auto">
          <a:xfrm>
            <a:off x="547688" y="3538538"/>
            <a:ext cx="91440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 NH</a:t>
            </a:r>
            <a:r>
              <a:rPr kumimoji="1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4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VO</a:t>
            </a:r>
            <a:r>
              <a:rPr kumimoji="1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＝  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V</a:t>
            </a:r>
            <a:r>
              <a:rPr kumimoji="1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O</a:t>
            </a:r>
            <a:r>
              <a:rPr kumimoji="1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5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 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 NH</a:t>
            </a:r>
            <a:r>
              <a:rPr kumimoji="1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H</a:t>
            </a:r>
            <a:r>
              <a:rPr kumimoji="1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O</a:t>
            </a:r>
            <a:endParaRPr kumimoji="1" lang="en-US" altLang="zh-CN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58059" name="Text Box 11"/>
          <p:cNvSpPr txBox="1">
            <a:spLocks noChangeArrowheads="1"/>
          </p:cNvSpPr>
          <p:nvPr/>
        </p:nvSpPr>
        <p:spPr bwMode="auto">
          <a:xfrm>
            <a:off x="539750" y="4695825"/>
            <a:ext cx="91440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 VOCl</a:t>
            </a:r>
            <a:r>
              <a:rPr kumimoji="1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 H</a:t>
            </a:r>
            <a:r>
              <a:rPr kumimoji="1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O 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＝  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V</a:t>
            </a:r>
            <a:r>
              <a:rPr kumimoji="1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O</a:t>
            </a:r>
            <a:r>
              <a:rPr kumimoji="1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5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 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6 HCl</a:t>
            </a:r>
            <a:endParaRPr kumimoji="1" lang="en-US" altLang="zh-CN" sz="2800" b="1" i="0" u="none" strike="noStrike" kern="1200" cap="none" spc="0" normalizeH="0" baseline="-2500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23888" y="5233988"/>
            <a:ext cx="91440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 pitchFamily="2" charset="2"/>
              <a:buNone/>
              <a:defRPr/>
            </a:pP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(4)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　铌和钽的氧化物相对稳定得多，而且难于还原。</a:t>
            </a:r>
            <a:endParaRPr kumimoji="1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915988" y="5830888"/>
            <a:ext cx="91440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4 M  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 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5 O</a:t>
            </a:r>
            <a:r>
              <a:rPr kumimoji="1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＝ 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 M</a:t>
            </a:r>
            <a:r>
              <a:rPr kumimoji="1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O</a:t>
            </a:r>
            <a:r>
              <a:rPr kumimoji="1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5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(M 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＝ 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Nb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，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Ta)</a:t>
            </a:r>
            <a:endParaRPr kumimoji="1" lang="en-US" altLang="zh-CN" sz="2800" b="1" i="0" u="none" strike="noStrike" kern="1200" cap="none" spc="0" normalizeH="0" baseline="-2500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8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8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8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8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8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8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3" grpId="0"/>
      <p:bldP spid="258054" grpId="0"/>
      <p:bldP spid="258055" grpId="0"/>
      <p:bldP spid="258056" grpId="0"/>
      <p:bldP spid="258057" grpId="0"/>
      <p:bldP spid="258058" grpId="0"/>
      <p:bldP spid="258059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Rectangle 4"/>
          <p:cNvSpPr>
            <a:spLocks noChangeArrowheads="1"/>
          </p:cNvSpPr>
          <p:nvPr/>
        </p:nvSpPr>
        <p:spPr bwMode="auto">
          <a:xfrm>
            <a:off x="1524000" y="4762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   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含氧酸盐</a:t>
            </a:r>
            <a:endParaRPr kumimoji="1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grpSp>
        <p:nvGrpSpPr>
          <p:cNvPr id="53251" name="Group 5"/>
          <p:cNvGrpSpPr/>
          <p:nvPr/>
        </p:nvGrpSpPr>
        <p:grpSpPr>
          <a:xfrm>
            <a:off x="1560513" y="1341438"/>
            <a:ext cx="9144000" cy="1158875"/>
            <a:chOff x="23" y="845"/>
            <a:chExt cx="5760" cy="730"/>
          </a:xfrm>
        </p:grpSpPr>
        <p:graphicFrame>
          <p:nvGraphicFramePr>
            <p:cNvPr id="53268" name="Object 6"/>
            <p:cNvGraphicFramePr>
              <a:graphicFrameLocks noChangeAspect="1"/>
            </p:cNvGraphicFramePr>
            <p:nvPr/>
          </p:nvGraphicFramePr>
          <p:xfrm>
            <a:off x="2599" y="1140"/>
            <a:ext cx="7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4" name="" r:id="rId1" imgW="114300" imgH="215900" progId="Equation.3">
                    <p:embed/>
                  </p:oleObj>
                </mc:Choice>
                <mc:Fallback>
                  <p:oleObj name="" r:id="rId1" imgW="114300" imgH="215900" progId="Equation.3">
                    <p:embed/>
                    <p:pic>
                      <p:nvPicPr>
                        <p:cNvPr id="0" name="图片 3083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599" y="1140"/>
                          <a:ext cx="72" cy="13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269" name="Object 7"/>
            <p:cNvGraphicFramePr>
              <a:graphicFrameLocks noChangeAspect="1"/>
            </p:cNvGraphicFramePr>
            <p:nvPr/>
          </p:nvGraphicFramePr>
          <p:xfrm>
            <a:off x="2599" y="1140"/>
            <a:ext cx="7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5" name="" r:id="rId3" imgW="114300" imgH="215900" progId="Equation.3">
                    <p:embed/>
                  </p:oleObj>
                </mc:Choice>
                <mc:Fallback>
                  <p:oleObj name="" r:id="rId3" imgW="114300" imgH="215900" progId="Equation.3">
                    <p:embed/>
                    <p:pic>
                      <p:nvPicPr>
                        <p:cNvPr id="0" name="图片 3084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599" y="1140"/>
                          <a:ext cx="72" cy="13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3270" name="Text Box 8"/>
            <p:cNvSpPr txBox="1"/>
            <p:nvPr/>
          </p:nvSpPr>
          <p:spPr>
            <a:xfrm>
              <a:off x="50" y="1037"/>
              <a:ext cx="5733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en-US" altLang="zh-CN" sz="2000" b="1" dirty="0">
                  <a:latin typeface="Times New Roman" panose="02020603050405020304" pitchFamily="18" charset="0"/>
                </a:rPr>
                <a:t>VO</a:t>
              </a:r>
              <a:r>
                <a:rPr lang="en-US" altLang="zh-CN" sz="2000" b="1" baseline="-25000" dirty="0">
                  <a:latin typeface="Times New Roman" panose="02020603050405020304" pitchFamily="18" charset="0"/>
                </a:rPr>
                <a:t>4</a:t>
              </a:r>
              <a:r>
                <a:rPr lang="en-US" altLang="zh-CN" sz="2000" b="1" baseline="30000" dirty="0">
                  <a:latin typeface="Times New Roman" panose="02020603050405020304" pitchFamily="18" charset="0"/>
                </a:rPr>
                <a:t>3</a:t>
              </a:r>
              <a:r>
                <a:rPr lang="zh-CN" altLang="en-US" sz="2000" b="1" baseline="30000" dirty="0">
                  <a:latin typeface="Times New Roman" panose="02020603050405020304" pitchFamily="18" charset="0"/>
                </a:rPr>
                <a:t>－</a:t>
              </a:r>
              <a:r>
                <a:rPr lang="zh-CN" altLang="en-US" sz="2000" b="1" dirty="0">
                  <a:latin typeface="Times New Roman" panose="02020603050405020304" pitchFamily="18" charset="0"/>
                </a:rPr>
                <a:t>          </a:t>
              </a:r>
              <a:r>
                <a:rPr lang="en-US" altLang="zh-CN" sz="2000" b="1" dirty="0">
                  <a:latin typeface="Times New Roman" panose="02020603050405020304" pitchFamily="18" charset="0"/>
                </a:rPr>
                <a:t>V</a:t>
              </a:r>
              <a:r>
                <a:rPr lang="en-US" altLang="zh-CN" sz="2000" b="1" baseline="-25000" dirty="0">
                  <a:latin typeface="Times New Roman" panose="02020603050405020304" pitchFamily="18" charset="0"/>
                </a:rPr>
                <a:t>2</a:t>
              </a:r>
              <a:r>
                <a:rPr lang="en-US" altLang="zh-CN" sz="2000" b="1" dirty="0">
                  <a:latin typeface="Times New Roman" panose="02020603050405020304" pitchFamily="18" charset="0"/>
                </a:rPr>
                <a:t>O</a:t>
              </a:r>
              <a:r>
                <a:rPr lang="en-US" altLang="zh-CN" sz="2000" b="1" baseline="-25000" dirty="0">
                  <a:latin typeface="Times New Roman" panose="02020603050405020304" pitchFamily="18" charset="0"/>
                </a:rPr>
                <a:t>7</a:t>
              </a:r>
              <a:r>
                <a:rPr lang="en-US" altLang="zh-CN" sz="2000" b="1" baseline="30000" dirty="0">
                  <a:latin typeface="Times New Roman" panose="02020603050405020304" pitchFamily="18" charset="0"/>
                </a:rPr>
                <a:t>4</a:t>
              </a:r>
              <a:r>
                <a:rPr lang="zh-CN" altLang="en-US" sz="2000" b="1" baseline="30000" dirty="0">
                  <a:latin typeface="Times New Roman" panose="02020603050405020304" pitchFamily="18" charset="0"/>
                </a:rPr>
                <a:t>－    </a:t>
              </a:r>
              <a:r>
                <a:rPr lang="zh-CN" altLang="en-US" sz="2000" b="1" dirty="0">
                  <a:latin typeface="Times New Roman" panose="02020603050405020304" pitchFamily="18" charset="0"/>
                </a:rPr>
                <a:t>      </a:t>
              </a:r>
              <a:r>
                <a:rPr lang="en-US" altLang="zh-CN" sz="2000" b="1" dirty="0">
                  <a:latin typeface="Times New Roman" panose="02020603050405020304" pitchFamily="18" charset="0"/>
                </a:rPr>
                <a:t>V</a:t>
              </a:r>
              <a:r>
                <a:rPr lang="en-US" altLang="zh-CN" sz="2000" b="1" baseline="-25000" dirty="0">
                  <a:latin typeface="Times New Roman" panose="02020603050405020304" pitchFamily="18" charset="0"/>
                </a:rPr>
                <a:t>3</a:t>
              </a:r>
              <a:r>
                <a:rPr lang="en-US" altLang="zh-CN" sz="2000" b="1" dirty="0">
                  <a:latin typeface="Times New Roman" panose="02020603050405020304" pitchFamily="18" charset="0"/>
                </a:rPr>
                <a:t>O</a:t>
              </a:r>
              <a:r>
                <a:rPr lang="en-US" altLang="zh-CN" sz="2000" b="1" baseline="-25000" dirty="0">
                  <a:latin typeface="Times New Roman" panose="02020603050405020304" pitchFamily="18" charset="0"/>
                </a:rPr>
                <a:t>9</a:t>
              </a:r>
              <a:r>
                <a:rPr lang="en-US" altLang="zh-CN" sz="2000" b="1" baseline="30000" dirty="0">
                  <a:latin typeface="Times New Roman" panose="02020603050405020304" pitchFamily="18" charset="0"/>
                </a:rPr>
                <a:t>3</a:t>
              </a:r>
              <a:r>
                <a:rPr lang="zh-CN" altLang="en-US" sz="2000" b="1" baseline="30000" dirty="0">
                  <a:latin typeface="Times New Roman" panose="02020603050405020304" pitchFamily="18" charset="0"/>
                </a:rPr>
                <a:t>－               </a:t>
              </a:r>
              <a:r>
                <a:rPr lang="en-US" altLang="zh-CN" sz="2000" b="1" dirty="0">
                  <a:latin typeface="Times New Roman" panose="02020603050405020304" pitchFamily="18" charset="0"/>
                </a:rPr>
                <a:t>V</a:t>
              </a:r>
              <a:r>
                <a:rPr lang="en-US" altLang="zh-CN" sz="2000" b="1" baseline="-25000" dirty="0">
                  <a:latin typeface="Times New Roman" panose="02020603050405020304" pitchFamily="18" charset="0"/>
                </a:rPr>
                <a:t>10</a:t>
              </a:r>
              <a:r>
                <a:rPr lang="en-US" altLang="zh-CN" sz="2000" b="1" dirty="0">
                  <a:latin typeface="Times New Roman" panose="02020603050405020304" pitchFamily="18" charset="0"/>
                </a:rPr>
                <a:t>O</a:t>
              </a:r>
              <a:r>
                <a:rPr lang="en-US" altLang="zh-CN" sz="2000" b="1" baseline="-25000" dirty="0">
                  <a:latin typeface="Times New Roman" panose="02020603050405020304" pitchFamily="18" charset="0"/>
                </a:rPr>
                <a:t>28</a:t>
              </a:r>
              <a:r>
                <a:rPr lang="en-US" altLang="zh-CN" sz="2000" b="1" baseline="30000" dirty="0">
                  <a:latin typeface="Times New Roman" panose="02020603050405020304" pitchFamily="18" charset="0"/>
                </a:rPr>
                <a:t>6</a:t>
              </a:r>
              <a:r>
                <a:rPr lang="zh-CN" altLang="en-US" sz="2000" b="1" baseline="30000" dirty="0">
                  <a:latin typeface="Times New Roman" panose="02020603050405020304" pitchFamily="18" charset="0"/>
                </a:rPr>
                <a:t>－</a:t>
              </a:r>
              <a:r>
                <a:rPr lang="zh-CN" altLang="en-US" sz="2000" b="1" dirty="0">
                  <a:latin typeface="Times New Roman" panose="02020603050405020304" pitchFamily="18" charset="0"/>
                </a:rPr>
                <a:t>            </a:t>
              </a:r>
              <a:r>
                <a:rPr lang="en-US" altLang="zh-CN" sz="2000" b="1" dirty="0">
                  <a:latin typeface="Times New Roman" panose="02020603050405020304" pitchFamily="18" charset="0"/>
                </a:rPr>
                <a:t>V</a:t>
              </a:r>
              <a:r>
                <a:rPr lang="en-US" altLang="zh-CN" sz="2000" b="1" baseline="-25000" dirty="0">
                  <a:latin typeface="Times New Roman" panose="02020603050405020304" pitchFamily="18" charset="0"/>
                </a:rPr>
                <a:t>2</a:t>
              </a:r>
              <a:r>
                <a:rPr lang="en-US" altLang="zh-CN" sz="2000" b="1" dirty="0">
                  <a:latin typeface="Times New Roman" panose="02020603050405020304" pitchFamily="18" charset="0"/>
                </a:rPr>
                <a:t>O</a:t>
              </a:r>
              <a:r>
                <a:rPr lang="en-US" altLang="zh-CN" sz="2000" b="1" baseline="-25000" dirty="0">
                  <a:latin typeface="Times New Roman" panose="02020603050405020304" pitchFamily="18" charset="0"/>
                </a:rPr>
                <a:t>5</a:t>
              </a:r>
              <a:r>
                <a:rPr lang="en-US" altLang="zh-CN" sz="2000" b="1" dirty="0">
                  <a:latin typeface="Times New Roman" panose="02020603050405020304" pitchFamily="18" charset="0"/>
                </a:rPr>
                <a:t>·</a:t>
              </a:r>
              <a:r>
                <a:rPr lang="en-US" altLang="zh-CN" sz="2000" b="1" i="1" dirty="0">
                  <a:latin typeface="Times New Roman" panose="02020603050405020304" pitchFamily="18" charset="0"/>
                </a:rPr>
                <a:t>x</a:t>
              </a:r>
              <a:r>
                <a:rPr lang="en-US" altLang="zh-CN" sz="2000" b="1" dirty="0">
                  <a:latin typeface="Times New Roman" panose="02020603050405020304" pitchFamily="18" charset="0"/>
                </a:rPr>
                <a:t>H</a:t>
              </a:r>
              <a:r>
                <a:rPr lang="en-US" altLang="zh-CN" sz="2000" b="1" baseline="-25000" dirty="0">
                  <a:latin typeface="Times New Roman" panose="02020603050405020304" pitchFamily="18" charset="0"/>
                </a:rPr>
                <a:t>2</a:t>
              </a:r>
              <a:r>
                <a:rPr lang="en-US" altLang="zh-CN" sz="2000" b="1" dirty="0">
                  <a:latin typeface="Times New Roman" panose="02020603050405020304" pitchFamily="18" charset="0"/>
                </a:rPr>
                <a:t>O            VO</a:t>
              </a:r>
              <a:r>
                <a:rPr lang="en-US" altLang="zh-CN" sz="2000" b="1" baseline="-25000" dirty="0">
                  <a:latin typeface="Times New Roman" panose="02020603050405020304" pitchFamily="18" charset="0"/>
                </a:rPr>
                <a:t>2</a:t>
              </a:r>
              <a:r>
                <a:rPr lang="zh-CN" altLang="en-US" sz="2000" b="1" baseline="30000" dirty="0">
                  <a:latin typeface="Times New Roman" panose="02020603050405020304" pitchFamily="18" charset="0"/>
                </a:rPr>
                <a:t>＋</a:t>
              </a:r>
              <a:endParaRPr lang="zh-CN" altLang="en-US" sz="2000" b="1" baseline="30000" dirty="0">
                <a:latin typeface="Times New Roman" panose="02020603050405020304" pitchFamily="18" charset="0"/>
              </a:endParaRPr>
            </a:p>
          </p:txBody>
        </p:sp>
        <p:sp>
          <p:nvSpPr>
            <p:cNvPr id="53271" name="Line 9"/>
            <p:cNvSpPr/>
            <p:nvPr/>
          </p:nvSpPr>
          <p:spPr>
            <a:xfrm>
              <a:off x="530" y="1181"/>
              <a:ext cx="336" cy="0"/>
            </a:xfrm>
            <a:prstGeom prst="line">
              <a:avLst/>
            </a:prstGeom>
            <a:ln w="9525">
              <a:noFill/>
            </a:ln>
          </p:spPr>
        </p:sp>
        <p:sp>
          <p:nvSpPr>
            <p:cNvPr id="53272" name="Line 10"/>
            <p:cNvSpPr/>
            <p:nvPr/>
          </p:nvSpPr>
          <p:spPr>
            <a:xfrm flipH="1">
              <a:off x="530" y="1229"/>
              <a:ext cx="336" cy="0"/>
            </a:xfrm>
            <a:prstGeom prst="line">
              <a:avLst/>
            </a:prstGeom>
            <a:ln w="9525">
              <a:noFill/>
            </a:ln>
          </p:spPr>
        </p:sp>
        <p:sp>
          <p:nvSpPr>
            <p:cNvPr id="53273" name="Line 11"/>
            <p:cNvSpPr/>
            <p:nvPr/>
          </p:nvSpPr>
          <p:spPr>
            <a:xfrm>
              <a:off x="1298" y="1181"/>
              <a:ext cx="336" cy="0"/>
            </a:xfrm>
            <a:prstGeom prst="line">
              <a:avLst/>
            </a:prstGeom>
            <a:ln w="9525">
              <a:noFill/>
            </a:ln>
          </p:spPr>
        </p:sp>
        <p:sp>
          <p:nvSpPr>
            <p:cNvPr id="53274" name="Line 12"/>
            <p:cNvSpPr/>
            <p:nvPr/>
          </p:nvSpPr>
          <p:spPr>
            <a:xfrm flipH="1">
              <a:off x="1298" y="1229"/>
              <a:ext cx="336" cy="0"/>
            </a:xfrm>
            <a:prstGeom prst="line">
              <a:avLst/>
            </a:prstGeom>
            <a:ln w="9525">
              <a:noFill/>
            </a:ln>
          </p:spPr>
        </p:sp>
        <p:sp>
          <p:nvSpPr>
            <p:cNvPr id="53275" name="Line 13"/>
            <p:cNvSpPr/>
            <p:nvPr/>
          </p:nvSpPr>
          <p:spPr>
            <a:xfrm>
              <a:off x="2114" y="1181"/>
              <a:ext cx="336" cy="0"/>
            </a:xfrm>
            <a:prstGeom prst="line">
              <a:avLst/>
            </a:prstGeom>
            <a:ln w="9525">
              <a:noFill/>
            </a:ln>
          </p:spPr>
        </p:sp>
        <p:sp>
          <p:nvSpPr>
            <p:cNvPr id="53276" name="Line 14"/>
            <p:cNvSpPr/>
            <p:nvPr/>
          </p:nvSpPr>
          <p:spPr>
            <a:xfrm flipH="1">
              <a:off x="2114" y="1229"/>
              <a:ext cx="336" cy="0"/>
            </a:xfrm>
            <a:prstGeom prst="line">
              <a:avLst/>
            </a:prstGeom>
            <a:ln w="9525">
              <a:noFill/>
            </a:ln>
          </p:spPr>
        </p:sp>
        <p:sp>
          <p:nvSpPr>
            <p:cNvPr id="53277" name="Line 15"/>
            <p:cNvSpPr/>
            <p:nvPr/>
          </p:nvSpPr>
          <p:spPr>
            <a:xfrm>
              <a:off x="3074" y="1181"/>
              <a:ext cx="336" cy="0"/>
            </a:xfrm>
            <a:prstGeom prst="line">
              <a:avLst/>
            </a:prstGeom>
            <a:ln w="9525">
              <a:noFill/>
            </a:ln>
          </p:spPr>
        </p:sp>
        <p:sp>
          <p:nvSpPr>
            <p:cNvPr id="53278" name="Line 16"/>
            <p:cNvSpPr/>
            <p:nvPr/>
          </p:nvSpPr>
          <p:spPr>
            <a:xfrm flipH="1">
              <a:off x="3074" y="1229"/>
              <a:ext cx="336" cy="0"/>
            </a:xfrm>
            <a:prstGeom prst="line">
              <a:avLst/>
            </a:prstGeom>
            <a:ln w="9525">
              <a:noFill/>
            </a:ln>
          </p:spPr>
        </p:sp>
        <p:sp>
          <p:nvSpPr>
            <p:cNvPr id="53279" name="Line 17"/>
            <p:cNvSpPr/>
            <p:nvPr/>
          </p:nvSpPr>
          <p:spPr>
            <a:xfrm>
              <a:off x="4327" y="1181"/>
              <a:ext cx="336" cy="0"/>
            </a:xfrm>
            <a:prstGeom prst="line">
              <a:avLst/>
            </a:prstGeom>
            <a:ln w="9525">
              <a:noFill/>
            </a:ln>
          </p:spPr>
        </p:sp>
        <p:sp>
          <p:nvSpPr>
            <p:cNvPr id="53280" name="Line 18"/>
            <p:cNvSpPr/>
            <p:nvPr/>
          </p:nvSpPr>
          <p:spPr>
            <a:xfrm flipH="1">
              <a:off x="4313" y="1229"/>
              <a:ext cx="336" cy="0"/>
            </a:xfrm>
            <a:prstGeom prst="line">
              <a:avLst/>
            </a:prstGeom>
            <a:ln w="9525">
              <a:noFill/>
            </a:ln>
          </p:spPr>
        </p:sp>
        <p:sp>
          <p:nvSpPr>
            <p:cNvPr id="53281" name="Text Box 19"/>
            <p:cNvSpPr txBox="1"/>
            <p:nvPr/>
          </p:nvSpPr>
          <p:spPr>
            <a:xfrm>
              <a:off x="434" y="883"/>
              <a:ext cx="672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en-US" altLang="zh-CN" b="1" dirty="0">
                  <a:latin typeface="Times New Roman" panose="02020603050405020304" pitchFamily="18" charset="0"/>
                </a:rPr>
                <a:t>pH≥13</a:t>
              </a:r>
              <a:endParaRPr lang="en-US" altLang="zh-CN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53282" name="Text Box 20"/>
            <p:cNvSpPr txBox="1"/>
            <p:nvPr/>
          </p:nvSpPr>
          <p:spPr>
            <a:xfrm>
              <a:off x="1202" y="883"/>
              <a:ext cx="768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en-US" altLang="zh-CN" b="1" dirty="0">
                  <a:latin typeface="Times New Roman" panose="02020603050405020304" pitchFamily="18" charset="0"/>
                </a:rPr>
                <a:t>pH≥8.4</a:t>
              </a:r>
              <a:endParaRPr lang="en-US" altLang="zh-CN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53283" name="Text Box 21"/>
            <p:cNvSpPr txBox="1"/>
            <p:nvPr/>
          </p:nvSpPr>
          <p:spPr>
            <a:xfrm>
              <a:off x="2018" y="883"/>
              <a:ext cx="768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en-US" altLang="zh-CN" b="1" dirty="0">
                  <a:latin typeface="Times New Roman" panose="02020603050405020304" pitchFamily="18" charset="0"/>
                </a:rPr>
                <a:t>pH≥3</a:t>
              </a:r>
              <a:endParaRPr lang="en-US" altLang="zh-CN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53284" name="Text Box 22"/>
            <p:cNvSpPr txBox="1"/>
            <p:nvPr/>
          </p:nvSpPr>
          <p:spPr>
            <a:xfrm>
              <a:off x="2930" y="845"/>
              <a:ext cx="768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en-US" altLang="zh-CN" b="1" dirty="0">
                  <a:latin typeface="Times New Roman" panose="02020603050405020304" pitchFamily="18" charset="0"/>
                </a:rPr>
                <a:t>pH ≈ </a:t>
              </a:r>
              <a:r>
                <a:rPr lang="en-US" altLang="zh-CN" sz="2000" b="1" dirty="0">
                  <a:latin typeface="Times New Roman" panose="02020603050405020304" pitchFamily="18" charset="0"/>
                </a:rPr>
                <a:t>2</a:t>
              </a:r>
              <a:endParaRPr lang="en-US" altLang="zh-CN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53285" name="Text Box 23"/>
            <p:cNvSpPr txBox="1"/>
            <p:nvPr/>
          </p:nvSpPr>
          <p:spPr>
            <a:xfrm>
              <a:off x="4268" y="883"/>
              <a:ext cx="768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en-US" altLang="zh-CN" b="1" dirty="0">
                  <a:latin typeface="Times New Roman" panose="02020603050405020304" pitchFamily="18" charset="0"/>
                </a:rPr>
                <a:t>pH </a:t>
              </a:r>
              <a:r>
                <a:rPr lang="zh-CN" altLang="en-US" b="1" dirty="0">
                  <a:latin typeface="Times New Roman" panose="02020603050405020304" pitchFamily="18" charset="0"/>
                </a:rPr>
                <a:t>＝</a:t>
              </a:r>
              <a:r>
                <a:rPr lang="en-US" altLang="zh-CN" b="1" dirty="0">
                  <a:latin typeface="Times New Roman" panose="02020603050405020304" pitchFamily="18" charset="0"/>
                </a:rPr>
                <a:t>1</a:t>
              </a:r>
              <a:endParaRPr lang="en-US" altLang="zh-CN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53286" name="Text Box 24"/>
            <p:cNvSpPr txBox="1"/>
            <p:nvPr/>
          </p:nvSpPr>
          <p:spPr>
            <a:xfrm>
              <a:off x="866" y="1325"/>
              <a:ext cx="480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zh-CN" altLang="en-US" sz="2000" b="1" dirty="0">
                  <a:latin typeface="Times New Roman" panose="02020603050405020304" pitchFamily="18" charset="0"/>
                </a:rPr>
                <a:t>浅黄</a:t>
              </a:r>
              <a:endParaRPr lang="zh-CN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53287" name="Text Box 25"/>
            <p:cNvSpPr txBox="1"/>
            <p:nvPr/>
          </p:nvSpPr>
          <p:spPr>
            <a:xfrm>
              <a:off x="3841" y="1325"/>
              <a:ext cx="672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zh-CN" altLang="en-US" sz="2000" b="1" dirty="0">
                  <a:latin typeface="Times New Roman" panose="02020603050405020304" pitchFamily="18" charset="0"/>
                </a:rPr>
                <a:t>红棕色</a:t>
              </a:r>
              <a:endParaRPr lang="zh-CN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53288" name="Text Box 26"/>
            <p:cNvSpPr txBox="1"/>
            <p:nvPr/>
          </p:nvSpPr>
          <p:spPr>
            <a:xfrm>
              <a:off x="5031" y="1321"/>
              <a:ext cx="480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zh-CN" altLang="en-US" sz="2000" b="1" dirty="0">
                  <a:latin typeface="Times New Roman" panose="02020603050405020304" pitchFamily="18" charset="0"/>
                </a:rPr>
                <a:t>黄</a:t>
              </a:r>
              <a:endParaRPr lang="zh-CN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53289" name="Text Box 27"/>
            <p:cNvSpPr txBox="1"/>
            <p:nvPr/>
          </p:nvSpPr>
          <p:spPr>
            <a:xfrm>
              <a:off x="50" y="1325"/>
              <a:ext cx="480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zh-CN" altLang="en-US" sz="2000" b="1" dirty="0">
                  <a:latin typeface="Times New Roman" panose="02020603050405020304" pitchFamily="18" charset="0"/>
                </a:rPr>
                <a:t>无色</a:t>
              </a:r>
              <a:endParaRPr lang="zh-CN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53290" name="Text Box 28"/>
            <p:cNvSpPr txBox="1"/>
            <p:nvPr/>
          </p:nvSpPr>
          <p:spPr>
            <a:xfrm>
              <a:off x="1810" y="1325"/>
              <a:ext cx="480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zh-CN" altLang="en-US" sz="2000" b="1" dirty="0">
                  <a:latin typeface="Times New Roman" panose="02020603050405020304" pitchFamily="18" charset="0"/>
                </a:rPr>
                <a:t>黄</a:t>
              </a:r>
              <a:endParaRPr lang="zh-CN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53291" name="Text Box 29"/>
            <p:cNvSpPr txBox="1"/>
            <p:nvPr/>
          </p:nvSpPr>
          <p:spPr>
            <a:xfrm>
              <a:off x="2619" y="1325"/>
              <a:ext cx="624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zh-CN" altLang="en-US" sz="2000" b="1" dirty="0">
                  <a:latin typeface="Times New Roman" panose="02020603050405020304" pitchFamily="18" charset="0"/>
                </a:rPr>
                <a:t>深红色</a:t>
              </a:r>
              <a:endParaRPr lang="zh-CN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53292" name="Rectangle 30"/>
            <p:cNvSpPr/>
            <p:nvPr/>
          </p:nvSpPr>
          <p:spPr>
            <a:xfrm>
              <a:off x="23" y="1092"/>
              <a:ext cx="5171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>
              <a:spAutoFit/>
            </a:bodyPr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60127" name="Group 31"/>
          <p:cNvGrpSpPr/>
          <p:nvPr/>
        </p:nvGrpSpPr>
        <p:grpSpPr>
          <a:xfrm>
            <a:off x="1703388" y="2925763"/>
            <a:ext cx="2952750" cy="2160587"/>
            <a:chOff x="567" y="3385"/>
            <a:chExt cx="1364" cy="895"/>
          </a:xfrm>
        </p:grpSpPr>
        <p:pic>
          <p:nvPicPr>
            <p:cNvPr id="53265" name="Picture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7" y="3385"/>
              <a:ext cx="684" cy="89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3266" name="Picture 3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47" y="3385"/>
              <a:ext cx="684" cy="89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3267" name="AutoShape 34"/>
            <p:cNvSpPr/>
            <p:nvPr/>
          </p:nvSpPr>
          <p:spPr>
            <a:xfrm>
              <a:off x="1338" y="3657"/>
              <a:ext cx="480" cy="486"/>
            </a:xfrm>
            <a:prstGeom prst="can">
              <a:avLst>
                <a:gd name="adj" fmla="val 25310"/>
              </a:avLst>
            </a:prstGeom>
            <a:solidFill>
              <a:srgbClr val="A50021"/>
            </a:solidFill>
            <a:ln w="9525">
              <a:noFill/>
            </a:ln>
          </p:spPr>
          <p:txBody>
            <a:bodyPr wrap="none" anchor="ctr" anchorCtr="0"/>
            <a:p>
              <a:pPr marL="342900" indent="-342900" algn="ctr" eaLnBrk="1" hangingPunct="1">
                <a:lnSpc>
                  <a:spcPct val="160000"/>
                </a:lnSpc>
                <a:spcBef>
                  <a:spcPct val="50000"/>
                </a:spcBef>
              </a:pPr>
              <a:endParaRPr lang="zh-CN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60131" name="Text Box 35"/>
          <p:cNvSpPr txBox="1"/>
          <p:nvPr/>
        </p:nvSpPr>
        <p:spPr>
          <a:xfrm>
            <a:off x="2351088" y="5661025"/>
            <a:ext cx="1295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000" b="1" dirty="0">
                <a:latin typeface="Times New Roman" panose="02020603050405020304" pitchFamily="18" charset="0"/>
              </a:rPr>
              <a:t>黄色</a:t>
            </a:r>
            <a:endParaRPr lang="zh-CN" altLang="en-US" sz="2000" b="1" dirty="0">
              <a:latin typeface="Times New Roman" panose="02020603050405020304" pitchFamily="18" charset="0"/>
            </a:endParaRPr>
          </a:p>
        </p:txBody>
      </p:sp>
      <p:sp>
        <p:nvSpPr>
          <p:cNvPr id="260132" name="Text Box 36"/>
          <p:cNvSpPr txBox="1"/>
          <p:nvPr/>
        </p:nvSpPr>
        <p:spPr>
          <a:xfrm>
            <a:off x="6383338" y="5732463"/>
            <a:ext cx="1295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000" b="1" dirty="0">
                <a:latin typeface="Times New Roman" panose="02020603050405020304" pitchFamily="18" charset="0"/>
              </a:rPr>
              <a:t>红棕色</a:t>
            </a:r>
            <a:endParaRPr lang="zh-CN" altLang="en-US" sz="2000" b="1" dirty="0">
              <a:latin typeface="Times New Roman" panose="02020603050405020304" pitchFamily="18" charset="0"/>
            </a:endParaRPr>
          </a:p>
        </p:txBody>
      </p:sp>
      <p:grpSp>
        <p:nvGrpSpPr>
          <p:cNvPr id="260133" name="Group 37"/>
          <p:cNvGrpSpPr/>
          <p:nvPr/>
        </p:nvGrpSpPr>
        <p:grpSpPr>
          <a:xfrm>
            <a:off x="1524000" y="5300663"/>
            <a:ext cx="9144000" cy="457200"/>
            <a:chOff x="0" y="3702"/>
            <a:chExt cx="5760" cy="288"/>
          </a:xfrm>
        </p:grpSpPr>
        <p:sp>
          <p:nvSpPr>
            <p:cNvPr id="53257" name="Text Box 38"/>
            <p:cNvSpPr txBox="1"/>
            <p:nvPr/>
          </p:nvSpPr>
          <p:spPr>
            <a:xfrm>
              <a:off x="0" y="3702"/>
              <a:ext cx="5760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en-US" altLang="zh-CN" sz="24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[VO</a:t>
              </a:r>
              <a:r>
                <a:rPr lang="en-US" altLang="zh-CN" sz="2400" b="1" baseline="-25000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sz="24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(O</a:t>
              </a:r>
              <a:r>
                <a:rPr lang="en-US" altLang="zh-CN" sz="2400" b="1" baseline="-25000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sz="24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)</a:t>
              </a:r>
              <a:r>
                <a:rPr lang="en-US" altLang="zh-CN" sz="2400" b="1" baseline="-25000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sz="24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]</a:t>
              </a:r>
              <a:r>
                <a:rPr lang="en-US" altLang="zh-CN" sz="2400" b="1" baseline="30000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3</a:t>
              </a:r>
              <a:r>
                <a:rPr lang="zh-CN" altLang="en-US" sz="2400" b="1" baseline="30000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－</a:t>
              </a:r>
              <a:r>
                <a:rPr lang="zh-CN" alt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＋</a:t>
              </a:r>
              <a:r>
                <a:rPr lang="en-US" altLang="zh-CN" sz="24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6 H</a:t>
              </a:r>
              <a:r>
                <a:rPr lang="zh-CN" altLang="en-US" sz="2400" b="1" baseline="30000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＋</a:t>
              </a:r>
              <a:r>
                <a:rPr lang="zh-CN" alt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   　　　　</a:t>
              </a:r>
              <a:r>
                <a:rPr lang="en-US" altLang="zh-CN" sz="24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[V(O</a:t>
              </a:r>
              <a:r>
                <a:rPr lang="en-US" altLang="zh-CN" sz="2400" b="1" baseline="-25000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sz="24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)]</a:t>
              </a:r>
              <a:r>
                <a:rPr lang="en-US" altLang="zh-CN" sz="2400" b="1" baseline="30000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3</a:t>
              </a:r>
              <a:r>
                <a:rPr lang="zh-CN" altLang="en-US" sz="2400" b="1" baseline="30000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＋ </a:t>
              </a:r>
              <a:r>
                <a:rPr lang="zh-CN" alt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＋ </a:t>
              </a:r>
              <a:r>
                <a:rPr lang="en-US" altLang="zh-CN" sz="24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H</a:t>
              </a:r>
              <a:r>
                <a:rPr lang="en-US" altLang="zh-CN" sz="2400" b="1" baseline="-25000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sz="24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O</a:t>
              </a:r>
              <a:r>
                <a:rPr lang="en-US" altLang="zh-CN" sz="2400" b="1" baseline="-25000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2 </a:t>
              </a:r>
              <a:r>
                <a:rPr lang="zh-CN" alt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＋ </a:t>
              </a:r>
              <a:r>
                <a:rPr lang="en-US" altLang="zh-CN" sz="24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2 H</a:t>
              </a:r>
              <a:r>
                <a:rPr lang="en-US" altLang="zh-CN" sz="2400" b="1" baseline="-25000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sz="24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O</a:t>
              </a:r>
              <a:endPara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53258" name="Group 39"/>
            <p:cNvGrpSpPr/>
            <p:nvPr/>
          </p:nvGrpSpPr>
          <p:grpSpPr>
            <a:xfrm>
              <a:off x="2381" y="3793"/>
              <a:ext cx="318" cy="153"/>
              <a:chOff x="793" y="3105"/>
              <a:chExt cx="318" cy="153"/>
            </a:xfrm>
          </p:grpSpPr>
          <p:grpSp>
            <p:nvGrpSpPr>
              <p:cNvPr id="53259" name="Group 40"/>
              <p:cNvGrpSpPr/>
              <p:nvPr/>
            </p:nvGrpSpPr>
            <p:grpSpPr>
              <a:xfrm>
                <a:off x="793" y="3105"/>
                <a:ext cx="318" cy="53"/>
                <a:chOff x="793" y="3105"/>
                <a:chExt cx="318" cy="53"/>
              </a:xfrm>
            </p:grpSpPr>
            <p:sp>
              <p:nvSpPr>
                <p:cNvPr id="53263" name="Line 41"/>
                <p:cNvSpPr/>
                <p:nvPr/>
              </p:nvSpPr>
              <p:spPr>
                <a:xfrm>
                  <a:off x="793" y="3158"/>
                  <a:ext cx="318" cy="0"/>
                </a:xfrm>
                <a:prstGeom prst="line">
                  <a:avLst/>
                </a:prstGeom>
                <a:ln w="2857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3264" name="Line 42"/>
                <p:cNvSpPr/>
                <p:nvPr/>
              </p:nvSpPr>
              <p:spPr>
                <a:xfrm flipH="1" flipV="1">
                  <a:off x="1042" y="3105"/>
                  <a:ext cx="61" cy="53"/>
                </a:xfrm>
                <a:prstGeom prst="line">
                  <a:avLst/>
                </a:prstGeom>
                <a:ln w="2857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53260" name="Group 43"/>
              <p:cNvGrpSpPr/>
              <p:nvPr/>
            </p:nvGrpSpPr>
            <p:grpSpPr>
              <a:xfrm flipH="1" flipV="1">
                <a:off x="793" y="3205"/>
                <a:ext cx="318" cy="53"/>
                <a:chOff x="793" y="3105"/>
                <a:chExt cx="318" cy="53"/>
              </a:xfrm>
            </p:grpSpPr>
            <p:sp>
              <p:nvSpPr>
                <p:cNvPr id="53261" name="Line 44"/>
                <p:cNvSpPr/>
                <p:nvPr/>
              </p:nvSpPr>
              <p:spPr>
                <a:xfrm>
                  <a:off x="793" y="3158"/>
                  <a:ext cx="318" cy="0"/>
                </a:xfrm>
                <a:prstGeom prst="line">
                  <a:avLst/>
                </a:prstGeom>
                <a:ln w="2857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3262" name="Line 45"/>
                <p:cNvSpPr/>
                <p:nvPr/>
              </p:nvSpPr>
              <p:spPr>
                <a:xfrm flipH="1" flipV="1">
                  <a:off x="1042" y="3105"/>
                  <a:ext cx="61" cy="53"/>
                </a:xfrm>
                <a:prstGeom prst="line">
                  <a:avLst/>
                </a:prstGeom>
                <a:ln w="2857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</p:grpSp>
      <p:sp>
        <p:nvSpPr>
          <p:cNvPr id="260142" name="AutoShape 46"/>
          <p:cNvSpPr/>
          <p:nvPr/>
        </p:nvSpPr>
        <p:spPr>
          <a:xfrm>
            <a:off x="5808663" y="3357563"/>
            <a:ext cx="3455987" cy="1223962"/>
          </a:xfrm>
          <a:prstGeom prst="wedgeRoundRectCallout">
            <a:avLst>
              <a:gd name="adj1" fmla="val -46741"/>
              <a:gd name="adj2" fmla="val 112519"/>
              <a:gd name="adj3" fmla="val 16667"/>
            </a:avLst>
          </a:prstGeom>
          <a:solidFill>
            <a:schemeClr val="accent1"/>
          </a:solidFill>
          <a:ln w="12700" cap="sq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marL="457200" indent="-457200" algn="ctr" eaLnBrk="1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用于钒酸盐和过氧化氢的比色分析</a:t>
            </a:r>
            <a:endParaRPr lang="zh-CN" altLang="en-US" sz="2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0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0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0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0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0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0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0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0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0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0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31" grpId="0"/>
      <p:bldP spid="260132" grpId="0"/>
      <p:bldP spid="26014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1524000" y="188913"/>
            <a:ext cx="9144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钒酸盐的氧化性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61125" name="Rectangle 5"/>
          <p:cNvSpPr>
            <a:spLocks noChangeArrowheads="1"/>
          </p:cNvSpPr>
          <p:nvPr/>
        </p:nvSpPr>
        <p:spPr bwMode="auto">
          <a:xfrm>
            <a:off x="1524000" y="1052513"/>
            <a:ext cx="91440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/>
              <a:buChar char=""/>
              <a:defRPr sz="3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/>
              <a:buChar char=""/>
              <a:defRPr sz="3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/>
              <a:buChar char=""/>
              <a:defRPr sz="2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/>
              <a:buChar char="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/>
              <a:buChar char="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/>
              <a:buChar char="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/>
              <a:buChar char="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/>
              <a:buChar char="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/>
              <a:buChar char="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酸性条件下钒酸盐是一个强氧化剂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( VO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0" lang="zh-CN" altLang="en-US" sz="2800" b="1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)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，可以被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Fe</a:t>
            </a:r>
            <a:r>
              <a:rPr kumimoji="0" lang="en-US" altLang="zh-CN" sz="2800" b="1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0" lang="zh-CN" altLang="en-US" sz="2800" b="1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、草酸、酒石酸和乙醇还原为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VO</a:t>
            </a:r>
            <a:r>
              <a:rPr kumimoji="0" lang="en-US" altLang="zh-CN" sz="2800" b="1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0" lang="zh-CN" altLang="en-US" sz="2800" b="1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</a:t>
            </a:r>
            <a:r>
              <a:rPr kumimoji="0" lang="zh-CN" altLang="en-US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。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61126" name="Rectangle 6"/>
          <p:cNvSpPr>
            <a:spLocks noChangeArrowheads="1"/>
          </p:cNvSpPr>
          <p:nvPr/>
        </p:nvSpPr>
        <p:spPr bwMode="auto">
          <a:xfrm>
            <a:off x="1524000" y="3357563"/>
            <a:ext cx="91440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该方法可用于氧化还原容量法测定钒。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61127" name="Text Box 7"/>
          <p:cNvSpPr txBox="1">
            <a:spLocks noChangeArrowheads="1"/>
          </p:cNvSpPr>
          <p:nvPr/>
        </p:nvSpPr>
        <p:spPr bwMode="auto">
          <a:xfrm>
            <a:off x="1524000" y="2493963"/>
            <a:ext cx="91440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VO</a:t>
            </a:r>
            <a:r>
              <a:rPr kumimoji="1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1" lang="zh-CN" altLang="en-US" sz="2800" b="1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＋ 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Fe</a:t>
            </a:r>
            <a:r>
              <a:rPr kumimoji="1" lang="en-US" altLang="zh-CN" sz="2800" b="1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1" lang="zh-CN" altLang="en-US" sz="2800" b="1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＋ 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 H</a:t>
            </a:r>
            <a:r>
              <a:rPr kumimoji="1" lang="en-US" altLang="zh-CN" sz="2800" b="1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1" lang="zh-CN" altLang="en-US" sz="2800" b="1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＝ 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VO</a:t>
            </a:r>
            <a:r>
              <a:rPr kumimoji="1" lang="en-US" altLang="zh-CN" sz="2800" b="1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1" lang="zh-CN" altLang="en-US" sz="2800" b="1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   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  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Fe</a:t>
            </a:r>
            <a:r>
              <a:rPr kumimoji="1" lang="en-US" altLang="zh-CN" sz="2800" b="1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</a:t>
            </a:r>
            <a:r>
              <a:rPr kumimoji="1" lang="zh-CN" altLang="en-US" sz="2800" b="1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＋  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H</a:t>
            </a:r>
            <a:r>
              <a:rPr kumimoji="1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O </a:t>
            </a:r>
            <a:endParaRPr kumimoji="1" lang="en-US" altLang="zh-CN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61128" name="Text Box 8"/>
          <p:cNvSpPr txBox="1"/>
          <p:nvPr/>
        </p:nvSpPr>
        <p:spPr>
          <a:xfrm>
            <a:off x="1487488" y="4365625"/>
            <a:ext cx="9144000" cy="592138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marL="457200" indent="-457200" algn="ctr"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</a:rPr>
              <a:t>2 VO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zh-CN" altLang="en-US" sz="2800" b="1" baseline="30000" dirty="0">
                <a:latin typeface="Times New Roman" panose="02020603050405020304" pitchFamily="18" charset="0"/>
                <a:ea typeface="楷体_GB2312" pitchFamily="49" charset="-122"/>
              </a:rPr>
              <a:t>＋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 ＋ 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</a:rPr>
              <a:t>H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</a:rPr>
              <a:t>C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</a:rPr>
              <a:t>O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楷体_GB2312" pitchFamily="49" charset="-122"/>
              </a:rPr>
              <a:t>4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＋ 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</a:rPr>
              <a:t>2 H</a:t>
            </a:r>
            <a:r>
              <a:rPr lang="zh-CN" altLang="en-US" sz="2800" b="1" baseline="30000" dirty="0">
                <a:latin typeface="Times New Roman" panose="02020603050405020304" pitchFamily="18" charset="0"/>
                <a:ea typeface="楷体_GB2312" pitchFamily="49" charset="-122"/>
              </a:rPr>
              <a:t>＋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 ＝ 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</a:rPr>
              <a:t>2 VO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zh-CN" altLang="en-US" sz="2800" b="1" baseline="30000" dirty="0">
                <a:latin typeface="Times New Roman" panose="02020603050405020304" pitchFamily="18" charset="0"/>
                <a:ea typeface="楷体_GB2312" pitchFamily="49" charset="-122"/>
              </a:rPr>
              <a:t>＋ 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＋ 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</a:rPr>
              <a:t>2 CO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＋ 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</a:rPr>
              <a:t>2 H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</a:rPr>
              <a:t>O </a:t>
            </a:r>
            <a:endParaRPr lang="en-US" altLang="zh-CN" sz="28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1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1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1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1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5" grpId="0"/>
      <p:bldP spid="261126" grpId="0"/>
      <p:bldP spid="261127" grpId="0"/>
      <p:bldP spid="26112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1524000" y="200025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 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各种氧化态的钒离子 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62149" name="Text Box 5"/>
          <p:cNvSpPr txBox="1"/>
          <p:nvPr/>
        </p:nvSpPr>
        <p:spPr>
          <a:xfrm>
            <a:off x="1524000" y="4005263"/>
            <a:ext cx="9144000" cy="592137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marL="457200" indent="-457200"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</a:rPr>
              <a:t>2 VO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zh-CN" altLang="en-US" sz="2800" b="1" baseline="30000" dirty="0">
                <a:latin typeface="Times New Roman" panose="02020603050405020304" pitchFamily="18" charset="0"/>
                <a:ea typeface="楷体_GB2312" pitchFamily="49" charset="-122"/>
              </a:rPr>
              <a:t>＋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 ＋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</a:rPr>
              <a:t>3 Zn 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＋ 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</a:rPr>
              <a:t>8 H</a:t>
            </a:r>
            <a:r>
              <a:rPr lang="zh-CN" altLang="en-US" sz="2800" b="1" baseline="30000" dirty="0">
                <a:latin typeface="Times New Roman" panose="02020603050405020304" pitchFamily="18" charset="0"/>
                <a:ea typeface="楷体_GB2312" pitchFamily="49" charset="-122"/>
              </a:rPr>
              <a:t>＋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＝ 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</a:rPr>
              <a:t>2 V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zh-CN" altLang="en-US" sz="2800" b="1" baseline="30000" dirty="0">
                <a:latin typeface="Times New Roman" panose="02020603050405020304" pitchFamily="18" charset="0"/>
                <a:ea typeface="楷体_GB2312" pitchFamily="49" charset="-122"/>
              </a:rPr>
              <a:t>＋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</a:rPr>
              <a:t>(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紫色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</a:rPr>
              <a:t>) 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＋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</a:rPr>
              <a:t>3 Zn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zh-CN" altLang="en-US" sz="2800" b="1" baseline="30000" dirty="0">
                <a:latin typeface="Times New Roman" panose="02020603050405020304" pitchFamily="18" charset="0"/>
                <a:ea typeface="楷体_GB2312" pitchFamily="49" charset="-122"/>
              </a:rPr>
              <a:t>＋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 ＋ 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</a:rPr>
              <a:t>4 H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</a:rPr>
              <a:t>O </a:t>
            </a:r>
            <a:endParaRPr lang="en-US" altLang="zh-CN" sz="28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62150" name="Text Box 6"/>
          <p:cNvSpPr txBox="1"/>
          <p:nvPr/>
        </p:nvSpPr>
        <p:spPr>
          <a:xfrm>
            <a:off x="1524000" y="3068638"/>
            <a:ext cx="9144000" cy="592137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marL="457200" indent="-457200" algn="ctr"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</a:rPr>
              <a:t>2 VO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zh-CN" altLang="en-US" sz="2800" b="1" baseline="30000" dirty="0">
                <a:latin typeface="Times New Roman" panose="02020603050405020304" pitchFamily="18" charset="0"/>
                <a:ea typeface="楷体_GB2312" pitchFamily="49" charset="-122"/>
              </a:rPr>
              <a:t>＋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 ＋  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</a:rPr>
              <a:t>Zn 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＋ 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</a:rPr>
              <a:t>4 H</a:t>
            </a:r>
            <a:r>
              <a:rPr lang="zh-CN" altLang="en-US" sz="2800" b="1" baseline="30000" dirty="0">
                <a:latin typeface="Times New Roman" panose="02020603050405020304" pitchFamily="18" charset="0"/>
                <a:ea typeface="楷体_GB2312" pitchFamily="49" charset="-122"/>
              </a:rPr>
              <a:t>＋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 ＝ 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</a:rPr>
              <a:t>2 V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lang="zh-CN" altLang="en-US" sz="2800" b="1" baseline="30000" dirty="0">
                <a:latin typeface="Times New Roman" panose="02020603050405020304" pitchFamily="18" charset="0"/>
                <a:ea typeface="楷体_GB2312" pitchFamily="49" charset="-122"/>
              </a:rPr>
              <a:t>＋ 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</a:rPr>
              <a:t>(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绿色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</a:rPr>
              <a:t>) 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＋  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</a:rPr>
              <a:t>Zn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zh-CN" altLang="en-US" sz="2800" b="1" baseline="30000" dirty="0">
                <a:latin typeface="Times New Roman" panose="02020603050405020304" pitchFamily="18" charset="0"/>
                <a:ea typeface="楷体_GB2312" pitchFamily="49" charset="-122"/>
              </a:rPr>
              <a:t>＋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 ＋ 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</a:rPr>
              <a:t>2 H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</a:rPr>
              <a:t>O </a:t>
            </a:r>
            <a:endParaRPr lang="en-US" altLang="zh-CN" sz="28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62151" name="Text Box 7"/>
          <p:cNvSpPr txBox="1"/>
          <p:nvPr/>
        </p:nvSpPr>
        <p:spPr>
          <a:xfrm>
            <a:off x="1524000" y="2060575"/>
            <a:ext cx="9144000" cy="592138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marL="457200" indent="-457200" algn="ctr"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</a:rPr>
              <a:t>2 VO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zh-CN" altLang="en-US" sz="2800" b="1" baseline="30000" dirty="0">
                <a:latin typeface="Times New Roman" panose="02020603050405020304" pitchFamily="18" charset="0"/>
                <a:ea typeface="楷体_GB2312" pitchFamily="49" charset="-122"/>
              </a:rPr>
              <a:t>＋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 ＋ 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</a:rPr>
              <a:t>H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</a:rPr>
              <a:t>C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</a:rPr>
              <a:t>O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楷体_GB2312" pitchFamily="49" charset="-122"/>
              </a:rPr>
              <a:t>4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＋ 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</a:rPr>
              <a:t>2 H</a:t>
            </a:r>
            <a:r>
              <a:rPr lang="zh-CN" altLang="en-US" sz="2800" b="1" baseline="30000" dirty="0">
                <a:latin typeface="Times New Roman" panose="02020603050405020304" pitchFamily="18" charset="0"/>
                <a:ea typeface="楷体_GB2312" pitchFamily="49" charset="-122"/>
              </a:rPr>
              <a:t>＋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 ＝ 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</a:rPr>
              <a:t>2 VO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zh-CN" altLang="en-US" sz="2800" b="1" baseline="30000" dirty="0">
                <a:latin typeface="Times New Roman" panose="02020603050405020304" pitchFamily="18" charset="0"/>
                <a:ea typeface="楷体_GB2312" pitchFamily="49" charset="-122"/>
              </a:rPr>
              <a:t>＋ 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＋ 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</a:rPr>
              <a:t>2 CO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＋ 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</a:rPr>
              <a:t>2 H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</a:rPr>
              <a:t>O </a:t>
            </a:r>
            <a:endParaRPr lang="en-US" altLang="zh-CN" sz="28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62152" name="Text Box 8"/>
          <p:cNvSpPr txBox="1"/>
          <p:nvPr/>
        </p:nvSpPr>
        <p:spPr>
          <a:xfrm>
            <a:off x="1524000" y="1052513"/>
            <a:ext cx="9144000" cy="592137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marL="457200" indent="-457200" algn="ctr"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</a:rPr>
              <a:t>VO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zh-CN" altLang="en-US" sz="2800" b="1" baseline="30000" dirty="0">
                <a:latin typeface="Times New Roman" panose="02020603050405020304" pitchFamily="18" charset="0"/>
                <a:ea typeface="楷体_GB2312" pitchFamily="49" charset="-122"/>
              </a:rPr>
              <a:t>＋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 ＋ 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</a:rPr>
              <a:t>Fe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zh-CN" altLang="en-US" sz="2800" b="1" baseline="30000" dirty="0">
                <a:latin typeface="Times New Roman" panose="02020603050405020304" pitchFamily="18" charset="0"/>
                <a:ea typeface="楷体_GB2312" pitchFamily="49" charset="-122"/>
              </a:rPr>
              <a:t>＋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 ＋ 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</a:rPr>
              <a:t>2 H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800" b="1" baseline="30000" dirty="0">
                <a:latin typeface="Times New Roman" panose="02020603050405020304" pitchFamily="18" charset="0"/>
                <a:ea typeface="楷体_GB2312" pitchFamily="49" charset="-122"/>
              </a:rPr>
              <a:t>＋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 ＝ 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</a:rPr>
              <a:t>VO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zh-CN" altLang="en-US" sz="2800" b="1" baseline="30000" dirty="0">
                <a:latin typeface="Times New Roman" panose="02020603050405020304" pitchFamily="18" charset="0"/>
                <a:ea typeface="楷体_GB2312" pitchFamily="49" charset="-122"/>
              </a:rPr>
              <a:t>＋ 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</a:rPr>
              <a:t>(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蓝色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</a:rPr>
              <a:t>) 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＋  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</a:rPr>
              <a:t>Fe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lang="zh-CN" altLang="en-US" sz="2800" b="1" baseline="30000" dirty="0">
                <a:latin typeface="Times New Roman" panose="02020603050405020304" pitchFamily="18" charset="0"/>
                <a:ea typeface="楷体_GB2312" pitchFamily="49" charset="-122"/>
              </a:rPr>
              <a:t>＋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 ＋  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</a:rPr>
              <a:t>H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</a:rPr>
              <a:t>O </a:t>
            </a:r>
            <a:endParaRPr lang="en-US" altLang="zh-CN" sz="28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2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2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2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2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2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2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2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2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9" grpId="0"/>
      <p:bldP spid="262150" grpId="0"/>
      <p:bldP spid="262151" grpId="0"/>
      <p:bldP spid="26215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2" name="Rectangle 4"/>
          <p:cNvSpPr/>
          <p:nvPr/>
        </p:nvSpPr>
        <p:spPr>
          <a:xfrm>
            <a:off x="1524000" y="44450"/>
            <a:ext cx="9144000" cy="865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eaLnBrk="1" hangingPunct="1">
              <a:lnSpc>
                <a:spcPct val="160000"/>
              </a:lnSpc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4  </a:t>
            </a:r>
            <a:r>
              <a:rPr lang="zh-CN" altLang="en-US" sz="2800" b="1" dirty="0">
                <a:latin typeface="Times New Roman" panose="02020603050405020304" pitchFamily="18" charset="0"/>
              </a:rPr>
              <a:t>卤化物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263173" name="Rectangle 5"/>
          <p:cNvSpPr/>
          <p:nvPr/>
        </p:nvSpPr>
        <p:spPr>
          <a:xfrm>
            <a:off x="1524000" y="908050"/>
            <a:ext cx="9144000" cy="23749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70205" indent="-3702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/>
              <a:buChar char="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2005" indent="-307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/>
              <a:buChar char="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3805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/>
              <a:buChar char="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72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/>
              <a:buChar char="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123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/>
              <a:buChar char="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63525" lvl="0" indent="-263525" eaLnBrk="1" hangingPunct="1">
              <a:lnSpc>
                <a:spcPct val="130000"/>
              </a:lnSpc>
              <a:spcBef>
                <a:spcPct val="0"/>
              </a:spcBef>
              <a:buClr>
                <a:srgbClr val="008000"/>
              </a:buClr>
              <a:buSzTx/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①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　常见的卤化物有氯化物和氟化物。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263525" lvl="0" indent="-263525" eaLnBrk="1" hangingPunct="1">
              <a:lnSpc>
                <a:spcPct val="130000"/>
              </a:lnSpc>
              <a:spcBef>
                <a:spcPct val="0"/>
              </a:spcBef>
              <a:buClr>
                <a:srgbClr val="008000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②　五卤化物是二聚体，颜色从白色的氟化物、黄色氯化物、橙色溴化物到棕色碘化物。四卤化物是从棕色到黑色的固体，都易水解。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63174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8063" y="3357563"/>
            <a:ext cx="3262312" cy="2347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3175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675" y="3357563"/>
            <a:ext cx="3263900" cy="2368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3176" name="Rectangle 8"/>
          <p:cNvSpPr/>
          <p:nvPr/>
        </p:nvSpPr>
        <p:spPr>
          <a:xfrm>
            <a:off x="1524000" y="5949950"/>
            <a:ext cx="9144000" cy="519113"/>
          </a:xfrm>
          <a:prstGeom prst="rect">
            <a:avLst/>
          </a:prstGeom>
          <a:noFill/>
          <a:ln w="12700">
            <a:noFill/>
          </a:ln>
        </p:spPr>
        <p:txBody>
          <a:bodyPr anchor="ctr" anchorCtr="0">
            <a:spAutoFit/>
          </a:bodyPr>
          <a:p>
            <a:pPr algn="ctr" eaLnBrk="1" hangingPunct="1"/>
            <a:r>
              <a:rPr lang="zh-CN" altLang="en-US" sz="2800" b="1" dirty="0">
                <a:latin typeface="宋体" panose="02010600030101010101" pitchFamily="2" charset="-122"/>
              </a:rPr>
              <a:t>铌和钽的五卤化物的聚合结构示意图 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3" grpId="0"/>
      <p:bldP spid="2631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8356" name="Text Box 4"/>
          <p:cNvSpPr txBox="1">
            <a:spLocks noChangeArrowheads="1"/>
          </p:cNvSpPr>
          <p:nvPr/>
        </p:nvSpPr>
        <p:spPr bwMode="auto">
          <a:xfrm>
            <a:off x="1524000" y="914400"/>
            <a:ext cx="914400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6405" indent="-4464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254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46405" marR="0" lvl="0" indent="-446405" algn="just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锆：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1789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 </a:t>
            </a:r>
            <a:r>
              <a:rPr kumimoji="0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Klaproth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从被当作宝石的锆石中分离出锆的  氧化物，直到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1925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 </a:t>
            </a:r>
            <a:r>
              <a:rPr kumimoji="0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A.E.Van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和 </a:t>
            </a:r>
            <a:r>
              <a:rPr kumimoji="0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J.H.de Boer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用碘化物分解法制得锆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Zirconium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446405" marR="0" lvl="0" indent="-446405" algn="just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铪：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1922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－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1923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年，在哥本哈根 </a:t>
            </a:r>
            <a:r>
              <a:rPr kumimoji="0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Bohr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实验室工作</a:t>
            </a:r>
            <a:r>
              <a:rPr kumimoji="0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D.Coster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和 </a:t>
            </a:r>
            <a:r>
              <a:rPr kumimoji="0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G.Von Hevesy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X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射线分析法证实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72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号元素存在于挪威的锆石中。此元素被命名为铪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Hafnium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，哥本哈根的拉丁名称是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Hafnia)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9380" name="Rectangle 4"/>
          <p:cNvSpPr>
            <a:spLocks noChangeArrowheads="1"/>
          </p:cNvSpPr>
          <p:nvPr/>
        </p:nvSpPr>
        <p:spPr bwMode="auto">
          <a:xfrm>
            <a:off x="1524000" y="404813"/>
            <a:ext cx="9144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(2)</a:t>
            </a: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　元素性质</a:t>
            </a:r>
            <a:endParaRPr kumimoji="0" lang="zh-CN" altLang="en-US" sz="3200" b="1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9381" name="Rectangle 5"/>
          <p:cNvSpPr>
            <a:spLocks noChangeArrowheads="1"/>
          </p:cNvSpPr>
          <p:nvPr/>
        </p:nvSpPr>
        <p:spPr bwMode="auto">
          <a:xfrm>
            <a:off x="982663" y="1905000"/>
            <a:ext cx="968533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05205" indent="-5334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77950" indent="-46863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7530" indent="-4381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97430" indent="-46863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54630" indent="-46863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11830" indent="-46863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69030" indent="-46863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26230" indent="-46863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609600" marR="0" lvl="0" indent="-60960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　　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①　钛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(Ti)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锆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(Zr)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铪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(Hf)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位于周期系第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IVB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族，统称钛副族，价电子层结构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－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1)d</a:t>
            </a:r>
            <a:r>
              <a:rPr kumimoji="0" lang="en-US" altLang="zh-CN" sz="2800" b="1" i="0" u="none" strike="noStrike" kern="1200" cap="none" spc="0" normalizeH="0" baseline="3000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</a:t>
            </a:r>
            <a:r>
              <a:rPr kumimoji="0" lang="en-US" altLang="zh-CN" sz="2800" b="1" i="0" u="none" strike="noStrike" kern="1200" cap="none" spc="0" normalizeH="0" baseline="3000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，稳定化态为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IV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609600" marR="0" lvl="0" indent="-60960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　　②　钛主要存在于钛铁矿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FeTiO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和金红石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TiO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</a:t>
            </a:r>
            <a:endParaRPr kumimoji="0" lang="zh-CN" altLang="en-US" sz="2800" b="1" i="0" u="none" strike="noStrike" kern="1200" cap="none" spc="0" normalizeH="0" baseline="-25000" noProof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609600" marR="0" lvl="0" indent="-60960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　　③　锆主要存在于锆英石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ZrSiO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和斜锆石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ZrO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</a:t>
            </a:r>
            <a:endParaRPr kumimoji="0" lang="zh-CN" altLang="en-US" sz="2800" b="1" i="0" u="none" strike="noStrike" kern="1200" cap="none" spc="0" normalizeH="0" baseline="-25000" noProof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609600" marR="0" lvl="0" indent="-60960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　　④　铪通常与锆共生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0404" name="Rectangle 4"/>
          <p:cNvSpPr>
            <a:spLocks noChangeArrowheads="1"/>
          </p:cNvSpPr>
          <p:nvPr/>
        </p:nvSpPr>
        <p:spPr bwMode="auto">
          <a:xfrm>
            <a:off x="1524000" y="230188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一、   钛副族单质</a:t>
            </a:r>
            <a:endParaRPr kumimoji="1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0405" name="Rectangle 5"/>
          <p:cNvSpPr>
            <a:spLocks noChangeArrowheads="1"/>
          </p:cNvSpPr>
          <p:nvPr/>
        </p:nvSpPr>
        <p:spPr bwMode="auto">
          <a:xfrm>
            <a:off x="1524000" y="1497013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6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</a:t>
            </a:r>
            <a:r>
              <a:rPr kumimoji="1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、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单质的性质 </a:t>
            </a:r>
            <a:endParaRPr kumimoji="1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30406" name="Text Box 6"/>
          <p:cNvSpPr txBox="1">
            <a:spLocks noChangeArrowheads="1"/>
          </p:cNvSpPr>
          <p:nvPr/>
        </p:nvSpPr>
        <p:spPr bwMode="auto">
          <a:xfrm>
            <a:off x="1127125" y="2825750"/>
            <a:ext cx="10514013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ea"/>
                <a:ea typeface="+mn-ea"/>
                <a:cs typeface="+mn-cs"/>
              </a:rPr>
              <a:t>(1)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ea"/>
                <a:ea typeface="+mn-ea"/>
                <a:cs typeface="+mn-cs"/>
              </a:rPr>
              <a:t>　物理性质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e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ea"/>
                <a:ea typeface="+mn-ea"/>
                <a:cs typeface="+mn-cs"/>
              </a:rPr>
              <a:t>　　　银白色，密度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ea"/>
                <a:ea typeface="+mn-ea"/>
                <a:cs typeface="+mn-cs"/>
              </a:rPr>
              <a:t>4.54 g · cm</a:t>
            </a:r>
            <a:r>
              <a:rPr kumimoji="1" lang="zh-CN" altLang="en-US" sz="2800" b="1" i="0" u="none" strike="noStrike" kern="1200" cap="none" spc="0" normalizeH="0" baseline="3000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－</a:t>
            </a:r>
            <a:r>
              <a:rPr kumimoji="1" lang="en-US" altLang="zh-CN" sz="2800" b="1" i="0" u="none" strike="noStrike" kern="1200" cap="none" spc="0" normalizeH="0" baseline="3000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ea"/>
                <a:ea typeface="+mn-ea"/>
                <a:cs typeface="+mn-cs"/>
              </a:rPr>
              <a:t>，比钢铁的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ea"/>
                <a:ea typeface="+mn-ea"/>
                <a:cs typeface="+mn-cs"/>
              </a:rPr>
              <a:t>7.8 g · cm</a:t>
            </a:r>
            <a:r>
              <a:rPr kumimoji="1" lang="zh-CN" altLang="en-US" sz="2800" b="1" i="0" u="none" strike="noStrike" kern="1200" cap="none" spc="0" normalizeH="0" baseline="3000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－</a:t>
            </a:r>
            <a:r>
              <a:rPr kumimoji="1" lang="en-US" altLang="zh-CN" sz="2800" b="1" i="0" u="none" strike="noStrike" kern="1200" cap="none" spc="0" normalizeH="0" baseline="3000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ea"/>
                <a:ea typeface="+mn-ea"/>
                <a:cs typeface="+mn-cs"/>
              </a:rPr>
              <a:t>小，比铝的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ea"/>
                <a:ea typeface="+mn-ea"/>
                <a:cs typeface="+mn-cs"/>
              </a:rPr>
              <a:t>2.7 g · cm</a:t>
            </a:r>
            <a:r>
              <a:rPr kumimoji="1" lang="zh-CN" altLang="en-US" sz="2800" b="1" i="0" u="none" strike="noStrike" kern="1200" cap="none" spc="0" normalizeH="0" baseline="3000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－</a:t>
            </a:r>
            <a:r>
              <a:rPr kumimoji="1" lang="en-US" altLang="zh-CN" sz="2800" b="1" i="0" u="none" strike="noStrike" kern="1200" cap="none" spc="0" normalizeH="0" baseline="3000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ea"/>
                <a:ea typeface="+mn-ea"/>
                <a:cs typeface="+mn-cs"/>
              </a:rPr>
              <a:t>大，较轻，强度接近钢铁，兼有铝铁的优点，既轻强度又高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ea"/>
                <a:ea typeface="+mn-ea"/>
                <a:cs typeface="+mn-cs"/>
              </a:rPr>
              <a:t>(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ea"/>
                <a:ea typeface="+mn-ea"/>
                <a:cs typeface="+mn-cs"/>
              </a:rPr>
              <a:t>航天材料， 眼镜架等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ea"/>
                <a:ea typeface="+mn-ea"/>
                <a:cs typeface="+mn-cs"/>
              </a:rPr>
              <a:t>)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ea"/>
                <a:ea typeface="+mn-ea"/>
                <a:cs typeface="+mn-cs"/>
              </a:rPr>
              <a:t>。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ea"/>
              <a:ea typeface="+mn-ea"/>
              <a:cs typeface="+mn-cs"/>
            </a:endParaRPr>
          </a:p>
        </p:txBody>
      </p:sp>
      <p:grpSp>
        <p:nvGrpSpPr>
          <p:cNvPr id="230407" name="Group 7"/>
          <p:cNvGrpSpPr/>
          <p:nvPr/>
        </p:nvGrpSpPr>
        <p:grpSpPr>
          <a:xfrm>
            <a:off x="6959600" y="333375"/>
            <a:ext cx="3006725" cy="2735263"/>
            <a:chOff x="101" y="0"/>
            <a:chExt cx="5275" cy="4142"/>
          </a:xfrm>
        </p:grpSpPr>
        <p:pic>
          <p:nvPicPr>
            <p:cNvPr id="23558" name="Picture 8" descr="金属钛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1" y="0"/>
              <a:ext cx="5275" cy="4142"/>
            </a:xfrm>
            <a:prstGeom prst="rect">
              <a:avLst/>
            </a:prstGeom>
            <a:noFill/>
            <a:ln w="9525" cap="flat" cmpd="sng">
              <a:solidFill>
                <a:srgbClr val="FF0066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23559" name="Rectangle 9"/>
            <p:cNvSpPr/>
            <p:nvPr/>
          </p:nvSpPr>
          <p:spPr>
            <a:xfrm>
              <a:off x="4293" y="3168"/>
              <a:ext cx="966" cy="801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FF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p>
              <a:pPr algn="ctr" eaLnBrk="1" hangingPunct="1"/>
              <a:r>
                <a:rPr lang="zh-CN" alt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钛</a:t>
              </a:r>
              <a:endPara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5" grpId="0"/>
      <p:bldP spid="23040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1428" name="Text Box 4"/>
          <p:cNvSpPr txBox="1">
            <a:spLocks noChangeArrowheads="1"/>
          </p:cNvSpPr>
          <p:nvPr/>
        </p:nvSpPr>
        <p:spPr bwMode="auto">
          <a:xfrm>
            <a:off x="1524000" y="1268413"/>
            <a:ext cx="914400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　　</a:t>
            </a:r>
            <a:r>
              <a:rPr kumimoji="0" lang="zh-CN" altLang="en-US" sz="2800" b="1" kern="1200" cap="none" spc="0" normalizeH="0" baseline="0" noProof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记忆性合金  </a:t>
            </a:r>
            <a:r>
              <a:rPr kumimoji="0" lang="en-US" altLang="zh-CN" sz="2800" b="1" kern="1200" cap="none" spc="0" normalizeH="0" baseline="0" noProof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2800" b="1" kern="1200" cap="none" spc="0" normalizeH="0" baseline="0" noProof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镍钛合金，</a:t>
            </a:r>
            <a:r>
              <a:rPr kumimoji="0" lang="en-US" altLang="zh-CN" sz="2800" b="1" kern="1200" cap="none" spc="0" normalizeH="0" baseline="0" noProof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NT)</a:t>
            </a:r>
            <a:r>
              <a:rPr kumimoji="0" lang="zh-CN" altLang="en-US" sz="2800" b="1" kern="1200" cap="none" spc="0" normalizeH="0" baseline="0" noProof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，加工成甲形状，在高温下处理数分钟至半小时，于是</a:t>
            </a:r>
            <a:r>
              <a:rPr kumimoji="0" lang="en-US" altLang="zh-CN" sz="2800" b="1" kern="1200" cap="none" spc="0" normalizeH="0" baseline="0" noProof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NT</a:t>
            </a:r>
            <a:r>
              <a:rPr kumimoji="0" lang="zh-CN" altLang="en-US" sz="2800" b="1" kern="1200" cap="none" spc="0" normalizeH="0" baseline="0" noProof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合金对甲形状产生了记忆。在室温下，对合金的形状改变，形成乙形状，以后遇到高温加热， 则自动恢复甲形状。如： 固定接头。</a:t>
            </a:r>
            <a:endParaRPr kumimoji="0" lang="zh-CN" altLang="en-US" sz="2800" b="1" kern="1200" cap="none" spc="0" normalizeH="0" baseline="0" noProof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579" name="Rectangle 5"/>
          <p:cNvSpPr/>
          <p:nvPr/>
        </p:nvSpPr>
        <p:spPr>
          <a:xfrm>
            <a:off x="1524000" y="188913"/>
            <a:ext cx="9144000" cy="774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ctr" eaLnBrk="1" hangingPunct="1">
              <a:lnSpc>
                <a:spcPct val="160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记忆性合金</a:t>
            </a:r>
            <a:endParaRPr lang="zh-CN" altLang="en-US" sz="32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1430" name="Group 6"/>
          <p:cNvGrpSpPr/>
          <p:nvPr/>
        </p:nvGrpSpPr>
        <p:grpSpPr>
          <a:xfrm>
            <a:off x="1524000" y="4149725"/>
            <a:ext cx="9144000" cy="2447925"/>
            <a:chOff x="0" y="2614"/>
            <a:chExt cx="5760" cy="1542"/>
          </a:xfrm>
        </p:grpSpPr>
        <p:pic>
          <p:nvPicPr>
            <p:cNvPr id="24581" name="Picture 7" descr="20-4">
              <a:hlinkClick r:id="rId1" action="ppaction://program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6" y="2614"/>
              <a:ext cx="3765" cy="1135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rgbClr val="0099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24582" name="Text Box 8"/>
            <p:cNvSpPr txBox="1"/>
            <p:nvPr/>
          </p:nvSpPr>
          <p:spPr>
            <a:xfrm>
              <a:off x="0" y="3748"/>
              <a:ext cx="5760" cy="408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p>
              <a:pPr marL="457200" indent="-457200" eaLnBrk="1" hangingPunct="1">
                <a:lnSpc>
                  <a:spcPct val="130000"/>
                </a:lnSpc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0000FF"/>
                  </a:solidFill>
                  <a:latin typeface="宋体" panose="02010600030101010101" pitchFamily="2" charset="-122"/>
                </a:rPr>
                <a:t>               </a:t>
              </a:r>
              <a:r>
                <a:rPr lang="zh-CN" altLang="en-US" sz="2800" b="1" dirty="0">
                  <a:solidFill>
                    <a:srgbClr val="0000FF"/>
                  </a:solidFill>
                  <a:latin typeface="宋体" panose="02010600030101010101" pitchFamily="2" charset="-122"/>
                </a:rPr>
                <a:t>甲                 乙</a:t>
              </a:r>
              <a:endPara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1524000" y="333375"/>
            <a:ext cx="91440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(2)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　化学性质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32453" name="Text Box 5"/>
          <p:cNvSpPr txBox="1">
            <a:spLocks noChangeArrowheads="1"/>
          </p:cNvSpPr>
          <p:nvPr/>
        </p:nvSpPr>
        <p:spPr bwMode="auto">
          <a:xfrm>
            <a:off x="1524000" y="1268413"/>
            <a:ext cx="9144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　　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a. 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与非金属反应：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32454" name="Rectangle 6"/>
          <p:cNvSpPr>
            <a:spLocks noChangeArrowheads="1"/>
          </p:cNvSpPr>
          <p:nvPr/>
        </p:nvSpPr>
        <p:spPr bwMode="auto">
          <a:xfrm>
            <a:off x="1524000" y="3355975"/>
            <a:ext cx="9144000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CC3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/>
              <a:buChar char=""/>
              <a:defRPr sz="3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1065530" indent="-43688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/>
              <a:buChar char=""/>
              <a:defRPr sz="3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713230" indent="-46863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/>
              <a:buChar char=""/>
              <a:defRPr sz="2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2330450" indent="-43815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/>
              <a:buChar char="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978150" indent="-46863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/>
              <a:buChar char="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3435350" indent="-4686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/>
              <a:buChar char="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3892550" indent="-4686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/>
              <a:buChar char="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4349750" indent="-4686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/>
              <a:buChar char="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4806950" indent="-4686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/>
              <a:buChar char=""/>
              <a:defRPr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rgbClr val="CC3399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        Ti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O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＝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TiO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(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红热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)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；   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rgbClr val="CC3399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 Ti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 N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＝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Ti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N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4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(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点燃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)   </a:t>
            </a:r>
            <a:endParaRPr kumimoji="0" lang="en-US" altLang="zh-CN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rgbClr val="CC3399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 Ti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4 Cl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＝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TiCl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4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( 300 </a:t>
            </a:r>
            <a:r>
              <a:rPr kumimoji="0" lang="en-US" altLang="zh-CN" sz="2800" b="1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o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C)</a:t>
            </a:r>
            <a:r>
              <a:rPr kumimoji="0" lang="en-US" altLang="zh-CN" sz="28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 </a:t>
            </a:r>
            <a:endParaRPr kumimoji="0" lang="en-US" altLang="zh-CN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rgbClr val="CC3399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　　所以钛是冶金中的消气剂。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1524000" y="2060575"/>
            <a:ext cx="91440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　　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钛族金属在常温下不活泼，但在高温条件下它们可以直接和大多数非金属反应：</a:t>
            </a:r>
            <a:endParaRPr kumimoji="1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3" grpId="0"/>
      <p:bldP spid="232454" grpId="0"/>
      <p:bldP spid="2324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1524000" y="333375"/>
            <a:ext cx="91440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　　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b. 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与酸反应：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33477" name="Text Box 5"/>
          <p:cNvSpPr txBox="1">
            <a:spLocks noChangeArrowheads="1"/>
          </p:cNvSpPr>
          <p:nvPr/>
        </p:nvSpPr>
        <p:spPr bwMode="auto">
          <a:xfrm>
            <a:off x="1524000" y="1196975"/>
            <a:ext cx="91440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  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不与稀酸反应。钛能溶于热浓盐酸或热硝酸中， 但 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Zr 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和 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Hf 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则不溶，它们的最好溶剂是氢氟酸。</a:t>
            </a:r>
            <a:endParaRPr kumimoji="1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33478" name="Text Box 6"/>
          <p:cNvSpPr txBox="1">
            <a:spLocks noChangeArrowheads="1"/>
          </p:cNvSpPr>
          <p:nvPr/>
        </p:nvSpPr>
        <p:spPr bwMode="auto">
          <a:xfrm>
            <a:off x="1524000" y="2559050"/>
            <a:ext cx="9144000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CC33"/>
                    </a:gs>
                    <a:gs pos="50000">
                      <a:srgbClr val="FFFFFF"/>
                    </a:gs>
                    <a:gs pos="100000">
                      <a:srgbClr val="33CC33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algn="ctr" defTabSz="914400" eaLnBrk="1" hangingPunct="1">
              <a:lnSpc>
                <a:spcPct val="13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en-US" altLang="zh-CN" sz="2800" b="1" kern="1200" cap="none" spc="0" normalizeH="0" baseline="0" noProof="0">
                <a:latin typeface="+mn-ea"/>
                <a:ea typeface="+mn-ea"/>
                <a:cs typeface="+mn-cs"/>
              </a:rPr>
              <a:t>2 Ti </a:t>
            </a:r>
            <a:r>
              <a:rPr kumimoji="1" lang="zh-CN" altLang="en-US" sz="2800" b="1" kern="1200" cap="none" spc="0" normalizeH="0" baseline="0" noProof="0">
                <a:latin typeface="+mn-ea"/>
                <a:ea typeface="+mn-ea"/>
                <a:cs typeface="+mn-cs"/>
              </a:rPr>
              <a:t>＋ </a:t>
            </a:r>
            <a:r>
              <a:rPr kumimoji="1" lang="en-US" altLang="zh-CN" sz="2800" b="1" kern="1200" cap="none" spc="0" normalizeH="0" baseline="0" noProof="0">
                <a:latin typeface="+mn-ea"/>
                <a:ea typeface="+mn-ea"/>
                <a:cs typeface="+mn-cs"/>
              </a:rPr>
              <a:t>6 HCl </a:t>
            </a:r>
            <a:r>
              <a:rPr kumimoji="1" lang="zh-CN" altLang="en-US" sz="2800" b="1" kern="1200" cap="none" spc="0" normalizeH="0" baseline="0" noProof="0">
                <a:latin typeface="+mn-ea"/>
                <a:ea typeface="+mn-ea"/>
                <a:cs typeface="+mn-cs"/>
              </a:rPr>
              <a:t>＝ </a:t>
            </a:r>
            <a:r>
              <a:rPr kumimoji="1" lang="en-US" altLang="zh-CN" sz="2800" b="1" kern="1200" cap="none" spc="0" normalizeH="0" baseline="0" noProof="0">
                <a:latin typeface="+mn-ea"/>
                <a:ea typeface="+mn-ea"/>
                <a:cs typeface="+mn-cs"/>
              </a:rPr>
              <a:t>2 TiCl</a:t>
            </a:r>
            <a:r>
              <a:rPr kumimoji="1" lang="en-US" altLang="zh-CN" sz="2800" b="1" kern="1200" cap="none" spc="0" normalizeH="0" baseline="-25000" noProof="0">
                <a:latin typeface="+mn-ea"/>
                <a:ea typeface="+mn-ea"/>
                <a:cs typeface="+mn-cs"/>
              </a:rPr>
              <a:t>3 </a:t>
            </a:r>
            <a:r>
              <a:rPr kumimoji="0" lang="en-US" altLang="zh-CN" sz="2800" b="1" kern="1200" cap="none" spc="0" normalizeH="0" baseline="0" noProof="0">
                <a:latin typeface="+mn-ea"/>
                <a:ea typeface="+mn-ea"/>
                <a:cs typeface="+mn-cs"/>
              </a:rPr>
              <a:t>(</a:t>
            </a:r>
            <a:r>
              <a:rPr kumimoji="0" lang="zh-CN" altLang="en-US" sz="2800" b="1" kern="1200" cap="none" spc="0" normalizeH="0" baseline="0" noProof="0">
                <a:latin typeface="+mn-ea"/>
                <a:ea typeface="+mn-ea"/>
                <a:cs typeface="+mn-cs"/>
              </a:rPr>
              <a:t>紫色</a:t>
            </a:r>
            <a:r>
              <a:rPr kumimoji="0" lang="en-US" altLang="zh-CN" sz="2800" b="1" kern="1200" cap="none" spc="0" normalizeH="0" baseline="0" noProof="0">
                <a:latin typeface="+mn-ea"/>
                <a:ea typeface="+mn-ea"/>
                <a:cs typeface="+mn-cs"/>
              </a:rPr>
              <a:t>)</a:t>
            </a:r>
            <a:r>
              <a:rPr kumimoji="0" lang="en-US" altLang="zh-CN" sz="28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n-cs"/>
              </a:rPr>
              <a:t> </a:t>
            </a:r>
            <a:r>
              <a:rPr kumimoji="1" lang="zh-CN" altLang="en-US" sz="2800" b="1" kern="1200" cap="none" spc="0" normalizeH="0" baseline="0" noProof="0">
                <a:latin typeface="+mn-ea"/>
                <a:ea typeface="+mn-ea"/>
                <a:cs typeface="+mn-cs"/>
              </a:rPr>
              <a:t>＋ </a:t>
            </a:r>
            <a:r>
              <a:rPr kumimoji="1" lang="en-US" altLang="zh-CN" sz="2800" b="1" kern="1200" cap="none" spc="0" normalizeH="0" baseline="0" noProof="0">
                <a:latin typeface="+mn-ea"/>
                <a:ea typeface="+mn-ea"/>
                <a:cs typeface="+mn-cs"/>
              </a:rPr>
              <a:t>3 H</a:t>
            </a:r>
            <a:r>
              <a:rPr kumimoji="1" lang="en-US" altLang="zh-CN" sz="2800" b="1" kern="1200" cap="none" spc="0" normalizeH="0" baseline="-25000" noProof="0">
                <a:latin typeface="+mn-ea"/>
                <a:ea typeface="+mn-ea"/>
                <a:cs typeface="+mn-cs"/>
              </a:rPr>
              <a:t>2</a:t>
            </a:r>
            <a:r>
              <a:rPr kumimoji="1" lang="en-US" altLang="zh-CN" sz="2800" b="1" kern="1200" cap="none" spc="0" normalizeH="0" baseline="0" noProof="0">
                <a:latin typeface="+mn-ea"/>
                <a:ea typeface="+mn-ea"/>
                <a:cs typeface="+mn-cs"/>
              </a:rPr>
              <a:t>↑       </a:t>
            </a:r>
            <a:endParaRPr kumimoji="1" lang="en-US" altLang="zh-CN" sz="2800" b="1" kern="1200" cap="none" spc="0" normalizeH="0" baseline="0" noProof="0">
              <a:latin typeface="+mn-ea"/>
              <a:ea typeface="+mn-ea"/>
              <a:cs typeface="+mn-cs"/>
            </a:endParaRPr>
          </a:p>
          <a:p>
            <a:pPr marR="0" algn="ctr" defTabSz="914400" eaLnBrk="1" hangingPunct="1">
              <a:lnSpc>
                <a:spcPct val="13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en-US" altLang="zh-CN" sz="2800" b="1" kern="1200" cap="none" spc="0" normalizeH="0" baseline="0" noProof="0">
                <a:latin typeface="+mn-ea"/>
                <a:ea typeface="+mn-ea"/>
                <a:cs typeface="+mn-cs"/>
              </a:rPr>
              <a:t>Ti </a:t>
            </a:r>
            <a:r>
              <a:rPr kumimoji="1" lang="zh-CN" altLang="en-US" sz="2800" b="1" kern="1200" cap="none" spc="0" normalizeH="0" baseline="0" noProof="0">
                <a:latin typeface="+mn-ea"/>
                <a:ea typeface="+mn-ea"/>
                <a:cs typeface="+mn-cs"/>
              </a:rPr>
              <a:t>＋ </a:t>
            </a:r>
            <a:r>
              <a:rPr kumimoji="1" lang="en-US" altLang="zh-CN" sz="2800" b="1" kern="1200" cap="none" spc="0" normalizeH="0" baseline="0" noProof="0">
                <a:latin typeface="+mn-ea"/>
                <a:ea typeface="+mn-ea"/>
                <a:cs typeface="+mn-cs"/>
              </a:rPr>
              <a:t>6 HNO</a:t>
            </a:r>
            <a:r>
              <a:rPr kumimoji="1" lang="en-US" altLang="zh-CN" sz="2800" b="1" kern="1200" cap="none" spc="0" normalizeH="0" baseline="-25000" noProof="0">
                <a:latin typeface="+mn-ea"/>
                <a:ea typeface="+mn-ea"/>
                <a:cs typeface="+mn-cs"/>
              </a:rPr>
              <a:t>3 </a:t>
            </a:r>
            <a:r>
              <a:rPr kumimoji="1" lang="zh-CN" altLang="en-US" sz="2800" b="1" kern="1200" cap="none" spc="0" normalizeH="0" baseline="0" noProof="0">
                <a:latin typeface="+mn-ea"/>
                <a:ea typeface="+mn-ea"/>
                <a:cs typeface="+mn-cs"/>
              </a:rPr>
              <a:t>＝ </a:t>
            </a:r>
            <a:r>
              <a:rPr kumimoji="1" lang="en-US" altLang="zh-CN" sz="2800" b="1" kern="1200" cap="none" spc="0" normalizeH="0" baseline="0" noProof="0">
                <a:latin typeface="+mn-ea"/>
                <a:ea typeface="+mn-ea"/>
                <a:cs typeface="+mn-cs"/>
              </a:rPr>
              <a:t>[TiO(NO</a:t>
            </a:r>
            <a:r>
              <a:rPr kumimoji="1" lang="en-US" altLang="zh-CN" sz="2800" b="1" kern="1200" cap="none" spc="0" normalizeH="0" baseline="-25000" noProof="0">
                <a:latin typeface="+mn-ea"/>
                <a:ea typeface="+mn-ea"/>
                <a:cs typeface="+mn-cs"/>
              </a:rPr>
              <a:t>3</a:t>
            </a:r>
            <a:r>
              <a:rPr kumimoji="1" lang="en-US" altLang="zh-CN" sz="2800" b="1" kern="1200" cap="none" spc="0" normalizeH="0" baseline="0" noProof="0">
                <a:latin typeface="+mn-ea"/>
                <a:ea typeface="+mn-ea"/>
                <a:cs typeface="+mn-cs"/>
              </a:rPr>
              <a:t>)</a:t>
            </a:r>
            <a:r>
              <a:rPr kumimoji="1" lang="en-US" altLang="zh-CN" sz="2800" b="1" kern="1200" cap="none" spc="0" normalizeH="0" baseline="-25000" noProof="0">
                <a:latin typeface="+mn-ea"/>
                <a:ea typeface="+mn-ea"/>
                <a:cs typeface="+mn-cs"/>
              </a:rPr>
              <a:t>2</a:t>
            </a:r>
            <a:r>
              <a:rPr kumimoji="1" lang="en-US" altLang="zh-CN" sz="2800" b="1" kern="1200" cap="none" spc="0" normalizeH="0" baseline="0" noProof="0">
                <a:latin typeface="+mn-ea"/>
                <a:ea typeface="+mn-ea"/>
                <a:cs typeface="+mn-cs"/>
              </a:rPr>
              <a:t>] </a:t>
            </a:r>
            <a:r>
              <a:rPr kumimoji="1" lang="zh-CN" altLang="en-US" sz="2800" b="1" kern="1200" cap="none" spc="0" normalizeH="0" baseline="0" noProof="0">
                <a:latin typeface="+mn-ea"/>
                <a:ea typeface="+mn-ea"/>
                <a:cs typeface="+mn-cs"/>
              </a:rPr>
              <a:t>＋ </a:t>
            </a:r>
            <a:r>
              <a:rPr kumimoji="1" lang="en-US" altLang="zh-CN" sz="2800" b="1" kern="1200" cap="none" spc="0" normalizeH="0" baseline="0" noProof="0">
                <a:latin typeface="+mn-ea"/>
                <a:ea typeface="+mn-ea"/>
                <a:cs typeface="+mn-cs"/>
              </a:rPr>
              <a:t>4 NO</a:t>
            </a:r>
            <a:r>
              <a:rPr kumimoji="1" lang="en-US" altLang="zh-CN" sz="2800" b="1" kern="1200" cap="none" spc="0" normalizeH="0" baseline="-25000" noProof="0">
                <a:latin typeface="+mn-ea"/>
                <a:ea typeface="+mn-ea"/>
                <a:cs typeface="+mn-cs"/>
              </a:rPr>
              <a:t>2 </a:t>
            </a:r>
            <a:r>
              <a:rPr kumimoji="1" lang="en-US" altLang="zh-CN" sz="2800" b="1" kern="1200" cap="none" spc="0" normalizeH="0" baseline="0" noProof="0">
                <a:latin typeface="+mn-ea"/>
                <a:ea typeface="+mn-ea"/>
                <a:cs typeface="+mn-cs"/>
              </a:rPr>
              <a:t>↑</a:t>
            </a:r>
            <a:r>
              <a:rPr kumimoji="1" lang="zh-CN" altLang="en-US" sz="2800" b="1" kern="1200" cap="none" spc="0" normalizeH="0" baseline="0" noProof="0">
                <a:latin typeface="+mn-ea"/>
                <a:ea typeface="+mn-ea"/>
                <a:cs typeface="+mn-cs"/>
              </a:rPr>
              <a:t>＋ </a:t>
            </a:r>
            <a:r>
              <a:rPr kumimoji="1" lang="en-US" altLang="zh-CN" sz="2800" b="1" kern="1200" cap="none" spc="0" normalizeH="0" baseline="0" noProof="0">
                <a:latin typeface="+mn-ea"/>
                <a:ea typeface="+mn-ea"/>
                <a:cs typeface="+mn-cs"/>
              </a:rPr>
              <a:t>3 H</a:t>
            </a:r>
            <a:r>
              <a:rPr kumimoji="1" lang="en-US" altLang="zh-CN" sz="2800" b="1" kern="1200" cap="none" spc="0" normalizeH="0" baseline="-25000" noProof="0">
                <a:latin typeface="+mn-ea"/>
                <a:ea typeface="+mn-ea"/>
                <a:cs typeface="+mn-cs"/>
              </a:rPr>
              <a:t>2</a:t>
            </a:r>
            <a:r>
              <a:rPr kumimoji="1" lang="en-US" altLang="zh-CN" sz="2800" b="1" kern="1200" cap="none" spc="0" normalizeH="0" baseline="0" noProof="0">
                <a:latin typeface="+mn-ea"/>
                <a:ea typeface="+mn-ea"/>
                <a:cs typeface="+mn-cs"/>
              </a:rPr>
              <a:t>O</a:t>
            </a:r>
            <a:endParaRPr kumimoji="1" lang="en-US" altLang="zh-CN" sz="2800" b="1" kern="1200" cap="none" spc="0" normalizeH="0" baseline="0" noProof="0">
              <a:latin typeface="+mn-ea"/>
              <a:ea typeface="+mn-ea"/>
              <a:cs typeface="+mn-cs"/>
            </a:endParaRPr>
          </a:p>
          <a:p>
            <a:pPr marR="0" algn="ctr" defTabSz="914400" eaLnBrk="1" hangingPunct="1">
              <a:lnSpc>
                <a:spcPct val="13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en-US" altLang="zh-CN" sz="2800" b="1" kern="1200" cap="none" spc="0" normalizeH="0" baseline="0" noProof="0">
                <a:latin typeface="+mn-ea"/>
                <a:ea typeface="+mn-ea"/>
                <a:cs typeface="+mn-cs"/>
              </a:rPr>
              <a:t>Ti </a:t>
            </a:r>
            <a:r>
              <a:rPr kumimoji="1" lang="zh-CN" altLang="en-US" sz="2800" b="1" kern="1200" cap="none" spc="0" normalizeH="0" baseline="0" noProof="0">
                <a:latin typeface="+mn-ea"/>
                <a:ea typeface="+mn-ea"/>
                <a:cs typeface="+mn-cs"/>
              </a:rPr>
              <a:t>＋ </a:t>
            </a:r>
            <a:r>
              <a:rPr kumimoji="1" lang="en-US" altLang="zh-CN" sz="2800" b="1" kern="1200" cap="none" spc="0" normalizeH="0" baseline="0" noProof="0">
                <a:latin typeface="+mn-ea"/>
                <a:ea typeface="+mn-ea"/>
                <a:cs typeface="+mn-cs"/>
              </a:rPr>
              <a:t>6 HF </a:t>
            </a:r>
            <a:r>
              <a:rPr kumimoji="1" lang="zh-CN" altLang="en-US" sz="2800" b="1" kern="1200" cap="none" spc="0" normalizeH="0" baseline="0" noProof="0">
                <a:latin typeface="+mn-ea"/>
                <a:ea typeface="+mn-ea"/>
                <a:cs typeface="+mn-cs"/>
              </a:rPr>
              <a:t>＝ </a:t>
            </a:r>
            <a:r>
              <a:rPr kumimoji="1" lang="en-US" altLang="zh-CN" sz="2800" b="1" kern="1200" cap="none" spc="0" normalizeH="0" baseline="0" noProof="0">
                <a:latin typeface="+mn-ea"/>
                <a:ea typeface="+mn-ea"/>
                <a:cs typeface="+mn-cs"/>
              </a:rPr>
              <a:t>[TiF</a:t>
            </a:r>
            <a:r>
              <a:rPr kumimoji="1" lang="en-US" altLang="zh-CN" sz="2800" b="1" kern="1200" cap="none" spc="0" normalizeH="0" baseline="-25000" noProof="0">
                <a:latin typeface="+mn-ea"/>
                <a:ea typeface="+mn-ea"/>
                <a:cs typeface="+mn-cs"/>
              </a:rPr>
              <a:t>6</a:t>
            </a:r>
            <a:r>
              <a:rPr kumimoji="1" lang="en-US" altLang="zh-CN" sz="2800" b="1" kern="1200" cap="none" spc="0" normalizeH="0" baseline="0" noProof="0">
                <a:latin typeface="+mn-ea"/>
                <a:ea typeface="+mn-ea"/>
                <a:cs typeface="+mn-cs"/>
              </a:rPr>
              <a:t>]</a:t>
            </a:r>
            <a:r>
              <a:rPr kumimoji="1" lang="en-US" altLang="zh-CN" sz="2800" b="1" kern="1200" cap="none" spc="0" normalizeH="0" baseline="30000" noProof="0">
                <a:latin typeface="+mn-ea"/>
                <a:ea typeface="+mn-ea"/>
                <a:cs typeface="+mn-cs"/>
              </a:rPr>
              <a:t>2</a:t>
            </a:r>
            <a:r>
              <a:rPr kumimoji="1" lang="zh-CN" altLang="en-US" sz="2800" b="1" kern="1200" cap="none" spc="0" normalizeH="0" baseline="30000" noProof="0">
                <a:latin typeface="+mn-ea"/>
                <a:ea typeface="+mn-ea"/>
                <a:cs typeface="+mn-cs"/>
              </a:rPr>
              <a:t>－</a:t>
            </a:r>
            <a:r>
              <a:rPr kumimoji="1" lang="zh-CN" altLang="en-US" sz="2800" b="1" kern="1200" cap="none" spc="0" normalizeH="0" baseline="0" noProof="0">
                <a:latin typeface="+mn-ea"/>
                <a:ea typeface="+mn-ea"/>
                <a:cs typeface="+mn-cs"/>
              </a:rPr>
              <a:t> ＋ </a:t>
            </a:r>
            <a:r>
              <a:rPr kumimoji="1" lang="en-US" altLang="zh-CN" sz="2800" b="1" kern="1200" cap="none" spc="0" normalizeH="0" baseline="0" noProof="0">
                <a:latin typeface="+mn-ea"/>
                <a:ea typeface="+mn-ea"/>
                <a:cs typeface="+mn-cs"/>
              </a:rPr>
              <a:t>2 H</a:t>
            </a:r>
            <a:r>
              <a:rPr kumimoji="1" lang="zh-CN" altLang="en-US" sz="2800" b="1" kern="1200" cap="none" spc="0" normalizeH="0" baseline="30000" noProof="0">
                <a:latin typeface="+mn-ea"/>
                <a:ea typeface="+mn-ea"/>
                <a:cs typeface="+mn-cs"/>
              </a:rPr>
              <a:t>＋</a:t>
            </a:r>
            <a:r>
              <a:rPr kumimoji="1" lang="zh-CN" altLang="en-US" sz="2800" b="1" kern="1200" cap="none" spc="0" normalizeH="0" baseline="0" noProof="0">
                <a:latin typeface="+mn-ea"/>
                <a:ea typeface="+mn-ea"/>
                <a:cs typeface="+mn-cs"/>
              </a:rPr>
              <a:t> ＋ </a:t>
            </a:r>
            <a:r>
              <a:rPr kumimoji="1" lang="en-US" altLang="zh-CN" sz="2800" b="1" kern="1200" cap="none" spc="0" normalizeH="0" baseline="0" noProof="0">
                <a:latin typeface="+mn-ea"/>
                <a:ea typeface="+mn-ea"/>
                <a:cs typeface="+mn-cs"/>
              </a:rPr>
              <a:t>2 H</a:t>
            </a:r>
            <a:r>
              <a:rPr kumimoji="1" lang="en-US" altLang="zh-CN" sz="2800" b="1" kern="1200" cap="none" spc="0" normalizeH="0" baseline="-25000" noProof="0">
                <a:latin typeface="+mn-ea"/>
                <a:ea typeface="+mn-ea"/>
                <a:cs typeface="+mn-cs"/>
              </a:rPr>
              <a:t>2</a:t>
            </a:r>
            <a:r>
              <a:rPr kumimoji="1" lang="en-US" altLang="zh-CN" sz="2800" b="1" kern="1200" cap="none" spc="0" normalizeH="0" baseline="0" noProof="0">
                <a:latin typeface="+mn-ea"/>
                <a:ea typeface="+mn-ea"/>
                <a:cs typeface="+mn-cs"/>
              </a:rPr>
              <a:t>↑</a:t>
            </a:r>
            <a:endParaRPr kumimoji="1" lang="en-US" altLang="zh-CN" sz="2800" b="1" kern="1200" cap="none" spc="0" normalizeH="0" baseline="0" noProof="0">
              <a:latin typeface="+mn-ea"/>
              <a:ea typeface="+mn-ea"/>
              <a:cs typeface="+mn-cs"/>
            </a:endParaRPr>
          </a:p>
          <a:p>
            <a:pPr marR="0" algn="ctr" defTabSz="914400" eaLnBrk="1" hangingPunct="1">
              <a:lnSpc>
                <a:spcPct val="13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en-US" altLang="zh-CN" sz="2800" b="1" kern="1200" cap="none" spc="0" normalizeH="0" baseline="0" noProof="0">
                <a:latin typeface="+mn-ea"/>
                <a:ea typeface="+mn-ea"/>
                <a:cs typeface="+mn-cs"/>
              </a:rPr>
              <a:t>Zr </a:t>
            </a:r>
            <a:r>
              <a:rPr kumimoji="1" lang="zh-CN" altLang="en-US" sz="2800" b="1" kern="1200" cap="none" spc="0" normalizeH="0" baseline="0" noProof="0">
                <a:latin typeface="+mn-ea"/>
                <a:ea typeface="+mn-ea"/>
                <a:cs typeface="+mn-cs"/>
              </a:rPr>
              <a:t>＋ </a:t>
            </a:r>
            <a:r>
              <a:rPr kumimoji="1" lang="en-US" altLang="zh-CN" sz="2800" b="1" kern="1200" cap="none" spc="0" normalizeH="0" baseline="0" noProof="0">
                <a:latin typeface="+mn-ea"/>
                <a:ea typeface="+mn-ea"/>
                <a:cs typeface="+mn-cs"/>
              </a:rPr>
              <a:t>6 HF </a:t>
            </a:r>
            <a:r>
              <a:rPr kumimoji="1" lang="zh-CN" altLang="en-US" sz="2800" b="1" kern="1200" cap="none" spc="0" normalizeH="0" baseline="0" noProof="0">
                <a:latin typeface="+mn-ea"/>
                <a:ea typeface="+mn-ea"/>
                <a:cs typeface="+mn-cs"/>
              </a:rPr>
              <a:t>＝ </a:t>
            </a:r>
            <a:r>
              <a:rPr kumimoji="1" lang="en-US" altLang="zh-CN" sz="2800" b="1" kern="1200" cap="none" spc="0" normalizeH="0" baseline="0" noProof="0">
                <a:latin typeface="+mn-ea"/>
                <a:ea typeface="+mn-ea"/>
                <a:cs typeface="+mn-cs"/>
              </a:rPr>
              <a:t>[ZrF</a:t>
            </a:r>
            <a:r>
              <a:rPr kumimoji="1" lang="en-US" altLang="zh-CN" sz="2800" b="1" kern="1200" cap="none" spc="0" normalizeH="0" baseline="-25000" noProof="0">
                <a:latin typeface="+mn-ea"/>
                <a:ea typeface="+mn-ea"/>
                <a:cs typeface="+mn-cs"/>
              </a:rPr>
              <a:t>6</a:t>
            </a:r>
            <a:r>
              <a:rPr kumimoji="1" lang="en-US" altLang="zh-CN" sz="2800" b="1" kern="1200" cap="none" spc="0" normalizeH="0" baseline="0" noProof="0">
                <a:latin typeface="+mn-ea"/>
                <a:ea typeface="+mn-ea"/>
                <a:cs typeface="+mn-cs"/>
              </a:rPr>
              <a:t>]</a:t>
            </a:r>
            <a:r>
              <a:rPr kumimoji="1" lang="en-US" altLang="zh-CN" sz="2800" b="1" kern="1200" cap="none" spc="0" normalizeH="0" baseline="30000" noProof="0">
                <a:latin typeface="+mn-ea"/>
                <a:ea typeface="+mn-ea"/>
                <a:cs typeface="+mn-cs"/>
              </a:rPr>
              <a:t>2</a:t>
            </a:r>
            <a:r>
              <a:rPr kumimoji="1" lang="zh-CN" altLang="en-US" sz="2800" b="1" kern="1200" cap="none" spc="0" normalizeH="0" baseline="30000" noProof="0">
                <a:latin typeface="+mn-ea"/>
                <a:ea typeface="+mn-ea"/>
                <a:cs typeface="+mn-cs"/>
              </a:rPr>
              <a:t>－</a:t>
            </a:r>
            <a:r>
              <a:rPr kumimoji="1" lang="zh-CN" altLang="en-US" sz="2800" b="1" kern="1200" cap="none" spc="0" normalizeH="0" baseline="0" noProof="0">
                <a:latin typeface="+mn-ea"/>
                <a:ea typeface="+mn-ea"/>
                <a:cs typeface="+mn-cs"/>
              </a:rPr>
              <a:t> ＋ </a:t>
            </a:r>
            <a:r>
              <a:rPr kumimoji="1" lang="en-US" altLang="zh-CN" sz="2800" b="1" kern="1200" cap="none" spc="0" normalizeH="0" baseline="0" noProof="0">
                <a:latin typeface="+mn-ea"/>
                <a:ea typeface="+mn-ea"/>
                <a:cs typeface="+mn-cs"/>
              </a:rPr>
              <a:t>2 H</a:t>
            </a:r>
            <a:r>
              <a:rPr kumimoji="1" lang="zh-CN" altLang="en-US" sz="2800" b="1" kern="1200" cap="none" spc="0" normalizeH="0" baseline="30000" noProof="0">
                <a:latin typeface="+mn-ea"/>
                <a:ea typeface="+mn-ea"/>
                <a:cs typeface="+mn-cs"/>
              </a:rPr>
              <a:t>＋</a:t>
            </a:r>
            <a:r>
              <a:rPr kumimoji="1" lang="zh-CN" altLang="en-US" sz="2800" b="1" kern="1200" cap="none" spc="0" normalizeH="0" baseline="0" noProof="0">
                <a:latin typeface="+mn-ea"/>
                <a:ea typeface="+mn-ea"/>
                <a:cs typeface="+mn-cs"/>
              </a:rPr>
              <a:t> ＋ </a:t>
            </a:r>
            <a:r>
              <a:rPr kumimoji="1" lang="en-US" altLang="zh-CN" sz="2800" b="1" kern="1200" cap="none" spc="0" normalizeH="0" baseline="0" noProof="0">
                <a:latin typeface="+mn-ea"/>
                <a:ea typeface="+mn-ea"/>
                <a:cs typeface="+mn-cs"/>
              </a:rPr>
              <a:t>2 H</a:t>
            </a:r>
            <a:r>
              <a:rPr kumimoji="1" lang="en-US" altLang="zh-CN" sz="2800" b="1" kern="1200" cap="none" spc="0" normalizeH="0" baseline="-25000" noProof="0">
                <a:latin typeface="+mn-ea"/>
                <a:ea typeface="+mn-ea"/>
                <a:cs typeface="+mn-cs"/>
              </a:rPr>
              <a:t>2</a:t>
            </a:r>
            <a:r>
              <a:rPr kumimoji="1" lang="en-US" altLang="zh-CN" sz="2800" b="1" kern="1200" cap="none" spc="0" normalizeH="0" baseline="0" noProof="0">
                <a:latin typeface="+mn-ea"/>
                <a:ea typeface="+mn-ea"/>
                <a:cs typeface="+mn-cs"/>
              </a:rPr>
              <a:t>↑</a:t>
            </a:r>
            <a:endParaRPr kumimoji="1" lang="en-US" altLang="zh-CN" sz="2800" b="1" kern="1200" cap="none" spc="0" normalizeH="0" baseline="0" noProof="0"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7" grpId="0"/>
      <p:bldP spid="23347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主题1">
  <a:themeElements>
    <a:clrScheme name="凤舞九天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50742F"/>
      </a:accent1>
      <a:accent2>
        <a:srgbClr val="268868"/>
      </a:accent2>
      <a:accent3>
        <a:srgbClr val="33BD56"/>
      </a:accent3>
      <a:accent4>
        <a:srgbClr val="4BC5B9"/>
      </a:accent4>
      <a:accent5>
        <a:srgbClr val="3163CA"/>
      </a:accent5>
      <a:accent6>
        <a:srgbClr val="4B14AA"/>
      </a:accent6>
      <a:hlink>
        <a:srgbClr val="D9BE02"/>
      </a:hlink>
      <a:folHlink>
        <a:srgbClr val="F900F9"/>
      </a:folHlink>
    </a:clrScheme>
    <a:fontScheme name="自定义 3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细微固体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00000"/>
              </a:schemeClr>
            </a:gs>
            <a:gs pos="100000">
              <a:schemeClr val="phClr">
                <a:shade val="15000"/>
                <a:satMod val="300000"/>
              </a:schemeClr>
            </a:gs>
          </a:gsLst>
          <a:path path="circle">
            <a:fillToRect l="10000" t="180000" r="1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tile tx="0" ty="0" sx="50000" sy="50000" flip="x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1112过滤蒸发</Template>
  <TotalTime>0</TotalTime>
  <Words>5391</Words>
  <Application>WPS 演示</Application>
  <PresentationFormat>宽屏</PresentationFormat>
  <Paragraphs>397</Paragraphs>
  <Slides>38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10</vt:i4>
      </vt:variant>
      <vt:variant>
        <vt:lpstr>幻灯片标题</vt:lpstr>
      </vt:variant>
      <vt:variant>
        <vt:i4>38</vt:i4>
      </vt:variant>
    </vt:vector>
  </HeadingPairs>
  <TitlesOfParts>
    <vt:vector size="67" baseType="lpstr">
      <vt:lpstr>Arial</vt:lpstr>
      <vt:lpstr>宋体</vt:lpstr>
      <vt:lpstr>Wingdings</vt:lpstr>
      <vt:lpstr>微软雅黑</vt:lpstr>
      <vt:lpstr>Wingdings 2</vt:lpstr>
      <vt:lpstr>等线</vt:lpstr>
      <vt:lpstr>Calibri</vt:lpstr>
      <vt:lpstr>Goudy Old Style</vt:lpstr>
      <vt:lpstr>黑体</vt:lpstr>
      <vt:lpstr>Times New Roman</vt:lpstr>
      <vt:lpstr>Symbol</vt:lpstr>
      <vt:lpstr>楷体_GB2312</vt:lpstr>
      <vt:lpstr>新宋体</vt:lpstr>
      <vt:lpstr>Monotype Sorts</vt:lpstr>
      <vt:lpstr>Wingdings</vt:lpstr>
      <vt:lpstr>Arial</vt:lpstr>
      <vt:lpstr>Calibri</vt:lpstr>
      <vt:lpstr>Arial Unicode MS</vt:lpstr>
      <vt:lpstr>主题1</vt:lpstr>
      <vt:lpstr>ChemDraw.Document.6.0</vt:lpstr>
      <vt:lpstr>Equation.3</vt:lpstr>
      <vt:lpstr>ChemDraw.Document.6.0</vt:lpstr>
      <vt:lpstr>Photoshop.Image.6</vt:lpstr>
      <vt:lpstr>Photoshop.Image.6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dell</dc:creator>
  <cp:lastModifiedBy>静心室主人</cp:lastModifiedBy>
  <cp:revision>372</cp:revision>
  <dcterms:created xsi:type="dcterms:W3CDTF">2013-03-26T01:05:12Z</dcterms:created>
  <dcterms:modified xsi:type="dcterms:W3CDTF">2021-03-31T06:11:15Z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127767C3D23349509FE22148CD372C9A</vt:lpwstr>
  </property>
  <property fmtid="{D5CDD505-2E9C-101B-9397-08002B2CF9AE}" pid="3" name="KSOProductBuildVer">
    <vt:lpwstr>2052-11.1.0.10356</vt:lpwstr>
  </property>
</Properties>
</file>