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311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12" r:id="rId51"/>
    <p:sldId id="304" r:id="rId52"/>
    <p:sldId id="305" r:id="rId53"/>
    <p:sldId id="306" r:id="rId54"/>
    <p:sldId id="307" r:id="rId55"/>
    <p:sldId id="308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</p:sldIdLst>
  <p:sldSz cx="12192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82" y="9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6" y="5214950"/>
            <a:ext cx="1962897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214425"/>
            <a:ext cx="10363200" cy="1470025"/>
          </a:xfrm>
        </p:spPr>
        <p:txBody>
          <a:bodyPr/>
          <a:lstStyle>
            <a:lvl1pPr algn="ctr">
              <a:defRPr sz="389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028980" y="2759583"/>
            <a:ext cx="8134045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370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单击以编辑母版副标题样式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500180"/>
            <a:ext cx="10972800" cy="4714907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9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715525" y="274638"/>
            <a:ext cx="1866875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1" y="274638"/>
            <a:ext cx="9010675" cy="5940444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9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955" y="6488668"/>
            <a:ext cx="1093711" cy="369332"/>
          </a:xfrm>
          <a:prstGeom prst="rect">
            <a:avLst/>
          </a:prstGeom>
        </p:spPr>
        <p:txBody>
          <a:bodyPr lIns="57772" tIns="28886" rIns="57772" bIns="28886"/>
          <a:lstStyle/>
          <a:p>
            <a:pPr algn="ctr">
              <a:defRPr/>
            </a:pPr>
            <a:r>
              <a:rPr lang="zh-CN" altLang="en-US" sz="97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970">
                <a:solidFill>
                  <a:prstClr val="white"/>
                </a:solidFill>
                <a:latin typeface="Calibri" panose="020F0502020204030204"/>
              </a:rPr>
            </a:fld>
            <a:r>
              <a:rPr lang="zh-CN" altLang="en-US" sz="970" dirty="0">
                <a:solidFill>
                  <a:prstClr val="white"/>
                </a:solidFill>
                <a:latin typeface="Calibri" panose="020F0502020204030204"/>
              </a:rPr>
              <a:t>  </a:t>
            </a:r>
            <a:r>
              <a:rPr lang="zh-CN" altLang="en-US" sz="97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97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50812" y="941099"/>
            <a:ext cx="11131385" cy="53398"/>
            <a:chOff x="765506" y="908720"/>
            <a:chExt cx="5305500" cy="66485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407383" y="271119"/>
            <a:ext cx="4178476" cy="407342"/>
          </a:xfrm>
          <a:prstGeom prst="rect">
            <a:avLst/>
          </a:prstGeom>
        </p:spPr>
        <p:txBody>
          <a:bodyPr wrap="square" lIns="57772" tIns="28886" rIns="57772" bIns="28886">
            <a:spAutoFit/>
          </a:bodyPr>
          <a:lstStyle/>
          <a:p>
            <a:r>
              <a:rPr lang="zh-CN" altLang="en-US" sz="227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弱电解质的电离</a:t>
            </a:r>
            <a:endParaRPr lang="zh-CN" altLang="zh-CN" sz="227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223280"/>
            <a:ext cx="12192000" cy="24114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763" tIns="28881" rIns="57763" bIns="28881" rtlCol="0" anchor="ctr"/>
          <a:lstStyle/>
          <a:p>
            <a:pPr algn="ctr"/>
            <a:endParaRPr lang="zh-CN" altLang="en-US" sz="227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8" y="6096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402169" y="1905003"/>
            <a:ext cx="5592233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2" y="1905003"/>
            <a:ext cx="5592233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02169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2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2168" y="609600"/>
            <a:ext cx="1138766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402169" y="1905003"/>
            <a:ext cx="5592233" cy="41941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6197602" y="1905000"/>
            <a:ext cx="5592233" cy="20208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6197602" y="4078291"/>
            <a:ext cx="5592233" cy="20208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02169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737602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9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143371"/>
            <a:ext cx="10363200" cy="1362076"/>
          </a:xfrm>
        </p:spPr>
        <p:txBody>
          <a:bodyPr anchor="t"/>
          <a:lstStyle>
            <a:lvl1pPr algn="l">
              <a:defRPr sz="324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63084" y="2643186"/>
            <a:ext cx="10363200" cy="1500187"/>
          </a:xfrm>
        </p:spPr>
        <p:txBody>
          <a:bodyPr anchor="b"/>
          <a:lstStyle>
            <a:lvl1pPr marL="0" indent="0">
              <a:buNone/>
              <a:defRPr lang="zh-CN" altLang="en-US" sz="2270" smtClean="0">
                <a:effectLst/>
              </a:defRPr>
            </a:lvl1pPr>
            <a:lvl2pPr marL="370205" indent="0">
              <a:buNone/>
              <a:defRPr lang="zh-CN" altLang="en-US" sz="1945" smtClean="0">
                <a:effectLst/>
              </a:defRPr>
            </a:lvl2pPr>
            <a:lvl3pPr marL="740410" indent="0">
              <a:buNone/>
              <a:defRPr lang="zh-CN" altLang="en-US" sz="1620" smtClean="0">
                <a:effectLst/>
              </a:defRPr>
            </a:lvl3pPr>
            <a:lvl4pPr marL="1111250" indent="0">
              <a:buNone/>
              <a:defRPr lang="zh-CN" altLang="en-US" sz="1295" smtClean="0">
                <a:effectLst/>
              </a:defRPr>
            </a:lvl4pPr>
            <a:lvl5pPr marL="1481455" indent="0">
              <a:buNone/>
              <a:defRPr lang="zh-CN" altLang="en-US" sz="1135" dirty="0" smtClean="0">
                <a:effectLst/>
              </a:defRPr>
            </a:lvl5pPr>
            <a:lvl6pPr marL="185166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222186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96291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CN" altLang="en-US" smtClean="0"/>
              <a:t>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9974181" y="2"/>
            <a:ext cx="2217819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873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270"/>
            </a:lvl1pPr>
            <a:lvl2pPr>
              <a:defRPr sz="1945"/>
            </a:lvl2pPr>
            <a:lvl3pPr>
              <a:defRPr sz="1620"/>
            </a:lvl3pPr>
            <a:lvl4pPr>
              <a:defRPr sz="1460"/>
            </a:lvl4pPr>
            <a:lvl5pPr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 eaLnBrk="1" latinLnBrk="0" hangingPunct="1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270"/>
            </a:lvl1pPr>
            <a:lvl2pPr>
              <a:defRPr sz="1945"/>
            </a:lvl2pPr>
            <a:lvl3pPr>
              <a:defRPr sz="1620"/>
            </a:lvl3pPr>
            <a:lvl4pPr>
              <a:defRPr sz="1460"/>
            </a:lvl4pPr>
            <a:lvl5pPr>
              <a:defRPr sz="1460"/>
            </a:lvl5pPr>
            <a:lvl6pPr>
              <a:defRPr sz="1460"/>
            </a:lvl6pPr>
            <a:lvl7pPr>
              <a:defRPr sz="1460"/>
            </a:lvl7pPr>
            <a:lvl8pPr>
              <a:defRPr sz="1460"/>
            </a:lvl8pPr>
            <a:lvl9pPr>
              <a:defRPr sz="1460"/>
            </a:lvl9pPr>
          </a:lstStyle>
          <a:p>
            <a:pPr lvl="0" eaLnBrk="1" latinLnBrk="0" hangingPunct="1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9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544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1945" b="1"/>
            </a:lvl1pPr>
            <a:lvl2pPr marL="370205" indent="0">
              <a:buNone/>
              <a:defRPr sz="1620" b="1"/>
            </a:lvl2pPr>
            <a:lvl3pPr marL="740410" indent="0">
              <a:buNone/>
              <a:defRPr sz="1460" b="1"/>
            </a:lvl3pPr>
            <a:lvl4pPr marL="1111250" indent="0">
              <a:buNone/>
              <a:defRPr sz="1295" b="1"/>
            </a:lvl4pPr>
            <a:lvl5pPr marL="1481455" indent="0">
              <a:buNone/>
              <a:defRPr sz="1295" b="1"/>
            </a:lvl5pPr>
            <a:lvl6pPr marL="1851660" indent="0">
              <a:buNone/>
              <a:defRPr sz="1295" b="1"/>
            </a:lvl6pPr>
            <a:lvl7pPr marL="2221865" indent="0">
              <a:buNone/>
              <a:defRPr sz="1295" b="1"/>
            </a:lvl7pPr>
            <a:lvl8pPr marL="2592070" indent="0">
              <a:buNone/>
              <a:defRPr sz="1295" b="1"/>
            </a:lvl8pPr>
            <a:lvl9pPr marL="2962910" indent="0">
              <a:buNone/>
              <a:defRPr sz="1295" b="1"/>
            </a:lvl9pPr>
          </a:lstStyle>
          <a:p>
            <a:pPr lvl="0" eaLnBrk="1" latinLnBrk="0" hangingPunct="1"/>
            <a:r>
              <a:rPr kumimoji="0" lang="zh-CN" altLang="en-US" smtClean="0"/>
              <a:t>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45"/>
            </a:lvl1pPr>
            <a:lvl2pPr>
              <a:defRPr sz="1620"/>
            </a:lvl2pPr>
            <a:lvl3pPr>
              <a:defRPr sz="1460"/>
            </a:lvl3pPr>
            <a:lvl4pPr>
              <a:defRPr sz="1295"/>
            </a:lvl4pPr>
            <a:lvl5pPr>
              <a:defRPr sz="1295"/>
            </a:lvl5pPr>
            <a:lvl6pPr>
              <a:defRPr sz="1295"/>
            </a:lvl6pPr>
            <a:lvl7pPr>
              <a:defRPr sz="1295"/>
            </a:lvl7pPr>
            <a:lvl8pPr>
              <a:defRPr sz="1295"/>
            </a:lvl8pPr>
            <a:lvl9pPr>
              <a:defRPr sz="1295"/>
            </a:lvl9pPr>
          </a:lstStyle>
          <a:p>
            <a:pPr lvl="0" eaLnBrk="1" latinLnBrk="0" hangingPunct="1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72" y="1535115"/>
            <a:ext cx="5389033" cy="639762"/>
          </a:xfrm>
        </p:spPr>
        <p:txBody>
          <a:bodyPr anchor="b"/>
          <a:lstStyle>
            <a:lvl1pPr marL="0" indent="0">
              <a:buNone/>
              <a:defRPr sz="1945" b="1"/>
            </a:lvl1pPr>
            <a:lvl2pPr marL="370205" indent="0">
              <a:buNone/>
              <a:defRPr sz="1620" b="1"/>
            </a:lvl2pPr>
            <a:lvl3pPr marL="740410" indent="0">
              <a:buNone/>
              <a:defRPr sz="1460" b="1"/>
            </a:lvl3pPr>
            <a:lvl4pPr marL="1111250" indent="0">
              <a:buNone/>
              <a:defRPr sz="1295" b="1"/>
            </a:lvl4pPr>
            <a:lvl5pPr marL="1481455" indent="0">
              <a:buNone/>
              <a:defRPr sz="1295" b="1"/>
            </a:lvl5pPr>
            <a:lvl6pPr marL="1851660" indent="0">
              <a:buNone/>
              <a:defRPr sz="1295" b="1"/>
            </a:lvl6pPr>
            <a:lvl7pPr marL="2221865" indent="0">
              <a:buNone/>
              <a:defRPr sz="1295" b="1"/>
            </a:lvl7pPr>
            <a:lvl8pPr marL="2592070" indent="0">
              <a:buNone/>
              <a:defRPr sz="1295" b="1"/>
            </a:lvl8pPr>
            <a:lvl9pPr marL="2962910" indent="0">
              <a:buNone/>
              <a:defRPr sz="1295" b="1"/>
            </a:lvl9pPr>
          </a:lstStyle>
          <a:p>
            <a:pPr lvl="0" eaLnBrk="1" latinLnBrk="0" hangingPunct="1"/>
            <a:r>
              <a:rPr kumimoji="0" lang="zh-CN" altLang="en-US" smtClean="0"/>
              <a:t>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945"/>
            </a:lvl1pPr>
            <a:lvl2pPr>
              <a:defRPr sz="1620"/>
            </a:lvl2pPr>
            <a:lvl3pPr>
              <a:defRPr sz="1460"/>
            </a:lvl3pPr>
            <a:lvl4pPr>
              <a:defRPr sz="1295"/>
            </a:lvl4pPr>
            <a:lvl5pPr>
              <a:defRPr sz="1295"/>
            </a:lvl5pPr>
            <a:lvl6pPr>
              <a:defRPr sz="1295"/>
            </a:lvl6pPr>
            <a:lvl7pPr>
              <a:defRPr sz="1295"/>
            </a:lvl7pPr>
            <a:lvl8pPr>
              <a:defRPr sz="1295"/>
            </a:lvl8pPr>
            <a:lvl9pPr>
              <a:defRPr sz="1295"/>
            </a:lvl9pPr>
          </a:lstStyle>
          <a:p>
            <a:pPr lvl="0" eaLnBrk="1" latinLnBrk="0" hangingPunct="1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9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9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9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897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4903" y="5357826"/>
            <a:ext cx="10968300" cy="768028"/>
          </a:xfrm>
        </p:spPr>
        <p:txBody>
          <a:bodyPr anchor="ctr"/>
          <a:lstStyle>
            <a:lvl1pPr algn="ctr">
              <a:defRPr lang="zh-CN" altLang="en-US" sz="2915" b="0" kern="1200" spc="41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13845" y="428607"/>
            <a:ext cx="6815667" cy="4857785"/>
          </a:xfrm>
        </p:spPr>
        <p:txBody>
          <a:bodyPr/>
          <a:lstStyle>
            <a:lvl1pPr>
              <a:defRPr sz="2590"/>
            </a:lvl1pPr>
            <a:lvl2pPr>
              <a:defRPr sz="2270"/>
            </a:lvl2pPr>
            <a:lvl3pPr>
              <a:defRPr sz="1945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 eaLnBrk="1" latinLnBrk="0" hangingPunct="1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572119" y="1357299"/>
            <a:ext cx="4011084" cy="3929090"/>
          </a:xfrm>
        </p:spPr>
        <p:txBody>
          <a:bodyPr/>
          <a:lstStyle>
            <a:lvl1pPr marL="0" indent="0">
              <a:buNone/>
              <a:defRPr sz="1135"/>
            </a:lvl1pPr>
            <a:lvl2pPr marL="370205" indent="0">
              <a:buNone/>
              <a:defRPr sz="970"/>
            </a:lvl2pPr>
            <a:lvl3pPr marL="740410" indent="0">
              <a:buNone/>
              <a:defRPr sz="810"/>
            </a:lvl3pPr>
            <a:lvl4pPr marL="1111250" indent="0">
              <a:buNone/>
              <a:defRPr sz="730"/>
            </a:lvl4pPr>
            <a:lvl5pPr marL="1481455" indent="0">
              <a:buNone/>
              <a:defRPr sz="730"/>
            </a:lvl5pPr>
            <a:lvl6pPr marL="1851660" indent="0">
              <a:buNone/>
              <a:defRPr sz="730"/>
            </a:lvl6pPr>
            <a:lvl7pPr marL="2221865" indent="0">
              <a:buNone/>
              <a:defRPr sz="730"/>
            </a:lvl7pPr>
            <a:lvl8pPr marL="2592070" indent="0">
              <a:buNone/>
              <a:defRPr sz="730"/>
            </a:lvl8pPr>
            <a:lvl9pPr marL="2962910" indent="0">
              <a:buNone/>
              <a:defRPr sz="730"/>
            </a:lvl9pPr>
          </a:lstStyle>
          <a:p>
            <a:pPr lvl="0" eaLnBrk="1" latinLnBrk="0" hangingPunct="1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9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892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7064" y="214292"/>
            <a:ext cx="9931469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2915" b="0" kern="1200" spc="41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08020" y="1000108"/>
            <a:ext cx="993648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2590"/>
            </a:lvl1pPr>
            <a:lvl2pPr marL="370205" indent="0">
              <a:buNone/>
              <a:defRPr sz="2270"/>
            </a:lvl2pPr>
            <a:lvl3pPr marL="740410" indent="0">
              <a:buNone/>
              <a:defRPr sz="1945"/>
            </a:lvl3pPr>
            <a:lvl4pPr marL="1111250" indent="0">
              <a:buNone/>
              <a:defRPr sz="1620"/>
            </a:lvl4pPr>
            <a:lvl5pPr marL="1481455" indent="0">
              <a:buNone/>
              <a:defRPr sz="1620"/>
            </a:lvl5pPr>
            <a:lvl6pPr marL="1851660" indent="0">
              <a:buNone/>
              <a:defRPr sz="1620"/>
            </a:lvl6pPr>
            <a:lvl7pPr marL="2221865" indent="0">
              <a:buNone/>
              <a:defRPr sz="1620"/>
            </a:lvl7pPr>
            <a:lvl8pPr marL="2592070" indent="0">
              <a:buNone/>
              <a:defRPr sz="1620"/>
            </a:lvl8pPr>
            <a:lvl9pPr marL="2962910" indent="0">
              <a:buNone/>
              <a:defRPr sz="162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604003" y="6243635"/>
            <a:ext cx="4240500" cy="614368"/>
          </a:xfrm>
        </p:spPr>
        <p:txBody>
          <a:bodyPr anchor="t"/>
          <a:lstStyle>
            <a:lvl1pPr marL="0" indent="0" algn="r">
              <a:buNone/>
              <a:defRPr sz="1135"/>
            </a:lvl1pPr>
            <a:lvl2pPr marL="370205" indent="0" algn="r">
              <a:buNone/>
              <a:defRPr sz="970"/>
            </a:lvl2pPr>
            <a:lvl3pPr marL="740410" indent="0" algn="r">
              <a:buNone/>
              <a:defRPr sz="810"/>
            </a:lvl3pPr>
            <a:lvl4pPr marL="1111250" indent="0" algn="r">
              <a:buNone/>
              <a:defRPr sz="730"/>
            </a:lvl4pPr>
            <a:lvl5pPr marL="1481455" indent="0" algn="r">
              <a:buNone/>
              <a:defRPr sz="730"/>
            </a:lvl5pPr>
            <a:lvl6pPr marL="1851660" indent="0">
              <a:buNone/>
              <a:defRPr sz="730"/>
            </a:lvl6pPr>
            <a:lvl7pPr marL="2221865" indent="0">
              <a:buNone/>
              <a:defRPr sz="730"/>
            </a:lvl7pPr>
            <a:lvl8pPr marL="2592070" indent="0">
              <a:buNone/>
              <a:defRPr sz="730"/>
            </a:lvl8pPr>
            <a:lvl9pPr marL="2962910" indent="0">
              <a:buNone/>
              <a:defRPr sz="730"/>
            </a:lvl9pPr>
          </a:lstStyle>
          <a:p>
            <a:pPr lvl="0" eaLnBrk="1" latinLnBrk="0" hangingPunct="1"/>
            <a:r>
              <a:rPr kumimoji="0" lang="zh-CN" altLang="en-US" smtClean="0"/>
              <a:t>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12801" y="6492882"/>
            <a:ext cx="2235179" cy="365125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47981" y="6492880"/>
            <a:ext cx="3524275" cy="365125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10764" y="5347006"/>
            <a:ext cx="11616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10847879" y="0"/>
            <a:ext cx="1344124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6" Type="http://schemas.openxmlformats.org/officeDocument/2006/relationships/theme" Target="../theme/theme1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68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970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970">
                <a:solidFill>
                  <a:schemeClr val="tx1"/>
                </a:solidFill>
              </a:defRPr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970">
                <a:solidFill>
                  <a:schemeClr val="tx1"/>
                </a:solidFill>
              </a:defRPr>
            </a:lvl1pPr>
          </a:lstStyle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zh-CN" altLang="en-US" sz="3565" b="0" kern="1200" spc="41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277495" indent="-277495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"/>
        <a:defRPr kumimoji="0" sz="2590" kern="1200">
          <a:solidFill>
            <a:schemeClr val="tx1"/>
          </a:solidFill>
          <a:latin typeface="+mn-lt"/>
          <a:ea typeface="+mn-ea"/>
          <a:cs typeface="+mn-cs"/>
        </a:defRPr>
      </a:lvl1pPr>
      <a:lvl2pPr marL="601980" indent="-231775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"/>
        <a:defRPr kumimoji="0"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indent="-18542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"/>
        <a:defRPr kumimoji="0" sz="1945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indent="-18542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"/>
        <a:defRPr kumimoji="0"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66240" indent="-18542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 panose="05020102010507070707"/>
        <a:buChar char=""/>
        <a:defRPr kumimoji="0"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37080" indent="-185420" algn="l" rtl="0" eaLnBrk="1" latinLnBrk="0" hangingPunct="1">
        <a:spcBef>
          <a:spcPct val="20000"/>
        </a:spcBef>
        <a:buFont typeface="Arial" panose="020B0604020202020204"/>
        <a:buChar char="•"/>
        <a:defRPr kumimoji="0"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07285" indent="-185420" algn="l" rtl="0" eaLnBrk="1" latinLnBrk="0" hangingPunct="1">
        <a:spcBef>
          <a:spcPct val="20000"/>
        </a:spcBef>
        <a:buFont typeface="Arial" panose="020B0604020202020204"/>
        <a:buChar char="•"/>
        <a:defRPr kumimoji="0"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77490" indent="-185420" algn="l" rtl="0" eaLnBrk="1" latinLnBrk="0" hangingPunct="1">
        <a:spcBef>
          <a:spcPct val="20000"/>
        </a:spcBef>
        <a:buFont typeface="Arial" panose="020B0604020202020204"/>
        <a:buChar char="•"/>
        <a:defRPr kumimoji="0"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147695" indent="-185420" algn="l" rtl="0" eaLnBrk="1" latinLnBrk="0" hangingPunct="1">
        <a:spcBef>
          <a:spcPct val="20000"/>
        </a:spcBef>
        <a:buFont typeface="Arial" panose="020B0604020202020204"/>
        <a:buChar char="•"/>
        <a:defRPr kumimoji="0"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702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404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12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481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516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21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5920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9629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NULL" TargetMode="External"/><Relationship Id="rId1" Type="http://schemas.openxmlformats.org/officeDocument/2006/relationships/image" Target="../media/image2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file:///D:\&#39640;&#20013;&#21270;&#23398;\&#26032;&#25480;&#35838;&#35838;&#20214;\&#26032;&#24314;&#25991;&#20214;&#22841;\&#26032;&#24314;&#25991;&#20214;&#22841;\2020&#23626;&#39640;&#32771;&#21270;&#23398;&#20914;&#21050;&#26032;&#39064;&#22411;&#22823;&#19977;&#36718;&#24494;&#32771;&#28857;&#8212;&#21270;&#23398;&#24037;&#33402;&#27969;&#31243;&#39064;&#65288;&#38124;&#20803;&#32032;&#65289;(&#31561;20&#20221;&#36164;&#26009;)\20EHX-189.TIF" TargetMode="External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NULL" TargetMode="Externa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87734" y="59547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97280"/>
            <a:endParaRPr lang="zh-CN" altLang="zh-CN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042667" y="2354626"/>
            <a:ext cx="10157250" cy="280256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glow" dir="tl"/>
          </a:scene3d>
          <a:sp3d>
            <a:bevelT w="50800" h="508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zh-CN" altLang="en-US" sz="6000">
              <a:solidFill>
                <a:srgbClr val="C00000"/>
              </a:solidFill>
              <a:latin typeface="Goudy Old Style" panose="02020502050305020303"/>
              <a:ea typeface="宋体" panose="0201060003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57200" y="609600"/>
            <a:ext cx="706501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高考拓展：</a:t>
            </a:r>
            <a:r>
              <a:rPr lang="zh-CN" altLang="en-US" sz="4400" b="1" kern="1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硼族元素学习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4628"/>
            <a:ext cx="2034749" cy="28025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72000" y="3124200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硼单质及其化合物</a:t>
            </a:r>
            <a:endParaRPr lang="zh-CN" altLang="en-US" sz="44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62383" y="4651122"/>
            <a:ext cx="304800" cy="216535"/>
          </a:xfrm>
          <a:custGeom>
            <a:avLst/>
            <a:gdLst/>
            <a:ahLst/>
            <a:cxnLst/>
            <a:rect l="l" t="t" r="r" b="b"/>
            <a:pathLst>
              <a:path w="304800" h="216535">
                <a:moveTo>
                  <a:pt x="152400" y="0"/>
                </a:moveTo>
                <a:lnTo>
                  <a:pt x="0" y="216408"/>
                </a:lnTo>
                <a:lnTo>
                  <a:pt x="304800" y="216408"/>
                </a:lnTo>
                <a:lnTo>
                  <a:pt x="15240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67134" y="4973446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206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67134" y="5036692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206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27486" y="270143"/>
            <a:ext cx="5235314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520700" algn="l"/>
              </a:tabLst>
            </a:pPr>
            <a:r>
              <a:rPr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	</a:t>
            </a:r>
            <a:r>
              <a:rPr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单质硼的化学性质</a:t>
            </a:r>
            <a:endParaRPr b="1" spc="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783" y="990600"/>
            <a:ext cx="10210800" cy="5288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645"/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无定性硼不与非氧化性酸作用，但与热浓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588645">
              <a:spcBef>
                <a:spcPts val="785"/>
              </a:spcBef>
            </a:pP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HNO</a:t>
            </a:r>
            <a:r>
              <a:rPr sz="2850" b="1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、热浓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2850" b="1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SO</a:t>
            </a:r>
            <a:r>
              <a:rPr sz="2850" b="1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反应。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689610">
              <a:spcBef>
                <a:spcPts val="3025"/>
              </a:spcBef>
              <a:tabLst>
                <a:tab pos="3430270" algn="l"/>
                <a:tab pos="3811270" algn="l"/>
              </a:tabLst>
            </a:pP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＋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HNO</a:t>
            </a:r>
            <a:r>
              <a:rPr sz="2850" b="1" spc="-7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浓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)	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	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B(OH)</a:t>
            </a:r>
            <a:r>
              <a:rPr sz="2850" b="1" spc="-7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＋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-229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NO</a:t>
            </a:r>
            <a:r>
              <a:rPr sz="2850" b="1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↑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689610">
              <a:spcBef>
                <a:spcPts val="1690"/>
              </a:spcBef>
              <a:tabLst>
                <a:tab pos="3848735" algn="l"/>
                <a:tab pos="4318635" algn="l"/>
              </a:tabLst>
            </a:pP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B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＋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2850" b="1" spc="-7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SO</a:t>
            </a:r>
            <a:r>
              <a:rPr sz="2850" b="1" spc="-7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浓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)	=	2 B(OH)</a:t>
            </a:r>
            <a:r>
              <a:rPr sz="2850" b="1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＋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-24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SO</a:t>
            </a:r>
            <a:r>
              <a:rPr sz="2850" b="1" spc="-7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↑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>
              <a:spcBef>
                <a:spcPts val="50"/>
              </a:spcBef>
            </a:pPr>
            <a:endParaRPr sz="295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156210"/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有氧化剂存在时，硼与强碱共熔得到</a:t>
            </a:r>
            <a:r>
              <a:rPr sz="2800" b="1" spc="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偏硼酸盐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>
              <a:spcBef>
                <a:spcPts val="40"/>
              </a:spcBef>
            </a:pP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algn="ctr">
              <a:tabLst>
                <a:tab pos="4296410" algn="l"/>
              </a:tabLst>
            </a:pPr>
            <a:r>
              <a:rPr sz="2800" b="1" spc="12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2B </a:t>
            </a:r>
            <a:r>
              <a:rPr sz="2800" b="1" spc="-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-82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2800" b="1" spc="3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2NaOH</a:t>
            </a:r>
            <a:r>
              <a:rPr sz="2800" b="1" spc="3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3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-44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KNO</a:t>
            </a:r>
            <a:r>
              <a:rPr sz="2850" b="1" spc="-7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	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49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NaBO</a:t>
            </a:r>
            <a:r>
              <a:rPr sz="2850" b="1" spc="15" baseline="-2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3KNO</a:t>
            </a:r>
            <a:r>
              <a:rPr sz="2850" b="1" spc="15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2850" b="1" spc="15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>
              <a:spcBef>
                <a:spcPts val="20"/>
              </a:spcBef>
            </a:pPr>
            <a:endParaRPr sz="395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156210">
              <a:tabLst>
                <a:tab pos="664210" algn="l"/>
              </a:tabLst>
            </a:pPr>
            <a:r>
              <a:rPr sz="32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	</a:t>
            </a:r>
            <a:r>
              <a:rPr sz="3200"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硼单质的制取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（了解）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197" y="618617"/>
            <a:ext cx="5068570" cy="5689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385570" algn="l"/>
              </a:tabLst>
            </a:pPr>
            <a:r>
              <a:rPr sz="3600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600" spc="5" dirty="0"/>
              <a:t>－</a:t>
            </a:r>
            <a:r>
              <a:rPr sz="3600" dirty="0"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3600" spc="10" dirty="0"/>
              <a:t>硼单质及其化合物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5605" y="1583056"/>
            <a:ext cx="3182620" cy="129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945005" algn="l"/>
              </a:tabLst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硼单质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239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8859" y="2374634"/>
            <a:ext cx="206502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硼的氢化物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9865" y="3238101"/>
            <a:ext cx="165417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3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2713" y="3238101"/>
            <a:ext cx="288036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硼的含氧化合物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6824" y="4103752"/>
            <a:ext cx="16402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2800" b="1" spc="-17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4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6442" y="4103752"/>
            <a:ext cx="206438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硼的卤化物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332" y="270143"/>
            <a:ext cx="6375268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843405" algn="l"/>
              </a:tabLst>
            </a:pPr>
            <a:r>
              <a:rPr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b="1" spc="-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b="1" spc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b="1" spc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b="1" spc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硼的氢化物</a:t>
            </a:r>
            <a:endParaRPr b="1" spc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945" y="1181382"/>
            <a:ext cx="38360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最简单的硼烷是</a:t>
            </a:r>
            <a:r>
              <a:rPr sz="3200" b="1" spc="-6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150" b="1" spc="-7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3150" b="1" spc="-7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endParaRPr sz="3150" baseline="-2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1860" y="1232282"/>
            <a:ext cx="3630295" cy="1066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/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(g)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＝</a:t>
            </a:r>
            <a:r>
              <a:rPr sz="2800" b="1" spc="-6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(g)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1635"/>
              </a:spcBef>
            </a:pPr>
            <a:r>
              <a:rPr sz="2400" b="1" spc="320" dirty="0">
                <a:latin typeface="Microsoft JhengHei" panose="020B0604030504040204" charset="-120"/>
                <a:cs typeface="Microsoft JhengHei" panose="020B0604030504040204" charset="-120"/>
              </a:rPr>
              <a:t>△</a:t>
            </a:r>
            <a:r>
              <a:rPr sz="2850" b="1" spc="480" baseline="-2000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320" dirty="0">
                <a:latin typeface="Times New Roman" panose="02020603050405020304"/>
                <a:cs typeface="Times New Roman" panose="02020603050405020304"/>
              </a:rPr>
              <a:t>H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＝ －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148</a:t>
            </a:r>
            <a:r>
              <a:rPr sz="2800" b="1" spc="-3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35" dirty="0">
                <a:latin typeface="Times New Roman" panose="02020603050405020304"/>
                <a:cs typeface="Times New Roman" panose="02020603050405020304"/>
              </a:rPr>
              <a:t>kJ·mol</a:t>
            </a:r>
            <a:r>
              <a:rPr sz="2850" b="1" spc="-52" baseline="23000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2850" b="1" spc="-52" baseline="23000" dirty="0">
                <a:latin typeface="Times New Roman" panose="02020603050405020304"/>
                <a:cs typeface="Times New Roman" panose="02020603050405020304"/>
              </a:rPr>
              <a:t>1</a:t>
            </a:r>
            <a:endParaRPr sz="2850" baseline="2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06239" y="4687023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531" y="0"/>
                </a:lnTo>
              </a:path>
            </a:pathLst>
          </a:custGeom>
          <a:ln w="226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06239" y="4777701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531" y="0"/>
                </a:lnTo>
              </a:path>
            </a:pathLst>
          </a:custGeom>
          <a:ln w="226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07038" y="5336895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07038" y="543824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927485" y="2450974"/>
            <a:ext cx="6560184" cy="2541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18465" algn="l"/>
              </a:tabLst>
            </a:pPr>
            <a:r>
              <a:rPr sz="3200" b="1" spc="-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3200" b="1" spc="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乙硼烷的制备与性质</a:t>
            </a:r>
            <a:endParaRPr sz="32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731520" marR="5080">
              <a:lnSpc>
                <a:spcPct val="152000"/>
              </a:lnSpc>
              <a:spcBef>
                <a:spcPts val="120"/>
              </a:spcBef>
              <a:tabLst>
                <a:tab pos="3244215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Mg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PO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→ 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硼烷混合物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→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6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2BCl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+6H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6HCl+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6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marL="712470">
              <a:spcBef>
                <a:spcPts val="1740"/>
              </a:spcBef>
              <a:tabLst>
                <a:tab pos="3496945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6LiH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 +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8BF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6LiBF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-2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6</a:t>
            </a:r>
            <a:endParaRPr sz="2850" baseline="-2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1416" y="3995788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21416" y="4097134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45284" y="5152771"/>
            <a:ext cx="2458085" cy="1195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3NaBH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-2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4BF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3000">
              <a:latin typeface="Times New Roman" panose="02020603050405020304"/>
              <a:cs typeface="Times New Roman" panose="02020603050405020304"/>
            </a:endParaRPr>
          </a:p>
          <a:p>
            <a:pPr marL="86360">
              <a:spcBef>
                <a:spcPts val="2605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4BCl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+3LiAlH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57114" y="4822063"/>
            <a:ext cx="3275965" cy="1534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 marR="5080" indent="-123190">
              <a:lnSpc>
                <a:spcPct val="178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3NaBF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2B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6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LiCl+2</a:t>
            </a:r>
            <a:r>
              <a:rPr sz="28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+3AlCl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7901" y="604478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57901" y="614613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8364" y="3968343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48364" y="406970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2664" y="275675"/>
            <a:ext cx="3695065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b="1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乙硼烷的物理性质</a:t>
            </a:r>
            <a:r>
              <a:rPr spc="5" dirty="0"/>
              <a:t>：</a:t>
            </a:r>
            <a:endParaRPr spc="5" dirty="0"/>
          </a:p>
        </p:txBody>
      </p:sp>
      <p:sp>
        <p:nvSpPr>
          <p:cNvPr id="5" name="object 5"/>
          <p:cNvSpPr txBox="1"/>
          <p:nvPr/>
        </p:nvSpPr>
        <p:spPr>
          <a:xfrm>
            <a:off x="1781181" y="941694"/>
            <a:ext cx="6023610" cy="1387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5905"/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无色、难闻的气体或液体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10"/>
              </a:spcBef>
            </a:pPr>
            <a:endParaRPr sz="26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750"/>
              </a:lnSpc>
            </a:pP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乙硼烷的化学性质：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3635" y="2706498"/>
            <a:ext cx="6049010" cy="461665"/>
          </a:xfrm>
          <a:prstGeom prst="rect">
            <a:avLst/>
          </a:prstGeom>
          <a:ln w="38100">
            <a:solidFill>
              <a:srgbClr val="9933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640"/>
              </a:lnSpc>
            </a:pPr>
            <a:r>
              <a:rPr sz="3200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很不稳定，在空气中易自燃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2805" y="3749930"/>
            <a:ext cx="8179434" cy="2607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890">
              <a:tabLst>
                <a:tab pos="394716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(g)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3O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(g)	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(s)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3H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O(g)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25"/>
              </a:spcBef>
            </a:pPr>
            <a:endParaRPr sz="4400">
              <a:latin typeface="Times New Roman" panose="02020603050405020304"/>
              <a:cs typeface="Times New Roman" panose="02020603050405020304"/>
            </a:endParaRPr>
          </a:p>
          <a:p>
            <a:pPr marL="2080895" marR="2146300" indent="-295275">
              <a:lnSpc>
                <a:spcPct val="56000"/>
              </a:lnSpc>
              <a:tabLst>
                <a:tab pos="2242185" algn="l"/>
                <a:tab pos="2603500" algn="l"/>
              </a:tabLst>
            </a:pPr>
            <a:r>
              <a:rPr sz="3100" b="1" dirty="0">
                <a:latin typeface="Symbol" panose="05050102010706020507"/>
                <a:cs typeface="Symbol" panose="05050102010706020507"/>
              </a:rPr>
              <a:t></a:t>
            </a:r>
            <a:r>
              <a:rPr sz="3100" dirty="0">
                <a:latin typeface="Times New Roman" panose="02020603050405020304"/>
                <a:cs typeface="Times New Roman" panose="02020603050405020304"/>
              </a:rPr>
              <a:t>		</a:t>
            </a:r>
            <a:r>
              <a:rPr sz="3100" b="1" i="1" spc="5" dirty="0">
                <a:latin typeface="Times New Roman" panose="02020603050405020304"/>
                <a:cs typeface="Times New Roman" panose="02020603050405020304"/>
              </a:rPr>
              <a:t>H </a:t>
            </a:r>
            <a:r>
              <a:rPr sz="2700" b="1" strike="sngStrike" spc="7" baseline="43000" dirty="0">
                <a:latin typeface="Times New Roman" panose="02020603050405020304"/>
                <a:cs typeface="Times New Roman" panose="02020603050405020304"/>
              </a:rPr>
              <a:t>o  </a:t>
            </a:r>
            <a:r>
              <a:rPr sz="3100" b="1" dirty="0">
                <a:latin typeface="Symbol" panose="05050102010706020507"/>
                <a:cs typeface="Symbol" panose="05050102010706020507"/>
              </a:rPr>
              <a:t></a:t>
            </a:r>
            <a:r>
              <a:rPr sz="31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100" b="1" spc="35" dirty="0">
                <a:latin typeface="Symbol" panose="05050102010706020507"/>
                <a:cs typeface="Symbol" panose="05050102010706020507"/>
              </a:rPr>
              <a:t></a:t>
            </a:r>
            <a:r>
              <a:rPr sz="3100" b="1" spc="35" dirty="0">
                <a:latin typeface="Times New Roman" panose="02020603050405020304"/>
                <a:cs typeface="Times New Roman" panose="02020603050405020304"/>
              </a:rPr>
              <a:t>2034</a:t>
            </a:r>
            <a:r>
              <a:rPr sz="3100" b="1" spc="-6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100" b="1" dirty="0">
                <a:latin typeface="Times New Roman" panose="02020603050405020304"/>
                <a:cs typeface="Times New Roman" panose="02020603050405020304"/>
              </a:rPr>
              <a:t>kJ </a:t>
            </a:r>
            <a:r>
              <a:rPr sz="3100" b="1" dirty="0">
                <a:latin typeface="Symbol" panose="05050102010706020507"/>
                <a:cs typeface="Symbol" panose="05050102010706020507"/>
              </a:rPr>
              <a:t></a:t>
            </a:r>
            <a:r>
              <a:rPr sz="3100" b="1" dirty="0">
                <a:latin typeface="Times New Roman" panose="02020603050405020304"/>
                <a:cs typeface="Times New Roman" panose="02020603050405020304"/>
              </a:rPr>
              <a:t> mol</a:t>
            </a:r>
            <a:r>
              <a:rPr sz="3100" b="1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b="1" spc="82" baseline="43000" dirty="0">
                <a:latin typeface="Symbol" panose="05050102010706020507"/>
                <a:cs typeface="Symbol" panose="05050102010706020507"/>
              </a:rPr>
              <a:t></a:t>
            </a:r>
            <a:r>
              <a:rPr sz="2700" b="1" spc="82" baseline="43000" dirty="0">
                <a:latin typeface="Times New Roman" panose="02020603050405020304"/>
                <a:cs typeface="Times New Roman" panose="02020603050405020304"/>
              </a:rPr>
              <a:t>1 </a:t>
            </a:r>
            <a:r>
              <a:rPr sz="2700" b="1" baseline="4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b="1" spc="5" dirty="0">
                <a:latin typeface="Times New Roman" panose="02020603050405020304"/>
                <a:cs typeface="Times New Roman" panose="02020603050405020304"/>
              </a:rPr>
              <a:t>r		</a:t>
            </a:r>
            <a:r>
              <a:rPr b="1" spc="10" dirty="0">
                <a:latin typeface="Times New Roman" panose="02020603050405020304"/>
                <a:cs typeface="Times New Roman" panose="02020603050405020304"/>
              </a:rPr>
              <a:t>m</a:t>
            </a:r>
            <a:endParaRPr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50"/>
              </a:spcBef>
            </a:pPr>
            <a:endParaRPr sz="17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750"/>
              </a:lnSpc>
            </a:pP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热效应很大，可作为高能燃料，但价格昂贵！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7989" y="2922143"/>
            <a:ext cx="1524000" cy="448841"/>
          </a:xfrm>
          <a:prstGeom prst="rect">
            <a:avLst/>
          </a:prstGeom>
          <a:ln w="38099">
            <a:solidFill>
              <a:srgbClr val="9933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480"/>
              </a:lnSpc>
            </a:pPr>
            <a:r>
              <a:rPr sz="3200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3200" spc="-9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10" dirty="0">
                <a:latin typeface="Microsoft JhengHei" panose="020B0604030504040204" charset="-120"/>
                <a:cs typeface="Microsoft JhengHei" panose="020B0604030504040204" charset="-120"/>
              </a:rPr>
              <a:t>有毒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4011" y="4419727"/>
            <a:ext cx="132334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6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1445"/>
              </a:spcBef>
            </a:pP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0.1ppm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3370" y="4419727"/>
            <a:ext cx="122174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HCN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1445"/>
              </a:spcBef>
            </a:pP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10ppm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2829" y="4419727"/>
            <a:ext cx="106616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COCl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marL="59690">
              <a:spcBef>
                <a:spcPts val="1445"/>
              </a:spcBef>
            </a:pP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1ppm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97513" y="5862536"/>
            <a:ext cx="817943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硼烷作高能燃料时常制成其相应衍生物使用。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7251" y="3754233"/>
            <a:ext cx="80029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在空气中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150" b="1" baseline="-21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3150" b="1" baseline="-210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的最高允许限量仅为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0.1cm</a:t>
            </a:r>
            <a:r>
              <a:rPr sz="3150" b="1" baseline="26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latin typeface="Symbol" panose="05050102010706020507"/>
                <a:cs typeface="Symbol" panose="05050102010706020507"/>
              </a:rPr>
              <a:t>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3150" b="1" baseline="26000" dirty="0">
                <a:latin typeface="Times New Roman" panose="02020603050405020304"/>
                <a:cs typeface="Times New Roman" panose="02020603050405020304"/>
              </a:rPr>
              <a:t>-3</a:t>
            </a:r>
            <a:endParaRPr sz="3150" baseline="26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74837" y="288470"/>
            <a:ext cx="6049010" cy="461665"/>
          </a:xfrm>
          <a:prstGeom prst="rect">
            <a:avLst/>
          </a:prstGeom>
          <a:ln w="38100">
            <a:solidFill>
              <a:srgbClr val="993366"/>
            </a:solidFill>
          </a:ln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90170">
              <a:lnSpc>
                <a:spcPts val="3640"/>
              </a:lnSpc>
            </a:pPr>
            <a:r>
              <a:rPr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&amp;</a:t>
            </a:r>
            <a:r>
              <a:rPr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易被氯气氧化：</a:t>
            </a:r>
            <a:endParaRPr b="1" spc="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7590" y="941959"/>
            <a:ext cx="63703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52171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(g)</a:t>
            </a:r>
            <a:r>
              <a:rPr sz="28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6Cl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(g)	2BCl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(l)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6HCl(g)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7938" y="1160386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87938" y="1261744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  <a:ln w="2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774837" y="1555878"/>
            <a:ext cx="6049010" cy="461665"/>
          </a:xfrm>
          <a:prstGeom prst="rect">
            <a:avLst/>
          </a:prstGeom>
          <a:ln w="38100">
            <a:solidFill>
              <a:srgbClr val="99336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640"/>
              </a:lnSpc>
            </a:pPr>
            <a:r>
              <a:rPr sz="3200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极易水解：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6900" y="2238883"/>
            <a:ext cx="49758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79908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6H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	2H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6H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00880" y="2457310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74" y="0"/>
                </a:lnTo>
              </a:path>
            </a:pathLst>
          </a:custGeom>
          <a:ln w="253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00880" y="2558656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4">
                <a:moveTo>
                  <a:pt x="0" y="0"/>
                </a:moveTo>
                <a:lnTo>
                  <a:pt x="627874" y="0"/>
                </a:lnTo>
              </a:path>
            </a:pathLst>
          </a:custGeom>
          <a:ln w="253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2286000"/>
            <a:ext cx="9601200" cy="18448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9600" y="152400"/>
            <a:ext cx="9753600" cy="3552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 marR="4389120" indent="-358775">
              <a:lnSpc>
                <a:spcPct val="153000"/>
              </a:lnSpc>
              <a:tabLst>
                <a:tab pos="520700" algn="l"/>
              </a:tabLst>
            </a:pPr>
            <a:r>
              <a:rPr sz="3200" b="1" spc="-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2		</a:t>
            </a:r>
            <a:r>
              <a:rPr sz="3200" b="1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硼烷的结构硼的成键特征</a:t>
            </a:r>
            <a:endParaRPr sz="32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226695">
              <a:spcBef>
                <a:spcPts val="2745"/>
              </a:spcBef>
            </a:pP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（</a:t>
            </a:r>
            <a:r>
              <a:rPr sz="3200"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）共价性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50"/>
              </a:spcBef>
            </a:pPr>
            <a:endParaRPr sz="4850">
              <a:latin typeface="Times New Roman" panose="02020603050405020304"/>
              <a:cs typeface="Times New Roman" panose="02020603050405020304"/>
            </a:endParaRPr>
          </a:p>
          <a:p>
            <a:pPr marL="585470" marR="5080">
              <a:lnSpc>
                <a:spcPct val="122000"/>
              </a:lnSpc>
            </a:pPr>
            <a:r>
              <a:rPr sz="28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III</a:t>
            </a:r>
            <a:r>
              <a:rPr sz="2800" b="1" spc="-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dirty="0">
                <a:solidFill>
                  <a:schemeClr val="bg1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中，</a:t>
            </a:r>
            <a:r>
              <a:rPr sz="28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200" b="1" dirty="0">
                <a:solidFill>
                  <a:schemeClr val="bg1"/>
                </a:solidFill>
                <a:latin typeface="Microsoft JhengHei" panose="020B0604030504040204" charset="-120"/>
                <a:cs typeface="Microsoft JhengHei" panose="020B0604030504040204" charset="-120"/>
              </a:rPr>
              <a:t>的原子半径最小，第一电离能较高，电负性较大，不易失去电子，易形成共价键。</a:t>
            </a:r>
            <a:endParaRPr sz="3200">
              <a:solidFill>
                <a:schemeClr val="bg1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635" y="3796919"/>
            <a:ext cx="7632954" cy="145770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51552" y="798702"/>
            <a:ext cx="401955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2p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59385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59385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92585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92585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25985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25985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44985" y="1372997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76200" y="457200"/>
                </a:moveTo>
                <a:lnTo>
                  <a:pt x="76199" y="0"/>
                </a:lnTo>
                <a:lnTo>
                  <a:pt x="0" y="2286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06785" y="14491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06785" y="14491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59185" y="1525397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76200" y="457200"/>
                </a:moveTo>
                <a:lnTo>
                  <a:pt x="76199" y="0"/>
                </a:lnTo>
                <a:lnTo>
                  <a:pt x="0" y="2286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11585" y="1525397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11585" y="1753997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1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21385" y="1558926"/>
            <a:ext cx="685800" cy="85725"/>
          </a:xfrm>
          <a:custGeom>
            <a:avLst/>
            <a:gdLst/>
            <a:ahLst/>
            <a:cxnLst/>
            <a:rect l="l" t="t" r="r" b="b"/>
            <a:pathLst>
              <a:path w="685800" h="85725">
                <a:moveTo>
                  <a:pt x="614933" y="57149"/>
                </a:moveTo>
                <a:lnTo>
                  <a:pt x="614933" y="28193"/>
                </a:lnTo>
                <a:lnTo>
                  <a:pt x="0" y="28193"/>
                </a:lnTo>
                <a:lnTo>
                  <a:pt x="0" y="57149"/>
                </a:lnTo>
                <a:lnTo>
                  <a:pt x="614933" y="57149"/>
                </a:lnTo>
                <a:close/>
              </a:path>
              <a:path w="685800" h="85725">
                <a:moveTo>
                  <a:pt x="685787" y="42671"/>
                </a:moveTo>
                <a:lnTo>
                  <a:pt x="600455" y="0"/>
                </a:lnTo>
                <a:lnTo>
                  <a:pt x="600455" y="28193"/>
                </a:lnTo>
                <a:lnTo>
                  <a:pt x="614933" y="28193"/>
                </a:lnTo>
                <a:lnTo>
                  <a:pt x="614933" y="78103"/>
                </a:lnTo>
                <a:lnTo>
                  <a:pt x="685787" y="42671"/>
                </a:lnTo>
                <a:close/>
              </a:path>
              <a:path w="685800" h="85725">
                <a:moveTo>
                  <a:pt x="614933" y="78103"/>
                </a:moveTo>
                <a:lnTo>
                  <a:pt x="614933" y="57149"/>
                </a:lnTo>
                <a:lnTo>
                  <a:pt x="600455" y="57149"/>
                </a:lnTo>
                <a:lnTo>
                  <a:pt x="600455" y="85343"/>
                </a:lnTo>
                <a:lnTo>
                  <a:pt x="614933" y="781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846951" y="1125094"/>
            <a:ext cx="68834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65"/>
              </a:lnSpc>
            </a:pPr>
            <a:r>
              <a:rPr sz="2600" b="1" dirty="0">
                <a:latin typeface="Microsoft JhengHei" panose="020B0604030504040204" charset="-120"/>
                <a:cs typeface="Microsoft JhengHei" panose="020B0604030504040204" charset="-120"/>
              </a:rPr>
              <a:t>激发</a:t>
            </a:r>
            <a:endParaRPr sz="2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11972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11972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664572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664572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597772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597772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131172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533400" y="266700"/>
                </a:move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131172" y="1296797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820" y="4304"/>
                </a:lnTo>
                <a:lnTo>
                  <a:pt x="173731" y="16711"/>
                </a:lnTo>
                <a:lnTo>
                  <a:pt x="132192" y="36463"/>
                </a:lnTo>
                <a:lnTo>
                  <a:pt x="94962" y="62799"/>
                </a:lnTo>
                <a:lnTo>
                  <a:pt x="62799" y="94962"/>
                </a:lnTo>
                <a:lnTo>
                  <a:pt x="36463" y="132192"/>
                </a:lnTo>
                <a:lnTo>
                  <a:pt x="16711" y="173731"/>
                </a:lnTo>
                <a:lnTo>
                  <a:pt x="4304" y="218820"/>
                </a:lnTo>
                <a:lnTo>
                  <a:pt x="0" y="266700"/>
                </a:lnTo>
                <a:lnTo>
                  <a:pt x="4304" y="314579"/>
                </a:lnTo>
                <a:lnTo>
                  <a:pt x="16711" y="359668"/>
                </a:lnTo>
                <a:lnTo>
                  <a:pt x="36463" y="401207"/>
                </a:lnTo>
                <a:lnTo>
                  <a:pt x="62799" y="438437"/>
                </a:lnTo>
                <a:lnTo>
                  <a:pt x="94962" y="470600"/>
                </a:lnTo>
                <a:lnTo>
                  <a:pt x="132192" y="496936"/>
                </a:lnTo>
                <a:lnTo>
                  <a:pt x="173731" y="516688"/>
                </a:lnTo>
                <a:lnTo>
                  <a:pt x="218820" y="529095"/>
                </a:lnTo>
                <a:lnTo>
                  <a:pt x="266700" y="533400"/>
                </a:lnTo>
                <a:lnTo>
                  <a:pt x="314780" y="529095"/>
                </a:lnTo>
                <a:lnTo>
                  <a:pt x="359975" y="516688"/>
                </a:lnTo>
                <a:lnTo>
                  <a:pt x="401545" y="496936"/>
                </a:lnTo>
                <a:lnTo>
                  <a:pt x="438751" y="470600"/>
                </a:lnTo>
                <a:lnTo>
                  <a:pt x="470851" y="438437"/>
                </a:lnTo>
                <a:lnTo>
                  <a:pt x="497106" y="401207"/>
                </a:lnTo>
                <a:lnTo>
                  <a:pt x="516776" y="359668"/>
                </a:lnTo>
                <a:lnTo>
                  <a:pt x="529120" y="314579"/>
                </a:lnTo>
                <a:lnTo>
                  <a:pt x="533400" y="266700"/>
                </a:lnTo>
                <a:lnTo>
                  <a:pt x="529120" y="218820"/>
                </a:lnTo>
                <a:lnTo>
                  <a:pt x="516776" y="173731"/>
                </a:lnTo>
                <a:lnTo>
                  <a:pt x="497106" y="132192"/>
                </a:lnTo>
                <a:lnTo>
                  <a:pt x="470851" y="94962"/>
                </a:lnTo>
                <a:lnTo>
                  <a:pt x="438751" y="62799"/>
                </a:lnTo>
                <a:lnTo>
                  <a:pt x="401545" y="36463"/>
                </a:lnTo>
                <a:lnTo>
                  <a:pt x="359975" y="16711"/>
                </a:lnTo>
                <a:lnTo>
                  <a:pt x="314780" y="4304"/>
                </a:lnTo>
                <a:lnTo>
                  <a:pt x="26670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750172" y="1372997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76200" y="457200"/>
                </a:moveTo>
                <a:lnTo>
                  <a:pt x="76199" y="0"/>
                </a:lnTo>
                <a:lnTo>
                  <a:pt x="0" y="2286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989951" y="798702"/>
            <a:ext cx="34290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2s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56517" y="798702"/>
            <a:ext cx="401955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2p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283572" y="1372997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76200" y="457200"/>
                </a:moveTo>
                <a:lnTo>
                  <a:pt x="76199" y="0"/>
                </a:lnTo>
                <a:lnTo>
                  <a:pt x="0" y="2286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64372" y="1372997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76200" y="457200"/>
                </a:moveTo>
                <a:lnTo>
                  <a:pt x="76199" y="0"/>
                </a:lnTo>
                <a:lnTo>
                  <a:pt x="0" y="2286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058534" y="217469"/>
            <a:ext cx="3131185" cy="1322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/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（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）缺电子原子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2575"/>
              </a:spcBef>
            </a:pPr>
            <a:r>
              <a:rPr sz="3200" b="1" spc="-5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200" b="1" spc="-75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20" dirty="0">
                <a:latin typeface="Microsoft JhengHei" panose="020B0604030504040204" charset="-120"/>
                <a:cs typeface="Microsoft JhengHei" panose="020B0604030504040204" charset="-120"/>
              </a:rPr>
              <a:t>原子轨道：</a:t>
            </a:r>
            <a:r>
              <a:rPr sz="4200" b="1" spc="-30" baseline="31000" dirty="0">
                <a:latin typeface="Times New Roman" panose="02020603050405020304"/>
                <a:cs typeface="Times New Roman" panose="02020603050405020304"/>
              </a:rPr>
              <a:t>2s</a:t>
            </a:r>
            <a:endParaRPr sz="4200" baseline="3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41612" y="1715548"/>
            <a:ext cx="8056359" cy="474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0" marR="783590" indent="-218440">
              <a:lnSpc>
                <a:spcPct val="128000"/>
              </a:lnSpc>
            </a:pPr>
            <a:r>
              <a:rPr sz="3200" b="1" spc="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硼原子的价电子数 </a:t>
            </a:r>
            <a:r>
              <a:rPr sz="5400" b="1" spc="-5">
                <a:solidFill>
                  <a:srgbClr val="FFFF00"/>
                </a:solidFill>
                <a:latin typeface="Symbol" panose="05050102010706020507"/>
                <a:cs typeface="Symbol" panose="05050102010706020507"/>
              </a:rPr>
              <a:t></a:t>
            </a:r>
            <a:r>
              <a:rPr sz="5400" b="1" spc="-5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5" smtClean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成键轨道数</a:t>
            </a:r>
            <a:endParaRPr lang="en-US" sz="3200" b="1" spc="5" smtClean="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806450" marR="783590" indent="-218440">
              <a:lnSpc>
                <a:spcPct val="128000"/>
              </a:lnSpc>
            </a:pPr>
            <a:r>
              <a:rPr lang="en-US" sz="3200" b="1" spc="5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lang="en-US" sz="3200" b="1" spc="5" smtClean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   </a:t>
            </a:r>
            <a:r>
              <a:rPr sz="3200" b="1" spc="5" smtClean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硼原子为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“  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缺电子原子</a:t>
            </a:r>
            <a:r>
              <a:rPr sz="3200" b="1" spc="-9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”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40000"/>
              </a:lnSpc>
              <a:spcBef>
                <a:spcPts val="2395"/>
              </a:spcBef>
            </a:pPr>
            <a:r>
              <a:rPr sz="3200" b="1" spc="-5" dirty="0">
                <a:solidFill>
                  <a:srgbClr val="33339A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200" b="1" dirty="0">
                <a:solidFill>
                  <a:srgbClr val="33339A"/>
                </a:solidFill>
                <a:latin typeface="Microsoft JhengHei" panose="020B0604030504040204" charset="-120"/>
                <a:cs typeface="Microsoft JhengHei" panose="020B0604030504040204" charset="-120"/>
              </a:rPr>
              <a:t>原子形成共价化合物时只用</a:t>
            </a:r>
            <a:r>
              <a:rPr sz="3200" b="1" spc="-5" dirty="0">
                <a:solidFill>
                  <a:srgbClr val="33339A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solidFill>
                  <a:srgbClr val="33339A"/>
                </a:solidFill>
                <a:latin typeface="Microsoft JhengHei" panose="020B0604030504040204" charset="-120"/>
                <a:cs typeface="Microsoft JhengHei" panose="020B0604030504040204" charset="-120"/>
              </a:rPr>
              <a:t>对电子，多一个空轨道</a:t>
            </a:r>
            <a:r>
              <a:rPr sz="3200" b="1" spc="-5" dirty="0">
                <a:solidFill>
                  <a:srgbClr val="33339A"/>
                </a:solidFill>
                <a:latin typeface="Times New Roman" panose="02020603050405020304"/>
                <a:cs typeface="Times New Roman" panose="02020603050405020304"/>
              </a:rPr>
              <a:t>--</a:t>
            </a:r>
            <a:r>
              <a:rPr sz="3200" b="1" spc="-10" dirty="0">
                <a:solidFill>
                  <a:srgbClr val="33339A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“ 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缺电子化合</a:t>
            </a:r>
            <a:r>
              <a:rPr sz="3200" b="1" spc="-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物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”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2700" marR="72390">
              <a:spcBef>
                <a:spcPts val="2720"/>
              </a:spcBef>
            </a:pP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具有很强的接受电子能力，容易聚合，容易与电子对给予体形成配合物。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6019800" y="939164"/>
            <a:ext cx="2723823" cy="230832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mtClean="0"/>
              <a:t>                      </a:t>
            </a:r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en-US" altLang="zh-CN"/>
          </a:p>
          <a:p>
            <a:endParaRPr lang="en-US" altLang="zh-CN" smtClean="0"/>
          </a:p>
          <a:p>
            <a:endParaRPr lang="zh-CN" altLang="en-US"/>
          </a:p>
        </p:txBody>
      </p:sp>
      <p:sp>
        <p:nvSpPr>
          <p:cNvPr id="20" name="object 20"/>
          <p:cNvSpPr txBox="1"/>
          <p:nvPr/>
        </p:nvSpPr>
        <p:spPr>
          <a:xfrm>
            <a:off x="1997591" y="939164"/>
            <a:ext cx="3415665" cy="382835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marL="12700"/>
            <a:r>
              <a:rPr sz="3200" b="1" dirty="0">
                <a:solidFill>
                  <a:schemeClr val="bg1"/>
                </a:solidFill>
                <a:latin typeface="Microsoft JhengHei" panose="020B0604030504040204" charset="-120"/>
                <a:cs typeface="Microsoft JhengHei" panose="020B0604030504040204" charset="-120"/>
              </a:rPr>
              <a:t>乙烷</a:t>
            </a:r>
            <a:r>
              <a:rPr sz="28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50" b="1" baseline="-2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baseline="-2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dirty="0">
                <a:solidFill>
                  <a:schemeClr val="bg1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：</a:t>
            </a:r>
            <a:endParaRPr sz="2800">
              <a:solidFill>
                <a:schemeClr val="bg1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R="913130" algn="ctr">
              <a:spcBef>
                <a:spcPts val="2490"/>
              </a:spcBef>
              <a:tabLst>
                <a:tab pos="593090" algn="l"/>
              </a:tabLst>
            </a:pPr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	H</a:t>
            </a:r>
            <a:endParaRPr sz="26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821690" marR="1069975" indent="-665480">
              <a:lnSpc>
                <a:spcPct val="147000"/>
              </a:lnSpc>
              <a:spcBef>
                <a:spcPts val="570"/>
              </a:spcBef>
              <a:tabLst>
                <a:tab pos="1415415" algn="l"/>
              </a:tabLst>
            </a:pPr>
            <a:r>
              <a:rPr sz="2600" b="1" spc="15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H— </a:t>
            </a:r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C—C—</a:t>
            </a:r>
            <a:r>
              <a:rPr sz="2600" b="1" spc="-27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  H	H</a:t>
            </a:r>
            <a:endParaRPr sz="26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9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32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86690">
              <a:lnSpc>
                <a:spcPts val="3295"/>
              </a:lnSpc>
            </a:pPr>
            <a:r>
              <a:rPr sz="2800" b="1" spc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三中心两电子氢桥键</a:t>
            </a:r>
            <a:endParaRPr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7591" y="156394"/>
            <a:ext cx="2472055" cy="4873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lnSpc>
                <a:spcPts val="3750"/>
              </a:lnSpc>
            </a:pPr>
            <a:r>
              <a:rPr b="1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硼烷的结构：</a:t>
            </a:r>
            <a:endParaRPr b="1" spc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43439" y="2136521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43439" y="2717927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1365" y="2136521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51365" y="2717927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5">
                <a:moveTo>
                  <a:pt x="0" y="0"/>
                </a:moveTo>
                <a:lnTo>
                  <a:pt x="0" y="3634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89752" y="2433448"/>
            <a:ext cx="282575" cy="4146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endParaRPr sz="26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9752" y="1756068"/>
            <a:ext cx="282575" cy="4146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endParaRPr sz="26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3578" y="2132537"/>
            <a:ext cx="893444" cy="4146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59765" algn="l"/>
              </a:tabLst>
            </a:pPr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	B</a:t>
            </a:r>
            <a:endParaRPr sz="26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51965" y="2010029"/>
            <a:ext cx="215900" cy="224790"/>
          </a:xfrm>
          <a:custGeom>
            <a:avLst/>
            <a:gdLst/>
            <a:ahLst/>
            <a:cxnLst/>
            <a:rect l="l" t="t" r="r" b="b"/>
            <a:pathLst>
              <a:path w="215900" h="224789">
                <a:moveTo>
                  <a:pt x="0" y="224789"/>
                </a:moveTo>
                <a:lnTo>
                  <a:pt x="215646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1965" y="2461895"/>
            <a:ext cx="215900" cy="151130"/>
          </a:xfrm>
          <a:custGeom>
            <a:avLst/>
            <a:gdLst/>
            <a:ahLst/>
            <a:cxnLst/>
            <a:rect l="l" t="t" r="r" b="b"/>
            <a:pathLst>
              <a:path w="215900" h="151130">
                <a:moveTo>
                  <a:pt x="215646" y="15087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72212" y="2010030"/>
            <a:ext cx="287655" cy="154305"/>
          </a:xfrm>
          <a:custGeom>
            <a:avLst/>
            <a:gdLst/>
            <a:ahLst/>
            <a:cxnLst/>
            <a:rect l="l" t="t" r="r" b="b"/>
            <a:pathLst>
              <a:path w="287654" h="154305">
                <a:moveTo>
                  <a:pt x="287274" y="153924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72212" y="2536570"/>
            <a:ext cx="287655" cy="151130"/>
          </a:xfrm>
          <a:custGeom>
            <a:avLst/>
            <a:gdLst/>
            <a:ahLst/>
            <a:cxnLst/>
            <a:rect l="l" t="t" r="r" b="b"/>
            <a:pathLst>
              <a:path w="287654" h="151130">
                <a:moveTo>
                  <a:pt x="0" y="150875"/>
                </a:moveTo>
                <a:lnTo>
                  <a:pt x="287274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35102" y="1968324"/>
            <a:ext cx="730885" cy="147955"/>
          </a:xfrm>
          <a:custGeom>
            <a:avLst/>
            <a:gdLst/>
            <a:ahLst/>
            <a:cxnLst/>
            <a:rect l="l" t="t" r="r" b="b"/>
            <a:pathLst>
              <a:path w="730885" h="147955">
                <a:moveTo>
                  <a:pt x="0" y="147623"/>
                </a:moveTo>
                <a:lnTo>
                  <a:pt x="34357" y="115794"/>
                </a:lnTo>
                <a:lnTo>
                  <a:pt x="71096" y="87812"/>
                </a:lnTo>
                <a:lnTo>
                  <a:pt x="109955" y="63683"/>
                </a:lnTo>
                <a:lnTo>
                  <a:pt x="150675" y="43409"/>
                </a:lnTo>
                <a:lnTo>
                  <a:pt x="192994" y="26994"/>
                </a:lnTo>
                <a:lnTo>
                  <a:pt x="236653" y="14441"/>
                </a:lnTo>
                <a:lnTo>
                  <a:pt x="281390" y="5756"/>
                </a:lnTo>
                <a:lnTo>
                  <a:pt x="326945" y="941"/>
                </a:lnTo>
                <a:lnTo>
                  <a:pt x="373058" y="0"/>
                </a:lnTo>
                <a:lnTo>
                  <a:pt x="419467" y="2936"/>
                </a:lnTo>
                <a:lnTo>
                  <a:pt x="465913" y="9754"/>
                </a:lnTo>
                <a:lnTo>
                  <a:pt x="512134" y="20458"/>
                </a:lnTo>
                <a:lnTo>
                  <a:pt x="557871" y="35050"/>
                </a:lnTo>
                <a:lnTo>
                  <a:pt x="602862" y="53535"/>
                </a:lnTo>
                <a:lnTo>
                  <a:pt x="646847" y="75916"/>
                </a:lnTo>
                <a:lnTo>
                  <a:pt x="689566" y="102198"/>
                </a:lnTo>
                <a:lnTo>
                  <a:pt x="730758" y="13238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77773" y="2584577"/>
            <a:ext cx="730250" cy="150495"/>
          </a:xfrm>
          <a:custGeom>
            <a:avLst/>
            <a:gdLst/>
            <a:ahLst/>
            <a:cxnLst/>
            <a:rect l="l" t="t" r="r" b="b"/>
            <a:pathLst>
              <a:path w="730250" h="150494">
                <a:moveTo>
                  <a:pt x="729996" y="0"/>
                </a:moveTo>
                <a:lnTo>
                  <a:pt x="696018" y="31986"/>
                </a:lnTo>
                <a:lnTo>
                  <a:pt x="659613" y="60168"/>
                </a:lnTo>
                <a:lnTo>
                  <a:pt x="621041" y="84536"/>
                </a:lnTo>
                <a:lnTo>
                  <a:pt x="580564" y="105082"/>
                </a:lnTo>
                <a:lnTo>
                  <a:pt x="538444" y="121798"/>
                </a:lnTo>
                <a:lnTo>
                  <a:pt x="494942" y="134675"/>
                </a:lnTo>
                <a:lnTo>
                  <a:pt x="450319" y="143705"/>
                </a:lnTo>
                <a:lnTo>
                  <a:pt x="404838" y="148879"/>
                </a:lnTo>
                <a:lnTo>
                  <a:pt x="358759" y="150190"/>
                </a:lnTo>
                <a:lnTo>
                  <a:pt x="312344" y="147629"/>
                </a:lnTo>
                <a:lnTo>
                  <a:pt x="265855" y="141187"/>
                </a:lnTo>
                <a:lnTo>
                  <a:pt x="219553" y="130856"/>
                </a:lnTo>
                <a:lnTo>
                  <a:pt x="173699" y="116627"/>
                </a:lnTo>
                <a:lnTo>
                  <a:pt x="128555" y="98493"/>
                </a:lnTo>
                <a:lnTo>
                  <a:pt x="84383" y="76445"/>
                </a:lnTo>
                <a:lnTo>
                  <a:pt x="41444" y="50475"/>
                </a:lnTo>
                <a:lnTo>
                  <a:pt x="0" y="20574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82231" y="1454277"/>
            <a:ext cx="282575" cy="4146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endParaRPr sz="26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4102" y="2433557"/>
            <a:ext cx="282575" cy="4146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endParaRPr sz="26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18122" y="860680"/>
            <a:ext cx="2101850" cy="1233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硼烷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3150" b="1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3150" b="1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3200" b="1" spc="-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：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R="169545" algn="r">
              <a:spcBef>
                <a:spcPts val="2610"/>
              </a:spcBef>
            </a:pPr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endParaRPr sz="26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2231" y="2735458"/>
            <a:ext cx="282575" cy="41465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6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endParaRPr sz="26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40668" y="3274629"/>
            <a:ext cx="4278629" cy="27485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31142" y="3277997"/>
            <a:ext cx="4288155" cy="2757805"/>
          </a:xfrm>
          <a:custGeom>
            <a:avLst/>
            <a:gdLst/>
            <a:ahLst/>
            <a:cxnLst/>
            <a:rect l="l" t="t" r="r" b="b"/>
            <a:pathLst>
              <a:path w="4288155" h="2757804">
                <a:moveTo>
                  <a:pt x="0" y="2757678"/>
                </a:moveTo>
                <a:lnTo>
                  <a:pt x="0" y="0"/>
                </a:lnTo>
                <a:lnTo>
                  <a:pt x="4287774" y="0"/>
                </a:lnTo>
                <a:lnTo>
                  <a:pt x="4287774" y="2757678"/>
                </a:lnTo>
                <a:lnTo>
                  <a:pt x="0" y="2757678"/>
                </a:lnTo>
                <a:close/>
              </a:path>
            </a:pathLst>
          </a:custGeom>
          <a:ln w="9525">
            <a:solidFill>
              <a:srgbClr val="00E4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37600" y="3354959"/>
            <a:ext cx="228600" cy="648970"/>
          </a:xfrm>
          <a:custGeom>
            <a:avLst/>
            <a:gdLst/>
            <a:ahLst/>
            <a:cxnLst/>
            <a:rect l="l" t="t" r="r" b="b"/>
            <a:pathLst>
              <a:path w="228600" h="648970">
                <a:moveTo>
                  <a:pt x="228397" y="208323"/>
                </a:moveTo>
                <a:lnTo>
                  <a:pt x="226378" y="201168"/>
                </a:lnTo>
                <a:lnTo>
                  <a:pt x="114364" y="0"/>
                </a:lnTo>
                <a:lnTo>
                  <a:pt x="2338" y="201168"/>
                </a:lnTo>
                <a:lnTo>
                  <a:pt x="0" y="208323"/>
                </a:lnTo>
                <a:lnTo>
                  <a:pt x="730" y="215550"/>
                </a:lnTo>
                <a:lnTo>
                  <a:pt x="4172" y="222063"/>
                </a:lnTo>
                <a:lnTo>
                  <a:pt x="9970" y="227076"/>
                </a:lnTo>
                <a:lnTo>
                  <a:pt x="17126" y="229421"/>
                </a:lnTo>
                <a:lnTo>
                  <a:pt x="24353" y="228695"/>
                </a:lnTo>
                <a:lnTo>
                  <a:pt x="30866" y="225254"/>
                </a:lnTo>
                <a:lnTo>
                  <a:pt x="35878" y="219456"/>
                </a:lnTo>
                <a:lnTo>
                  <a:pt x="95314" y="112471"/>
                </a:lnTo>
                <a:lnTo>
                  <a:pt x="95314" y="38862"/>
                </a:lnTo>
                <a:lnTo>
                  <a:pt x="133414" y="38862"/>
                </a:lnTo>
                <a:lnTo>
                  <a:pt x="133414" y="112494"/>
                </a:lnTo>
                <a:lnTo>
                  <a:pt x="192838" y="219456"/>
                </a:lnTo>
                <a:lnTo>
                  <a:pt x="197852" y="225254"/>
                </a:lnTo>
                <a:lnTo>
                  <a:pt x="204368" y="228695"/>
                </a:lnTo>
                <a:lnTo>
                  <a:pt x="211595" y="229421"/>
                </a:lnTo>
                <a:lnTo>
                  <a:pt x="218746" y="227076"/>
                </a:lnTo>
                <a:lnTo>
                  <a:pt x="224442" y="222063"/>
                </a:lnTo>
                <a:lnTo>
                  <a:pt x="227706" y="215550"/>
                </a:lnTo>
                <a:lnTo>
                  <a:pt x="228397" y="208323"/>
                </a:lnTo>
                <a:close/>
              </a:path>
              <a:path w="228600" h="648970">
                <a:moveTo>
                  <a:pt x="133414" y="112494"/>
                </a:moveTo>
                <a:lnTo>
                  <a:pt x="133414" y="38862"/>
                </a:lnTo>
                <a:lnTo>
                  <a:pt x="95314" y="38862"/>
                </a:lnTo>
                <a:lnTo>
                  <a:pt x="95314" y="112471"/>
                </a:lnTo>
                <a:lnTo>
                  <a:pt x="97588" y="108379"/>
                </a:lnTo>
                <a:lnTo>
                  <a:pt x="97588" y="48006"/>
                </a:lnTo>
                <a:lnTo>
                  <a:pt x="131128" y="48006"/>
                </a:lnTo>
                <a:lnTo>
                  <a:pt x="131128" y="108379"/>
                </a:lnTo>
                <a:lnTo>
                  <a:pt x="133414" y="112494"/>
                </a:lnTo>
                <a:close/>
              </a:path>
              <a:path w="228600" h="648970">
                <a:moveTo>
                  <a:pt x="133414" y="648462"/>
                </a:moveTo>
                <a:lnTo>
                  <a:pt x="133414" y="112494"/>
                </a:lnTo>
                <a:lnTo>
                  <a:pt x="114358" y="78192"/>
                </a:lnTo>
                <a:lnTo>
                  <a:pt x="95314" y="112471"/>
                </a:lnTo>
                <a:lnTo>
                  <a:pt x="95314" y="648462"/>
                </a:lnTo>
                <a:lnTo>
                  <a:pt x="133414" y="648462"/>
                </a:lnTo>
                <a:close/>
              </a:path>
              <a:path w="228600" h="648970">
                <a:moveTo>
                  <a:pt x="131128" y="48006"/>
                </a:moveTo>
                <a:lnTo>
                  <a:pt x="97588" y="48006"/>
                </a:lnTo>
                <a:lnTo>
                  <a:pt x="114358" y="78192"/>
                </a:lnTo>
                <a:lnTo>
                  <a:pt x="131128" y="48006"/>
                </a:lnTo>
                <a:close/>
              </a:path>
              <a:path w="228600" h="648970">
                <a:moveTo>
                  <a:pt x="114358" y="78192"/>
                </a:moveTo>
                <a:lnTo>
                  <a:pt x="97588" y="48006"/>
                </a:lnTo>
                <a:lnTo>
                  <a:pt x="97588" y="108379"/>
                </a:lnTo>
                <a:lnTo>
                  <a:pt x="114358" y="78192"/>
                </a:lnTo>
                <a:close/>
              </a:path>
              <a:path w="228600" h="648970">
                <a:moveTo>
                  <a:pt x="131128" y="108379"/>
                </a:moveTo>
                <a:lnTo>
                  <a:pt x="131128" y="48006"/>
                </a:lnTo>
                <a:lnTo>
                  <a:pt x="114364" y="78204"/>
                </a:lnTo>
                <a:lnTo>
                  <a:pt x="131128" y="1083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710758" y="5298059"/>
            <a:ext cx="228600" cy="648970"/>
          </a:xfrm>
          <a:custGeom>
            <a:avLst/>
            <a:gdLst/>
            <a:ahLst/>
            <a:cxnLst/>
            <a:rect l="l" t="t" r="r" b="b"/>
            <a:pathLst>
              <a:path w="228600" h="648970">
                <a:moveTo>
                  <a:pt x="228397" y="208323"/>
                </a:moveTo>
                <a:lnTo>
                  <a:pt x="226373" y="201168"/>
                </a:lnTo>
                <a:lnTo>
                  <a:pt x="114359" y="0"/>
                </a:lnTo>
                <a:lnTo>
                  <a:pt x="2345" y="201168"/>
                </a:lnTo>
                <a:lnTo>
                  <a:pt x="0" y="208323"/>
                </a:lnTo>
                <a:lnTo>
                  <a:pt x="724" y="215550"/>
                </a:lnTo>
                <a:lnTo>
                  <a:pt x="4162" y="222063"/>
                </a:lnTo>
                <a:lnTo>
                  <a:pt x="9953" y="227076"/>
                </a:lnTo>
                <a:lnTo>
                  <a:pt x="17116" y="229421"/>
                </a:lnTo>
                <a:lnTo>
                  <a:pt x="24346" y="228695"/>
                </a:lnTo>
                <a:lnTo>
                  <a:pt x="30860" y="225254"/>
                </a:lnTo>
                <a:lnTo>
                  <a:pt x="35873" y="219456"/>
                </a:lnTo>
                <a:lnTo>
                  <a:pt x="95309" y="112471"/>
                </a:lnTo>
                <a:lnTo>
                  <a:pt x="95309" y="38862"/>
                </a:lnTo>
                <a:lnTo>
                  <a:pt x="133409" y="38862"/>
                </a:lnTo>
                <a:lnTo>
                  <a:pt x="133409" y="112471"/>
                </a:lnTo>
                <a:lnTo>
                  <a:pt x="192845" y="219456"/>
                </a:lnTo>
                <a:lnTo>
                  <a:pt x="197852" y="225254"/>
                </a:lnTo>
                <a:lnTo>
                  <a:pt x="204364" y="228695"/>
                </a:lnTo>
                <a:lnTo>
                  <a:pt x="211590" y="229421"/>
                </a:lnTo>
                <a:lnTo>
                  <a:pt x="218741" y="227076"/>
                </a:lnTo>
                <a:lnTo>
                  <a:pt x="224439" y="222063"/>
                </a:lnTo>
                <a:lnTo>
                  <a:pt x="227705" y="215550"/>
                </a:lnTo>
                <a:lnTo>
                  <a:pt x="228397" y="208323"/>
                </a:lnTo>
                <a:close/>
              </a:path>
              <a:path w="228600" h="648970">
                <a:moveTo>
                  <a:pt x="133409" y="112471"/>
                </a:moveTo>
                <a:lnTo>
                  <a:pt x="133409" y="38862"/>
                </a:lnTo>
                <a:lnTo>
                  <a:pt x="95309" y="38862"/>
                </a:lnTo>
                <a:lnTo>
                  <a:pt x="95309" y="112471"/>
                </a:lnTo>
                <a:lnTo>
                  <a:pt x="97595" y="108356"/>
                </a:lnTo>
                <a:lnTo>
                  <a:pt x="97595" y="48006"/>
                </a:lnTo>
                <a:lnTo>
                  <a:pt x="131123" y="48006"/>
                </a:lnTo>
                <a:lnTo>
                  <a:pt x="131123" y="108356"/>
                </a:lnTo>
                <a:lnTo>
                  <a:pt x="133409" y="112471"/>
                </a:lnTo>
                <a:close/>
              </a:path>
              <a:path w="228600" h="648970">
                <a:moveTo>
                  <a:pt x="133409" y="648462"/>
                </a:moveTo>
                <a:lnTo>
                  <a:pt x="133409" y="112471"/>
                </a:lnTo>
                <a:lnTo>
                  <a:pt x="114359" y="78181"/>
                </a:lnTo>
                <a:lnTo>
                  <a:pt x="95309" y="112471"/>
                </a:lnTo>
                <a:lnTo>
                  <a:pt x="95309" y="648462"/>
                </a:lnTo>
                <a:lnTo>
                  <a:pt x="133409" y="648462"/>
                </a:lnTo>
                <a:close/>
              </a:path>
              <a:path w="228600" h="648970">
                <a:moveTo>
                  <a:pt x="131123" y="48006"/>
                </a:moveTo>
                <a:lnTo>
                  <a:pt x="97595" y="48006"/>
                </a:lnTo>
                <a:lnTo>
                  <a:pt x="114359" y="78181"/>
                </a:lnTo>
                <a:lnTo>
                  <a:pt x="131123" y="48006"/>
                </a:lnTo>
                <a:close/>
              </a:path>
              <a:path w="228600" h="648970">
                <a:moveTo>
                  <a:pt x="114359" y="78181"/>
                </a:moveTo>
                <a:lnTo>
                  <a:pt x="97595" y="48006"/>
                </a:lnTo>
                <a:lnTo>
                  <a:pt x="97595" y="108356"/>
                </a:lnTo>
                <a:lnTo>
                  <a:pt x="114359" y="78181"/>
                </a:lnTo>
                <a:close/>
              </a:path>
              <a:path w="228600" h="648970">
                <a:moveTo>
                  <a:pt x="131123" y="108356"/>
                </a:moveTo>
                <a:lnTo>
                  <a:pt x="131123" y="48006"/>
                </a:lnTo>
                <a:lnTo>
                  <a:pt x="114359" y="78181"/>
                </a:lnTo>
                <a:lnTo>
                  <a:pt x="131123" y="10835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286823" y="5010784"/>
            <a:ext cx="229235" cy="648970"/>
          </a:xfrm>
          <a:custGeom>
            <a:avLst/>
            <a:gdLst/>
            <a:ahLst/>
            <a:cxnLst/>
            <a:rect l="l" t="t" r="r" b="b"/>
            <a:pathLst>
              <a:path w="229234" h="648970">
                <a:moveTo>
                  <a:pt x="228720" y="208323"/>
                </a:moveTo>
                <a:lnTo>
                  <a:pt x="226380" y="201167"/>
                </a:lnTo>
                <a:lnTo>
                  <a:pt x="114353" y="0"/>
                </a:lnTo>
                <a:lnTo>
                  <a:pt x="2339" y="201167"/>
                </a:lnTo>
                <a:lnTo>
                  <a:pt x="0" y="208323"/>
                </a:lnTo>
                <a:lnTo>
                  <a:pt x="727" y="215550"/>
                </a:lnTo>
                <a:lnTo>
                  <a:pt x="4168" y="222063"/>
                </a:lnTo>
                <a:lnTo>
                  <a:pt x="9972" y="227075"/>
                </a:lnTo>
                <a:lnTo>
                  <a:pt x="17122" y="229421"/>
                </a:lnTo>
                <a:lnTo>
                  <a:pt x="24350" y="228695"/>
                </a:lnTo>
                <a:lnTo>
                  <a:pt x="30866" y="225254"/>
                </a:lnTo>
                <a:lnTo>
                  <a:pt x="35880" y="219455"/>
                </a:lnTo>
                <a:lnTo>
                  <a:pt x="95303" y="112494"/>
                </a:lnTo>
                <a:lnTo>
                  <a:pt x="95303" y="38862"/>
                </a:lnTo>
                <a:lnTo>
                  <a:pt x="133403" y="38862"/>
                </a:lnTo>
                <a:lnTo>
                  <a:pt x="133403" y="112471"/>
                </a:lnTo>
                <a:lnTo>
                  <a:pt x="192839" y="219455"/>
                </a:lnTo>
                <a:lnTo>
                  <a:pt x="197852" y="225254"/>
                </a:lnTo>
                <a:lnTo>
                  <a:pt x="204365" y="228695"/>
                </a:lnTo>
                <a:lnTo>
                  <a:pt x="211592" y="229421"/>
                </a:lnTo>
                <a:lnTo>
                  <a:pt x="218747" y="227075"/>
                </a:lnTo>
                <a:lnTo>
                  <a:pt x="224551" y="222063"/>
                </a:lnTo>
                <a:lnTo>
                  <a:pt x="227993" y="215550"/>
                </a:lnTo>
                <a:lnTo>
                  <a:pt x="228720" y="208323"/>
                </a:lnTo>
                <a:close/>
              </a:path>
              <a:path w="229234" h="648970">
                <a:moveTo>
                  <a:pt x="133403" y="112471"/>
                </a:moveTo>
                <a:lnTo>
                  <a:pt x="133403" y="38862"/>
                </a:lnTo>
                <a:lnTo>
                  <a:pt x="95303" y="38862"/>
                </a:lnTo>
                <a:lnTo>
                  <a:pt x="95303" y="112494"/>
                </a:lnTo>
                <a:lnTo>
                  <a:pt x="97589" y="108379"/>
                </a:lnTo>
                <a:lnTo>
                  <a:pt x="97589" y="48005"/>
                </a:lnTo>
                <a:lnTo>
                  <a:pt x="131130" y="48005"/>
                </a:lnTo>
                <a:lnTo>
                  <a:pt x="131130" y="108379"/>
                </a:lnTo>
                <a:lnTo>
                  <a:pt x="133403" y="112471"/>
                </a:lnTo>
                <a:close/>
              </a:path>
              <a:path w="229234" h="648970">
                <a:moveTo>
                  <a:pt x="133403" y="648462"/>
                </a:moveTo>
                <a:lnTo>
                  <a:pt x="133403" y="112471"/>
                </a:lnTo>
                <a:lnTo>
                  <a:pt x="114360" y="78192"/>
                </a:lnTo>
                <a:lnTo>
                  <a:pt x="95303" y="112494"/>
                </a:lnTo>
                <a:lnTo>
                  <a:pt x="95303" y="648462"/>
                </a:lnTo>
                <a:lnTo>
                  <a:pt x="133403" y="648462"/>
                </a:lnTo>
                <a:close/>
              </a:path>
              <a:path w="229234" h="648970">
                <a:moveTo>
                  <a:pt x="131130" y="48005"/>
                </a:moveTo>
                <a:lnTo>
                  <a:pt x="97589" y="48005"/>
                </a:lnTo>
                <a:lnTo>
                  <a:pt x="114360" y="78192"/>
                </a:lnTo>
                <a:lnTo>
                  <a:pt x="131130" y="48005"/>
                </a:lnTo>
                <a:close/>
              </a:path>
              <a:path w="229234" h="648970">
                <a:moveTo>
                  <a:pt x="114360" y="78192"/>
                </a:moveTo>
                <a:lnTo>
                  <a:pt x="97589" y="48005"/>
                </a:lnTo>
                <a:lnTo>
                  <a:pt x="97589" y="108379"/>
                </a:lnTo>
                <a:lnTo>
                  <a:pt x="114360" y="78192"/>
                </a:lnTo>
                <a:close/>
              </a:path>
              <a:path w="229234" h="648970">
                <a:moveTo>
                  <a:pt x="131130" y="108379"/>
                </a:moveTo>
                <a:lnTo>
                  <a:pt x="131130" y="48005"/>
                </a:lnTo>
                <a:lnTo>
                  <a:pt x="114360" y="78192"/>
                </a:lnTo>
                <a:lnTo>
                  <a:pt x="131130" y="10837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61409" y="3713860"/>
            <a:ext cx="228600" cy="648970"/>
          </a:xfrm>
          <a:custGeom>
            <a:avLst/>
            <a:gdLst/>
            <a:ahLst/>
            <a:cxnLst/>
            <a:rect l="l" t="t" r="r" b="b"/>
            <a:pathLst>
              <a:path w="228600" h="648970">
                <a:moveTo>
                  <a:pt x="228200" y="208323"/>
                </a:moveTo>
                <a:lnTo>
                  <a:pt x="225736" y="201167"/>
                </a:lnTo>
                <a:lnTo>
                  <a:pt x="114484" y="0"/>
                </a:lnTo>
                <a:lnTo>
                  <a:pt x="2470" y="201167"/>
                </a:lnTo>
                <a:lnTo>
                  <a:pt x="0" y="208323"/>
                </a:lnTo>
                <a:lnTo>
                  <a:pt x="463" y="215550"/>
                </a:lnTo>
                <a:lnTo>
                  <a:pt x="3641" y="222063"/>
                </a:lnTo>
                <a:lnTo>
                  <a:pt x="9315" y="227075"/>
                </a:lnTo>
                <a:lnTo>
                  <a:pt x="16906" y="229421"/>
                </a:lnTo>
                <a:lnTo>
                  <a:pt x="24279" y="228695"/>
                </a:lnTo>
                <a:lnTo>
                  <a:pt x="30646" y="225254"/>
                </a:lnTo>
                <a:lnTo>
                  <a:pt x="35223" y="219455"/>
                </a:lnTo>
                <a:lnTo>
                  <a:pt x="95434" y="111076"/>
                </a:lnTo>
                <a:lnTo>
                  <a:pt x="95434" y="38862"/>
                </a:lnTo>
                <a:lnTo>
                  <a:pt x="133534" y="38862"/>
                </a:lnTo>
                <a:lnTo>
                  <a:pt x="133534" y="112471"/>
                </a:lnTo>
                <a:lnTo>
                  <a:pt x="192970" y="219455"/>
                </a:lnTo>
                <a:lnTo>
                  <a:pt x="197655" y="225254"/>
                </a:lnTo>
                <a:lnTo>
                  <a:pt x="204203" y="228695"/>
                </a:lnTo>
                <a:lnTo>
                  <a:pt x="211608" y="229421"/>
                </a:lnTo>
                <a:lnTo>
                  <a:pt x="218865" y="227075"/>
                </a:lnTo>
                <a:lnTo>
                  <a:pt x="224552" y="222063"/>
                </a:lnTo>
                <a:lnTo>
                  <a:pt x="227734" y="215550"/>
                </a:lnTo>
                <a:lnTo>
                  <a:pt x="228200" y="208323"/>
                </a:lnTo>
                <a:close/>
              </a:path>
              <a:path w="228600" h="648970">
                <a:moveTo>
                  <a:pt x="133534" y="112471"/>
                </a:moveTo>
                <a:lnTo>
                  <a:pt x="133534" y="38862"/>
                </a:lnTo>
                <a:lnTo>
                  <a:pt x="95434" y="38862"/>
                </a:lnTo>
                <a:lnTo>
                  <a:pt x="95434" y="111076"/>
                </a:lnTo>
                <a:lnTo>
                  <a:pt x="97720" y="106961"/>
                </a:lnTo>
                <a:lnTo>
                  <a:pt x="97720" y="48005"/>
                </a:lnTo>
                <a:lnTo>
                  <a:pt x="130473" y="48005"/>
                </a:lnTo>
                <a:lnTo>
                  <a:pt x="130473" y="106961"/>
                </a:lnTo>
                <a:lnTo>
                  <a:pt x="133534" y="112471"/>
                </a:lnTo>
                <a:close/>
              </a:path>
              <a:path w="228600" h="648970">
                <a:moveTo>
                  <a:pt x="133534" y="648462"/>
                </a:moveTo>
                <a:lnTo>
                  <a:pt x="133534" y="112471"/>
                </a:lnTo>
                <a:lnTo>
                  <a:pt x="114096" y="77483"/>
                </a:lnTo>
                <a:lnTo>
                  <a:pt x="95434" y="111076"/>
                </a:lnTo>
                <a:lnTo>
                  <a:pt x="95434" y="648462"/>
                </a:lnTo>
                <a:lnTo>
                  <a:pt x="133534" y="648462"/>
                </a:lnTo>
                <a:close/>
              </a:path>
              <a:path w="228600" h="648970">
                <a:moveTo>
                  <a:pt x="130473" y="48005"/>
                </a:moveTo>
                <a:lnTo>
                  <a:pt x="97720" y="48005"/>
                </a:lnTo>
                <a:lnTo>
                  <a:pt x="114096" y="77483"/>
                </a:lnTo>
                <a:lnTo>
                  <a:pt x="130473" y="48005"/>
                </a:lnTo>
                <a:close/>
              </a:path>
              <a:path w="228600" h="648970">
                <a:moveTo>
                  <a:pt x="114096" y="77483"/>
                </a:moveTo>
                <a:lnTo>
                  <a:pt x="97720" y="48005"/>
                </a:lnTo>
                <a:lnTo>
                  <a:pt x="97720" y="106961"/>
                </a:lnTo>
                <a:lnTo>
                  <a:pt x="114096" y="77483"/>
                </a:lnTo>
                <a:close/>
              </a:path>
              <a:path w="228600" h="648970">
                <a:moveTo>
                  <a:pt x="130473" y="106961"/>
                </a:moveTo>
                <a:lnTo>
                  <a:pt x="130473" y="48005"/>
                </a:lnTo>
                <a:lnTo>
                  <a:pt x="114096" y="77483"/>
                </a:lnTo>
                <a:lnTo>
                  <a:pt x="130473" y="106961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97591" y="522351"/>
            <a:ext cx="328739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spc="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氢桥的形成过程：</a:t>
            </a:r>
            <a:endParaRPr sz="32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57895" y="2564003"/>
            <a:ext cx="8810104" cy="14272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42207" y="6236334"/>
            <a:ext cx="9486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97865" algn="l"/>
              </a:tabLst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B	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7895" y="4089983"/>
            <a:ext cx="8886305" cy="973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0">
              <a:lnSpc>
                <a:spcPct val="113000"/>
              </a:lnSpc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这种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由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个氢原子和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个硼原子共用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个电子构成的键，称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“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三中心二电子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”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键，简写为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“3c-2e”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键，也称为氢桥。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7673" y="5419978"/>
            <a:ext cx="18319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465580" algn="l"/>
              </a:tabLst>
            </a:pP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书写</a:t>
            </a:r>
            <a:r>
              <a:rPr sz="3200" b="1" spc="-5" dirty="0">
                <a:latin typeface="Microsoft JhengHei" panose="020B0604030504040204" charset="-120"/>
                <a:cs typeface="Microsoft JhengHei" panose="020B0604030504040204" charset="-120"/>
              </a:rPr>
              <a:t>：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	</a:t>
            </a:r>
            <a:r>
              <a:rPr sz="7200" b="1" spc="-4642" baseline="-31000" dirty="0">
                <a:latin typeface="Symbol" panose="05050102010706020507"/>
                <a:cs typeface="Symbol" panose="05050102010706020507"/>
              </a:rPr>
              <a:t></a:t>
            </a:r>
            <a:r>
              <a:rPr sz="4200" b="1" baseline="7000" dirty="0">
                <a:latin typeface="Times New Roman" panose="02020603050405020304"/>
                <a:cs typeface="Times New Roman" panose="02020603050405020304"/>
              </a:rPr>
              <a:t>H</a:t>
            </a:r>
            <a:endParaRPr sz="4200" baseline="7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43840" y="187324"/>
            <a:ext cx="3745229" cy="2303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33934" y="177418"/>
            <a:ext cx="3764279" cy="2322830"/>
          </a:xfrm>
          <a:custGeom>
            <a:avLst/>
            <a:gdLst/>
            <a:ahLst/>
            <a:cxnLst/>
            <a:rect l="l" t="t" r="r" b="b"/>
            <a:pathLst>
              <a:path w="3764279" h="2322830">
                <a:moveTo>
                  <a:pt x="0" y="2322576"/>
                </a:moveTo>
                <a:lnTo>
                  <a:pt x="0" y="0"/>
                </a:lnTo>
                <a:lnTo>
                  <a:pt x="3764279" y="0"/>
                </a:lnTo>
                <a:lnTo>
                  <a:pt x="3764279" y="2322576"/>
                </a:lnTo>
                <a:lnTo>
                  <a:pt x="0" y="2322576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632568" y="2061082"/>
            <a:ext cx="65659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b="1" spc="-7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b="1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endParaRPr sz="2400" baseline="-2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50757" y="814959"/>
            <a:ext cx="15938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03073" y="1464293"/>
            <a:ext cx="15938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0" b="1" spc="-5" dirty="0">
                <a:solidFill>
                  <a:srgbClr val="FFCF01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63375" y="167275"/>
            <a:ext cx="15938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0" b="1" spc="-5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1776" y="2040379"/>
            <a:ext cx="15938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600" b="1" spc="-5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80337" y="258952"/>
            <a:ext cx="1657350" cy="1008380"/>
          </a:xfrm>
          <a:custGeom>
            <a:avLst/>
            <a:gdLst/>
            <a:ahLst/>
            <a:cxnLst/>
            <a:rect l="l" t="t" r="r" b="b"/>
            <a:pathLst>
              <a:path w="1657350" h="1008380">
                <a:moveTo>
                  <a:pt x="829055" y="0"/>
                </a:moveTo>
                <a:lnTo>
                  <a:pt x="769837" y="1264"/>
                </a:lnTo>
                <a:lnTo>
                  <a:pt x="711745" y="5002"/>
                </a:lnTo>
                <a:lnTo>
                  <a:pt x="654917" y="11128"/>
                </a:lnTo>
                <a:lnTo>
                  <a:pt x="599496" y="19556"/>
                </a:lnTo>
                <a:lnTo>
                  <a:pt x="545621" y="30200"/>
                </a:lnTo>
                <a:lnTo>
                  <a:pt x="493431" y="42977"/>
                </a:lnTo>
                <a:lnTo>
                  <a:pt x="443068" y="57800"/>
                </a:lnTo>
                <a:lnTo>
                  <a:pt x="394671" y="74584"/>
                </a:lnTo>
                <a:lnTo>
                  <a:pt x="348381" y="93245"/>
                </a:lnTo>
                <a:lnTo>
                  <a:pt x="304338" y="113695"/>
                </a:lnTo>
                <a:lnTo>
                  <a:pt x="262681" y="135851"/>
                </a:lnTo>
                <a:lnTo>
                  <a:pt x="223552" y="159627"/>
                </a:lnTo>
                <a:lnTo>
                  <a:pt x="187089" y="184937"/>
                </a:lnTo>
                <a:lnTo>
                  <a:pt x="153434" y="211697"/>
                </a:lnTo>
                <a:lnTo>
                  <a:pt x="122727" y="239821"/>
                </a:lnTo>
                <a:lnTo>
                  <a:pt x="95108" y="269224"/>
                </a:lnTo>
                <a:lnTo>
                  <a:pt x="70716" y="299820"/>
                </a:lnTo>
                <a:lnTo>
                  <a:pt x="32176" y="364251"/>
                </a:lnTo>
                <a:lnTo>
                  <a:pt x="8231" y="432432"/>
                </a:lnTo>
                <a:lnTo>
                  <a:pt x="0" y="503682"/>
                </a:lnTo>
                <a:lnTo>
                  <a:pt x="2081" y="539651"/>
                </a:lnTo>
                <a:lnTo>
                  <a:pt x="18309" y="609483"/>
                </a:lnTo>
                <a:lnTo>
                  <a:pt x="49692" y="675932"/>
                </a:lnTo>
                <a:lnTo>
                  <a:pt x="95108" y="738308"/>
                </a:lnTo>
                <a:lnTo>
                  <a:pt x="122727" y="767754"/>
                </a:lnTo>
                <a:lnTo>
                  <a:pt x="153434" y="795925"/>
                </a:lnTo>
                <a:lnTo>
                  <a:pt x="187089" y="822733"/>
                </a:lnTo>
                <a:lnTo>
                  <a:pt x="223552" y="848092"/>
                </a:lnTo>
                <a:lnTo>
                  <a:pt x="262681" y="871918"/>
                </a:lnTo>
                <a:lnTo>
                  <a:pt x="304338" y="894123"/>
                </a:lnTo>
                <a:lnTo>
                  <a:pt x="348381" y="914622"/>
                </a:lnTo>
                <a:lnTo>
                  <a:pt x="394671" y="933328"/>
                </a:lnTo>
                <a:lnTo>
                  <a:pt x="443068" y="950156"/>
                </a:lnTo>
                <a:lnTo>
                  <a:pt x="493431" y="965019"/>
                </a:lnTo>
                <a:lnTo>
                  <a:pt x="545621" y="977832"/>
                </a:lnTo>
                <a:lnTo>
                  <a:pt x="599496" y="988508"/>
                </a:lnTo>
                <a:lnTo>
                  <a:pt x="654917" y="996962"/>
                </a:lnTo>
                <a:lnTo>
                  <a:pt x="711745" y="1003106"/>
                </a:lnTo>
                <a:lnTo>
                  <a:pt x="769837" y="1006856"/>
                </a:lnTo>
                <a:lnTo>
                  <a:pt x="829055" y="1008126"/>
                </a:lnTo>
                <a:lnTo>
                  <a:pt x="888179" y="1006856"/>
                </a:lnTo>
                <a:lnTo>
                  <a:pt x="946184" y="1003106"/>
                </a:lnTo>
                <a:lnTo>
                  <a:pt x="1002933" y="996962"/>
                </a:lnTo>
                <a:lnTo>
                  <a:pt x="1058283" y="988508"/>
                </a:lnTo>
                <a:lnTo>
                  <a:pt x="1112094" y="977832"/>
                </a:lnTo>
                <a:lnTo>
                  <a:pt x="1164226" y="965019"/>
                </a:lnTo>
                <a:lnTo>
                  <a:pt x="1214538" y="950156"/>
                </a:lnTo>
                <a:lnTo>
                  <a:pt x="1262889" y="933328"/>
                </a:lnTo>
                <a:lnTo>
                  <a:pt x="1309140" y="914622"/>
                </a:lnTo>
                <a:lnTo>
                  <a:pt x="1353149" y="894123"/>
                </a:lnTo>
                <a:lnTo>
                  <a:pt x="1394776" y="871918"/>
                </a:lnTo>
                <a:lnTo>
                  <a:pt x="1433881" y="848092"/>
                </a:lnTo>
                <a:lnTo>
                  <a:pt x="1470322" y="822733"/>
                </a:lnTo>
                <a:lnTo>
                  <a:pt x="1503960" y="795925"/>
                </a:lnTo>
                <a:lnTo>
                  <a:pt x="1534654" y="767754"/>
                </a:lnTo>
                <a:lnTo>
                  <a:pt x="1562263" y="738308"/>
                </a:lnTo>
                <a:lnTo>
                  <a:pt x="1586647" y="707672"/>
                </a:lnTo>
                <a:lnTo>
                  <a:pt x="1625177" y="643173"/>
                </a:lnTo>
                <a:lnTo>
                  <a:pt x="1649119" y="574947"/>
                </a:lnTo>
                <a:lnTo>
                  <a:pt x="1657349" y="503681"/>
                </a:lnTo>
                <a:lnTo>
                  <a:pt x="1655268" y="467716"/>
                </a:lnTo>
                <a:lnTo>
                  <a:pt x="1639041" y="397915"/>
                </a:lnTo>
                <a:lnTo>
                  <a:pt x="1607665" y="331524"/>
                </a:lnTo>
                <a:lnTo>
                  <a:pt x="1562263" y="269224"/>
                </a:lnTo>
                <a:lnTo>
                  <a:pt x="1534654" y="239821"/>
                </a:lnTo>
                <a:lnTo>
                  <a:pt x="1503960" y="211697"/>
                </a:lnTo>
                <a:lnTo>
                  <a:pt x="1470322" y="184937"/>
                </a:lnTo>
                <a:lnTo>
                  <a:pt x="1433881" y="159627"/>
                </a:lnTo>
                <a:lnTo>
                  <a:pt x="1394776" y="135851"/>
                </a:lnTo>
                <a:lnTo>
                  <a:pt x="1353149" y="113695"/>
                </a:lnTo>
                <a:lnTo>
                  <a:pt x="1309140" y="93245"/>
                </a:lnTo>
                <a:lnTo>
                  <a:pt x="1262889" y="74584"/>
                </a:lnTo>
                <a:lnTo>
                  <a:pt x="1214538" y="57800"/>
                </a:lnTo>
                <a:lnTo>
                  <a:pt x="1164226" y="42977"/>
                </a:lnTo>
                <a:lnTo>
                  <a:pt x="1112094" y="30200"/>
                </a:lnTo>
                <a:lnTo>
                  <a:pt x="1058283" y="19556"/>
                </a:lnTo>
                <a:lnTo>
                  <a:pt x="1002933" y="11128"/>
                </a:lnTo>
                <a:lnTo>
                  <a:pt x="946184" y="5002"/>
                </a:lnTo>
                <a:lnTo>
                  <a:pt x="888179" y="1264"/>
                </a:lnTo>
                <a:lnTo>
                  <a:pt x="829055" y="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25118" y="1482725"/>
            <a:ext cx="1584325" cy="1008380"/>
          </a:xfrm>
          <a:custGeom>
            <a:avLst/>
            <a:gdLst/>
            <a:ahLst/>
            <a:cxnLst/>
            <a:rect l="l" t="t" r="r" b="b"/>
            <a:pathLst>
              <a:path w="1584325" h="1008380">
                <a:moveTo>
                  <a:pt x="791718" y="0"/>
                </a:moveTo>
                <a:lnTo>
                  <a:pt x="732614" y="1381"/>
                </a:lnTo>
                <a:lnTo>
                  <a:pt x="674693" y="5462"/>
                </a:lnTo>
                <a:lnTo>
                  <a:pt x="618107" y="12143"/>
                </a:lnTo>
                <a:lnTo>
                  <a:pt x="563010" y="21329"/>
                </a:lnTo>
                <a:lnTo>
                  <a:pt x="509554" y="32920"/>
                </a:lnTo>
                <a:lnTo>
                  <a:pt x="457891" y="46820"/>
                </a:lnTo>
                <a:lnTo>
                  <a:pt x="408175" y="62932"/>
                </a:lnTo>
                <a:lnTo>
                  <a:pt x="360559" y="81157"/>
                </a:lnTo>
                <a:lnTo>
                  <a:pt x="315196" y="101399"/>
                </a:lnTo>
                <a:lnTo>
                  <a:pt x="272238" y="123560"/>
                </a:lnTo>
                <a:lnTo>
                  <a:pt x="231838" y="147542"/>
                </a:lnTo>
                <a:lnTo>
                  <a:pt x="194149" y="173248"/>
                </a:lnTo>
                <a:lnTo>
                  <a:pt x="159324" y="200580"/>
                </a:lnTo>
                <a:lnTo>
                  <a:pt x="127516" y="229442"/>
                </a:lnTo>
                <a:lnTo>
                  <a:pt x="98878" y="259735"/>
                </a:lnTo>
                <a:lnTo>
                  <a:pt x="73562" y="291362"/>
                </a:lnTo>
                <a:lnTo>
                  <a:pt x="51721" y="324225"/>
                </a:lnTo>
                <a:lnTo>
                  <a:pt x="33509" y="358228"/>
                </a:lnTo>
                <a:lnTo>
                  <a:pt x="8581" y="429261"/>
                </a:lnTo>
                <a:lnTo>
                  <a:pt x="0" y="503682"/>
                </a:lnTo>
                <a:lnTo>
                  <a:pt x="2170" y="541365"/>
                </a:lnTo>
                <a:lnTo>
                  <a:pt x="19078" y="614361"/>
                </a:lnTo>
                <a:lnTo>
                  <a:pt x="51721" y="683548"/>
                </a:lnTo>
                <a:lnTo>
                  <a:pt x="73562" y="716470"/>
                </a:lnTo>
                <a:lnTo>
                  <a:pt x="98878" y="748149"/>
                </a:lnTo>
                <a:lnTo>
                  <a:pt x="127516" y="778487"/>
                </a:lnTo>
                <a:lnTo>
                  <a:pt x="159324" y="807388"/>
                </a:lnTo>
                <a:lnTo>
                  <a:pt x="194149" y="834754"/>
                </a:lnTo>
                <a:lnTo>
                  <a:pt x="231838" y="860488"/>
                </a:lnTo>
                <a:lnTo>
                  <a:pt x="272238" y="884494"/>
                </a:lnTo>
                <a:lnTo>
                  <a:pt x="315196" y="906674"/>
                </a:lnTo>
                <a:lnTo>
                  <a:pt x="360559" y="926931"/>
                </a:lnTo>
                <a:lnTo>
                  <a:pt x="408175" y="945168"/>
                </a:lnTo>
                <a:lnTo>
                  <a:pt x="457891" y="961289"/>
                </a:lnTo>
                <a:lnTo>
                  <a:pt x="509554" y="975196"/>
                </a:lnTo>
                <a:lnTo>
                  <a:pt x="563010" y="986792"/>
                </a:lnTo>
                <a:lnTo>
                  <a:pt x="618107" y="995980"/>
                </a:lnTo>
                <a:lnTo>
                  <a:pt x="674693" y="1002663"/>
                </a:lnTo>
                <a:lnTo>
                  <a:pt x="732614" y="1006744"/>
                </a:lnTo>
                <a:lnTo>
                  <a:pt x="791718" y="1008126"/>
                </a:lnTo>
                <a:lnTo>
                  <a:pt x="850826" y="1006744"/>
                </a:lnTo>
                <a:lnTo>
                  <a:pt x="908760" y="1002663"/>
                </a:lnTo>
                <a:lnTo>
                  <a:pt x="965366" y="995980"/>
                </a:lnTo>
                <a:lnTo>
                  <a:pt x="1020492" y="986792"/>
                </a:lnTo>
                <a:lnTo>
                  <a:pt x="1073982" y="975196"/>
                </a:lnTo>
                <a:lnTo>
                  <a:pt x="1125683" y="961289"/>
                </a:lnTo>
                <a:lnTo>
                  <a:pt x="1175442" y="945168"/>
                </a:lnTo>
                <a:lnTo>
                  <a:pt x="1223105" y="926931"/>
                </a:lnTo>
                <a:lnTo>
                  <a:pt x="1268517" y="906674"/>
                </a:lnTo>
                <a:lnTo>
                  <a:pt x="1311526" y="884494"/>
                </a:lnTo>
                <a:lnTo>
                  <a:pt x="1351978" y="860488"/>
                </a:lnTo>
                <a:lnTo>
                  <a:pt x="1389719" y="834754"/>
                </a:lnTo>
                <a:lnTo>
                  <a:pt x="1424594" y="807388"/>
                </a:lnTo>
                <a:lnTo>
                  <a:pt x="1456452" y="778487"/>
                </a:lnTo>
                <a:lnTo>
                  <a:pt x="1485137" y="748149"/>
                </a:lnTo>
                <a:lnTo>
                  <a:pt x="1510496" y="716470"/>
                </a:lnTo>
                <a:lnTo>
                  <a:pt x="1532375" y="683548"/>
                </a:lnTo>
                <a:lnTo>
                  <a:pt x="1550621" y="649479"/>
                </a:lnTo>
                <a:lnTo>
                  <a:pt x="1575599" y="578291"/>
                </a:lnTo>
                <a:lnTo>
                  <a:pt x="1584198" y="503681"/>
                </a:lnTo>
                <a:lnTo>
                  <a:pt x="1582022" y="466097"/>
                </a:lnTo>
                <a:lnTo>
                  <a:pt x="1565080" y="393273"/>
                </a:lnTo>
                <a:lnTo>
                  <a:pt x="1532375" y="324225"/>
                </a:lnTo>
                <a:lnTo>
                  <a:pt x="1510496" y="291362"/>
                </a:lnTo>
                <a:lnTo>
                  <a:pt x="1485137" y="259735"/>
                </a:lnTo>
                <a:lnTo>
                  <a:pt x="1456452" y="229442"/>
                </a:lnTo>
                <a:lnTo>
                  <a:pt x="1424594" y="200580"/>
                </a:lnTo>
                <a:lnTo>
                  <a:pt x="1389719" y="173248"/>
                </a:lnTo>
                <a:lnTo>
                  <a:pt x="1351978" y="147542"/>
                </a:lnTo>
                <a:lnTo>
                  <a:pt x="1311526" y="123560"/>
                </a:lnTo>
                <a:lnTo>
                  <a:pt x="1268517" y="101399"/>
                </a:lnTo>
                <a:lnTo>
                  <a:pt x="1223105" y="81157"/>
                </a:lnTo>
                <a:lnTo>
                  <a:pt x="1175442" y="62932"/>
                </a:lnTo>
                <a:lnTo>
                  <a:pt x="1125683" y="46820"/>
                </a:lnTo>
                <a:lnTo>
                  <a:pt x="1073982" y="32920"/>
                </a:lnTo>
                <a:lnTo>
                  <a:pt x="1020492" y="21329"/>
                </a:lnTo>
                <a:lnTo>
                  <a:pt x="965366" y="12143"/>
                </a:lnTo>
                <a:lnTo>
                  <a:pt x="908760" y="5462"/>
                </a:lnTo>
                <a:lnTo>
                  <a:pt x="850826" y="1381"/>
                </a:lnTo>
                <a:lnTo>
                  <a:pt x="791718" y="0"/>
                </a:lnTo>
                <a:close/>
              </a:path>
            </a:pathLst>
          </a:custGeom>
          <a:ln w="3810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272660" y="5758054"/>
            <a:ext cx="50285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键能比一般共价键小（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1/2</a:t>
            </a:r>
            <a:r>
              <a:rPr sz="3200" b="1" spc="-5" dirty="0">
                <a:latin typeface="Microsoft JhengHei" panose="020B0604030504040204" charset="-120"/>
                <a:cs typeface="Microsoft JhengHei" panose="020B0604030504040204" charset="-120"/>
              </a:rPr>
              <a:t>）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2592" y="474599"/>
            <a:ext cx="3690608" cy="1203325"/>
          </a:xfrm>
          <a:prstGeom prst="rect">
            <a:avLst/>
          </a:prstGeom>
          <a:ln w="12700">
            <a:solidFill>
              <a:srgbClr val="008000"/>
            </a:solidFill>
          </a:ln>
        </p:spPr>
        <p:txBody>
          <a:bodyPr vert="horz" wrap="square" lIns="0" tIns="60325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876300" marR="868680">
              <a:spcBef>
                <a:spcPts val="475"/>
              </a:spcBef>
            </a:pPr>
            <a:r>
              <a:rPr sz="3600" b="1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硼烷中有五种键型</a:t>
            </a:r>
            <a:endParaRPr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8320" y="533781"/>
            <a:ext cx="4104271" cy="124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6865" indent="-304165">
              <a:buFont typeface="Times New Roman" panose="02020603050405020304"/>
              <a:buAutoNum type="arabicPlain"/>
              <a:tabLst>
                <a:tab pos="317500" algn="l"/>
                <a:tab pos="2251075" algn="l"/>
              </a:tabLst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硼氢</a:t>
            </a:r>
            <a:r>
              <a:rPr sz="32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键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	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316865" indent="-304165">
              <a:spcBef>
                <a:spcPts val="2035"/>
              </a:spcBef>
              <a:buFont typeface="Times New Roman" panose="02020603050405020304"/>
              <a:buAutoNum type="arabicPlain"/>
              <a:tabLst>
                <a:tab pos="317500" algn="l"/>
                <a:tab pos="2251075" algn="l"/>
              </a:tabLst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硼硼键	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4665" y="2133184"/>
            <a:ext cx="18767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b="1" spc="-9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氢桥键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6651" y="2697606"/>
            <a:ext cx="2628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9991" y="2697606"/>
            <a:ext cx="2628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 rot="10800000">
            <a:off x="5006753" y="2023351"/>
            <a:ext cx="45117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11941" y="2375026"/>
            <a:ext cx="1511300" cy="502920"/>
          </a:xfrm>
          <a:custGeom>
            <a:avLst/>
            <a:gdLst/>
            <a:ahLst/>
            <a:cxnLst/>
            <a:rect l="l" t="t" r="r" b="b"/>
            <a:pathLst>
              <a:path w="1511300" h="502919">
                <a:moveTo>
                  <a:pt x="0" y="502920"/>
                </a:moveTo>
                <a:lnTo>
                  <a:pt x="8249" y="428517"/>
                </a:lnTo>
                <a:lnTo>
                  <a:pt x="32213" y="357533"/>
                </a:lnTo>
                <a:lnTo>
                  <a:pt x="49721" y="323564"/>
                </a:lnTo>
                <a:lnTo>
                  <a:pt x="70718" y="290739"/>
                </a:lnTo>
                <a:lnTo>
                  <a:pt x="95056" y="259155"/>
                </a:lnTo>
                <a:lnTo>
                  <a:pt x="122588" y="228909"/>
                </a:lnTo>
                <a:lnTo>
                  <a:pt x="153168" y="200096"/>
                </a:lnTo>
                <a:lnTo>
                  <a:pt x="186649" y="172815"/>
                </a:lnTo>
                <a:lnTo>
                  <a:pt x="222885" y="147161"/>
                </a:lnTo>
                <a:lnTo>
                  <a:pt x="261727" y="123231"/>
                </a:lnTo>
                <a:lnTo>
                  <a:pt x="303029" y="101121"/>
                </a:lnTo>
                <a:lnTo>
                  <a:pt x="346645" y="80928"/>
                </a:lnTo>
                <a:lnTo>
                  <a:pt x="392428" y="62750"/>
                </a:lnTo>
                <a:lnTo>
                  <a:pt x="440231" y="46681"/>
                </a:lnTo>
                <a:lnTo>
                  <a:pt x="489906" y="32820"/>
                </a:lnTo>
                <a:lnTo>
                  <a:pt x="541307" y="21262"/>
                </a:lnTo>
                <a:lnTo>
                  <a:pt x="594288" y="12105"/>
                </a:lnTo>
                <a:lnTo>
                  <a:pt x="648701" y="5444"/>
                </a:lnTo>
                <a:lnTo>
                  <a:pt x="704400" y="1377"/>
                </a:lnTo>
                <a:lnTo>
                  <a:pt x="761238" y="0"/>
                </a:lnTo>
                <a:lnTo>
                  <a:pt x="819004" y="1434"/>
                </a:lnTo>
                <a:lnTo>
                  <a:pt x="875723" y="5672"/>
                </a:lnTo>
                <a:lnTo>
                  <a:pt x="931221" y="12619"/>
                </a:lnTo>
                <a:lnTo>
                  <a:pt x="985322" y="22178"/>
                </a:lnTo>
                <a:lnTo>
                  <a:pt x="1037854" y="34253"/>
                </a:lnTo>
                <a:lnTo>
                  <a:pt x="1088642" y="48748"/>
                </a:lnTo>
                <a:lnTo>
                  <a:pt x="1137512" y="65568"/>
                </a:lnTo>
                <a:lnTo>
                  <a:pt x="1184290" y="84616"/>
                </a:lnTo>
                <a:lnTo>
                  <a:pt x="1228803" y="105797"/>
                </a:lnTo>
                <a:lnTo>
                  <a:pt x="1270877" y="129014"/>
                </a:lnTo>
                <a:lnTo>
                  <a:pt x="1310336" y="154171"/>
                </a:lnTo>
                <a:lnTo>
                  <a:pt x="1347008" y="181173"/>
                </a:lnTo>
                <a:lnTo>
                  <a:pt x="1380719" y="209923"/>
                </a:lnTo>
                <a:lnTo>
                  <a:pt x="1411293" y="240326"/>
                </a:lnTo>
                <a:lnTo>
                  <a:pt x="1438559" y="272285"/>
                </a:lnTo>
                <a:lnTo>
                  <a:pt x="1462341" y="305704"/>
                </a:lnTo>
                <a:lnTo>
                  <a:pt x="1482465" y="340488"/>
                </a:lnTo>
                <a:lnTo>
                  <a:pt x="1498758" y="376541"/>
                </a:lnTo>
                <a:lnTo>
                  <a:pt x="1511046" y="413766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72283" y="5119752"/>
            <a:ext cx="3810" cy="574675"/>
          </a:xfrm>
          <a:custGeom>
            <a:avLst/>
            <a:gdLst/>
            <a:ahLst/>
            <a:cxnLst/>
            <a:rect l="l" t="t" r="r" b="b"/>
            <a:pathLst>
              <a:path w="3809" h="574675">
                <a:moveTo>
                  <a:pt x="3809" y="574548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84019" y="5688202"/>
            <a:ext cx="576580" cy="368300"/>
          </a:xfrm>
          <a:custGeom>
            <a:avLst/>
            <a:gdLst/>
            <a:ahLst/>
            <a:cxnLst/>
            <a:rect l="l" t="t" r="r" b="b"/>
            <a:pathLst>
              <a:path w="576579" h="368300">
                <a:moveTo>
                  <a:pt x="576072" y="0"/>
                </a:moveTo>
                <a:lnTo>
                  <a:pt x="0" y="368046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776094" y="5694299"/>
            <a:ext cx="573405" cy="288925"/>
          </a:xfrm>
          <a:custGeom>
            <a:avLst/>
            <a:gdLst/>
            <a:ahLst/>
            <a:cxnLst/>
            <a:rect l="l" t="t" r="r" b="b"/>
            <a:pathLst>
              <a:path w="573404" h="288925">
                <a:moveTo>
                  <a:pt x="0" y="0"/>
                </a:moveTo>
                <a:lnTo>
                  <a:pt x="573024" y="288797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38168" y="4698318"/>
            <a:ext cx="6577232" cy="1132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/>
            <a:r>
              <a:rPr lang="en-US" sz="2800" b="1" smtClean="0">
                <a:latin typeface="Times New Roman" panose="02020603050405020304"/>
                <a:cs typeface="Times New Roman" panose="02020603050405020304"/>
              </a:rPr>
              <a:t>   </a:t>
            </a:r>
            <a:r>
              <a:rPr sz="2800" b="1" smtClean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1560"/>
              </a:spcBef>
            </a:pPr>
            <a:r>
              <a:rPr sz="32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5</a:t>
            </a:r>
            <a:r>
              <a:rPr sz="3200" b="1" spc="-8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闭合的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中心－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电子硼桥键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47045" y="5946785"/>
            <a:ext cx="2628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63354" y="5900879"/>
            <a:ext cx="2628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2200" y="3789046"/>
            <a:ext cx="542469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32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开放的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中心－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电子硼桥键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12391" y="3679571"/>
            <a:ext cx="1511300" cy="504190"/>
          </a:xfrm>
          <a:custGeom>
            <a:avLst/>
            <a:gdLst/>
            <a:ahLst/>
            <a:cxnLst/>
            <a:rect l="l" t="t" r="r" b="b"/>
            <a:pathLst>
              <a:path w="1511300" h="504189">
                <a:moveTo>
                  <a:pt x="0" y="503682"/>
                </a:moveTo>
                <a:lnTo>
                  <a:pt x="8249" y="429261"/>
                </a:lnTo>
                <a:lnTo>
                  <a:pt x="32213" y="358228"/>
                </a:lnTo>
                <a:lnTo>
                  <a:pt x="49721" y="324225"/>
                </a:lnTo>
                <a:lnTo>
                  <a:pt x="70718" y="291362"/>
                </a:lnTo>
                <a:lnTo>
                  <a:pt x="95056" y="259735"/>
                </a:lnTo>
                <a:lnTo>
                  <a:pt x="122588" y="229442"/>
                </a:lnTo>
                <a:lnTo>
                  <a:pt x="153168" y="200580"/>
                </a:lnTo>
                <a:lnTo>
                  <a:pt x="186649" y="173248"/>
                </a:lnTo>
                <a:lnTo>
                  <a:pt x="222885" y="147542"/>
                </a:lnTo>
                <a:lnTo>
                  <a:pt x="261727" y="123560"/>
                </a:lnTo>
                <a:lnTo>
                  <a:pt x="303029" y="101399"/>
                </a:lnTo>
                <a:lnTo>
                  <a:pt x="346645" y="81157"/>
                </a:lnTo>
                <a:lnTo>
                  <a:pt x="392428" y="62932"/>
                </a:lnTo>
                <a:lnTo>
                  <a:pt x="440231" y="46820"/>
                </a:lnTo>
                <a:lnTo>
                  <a:pt x="489906" y="32920"/>
                </a:lnTo>
                <a:lnTo>
                  <a:pt x="541307" y="21329"/>
                </a:lnTo>
                <a:lnTo>
                  <a:pt x="594288" y="12143"/>
                </a:lnTo>
                <a:lnTo>
                  <a:pt x="648701" y="5462"/>
                </a:lnTo>
                <a:lnTo>
                  <a:pt x="704400" y="1381"/>
                </a:lnTo>
                <a:lnTo>
                  <a:pt x="761238" y="0"/>
                </a:lnTo>
                <a:lnTo>
                  <a:pt x="819004" y="1434"/>
                </a:lnTo>
                <a:lnTo>
                  <a:pt x="875723" y="5673"/>
                </a:lnTo>
                <a:lnTo>
                  <a:pt x="931221" y="12622"/>
                </a:lnTo>
                <a:lnTo>
                  <a:pt x="985322" y="22185"/>
                </a:lnTo>
                <a:lnTo>
                  <a:pt x="1037854" y="34267"/>
                </a:lnTo>
                <a:lnTo>
                  <a:pt x="1088642" y="48772"/>
                </a:lnTo>
                <a:lnTo>
                  <a:pt x="1137512" y="65606"/>
                </a:lnTo>
                <a:lnTo>
                  <a:pt x="1184290" y="84673"/>
                </a:lnTo>
                <a:lnTo>
                  <a:pt x="1228803" y="105878"/>
                </a:lnTo>
                <a:lnTo>
                  <a:pt x="1270877" y="129125"/>
                </a:lnTo>
                <a:lnTo>
                  <a:pt x="1310336" y="154319"/>
                </a:lnTo>
                <a:lnTo>
                  <a:pt x="1347008" y="181365"/>
                </a:lnTo>
                <a:lnTo>
                  <a:pt x="1380719" y="210167"/>
                </a:lnTo>
                <a:lnTo>
                  <a:pt x="1411293" y="240631"/>
                </a:lnTo>
                <a:lnTo>
                  <a:pt x="1438559" y="272660"/>
                </a:lnTo>
                <a:lnTo>
                  <a:pt x="1462341" y="306159"/>
                </a:lnTo>
                <a:lnTo>
                  <a:pt x="1482465" y="341034"/>
                </a:lnTo>
                <a:lnTo>
                  <a:pt x="1498758" y="377189"/>
                </a:lnTo>
                <a:lnTo>
                  <a:pt x="1511046" y="414528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047113" y="4019677"/>
            <a:ext cx="2628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60453" y="4019677"/>
            <a:ext cx="2628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29997" y="3282703"/>
            <a:ext cx="2628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52"/>
            <a:ext cx="12192000" cy="68563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56905" y="1524000"/>
            <a:ext cx="734695" cy="3313429"/>
          </a:xfrm>
          <a:custGeom>
            <a:avLst/>
            <a:gdLst/>
            <a:ahLst/>
            <a:cxnLst/>
            <a:rect l="l" t="t" r="r" b="b"/>
            <a:pathLst>
              <a:path w="432434" h="3313429">
                <a:moveTo>
                  <a:pt x="0" y="0"/>
                </a:moveTo>
                <a:lnTo>
                  <a:pt x="0" y="3313175"/>
                </a:lnTo>
                <a:lnTo>
                  <a:pt x="432053" y="3313175"/>
                </a:lnTo>
                <a:lnTo>
                  <a:pt x="432053" y="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70760" y="221615"/>
            <a:ext cx="576580" cy="1080770"/>
          </a:xfrm>
          <a:custGeom>
            <a:avLst/>
            <a:gdLst/>
            <a:ahLst/>
            <a:cxnLst/>
            <a:rect l="l" t="t" r="r" b="b"/>
            <a:pathLst>
              <a:path w="576579" h="1080770">
                <a:moveTo>
                  <a:pt x="576072" y="810767"/>
                </a:moveTo>
                <a:lnTo>
                  <a:pt x="432054" y="810767"/>
                </a:lnTo>
                <a:lnTo>
                  <a:pt x="432053" y="0"/>
                </a:lnTo>
                <a:lnTo>
                  <a:pt x="144017" y="0"/>
                </a:lnTo>
                <a:lnTo>
                  <a:pt x="144018" y="810767"/>
                </a:lnTo>
                <a:lnTo>
                  <a:pt x="0" y="810767"/>
                </a:lnTo>
                <a:lnTo>
                  <a:pt x="288036" y="1080515"/>
                </a:lnTo>
                <a:lnTo>
                  <a:pt x="576072" y="810767"/>
                </a:lnTo>
                <a:close/>
              </a:path>
            </a:pathLst>
          </a:custGeom>
          <a:solidFill>
            <a:srgbClr val="00E4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56905" y="246356"/>
            <a:ext cx="576580" cy="1080770"/>
          </a:xfrm>
          <a:custGeom>
            <a:avLst/>
            <a:gdLst/>
            <a:ahLst/>
            <a:cxnLst/>
            <a:rect l="l" t="t" r="r" b="b"/>
            <a:pathLst>
              <a:path w="576579" h="1080770">
                <a:moveTo>
                  <a:pt x="0" y="810767"/>
                </a:moveTo>
                <a:lnTo>
                  <a:pt x="144018" y="810767"/>
                </a:lnTo>
                <a:lnTo>
                  <a:pt x="144017" y="0"/>
                </a:lnTo>
                <a:lnTo>
                  <a:pt x="432053" y="0"/>
                </a:lnTo>
                <a:lnTo>
                  <a:pt x="432054" y="810767"/>
                </a:lnTo>
                <a:lnTo>
                  <a:pt x="576072" y="810767"/>
                </a:lnTo>
                <a:lnTo>
                  <a:pt x="288036" y="1080515"/>
                </a:lnTo>
                <a:lnTo>
                  <a:pt x="0" y="81076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8169" y="531750"/>
            <a:ext cx="5903976" cy="46802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64027" y="5422520"/>
            <a:ext cx="64133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癸硼烷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-14(B</a:t>
            </a:r>
            <a:r>
              <a:rPr sz="2850" b="1" spc="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10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2850" b="1" spc="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14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的键联关系示意图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197" y="618617"/>
            <a:ext cx="5068570" cy="5689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385570" algn="l"/>
              </a:tabLst>
            </a:pPr>
            <a:r>
              <a:rPr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600"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	</a:t>
            </a:r>
            <a:r>
              <a:rPr sz="3600" b="1" spc="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硼单质及其化合物</a:t>
            </a:r>
            <a:endParaRPr sz="3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5605" y="1583056"/>
            <a:ext cx="3182620" cy="129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945005" algn="l"/>
              </a:tabLst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硼单质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2390"/>
              </a:spcBef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8859" y="2374634"/>
            <a:ext cx="206502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硼的氢化物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9865" y="3238101"/>
            <a:ext cx="165417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2713" y="3238101"/>
            <a:ext cx="288036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硼的含氧化合物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6824" y="4103752"/>
            <a:ext cx="16402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2800" b="1" spc="-17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4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6442" y="4103752"/>
            <a:ext cx="206438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硼的卤化物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62000" y="795351"/>
            <a:ext cx="10134600" cy="538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18465" algn="l"/>
              </a:tabLst>
            </a:pPr>
            <a:r>
              <a:rPr sz="32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	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3150" b="1" baseline="-2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3150" b="1" baseline="-2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 </a:t>
            </a:r>
            <a:r>
              <a:rPr sz="32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和</a:t>
            </a:r>
            <a:r>
              <a:rPr sz="3200" b="1" spc="-24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3150" b="1" spc="-7" baseline="-2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BO</a:t>
            </a:r>
            <a:r>
              <a:rPr sz="3150" b="1" spc="-7" baseline="-26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endParaRPr sz="3150" baseline="-26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622935">
              <a:spcBef>
                <a:spcPts val="1820"/>
              </a:spcBef>
            </a:pPr>
            <a:r>
              <a:rPr sz="32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3150" b="1" spc="-7" baseline="-26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3150" b="1" spc="-7" baseline="-26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：</a:t>
            </a:r>
            <a:endParaRPr sz="32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973455">
              <a:spcBef>
                <a:spcPts val="700"/>
              </a:spcBef>
            </a:pPr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-7" baseline="-23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-7" baseline="-23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50" b="1" spc="-345" baseline="-23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是最难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结晶的物质之一。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262890">
              <a:spcBef>
                <a:spcPts val="675"/>
              </a:spcBef>
            </a:pP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硼酸在红热条件下脱水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: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玻璃态的</a:t>
            </a:r>
            <a:r>
              <a:rPr sz="2800" b="1" spc="-8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endParaRPr sz="2850" baseline="-23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986790">
              <a:spcBef>
                <a:spcPts val="675"/>
              </a:spcBef>
            </a:pP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在较低的温度下缓慢脱水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: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50" b="1" spc="-36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晶体。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541655">
              <a:spcBef>
                <a:spcPts val="730"/>
              </a:spcBef>
            </a:pP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7" baseline="-2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7" baseline="-2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易溶于水生成硼酸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，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粉末状的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7" baseline="-2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7" baseline="-23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可用作吸水剂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697355">
              <a:spcBef>
                <a:spcPts val="2025"/>
              </a:spcBef>
              <a:tabLst>
                <a:tab pos="4725670" algn="l"/>
              </a:tabLst>
            </a:pP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＋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-1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00" b="1" spc="-5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lang="en-US" sz="2800" b="1" spc="-5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  </a:t>
            </a:r>
            <a:r>
              <a:rPr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BO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50" b="1" spc="-382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(aq)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722630">
              <a:spcBef>
                <a:spcPts val="3165"/>
              </a:spcBef>
            </a:pP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若水量不充足，如遇到热的水蒸气或潮气时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700530">
              <a:spcBef>
                <a:spcPts val="1010"/>
              </a:spcBef>
              <a:tabLst>
                <a:tab pos="5383530" algn="l"/>
                <a:tab pos="7391400" algn="l"/>
              </a:tabLst>
            </a:pP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＋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sz="2800" b="1" spc="-14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g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)	2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HBO</a:t>
            </a:r>
            <a:r>
              <a:rPr sz="2850" b="1" spc="-7" baseline="-23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(</a:t>
            </a:r>
            <a:r>
              <a:rPr sz="2800" b="1" spc="-15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g )	</a:t>
            </a:r>
            <a:r>
              <a:rPr sz="2800" b="1" spc="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偏硼酸</a:t>
            </a:r>
            <a:endParaRPr sz="28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92" y="208768"/>
            <a:ext cx="7464166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843405" algn="l"/>
              </a:tabLst>
            </a:pP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	</a:t>
            </a:r>
            <a:r>
              <a:rPr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硼的含氧化合物</a:t>
            </a:r>
            <a:endParaRPr b="1" spc="5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61087" y="5922898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48133" y="5999098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53000" y="4495800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53000" y="4572000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575178" y="2048383"/>
            <a:ext cx="5814060" cy="1991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 marR="5080" indent="-71755">
              <a:lnSpc>
                <a:spcPts val="8510"/>
              </a:lnSpc>
              <a:tabLst>
                <a:tab pos="3011805" algn="l"/>
                <a:tab pos="3242945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CuO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Cu(BO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50" b="1" spc="-322" baseline="-20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800" b="1" spc="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蓝色</a:t>
            </a:r>
            <a:r>
              <a:rPr sz="2800" b="1" spc="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) </a:t>
            </a:r>
            <a:r>
              <a:rPr sz="2800" b="1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Fe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	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2Fe(BO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50" b="1" spc="-337" baseline="-20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800" b="1" spc="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黄色</a:t>
            </a:r>
            <a:r>
              <a:rPr sz="2800" b="1" spc="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28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42539"/>
            <a:ext cx="10134600" cy="14260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 marR="5080">
              <a:lnSpc>
                <a:spcPct val="137000"/>
              </a:lnSpc>
            </a:pPr>
            <a:r>
              <a:rPr b="1" spc="14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在熔融的条件下，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3150" b="1" baseline="-26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3150" b="1" spc="135" baseline="-26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b="1" spc="14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可与碱性金属氧化</a:t>
            </a:r>
            <a:r>
              <a:rPr sz="3200" b="1" spc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物反应生成有特征颜色的偏硼酸盐熔珠：</a:t>
            </a:r>
            <a:endParaRPr sz="32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8913" y="2779648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55959" y="2855848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43233" y="3855592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1041" y="3931792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0852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200400" y="4771027"/>
            <a:ext cx="3889375" cy="593111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507365">
              <a:spcBef>
                <a:spcPts val="785"/>
              </a:spcBef>
            </a:pPr>
            <a:r>
              <a:rPr sz="3200" b="1" u="heavy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硼砂珠演示实验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19462" y="6151498"/>
            <a:ext cx="203835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3200"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：</a:t>
            </a:r>
            <a:r>
              <a:rPr sz="3200" b="1" spc="-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sp</a:t>
            </a:r>
            <a:r>
              <a:rPr sz="3150" b="1" baseline="26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杂化</a:t>
            </a:r>
            <a:endParaRPr sz="32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0200" y="1715644"/>
            <a:ext cx="8532876" cy="430834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9200" y="177988"/>
            <a:ext cx="9677400" cy="169443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3150" b="1" spc="-7" baseline="-26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BO</a:t>
            </a:r>
            <a:r>
              <a:rPr sz="3150" b="1" spc="-7" baseline="-26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sz="32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128270" marR="5080">
              <a:lnSpc>
                <a:spcPct val="130000"/>
              </a:lnSpc>
              <a:spcBef>
                <a:spcPts val="170"/>
              </a:spcBef>
            </a:pPr>
            <a:r>
              <a:rPr sz="2800" b="1" spc="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硼酸具有片层状结构，层与层之间以分子间力联系在一起。因此硼酸晶体有解理性，可作为润滑剂。</a:t>
            </a:r>
            <a:endParaRPr sz="28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1332" y="2020490"/>
            <a:ext cx="1297305" cy="1224280"/>
          </a:xfrm>
          <a:custGeom>
            <a:avLst/>
            <a:gdLst/>
            <a:ahLst/>
            <a:cxnLst/>
            <a:rect l="l" t="t" r="r" b="b"/>
            <a:pathLst>
              <a:path w="1297304" h="1224280">
                <a:moveTo>
                  <a:pt x="1296924" y="611886"/>
                </a:moveTo>
                <a:lnTo>
                  <a:pt x="1295145" y="566171"/>
                </a:lnTo>
                <a:lnTo>
                  <a:pt x="1289893" y="521377"/>
                </a:lnTo>
                <a:lnTo>
                  <a:pt x="1281292" y="477621"/>
                </a:lnTo>
                <a:lnTo>
                  <a:pt x="1269469" y="435021"/>
                </a:lnTo>
                <a:lnTo>
                  <a:pt x="1254548" y="393695"/>
                </a:lnTo>
                <a:lnTo>
                  <a:pt x="1236655" y="353760"/>
                </a:lnTo>
                <a:lnTo>
                  <a:pt x="1215915" y="315334"/>
                </a:lnTo>
                <a:lnTo>
                  <a:pt x="1192453" y="278534"/>
                </a:lnTo>
                <a:lnTo>
                  <a:pt x="1166396" y="243478"/>
                </a:lnTo>
                <a:lnTo>
                  <a:pt x="1137868" y="210284"/>
                </a:lnTo>
                <a:lnTo>
                  <a:pt x="1106995" y="179070"/>
                </a:lnTo>
                <a:lnTo>
                  <a:pt x="1073902" y="149952"/>
                </a:lnTo>
                <a:lnTo>
                  <a:pt x="1038714" y="123049"/>
                </a:lnTo>
                <a:lnTo>
                  <a:pt x="1001558" y="98479"/>
                </a:lnTo>
                <a:lnTo>
                  <a:pt x="962557" y="76359"/>
                </a:lnTo>
                <a:lnTo>
                  <a:pt x="921839" y="56806"/>
                </a:lnTo>
                <a:lnTo>
                  <a:pt x="879527" y="39939"/>
                </a:lnTo>
                <a:lnTo>
                  <a:pt x="835747" y="25874"/>
                </a:lnTo>
                <a:lnTo>
                  <a:pt x="790626" y="14731"/>
                </a:lnTo>
                <a:lnTo>
                  <a:pt x="744287" y="6625"/>
                </a:lnTo>
                <a:lnTo>
                  <a:pt x="696858" y="1675"/>
                </a:lnTo>
                <a:lnTo>
                  <a:pt x="648462" y="0"/>
                </a:lnTo>
                <a:lnTo>
                  <a:pt x="600065" y="1675"/>
                </a:lnTo>
                <a:lnTo>
                  <a:pt x="552636" y="6625"/>
                </a:lnTo>
                <a:lnTo>
                  <a:pt x="506297" y="14731"/>
                </a:lnTo>
                <a:lnTo>
                  <a:pt x="461176" y="25874"/>
                </a:lnTo>
                <a:lnTo>
                  <a:pt x="417396" y="39939"/>
                </a:lnTo>
                <a:lnTo>
                  <a:pt x="375084" y="56806"/>
                </a:lnTo>
                <a:lnTo>
                  <a:pt x="334366" y="76359"/>
                </a:lnTo>
                <a:lnTo>
                  <a:pt x="295365" y="98479"/>
                </a:lnTo>
                <a:lnTo>
                  <a:pt x="258209" y="123049"/>
                </a:lnTo>
                <a:lnTo>
                  <a:pt x="223021" y="149952"/>
                </a:lnTo>
                <a:lnTo>
                  <a:pt x="189928" y="179070"/>
                </a:lnTo>
                <a:lnTo>
                  <a:pt x="159055" y="210284"/>
                </a:lnTo>
                <a:lnTo>
                  <a:pt x="130527" y="243478"/>
                </a:lnTo>
                <a:lnTo>
                  <a:pt x="104470" y="278534"/>
                </a:lnTo>
                <a:lnTo>
                  <a:pt x="81008" y="315334"/>
                </a:lnTo>
                <a:lnTo>
                  <a:pt x="60268" y="353760"/>
                </a:lnTo>
                <a:lnTo>
                  <a:pt x="42375" y="393695"/>
                </a:lnTo>
                <a:lnTo>
                  <a:pt x="27454" y="435021"/>
                </a:lnTo>
                <a:lnTo>
                  <a:pt x="15631" y="477621"/>
                </a:lnTo>
                <a:lnTo>
                  <a:pt x="7030" y="521377"/>
                </a:lnTo>
                <a:lnTo>
                  <a:pt x="1778" y="566171"/>
                </a:lnTo>
                <a:lnTo>
                  <a:pt x="0" y="611886"/>
                </a:lnTo>
                <a:lnTo>
                  <a:pt x="1778" y="657600"/>
                </a:lnTo>
                <a:lnTo>
                  <a:pt x="7030" y="702394"/>
                </a:lnTo>
                <a:lnTo>
                  <a:pt x="15631" y="746150"/>
                </a:lnTo>
                <a:lnTo>
                  <a:pt x="27454" y="788750"/>
                </a:lnTo>
                <a:lnTo>
                  <a:pt x="42375" y="830076"/>
                </a:lnTo>
                <a:lnTo>
                  <a:pt x="60268" y="870011"/>
                </a:lnTo>
                <a:lnTo>
                  <a:pt x="81008" y="908437"/>
                </a:lnTo>
                <a:lnTo>
                  <a:pt x="104470" y="945237"/>
                </a:lnTo>
                <a:lnTo>
                  <a:pt x="130527" y="980293"/>
                </a:lnTo>
                <a:lnTo>
                  <a:pt x="159055" y="1013487"/>
                </a:lnTo>
                <a:lnTo>
                  <a:pt x="189928" y="1044702"/>
                </a:lnTo>
                <a:lnTo>
                  <a:pt x="223021" y="1073819"/>
                </a:lnTo>
                <a:lnTo>
                  <a:pt x="258209" y="1100722"/>
                </a:lnTo>
                <a:lnTo>
                  <a:pt x="295365" y="1125292"/>
                </a:lnTo>
                <a:lnTo>
                  <a:pt x="334366" y="1147412"/>
                </a:lnTo>
                <a:lnTo>
                  <a:pt x="375084" y="1166965"/>
                </a:lnTo>
                <a:lnTo>
                  <a:pt x="417396" y="1183832"/>
                </a:lnTo>
                <a:lnTo>
                  <a:pt x="461176" y="1197897"/>
                </a:lnTo>
                <a:lnTo>
                  <a:pt x="506297" y="1209040"/>
                </a:lnTo>
                <a:lnTo>
                  <a:pt x="552636" y="1217146"/>
                </a:lnTo>
                <a:lnTo>
                  <a:pt x="600065" y="1222096"/>
                </a:lnTo>
                <a:lnTo>
                  <a:pt x="648462" y="1223772"/>
                </a:lnTo>
                <a:lnTo>
                  <a:pt x="696858" y="1222096"/>
                </a:lnTo>
                <a:lnTo>
                  <a:pt x="744287" y="1217146"/>
                </a:lnTo>
                <a:lnTo>
                  <a:pt x="790626" y="1209040"/>
                </a:lnTo>
                <a:lnTo>
                  <a:pt x="835747" y="1197897"/>
                </a:lnTo>
                <a:lnTo>
                  <a:pt x="879527" y="1183832"/>
                </a:lnTo>
                <a:lnTo>
                  <a:pt x="921839" y="1166965"/>
                </a:lnTo>
                <a:lnTo>
                  <a:pt x="962557" y="1147412"/>
                </a:lnTo>
                <a:lnTo>
                  <a:pt x="1001558" y="1125292"/>
                </a:lnTo>
                <a:lnTo>
                  <a:pt x="1038714" y="1100722"/>
                </a:lnTo>
                <a:lnTo>
                  <a:pt x="1073902" y="1073819"/>
                </a:lnTo>
                <a:lnTo>
                  <a:pt x="1106995" y="1044701"/>
                </a:lnTo>
                <a:lnTo>
                  <a:pt x="1137868" y="1013487"/>
                </a:lnTo>
                <a:lnTo>
                  <a:pt x="1166396" y="980293"/>
                </a:lnTo>
                <a:lnTo>
                  <a:pt x="1192453" y="945237"/>
                </a:lnTo>
                <a:lnTo>
                  <a:pt x="1215915" y="908437"/>
                </a:lnTo>
                <a:lnTo>
                  <a:pt x="1236655" y="870011"/>
                </a:lnTo>
                <a:lnTo>
                  <a:pt x="1254548" y="830076"/>
                </a:lnTo>
                <a:lnTo>
                  <a:pt x="1269469" y="788750"/>
                </a:lnTo>
                <a:lnTo>
                  <a:pt x="1281292" y="746150"/>
                </a:lnTo>
                <a:lnTo>
                  <a:pt x="1289893" y="702394"/>
                </a:lnTo>
                <a:lnTo>
                  <a:pt x="1295145" y="657600"/>
                </a:lnTo>
                <a:lnTo>
                  <a:pt x="1296924" y="611886"/>
                </a:lnTo>
                <a:close/>
              </a:path>
            </a:pathLst>
          </a:custGeom>
          <a:solidFill>
            <a:srgbClr val="CCFFCC">
              <a:alpha val="42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57808" y="2020490"/>
            <a:ext cx="1297305" cy="1224280"/>
          </a:xfrm>
          <a:custGeom>
            <a:avLst/>
            <a:gdLst/>
            <a:ahLst/>
            <a:cxnLst/>
            <a:rect l="l" t="t" r="r" b="b"/>
            <a:pathLst>
              <a:path w="1297304" h="1224280">
                <a:moveTo>
                  <a:pt x="648462" y="0"/>
                </a:moveTo>
                <a:lnTo>
                  <a:pt x="600065" y="1675"/>
                </a:lnTo>
                <a:lnTo>
                  <a:pt x="552636" y="6625"/>
                </a:lnTo>
                <a:lnTo>
                  <a:pt x="506297" y="14731"/>
                </a:lnTo>
                <a:lnTo>
                  <a:pt x="461176" y="25874"/>
                </a:lnTo>
                <a:lnTo>
                  <a:pt x="417396" y="39939"/>
                </a:lnTo>
                <a:lnTo>
                  <a:pt x="375084" y="56806"/>
                </a:lnTo>
                <a:lnTo>
                  <a:pt x="334366" y="76359"/>
                </a:lnTo>
                <a:lnTo>
                  <a:pt x="295365" y="98479"/>
                </a:lnTo>
                <a:lnTo>
                  <a:pt x="258209" y="123049"/>
                </a:lnTo>
                <a:lnTo>
                  <a:pt x="223021" y="149952"/>
                </a:lnTo>
                <a:lnTo>
                  <a:pt x="189928" y="179070"/>
                </a:lnTo>
                <a:lnTo>
                  <a:pt x="159055" y="210284"/>
                </a:lnTo>
                <a:lnTo>
                  <a:pt x="130527" y="243478"/>
                </a:lnTo>
                <a:lnTo>
                  <a:pt x="104470" y="278534"/>
                </a:lnTo>
                <a:lnTo>
                  <a:pt x="81008" y="315334"/>
                </a:lnTo>
                <a:lnTo>
                  <a:pt x="60268" y="353760"/>
                </a:lnTo>
                <a:lnTo>
                  <a:pt x="42375" y="393695"/>
                </a:lnTo>
                <a:lnTo>
                  <a:pt x="27454" y="435021"/>
                </a:lnTo>
                <a:lnTo>
                  <a:pt x="15631" y="477621"/>
                </a:lnTo>
                <a:lnTo>
                  <a:pt x="7030" y="521377"/>
                </a:lnTo>
                <a:lnTo>
                  <a:pt x="1778" y="566171"/>
                </a:lnTo>
                <a:lnTo>
                  <a:pt x="0" y="611886"/>
                </a:lnTo>
                <a:lnTo>
                  <a:pt x="1778" y="657600"/>
                </a:lnTo>
                <a:lnTo>
                  <a:pt x="7030" y="702394"/>
                </a:lnTo>
                <a:lnTo>
                  <a:pt x="15631" y="746150"/>
                </a:lnTo>
                <a:lnTo>
                  <a:pt x="27454" y="788750"/>
                </a:lnTo>
                <a:lnTo>
                  <a:pt x="42375" y="830076"/>
                </a:lnTo>
                <a:lnTo>
                  <a:pt x="60268" y="870011"/>
                </a:lnTo>
                <a:lnTo>
                  <a:pt x="81008" y="908437"/>
                </a:lnTo>
                <a:lnTo>
                  <a:pt x="104470" y="945237"/>
                </a:lnTo>
                <a:lnTo>
                  <a:pt x="130527" y="980293"/>
                </a:lnTo>
                <a:lnTo>
                  <a:pt x="159055" y="1013487"/>
                </a:lnTo>
                <a:lnTo>
                  <a:pt x="189928" y="1044702"/>
                </a:lnTo>
                <a:lnTo>
                  <a:pt x="223021" y="1073819"/>
                </a:lnTo>
                <a:lnTo>
                  <a:pt x="258209" y="1100722"/>
                </a:lnTo>
                <a:lnTo>
                  <a:pt x="295365" y="1125292"/>
                </a:lnTo>
                <a:lnTo>
                  <a:pt x="334366" y="1147412"/>
                </a:lnTo>
                <a:lnTo>
                  <a:pt x="375084" y="1166965"/>
                </a:lnTo>
                <a:lnTo>
                  <a:pt x="417396" y="1183832"/>
                </a:lnTo>
                <a:lnTo>
                  <a:pt x="461176" y="1197897"/>
                </a:lnTo>
                <a:lnTo>
                  <a:pt x="506297" y="1209040"/>
                </a:lnTo>
                <a:lnTo>
                  <a:pt x="552636" y="1217146"/>
                </a:lnTo>
                <a:lnTo>
                  <a:pt x="600065" y="1222096"/>
                </a:lnTo>
                <a:lnTo>
                  <a:pt x="648462" y="1223772"/>
                </a:lnTo>
                <a:lnTo>
                  <a:pt x="696858" y="1222096"/>
                </a:lnTo>
                <a:lnTo>
                  <a:pt x="744287" y="1217146"/>
                </a:lnTo>
                <a:lnTo>
                  <a:pt x="790626" y="1209040"/>
                </a:lnTo>
                <a:lnTo>
                  <a:pt x="835747" y="1197897"/>
                </a:lnTo>
                <a:lnTo>
                  <a:pt x="879527" y="1183832"/>
                </a:lnTo>
                <a:lnTo>
                  <a:pt x="921839" y="1166965"/>
                </a:lnTo>
                <a:lnTo>
                  <a:pt x="962557" y="1147412"/>
                </a:lnTo>
                <a:lnTo>
                  <a:pt x="1001558" y="1125292"/>
                </a:lnTo>
                <a:lnTo>
                  <a:pt x="1038714" y="1100722"/>
                </a:lnTo>
                <a:lnTo>
                  <a:pt x="1073902" y="1073819"/>
                </a:lnTo>
                <a:lnTo>
                  <a:pt x="1106995" y="1044701"/>
                </a:lnTo>
                <a:lnTo>
                  <a:pt x="1137868" y="1013487"/>
                </a:lnTo>
                <a:lnTo>
                  <a:pt x="1166396" y="980293"/>
                </a:lnTo>
                <a:lnTo>
                  <a:pt x="1192453" y="945237"/>
                </a:lnTo>
                <a:lnTo>
                  <a:pt x="1215915" y="908437"/>
                </a:lnTo>
                <a:lnTo>
                  <a:pt x="1236655" y="870011"/>
                </a:lnTo>
                <a:lnTo>
                  <a:pt x="1254548" y="830076"/>
                </a:lnTo>
                <a:lnTo>
                  <a:pt x="1269469" y="788750"/>
                </a:lnTo>
                <a:lnTo>
                  <a:pt x="1281292" y="746150"/>
                </a:lnTo>
                <a:lnTo>
                  <a:pt x="1289893" y="702394"/>
                </a:lnTo>
                <a:lnTo>
                  <a:pt x="1295145" y="657600"/>
                </a:lnTo>
                <a:lnTo>
                  <a:pt x="1296924" y="611886"/>
                </a:lnTo>
                <a:lnTo>
                  <a:pt x="1295145" y="566171"/>
                </a:lnTo>
                <a:lnTo>
                  <a:pt x="1289893" y="521377"/>
                </a:lnTo>
                <a:lnTo>
                  <a:pt x="1281292" y="477621"/>
                </a:lnTo>
                <a:lnTo>
                  <a:pt x="1269469" y="435021"/>
                </a:lnTo>
                <a:lnTo>
                  <a:pt x="1254548" y="393695"/>
                </a:lnTo>
                <a:lnTo>
                  <a:pt x="1236655" y="353760"/>
                </a:lnTo>
                <a:lnTo>
                  <a:pt x="1215915" y="315334"/>
                </a:lnTo>
                <a:lnTo>
                  <a:pt x="1192453" y="278534"/>
                </a:lnTo>
                <a:lnTo>
                  <a:pt x="1166396" y="243478"/>
                </a:lnTo>
                <a:lnTo>
                  <a:pt x="1137868" y="210284"/>
                </a:lnTo>
                <a:lnTo>
                  <a:pt x="1106995" y="179070"/>
                </a:lnTo>
                <a:lnTo>
                  <a:pt x="1073902" y="149952"/>
                </a:lnTo>
                <a:lnTo>
                  <a:pt x="1038714" y="123049"/>
                </a:lnTo>
                <a:lnTo>
                  <a:pt x="1001558" y="98479"/>
                </a:lnTo>
                <a:lnTo>
                  <a:pt x="962557" y="76359"/>
                </a:lnTo>
                <a:lnTo>
                  <a:pt x="921839" y="56806"/>
                </a:lnTo>
                <a:lnTo>
                  <a:pt x="879527" y="39939"/>
                </a:lnTo>
                <a:lnTo>
                  <a:pt x="835747" y="25874"/>
                </a:lnTo>
                <a:lnTo>
                  <a:pt x="790626" y="14731"/>
                </a:lnTo>
                <a:lnTo>
                  <a:pt x="744287" y="6625"/>
                </a:lnTo>
                <a:lnTo>
                  <a:pt x="696858" y="1675"/>
                </a:lnTo>
                <a:lnTo>
                  <a:pt x="648462" y="0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6030" y="5832729"/>
            <a:ext cx="54762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3150" b="1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BO</a:t>
            </a:r>
            <a:r>
              <a:rPr sz="3150" b="1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是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Lewis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酸，是一元酸。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92349" y="2743326"/>
            <a:ext cx="57912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0003" y="4111941"/>
            <a:ext cx="57912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 rot="10800000">
            <a:off x="1942614" y="4149331"/>
            <a:ext cx="65841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3977" y="3535807"/>
            <a:ext cx="2628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00133" y="3140075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54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97213" y="3787775"/>
            <a:ext cx="359410" cy="360680"/>
          </a:xfrm>
          <a:custGeom>
            <a:avLst/>
            <a:gdLst/>
            <a:ahLst/>
            <a:cxnLst/>
            <a:rect l="l" t="t" r="r" b="b"/>
            <a:pathLst>
              <a:path w="359409" h="360679">
                <a:moveTo>
                  <a:pt x="358902" y="0"/>
                </a:moveTo>
                <a:lnTo>
                  <a:pt x="0" y="360426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44913" y="3860927"/>
            <a:ext cx="360680" cy="359410"/>
          </a:xfrm>
          <a:custGeom>
            <a:avLst/>
            <a:gdLst/>
            <a:ahLst/>
            <a:cxnLst/>
            <a:rect l="l" t="t" r="r" b="b"/>
            <a:pathLst>
              <a:path w="360680" h="359410">
                <a:moveTo>
                  <a:pt x="0" y="0"/>
                </a:moveTo>
                <a:lnTo>
                  <a:pt x="360426" y="358902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43730" y="3247009"/>
            <a:ext cx="12268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8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Ｈ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72239" y="3351910"/>
            <a:ext cx="650240" cy="176530"/>
          </a:xfrm>
          <a:custGeom>
            <a:avLst/>
            <a:gdLst/>
            <a:ahLst/>
            <a:cxnLst/>
            <a:rect l="l" t="t" r="r" b="b"/>
            <a:pathLst>
              <a:path w="650239" h="176529">
                <a:moveTo>
                  <a:pt x="590939" y="88011"/>
                </a:moveTo>
                <a:lnTo>
                  <a:pt x="565744" y="73913"/>
                </a:lnTo>
                <a:lnTo>
                  <a:pt x="0" y="73913"/>
                </a:lnTo>
                <a:lnTo>
                  <a:pt x="0" y="102107"/>
                </a:lnTo>
                <a:lnTo>
                  <a:pt x="565744" y="102107"/>
                </a:lnTo>
                <a:lnTo>
                  <a:pt x="590939" y="88011"/>
                </a:lnTo>
                <a:close/>
              </a:path>
              <a:path w="650239" h="176529">
                <a:moveTo>
                  <a:pt x="649985" y="88391"/>
                </a:moveTo>
                <a:lnTo>
                  <a:pt x="499109" y="3809"/>
                </a:lnTo>
                <a:lnTo>
                  <a:pt x="492251" y="0"/>
                </a:lnTo>
                <a:lnTo>
                  <a:pt x="483107" y="3047"/>
                </a:lnTo>
                <a:lnTo>
                  <a:pt x="475488" y="16763"/>
                </a:lnTo>
                <a:lnTo>
                  <a:pt x="478535" y="25145"/>
                </a:lnTo>
                <a:lnTo>
                  <a:pt x="485393" y="28955"/>
                </a:lnTo>
                <a:lnTo>
                  <a:pt x="565744" y="73913"/>
                </a:lnTo>
                <a:lnTo>
                  <a:pt x="621029" y="73913"/>
                </a:lnTo>
                <a:lnTo>
                  <a:pt x="621029" y="104478"/>
                </a:lnTo>
                <a:lnTo>
                  <a:pt x="649985" y="88391"/>
                </a:lnTo>
                <a:close/>
              </a:path>
              <a:path w="650239" h="176529">
                <a:moveTo>
                  <a:pt x="621029" y="104478"/>
                </a:moveTo>
                <a:lnTo>
                  <a:pt x="621029" y="102107"/>
                </a:lnTo>
                <a:lnTo>
                  <a:pt x="565744" y="102107"/>
                </a:lnTo>
                <a:lnTo>
                  <a:pt x="485393" y="147065"/>
                </a:lnTo>
                <a:lnTo>
                  <a:pt x="478535" y="150875"/>
                </a:lnTo>
                <a:lnTo>
                  <a:pt x="475488" y="159257"/>
                </a:lnTo>
                <a:lnTo>
                  <a:pt x="479297" y="166115"/>
                </a:lnTo>
                <a:lnTo>
                  <a:pt x="483107" y="173736"/>
                </a:lnTo>
                <a:lnTo>
                  <a:pt x="492251" y="176021"/>
                </a:lnTo>
                <a:lnTo>
                  <a:pt x="621029" y="104478"/>
                </a:lnTo>
                <a:close/>
              </a:path>
              <a:path w="650239" h="176529">
                <a:moveTo>
                  <a:pt x="621029" y="102107"/>
                </a:moveTo>
                <a:lnTo>
                  <a:pt x="621029" y="73913"/>
                </a:lnTo>
                <a:lnTo>
                  <a:pt x="565744" y="73913"/>
                </a:lnTo>
                <a:lnTo>
                  <a:pt x="590939" y="88011"/>
                </a:lnTo>
                <a:lnTo>
                  <a:pt x="613409" y="75437"/>
                </a:lnTo>
                <a:lnTo>
                  <a:pt x="613409" y="102107"/>
                </a:lnTo>
                <a:lnTo>
                  <a:pt x="621029" y="102107"/>
                </a:lnTo>
                <a:close/>
              </a:path>
              <a:path w="650239" h="176529">
                <a:moveTo>
                  <a:pt x="613409" y="102107"/>
                </a:moveTo>
                <a:lnTo>
                  <a:pt x="613409" y="100583"/>
                </a:lnTo>
                <a:lnTo>
                  <a:pt x="590939" y="88011"/>
                </a:lnTo>
                <a:lnTo>
                  <a:pt x="565744" y="102107"/>
                </a:lnTo>
                <a:lnTo>
                  <a:pt x="613409" y="102107"/>
                </a:lnTo>
                <a:close/>
              </a:path>
              <a:path w="650239" h="176529">
                <a:moveTo>
                  <a:pt x="613409" y="100583"/>
                </a:moveTo>
                <a:lnTo>
                  <a:pt x="613409" y="75437"/>
                </a:lnTo>
                <a:lnTo>
                  <a:pt x="590939" y="88011"/>
                </a:lnTo>
                <a:lnTo>
                  <a:pt x="613409" y="100583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62709" y="3160902"/>
            <a:ext cx="57912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5163" y="3175493"/>
            <a:ext cx="2628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88669" y="2779648"/>
            <a:ext cx="0" cy="432434"/>
          </a:xfrm>
          <a:custGeom>
            <a:avLst/>
            <a:gdLst/>
            <a:ahLst/>
            <a:cxnLst/>
            <a:rect l="l" t="t" r="r" b="b"/>
            <a:pathLst>
              <a:path h="432435">
                <a:moveTo>
                  <a:pt x="0" y="0"/>
                </a:moveTo>
                <a:lnTo>
                  <a:pt x="0" y="432054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96289" y="3610228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292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49935" y="3427348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2054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37081" y="3339719"/>
            <a:ext cx="289560" cy="175260"/>
          </a:xfrm>
          <a:custGeom>
            <a:avLst/>
            <a:gdLst/>
            <a:ahLst/>
            <a:cxnLst/>
            <a:rect l="l" t="t" r="r" b="b"/>
            <a:pathLst>
              <a:path w="289560" h="175260">
                <a:moveTo>
                  <a:pt x="173735" y="16001"/>
                </a:moveTo>
                <a:lnTo>
                  <a:pt x="166116" y="2286"/>
                </a:lnTo>
                <a:lnTo>
                  <a:pt x="157733" y="0"/>
                </a:lnTo>
                <a:lnTo>
                  <a:pt x="0" y="87630"/>
                </a:lnTo>
                <a:lnTo>
                  <a:pt x="28943" y="103709"/>
                </a:lnTo>
                <a:lnTo>
                  <a:pt x="28943" y="73152"/>
                </a:lnTo>
                <a:lnTo>
                  <a:pt x="84274" y="73152"/>
                </a:lnTo>
                <a:lnTo>
                  <a:pt x="164579" y="28956"/>
                </a:lnTo>
                <a:lnTo>
                  <a:pt x="171450" y="25146"/>
                </a:lnTo>
                <a:lnTo>
                  <a:pt x="173735" y="16001"/>
                </a:lnTo>
                <a:close/>
              </a:path>
              <a:path w="289560" h="175260">
                <a:moveTo>
                  <a:pt x="84274" y="73152"/>
                </a:moveTo>
                <a:lnTo>
                  <a:pt x="28943" y="73152"/>
                </a:lnTo>
                <a:lnTo>
                  <a:pt x="28943" y="102108"/>
                </a:lnTo>
                <a:lnTo>
                  <a:pt x="35814" y="102108"/>
                </a:lnTo>
                <a:lnTo>
                  <a:pt x="35814" y="75437"/>
                </a:lnTo>
                <a:lnTo>
                  <a:pt x="57967" y="87630"/>
                </a:lnTo>
                <a:lnTo>
                  <a:pt x="84274" y="73152"/>
                </a:lnTo>
                <a:close/>
              </a:path>
              <a:path w="289560" h="175260">
                <a:moveTo>
                  <a:pt x="173735" y="159258"/>
                </a:moveTo>
                <a:lnTo>
                  <a:pt x="171450" y="150113"/>
                </a:lnTo>
                <a:lnTo>
                  <a:pt x="164579" y="146304"/>
                </a:lnTo>
                <a:lnTo>
                  <a:pt x="84274" y="102108"/>
                </a:lnTo>
                <a:lnTo>
                  <a:pt x="28943" y="102108"/>
                </a:lnTo>
                <a:lnTo>
                  <a:pt x="28943" y="103709"/>
                </a:lnTo>
                <a:lnTo>
                  <a:pt x="157733" y="175260"/>
                </a:lnTo>
                <a:lnTo>
                  <a:pt x="166116" y="172974"/>
                </a:lnTo>
                <a:lnTo>
                  <a:pt x="173735" y="159258"/>
                </a:lnTo>
                <a:close/>
              </a:path>
              <a:path w="289560" h="175260">
                <a:moveTo>
                  <a:pt x="57967" y="87630"/>
                </a:moveTo>
                <a:lnTo>
                  <a:pt x="35814" y="75437"/>
                </a:lnTo>
                <a:lnTo>
                  <a:pt x="35814" y="99822"/>
                </a:lnTo>
                <a:lnTo>
                  <a:pt x="57967" y="87630"/>
                </a:lnTo>
                <a:close/>
              </a:path>
              <a:path w="289560" h="175260">
                <a:moveTo>
                  <a:pt x="84274" y="102108"/>
                </a:moveTo>
                <a:lnTo>
                  <a:pt x="57967" y="87630"/>
                </a:lnTo>
                <a:lnTo>
                  <a:pt x="35814" y="99822"/>
                </a:lnTo>
                <a:lnTo>
                  <a:pt x="35814" y="102108"/>
                </a:lnTo>
                <a:lnTo>
                  <a:pt x="84274" y="102108"/>
                </a:lnTo>
                <a:close/>
              </a:path>
              <a:path w="289560" h="175260">
                <a:moveTo>
                  <a:pt x="289547" y="102108"/>
                </a:moveTo>
                <a:lnTo>
                  <a:pt x="289547" y="73152"/>
                </a:lnTo>
                <a:lnTo>
                  <a:pt x="84274" y="73152"/>
                </a:lnTo>
                <a:lnTo>
                  <a:pt x="57967" y="87630"/>
                </a:lnTo>
                <a:lnTo>
                  <a:pt x="84274" y="102108"/>
                </a:lnTo>
                <a:lnTo>
                  <a:pt x="289547" y="1021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 rot="10800000">
            <a:off x="6120660" y="3225025"/>
            <a:ext cx="65841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63180" y="3951858"/>
            <a:ext cx="57912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16564" y="2382898"/>
            <a:ext cx="57912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6140" y="314007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94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09093" y="3147696"/>
            <a:ext cx="0" cy="577215"/>
          </a:xfrm>
          <a:custGeom>
            <a:avLst/>
            <a:gdLst/>
            <a:ahLst/>
            <a:cxnLst/>
            <a:rect l="l" t="t" r="r" b="b"/>
            <a:pathLst>
              <a:path h="577214">
                <a:moveTo>
                  <a:pt x="0" y="0"/>
                </a:moveTo>
                <a:lnTo>
                  <a:pt x="0" y="576834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13666" y="371614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494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76032" y="3140075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94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505570" y="3147696"/>
            <a:ext cx="0" cy="577215"/>
          </a:xfrm>
          <a:custGeom>
            <a:avLst/>
            <a:gdLst/>
            <a:ahLst/>
            <a:cxnLst/>
            <a:rect l="l" t="t" r="r" b="b"/>
            <a:pathLst>
              <a:path h="577214">
                <a:moveTo>
                  <a:pt x="0" y="0"/>
                </a:moveTo>
                <a:lnTo>
                  <a:pt x="0" y="576834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58506" y="3716146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142494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521827" y="2863977"/>
            <a:ext cx="2794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spc="-5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39581" y="3247008"/>
            <a:ext cx="98933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85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23000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endParaRPr sz="2850" baseline="23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95767" y="198754"/>
            <a:ext cx="4724400" cy="20764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720222" y="4937126"/>
            <a:ext cx="5493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3080385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B(OH)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	[B(OH)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]</a:t>
            </a:r>
            <a:r>
              <a:rPr sz="2850" b="1" spc="-7" baseline="23000" dirty="0">
                <a:latin typeface="宋体" panose="02010600030101010101" pitchFamily="2" charset="-122"/>
                <a:cs typeface="宋体" panose="02010600030101010101" pitchFamily="2" charset="-122"/>
              </a:rPr>
              <a:t>－</a:t>
            </a: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＋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23000" dirty="0">
                <a:latin typeface="Times New Roman" panose="02020603050405020304"/>
                <a:cs typeface="Times New Roman" panose="02020603050405020304"/>
              </a:rPr>
              <a:t>+</a:t>
            </a:r>
            <a:endParaRPr sz="2850" baseline="2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035666" y="5121249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35666" y="5222595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168" y="0"/>
                </a:ln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982262" y="5170192"/>
            <a:ext cx="14605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900" b="1" spc="-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endParaRPr sz="19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85481" y="4958497"/>
            <a:ext cx="2762250" cy="5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50" b="1" i="1" spc="-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K </a:t>
            </a:r>
            <a:r>
              <a:rPr sz="2850" b="1" strike="sngStrike" spc="-7" baseline="42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o </a:t>
            </a:r>
            <a:r>
              <a:rPr sz="3250" b="1" spc="-5" dirty="0">
                <a:solidFill>
                  <a:srgbClr val="FFFF00"/>
                </a:solidFill>
                <a:latin typeface="Symbol" panose="05050102010706020507"/>
                <a:cs typeface="Symbol" panose="05050102010706020507"/>
              </a:rPr>
              <a:t></a:t>
            </a:r>
            <a:r>
              <a:rPr sz="3250" b="1" spc="-229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50" b="1" spc="5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5.81</a:t>
            </a:r>
            <a:r>
              <a:rPr sz="3250" b="1" spc="55" dirty="0">
                <a:solidFill>
                  <a:srgbClr val="FFFF00"/>
                </a:solidFill>
                <a:latin typeface="Symbol" panose="05050102010706020507"/>
                <a:cs typeface="Symbol" panose="05050102010706020507"/>
              </a:rPr>
              <a:t></a:t>
            </a:r>
            <a:r>
              <a:rPr sz="3250" b="1" spc="5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r>
              <a:rPr sz="2850" b="1" spc="82" baseline="42000" dirty="0">
                <a:solidFill>
                  <a:srgbClr val="FFFF00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50" b="1" spc="82" baseline="42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endParaRPr sz="2850" baseline="420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75120" y="187326"/>
            <a:ext cx="3305555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383413" y="893699"/>
            <a:ext cx="685800" cy="171450"/>
          </a:xfrm>
          <a:custGeom>
            <a:avLst/>
            <a:gdLst/>
            <a:ahLst/>
            <a:cxnLst/>
            <a:rect l="l" t="t" r="r" b="b"/>
            <a:pathLst>
              <a:path w="685800" h="171450">
                <a:moveTo>
                  <a:pt x="543305" y="114300"/>
                </a:moveTo>
                <a:lnTo>
                  <a:pt x="543305" y="57150"/>
                </a:lnTo>
                <a:lnTo>
                  <a:pt x="0" y="57150"/>
                </a:lnTo>
                <a:lnTo>
                  <a:pt x="0" y="114300"/>
                </a:lnTo>
                <a:lnTo>
                  <a:pt x="543305" y="114300"/>
                </a:lnTo>
                <a:close/>
              </a:path>
              <a:path w="685800" h="171450">
                <a:moveTo>
                  <a:pt x="685787" y="85344"/>
                </a:moveTo>
                <a:lnTo>
                  <a:pt x="514350" y="0"/>
                </a:lnTo>
                <a:lnTo>
                  <a:pt x="514350" y="57150"/>
                </a:lnTo>
                <a:lnTo>
                  <a:pt x="543305" y="57150"/>
                </a:lnTo>
                <a:lnTo>
                  <a:pt x="543305" y="156906"/>
                </a:lnTo>
                <a:lnTo>
                  <a:pt x="685787" y="85344"/>
                </a:lnTo>
                <a:close/>
              </a:path>
              <a:path w="685800" h="171450">
                <a:moveTo>
                  <a:pt x="543305" y="156906"/>
                </a:moveTo>
                <a:lnTo>
                  <a:pt x="543305" y="114300"/>
                </a:lnTo>
                <a:lnTo>
                  <a:pt x="514350" y="114300"/>
                </a:lnTo>
                <a:lnTo>
                  <a:pt x="514350" y="171450"/>
                </a:lnTo>
                <a:lnTo>
                  <a:pt x="543305" y="156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306799" y="1607662"/>
            <a:ext cx="9071714" cy="369331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mtClean="0">
                <a:solidFill>
                  <a:schemeClr val="bg1"/>
                </a:solidFill>
              </a:rPr>
              <a:t>                                                                             </a:t>
            </a:r>
            <a:endParaRPr lang="en-US" altLang="zh-CN" smtClean="0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 smtClean="0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 smtClean="0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 smtClean="0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 smtClean="0">
              <a:solidFill>
                <a:schemeClr val="bg1"/>
              </a:solidFill>
            </a:endParaRPr>
          </a:p>
          <a:p>
            <a:endParaRPr lang="en-US" altLang="zh-CN">
              <a:solidFill>
                <a:schemeClr val="bg1"/>
              </a:solidFill>
            </a:endParaRPr>
          </a:p>
          <a:p>
            <a:endParaRPr lang="en-US" altLang="zh-CN" smtClean="0">
              <a:solidFill>
                <a:schemeClr val="bg1"/>
              </a:solidFill>
            </a:endParaRPr>
          </a:p>
          <a:p>
            <a:endParaRPr lang="en-US" altLang="zh-CN" smtClean="0">
              <a:solidFill>
                <a:schemeClr val="bg1"/>
              </a:solidFill>
            </a:endParaRPr>
          </a:p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09802"/>
            <a:ext cx="8820659" cy="13565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6365" marR="5080" indent="-114300">
              <a:lnSpc>
                <a:spcPct val="130000"/>
              </a:lnSpc>
            </a:pPr>
            <a:r>
              <a:rPr b="1" spc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硼酸能与某些多元醇作用，生成较强的酸。如：</a:t>
            </a:r>
            <a:r>
              <a:rPr b="1" spc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硼酸与甘油（丙三醇）反应：</a:t>
            </a:r>
            <a:endParaRPr b="1" spc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3601" y="2012975"/>
            <a:ext cx="279717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46405" algn="l"/>
              </a:tabLst>
            </a:pPr>
            <a:r>
              <a:rPr sz="32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+	H</a:t>
            </a:r>
            <a:r>
              <a:rPr sz="3150" b="1" spc="-7" baseline="-21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BO</a:t>
            </a:r>
            <a:r>
              <a:rPr sz="3150" b="1" spc="-7" baseline="-21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32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= H</a:t>
            </a:r>
            <a:r>
              <a:rPr sz="3150" b="1" spc="-7" baseline="26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r>
              <a:rPr sz="3150" b="1" spc="-622" baseline="26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+</a:t>
            </a:r>
            <a:endParaRPr sz="32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86624" y="3689566"/>
            <a:ext cx="1721485" cy="1130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000"/>
              </a:lnSpc>
              <a:tabLst>
                <a:tab pos="860425" algn="l"/>
              </a:tabLst>
            </a:pPr>
            <a:r>
              <a:rPr sz="2800" b="1" spc="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CH	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00" b="1" spc="-6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OH </a:t>
            </a:r>
            <a:r>
              <a:rPr sz="2800" b="1" spc="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CH </a:t>
            </a:r>
            <a:r>
              <a:rPr sz="2475" b="1" spc="-7" baseline="-24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00" b="1" spc="14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2656" y="4395343"/>
            <a:ext cx="14382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 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00" b="1" spc="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2800" b="1" spc="1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b="1" spc="-7" baseline="-24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2475" baseline="-240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7767" y="3858192"/>
            <a:ext cx="1553845" cy="447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692785" algn="l"/>
              </a:tabLst>
            </a:pP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CH	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00" b="1" spc="-6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4011" y="3853528"/>
            <a:ext cx="647700" cy="4394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0955">
              <a:spcBef>
                <a:spcPts val="35"/>
              </a:spcBef>
            </a:pP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3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endParaRPr sz="2800">
              <a:solidFill>
                <a:schemeClr val="bg1"/>
              </a:solidFill>
              <a:latin typeface="Symbol" panose="05050102010706020507"/>
              <a:cs typeface="Symbol" panose="05050102010706020507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2656" y="3309575"/>
            <a:ext cx="14382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 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00" b="1" spc="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2800" b="1" spc="1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b="1" spc="-7" baseline="-24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2475" baseline="-240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76889" y="3595752"/>
            <a:ext cx="519430" cy="353695"/>
          </a:xfrm>
          <a:custGeom>
            <a:avLst/>
            <a:gdLst/>
            <a:ahLst/>
            <a:cxnLst/>
            <a:rect l="l" t="t" r="r" b="b"/>
            <a:pathLst>
              <a:path w="519429" h="353695">
                <a:moveTo>
                  <a:pt x="0" y="0"/>
                </a:moveTo>
                <a:lnTo>
                  <a:pt x="518922" y="353567"/>
                </a:lnTo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54891" y="3595752"/>
            <a:ext cx="519430" cy="414655"/>
          </a:xfrm>
          <a:custGeom>
            <a:avLst/>
            <a:gdLst/>
            <a:ahLst/>
            <a:cxnLst/>
            <a:rect l="l" t="t" r="r" b="b"/>
            <a:pathLst>
              <a:path w="519429" h="414654">
                <a:moveTo>
                  <a:pt x="518922" y="0"/>
                </a:moveTo>
                <a:lnTo>
                  <a:pt x="0" y="414528"/>
                </a:lnTo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54891" y="4303648"/>
            <a:ext cx="519430" cy="354330"/>
          </a:xfrm>
          <a:custGeom>
            <a:avLst/>
            <a:gdLst/>
            <a:ahLst/>
            <a:cxnLst/>
            <a:rect l="l" t="t" r="r" b="b"/>
            <a:pathLst>
              <a:path w="519429" h="354329">
                <a:moveTo>
                  <a:pt x="0" y="0"/>
                </a:moveTo>
                <a:lnTo>
                  <a:pt x="518922" y="354329"/>
                </a:lnTo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41660" y="4363846"/>
            <a:ext cx="454659" cy="353060"/>
          </a:xfrm>
          <a:custGeom>
            <a:avLst/>
            <a:gdLst/>
            <a:ahLst/>
            <a:cxnLst/>
            <a:rect l="l" t="t" r="r" b="b"/>
            <a:pathLst>
              <a:path w="454660" h="353060">
                <a:moveTo>
                  <a:pt x="0" y="352805"/>
                </a:moveTo>
                <a:lnTo>
                  <a:pt x="454152" y="0"/>
                </a:lnTo>
              </a:path>
            </a:pathLst>
          </a:custGeom>
          <a:ln w="254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6241" y="3942970"/>
            <a:ext cx="29654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endParaRPr sz="32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14433" y="3660521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14433" y="4244976"/>
            <a:ext cx="0" cy="29527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89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45719" y="3660521"/>
            <a:ext cx="0" cy="29718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8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45719" y="4257929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926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56115" y="3184271"/>
            <a:ext cx="195580" cy="1971039"/>
          </a:xfrm>
          <a:custGeom>
            <a:avLst/>
            <a:gdLst/>
            <a:ahLst/>
            <a:cxnLst/>
            <a:rect l="l" t="t" r="r" b="b"/>
            <a:pathLst>
              <a:path w="195580" h="1971039">
                <a:moveTo>
                  <a:pt x="195072" y="0"/>
                </a:moveTo>
                <a:lnTo>
                  <a:pt x="143315" y="5894"/>
                </a:lnTo>
                <a:lnTo>
                  <a:pt x="96745" y="22521"/>
                </a:lnTo>
                <a:lnTo>
                  <a:pt x="57245" y="48291"/>
                </a:lnTo>
                <a:lnTo>
                  <a:pt x="26698" y="81618"/>
                </a:lnTo>
                <a:lnTo>
                  <a:pt x="6988" y="120914"/>
                </a:lnTo>
                <a:lnTo>
                  <a:pt x="0" y="164592"/>
                </a:lnTo>
                <a:lnTo>
                  <a:pt x="0" y="1805939"/>
                </a:lnTo>
                <a:lnTo>
                  <a:pt x="6988" y="1849617"/>
                </a:lnTo>
                <a:lnTo>
                  <a:pt x="26698" y="1888913"/>
                </a:lnTo>
                <a:lnTo>
                  <a:pt x="57245" y="1922240"/>
                </a:lnTo>
                <a:lnTo>
                  <a:pt x="96745" y="1948010"/>
                </a:lnTo>
                <a:lnTo>
                  <a:pt x="143315" y="1964637"/>
                </a:lnTo>
                <a:lnTo>
                  <a:pt x="195072" y="1970532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164970" y="3005201"/>
            <a:ext cx="193675" cy="1968500"/>
          </a:xfrm>
          <a:custGeom>
            <a:avLst/>
            <a:gdLst/>
            <a:ahLst/>
            <a:cxnLst/>
            <a:rect l="l" t="t" r="r" b="b"/>
            <a:pathLst>
              <a:path w="193675" h="1968500">
                <a:moveTo>
                  <a:pt x="0" y="0"/>
                </a:moveTo>
                <a:lnTo>
                  <a:pt x="51378" y="5838"/>
                </a:lnTo>
                <a:lnTo>
                  <a:pt x="97592" y="22323"/>
                </a:lnTo>
                <a:lnTo>
                  <a:pt x="136779" y="47910"/>
                </a:lnTo>
                <a:lnTo>
                  <a:pt x="167075" y="81054"/>
                </a:lnTo>
                <a:lnTo>
                  <a:pt x="186619" y="120209"/>
                </a:lnTo>
                <a:lnTo>
                  <a:pt x="193548" y="163829"/>
                </a:lnTo>
                <a:lnTo>
                  <a:pt x="193548" y="1804416"/>
                </a:lnTo>
                <a:lnTo>
                  <a:pt x="186619" y="1848036"/>
                </a:lnTo>
                <a:lnTo>
                  <a:pt x="167075" y="1887191"/>
                </a:lnTo>
                <a:lnTo>
                  <a:pt x="136779" y="1920335"/>
                </a:lnTo>
                <a:lnTo>
                  <a:pt x="97592" y="1945922"/>
                </a:lnTo>
                <a:lnTo>
                  <a:pt x="51378" y="1962407"/>
                </a:lnTo>
                <a:lnTo>
                  <a:pt x="0" y="196824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75523" y="2581275"/>
            <a:ext cx="1606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i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endParaRPr sz="32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34011" y="3900552"/>
            <a:ext cx="647700" cy="384175"/>
          </a:xfrm>
          <a:custGeom>
            <a:avLst/>
            <a:gdLst/>
            <a:ahLst/>
            <a:cxnLst/>
            <a:rect l="l" t="t" r="r" b="b"/>
            <a:pathLst>
              <a:path w="647700" h="384175">
                <a:moveTo>
                  <a:pt x="0" y="0"/>
                </a:moveTo>
                <a:lnTo>
                  <a:pt x="0" y="384048"/>
                </a:lnTo>
                <a:lnTo>
                  <a:pt x="647700" y="384048"/>
                </a:lnTo>
                <a:lnTo>
                  <a:pt x="647700" y="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33104" y="2942717"/>
            <a:ext cx="130175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5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165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33104" y="1855342"/>
            <a:ext cx="130175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65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165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41844" y="2706751"/>
            <a:ext cx="2498725" cy="1041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949960" algn="l"/>
              </a:tabLst>
            </a:pP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CH	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00" b="1" spc="14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057275">
              <a:spcBef>
                <a:spcPts val="1380"/>
              </a:spcBef>
            </a:pPr>
            <a:r>
              <a:rPr sz="2800" b="1" spc="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CH </a:t>
            </a:r>
            <a:r>
              <a:rPr sz="2475" b="1" spc="-7" baseline="-24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00" b="1" spc="14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41844" y="1619377"/>
            <a:ext cx="183705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949960" algn="l"/>
              </a:tabLst>
            </a:pP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CH	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00" b="1" spc="14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54313" y="1997076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584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154313" y="2548002"/>
            <a:ext cx="0" cy="276225"/>
          </a:xfrm>
          <a:custGeom>
            <a:avLst/>
            <a:gdLst/>
            <a:ahLst/>
            <a:cxnLst/>
            <a:rect l="l" t="t" r="r" b="b"/>
            <a:pathLst>
              <a:path h="276225">
                <a:moveTo>
                  <a:pt x="0" y="0"/>
                </a:moveTo>
                <a:lnTo>
                  <a:pt x="0" y="27584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38688" y="2117924"/>
            <a:ext cx="194563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057910" algn="l"/>
              </a:tabLst>
            </a:pPr>
            <a:r>
              <a:rPr sz="4800" b="1" spc="-7" baseline="-6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800" b="1" spc="-22" baseline="-6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CH	</a:t>
            </a:r>
            <a:r>
              <a:rPr sz="2800" b="1" spc="10" dirty="0">
                <a:solidFill>
                  <a:schemeClr val="bg1"/>
                </a:solidFill>
                <a:latin typeface="Symbol" panose="05050102010706020507"/>
                <a:cs typeface="Symbol" panose="05050102010706020507"/>
              </a:rPr>
              <a:t></a:t>
            </a:r>
            <a:r>
              <a:rPr sz="2800" b="1" spc="14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OH</a:t>
            </a:r>
            <a:endParaRPr sz="28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78733" y="3597089"/>
            <a:ext cx="12255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+3</a:t>
            </a:r>
            <a:r>
              <a:rPr sz="3200" b="1" spc="-1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3150" b="1" baseline="-21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endParaRPr sz="320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49676" y="5742784"/>
            <a:ext cx="998220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95"/>
              </a:lnSpc>
              <a:tabLst>
                <a:tab pos="4846955" algn="l"/>
              </a:tabLst>
            </a:pP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加入的物质可以与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B(OH)</a:t>
            </a:r>
            <a:r>
              <a:rPr sz="3150" b="1" baseline="-26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结合成很稳定的物质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898525" algn="ctr">
              <a:lnSpc>
                <a:spcPts val="1320"/>
              </a:lnSpc>
            </a:pPr>
            <a:r>
              <a:rPr sz="21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－</a:t>
            </a:r>
            <a:endParaRPr sz="21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3905885">
              <a:lnSpc>
                <a:spcPts val="3750"/>
              </a:lnSpc>
              <a:spcBef>
                <a:spcPts val="5"/>
              </a:spcBef>
            </a:pPr>
            <a:r>
              <a:rPr sz="3200" b="1" spc="5" smtClean="0">
                <a:latin typeface="Microsoft JhengHei" panose="020B0604030504040204" charset="-120"/>
                <a:cs typeface="Microsoft JhengHei" panose="020B0604030504040204" charset="-120"/>
              </a:rPr>
              <a:t>用于分析化学中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！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634" y="168035"/>
            <a:ext cx="5635365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418465" algn="l"/>
              </a:tabLst>
            </a:pPr>
            <a:r>
              <a:rPr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	</a:t>
            </a:r>
            <a:r>
              <a:rPr b="1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硼砂及其它硼酸盐</a:t>
            </a:r>
            <a:endParaRPr b="1" spc="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92769" y="999237"/>
            <a:ext cx="8370569" cy="55717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73719" y="960756"/>
            <a:ext cx="8408670" cy="5610225"/>
          </a:xfrm>
          <a:custGeom>
            <a:avLst/>
            <a:gdLst/>
            <a:ahLst/>
            <a:cxnLst/>
            <a:rect l="l" t="t" r="r" b="b"/>
            <a:pathLst>
              <a:path w="8408670" h="5610225">
                <a:moveTo>
                  <a:pt x="0" y="5609844"/>
                </a:moveTo>
                <a:lnTo>
                  <a:pt x="0" y="0"/>
                </a:lnTo>
                <a:lnTo>
                  <a:pt x="8408669" y="0"/>
                </a:lnTo>
                <a:lnTo>
                  <a:pt x="8408669" y="5609844"/>
                </a:lnTo>
                <a:lnTo>
                  <a:pt x="0" y="5609844"/>
                </a:lnTo>
                <a:close/>
              </a:path>
            </a:pathLst>
          </a:custGeom>
          <a:ln w="38100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16912" y="1181227"/>
            <a:ext cx="229171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[B</a:t>
            </a:r>
            <a:r>
              <a:rPr sz="2850" b="1" spc="-7" baseline="-2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8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(OH)</a:t>
            </a:r>
            <a:r>
              <a:rPr sz="2850" b="1" spc="-7" baseline="-20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]</a:t>
            </a:r>
            <a:r>
              <a:rPr sz="2850" b="1" spc="-7" baseline="23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50" b="1" spc="-7" baseline="23000" dirty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－</a:t>
            </a:r>
            <a:endParaRPr sz="2850" baseline="23000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1428" y="1117218"/>
            <a:ext cx="1791335" cy="1000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45465" algn="l"/>
              </a:tabLst>
            </a:pPr>
            <a:r>
              <a:rPr sz="28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B:	sp</a:t>
            </a:r>
            <a:r>
              <a:rPr sz="2850" b="1" spc="-7" baseline="23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50" b="1" spc="-359" baseline="23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chemeClr val="bg1"/>
                </a:solidFill>
                <a:latin typeface="Microsoft JhengHei" panose="020B0604030504040204" charset="-120"/>
                <a:cs typeface="Microsoft JhengHei" panose="020B0604030504040204" charset="-120"/>
              </a:rPr>
              <a:t>杂化</a:t>
            </a:r>
            <a:endParaRPr sz="2800">
              <a:solidFill>
                <a:schemeClr val="bg1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545465">
              <a:spcBef>
                <a:spcPts val="1010"/>
              </a:spcBef>
            </a:pPr>
            <a:r>
              <a:rPr sz="2800" b="1" spc="-5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sp</a:t>
            </a:r>
            <a:r>
              <a:rPr sz="2850" b="1" spc="-7" baseline="23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50" b="1" spc="-359" baseline="23000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chemeClr val="bg1"/>
                </a:solidFill>
                <a:latin typeface="Microsoft JhengHei" panose="020B0604030504040204" charset="-120"/>
                <a:cs typeface="Microsoft JhengHei" panose="020B0604030504040204" charset="-120"/>
              </a:rPr>
              <a:t>杂化</a:t>
            </a:r>
            <a:endParaRPr sz="2800">
              <a:solidFill>
                <a:schemeClr val="bg1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2614" y="2058796"/>
            <a:ext cx="4535423" cy="34831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82708" y="2048891"/>
            <a:ext cx="4554855" cy="3502660"/>
          </a:xfrm>
          <a:custGeom>
            <a:avLst/>
            <a:gdLst/>
            <a:ahLst/>
            <a:cxnLst/>
            <a:rect l="l" t="t" r="r" b="b"/>
            <a:pathLst>
              <a:path w="4554855" h="3502660">
                <a:moveTo>
                  <a:pt x="0" y="3502152"/>
                </a:moveTo>
                <a:lnTo>
                  <a:pt x="0" y="0"/>
                </a:lnTo>
                <a:lnTo>
                  <a:pt x="4554474" y="0"/>
                </a:lnTo>
                <a:lnTo>
                  <a:pt x="4554474" y="3502152"/>
                </a:lnTo>
                <a:lnTo>
                  <a:pt x="0" y="3502152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400" y="239549"/>
            <a:ext cx="9525000" cy="15511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 marR="5080" algn="just">
              <a:lnSpc>
                <a:spcPct val="120000"/>
              </a:lnSpc>
            </a:pPr>
            <a:r>
              <a:rPr sz="2800" b="1" spc="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硼砂晶体在空气中易失去水而风化。受热到</a:t>
            </a:r>
            <a:r>
              <a:rPr sz="2800" b="1" spc="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400  </a:t>
            </a:r>
            <a:r>
              <a:rPr sz="2800"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˚</a:t>
            </a:r>
            <a:r>
              <a:rPr sz="2800"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C</a:t>
            </a:r>
            <a:r>
              <a:rPr sz="2800"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左右，将失去 </a:t>
            </a:r>
            <a:r>
              <a:rPr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8 </a:t>
            </a:r>
            <a:r>
              <a:rPr sz="2800" b="1" spc="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个结晶水和 </a:t>
            </a:r>
            <a:r>
              <a:rPr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 </a:t>
            </a:r>
            <a:r>
              <a:rPr sz="2800" b="1" spc="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个羟基水，形成化学式为 </a:t>
            </a:r>
            <a:r>
              <a:rPr sz="2800"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Na</a:t>
            </a:r>
            <a:r>
              <a:rPr sz="2850" b="1" spc="-7" baseline="-2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-7" baseline="-2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sz="2800"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-7" baseline="-2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</a:t>
            </a:r>
            <a:r>
              <a:rPr sz="2850" b="1" spc="-337" baseline="-2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的无水盐。</a:t>
            </a:r>
            <a:endParaRPr sz="2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9726" y="5867020"/>
            <a:ext cx="721347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1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硼砂的化学式：</a:t>
            </a:r>
            <a:r>
              <a:rPr sz="3200" b="1" spc="-1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Na</a:t>
            </a:r>
            <a:r>
              <a:rPr sz="3150" b="1" spc="-22" baseline="-2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spc="-1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3150" b="1" spc="-22" baseline="-2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sz="3200" b="1" spc="-1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3150" b="1" spc="-22" baseline="-2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</a:t>
            </a:r>
            <a:r>
              <a:rPr sz="3200" b="1" spc="-1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·10H</a:t>
            </a:r>
            <a:r>
              <a:rPr sz="3150" b="1" spc="-22" baseline="-2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spc="-1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5960" y="188674"/>
            <a:ext cx="5313039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b="1" spc="-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硼砂</a:t>
            </a:r>
            <a:r>
              <a:rPr sz="2800" b="1" spc="-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(Na</a:t>
            </a:r>
            <a:r>
              <a:rPr sz="2850" b="1" spc="-22" baseline="-2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-22" baseline="-2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r>
              <a:rPr sz="2800" b="1" spc="-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-22" baseline="-2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7</a:t>
            </a:r>
            <a:r>
              <a:rPr sz="2800" b="1" spc="-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·10H</a:t>
            </a:r>
            <a:r>
              <a:rPr sz="2850" b="1" spc="-22" baseline="-2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O)</a:t>
            </a:r>
            <a:r>
              <a:rPr sz="2800" b="1" spc="-9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sz="28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2075" y="2887141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531" y="0"/>
                </a:lnTo>
              </a:path>
            </a:pathLst>
          </a:custGeom>
          <a:ln w="22637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22075" y="2977819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531" y="0"/>
                </a:lnTo>
              </a:path>
            </a:pathLst>
          </a:custGeom>
          <a:ln w="22637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70178" y="2435538"/>
            <a:ext cx="2458720" cy="160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185" marR="5080" indent="-71120">
              <a:lnSpc>
                <a:spcPct val="186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7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CoO  Na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7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NiO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0769" y="2676271"/>
            <a:ext cx="4218305" cy="1233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2NaBO</a:t>
            </a:r>
            <a:r>
              <a:rPr sz="2850" b="1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latin typeface="Symbol" panose="05050102010706020507"/>
                <a:cs typeface="Symbol" panose="05050102010706020507"/>
              </a:rPr>
              <a:t>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Co(BO</a:t>
            </a:r>
            <a:r>
              <a:rPr sz="2850" b="1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宝蓝色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)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92710">
              <a:spcBef>
                <a:spcPts val="2880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2NaBO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Symbol" panose="05050102010706020507"/>
                <a:cs typeface="Symbol" panose="05050102010706020507"/>
              </a:rPr>
              <a:t>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Ni(BO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淡红色</a:t>
            </a:r>
            <a:r>
              <a:rPr sz="2800" b="1" spc="-5" dirty="0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sz="2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17490" y="3678885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531" y="0"/>
                </a:lnTo>
              </a:path>
            </a:pathLst>
          </a:custGeom>
          <a:ln w="22637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17490" y="3769563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531" y="0"/>
                </a:lnTo>
              </a:path>
            </a:pathLst>
          </a:custGeom>
          <a:ln w="22637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528193" y="4219829"/>
            <a:ext cx="3200400" cy="524503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vert="horz" wrap="square" lIns="0" tIns="92710" rIns="0" bIns="0" rtlCol="0">
            <a:spAutoFit/>
          </a:bodyPr>
          <a:lstStyle/>
          <a:p>
            <a:pPr marL="339090">
              <a:spcBef>
                <a:spcPts val="730"/>
              </a:spcBef>
            </a:pPr>
            <a:r>
              <a:rPr sz="2800" b="1" u="heavy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硼砂珠演示实验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9200" y="941958"/>
            <a:ext cx="8763000" cy="131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无色透明晶体，在空气中易风化，</a:t>
            </a:r>
            <a:r>
              <a:rPr sz="2800" b="1" spc="10">
                <a:latin typeface="Microsoft JhengHei" panose="020B0604030504040204" charset="-120"/>
                <a:cs typeface="Microsoft JhengHei" panose="020B0604030504040204" charset="-120"/>
              </a:rPr>
              <a:t>加热到</a:t>
            </a:r>
            <a:r>
              <a:rPr sz="2800" b="1" spc="10" smtClean="0">
                <a:latin typeface="Times New Roman" panose="02020603050405020304"/>
                <a:cs typeface="Times New Roman" panose="02020603050405020304"/>
              </a:rPr>
              <a:t>878</a:t>
            </a:r>
            <a:r>
              <a:rPr sz="2800" b="1" spc="10" smtClean="0">
                <a:latin typeface="Microsoft JhengHei" panose="020B0604030504040204" charset="-120"/>
                <a:cs typeface="Microsoft JhengHei" panose="020B0604030504040204" charset="-120"/>
              </a:rPr>
              <a:t>℃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，熔化为玻璃状物，此时能溶解许多金属氧化物，生成具有特征颜色的偏硼酸的复盐：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3635" y="5011546"/>
            <a:ext cx="8420100" cy="1554480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58419" rIns="0" bIns="0" rtlCol="0">
            <a:spAutoFit/>
          </a:bodyPr>
          <a:lstStyle/>
          <a:p>
            <a:pPr marL="92075" marR="166370" algn="just">
              <a:spcBef>
                <a:spcPts val="460"/>
              </a:spcBef>
            </a:pPr>
            <a:r>
              <a:rPr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用途：硼砂珠实验（鉴定离子），可用于除氧化物，定性分析，玻璃、陶瓷上釉、制造人造宝石等。</a:t>
            </a:r>
            <a:endParaRPr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5263" y="402970"/>
            <a:ext cx="914400" cy="3754754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R="20955" algn="ctr">
              <a:spcBef>
                <a:spcPts val="280"/>
              </a:spcBef>
            </a:pPr>
            <a:r>
              <a:rPr sz="2800" b="1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IIIA</a:t>
            </a:r>
            <a:endParaRPr sz="28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>
              <a:spcBef>
                <a:spcPts val="1690"/>
              </a:spcBef>
            </a:pPr>
            <a:r>
              <a:rPr sz="2800" b="1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70510" marR="154305" indent="-97790" algn="ctr">
              <a:lnSpc>
                <a:spcPts val="5050"/>
              </a:lnSpc>
              <a:spcBef>
                <a:spcPts val="445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Al  </a:t>
            </a:r>
            <a:r>
              <a:rPr sz="2800" b="1" spc="-1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Ga</a:t>
            </a:r>
            <a:endParaRPr sz="28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70510" marR="270510" algn="ctr">
              <a:lnSpc>
                <a:spcPts val="5050"/>
              </a:lnSpc>
            </a:pPr>
            <a:r>
              <a:rPr sz="2800" b="1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In  </a:t>
            </a:r>
            <a:r>
              <a:rPr sz="2800" b="1" spc="-1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Tl</a:t>
            </a:r>
            <a:endParaRPr sz="28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990" y="4435476"/>
            <a:ext cx="1583055" cy="448841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0" rIns="0" bIns="0" rtlCol="0">
            <a:spAutoFit/>
          </a:bodyPr>
          <a:lstStyle/>
          <a:p>
            <a:pPr marL="240030">
              <a:lnSpc>
                <a:spcPts val="3480"/>
              </a:lnSpc>
            </a:pPr>
            <a:r>
              <a:rPr sz="3200" b="1" i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150" b="1" spc="-7" baseline="26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i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3150" b="1" spc="-7" baseline="26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endParaRPr sz="3150" baseline="2600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98952" y="826897"/>
            <a:ext cx="6207125" cy="44577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sz="28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 </a:t>
            </a:r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为非金属</a:t>
            </a:r>
            <a:r>
              <a:rPr sz="28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8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Al</a:t>
            </a:r>
            <a:r>
              <a:rPr sz="28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28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Ga</a:t>
            </a:r>
            <a:r>
              <a:rPr sz="28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28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In</a:t>
            </a:r>
            <a:r>
              <a:rPr sz="28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28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Tl</a:t>
            </a:r>
            <a:r>
              <a:rPr sz="2800" b="1" spc="-35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是金属。</a:t>
            </a:r>
            <a:endParaRPr sz="2800" b="1">
              <a:solidFill>
                <a:schemeClr val="tx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7883" y="1488430"/>
            <a:ext cx="4126918" cy="3062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常见氧化态：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、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l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、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Ga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2145665" marR="1414780" indent="25400" algn="ctr">
              <a:lnSpc>
                <a:spcPts val="5210"/>
              </a:lnSpc>
              <a:spcBef>
                <a:spcPts val="325"/>
              </a:spcBef>
            </a:pP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In  Tl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12700">
              <a:spcBef>
                <a:spcPts val="1370"/>
              </a:spcBef>
              <a:tabLst>
                <a:tab pos="3195320" algn="l"/>
              </a:tabLst>
            </a:pPr>
            <a:r>
              <a:rPr sz="2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最大配位数：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：	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2146300">
              <a:spcBef>
                <a:spcPts val="1685"/>
              </a:spcBef>
            </a:pP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其它：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3934" y="1488429"/>
            <a:ext cx="1480185" cy="311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/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3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9370">
              <a:spcBef>
                <a:spcPts val="1690"/>
              </a:spcBef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，＋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1855"/>
              </a:spcBef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1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0" marR="94615" indent="66040">
              <a:lnSpc>
                <a:spcPct val="150000"/>
              </a:lnSpc>
              <a:spcBef>
                <a:spcPts val="170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HBF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6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9401" y="5049810"/>
            <a:ext cx="6867906" cy="1120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硼族元素的最大特征是缺电子元素，可形成缺电子化合物。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7342" y="5516753"/>
            <a:ext cx="574675" cy="0"/>
          </a:xfrm>
          <a:custGeom>
            <a:avLst/>
            <a:gdLst/>
            <a:ahLst/>
            <a:cxnLst/>
            <a:rect l="l" t="t" r="r" b="b"/>
            <a:pathLst>
              <a:path w="574675">
                <a:moveTo>
                  <a:pt x="0" y="0"/>
                </a:moveTo>
                <a:lnTo>
                  <a:pt x="574548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19533" y="5579998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5310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408131"/>
            <a:ext cx="6864617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硼砂易溶于水，发生水解而呈碱性</a:t>
            </a:r>
            <a:r>
              <a:rPr spc="5" dirty="0">
                <a:solidFill>
                  <a:srgbClr val="3333CC"/>
                </a:solidFill>
              </a:rPr>
              <a:t>：</a:t>
            </a:r>
            <a:endParaRPr spc="5" dirty="0">
              <a:solidFill>
                <a:srgbClr val="3333CC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21386" y="1418716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5">
                <a:moveTo>
                  <a:pt x="0" y="0"/>
                </a:moveTo>
                <a:lnTo>
                  <a:pt x="531114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97813" y="1382903"/>
            <a:ext cx="106680" cy="36195"/>
          </a:xfrm>
          <a:custGeom>
            <a:avLst/>
            <a:gdLst/>
            <a:ahLst/>
            <a:cxnLst/>
            <a:rect l="l" t="t" r="r" b="b"/>
            <a:pathLst>
              <a:path w="106679" h="36194">
                <a:moveTo>
                  <a:pt x="106679" y="35813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25195" y="1497964"/>
            <a:ext cx="106680" cy="40640"/>
          </a:xfrm>
          <a:custGeom>
            <a:avLst/>
            <a:gdLst/>
            <a:ahLst/>
            <a:cxnLst/>
            <a:rect l="l" t="t" r="r" b="b"/>
            <a:pathLst>
              <a:path w="106679" h="40640">
                <a:moveTo>
                  <a:pt x="0" y="0"/>
                </a:moveTo>
                <a:lnTo>
                  <a:pt x="106680" y="403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62362" y="1418716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4">
                <a:moveTo>
                  <a:pt x="0" y="0"/>
                </a:moveTo>
                <a:lnTo>
                  <a:pt x="531114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38789" y="1382903"/>
            <a:ext cx="106680" cy="36195"/>
          </a:xfrm>
          <a:custGeom>
            <a:avLst/>
            <a:gdLst/>
            <a:ahLst/>
            <a:cxnLst/>
            <a:rect l="l" t="t" r="r" b="b"/>
            <a:pathLst>
              <a:path w="106680" h="36194">
                <a:moveTo>
                  <a:pt x="106680" y="35813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40264" y="1497964"/>
            <a:ext cx="535305" cy="0"/>
          </a:xfrm>
          <a:custGeom>
            <a:avLst/>
            <a:gdLst/>
            <a:ahLst/>
            <a:cxnLst/>
            <a:rect l="l" t="t" r="r" b="b"/>
            <a:pathLst>
              <a:path w="535305">
                <a:moveTo>
                  <a:pt x="534924" y="0"/>
                </a:moveTo>
                <a:lnTo>
                  <a:pt x="0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66171" y="1497964"/>
            <a:ext cx="106680" cy="40640"/>
          </a:xfrm>
          <a:custGeom>
            <a:avLst/>
            <a:gdLst/>
            <a:ahLst/>
            <a:cxnLst/>
            <a:rect l="l" t="t" r="r" b="b"/>
            <a:pathLst>
              <a:path w="106680" h="40640">
                <a:moveTo>
                  <a:pt x="0" y="0"/>
                </a:moveTo>
                <a:lnTo>
                  <a:pt x="106680" y="403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28495" y="1219200"/>
            <a:ext cx="8587105" cy="457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940">
              <a:tabLst>
                <a:tab pos="2711450" algn="l"/>
                <a:tab pos="5506085" algn="l"/>
              </a:tabLst>
            </a:pP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550" b="1" spc="-7" baseline="-26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550" b="1" spc="-7" baseline="-26000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2550" b="1" spc="-7" baseline="26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550" b="1" spc="-7" baseline="26000" dirty="0">
                <a:latin typeface="Symbol" panose="05050102010706020507"/>
                <a:cs typeface="Symbol" panose="05050102010706020507"/>
              </a:rPr>
              <a:t>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+7H</a:t>
            </a:r>
            <a:r>
              <a:rPr sz="2550" b="1" spc="-7" baseline="-26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O	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4H</a:t>
            </a:r>
            <a:r>
              <a:rPr sz="2550" b="1" baseline="-26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BO</a:t>
            </a:r>
            <a:r>
              <a:rPr sz="2550" b="1" baseline="-26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550" b="1" spc="187" baseline="-26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+2OH</a:t>
            </a:r>
            <a:r>
              <a:rPr sz="2550" b="1" spc="-7" baseline="26000" dirty="0">
                <a:latin typeface="Symbol" panose="05050102010706020507"/>
                <a:cs typeface="Symbol" panose="05050102010706020507"/>
              </a:rPr>
              <a:t></a:t>
            </a:r>
            <a:r>
              <a:rPr sz="2550" b="1" u="sng" spc="-7" baseline="26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6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2H</a:t>
            </a:r>
            <a:r>
              <a:rPr sz="2550" b="1" spc="-7" baseline="-26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6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BO</a:t>
            </a:r>
            <a:r>
              <a:rPr sz="2550" b="1" spc="-7" baseline="-26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600" b="1" spc="-5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2B(OH)</a:t>
            </a:r>
            <a:r>
              <a:rPr sz="2550" b="1" spc="-7" baseline="-26000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550" b="1" spc="195" baseline="-26000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550" b="1" spc="-7" baseline="26000" dirty="0">
                <a:solidFill>
                  <a:srgbClr val="3333CC"/>
                </a:solidFill>
                <a:latin typeface="Symbol" panose="05050102010706020507"/>
                <a:cs typeface="Symbol" panose="05050102010706020507"/>
              </a:rPr>
              <a:t></a:t>
            </a:r>
            <a:endParaRPr sz="2550" baseline="26000">
              <a:latin typeface="Symbol" panose="05050102010706020507"/>
              <a:cs typeface="Symbol" panose="05050102010706020507"/>
            </a:endParaRPr>
          </a:p>
          <a:p>
            <a:pPr marL="371475">
              <a:spcBef>
                <a:spcPts val="2775"/>
              </a:spcBef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20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℃时，硼砂溶液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pH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值为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9.24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。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227965">
              <a:spcBef>
                <a:spcPts val="2345"/>
              </a:spcBef>
            </a:pPr>
            <a:r>
              <a:rPr sz="3200" b="1" spc="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硼砂本身为缓冲溶液，在洗衣粉中作填料。</a:t>
            </a:r>
            <a:endParaRPr sz="32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50"/>
              </a:spcBef>
            </a:pPr>
            <a:endParaRPr sz="3400">
              <a:latin typeface="Times New Roman" panose="02020603050405020304"/>
              <a:cs typeface="Times New Roman" panose="02020603050405020304"/>
            </a:endParaRPr>
          </a:p>
          <a:p>
            <a:pPr marL="12700"/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偏硼酸钠与过氧化氢作用，可以生成过硼酸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875"/>
              </a:spcBef>
            </a:pP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钠，大量的过硼酸钠被用于洗衣粉中作增白剂。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45"/>
              </a:spcBef>
            </a:pPr>
            <a:endParaRPr sz="3050">
              <a:latin typeface="Times New Roman" panose="02020603050405020304"/>
              <a:cs typeface="Times New Roman" panose="02020603050405020304"/>
            </a:endParaRPr>
          </a:p>
          <a:p>
            <a:pPr marR="845185" algn="ctr">
              <a:tabLst>
                <a:tab pos="3286125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NaBO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NaBO</a:t>
            </a:r>
            <a:r>
              <a:rPr sz="2850" b="1" spc="-44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·H</a:t>
            </a:r>
            <a:r>
              <a:rPr sz="2850" b="1" spc="-44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02837" y="5775071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4">
                <a:moveTo>
                  <a:pt x="0" y="0"/>
                </a:moveTo>
                <a:lnTo>
                  <a:pt x="473316" y="0"/>
                </a:lnTo>
              </a:path>
            </a:pathLst>
          </a:custGeom>
          <a:ln w="196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5372" y="373595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285" y="0"/>
                </a:lnTo>
              </a:path>
            </a:pathLst>
          </a:custGeom>
          <a:ln w="197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5372" y="3814445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285" y="0"/>
                </a:lnTo>
              </a:path>
            </a:pathLst>
          </a:custGeom>
          <a:ln w="197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82606" y="4838560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4">
                <a:moveTo>
                  <a:pt x="0" y="0"/>
                </a:moveTo>
                <a:lnTo>
                  <a:pt x="473316" y="0"/>
                </a:lnTo>
              </a:path>
            </a:pathLst>
          </a:custGeom>
          <a:ln w="196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45284" y="3343276"/>
            <a:ext cx="3884929" cy="266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5860">
              <a:lnSpc>
                <a:spcPts val="1990"/>
              </a:lnSpc>
            </a:pP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100</a:t>
            </a:r>
            <a:r>
              <a:rPr sz="2000" b="1" spc="-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℃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R="5080" algn="ctr">
              <a:lnSpc>
                <a:spcPts val="2950"/>
              </a:lnSpc>
              <a:tabLst>
                <a:tab pos="171323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HBO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>
              <a:spcBef>
                <a:spcPts val="55"/>
              </a:spcBef>
            </a:pPr>
            <a:endParaRPr sz="39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2530"/>
              </a:lnSpc>
              <a:tabLst>
                <a:tab pos="1224280" algn="l"/>
                <a:tab pos="1830705" algn="l"/>
              </a:tabLst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4HBO	</a:t>
            </a:r>
            <a:r>
              <a:rPr sz="3900" b="1" u="heavy" spc="-7" baseline="32000" dirty="0">
                <a:latin typeface="Symbol" panose="05050102010706020507"/>
                <a:cs typeface="Symbol" panose="05050102010706020507"/>
              </a:rPr>
              <a:t></a:t>
            </a:r>
            <a:r>
              <a:rPr sz="3900" spc="-7" baseline="320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H B O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+H </a:t>
            </a:r>
            <a:r>
              <a:rPr sz="2800" b="1" spc="1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979170">
              <a:lnSpc>
                <a:spcPts val="1450"/>
              </a:lnSpc>
              <a:tabLst>
                <a:tab pos="2118995" algn="l"/>
                <a:tab pos="2476500" algn="l"/>
                <a:tab pos="2873375" algn="l"/>
                <a:tab pos="3474085" algn="l"/>
              </a:tabLst>
            </a:pPr>
            <a:r>
              <a:rPr sz="1900" b="1" dirty="0">
                <a:latin typeface="Times New Roman" panose="02020603050405020304"/>
                <a:cs typeface="Times New Roman" panose="02020603050405020304"/>
              </a:rPr>
              <a:t>2	2	4	7	2</a:t>
            </a:r>
            <a:endParaRPr sz="1900">
              <a:latin typeface="Times New Roman" panose="02020603050405020304"/>
              <a:cs typeface="Times New Roman" panose="02020603050405020304"/>
            </a:endParaRPr>
          </a:p>
          <a:p>
            <a:pPr marL="156210">
              <a:lnSpc>
                <a:spcPts val="2440"/>
              </a:lnSpc>
              <a:spcBef>
                <a:spcPts val="1875"/>
              </a:spcBef>
              <a:tabLst>
                <a:tab pos="1457325" algn="l"/>
              </a:tabLst>
            </a:pPr>
            <a:r>
              <a:rPr sz="4200" b="1" baseline="-30000" dirty="0">
                <a:latin typeface="Times New Roman" panose="02020603050405020304"/>
                <a:cs typeface="Times New Roman" panose="02020603050405020304"/>
              </a:rPr>
              <a:t>H	</a:t>
            </a:r>
            <a:r>
              <a:rPr sz="2600" b="1" u="heavy" spc="-5" dirty="0">
                <a:latin typeface="Symbol" panose="05050102010706020507"/>
                <a:cs typeface="Symbol" panose="05050102010706020507"/>
              </a:rPr>
              <a:t></a:t>
            </a:r>
            <a:endParaRPr sz="2600">
              <a:latin typeface="Symbol" panose="05050102010706020507"/>
              <a:cs typeface="Symbol" panose="05050102010706020507"/>
            </a:endParaRPr>
          </a:p>
          <a:p>
            <a:pPr marL="433070">
              <a:lnSpc>
                <a:spcPts val="2440"/>
              </a:lnSpc>
              <a:tabLst>
                <a:tab pos="2019300" algn="l"/>
              </a:tabLst>
            </a:pP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7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2B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+H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0712" y="1524127"/>
            <a:ext cx="38271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2800" b="1" spc="-5" dirty="0">
                <a:latin typeface="Symbol" panose="05050102010706020507"/>
                <a:cs typeface="Symbol" panose="05050102010706020507"/>
              </a:rPr>
              <a:t>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10H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</a:t>
            </a:r>
            <a:endParaRPr sz="2850" baseline="-23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5273" y="1524127"/>
            <a:ext cx="40620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BO</a:t>
            </a:r>
            <a:r>
              <a:rPr sz="2850" b="1" spc="-7" baseline="-2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2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5H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37999" y="1734223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531" y="0"/>
                </a:lnTo>
              </a:path>
            </a:pathLst>
          </a:custGeom>
          <a:ln w="226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37999" y="1824888"/>
            <a:ext cx="542290" cy="0"/>
          </a:xfrm>
          <a:custGeom>
            <a:avLst/>
            <a:gdLst/>
            <a:ahLst/>
            <a:cxnLst/>
            <a:rect l="l" t="t" r="r" b="b"/>
            <a:pathLst>
              <a:path w="542289">
                <a:moveTo>
                  <a:pt x="0" y="0"/>
                </a:moveTo>
                <a:lnTo>
                  <a:pt x="542531" y="0"/>
                </a:lnTo>
              </a:path>
            </a:pathLst>
          </a:custGeom>
          <a:ln w="226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63635" y="504116"/>
            <a:ext cx="4724400" cy="461665"/>
          </a:xfrm>
          <a:prstGeom prst="rect">
            <a:avLst/>
          </a:prstGeom>
          <a:ln w="38100">
            <a:solidFill>
              <a:srgbClr val="FF00FF"/>
            </a:solidFill>
          </a:ln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90170">
              <a:lnSpc>
                <a:spcPts val="3640"/>
              </a:lnSpc>
            </a:pPr>
            <a:r>
              <a:rPr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工业上可用来制备硼酸：</a:t>
            </a:r>
            <a:endParaRPr b="1" spc="5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5263" y="2564003"/>
            <a:ext cx="4038600" cy="410369"/>
          </a:xfrm>
          <a:prstGeom prst="rect">
            <a:avLst/>
          </a:prstGeom>
          <a:ln w="38100">
            <a:solidFill>
              <a:srgbClr val="FF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170">
              <a:lnSpc>
                <a:spcPts val="3200"/>
              </a:lnSpc>
            </a:pPr>
            <a:r>
              <a:rPr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baseline="-2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BO</a:t>
            </a:r>
            <a:r>
              <a:rPr sz="2850" b="1" baseline="-2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加热易失水：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197" y="618617"/>
            <a:ext cx="5068570" cy="5689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385570" algn="l"/>
              </a:tabLst>
            </a:pPr>
            <a:r>
              <a:rPr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600" b="1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	</a:t>
            </a:r>
            <a:r>
              <a:rPr sz="3600" b="1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硼单质及其化合物</a:t>
            </a:r>
            <a:endParaRPr sz="3600" b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5605" y="1583056"/>
            <a:ext cx="3182620" cy="129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945005" algn="l"/>
              </a:tabLst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硼单质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2390"/>
              </a:spcBef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8859" y="2374634"/>
            <a:ext cx="206502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硼的氢化物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9865" y="3238101"/>
            <a:ext cx="165417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3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2713" y="3238101"/>
            <a:ext cx="288036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硼的含氧化合物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6824" y="4103752"/>
            <a:ext cx="16402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2800" b="1" spc="-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2800" b="1" spc="-17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6442" y="4103752"/>
            <a:ext cx="2064385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硼的卤化物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03358" y="963093"/>
            <a:ext cx="6548755" cy="3654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BX</a:t>
            </a:r>
            <a:r>
              <a:rPr sz="3150" b="1" spc="-7" baseline="-21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的中心硼原子的轨道采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用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3200" b="1" spc="-10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3150" b="1" baseline="26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spc="-5" dirty="0">
                <a:latin typeface="Microsoft JhengHei" panose="020B0604030504040204" charset="-120"/>
                <a:cs typeface="Microsoft JhengHei" panose="020B0604030504040204" charset="-120"/>
              </a:rPr>
              <a:t>杂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化，构型为三角形，为缺电子结构。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2952115" marR="3330575" algn="ctr">
              <a:lnSpc>
                <a:spcPct val="234000"/>
              </a:lnSpc>
              <a:spcBef>
                <a:spcPts val="1400"/>
              </a:spcBef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X </a:t>
            </a:r>
            <a:r>
              <a:rPr sz="2800" b="1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706" y="343297"/>
            <a:ext cx="5684894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501140" algn="l"/>
              </a:tabLst>
            </a:pPr>
            <a:r>
              <a:rPr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13- 1- 4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b="1" spc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硼的卤化物</a:t>
            </a:r>
            <a:endParaRPr b="1" spc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94743" y="3569843"/>
            <a:ext cx="0" cy="622935"/>
          </a:xfrm>
          <a:custGeom>
            <a:avLst/>
            <a:gdLst/>
            <a:ahLst/>
            <a:cxnLst/>
            <a:rect l="l" t="t" r="r" b="b"/>
            <a:pathLst>
              <a:path h="622935">
                <a:moveTo>
                  <a:pt x="0" y="0"/>
                </a:moveTo>
                <a:lnTo>
                  <a:pt x="0" y="622554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80166" y="4576445"/>
            <a:ext cx="699135" cy="430530"/>
          </a:xfrm>
          <a:custGeom>
            <a:avLst/>
            <a:gdLst/>
            <a:ahLst/>
            <a:cxnLst/>
            <a:rect l="l" t="t" r="r" b="b"/>
            <a:pathLst>
              <a:path w="699135" h="430529">
                <a:moveTo>
                  <a:pt x="698753" y="0"/>
                </a:moveTo>
                <a:lnTo>
                  <a:pt x="0" y="43053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94388" y="4583303"/>
            <a:ext cx="700405" cy="431800"/>
          </a:xfrm>
          <a:custGeom>
            <a:avLst/>
            <a:gdLst/>
            <a:ahLst/>
            <a:cxnLst/>
            <a:rect l="l" t="t" r="r" b="b"/>
            <a:pathLst>
              <a:path w="700404" h="431800">
                <a:moveTo>
                  <a:pt x="700277" y="431291"/>
                </a:moveTo>
                <a:lnTo>
                  <a:pt x="0" y="0"/>
                </a:lnTo>
              </a:path>
            </a:pathLst>
          </a:custGeom>
          <a:ln w="28574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46652" y="4963033"/>
            <a:ext cx="282575" cy="445770"/>
          </a:xfrm>
          <a:prstGeom prst="rect">
            <a:avLst/>
          </a:prstGeom>
          <a:solidFill>
            <a:schemeClr val="bg2">
              <a:tint val="100000"/>
              <a:shade val="100000"/>
              <a:hueMod val="100000"/>
              <a:satMod val="10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X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9821" y="4945596"/>
            <a:ext cx="282575" cy="445770"/>
          </a:xfrm>
          <a:prstGeom prst="rect">
            <a:avLst/>
          </a:prstGeom>
          <a:solidFill>
            <a:schemeClr val="bg2">
              <a:tint val="100000"/>
              <a:shade val="100000"/>
              <a:hueMod val="100000"/>
              <a:satMod val="10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X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5413" y="4127120"/>
            <a:ext cx="244094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2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HF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9376" y="3504819"/>
            <a:ext cx="3141345" cy="251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Microsoft JhengHei" panose="020B0604030504040204" charset="-120"/>
                <a:cs typeface="Microsoft JhengHei" panose="020B0604030504040204" charset="-120"/>
              </a:rPr>
              <a:t>将 </a:t>
            </a: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BF</a:t>
            </a:r>
            <a:r>
              <a:rPr sz="3150" b="1" spc="-7" baseline="-21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150" b="1" spc="-367" baseline="-21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通入水中</a:t>
            </a:r>
            <a:r>
              <a:rPr sz="3200" b="1" spc="5" dirty="0">
                <a:latin typeface="Times New Roman" panose="02020603050405020304"/>
                <a:cs typeface="Times New Roman" panose="02020603050405020304"/>
              </a:rPr>
              <a:t>: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079500">
              <a:spcBef>
                <a:spcPts val="1060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BF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2340"/>
              </a:spcBef>
            </a:pP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进一步反应</a:t>
            </a:r>
            <a:r>
              <a:rPr sz="3200" b="1" spc="5" dirty="0">
                <a:latin typeface="Times New Roman" panose="02020603050405020304"/>
                <a:cs typeface="Times New Roman" panose="02020603050405020304"/>
              </a:rPr>
              <a:t>: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marL="1523365">
              <a:spcBef>
                <a:spcPts val="1360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BF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8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HF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13386" y="5511673"/>
            <a:ext cx="18649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5"/>
              </a:lnSpc>
            </a:pP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15" baseline="23000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225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BF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ts val="1195"/>
              </a:lnSpc>
            </a:pPr>
            <a:r>
              <a:rPr sz="19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endParaRPr sz="19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08866" y="5732398"/>
            <a:ext cx="826769" cy="0"/>
          </a:xfrm>
          <a:custGeom>
            <a:avLst/>
            <a:gdLst/>
            <a:ahLst/>
            <a:cxnLst/>
            <a:rect l="l" t="t" r="r" b="b"/>
            <a:pathLst>
              <a:path w="826770">
                <a:moveTo>
                  <a:pt x="0" y="0"/>
                </a:moveTo>
                <a:lnTo>
                  <a:pt x="82676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08866" y="5795645"/>
            <a:ext cx="826769" cy="0"/>
          </a:xfrm>
          <a:custGeom>
            <a:avLst/>
            <a:gdLst/>
            <a:ahLst/>
            <a:cxnLst/>
            <a:rect l="l" t="t" r="r" b="b"/>
            <a:pathLst>
              <a:path w="826770">
                <a:moveTo>
                  <a:pt x="0" y="0"/>
                </a:moveTo>
                <a:lnTo>
                  <a:pt x="82676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91340" y="4366895"/>
            <a:ext cx="826769" cy="0"/>
          </a:xfrm>
          <a:custGeom>
            <a:avLst/>
            <a:gdLst/>
            <a:ahLst/>
            <a:cxnLst/>
            <a:rect l="l" t="t" r="r" b="b"/>
            <a:pathLst>
              <a:path w="826770">
                <a:moveTo>
                  <a:pt x="0" y="0"/>
                </a:moveTo>
                <a:lnTo>
                  <a:pt x="82676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91340" y="4430903"/>
            <a:ext cx="826769" cy="0"/>
          </a:xfrm>
          <a:custGeom>
            <a:avLst/>
            <a:gdLst/>
            <a:ahLst/>
            <a:cxnLst/>
            <a:rect l="l" t="t" r="r" b="b"/>
            <a:pathLst>
              <a:path w="826770">
                <a:moveTo>
                  <a:pt x="0" y="0"/>
                </a:moveTo>
                <a:lnTo>
                  <a:pt x="82676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20068" y="2887852"/>
            <a:ext cx="826769" cy="0"/>
          </a:xfrm>
          <a:custGeom>
            <a:avLst/>
            <a:gdLst/>
            <a:ahLst/>
            <a:cxnLst/>
            <a:rect l="l" t="t" r="r" b="b"/>
            <a:pathLst>
              <a:path w="826770">
                <a:moveTo>
                  <a:pt x="0" y="0"/>
                </a:moveTo>
                <a:lnTo>
                  <a:pt x="82676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20068" y="2951098"/>
            <a:ext cx="826769" cy="0"/>
          </a:xfrm>
          <a:custGeom>
            <a:avLst/>
            <a:gdLst/>
            <a:ahLst/>
            <a:cxnLst/>
            <a:rect l="l" t="t" r="r" b="b"/>
            <a:pathLst>
              <a:path w="826770">
                <a:moveTo>
                  <a:pt x="0" y="0"/>
                </a:moveTo>
                <a:lnTo>
                  <a:pt x="82676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92883" y="593297"/>
            <a:ext cx="6090920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BX</a:t>
            </a:r>
            <a:r>
              <a:rPr sz="3150" b="1" spc="-7" baseline="-2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150" b="1" spc="-345" baseline="-21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3200"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是典型的强的路易斯酸，如：</a:t>
            </a:r>
            <a:endParaRPr sz="32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1192" y="1245997"/>
            <a:ext cx="6177915" cy="1892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630">
              <a:tabLst>
                <a:tab pos="371475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BF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(g)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→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BF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3070"/>
              </a:spcBef>
            </a:pPr>
            <a:r>
              <a:rPr sz="3200"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BX</a:t>
            </a:r>
            <a:r>
              <a:rPr sz="3150" b="1" spc="7" baseline="-21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水中发生强烈水解：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684530">
              <a:spcBef>
                <a:spcPts val="1060"/>
              </a:spcBef>
              <a:tabLst>
                <a:tab pos="376047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	B(OH)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HCl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08816" y="1409572"/>
            <a:ext cx="826769" cy="0"/>
          </a:xfrm>
          <a:custGeom>
            <a:avLst/>
            <a:gdLst/>
            <a:ahLst/>
            <a:cxnLst/>
            <a:rect l="l" t="t" r="r" b="b"/>
            <a:pathLst>
              <a:path w="826770">
                <a:moveTo>
                  <a:pt x="0" y="0"/>
                </a:moveTo>
                <a:lnTo>
                  <a:pt x="82676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08816" y="1472819"/>
            <a:ext cx="826769" cy="0"/>
          </a:xfrm>
          <a:custGeom>
            <a:avLst/>
            <a:gdLst/>
            <a:ahLst/>
            <a:cxnLst/>
            <a:rect l="l" t="t" r="r" b="b"/>
            <a:pathLst>
              <a:path w="826770">
                <a:moveTo>
                  <a:pt x="0" y="0"/>
                </a:moveTo>
                <a:lnTo>
                  <a:pt x="82676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87734" y="59547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97280"/>
            <a:endParaRPr lang="zh-CN" altLang="zh-CN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934541" y="2354627"/>
            <a:ext cx="10157250" cy="280256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glow" dir="tl"/>
          </a:scene3d>
          <a:sp3d>
            <a:bevelT w="50800" h="508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r>
              <a:rPr lang="zh-CN" altLang="en-US" sz="4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铝单质及其化合物</a:t>
            </a:r>
            <a:endParaRPr lang="zh-CN" altLang="en-US" sz="48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386386"/>
            <a:ext cx="10941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4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高考二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轮微专题拓展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4628"/>
            <a:ext cx="2034749" cy="28025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19200" y="914400"/>
            <a:ext cx="3110467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9105"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4800" b="1" kern="1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硼族元素</a:t>
            </a:r>
            <a:endParaRPr lang="zh-CN" altLang="en-US" sz="4800" b="1" kern="1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197" y="1891918"/>
            <a:ext cx="506857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385570" algn="l"/>
              </a:tabLst>
            </a:pPr>
            <a:r>
              <a:rPr sz="36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600" b="1" spc="5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600" b="1" dirty="0"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3600" b="1" spc="10" dirty="0">
                <a:latin typeface="Microsoft JhengHei" panose="020B0604030504040204" charset="-120"/>
                <a:cs typeface="Microsoft JhengHei" panose="020B0604030504040204" charset="-120"/>
              </a:rPr>
              <a:t>硼单质及其化合物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3040"/>
              </a:spcBef>
              <a:tabLst>
                <a:tab pos="1385570" algn="l"/>
              </a:tabLst>
            </a:pP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6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36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铝单质及其化合物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3410"/>
              </a:spcBef>
              <a:tabLst>
                <a:tab pos="1385570" algn="l"/>
              </a:tabLst>
            </a:pPr>
            <a:r>
              <a:rPr sz="36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6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600" b="1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3600" b="1" spc="10" dirty="0">
                <a:latin typeface="Microsoft JhengHei" panose="020B0604030504040204" charset="-120"/>
                <a:cs typeface="Microsoft JhengHei" panose="020B0604030504040204" charset="-120"/>
              </a:rPr>
              <a:t>镓、铟、铊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580755"/>
            <a:ext cx="2976373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sz="4800" spc="20" dirty="0">
                <a:solidFill>
                  <a:srgbClr val="FFFF00"/>
                </a:solidFill>
              </a:rPr>
              <a:t>第</a:t>
            </a:r>
            <a:r>
              <a:rPr sz="48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4800" dirty="0">
                <a:solidFill>
                  <a:srgbClr val="FFFF00"/>
                </a:solidFill>
              </a:rPr>
              <a:t>章</a:t>
            </a:r>
            <a:endParaRPr sz="48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1292" y="572898"/>
            <a:ext cx="24765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75"/>
              </a:lnSpc>
            </a:pPr>
            <a:r>
              <a:rPr sz="4800" b="1" spc="20" dirty="0">
                <a:latin typeface="Microsoft JhengHei" panose="020B0604030504040204" charset="-120"/>
                <a:cs typeface="Microsoft JhengHei" panose="020B0604030504040204" charset="-120"/>
              </a:rPr>
              <a:t>硼族元素</a:t>
            </a:r>
            <a:endParaRPr sz="4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9546" y="512444"/>
            <a:ext cx="5432425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16940" algn="ctr">
              <a:tabLst>
                <a:tab pos="1219835" algn="l"/>
              </a:tabLst>
            </a:pP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	</a:t>
            </a:r>
            <a:r>
              <a:rPr sz="32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铝单质及其化合物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>
              <a:spcBef>
                <a:spcPts val="20"/>
              </a:spcBef>
            </a:pPr>
            <a:endParaRPr sz="35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732790">
              <a:spcBef>
                <a:spcPts val="5"/>
              </a:spcBef>
              <a:tabLst>
                <a:tab pos="2563495" algn="l"/>
              </a:tabLst>
            </a:pP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	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铝单质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>
              <a:spcBef>
                <a:spcPts val="25"/>
              </a:spcBef>
            </a:pPr>
            <a:endParaRPr sz="305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732790">
              <a:tabLst>
                <a:tab pos="2564130" algn="l"/>
              </a:tabLst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	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铝的含氧化合物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>
              <a:spcBef>
                <a:spcPts val="25"/>
              </a:spcBef>
            </a:pPr>
            <a:endParaRPr sz="315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696595">
              <a:tabLst>
                <a:tab pos="2527300" algn="l"/>
              </a:tabLst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	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铝的三卤化物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>
              <a:spcBef>
                <a:spcPts val="10"/>
              </a:spcBef>
            </a:pPr>
            <a:endParaRPr sz="3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733425">
              <a:tabLst>
                <a:tab pos="2564765" algn="l"/>
              </a:tabLst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	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铍和铝的相似性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9113" y="343297"/>
            <a:ext cx="5256281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843405" algn="l"/>
              </a:tabLst>
            </a:pPr>
            <a:r>
              <a:rPr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b="1" spc="-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b="1" spc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b="1" spc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铝单质</a:t>
            </a:r>
            <a:endParaRPr b="1" spc="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4042" y="1349166"/>
            <a:ext cx="328549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18465" algn="l"/>
              </a:tabLst>
            </a:pPr>
            <a:r>
              <a:rPr sz="3200" b="1" spc="-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3200" b="1" spc="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铝的提取和冶炼</a:t>
            </a:r>
            <a:endParaRPr sz="32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9617" y="2336926"/>
            <a:ext cx="1294130" cy="90345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ts val="3275"/>
              </a:lnSpc>
              <a:spcBef>
                <a:spcPts val="445"/>
              </a:spcBef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铝矾土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lnSpc>
                <a:spcPts val="3275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6541" y="2879470"/>
            <a:ext cx="1656080" cy="86360"/>
          </a:xfrm>
          <a:custGeom>
            <a:avLst/>
            <a:gdLst/>
            <a:ahLst/>
            <a:cxnLst/>
            <a:rect l="l" t="t" r="r" b="b"/>
            <a:pathLst>
              <a:path w="1656079" h="86360">
                <a:moveTo>
                  <a:pt x="1584197" y="57150"/>
                </a:moveTo>
                <a:lnTo>
                  <a:pt x="1584197" y="28955"/>
                </a:lnTo>
                <a:lnTo>
                  <a:pt x="0" y="28955"/>
                </a:lnTo>
                <a:lnTo>
                  <a:pt x="0" y="57150"/>
                </a:lnTo>
                <a:lnTo>
                  <a:pt x="1584197" y="57150"/>
                </a:lnTo>
                <a:close/>
              </a:path>
              <a:path w="1656079" h="86360">
                <a:moveTo>
                  <a:pt x="1655826" y="42672"/>
                </a:moveTo>
                <a:lnTo>
                  <a:pt x="1569719" y="0"/>
                </a:lnTo>
                <a:lnTo>
                  <a:pt x="1569719" y="28955"/>
                </a:lnTo>
                <a:lnTo>
                  <a:pt x="1584197" y="28955"/>
                </a:lnTo>
                <a:lnTo>
                  <a:pt x="1584197" y="78802"/>
                </a:lnTo>
                <a:lnTo>
                  <a:pt x="1655826" y="42672"/>
                </a:lnTo>
                <a:close/>
              </a:path>
              <a:path w="1656079" h="86360">
                <a:moveTo>
                  <a:pt x="1584197" y="78802"/>
                </a:moveTo>
                <a:lnTo>
                  <a:pt x="1584197" y="57150"/>
                </a:lnTo>
                <a:lnTo>
                  <a:pt x="1569719" y="57150"/>
                </a:lnTo>
                <a:lnTo>
                  <a:pt x="1569719" y="86106"/>
                </a:lnTo>
                <a:lnTo>
                  <a:pt x="1584197" y="78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30904" y="2411856"/>
            <a:ext cx="101219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NaOH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0844" y="2316353"/>
            <a:ext cx="2162175" cy="922047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algn="ctr">
              <a:spcBef>
                <a:spcPts val="270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Na[Al(OH)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]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algn="ctr">
              <a:spcBef>
                <a:spcPts val="175"/>
              </a:spcBef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溶液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32625" y="2807842"/>
            <a:ext cx="1800860" cy="86360"/>
          </a:xfrm>
          <a:custGeom>
            <a:avLst/>
            <a:gdLst/>
            <a:ahLst/>
            <a:cxnLst/>
            <a:rect l="l" t="t" r="r" b="b"/>
            <a:pathLst>
              <a:path w="1800859" h="86360">
                <a:moveTo>
                  <a:pt x="1728977" y="57150"/>
                </a:moveTo>
                <a:lnTo>
                  <a:pt x="1728977" y="28956"/>
                </a:lnTo>
                <a:lnTo>
                  <a:pt x="0" y="28956"/>
                </a:lnTo>
                <a:lnTo>
                  <a:pt x="0" y="57150"/>
                </a:lnTo>
                <a:lnTo>
                  <a:pt x="1728977" y="57150"/>
                </a:lnTo>
                <a:close/>
              </a:path>
              <a:path w="1800859" h="86360">
                <a:moveTo>
                  <a:pt x="1800618" y="43434"/>
                </a:moveTo>
                <a:lnTo>
                  <a:pt x="1714500" y="0"/>
                </a:lnTo>
                <a:lnTo>
                  <a:pt x="1714500" y="28956"/>
                </a:lnTo>
                <a:lnTo>
                  <a:pt x="1728977" y="28956"/>
                </a:lnTo>
                <a:lnTo>
                  <a:pt x="1728977" y="78932"/>
                </a:lnTo>
                <a:lnTo>
                  <a:pt x="1800618" y="43434"/>
                </a:lnTo>
                <a:close/>
              </a:path>
              <a:path w="1800859" h="86360">
                <a:moveTo>
                  <a:pt x="1728977" y="78932"/>
                </a:moveTo>
                <a:lnTo>
                  <a:pt x="1728977" y="57150"/>
                </a:lnTo>
                <a:lnTo>
                  <a:pt x="1714500" y="57150"/>
                </a:lnTo>
                <a:lnTo>
                  <a:pt x="1714500" y="86106"/>
                </a:lnTo>
                <a:lnTo>
                  <a:pt x="1728977" y="78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255395" y="2309750"/>
            <a:ext cx="13944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通入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CO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33244" y="2265298"/>
            <a:ext cx="1584325" cy="897682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algn="ctr">
              <a:spcBef>
                <a:spcPts val="280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沉淀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1603" y="4037112"/>
            <a:ext cx="181292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分离、焙烧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47990" y="4535296"/>
            <a:ext cx="2376805" cy="86360"/>
          </a:xfrm>
          <a:custGeom>
            <a:avLst/>
            <a:gdLst/>
            <a:ahLst/>
            <a:cxnLst/>
            <a:rect l="l" t="t" r="r" b="b"/>
            <a:pathLst>
              <a:path w="2376805" h="86360">
                <a:moveTo>
                  <a:pt x="2305049" y="57150"/>
                </a:moveTo>
                <a:lnTo>
                  <a:pt x="2305049" y="28955"/>
                </a:lnTo>
                <a:lnTo>
                  <a:pt x="0" y="28955"/>
                </a:lnTo>
                <a:lnTo>
                  <a:pt x="0" y="57150"/>
                </a:lnTo>
                <a:lnTo>
                  <a:pt x="2305049" y="57150"/>
                </a:lnTo>
                <a:close/>
              </a:path>
              <a:path w="2376805" h="86360">
                <a:moveTo>
                  <a:pt x="2376678" y="42671"/>
                </a:moveTo>
                <a:lnTo>
                  <a:pt x="2290571" y="0"/>
                </a:lnTo>
                <a:lnTo>
                  <a:pt x="2290571" y="28955"/>
                </a:lnTo>
                <a:lnTo>
                  <a:pt x="2305049" y="28955"/>
                </a:lnTo>
                <a:lnTo>
                  <a:pt x="2305049" y="78802"/>
                </a:lnTo>
                <a:lnTo>
                  <a:pt x="2376678" y="42671"/>
                </a:lnTo>
                <a:close/>
              </a:path>
              <a:path w="2376805" h="86360">
                <a:moveTo>
                  <a:pt x="2305049" y="78802"/>
                </a:moveTo>
                <a:lnTo>
                  <a:pt x="2305049" y="57150"/>
                </a:lnTo>
                <a:lnTo>
                  <a:pt x="2290571" y="57150"/>
                </a:lnTo>
                <a:lnTo>
                  <a:pt x="2290571" y="86105"/>
                </a:lnTo>
                <a:lnTo>
                  <a:pt x="2305049" y="788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14761" y="4065142"/>
            <a:ext cx="1532890" cy="91050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92075" marR="173355" indent="123190">
              <a:lnSpc>
                <a:spcPts val="3190"/>
              </a:lnSpc>
              <a:spcBef>
                <a:spcPts val="700"/>
              </a:spcBef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较纯净的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35714" y="4535296"/>
            <a:ext cx="2376805" cy="86360"/>
          </a:xfrm>
          <a:custGeom>
            <a:avLst/>
            <a:gdLst/>
            <a:ahLst/>
            <a:cxnLst/>
            <a:rect l="l" t="t" r="r" b="b"/>
            <a:pathLst>
              <a:path w="2376804" h="86360">
                <a:moveTo>
                  <a:pt x="2305050" y="57150"/>
                </a:moveTo>
                <a:lnTo>
                  <a:pt x="2305050" y="28955"/>
                </a:lnTo>
                <a:lnTo>
                  <a:pt x="0" y="28956"/>
                </a:lnTo>
                <a:lnTo>
                  <a:pt x="0" y="57150"/>
                </a:lnTo>
                <a:lnTo>
                  <a:pt x="2305050" y="57150"/>
                </a:lnTo>
                <a:close/>
              </a:path>
              <a:path w="2376804" h="86360">
                <a:moveTo>
                  <a:pt x="2376678" y="42671"/>
                </a:moveTo>
                <a:lnTo>
                  <a:pt x="2290559" y="0"/>
                </a:lnTo>
                <a:lnTo>
                  <a:pt x="2290559" y="28955"/>
                </a:lnTo>
                <a:lnTo>
                  <a:pt x="2305050" y="28955"/>
                </a:lnTo>
                <a:lnTo>
                  <a:pt x="2305050" y="78797"/>
                </a:lnTo>
                <a:lnTo>
                  <a:pt x="2376678" y="42671"/>
                </a:lnTo>
                <a:close/>
              </a:path>
              <a:path w="2376804" h="86360">
                <a:moveTo>
                  <a:pt x="2305050" y="78797"/>
                </a:moveTo>
                <a:lnTo>
                  <a:pt x="2305050" y="57150"/>
                </a:lnTo>
                <a:lnTo>
                  <a:pt x="2290559" y="57150"/>
                </a:lnTo>
                <a:lnTo>
                  <a:pt x="2290559" y="86105"/>
                </a:lnTo>
                <a:lnTo>
                  <a:pt x="2305050" y="78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391276" y="3965575"/>
            <a:ext cx="158559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b="1" dirty="0">
                <a:latin typeface="Times New Roman" panose="02020603050405020304"/>
                <a:cs typeface="Times New Roman" panose="02020603050405020304"/>
              </a:rPr>
              <a:t>1300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电解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72085" y="4686536"/>
            <a:ext cx="199008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熔融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6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84020" y="4075049"/>
            <a:ext cx="1152525" cy="597599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vert="horz" wrap="square" lIns="0" tIns="165100" rIns="0" bIns="0" rtlCol="0">
            <a:spAutoFit/>
          </a:bodyPr>
          <a:lstStyle/>
          <a:p>
            <a:pPr algn="ctr">
              <a:spcBef>
                <a:spcPts val="1300"/>
              </a:spcBef>
            </a:pP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铝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134" y="146001"/>
            <a:ext cx="4081779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418465" algn="l"/>
              </a:tabLst>
            </a:pPr>
            <a:r>
              <a:rPr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	</a:t>
            </a:r>
            <a:r>
              <a:rPr b="1" spc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铝单质的性质</a:t>
            </a:r>
            <a:endParaRPr b="1" spc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6196" y="866852"/>
            <a:ext cx="7009765" cy="2469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/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铝最重要的性质是两性。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1530"/>
              </a:spcBef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铝可以从其它金属氧化物中置换出金属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375410">
              <a:spcBef>
                <a:spcPts val="1010"/>
              </a:spcBef>
              <a:tabLst>
                <a:tab pos="4403090" algn="l"/>
              </a:tabLst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Fe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Fe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75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marL="31750">
              <a:spcBef>
                <a:spcPts val="2975"/>
              </a:spcBef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在高温下，铝容易同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、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、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Si</a:t>
            </a:r>
            <a:r>
              <a:rPr sz="28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等非金属反应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4097" y="3464931"/>
            <a:ext cx="147066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2 Al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S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6680" y="3464932"/>
            <a:ext cx="8216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08866" y="2339975"/>
            <a:ext cx="791845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1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08866" y="2403220"/>
            <a:ext cx="791845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1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00433" y="3682619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00433" y="3746627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999115" y="4357243"/>
            <a:ext cx="7833995" cy="2177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铝不能同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直接化合，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(AlH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i="1" spc="-7" baseline="-2000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50" b="1" i="1" spc="-270" baseline="-20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要在乙醚中制备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716915">
              <a:spcBef>
                <a:spcPts val="1010"/>
              </a:spcBef>
              <a:tabLst>
                <a:tab pos="4514850" algn="l"/>
              </a:tabLst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i="1" dirty="0">
                <a:latin typeface="Times New Roman" panose="02020603050405020304"/>
                <a:cs typeface="Times New Roman" panose="02020603050405020304"/>
              </a:rPr>
              <a:t>n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LiH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i="1" dirty="0">
                <a:latin typeface="Times New Roman" panose="02020603050405020304"/>
                <a:cs typeface="Times New Roman" panose="02020603050405020304"/>
              </a:rPr>
              <a:t>n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(AlH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i="1" spc="-7" baseline="-20000" dirty="0">
                <a:latin typeface="Times New Roman" panose="02020603050405020304"/>
                <a:cs typeface="Times New Roman" panose="02020603050405020304"/>
              </a:rPr>
              <a:t>n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i="1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i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LiCl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 marR="5080" indent="356235">
              <a:lnSpc>
                <a:spcPct val="130000"/>
              </a:lnSpc>
              <a:spcBef>
                <a:spcPts val="5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(Al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i="1" spc="-7" baseline="-2000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是白色的聚合物，当反应混合物中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Li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过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量时，将有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Li(Al</a:t>
            </a:r>
            <a:r>
              <a:rPr sz="2800" b="1" spc="-1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生成。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65432" y="5112740"/>
            <a:ext cx="704215" cy="0"/>
          </a:xfrm>
          <a:custGeom>
            <a:avLst/>
            <a:gdLst/>
            <a:ahLst/>
            <a:cxnLst/>
            <a:rect l="l" t="t" r="r" b="b"/>
            <a:pathLst>
              <a:path w="704214">
                <a:moveTo>
                  <a:pt x="0" y="0"/>
                </a:moveTo>
                <a:lnTo>
                  <a:pt x="705866" y="0"/>
                </a:lnTo>
              </a:path>
            </a:pathLst>
          </a:custGeom>
          <a:ln w="294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65432" y="5230850"/>
            <a:ext cx="704215" cy="0"/>
          </a:xfrm>
          <a:custGeom>
            <a:avLst/>
            <a:gdLst/>
            <a:ahLst/>
            <a:cxnLst/>
            <a:rect l="l" t="t" r="r" b="b"/>
            <a:pathLst>
              <a:path w="704214">
                <a:moveTo>
                  <a:pt x="0" y="0"/>
                </a:moveTo>
                <a:lnTo>
                  <a:pt x="705866" y="0"/>
                </a:lnTo>
              </a:path>
            </a:pathLst>
          </a:custGeom>
          <a:ln w="294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196" y="1891918"/>
            <a:ext cx="5891403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385570" algn="l"/>
              </a:tabLst>
            </a:pPr>
            <a:r>
              <a:rPr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6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	</a:t>
            </a:r>
            <a:r>
              <a:rPr sz="36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硼单质及其化合物</a:t>
            </a:r>
            <a:endParaRPr sz="3600" b="1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>
              <a:spcBef>
                <a:spcPts val="3040"/>
              </a:spcBef>
              <a:tabLst>
                <a:tab pos="1385570" algn="l"/>
              </a:tabLst>
            </a:pPr>
            <a:r>
              <a:rPr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6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	</a:t>
            </a:r>
            <a:r>
              <a:rPr sz="36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铝单质及其化合物</a:t>
            </a:r>
            <a:endParaRPr sz="3600" b="1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>
              <a:spcBef>
                <a:spcPts val="3410"/>
              </a:spcBef>
              <a:tabLst>
                <a:tab pos="1385570" algn="l"/>
              </a:tabLst>
            </a:pPr>
            <a:r>
              <a:rPr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	</a:t>
            </a:r>
            <a:r>
              <a:rPr sz="36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镓、铟、铊</a:t>
            </a:r>
            <a:endParaRPr sz="3600" b="1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609600"/>
            <a:ext cx="24765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75"/>
              </a:lnSpc>
            </a:pPr>
            <a:r>
              <a:rPr sz="4800" b="1" spc="20" dirty="0">
                <a:latin typeface="Microsoft JhengHei" panose="020B0604030504040204" charset="-120"/>
                <a:cs typeface="Microsoft JhengHei" panose="020B0604030504040204" charset="-120"/>
              </a:rPr>
              <a:t>硼族元素</a:t>
            </a:r>
            <a:endParaRPr sz="4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9546" y="512444"/>
            <a:ext cx="5432425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16940" algn="ctr">
              <a:tabLst>
                <a:tab pos="1219835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铝单质及其化合物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20"/>
              </a:spcBef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L="732790">
              <a:spcBef>
                <a:spcPts val="5"/>
              </a:spcBef>
              <a:tabLst>
                <a:tab pos="2563495" algn="l"/>
              </a:tabLst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3200" b="1" spc="10" dirty="0">
                <a:latin typeface="Microsoft JhengHei" panose="020B0604030504040204" charset="-120"/>
                <a:cs typeface="Microsoft JhengHei" panose="020B0604030504040204" charset="-120"/>
              </a:rPr>
              <a:t>铝单质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25"/>
              </a:spcBef>
            </a:pPr>
            <a:endParaRPr sz="3050">
              <a:latin typeface="Times New Roman" panose="02020603050405020304"/>
              <a:cs typeface="Times New Roman" panose="02020603050405020304"/>
            </a:endParaRPr>
          </a:p>
          <a:p>
            <a:pPr marL="732790">
              <a:tabLst>
                <a:tab pos="256413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铝的含氧化合物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25"/>
              </a:spcBef>
            </a:pPr>
            <a:endParaRPr sz="3150">
              <a:latin typeface="Times New Roman" panose="02020603050405020304"/>
              <a:cs typeface="Times New Roman" panose="02020603050405020304"/>
            </a:endParaRPr>
          </a:p>
          <a:p>
            <a:pPr marL="696595">
              <a:tabLst>
                <a:tab pos="2527300" algn="l"/>
              </a:tabLst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铝的三卤化物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10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33425">
              <a:tabLst>
                <a:tab pos="2564765" algn="l"/>
              </a:tabLst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铍和铝的相似性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125364"/>
            <a:ext cx="6553199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843405" algn="l"/>
              </a:tabLst>
            </a:pP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	</a:t>
            </a:r>
            <a:r>
              <a:rPr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铝的含氧化合物</a:t>
            </a:r>
            <a:endParaRPr b="1" spc="5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66947" y="2773045"/>
            <a:ext cx="216916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具有强的吸附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6397" y="3357358"/>
            <a:ext cx="25273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能力与催化能力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83413" y="906652"/>
            <a:ext cx="4038600" cy="382600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68935" y="892176"/>
            <a:ext cx="4067810" cy="3855085"/>
          </a:xfrm>
          <a:custGeom>
            <a:avLst/>
            <a:gdLst/>
            <a:ahLst/>
            <a:cxnLst/>
            <a:rect l="l" t="t" r="r" b="b"/>
            <a:pathLst>
              <a:path w="4067809" h="3855085">
                <a:moveTo>
                  <a:pt x="0" y="3854958"/>
                </a:moveTo>
                <a:lnTo>
                  <a:pt x="0" y="0"/>
                </a:lnTo>
                <a:lnTo>
                  <a:pt x="4067555" y="0"/>
                </a:lnTo>
                <a:lnTo>
                  <a:pt x="4067555" y="3854958"/>
                </a:lnTo>
                <a:lnTo>
                  <a:pt x="0" y="3854958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47817" y="795564"/>
            <a:ext cx="2392045" cy="248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85000"/>
              </a:lnSpc>
              <a:tabLst>
                <a:tab pos="1663700" algn="l"/>
              </a:tabLst>
            </a:pPr>
            <a:r>
              <a:rPr sz="2800" b="1" spc="925" dirty="0">
                <a:latin typeface="Microsoft JhengHei" panose="020B0604030504040204" charset="-120"/>
                <a:cs typeface="Microsoft JhengHei" panose="020B0604030504040204" charset="-120"/>
              </a:rPr>
              <a:t>α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-Al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刚玉  </a:t>
            </a:r>
            <a:r>
              <a:rPr sz="2800" b="1" spc="150" dirty="0">
                <a:latin typeface="Microsoft JhengHei" panose="020B0604030504040204" charset="-120"/>
                <a:cs typeface="Microsoft JhengHei" panose="020B0604030504040204" charset="-120"/>
              </a:rPr>
              <a:t>β</a:t>
            </a:r>
            <a:r>
              <a:rPr sz="2800" b="1" spc="150" dirty="0">
                <a:latin typeface="Times New Roman" panose="02020603050405020304"/>
                <a:cs typeface="Times New Roman" panose="02020603050405020304"/>
              </a:rPr>
              <a:t>-Al</a:t>
            </a:r>
            <a:r>
              <a:rPr sz="2850" b="1" spc="225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15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225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marL="25400">
              <a:spcBef>
                <a:spcPts val="3125"/>
              </a:spcBef>
            </a:pPr>
            <a:r>
              <a:rPr sz="2800" b="1" spc="165" dirty="0">
                <a:latin typeface="Microsoft JhengHei" panose="020B0604030504040204" charset="-120"/>
                <a:cs typeface="Microsoft JhengHei" panose="020B0604030504040204" charset="-120"/>
              </a:rPr>
              <a:t>γ</a:t>
            </a:r>
            <a:r>
              <a:rPr sz="2800" b="1" spc="165" dirty="0">
                <a:latin typeface="Times New Roman" panose="02020603050405020304"/>
                <a:cs typeface="Times New Roman" panose="02020603050405020304"/>
              </a:rPr>
              <a:t>-Al</a:t>
            </a:r>
            <a:r>
              <a:rPr sz="2850" b="1" spc="24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16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50" b="1" spc="24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9130" y="1949324"/>
            <a:ext cx="181292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固体电解质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4898" y="4749539"/>
            <a:ext cx="610108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8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铝的含氧化合物最重要的性质是两性：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61464" y="5139055"/>
            <a:ext cx="2784475" cy="1465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7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HCl  Al(OH)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22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NaOH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0606" y="5139054"/>
            <a:ext cx="2331720" cy="1465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marR="5080" indent="-88265">
              <a:lnSpc>
                <a:spcPct val="17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  NaAl(OH)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38711" y="5602096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338711" y="5665342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97920" y="6351142"/>
            <a:ext cx="791845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1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97920" y="6415151"/>
            <a:ext cx="791845" cy="0"/>
          </a:xfrm>
          <a:custGeom>
            <a:avLst/>
            <a:gdLst/>
            <a:ahLst/>
            <a:cxnLst/>
            <a:rect l="l" t="t" r="r" b="b"/>
            <a:pathLst>
              <a:path w="791845">
                <a:moveTo>
                  <a:pt x="0" y="0"/>
                </a:moveTo>
                <a:lnTo>
                  <a:pt x="79171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9546" y="512444"/>
            <a:ext cx="5432425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16940" algn="ctr">
              <a:tabLst>
                <a:tab pos="1219835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铝单质及其化合物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20"/>
              </a:spcBef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L="732790">
              <a:spcBef>
                <a:spcPts val="5"/>
              </a:spcBef>
              <a:tabLst>
                <a:tab pos="2563495" algn="l"/>
              </a:tabLst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3200" b="1" spc="10" dirty="0">
                <a:latin typeface="Microsoft JhengHei" panose="020B0604030504040204" charset="-120"/>
                <a:cs typeface="Microsoft JhengHei" panose="020B0604030504040204" charset="-120"/>
              </a:rPr>
              <a:t>铝单质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25"/>
              </a:spcBef>
            </a:pPr>
            <a:endParaRPr sz="3050">
              <a:latin typeface="Times New Roman" panose="02020603050405020304"/>
              <a:cs typeface="Times New Roman" panose="02020603050405020304"/>
            </a:endParaRPr>
          </a:p>
          <a:p>
            <a:pPr marL="732790">
              <a:tabLst>
                <a:tab pos="2564130" algn="l"/>
              </a:tabLst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铝的含氧化合物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25"/>
              </a:spcBef>
            </a:pPr>
            <a:endParaRPr sz="3150">
              <a:latin typeface="Times New Roman" panose="02020603050405020304"/>
              <a:cs typeface="Times New Roman" panose="02020603050405020304"/>
            </a:endParaRPr>
          </a:p>
          <a:p>
            <a:pPr marL="696595">
              <a:tabLst>
                <a:tab pos="252730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铝的三卤化物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10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33425">
              <a:tabLst>
                <a:tab pos="2564765" algn="l"/>
              </a:tabLst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铍和铝的相似性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634" y="203151"/>
            <a:ext cx="6321165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843405" algn="l"/>
              </a:tabLst>
            </a:pP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	</a:t>
            </a:r>
            <a:r>
              <a:rPr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铝的三卤化物</a:t>
            </a:r>
            <a:endParaRPr b="1" spc="5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3591" y="4588799"/>
            <a:ext cx="8975725" cy="1680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0565">
              <a:lnSpc>
                <a:spcPct val="130000"/>
              </a:lnSpc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Ⅲ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族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除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的卤化物及Ⅲ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族元素的氟化物以外，均为二聚形式，如：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(GaC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，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(InC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，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(AlB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，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(AlI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，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(GaB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等。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3709" y="1814196"/>
            <a:ext cx="0" cy="2451735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3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40954" y="1923161"/>
            <a:ext cx="4553711" cy="22311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69342" y="1814196"/>
            <a:ext cx="3632453" cy="2449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44839" y="1052449"/>
            <a:ext cx="331089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中铝为</a:t>
            </a:r>
            <a:r>
              <a:rPr sz="2800" b="1" spc="-385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sp</a:t>
            </a:r>
            <a:r>
              <a:rPr sz="2850" b="1" baseline="23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杂化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1761" y="1482726"/>
            <a:ext cx="2448560" cy="1945005"/>
          </a:xfrm>
          <a:custGeom>
            <a:avLst/>
            <a:gdLst/>
            <a:ahLst/>
            <a:cxnLst/>
            <a:rect l="l" t="t" r="r" b="b"/>
            <a:pathLst>
              <a:path w="2448560" h="1945004">
                <a:moveTo>
                  <a:pt x="1223772" y="0"/>
                </a:moveTo>
                <a:lnTo>
                  <a:pt x="1170685" y="897"/>
                </a:lnTo>
                <a:lnTo>
                  <a:pt x="1118176" y="3567"/>
                </a:lnTo>
                <a:lnTo>
                  <a:pt x="1066292" y="7971"/>
                </a:lnTo>
                <a:lnTo>
                  <a:pt x="1015076" y="14074"/>
                </a:lnTo>
                <a:lnTo>
                  <a:pt x="964577" y="21840"/>
                </a:lnTo>
                <a:lnTo>
                  <a:pt x="914839" y="31231"/>
                </a:lnTo>
                <a:lnTo>
                  <a:pt x="865908" y="42212"/>
                </a:lnTo>
                <a:lnTo>
                  <a:pt x="817830" y="54745"/>
                </a:lnTo>
                <a:lnTo>
                  <a:pt x="770652" y="68796"/>
                </a:lnTo>
                <a:lnTo>
                  <a:pt x="724419" y="84326"/>
                </a:lnTo>
                <a:lnTo>
                  <a:pt x="679177" y="101300"/>
                </a:lnTo>
                <a:lnTo>
                  <a:pt x="634971" y="119682"/>
                </a:lnTo>
                <a:lnTo>
                  <a:pt x="591849" y="139435"/>
                </a:lnTo>
                <a:lnTo>
                  <a:pt x="549855" y="160522"/>
                </a:lnTo>
                <a:lnTo>
                  <a:pt x="509036" y="182907"/>
                </a:lnTo>
                <a:lnTo>
                  <a:pt x="469438" y="206554"/>
                </a:lnTo>
                <a:lnTo>
                  <a:pt x="431106" y="231427"/>
                </a:lnTo>
                <a:lnTo>
                  <a:pt x="394086" y="257488"/>
                </a:lnTo>
                <a:lnTo>
                  <a:pt x="358425" y="284702"/>
                </a:lnTo>
                <a:lnTo>
                  <a:pt x="324168" y="313032"/>
                </a:lnTo>
                <a:lnTo>
                  <a:pt x="291361" y="342441"/>
                </a:lnTo>
                <a:lnTo>
                  <a:pt x="260050" y="372894"/>
                </a:lnTo>
                <a:lnTo>
                  <a:pt x="230282" y="404354"/>
                </a:lnTo>
                <a:lnTo>
                  <a:pt x="202100" y="436784"/>
                </a:lnTo>
                <a:lnTo>
                  <a:pt x="175553" y="470148"/>
                </a:lnTo>
                <a:lnTo>
                  <a:pt x="150686" y="504410"/>
                </a:lnTo>
                <a:lnTo>
                  <a:pt x="127543" y="539533"/>
                </a:lnTo>
                <a:lnTo>
                  <a:pt x="106173" y="575480"/>
                </a:lnTo>
                <a:lnTo>
                  <a:pt x="86620" y="612217"/>
                </a:lnTo>
                <a:lnTo>
                  <a:pt x="68930" y="649705"/>
                </a:lnTo>
                <a:lnTo>
                  <a:pt x="53149" y="687908"/>
                </a:lnTo>
                <a:lnTo>
                  <a:pt x="39324" y="726791"/>
                </a:lnTo>
                <a:lnTo>
                  <a:pt x="27499" y="766317"/>
                </a:lnTo>
                <a:lnTo>
                  <a:pt x="17722" y="806449"/>
                </a:lnTo>
                <a:lnTo>
                  <a:pt x="10037" y="847151"/>
                </a:lnTo>
                <a:lnTo>
                  <a:pt x="4491" y="888386"/>
                </a:lnTo>
                <a:lnTo>
                  <a:pt x="1130" y="930118"/>
                </a:lnTo>
                <a:lnTo>
                  <a:pt x="0" y="972312"/>
                </a:lnTo>
                <a:lnTo>
                  <a:pt x="1130" y="1014505"/>
                </a:lnTo>
                <a:lnTo>
                  <a:pt x="4491" y="1056237"/>
                </a:lnTo>
                <a:lnTo>
                  <a:pt x="10037" y="1097472"/>
                </a:lnTo>
                <a:lnTo>
                  <a:pt x="17722" y="1138174"/>
                </a:lnTo>
                <a:lnTo>
                  <a:pt x="27499" y="1178306"/>
                </a:lnTo>
                <a:lnTo>
                  <a:pt x="39324" y="1217832"/>
                </a:lnTo>
                <a:lnTo>
                  <a:pt x="53149" y="1256715"/>
                </a:lnTo>
                <a:lnTo>
                  <a:pt x="68930" y="1294918"/>
                </a:lnTo>
                <a:lnTo>
                  <a:pt x="86620" y="1332406"/>
                </a:lnTo>
                <a:lnTo>
                  <a:pt x="106173" y="1369143"/>
                </a:lnTo>
                <a:lnTo>
                  <a:pt x="127543" y="1405090"/>
                </a:lnTo>
                <a:lnTo>
                  <a:pt x="150686" y="1440213"/>
                </a:lnTo>
                <a:lnTo>
                  <a:pt x="175553" y="1474475"/>
                </a:lnTo>
                <a:lnTo>
                  <a:pt x="202100" y="1507839"/>
                </a:lnTo>
                <a:lnTo>
                  <a:pt x="230282" y="1540269"/>
                </a:lnTo>
                <a:lnTo>
                  <a:pt x="260050" y="1571729"/>
                </a:lnTo>
                <a:lnTo>
                  <a:pt x="291361" y="1602182"/>
                </a:lnTo>
                <a:lnTo>
                  <a:pt x="324168" y="1631591"/>
                </a:lnTo>
                <a:lnTo>
                  <a:pt x="358425" y="1659921"/>
                </a:lnTo>
                <a:lnTo>
                  <a:pt x="394086" y="1687135"/>
                </a:lnTo>
                <a:lnTo>
                  <a:pt x="431106" y="1713196"/>
                </a:lnTo>
                <a:lnTo>
                  <a:pt x="469438" y="1738069"/>
                </a:lnTo>
                <a:lnTo>
                  <a:pt x="509036" y="1761716"/>
                </a:lnTo>
                <a:lnTo>
                  <a:pt x="549855" y="1784101"/>
                </a:lnTo>
                <a:lnTo>
                  <a:pt x="591849" y="1805188"/>
                </a:lnTo>
                <a:lnTo>
                  <a:pt x="634971" y="1824941"/>
                </a:lnTo>
                <a:lnTo>
                  <a:pt x="679177" y="1843323"/>
                </a:lnTo>
                <a:lnTo>
                  <a:pt x="724419" y="1860297"/>
                </a:lnTo>
                <a:lnTo>
                  <a:pt x="770652" y="1875827"/>
                </a:lnTo>
                <a:lnTo>
                  <a:pt x="817830" y="1889878"/>
                </a:lnTo>
                <a:lnTo>
                  <a:pt x="865908" y="1902411"/>
                </a:lnTo>
                <a:lnTo>
                  <a:pt x="914839" y="1913392"/>
                </a:lnTo>
                <a:lnTo>
                  <a:pt x="964577" y="1922783"/>
                </a:lnTo>
                <a:lnTo>
                  <a:pt x="1015076" y="1930549"/>
                </a:lnTo>
                <a:lnTo>
                  <a:pt x="1066292" y="1936652"/>
                </a:lnTo>
                <a:lnTo>
                  <a:pt x="1118176" y="1941056"/>
                </a:lnTo>
                <a:lnTo>
                  <a:pt x="1170685" y="1943726"/>
                </a:lnTo>
                <a:lnTo>
                  <a:pt x="1223772" y="1944624"/>
                </a:lnTo>
                <a:lnTo>
                  <a:pt x="1276917" y="1943726"/>
                </a:lnTo>
                <a:lnTo>
                  <a:pt x="1329481" y="1941056"/>
                </a:lnTo>
                <a:lnTo>
                  <a:pt x="1381418" y="1936652"/>
                </a:lnTo>
                <a:lnTo>
                  <a:pt x="1432683" y="1930549"/>
                </a:lnTo>
                <a:lnTo>
                  <a:pt x="1483229" y="1922783"/>
                </a:lnTo>
                <a:lnTo>
                  <a:pt x="1533011" y="1913392"/>
                </a:lnTo>
                <a:lnTo>
                  <a:pt x="1581984" y="1902411"/>
                </a:lnTo>
                <a:lnTo>
                  <a:pt x="1630100" y="1889878"/>
                </a:lnTo>
                <a:lnTo>
                  <a:pt x="1677314" y="1875827"/>
                </a:lnTo>
                <a:lnTo>
                  <a:pt x="1723581" y="1860297"/>
                </a:lnTo>
                <a:lnTo>
                  <a:pt x="1768855" y="1843323"/>
                </a:lnTo>
                <a:lnTo>
                  <a:pt x="1813090" y="1824941"/>
                </a:lnTo>
                <a:lnTo>
                  <a:pt x="1856239" y="1805188"/>
                </a:lnTo>
                <a:lnTo>
                  <a:pt x="1898258" y="1784101"/>
                </a:lnTo>
                <a:lnTo>
                  <a:pt x="1939100" y="1761716"/>
                </a:lnTo>
                <a:lnTo>
                  <a:pt x="1978719" y="1738069"/>
                </a:lnTo>
                <a:lnTo>
                  <a:pt x="2017070" y="1713196"/>
                </a:lnTo>
                <a:lnTo>
                  <a:pt x="2054107" y="1687135"/>
                </a:lnTo>
                <a:lnTo>
                  <a:pt x="2089785" y="1659921"/>
                </a:lnTo>
                <a:lnTo>
                  <a:pt x="2124056" y="1631591"/>
                </a:lnTo>
                <a:lnTo>
                  <a:pt x="2156875" y="1602182"/>
                </a:lnTo>
                <a:lnTo>
                  <a:pt x="2188198" y="1571729"/>
                </a:lnTo>
                <a:lnTo>
                  <a:pt x="2217977" y="1540269"/>
                </a:lnTo>
                <a:lnTo>
                  <a:pt x="2246166" y="1507839"/>
                </a:lnTo>
                <a:lnTo>
                  <a:pt x="2272721" y="1474475"/>
                </a:lnTo>
                <a:lnTo>
                  <a:pt x="2297595" y="1440213"/>
                </a:lnTo>
                <a:lnTo>
                  <a:pt x="2320743" y="1405090"/>
                </a:lnTo>
                <a:lnTo>
                  <a:pt x="2342118" y="1369143"/>
                </a:lnTo>
                <a:lnTo>
                  <a:pt x="2361675" y="1332406"/>
                </a:lnTo>
                <a:lnTo>
                  <a:pt x="2379368" y="1294918"/>
                </a:lnTo>
                <a:lnTo>
                  <a:pt x="2395151" y="1256715"/>
                </a:lnTo>
                <a:lnTo>
                  <a:pt x="2408978" y="1217832"/>
                </a:lnTo>
                <a:lnTo>
                  <a:pt x="2420804" y="1178306"/>
                </a:lnTo>
                <a:lnTo>
                  <a:pt x="2430582" y="1138174"/>
                </a:lnTo>
                <a:lnTo>
                  <a:pt x="2438267" y="1097472"/>
                </a:lnTo>
                <a:lnTo>
                  <a:pt x="2443814" y="1056237"/>
                </a:lnTo>
                <a:lnTo>
                  <a:pt x="2447175" y="1014505"/>
                </a:lnTo>
                <a:lnTo>
                  <a:pt x="2448306" y="972312"/>
                </a:lnTo>
                <a:lnTo>
                  <a:pt x="2447175" y="930118"/>
                </a:lnTo>
                <a:lnTo>
                  <a:pt x="2443814" y="888386"/>
                </a:lnTo>
                <a:lnTo>
                  <a:pt x="2438267" y="847151"/>
                </a:lnTo>
                <a:lnTo>
                  <a:pt x="2430582" y="806449"/>
                </a:lnTo>
                <a:lnTo>
                  <a:pt x="2420804" y="766317"/>
                </a:lnTo>
                <a:lnTo>
                  <a:pt x="2408978" y="726791"/>
                </a:lnTo>
                <a:lnTo>
                  <a:pt x="2395151" y="687908"/>
                </a:lnTo>
                <a:lnTo>
                  <a:pt x="2379368" y="649705"/>
                </a:lnTo>
                <a:lnTo>
                  <a:pt x="2361675" y="612217"/>
                </a:lnTo>
                <a:lnTo>
                  <a:pt x="2342118" y="575480"/>
                </a:lnTo>
                <a:lnTo>
                  <a:pt x="2320743" y="539533"/>
                </a:lnTo>
                <a:lnTo>
                  <a:pt x="2297595" y="504410"/>
                </a:lnTo>
                <a:lnTo>
                  <a:pt x="2272721" y="470148"/>
                </a:lnTo>
                <a:lnTo>
                  <a:pt x="2246166" y="436784"/>
                </a:lnTo>
                <a:lnTo>
                  <a:pt x="2217977" y="404354"/>
                </a:lnTo>
                <a:lnTo>
                  <a:pt x="2188198" y="372894"/>
                </a:lnTo>
                <a:lnTo>
                  <a:pt x="2156875" y="342441"/>
                </a:lnTo>
                <a:lnTo>
                  <a:pt x="2124056" y="313032"/>
                </a:lnTo>
                <a:lnTo>
                  <a:pt x="2089785" y="284702"/>
                </a:lnTo>
                <a:lnTo>
                  <a:pt x="2054107" y="257488"/>
                </a:lnTo>
                <a:lnTo>
                  <a:pt x="2017070" y="231427"/>
                </a:lnTo>
                <a:lnTo>
                  <a:pt x="1978719" y="206554"/>
                </a:lnTo>
                <a:lnTo>
                  <a:pt x="1939100" y="182907"/>
                </a:lnTo>
                <a:lnTo>
                  <a:pt x="1898258" y="160522"/>
                </a:lnTo>
                <a:lnTo>
                  <a:pt x="1856239" y="139435"/>
                </a:lnTo>
                <a:lnTo>
                  <a:pt x="1813090" y="119682"/>
                </a:lnTo>
                <a:lnTo>
                  <a:pt x="1768855" y="101300"/>
                </a:lnTo>
                <a:lnTo>
                  <a:pt x="1723581" y="84326"/>
                </a:lnTo>
                <a:lnTo>
                  <a:pt x="1677314" y="68796"/>
                </a:lnTo>
                <a:lnTo>
                  <a:pt x="1630100" y="54745"/>
                </a:lnTo>
                <a:lnTo>
                  <a:pt x="1581984" y="42212"/>
                </a:lnTo>
                <a:lnTo>
                  <a:pt x="1533011" y="31231"/>
                </a:lnTo>
                <a:lnTo>
                  <a:pt x="1483229" y="21840"/>
                </a:lnTo>
                <a:lnTo>
                  <a:pt x="1432683" y="14074"/>
                </a:lnTo>
                <a:lnTo>
                  <a:pt x="1381418" y="7971"/>
                </a:lnTo>
                <a:lnTo>
                  <a:pt x="1329481" y="3567"/>
                </a:lnTo>
                <a:lnTo>
                  <a:pt x="1276917" y="897"/>
                </a:lnTo>
                <a:lnTo>
                  <a:pt x="1223772" y="0"/>
                </a:lnTo>
                <a:close/>
              </a:path>
            </a:pathLst>
          </a:custGeom>
          <a:ln w="38100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9546" y="512444"/>
            <a:ext cx="5432425" cy="441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16940" algn="ctr">
              <a:tabLst>
                <a:tab pos="1219835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铝单质及其化合物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20"/>
              </a:spcBef>
            </a:pPr>
            <a:endParaRPr sz="3500">
              <a:latin typeface="Times New Roman" panose="02020603050405020304"/>
              <a:cs typeface="Times New Roman" panose="02020603050405020304"/>
            </a:endParaRPr>
          </a:p>
          <a:p>
            <a:pPr marL="732790">
              <a:spcBef>
                <a:spcPts val="5"/>
              </a:spcBef>
              <a:tabLst>
                <a:tab pos="2563495" algn="l"/>
              </a:tabLst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3200" b="1" spc="10" dirty="0">
                <a:latin typeface="Microsoft JhengHei" panose="020B0604030504040204" charset="-120"/>
                <a:cs typeface="Microsoft JhengHei" panose="020B0604030504040204" charset="-120"/>
              </a:rPr>
              <a:t>铝单质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25"/>
              </a:spcBef>
            </a:pPr>
            <a:endParaRPr sz="3050">
              <a:latin typeface="Times New Roman" panose="02020603050405020304"/>
              <a:cs typeface="Times New Roman" panose="02020603050405020304"/>
            </a:endParaRPr>
          </a:p>
          <a:p>
            <a:pPr marL="732790">
              <a:tabLst>
                <a:tab pos="2564130" algn="l"/>
              </a:tabLst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铝的含氧化合物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25"/>
              </a:spcBef>
            </a:pPr>
            <a:endParaRPr sz="3150">
              <a:latin typeface="Times New Roman" panose="02020603050405020304"/>
              <a:cs typeface="Times New Roman" panose="02020603050405020304"/>
            </a:endParaRPr>
          </a:p>
          <a:p>
            <a:pPr marL="696595">
              <a:tabLst>
                <a:tab pos="2527300" algn="l"/>
              </a:tabLst>
            </a:pPr>
            <a:r>
              <a:rPr sz="32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3200" b="1" spc="5" dirty="0">
                <a:latin typeface="Microsoft JhengHei" panose="020B0604030504040204" charset="-120"/>
                <a:cs typeface="Microsoft JhengHei" panose="020B0604030504040204" charset="-120"/>
              </a:rPr>
              <a:t>铝的三卤化物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10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733425">
              <a:tabLst>
                <a:tab pos="2564765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2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	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铍和铝的相似性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652" y="222138"/>
            <a:ext cx="6329547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843405" algn="l"/>
              </a:tabLst>
            </a:pP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	</a:t>
            </a:r>
            <a:r>
              <a:rPr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铍和铝的相似性</a:t>
            </a:r>
            <a:endParaRPr b="1" spc="5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5628" y="910717"/>
            <a:ext cx="172212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800" b="1" spc="-9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金属单质</a:t>
            </a:r>
            <a:endParaRPr sz="28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22791" y="948082"/>
            <a:ext cx="216979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8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都是钝化金属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0299" y="3585072"/>
            <a:ext cx="6793230" cy="3094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990" marR="493395">
              <a:lnSpc>
                <a:spcPct val="137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BeCl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和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AlCl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都是共价化合物，熔沸点低，易升华。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300990">
              <a:spcBef>
                <a:spcPts val="1550"/>
              </a:spcBef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BeCl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和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AlCl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气态时都是二聚体。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1865"/>
              </a:spcBef>
            </a:pP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（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BeCl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）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中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采用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sp</a:t>
            </a:r>
            <a:r>
              <a:rPr sz="2850" b="1" baseline="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杂化，三角形结构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1015"/>
              </a:spcBef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（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AlCl</a:t>
            </a:r>
            <a:r>
              <a:rPr sz="2850" b="1" spc="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）</a:t>
            </a:r>
            <a:r>
              <a:rPr sz="2850" b="1" spc="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中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采用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sp</a:t>
            </a:r>
            <a:r>
              <a:rPr sz="2850" b="1" spc="7" baseline="2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杂化，四面体结构。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47932" y="2173084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180" y="0"/>
                </a:lnTo>
              </a:path>
            </a:pathLst>
          </a:custGeom>
          <a:ln w="219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47932" y="2260714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180" y="0"/>
                </a:lnTo>
              </a:path>
            </a:pathLst>
          </a:custGeom>
          <a:ln w="219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75357" y="1453566"/>
            <a:ext cx="3159760" cy="2134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 algn="ctr">
              <a:lnSpc>
                <a:spcPct val="110000"/>
              </a:lnSpc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既溶于酸又溶于碱</a:t>
            </a:r>
            <a:r>
              <a:rPr sz="2800" b="1" spc="10" dirty="0">
                <a:latin typeface="Times New Roman" panose="02020603050405020304"/>
                <a:cs typeface="Times New Roman" panose="02020603050405020304"/>
              </a:rPr>
              <a:t>: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2NaOH+2H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1065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2Al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</a:t>
            </a:r>
            <a:r>
              <a:rPr sz="2800"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2NaOH+6H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5240">
              <a:spcBef>
                <a:spcPts val="1495"/>
              </a:spcBef>
            </a:pPr>
            <a:r>
              <a:rPr sz="2800" b="1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8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无水卤化物</a:t>
            </a:r>
            <a:endParaRPr sz="28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7030" y="1828104"/>
            <a:ext cx="2965450" cy="1137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 marR="5080" indent="-73025">
              <a:lnSpc>
                <a:spcPct val="132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Be(OH)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2NaAl(OH)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+3</a:t>
            </a:r>
            <a:r>
              <a:rPr sz="2800" b="1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70792" y="2735452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180" y="0"/>
                </a:lnTo>
              </a:path>
            </a:pathLst>
          </a:custGeom>
          <a:ln w="219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70792" y="2823070"/>
            <a:ext cx="528955" cy="0"/>
          </a:xfrm>
          <a:custGeom>
            <a:avLst/>
            <a:gdLst/>
            <a:ahLst/>
            <a:cxnLst/>
            <a:rect l="l" t="t" r="r" b="b"/>
            <a:pathLst>
              <a:path w="528954">
                <a:moveTo>
                  <a:pt x="0" y="0"/>
                </a:moveTo>
                <a:lnTo>
                  <a:pt x="528180" y="0"/>
                </a:lnTo>
              </a:path>
            </a:pathLst>
          </a:custGeom>
          <a:ln w="219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647" y="1660524"/>
            <a:ext cx="7818120" cy="291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1185" indent="-579120"/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BeCl</a:t>
            </a:r>
            <a:r>
              <a:rPr sz="2850" b="1" spc="-44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·4H</a:t>
            </a:r>
            <a:r>
              <a:rPr sz="2850" b="1" spc="-44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O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和 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AlCl</a:t>
            </a:r>
            <a:r>
              <a:rPr sz="2850" b="1" spc="-44" baseline="-2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·6H</a:t>
            </a:r>
            <a:r>
              <a:rPr sz="2850" b="1" spc="-44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受热脱水时发生水解：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45"/>
              </a:spcBef>
            </a:pPr>
            <a:endParaRPr sz="3600">
              <a:latin typeface="Times New Roman" panose="02020603050405020304"/>
              <a:cs typeface="Times New Roman" panose="02020603050405020304"/>
            </a:endParaRPr>
          </a:p>
          <a:p>
            <a:pPr marL="591185">
              <a:tabLst>
                <a:tab pos="2680335" algn="l"/>
              </a:tabLst>
            </a:pP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BeCl</a:t>
            </a:r>
            <a:r>
              <a:rPr sz="2850" b="1" spc="-44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·4H</a:t>
            </a:r>
            <a:r>
              <a:rPr sz="2850" b="1" spc="-44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O	</a:t>
            </a:r>
            <a:r>
              <a:rPr sz="6000" b="1" u="dbl" spc="1687" baseline="19000" dirty="0">
                <a:latin typeface="Microsoft JhengHei" panose="020B0604030504040204" charset="-120"/>
                <a:cs typeface="Microsoft JhengHei" panose="020B0604030504040204" charset="-120"/>
              </a:rPr>
              <a:t>Δ</a:t>
            </a:r>
            <a:r>
              <a:rPr sz="6000" b="1" u="dbl" spc="-405" baseline="1900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Be(OH)Cl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HCl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594610">
              <a:lnSpc>
                <a:spcPts val="3900"/>
              </a:lnSpc>
              <a:spcBef>
                <a:spcPts val="3495"/>
              </a:spcBef>
            </a:pPr>
            <a:r>
              <a:rPr sz="4000" b="1" spc="1125" dirty="0">
                <a:latin typeface="Microsoft JhengHei" panose="020B0604030504040204" charset="-120"/>
                <a:cs typeface="Microsoft JhengHei" panose="020B0604030504040204" charset="-120"/>
              </a:rPr>
              <a:t>Δ</a:t>
            </a:r>
            <a:endParaRPr sz="4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612775">
              <a:lnSpc>
                <a:spcPts val="2460"/>
              </a:lnSpc>
              <a:tabLst>
                <a:tab pos="3274060" algn="l"/>
              </a:tabLst>
            </a:pP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AlCl</a:t>
            </a:r>
            <a:r>
              <a:rPr sz="2850" b="1" spc="-44" baseline="-2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·6H</a:t>
            </a:r>
            <a:r>
              <a:rPr sz="2850" b="1" spc="-44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O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Al(OH)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Cl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HCl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34039" y="4322698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34039" y="4385945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4766" y="620215"/>
            <a:ext cx="2895853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-8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水合卤化物</a:t>
            </a:r>
            <a:endParaRPr sz="28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540" y="3547745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48540" y="3611753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00940" y="2925952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00940" y="2989198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56516" y="4145153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56516" y="4208398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51716" y="4784471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51716" y="4848478"/>
            <a:ext cx="649605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22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84647" y="457200"/>
            <a:ext cx="8593341" cy="4714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9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氢氧化物</a:t>
            </a:r>
            <a:endParaRPr sz="28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85725" marR="668655">
              <a:lnSpc>
                <a:spcPct val="130000"/>
              </a:lnSpc>
              <a:spcBef>
                <a:spcPts val="1865"/>
              </a:spcBef>
            </a:pP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铍和铝都是两性金属，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Be(OH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和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Al(OH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都是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两性氢氧化物：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30"/>
              </a:spcBef>
            </a:pPr>
            <a:endParaRPr sz="2250">
              <a:latin typeface="Times New Roman" panose="02020603050405020304"/>
              <a:cs typeface="Times New Roman" panose="02020603050405020304"/>
            </a:endParaRPr>
          </a:p>
          <a:p>
            <a:pPr marL="24130" marR="5080" indent="266700">
              <a:lnSpc>
                <a:spcPct val="150000"/>
              </a:lnSpc>
              <a:tabLst>
                <a:tab pos="4798695" algn="l"/>
                <a:tab pos="5014595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NaOH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2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 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		Na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Be(OH)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50" b="1" spc="-52" baseline="-20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45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baseline="-20000">
                <a:latin typeface="Times New Roman" panose="02020603050405020304"/>
                <a:cs typeface="Times New Roman" panose="02020603050405020304"/>
              </a:rPr>
              <a:t>2 </a:t>
            </a:r>
            <a:endParaRPr lang="en-US" sz="2850" b="1" baseline="-20000" smtClean="0">
              <a:latin typeface="Times New Roman" panose="02020603050405020304"/>
              <a:cs typeface="Times New Roman" panose="02020603050405020304"/>
            </a:endParaRPr>
          </a:p>
          <a:p>
            <a:pPr marL="24130" marR="5080" indent="266700">
              <a:lnSpc>
                <a:spcPct val="150000"/>
              </a:lnSpc>
              <a:tabLst>
                <a:tab pos="4798695" algn="l"/>
                <a:tab pos="5014595" algn="l"/>
              </a:tabLst>
            </a:pPr>
            <a:r>
              <a:rPr sz="2850" b="1" baseline="-2000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 Al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NaOH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2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 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	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NaAl(OH)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marL="563245" marR="1476375">
              <a:lnSpc>
                <a:spcPts val="5050"/>
              </a:lnSpc>
              <a:spcBef>
                <a:spcPts val="110"/>
              </a:spcBef>
              <a:tabLst>
                <a:tab pos="4330700" algn="l"/>
                <a:tab pos="4634865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Be(OH)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NaO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H	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Be(OH)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4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15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NaOH	NaAl(OH)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9377" y="887912"/>
            <a:ext cx="3384423" cy="4873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lnSpc>
                <a:spcPts val="3750"/>
              </a:lnSpc>
            </a:pPr>
            <a:r>
              <a:rPr spc="0" dirty="0"/>
              <a:t>对角线规则</a:t>
            </a:r>
            <a:endParaRPr spc="0" dirty="0"/>
          </a:p>
        </p:txBody>
      </p:sp>
      <p:sp>
        <p:nvSpPr>
          <p:cNvPr id="3" name="object 3"/>
          <p:cNvSpPr/>
          <p:nvPr/>
        </p:nvSpPr>
        <p:spPr>
          <a:xfrm>
            <a:off x="6959485" y="2171574"/>
            <a:ext cx="741680" cy="700405"/>
          </a:xfrm>
          <a:custGeom>
            <a:avLst/>
            <a:gdLst/>
            <a:ahLst/>
            <a:cxnLst/>
            <a:rect l="l" t="t" r="r" b="b"/>
            <a:pathLst>
              <a:path w="741679" h="700405">
                <a:moveTo>
                  <a:pt x="0" y="0"/>
                </a:moveTo>
                <a:lnTo>
                  <a:pt x="0" y="700278"/>
                </a:lnTo>
                <a:lnTo>
                  <a:pt x="741426" y="700278"/>
                </a:lnTo>
                <a:lnTo>
                  <a:pt x="741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59485" y="2171574"/>
            <a:ext cx="741680" cy="5783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217170">
              <a:spcBef>
                <a:spcPts val="670"/>
              </a:spcBef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C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59485" y="3014346"/>
            <a:ext cx="741680" cy="700405"/>
          </a:xfrm>
          <a:custGeom>
            <a:avLst/>
            <a:gdLst/>
            <a:ahLst/>
            <a:cxnLst/>
            <a:rect l="l" t="t" r="r" b="b"/>
            <a:pathLst>
              <a:path w="741679" h="700404">
                <a:moveTo>
                  <a:pt x="0" y="0"/>
                </a:moveTo>
                <a:lnTo>
                  <a:pt x="0" y="700277"/>
                </a:lnTo>
                <a:lnTo>
                  <a:pt x="741426" y="700277"/>
                </a:lnTo>
                <a:lnTo>
                  <a:pt x="741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959485" y="3014345"/>
            <a:ext cx="741680" cy="579646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94945">
              <a:spcBef>
                <a:spcPts val="680"/>
              </a:spcBef>
            </a:pPr>
            <a:r>
              <a:rPr sz="3200" b="1" spc="-10" dirty="0">
                <a:solidFill>
                  <a:srgbClr val="00CC00"/>
                </a:solidFill>
                <a:latin typeface="Times New Roman" panose="02020603050405020304"/>
                <a:cs typeface="Times New Roman" panose="02020603050405020304"/>
              </a:rPr>
              <a:t>Si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5869" y="2150999"/>
            <a:ext cx="741680" cy="700405"/>
          </a:xfrm>
          <a:custGeom>
            <a:avLst/>
            <a:gdLst/>
            <a:ahLst/>
            <a:cxnLst/>
            <a:rect l="l" t="t" r="r" b="b"/>
            <a:pathLst>
              <a:path w="741680" h="700405">
                <a:moveTo>
                  <a:pt x="0" y="0"/>
                </a:moveTo>
                <a:lnTo>
                  <a:pt x="0" y="700278"/>
                </a:lnTo>
                <a:lnTo>
                  <a:pt x="741426" y="700278"/>
                </a:lnTo>
                <a:lnTo>
                  <a:pt x="741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35869" y="3014346"/>
            <a:ext cx="741680" cy="700405"/>
          </a:xfrm>
          <a:custGeom>
            <a:avLst/>
            <a:gdLst/>
            <a:ahLst/>
            <a:cxnLst/>
            <a:rect l="l" t="t" r="r" b="b"/>
            <a:pathLst>
              <a:path w="741680" h="700404">
                <a:moveTo>
                  <a:pt x="0" y="0"/>
                </a:moveTo>
                <a:lnTo>
                  <a:pt x="0" y="700277"/>
                </a:lnTo>
                <a:lnTo>
                  <a:pt x="741425" y="700277"/>
                </a:lnTo>
                <a:lnTo>
                  <a:pt x="7414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43995" y="2150999"/>
            <a:ext cx="742950" cy="700405"/>
          </a:xfrm>
          <a:custGeom>
            <a:avLst/>
            <a:gdLst/>
            <a:ahLst/>
            <a:cxnLst/>
            <a:rect l="l" t="t" r="r" b="b"/>
            <a:pathLst>
              <a:path w="742950" h="700405">
                <a:moveTo>
                  <a:pt x="0" y="0"/>
                </a:moveTo>
                <a:lnTo>
                  <a:pt x="0" y="700278"/>
                </a:lnTo>
                <a:lnTo>
                  <a:pt x="742950" y="700278"/>
                </a:lnTo>
                <a:lnTo>
                  <a:pt x="742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943233" y="2150999"/>
            <a:ext cx="742950" cy="700405"/>
          </a:xfrm>
          <a:custGeom>
            <a:avLst/>
            <a:gdLst/>
            <a:ahLst/>
            <a:cxnLst/>
            <a:rect l="l" t="t" r="r" b="b"/>
            <a:pathLst>
              <a:path w="742950" h="700405">
                <a:moveTo>
                  <a:pt x="0" y="0"/>
                </a:moveTo>
                <a:lnTo>
                  <a:pt x="0" y="700278"/>
                </a:lnTo>
                <a:lnTo>
                  <a:pt x="742950" y="700278"/>
                </a:lnTo>
                <a:lnTo>
                  <a:pt x="74295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935870" y="2150999"/>
            <a:ext cx="1617345" cy="5790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170815">
              <a:spcBef>
                <a:spcPts val="675"/>
              </a:spcBef>
              <a:tabLst>
                <a:tab pos="1145540" algn="l"/>
              </a:tabLst>
            </a:pPr>
            <a:r>
              <a:rPr sz="3200" b="1" spc="-5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Li	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Be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43995" y="3014346"/>
            <a:ext cx="742950" cy="700405"/>
          </a:xfrm>
          <a:custGeom>
            <a:avLst/>
            <a:gdLst/>
            <a:ahLst/>
            <a:cxnLst/>
            <a:rect l="l" t="t" r="r" b="b"/>
            <a:pathLst>
              <a:path w="742950" h="700404">
                <a:moveTo>
                  <a:pt x="0" y="0"/>
                </a:moveTo>
                <a:lnTo>
                  <a:pt x="0" y="700277"/>
                </a:lnTo>
                <a:lnTo>
                  <a:pt x="742950" y="700277"/>
                </a:lnTo>
                <a:lnTo>
                  <a:pt x="742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43233" y="3014346"/>
            <a:ext cx="742950" cy="700405"/>
          </a:xfrm>
          <a:custGeom>
            <a:avLst/>
            <a:gdLst/>
            <a:ahLst/>
            <a:cxnLst/>
            <a:rect l="l" t="t" r="r" b="b"/>
            <a:pathLst>
              <a:path w="742950" h="700404">
                <a:moveTo>
                  <a:pt x="0" y="0"/>
                </a:moveTo>
                <a:lnTo>
                  <a:pt x="0" y="700277"/>
                </a:lnTo>
                <a:lnTo>
                  <a:pt x="742950" y="700277"/>
                </a:lnTo>
                <a:lnTo>
                  <a:pt x="74295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935870" y="3014345"/>
            <a:ext cx="1685289" cy="579646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14935">
              <a:spcBef>
                <a:spcPts val="680"/>
              </a:spcBef>
              <a:tabLst>
                <a:tab pos="1078865" algn="l"/>
              </a:tabLst>
            </a:pPr>
            <a:r>
              <a:rPr sz="3200" b="1" spc="-5" dirty="0">
                <a:latin typeface="Times New Roman" panose="02020603050405020304"/>
                <a:cs typeface="Times New Roman" panose="02020603050405020304"/>
              </a:rPr>
              <a:t>Na	</a:t>
            </a:r>
            <a:r>
              <a:rPr sz="3200" b="1" spc="-5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Mg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51359" y="2150999"/>
            <a:ext cx="742950" cy="700405"/>
          </a:xfrm>
          <a:custGeom>
            <a:avLst/>
            <a:gdLst/>
            <a:ahLst/>
            <a:cxnLst/>
            <a:rect l="l" t="t" r="r" b="b"/>
            <a:pathLst>
              <a:path w="742950" h="700405">
                <a:moveTo>
                  <a:pt x="0" y="0"/>
                </a:moveTo>
                <a:lnTo>
                  <a:pt x="0" y="700278"/>
                </a:lnTo>
                <a:lnTo>
                  <a:pt x="742950" y="700278"/>
                </a:lnTo>
                <a:lnTo>
                  <a:pt x="742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51359" y="2150999"/>
            <a:ext cx="742950" cy="700405"/>
          </a:xfrm>
          <a:custGeom>
            <a:avLst/>
            <a:gdLst/>
            <a:ahLst/>
            <a:cxnLst/>
            <a:rect l="l" t="t" r="r" b="b"/>
            <a:pathLst>
              <a:path w="742950" h="700405">
                <a:moveTo>
                  <a:pt x="0" y="0"/>
                </a:moveTo>
                <a:lnTo>
                  <a:pt x="0" y="700278"/>
                </a:lnTo>
                <a:lnTo>
                  <a:pt x="742950" y="700278"/>
                </a:lnTo>
                <a:lnTo>
                  <a:pt x="74295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174105" y="2242948"/>
            <a:ext cx="29654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solidFill>
                  <a:srgbClr val="00CC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51359" y="3014346"/>
            <a:ext cx="742950" cy="700405"/>
          </a:xfrm>
          <a:custGeom>
            <a:avLst/>
            <a:gdLst/>
            <a:ahLst/>
            <a:cxnLst/>
            <a:rect l="l" t="t" r="r" b="b"/>
            <a:pathLst>
              <a:path w="742950" h="700404">
                <a:moveTo>
                  <a:pt x="0" y="0"/>
                </a:moveTo>
                <a:lnTo>
                  <a:pt x="0" y="700278"/>
                </a:lnTo>
                <a:lnTo>
                  <a:pt x="742950" y="700277"/>
                </a:lnTo>
                <a:lnTo>
                  <a:pt x="742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51359" y="3014346"/>
            <a:ext cx="742950" cy="700405"/>
          </a:xfrm>
          <a:custGeom>
            <a:avLst/>
            <a:gdLst/>
            <a:ahLst/>
            <a:cxnLst/>
            <a:rect l="l" t="t" r="r" b="b"/>
            <a:pathLst>
              <a:path w="742950" h="700404">
                <a:moveTo>
                  <a:pt x="0" y="0"/>
                </a:moveTo>
                <a:lnTo>
                  <a:pt x="0" y="700278"/>
                </a:lnTo>
                <a:lnTo>
                  <a:pt x="742950" y="700277"/>
                </a:lnTo>
                <a:lnTo>
                  <a:pt x="74295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107048" y="3107056"/>
            <a:ext cx="43180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Al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11941" y="2727070"/>
            <a:ext cx="576580" cy="432434"/>
          </a:xfrm>
          <a:custGeom>
            <a:avLst/>
            <a:gdLst/>
            <a:ahLst/>
            <a:cxnLst/>
            <a:rect l="l" t="t" r="r" b="b"/>
            <a:pathLst>
              <a:path w="576579" h="432435">
                <a:moveTo>
                  <a:pt x="0" y="0"/>
                </a:moveTo>
                <a:lnTo>
                  <a:pt x="576072" y="432054"/>
                </a:lnTo>
              </a:path>
            </a:pathLst>
          </a:custGeom>
          <a:ln w="38100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520067" y="2727070"/>
            <a:ext cx="576580" cy="360680"/>
          </a:xfrm>
          <a:custGeom>
            <a:avLst/>
            <a:gdLst/>
            <a:ahLst/>
            <a:cxnLst/>
            <a:rect l="l" t="t" r="r" b="b"/>
            <a:pathLst>
              <a:path w="576579" h="360680">
                <a:moveTo>
                  <a:pt x="0" y="0"/>
                </a:moveTo>
                <a:lnTo>
                  <a:pt x="576072" y="360425"/>
                </a:lnTo>
              </a:path>
            </a:pathLst>
          </a:custGeom>
          <a:ln w="38100">
            <a:solidFill>
              <a:srgbClr val="FF66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528193" y="2727070"/>
            <a:ext cx="576580" cy="432434"/>
          </a:xfrm>
          <a:custGeom>
            <a:avLst/>
            <a:gdLst/>
            <a:ahLst/>
            <a:cxnLst/>
            <a:rect l="l" t="t" r="r" b="b"/>
            <a:pathLst>
              <a:path w="576579" h="432435">
                <a:moveTo>
                  <a:pt x="0" y="0"/>
                </a:moveTo>
                <a:lnTo>
                  <a:pt x="576072" y="432054"/>
                </a:lnTo>
              </a:path>
            </a:pathLst>
          </a:custGeom>
          <a:ln w="38100">
            <a:solidFill>
              <a:srgbClr val="00CC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87734" y="5954713"/>
            <a:ext cx="18473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97280"/>
            <a:endParaRPr lang="zh-CN" altLang="zh-CN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934541" y="2354627"/>
            <a:ext cx="10157250" cy="2802565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glow" dir="tl"/>
          </a:scene3d>
          <a:sp3d>
            <a:bevelT w="50800" h="508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zh-CN" altLang="en-US" sz="2590">
              <a:solidFill>
                <a:srgbClr val="C00000"/>
              </a:solidFill>
              <a:latin typeface="Goudy Old Style" panose="02020502050305020303"/>
              <a:ea typeface="宋体" panose="0201060003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386386"/>
            <a:ext cx="109417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4400" b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高考二</a:t>
            </a:r>
            <a:r>
              <a:rPr lang="zh-CN" altLang="en-US" sz="4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轮微专题拓展</a:t>
            </a:r>
            <a:endParaRPr lang="en-US" altLang="zh-CN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4628"/>
            <a:ext cx="2034749" cy="28025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72465" y="1015707"/>
            <a:ext cx="3110467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9105"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4800" b="1" kern="10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硼族元素</a:t>
            </a:r>
            <a:endParaRPr lang="zh-CN" altLang="en-US" sz="4800" b="1" kern="1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29200" y="312420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镓、铟、铊</a:t>
            </a:r>
            <a:endParaRPr lang="zh-CN" altLang="en-US" sz="44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685800"/>
            <a:ext cx="3713226" cy="4648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0600" y="685800"/>
            <a:ext cx="11125200" cy="52181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251200" marR="5080">
              <a:lnSpc>
                <a:spcPct val="110000"/>
              </a:lnSpc>
              <a:spcBef>
                <a:spcPts val="65"/>
              </a:spcBef>
            </a:pPr>
            <a:r>
              <a:rPr sz="2800" b="1" spc="1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利普斯科姆</a:t>
            </a:r>
            <a:endParaRPr lang="en-US" sz="2800" b="1" spc="1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3251200" marR="5080">
              <a:lnSpc>
                <a:spcPct val="110000"/>
              </a:lnSpc>
              <a:spcBef>
                <a:spcPts val="65"/>
              </a:spcBef>
            </a:pPr>
            <a:r>
              <a:rPr sz="2800" b="1" spc="-5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1941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年毕业于肯塔基大学，</a:t>
            </a:r>
            <a:r>
              <a:rPr sz="2800" b="1" spc="1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获理学士学位</a:t>
            </a:r>
            <a:r>
              <a:rPr sz="2800" b="1" spc="1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，</a:t>
            </a:r>
            <a:endParaRPr lang="en-US" sz="2800" b="1" spc="10" smtClean="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3251200" marR="5080">
              <a:lnSpc>
                <a:spcPct val="110000"/>
              </a:lnSpc>
              <a:spcBef>
                <a:spcPts val="65"/>
              </a:spcBef>
            </a:pPr>
            <a:r>
              <a:rPr sz="2800" b="1" spc="-5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1946</a:t>
            </a:r>
            <a:r>
              <a:rPr sz="2800" b="1" spc="1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年在加利福尼亚理工学院获哲学博士学位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3251200">
              <a:spcBef>
                <a:spcPts val="1840"/>
              </a:spcBef>
            </a:pP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1949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年开始研究硼氢化合物。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3251200" marR="8890">
              <a:lnSpc>
                <a:spcPct val="116000"/>
              </a:lnSpc>
              <a:spcBef>
                <a:spcPts val="1505"/>
              </a:spcBef>
            </a:pP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1959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年应聘为哈佛大学无机化学教授。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3251200">
              <a:spcBef>
                <a:spcPts val="1840"/>
              </a:spcBef>
            </a:pP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1976</a:t>
            </a:r>
            <a:r>
              <a:rPr sz="2800" b="1" spc="5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年获得诺贝尔化学奖</a:t>
            </a:r>
            <a:r>
              <a:rPr sz="2800" b="1" spc="5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。</a:t>
            </a:r>
            <a:endParaRPr lang="en-US" sz="2800" b="1" spc="5" smtClean="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3251200">
              <a:spcBef>
                <a:spcPts val="1840"/>
              </a:spcBef>
            </a:pPr>
            <a:endParaRPr lang="en-US" sz="2800" b="1" spc="5" smtClean="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3251200">
              <a:spcBef>
                <a:spcPts val="1840"/>
              </a:spcBef>
            </a:pP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>
              <a:lnSpc>
                <a:spcPts val="3295"/>
              </a:lnSpc>
              <a:spcBef>
                <a:spcPts val="5"/>
              </a:spcBef>
            </a:pPr>
            <a:r>
              <a:rPr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利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普 斯 科</a:t>
            </a:r>
            <a:r>
              <a:rPr sz="2800" b="1" spc="-7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姆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9197" y="1891918"/>
            <a:ext cx="5068570" cy="2485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385570" algn="l"/>
              </a:tabLst>
            </a:pPr>
            <a:r>
              <a:rPr sz="36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600" b="1" spc="5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600" b="1" dirty="0"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3600" b="1" spc="10" dirty="0">
                <a:latin typeface="Microsoft JhengHei" panose="020B0604030504040204" charset="-120"/>
                <a:cs typeface="Microsoft JhengHei" panose="020B0604030504040204" charset="-120"/>
              </a:rPr>
              <a:t>硼单质及其化合物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3040"/>
              </a:spcBef>
              <a:tabLst>
                <a:tab pos="1385570" algn="l"/>
              </a:tabLst>
            </a:pPr>
            <a:r>
              <a:rPr sz="3600" b="1" dirty="0"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600" b="1" spc="5" dirty="0"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600" b="1" dirty="0"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3600" b="1" spc="10" dirty="0">
                <a:latin typeface="Microsoft JhengHei" panose="020B0604030504040204" charset="-120"/>
                <a:cs typeface="Microsoft JhengHei" panose="020B0604030504040204" charset="-120"/>
              </a:rPr>
              <a:t>铝单质及其化合物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3410"/>
              </a:spcBef>
              <a:tabLst>
                <a:tab pos="1385570" algn="l"/>
              </a:tabLst>
            </a:pP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13</a:t>
            </a:r>
            <a:r>
              <a:rPr sz="3600" b="1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－</a:t>
            </a:r>
            <a:r>
              <a:rPr sz="36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36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镓、铟、铊</a:t>
            </a:r>
            <a:endParaRPr sz="36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580755"/>
            <a:ext cx="2671573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sz="4800" b="1" spc="2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4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sz="4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1292" y="572898"/>
            <a:ext cx="24765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575"/>
              </a:lnSpc>
            </a:pPr>
            <a:r>
              <a:rPr sz="4800" b="1" spc="20" dirty="0">
                <a:latin typeface="Microsoft JhengHei" panose="020B0604030504040204" charset="-120"/>
                <a:cs typeface="Microsoft JhengHei" panose="020B0604030504040204" charset="-120"/>
              </a:rPr>
              <a:t>硼族元素</a:t>
            </a:r>
            <a:endParaRPr sz="4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634" y="173370"/>
            <a:ext cx="5559165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435735" algn="l"/>
              </a:tabLst>
            </a:pPr>
            <a:r>
              <a:rPr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 </a:t>
            </a:r>
            <a:r>
              <a:rPr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b="1" spc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镓、铟、铊</a:t>
            </a:r>
            <a:endParaRPr b="1" spc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145930"/>
            <a:ext cx="10439399" cy="5230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"/>
            <a:r>
              <a:rPr sz="2800" b="1" spc="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镓、铟、铊在地壳中以硫化物形式存在。</a:t>
            </a:r>
            <a:endParaRPr sz="28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 marR="406400" indent="710565">
              <a:lnSpc>
                <a:spcPct val="137000"/>
              </a:lnSpc>
              <a:spcBef>
                <a:spcPts val="1960"/>
              </a:spcBef>
            </a:pP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镓的化学性质和铝很相似，但没有铝活泼。只有镓能与苛性碱溶液反应放出氢气。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>
              <a:spcBef>
                <a:spcPts val="5"/>
              </a:spcBef>
            </a:pPr>
            <a:endParaRPr sz="235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83820" marR="334010" indent="710565">
              <a:lnSpc>
                <a:spcPct val="137000"/>
              </a:lnSpc>
            </a:pP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镓、铟和铊三种金属都能溶于稀盐酸，但只有加热时反应速率才比较快。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83820" marR="5080" indent="710565">
              <a:lnSpc>
                <a:spcPct val="130000"/>
              </a:lnSpc>
              <a:spcBef>
                <a:spcPts val="1120"/>
              </a:spcBef>
            </a:pP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镓、铟和铊三种金属与氯气及溴的化合，在常温下就可以进行，在高温下，</a:t>
            </a:r>
            <a:r>
              <a:rPr sz="2800" b="1" spc="1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它们都可以</a:t>
            </a:r>
            <a:r>
              <a:rPr sz="2800" b="1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与</a:t>
            </a:r>
            <a:r>
              <a:rPr sz="2800" b="1" spc="1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sz="2800" b="1" spc="-1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baseline="-200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10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、</a:t>
            </a:r>
            <a:r>
              <a:rPr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、</a:t>
            </a:r>
            <a:r>
              <a:rPr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P</a:t>
            </a:r>
            <a:r>
              <a:rPr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、</a:t>
            </a:r>
            <a:r>
              <a:rPr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As</a:t>
            </a:r>
            <a:r>
              <a:rPr sz="2800" b="1" spc="-75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等非金属单质直接化合。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7906" y="584825"/>
            <a:ext cx="7530465" cy="1062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2800" b="1" spc="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镓、铟、铊正三价化合物越来越不稳定，正一价化合物越来越稳定：</a:t>
            </a:r>
            <a:endParaRPr sz="28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3164" y="2155825"/>
            <a:ext cx="2540000" cy="1118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Ga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850" b="1" spc="-7" baseline="-20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  <a:p>
            <a:pPr marL="12700">
              <a:spcBef>
                <a:spcPts val="2025"/>
              </a:spcBef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850" b="1" spc="-7" baseline="-20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3170" y="3266385"/>
            <a:ext cx="2212340" cy="1378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0000"/>
              </a:lnSpc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Tl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850" b="1" spc="-7" baseline="-20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Ga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HNO</a:t>
            </a:r>
            <a:r>
              <a:rPr sz="2850" b="1" spc="-7" baseline="-20000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3266" y="4892199"/>
            <a:ext cx="23596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Tl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HNO</a:t>
            </a:r>
            <a:r>
              <a:rPr sz="2850" b="1" spc="-7" baseline="-20000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1580" y="1898086"/>
            <a:ext cx="4659630" cy="3503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035" marR="1259205" indent="28575">
              <a:lnSpc>
                <a:spcPct val="16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Ga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(SO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↑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(SO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↑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spcBef>
                <a:spcPts val="2020"/>
              </a:spcBef>
              <a:tabLst>
                <a:tab pos="177546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50" b="1" spc="7" baseline="-20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	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Microsoft JhengHei" panose="020B0604030504040204" charset="-120"/>
                <a:cs typeface="Microsoft JhengHei" panose="020B0604030504040204" charset="-120"/>
              </a:rPr>
              <a:t>↑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8270" marR="5080" indent="30480">
              <a:lnSpc>
                <a:spcPts val="5390"/>
              </a:lnSpc>
              <a:spcBef>
                <a:spcPts val="515"/>
              </a:spcBef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Ga (NO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 NO</a:t>
            </a:r>
            <a:r>
              <a:rPr sz="2850" b="1" baseline="-20000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  TlNO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-50" dirty="0"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41760" y="3049397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83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341760" y="3112642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83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17960" y="2363597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83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17960" y="2426842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83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80393" y="3735196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80393" y="3798442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072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89360" y="4433951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83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189360" y="4497196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83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65560" y="5119751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83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65560" y="5182996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0" y="0"/>
                </a:moveTo>
                <a:lnTo>
                  <a:pt x="576834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9149" y="1577467"/>
            <a:ext cx="503301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Tl(III)</a:t>
            </a:r>
            <a:r>
              <a:rPr sz="2800" b="1" spc="-8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是很强的氧化剂，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例如：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790838" y="620215"/>
            <a:ext cx="4481321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890395" algn="l"/>
              </a:tabLst>
            </a:pPr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Tl </a:t>
            </a:r>
            <a:r>
              <a:rPr sz="2850" b="1" baseline="23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3+ </a:t>
            </a:r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/</a:t>
            </a:r>
            <a:r>
              <a:rPr sz="2800" b="1" spc="-16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Tl</a:t>
            </a:r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50" b="1" spc="-7" baseline="23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+</a:t>
            </a:r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:	</a:t>
            </a:r>
            <a:r>
              <a:rPr sz="2800" b="1" i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E </a:t>
            </a:r>
            <a:r>
              <a:rPr sz="2850" b="1" baseline="23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ymbol" panose="05050102010706020507"/>
              </a:rPr>
              <a:t></a:t>
            </a:r>
            <a:r>
              <a:rPr sz="2850" b="1" spc="-390" baseline="23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=1.25V</a:t>
            </a:r>
            <a:endParaRPr sz="28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447800" y="2063662"/>
            <a:ext cx="10972800" cy="144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4500">
              <a:lnSpc>
                <a:spcPct val="170000"/>
              </a:lnSpc>
            </a:pPr>
            <a:r>
              <a:rPr spc="-5" dirty="0"/>
              <a:t>Tl</a:t>
            </a:r>
            <a:r>
              <a:rPr sz="2850" spc="-7" baseline="-20000" dirty="0"/>
              <a:t>2 </a:t>
            </a:r>
            <a:r>
              <a:rPr sz="2800" dirty="0"/>
              <a:t>( </a:t>
            </a:r>
            <a:r>
              <a:rPr sz="2800" spc="-5" dirty="0"/>
              <a:t>SO</a:t>
            </a:r>
            <a:r>
              <a:rPr sz="2850" spc="-7" baseline="-20000" dirty="0"/>
              <a:t>4</a:t>
            </a:r>
            <a:r>
              <a:rPr sz="2800" spc="-5" dirty="0"/>
              <a:t>)</a:t>
            </a:r>
            <a:r>
              <a:rPr sz="2850" spc="-7" baseline="-20000" dirty="0"/>
              <a:t>3</a:t>
            </a:r>
            <a:r>
              <a:rPr sz="2800" spc="-5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spc="-5" dirty="0"/>
              <a:t>4 </a:t>
            </a:r>
            <a:r>
              <a:rPr sz="2800"/>
              <a:t>FeSO</a:t>
            </a:r>
            <a:r>
              <a:rPr sz="2850" baseline="-20000"/>
              <a:t>4  </a:t>
            </a:r>
            <a:endParaRPr lang="en-US" sz="2850" baseline="-20000" smtClean="0"/>
          </a:p>
          <a:p>
            <a:pPr marL="12700" marR="5080" indent="444500">
              <a:lnSpc>
                <a:spcPct val="170000"/>
              </a:lnSpc>
            </a:pPr>
            <a:r>
              <a:rPr sz="2800" spc="-5" smtClean="0"/>
              <a:t>Tl </a:t>
            </a:r>
            <a:r>
              <a:rPr sz="2800" dirty="0"/>
              <a:t>(NO</a:t>
            </a:r>
            <a:r>
              <a:rPr sz="2850" baseline="-20000" dirty="0"/>
              <a:t>3</a:t>
            </a:r>
            <a:r>
              <a:rPr sz="2800" dirty="0"/>
              <a:t>)</a:t>
            </a:r>
            <a:r>
              <a:rPr sz="2850" baseline="-20000" dirty="0"/>
              <a:t>3</a:t>
            </a:r>
            <a:r>
              <a:rPr sz="2800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dirty="0"/>
              <a:t>SO</a:t>
            </a:r>
            <a:r>
              <a:rPr sz="2850" baseline="-20000" dirty="0"/>
              <a:t>2</a:t>
            </a:r>
            <a:r>
              <a:rPr sz="2800" dirty="0"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dirty="0"/>
              <a:t>2</a:t>
            </a:r>
            <a:r>
              <a:rPr sz="2800" spc="-70" dirty="0"/>
              <a:t> </a:t>
            </a:r>
            <a:r>
              <a:rPr sz="2800" spc="-5" dirty="0"/>
              <a:t>H</a:t>
            </a:r>
            <a:r>
              <a:rPr sz="2850" spc="-7" baseline="-20000" dirty="0"/>
              <a:t>2</a:t>
            </a:r>
            <a:r>
              <a:rPr sz="2800" spc="-5" dirty="0"/>
              <a:t>O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4633" y="2004004"/>
            <a:ext cx="4274185" cy="1465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670">
              <a:lnSpc>
                <a:spcPct val="17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Fe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(SO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TlNO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HNO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3</a:t>
            </a:r>
            <a:endParaRPr sz="2850" baseline="-20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0560" y="3759073"/>
            <a:ext cx="30778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Tl</a:t>
            </a:r>
            <a:r>
              <a:rPr sz="2850" b="1" spc="-7" baseline="-20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 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蓝黑色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)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S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20068" y="2564002"/>
            <a:ext cx="563245" cy="0"/>
          </a:xfrm>
          <a:custGeom>
            <a:avLst/>
            <a:gdLst/>
            <a:ahLst/>
            <a:cxnLst/>
            <a:rect l="l" t="t" r="r" b="b"/>
            <a:pathLst>
              <a:path w="563245">
                <a:moveTo>
                  <a:pt x="0" y="0"/>
                </a:moveTo>
                <a:lnTo>
                  <a:pt x="563118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20068" y="2627248"/>
            <a:ext cx="563245" cy="0"/>
          </a:xfrm>
          <a:custGeom>
            <a:avLst/>
            <a:gdLst/>
            <a:ahLst/>
            <a:cxnLst/>
            <a:rect l="l" t="t" r="r" b="b"/>
            <a:pathLst>
              <a:path w="563245">
                <a:moveTo>
                  <a:pt x="0" y="0"/>
                </a:moveTo>
                <a:lnTo>
                  <a:pt x="563118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90934" y="3211702"/>
            <a:ext cx="565785" cy="0"/>
          </a:xfrm>
          <a:custGeom>
            <a:avLst/>
            <a:gdLst/>
            <a:ahLst/>
            <a:cxnLst/>
            <a:rect l="l" t="t" r="r" b="b"/>
            <a:pathLst>
              <a:path w="565785">
                <a:moveTo>
                  <a:pt x="0" y="0"/>
                </a:moveTo>
                <a:lnTo>
                  <a:pt x="565404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90934" y="3274948"/>
            <a:ext cx="565785" cy="0"/>
          </a:xfrm>
          <a:custGeom>
            <a:avLst/>
            <a:gdLst/>
            <a:ahLst/>
            <a:cxnLst/>
            <a:rect l="l" t="t" r="r" b="b"/>
            <a:pathLst>
              <a:path w="565785">
                <a:moveTo>
                  <a:pt x="0" y="0"/>
                </a:moveTo>
                <a:lnTo>
                  <a:pt x="565404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42116" y="3976751"/>
            <a:ext cx="565785" cy="0"/>
          </a:xfrm>
          <a:custGeom>
            <a:avLst/>
            <a:gdLst/>
            <a:ahLst/>
            <a:cxnLst/>
            <a:rect l="l" t="t" r="r" b="b"/>
            <a:pathLst>
              <a:path w="565785">
                <a:moveTo>
                  <a:pt x="0" y="0"/>
                </a:moveTo>
                <a:lnTo>
                  <a:pt x="565404" y="0"/>
                </a:lnTo>
              </a:path>
            </a:pathLst>
          </a:custGeom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87865" y="3683918"/>
            <a:ext cx="3001010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770">
              <a:tabLst>
                <a:tab pos="2987675" algn="l"/>
              </a:tabLst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Tl </a:t>
            </a:r>
            <a:r>
              <a:rPr sz="2850" b="1" baseline="230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50" b="1" baseline="23000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Microsoft JhengHei" panose="020B0604030504040204" charset="-120"/>
                <a:cs typeface="Microsoft JhengHei" panose="020B0604030504040204" charset="-120"/>
              </a:rPr>
              <a:t>＋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50" b="1" baseline="23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50" b="1" baseline="23000" dirty="0">
                <a:latin typeface="Microsoft JhengHei" panose="020B0604030504040204" charset="-120"/>
                <a:cs typeface="Microsoft JhengHei" panose="020B0604030504040204" charset="-120"/>
              </a:rPr>
              <a:t>－	</a:t>
            </a:r>
            <a:endParaRPr sz="2850" baseline="23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spcBef>
                <a:spcPts val="5"/>
              </a:spcBef>
            </a:pPr>
            <a:endParaRPr sz="4200">
              <a:latin typeface="Times New Roman" panose="02020603050405020304"/>
              <a:cs typeface="Times New Roman" panose="02020603050405020304"/>
            </a:endParaRPr>
          </a:p>
          <a:p>
            <a:pPr marL="12700">
              <a:tabLst>
                <a:tab pos="735330" algn="l"/>
              </a:tabLst>
            </a:pPr>
            <a:r>
              <a:rPr sz="3200" b="1" spc="-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Tl:	6s</a:t>
            </a:r>
            <a:r>
              <a:rPr sz="3150" b="1" spc="-7" baseline="26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3150" b="1" spc="-397" baseline="26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6p</a:t>
            </a:r>
            <a:r>
              <a:rPr sz="3150" b="1" spc="-7" baseline="26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endParaRPr sz="3150" baseline="260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19197" y="5881497"/>
            <a:ext cx="511810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很难失去，</a:t>
            </a:r>
            <a:r>
              <a:rPr sz="3200"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“ </a:t>
            </a:r>
            <a:r>
              <a:rPr sz="32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惰性电子对</a:t>
            </a:r>
            <a:r>
              <a:rPr sz="3200" b="1" spc="-8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”</a:t>
            </a:r>
            <a:r>
              <a:rPr sz="3200" b="1" spc="-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。</a:t>
            </a: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401823" y="463620"/>
            <a:ext cx="7847965" cy="533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30" marR="4817745" algn="ctr">
              <a:lnSpc>
                <a:spcPct val="140000"/>
              </a:lnSpc>
              <a:tabLst>
                <a:tab pos="1240155" algn="l"/>
                <a:tab pos="1260475" algn="l"/>
                <a:tab pos="2386330" algn="l"/>
                <a:tab pos="2407920" algn="l"/>
              </a:tabLst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Ⅲ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		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Ⅳ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		</a:t>
            </a:r>
            <a:r>
              <a:rPr sz="2800" b="1" spc="10" dirty="0">
                <a:latin typeface="Microsoft JhengHei" panose="020B0604030504040204" charset="-120"/>
                <a:cs typeface="Microsoft JhengHei" panose="020B0604030504040204" charset="-120"/>
              </a:rPr>
              <a:t>Ⅴ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  B	C	N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66395">
              <a:spcBef>
                <a:spcPts val="675"/>
              </a:spcBef>
              <a:tabLst>
                <a:tab pos="1433195" algn="l"/>
                <a:tab pos="2619375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Al	Si	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P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R="4489450" algn="ctr">
              <a:spcBef>
                <a:spcPts val="675"/>
              </a:spcBef>
              <a:tabLst>
                <a:tab pos="1076325" algn="l"/>
                <a:tab pos="2221865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Ga	Ge	As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366395">
              <a:spcBef>
                <a:spcPts val="675"/>
              </a:spcBef>
              <a:tabLst>
                <a:tab pos="1414145" algn="l"/>
                <a:tab pos="2610485" algn="l"/>
              </a:tabLst>
            </a:pPr>
            <a:r>
              <a:rPr sz="2800" b="1" dirty="0">
                <a:latin typeface="Times New Roman" panose="02020603050405020304"/>
                <a:cs typeface="Times New Roman" panose="02020603050405020304"/>
              </a:rPr>
              <a:t>In	Sn	Sb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R="4509135" algn="ctr">
              <a:spcBef>
                <a:spcPts val="675"/>
              </a:spcBef>
              <a:tabLst>
                <a:tab pos="1046480" algn="l"/>
                <a:tab pos="2261870" algn="l"/>
              </a:tabLst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Tl	Pb	Bi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860"/>
              </a:lnSpc>
              <a:spcBef>
                <a:spcPts val="2320"/>
              </a:spcBef>
              <a:tabLst>
                <a:tab pos="1196340" algn="l"/>
                <a:tab pos="2438400" algn="l"/>
                <a:tab pos="6583045" algn="l"/>
              </a:tabLst>
            </a:pPr>
            <a:r>
              <a:rPr sz="4200" b="1" baseline="13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ns</a:t>
            </a:r>
            <a:r>
              <a:rPr sz="2850" b="1" baseline="42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200" b="1" spc="-7" baseline="13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4200" b="1" baseline="13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850" b="1" baseline="42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4200" b="1" baseline="13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ns</a:t>
            </a:r>
            <a:r>
              <a:rPr sz="2850" b="1" baseline="42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200" b="1" baseline="13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np</a:t>
            </a:r>
            <a:r>
              <a:rPr sz="2850" b="1" baseline="42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4200" b="1" baseline="13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4200" b="1" spc="-7" baseline="13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50" b="1" spc="-7" baseline="42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4200" b="1" baseline="13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np</a:t>
            </a:r>
            <a:r>
              <a:rPr sz="2850" b="1" baseline="42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50" b="1" spc="270" baseline="42000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7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同族元素，从上到</a:t>
            </a:r>
            <a:r>
              <a:rPr sz="2400" b="1" spc="70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下</a:t>
            </a:r>
            <a:r>
              <a:rPr sz="2400" b="1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,	</a:t>
            </a:r>
            <a:r>
              <a:rPr sz="2400" b="1" spc="60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与族数对</a:t>
            </a:r>
            <a:endParaRPr sz="24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72390">
              <a:lnSpc>
                <a:spcPts val="2860"/>
              </a:lnSpc>
              <a:tabLst>
                <a:tab pos="1318895" algn="l"/>
              </a:tabLst>
            </a:pPr>
            <a:r>
              <a:rPr sz="2800" b="1" spc="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3	</a:t>
            </a:r>
            <a:r>
              <a:rPr sz="2800" b="1" spc="5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5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2800"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36220">
              <a:lnSpc>
                <a:spcPts val="3195"/>
              </a:lnSpc>
              <a:spcBef>
                <a:spcPts val="1805"/>
              </a:spcBef>
              <a:tabLst>
                <a:tab pos="1377315" algn="l"/>
              </a:tabLst>
            </a:pPr>
            <a:r>
              <a:rPr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ns</a:t>
            </a:r>
            <a:r>
              <a:rPr sz="2850" b="1" baseline="2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	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ns</a:t>
            </a:r>
            <a:r>
              <a:rPr sz="2850" b="1" baseline="2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2850" baseline="23000">
              <a:latin typeface="Times New Roman" panose="02020603050405020304"/>
              <a:cs typeface="Times New Roman" panose="02020603050405020304"/>
            </a:endParaRPr>
          </a:p>
          <a:p>
            <a:pPr marR="5833110" algn="ctr">
              <a:lnSpc>
                <a:spcPts val="3195"/>
              </a:lnSpc>
              <a:tabLst>
                <a:tab pos="1156335" algn="l"/>
              </a:tabLst>
            </a:pPr>
            <a:r>
              <a:rPr sz="28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	</a:t>
            </a:r>
            <a:r>
              <a:rPr sz="2800" b="1" spc="5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32912" y="6049899"/>
            <a:ext cx="74016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其原因主要是</a:t>
            </a:r>
            <a:r>
              <a:rPr sz="3200"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6s</a:t>
            </a:r>
            <a:r>
              <a:rPr sz="3150" b="1" spc="7" baseline="26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电子对的惰性显著</a:t>
            </a:r>
            <a:r>
              <a:rPr sz="3200"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!</a:t>
            </a:r>
            <a:endParaRPr sz="32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181471"/>
            <a:ext cx="10368000" cy="4873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lnSpc>
                <a:spcPts val="3750"/>
              </a:lnSpc>
            </a:pPr>
            <a:r>
              <a:rPr b="1" spc="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惰性电子对效应</a:t>
            </a:r>
            <a:endParaRPr b="1" spc="5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8646" y="5218049"/>
            <a:ext cx="4314190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75"/>
              </a:lnSpc>
            </a:pPr>
            <a:r>
              <a:rPr sz="24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同族元素，从上到下，与族数差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ts val="2875"/>
              </a:lnSpc>
            </a:pPr>
            <a:r>
              <a:rPr sz="24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400" b="1" spc="-10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的氧化态，愈来愈稳定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7870" y="4156624"/>
            <a:ext cx="565785" cy="1717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 marR="5080" indent="-41275">
              <a:lnSpc>
                <a:spcPct val="154000"/>
              </a:lnSpc>
            </a:pPr>
            <a:r>
              <a:rPr sz="2800" b="1" spc="10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dirty="0"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800" b="1" dirty="0">
                <a:solidFill>
                  <a:srgbClr val="3333CC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8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ns</a:t>
            </a:r>
            <a:r>
              <a:rPr sz="2850" b="1" spc="-7" baseline="23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2850" baseline="23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035"/>
              </a:lnSpc>
            </a:pPr>
            <a:r>
              <a:rPr sz="2800" b="1" spc="10" dirty="0">
                <a:solidFill>
                  <a:srgbClr val="FF00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＋</a:t>
            </a:r>
            <a:r>
              <a:rPr sz="2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5598" y="4600676"/>
            <a:ext cx="431419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b="1" spc="10" dirty="0">
                <a:solidFill>
                  <a:srgbClr val="FFFF00"/>
                </a:solidFill>
                <a:latin typeface="Microsoft JhengHei" panose="020B0604030504040204" charset="-120"/>
                <a:cs typeface="Microsoft JhengHei" panose="020B0604030504040204" charset="-120"/>
              </a:rPr>
              <a:t>应的最高氧化态，越来越不稳定</a:t>
            </a:r>
            <a:endParaRPr sz="2400">
              <a:solidFill>
                <a:srgbClr val="FFFF00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23343" y="906653"/>
            <a:ext cx="114300" cy="2879725"/>
          </a:xfrm>
          <a:custGeom>
            <a:avLst/>
            <a:gdLst/>
            <a:ahLst/>
            <a:cxnLst/>
            <a:rect l="l" t="t" r="r" b="b"/>
            <a:pathLst>
              <a:path w="114300" h="2879725">
                <a:moveTo>
                  <a:pt x="114300" y="2765298"/>
                </a:moveTo>
                <a:lnTo>
                  <a:pt x="0" y="2765298"/>
                </a:lnTo>
                <a:lnTo>
                  <a:pt x="38100" y="2841498"/>
                </a:lnTo>
                <a:lnTo>
                  <a:pt x="38100" y="2784348"/>
                </a:lnTo>
                <a:lnTo>
                  <a:pt x="76200" y="2784348"/>
                </a:lnTo>
                <a:lnTo>
                  <a:pt x="76200" y="2841498"/>
                </a:lnTo>
                <a:lnTo>
                  <a:pt x="114300" y="2765298"/>
                </a:lnTo>
                <a:close/>
              </a:path>
              <a:path w="114300" h="2879725">
                <a:moveTo>
                  <a:pt x="76200" y="2765298"/>
                </a:moveTo>
                <a:lnTo>
                  <a:pt x="76200" y="0"/>
                </a:lnTo>
                <a:lnTo>
                  <a:pt x="38100" y="0"/>
                </a:lnTo>
                <a:lnTo>
                  <a:pt x="38100" y="2765298"/>
                </a:lnTo>
                <a:lnTo>
                  <a:pt x="76200" y="2765298"/>
                </a:lnTo>
                <a:close/>
              </a:path>
              <a:path w="114300" h="2879725">
                <a:moveTo>
                  <a:pt x="76200" y="2841498"/>
                </a:moveTo>
                <a:lnTo>
                  <a:pt x="76200" y="2784348"/>
                </a:lnTo>
                <a:lnTo>
                  <a:pt x="38100" y="2784348"/>
                </a:lnTo>
                <a:lnTo>
                  <a:pt x="38100" y="2841498"/>
                </a:lnTo>
                <a:lnTo>
                  <a:pt x="57150" y="2879598"/>
                </a:lnTo>
                <a:lnTo>
                  <a:pt x="76200" y="2841498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52400"/>
            <a:ext cx="11963400" cy="4525963"/>
          </a:xfrm>
        </p:spPr>
        <p:txBody>
          <a:bodyPr>
            <a:no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(2019·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全国卷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Ⅰ)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硼酸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(H3BO3)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是一种重要的化工原料，广泛应用于玻璃、医药、肥料等工业。一种以硼镁矿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含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Mg2B2O5·H2O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SiO2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及少量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Fe2O3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Al2O3)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为原料生产硼酸及轻质氧化镁的工艺流程如下：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回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答下列问题：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95 ℃“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溶浸”硼镁矿粉，产生的气体在“吸收”中反应的化学方程式为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(2)“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滤渣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的主要成分有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。为检验“过滤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后的滤液中是否含有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Fe3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＋，可选用的化学试剂是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H3BO3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的解离反应：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H3BO3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H2OH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＋＋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B(OH)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Ka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5.81×10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，可判断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H3BO3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酸；在“过滤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2”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前，将溶液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pH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调节至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，目的是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________________________________________________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在“沉镁”中生成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Mg(OH)2·MgCO3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沉淀的离子方程式为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母液经加热后可返回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工序循环使用。由碱式碳酸镁制备轻质氧化镁的方法是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452596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答案：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(1)NH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HCO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NH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spc="-80">
                <a:latin typeface="Times New Roman" panose="02020603050405020304" pitchFamily="18" charset="0"/>
                <a:cs typeface="Courier New" panose="02070309020205020404" pitchFamily="49" charset="0"/>
              </a:rPr>
              <a:t>==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=(NH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4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en-US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endParaRPr lang="zh-CN" altLang="zh-CN" sz="20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(2)SiO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Fe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Al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KSCN</a:t>
            </a:r>
            <a:endParaRPr lang="zh-CN" altLang="zh-CN" sz="20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一元弱　转化为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BO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，促进析出</a:t>
            </a:r>
            <a:endParaRPr lang="zh-CN" altLang="zh-CN" sz="20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00300" algn="l"/>
              </a:tabLst>
            </a:pP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(4)2Mg</a:t>
            </a:r>
            <a:r>
              <a:rPr lang="pt-BR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3CO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2H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pt-BR" altLang="zh-CN" sz="2800" kern="100" spc="-80">
                <a:latin typeface="Times New Roman" panose="02020603050405020304" pitchFamily="18" charset="0"/>
                <a:cs typeface="Courier New" panose="02070309020205020404" pitchFamily="49" charset="0"/>
              </a:rPr>
              <a:t>==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=Mg(OH)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·MgCO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↓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2HCO[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2Mg</a:t>
            </a:r>
            <a:r>
              <a:rPr lang="pt-BR" altLang="zh-CN" sz="2800" kern="100" baseline="30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2CO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pt-BR" altLang="zh-CN" sz="2800" kern="100" spc="-80">
                <a:latin typeface="Times New Roman" panose="02020603050405020304" pitchFamily="18" charset="0"/>
                <a:cs typeface="Courier New" panose="02070309020205020404" pitchFamily="49" charset="0"/>
              </a:rPr>
              <a:t>==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=Mg(OH)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·MgCO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↓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CO</a:t>
            </a:r>
            <a:r>
              <a:rPr lang="pt-BR" altLang="zh-CN" sz="2800" kern="100" baseline="-2500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pt-BR" altLang="zh-CN" sz="2800" kern="100">
                <a:latin typeface="Times New Roman" panose="02020603050405020304" pitchFamily="18" charset="0"/>
                <a:cs typeface="Courier New" panose="02070309020205020404" pitchFamily="49" charset="0"/>
              </a:rPr>
              <a:t>↑]</a:t>
            </a:r>
            <a:r>
              <a:rPr lang="zh-CN" altLang="zh-CN" sz="28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　溶浸　高温焙烧</a:t>
            </a:r>
            <a:endParaRPr lang="zh-CN" altLang="zh-CN" sz="2000" kern="10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8100"/>
            <a:ext cx="12039600" cy="6477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．硼氢化钠</a:t>
            </a:r>
            <a:r>
              <a:rPr lang="en-US" altLang="zh-CN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(NaBH4)</a:t>
            </a:r>
            <a:r>
              <a:rPr lang="zh-CN" altLang="en-US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广泛用于化工生产，常温下能与水反应，易溶于异丙胺</a:t>
            </a:r>
            <a:r>
              <a:rPr lang="en-US" altLang="zh-CN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沸点为</a:t>
            </a:r>
            <a:r>
              <a:rPr lang="en-US" altLang="zh-CN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33 ℃)</a:t>
            </a:r>
            <a:r>
              <a:rPr lang="zh-CN" altLang="en-US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。工业上可用硼镁矿</a:t>
            </a:r>
            <a:r>
              <a:rPr lang="en-US" altLang="zh-CN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主要成分为</a:t>
            </a:r>
            <a:r>
              <a:rPr lang="en-US" altLang="zh-CN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Mg2B2O5·H2O</a:t>
            </a:r>
            <a:r>
              <a:rPr lang="zh-CN" altLang="en-US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，含少量杂质</a:t>
            </a:r>
            <a:r>
              <a:rPr lang="en-US" altLang="zh-CN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Fe3O4)</a:t>
            </a:r>
            <a:r>
              <a:rPr lang="zh-CN" altLang="en-US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制取</a:t>
            </a:r>
            <a:r>
              <a:rPr lang="en-US" altLang="zh-CN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NaBH4</a:t>
            </a:r>
            <a:r>
              <a:rPr lang="zh-CN" altLang="en-US" sz="2900" b="1">
                <a:latin typeface="微软雅黑" panose="020B0503020204020204" pitchFamily="34" charset="-122"/>
                <a:ea typeface="微软雅黑" panose="020B0503020204020204" pitchFamily="34" charset="-122"/>
              </a:rPr>
              <a:t>，其工艺流程如下：</a:t>
            </a:r>
            <a:endParaRPr lang="zh-CN" altLang="en-US" sz="29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29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29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29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endParaRPr lang="en-US" altLang="zh-CN" smtClean="0"/>
          </a:p>
          <a:p>
            <a:pPr>
              <a:lnSpc>
                <a:spcPct val="120000"/>
              </a:lnSpc>
            </a:pPr>
            <a:endParaRPr lang="en-US" altLang="zh-CN"/>
          </a:p>
          <a:p>
            <a:pPr>
              <a:lnSpc>
                <a:spcPct val="120000"/>
              </a:lnSpc>
            </a:pPr>
            <a:r>
              <a:rPr lang="zh-CN" altLang="en-US" smtClean="0"/>
              <a:t> 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回答下列问题：</a:t>
            </a:r>
            <a:endParaRPr lang="zh-CN" altLang="en-US" sz="2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(1)NaBH4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的电子式为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碱溶时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Mg2B2O5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发生反应的化学方程式是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滤渣的成分是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高温合成中，加料之前需将反应器加热至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100 ℃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以上并通入氩气，该操作的目的是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；原料中的金属钠通常保存在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中，实验室取用少量金属钠用到的实验用品有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、玻璃片和小刀。</a:t>
            </a:r>
            <a:endParaRPr lang="zh-CN" altLang="en-US" sz="2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(5)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的名称为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。流程中可循环利用的物质是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9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6)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在碱性条件下，用惰性电极电解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NaBO2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溶液也可制得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NaBH4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，装置如图所示，电解总反应的离子方程式为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_________________________________________________________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(7)NaBH4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常用作还原剂，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H2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也是常见的还原剂。与相同氧化剂反应时，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1 g NaBH4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的还原能力相当于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________g H2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的还原能力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(B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元素化合价不变，氧化产物中氢元素化合价相同，计算结果保留两位小数</a:t>
            </a:r>
            <a:r>
              <a:rPr lang="en-US" altLang="zh-CN" sz="290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9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9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2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0" name="图片 1" descr="20ELHX-30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852" y="793750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图片 2" descr="20ELHX-31.TIF"/>
          <p:cNvPicPr>
            <a:picLocks noChangeAspect="1" noChangeArrowheads="1"/>
          </p:cNvPicPr>
          <p:nvPr/>
        </p:nvPicPr>
        <p:blipFill>
          <a:blip r:embed="rId3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80" y="910860"/>
            <a:ext cx="1740648" cy="20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762000"/>
            <a:ext cx="10515600" cy="4953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486346"/>
            <a:ext cx="10668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(2019·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哈尔滨模拟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硼、镁及其化合物在工农业生产中应用广泛。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Ⅰ.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已知硼镁矿的主要成分为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·H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，硼砂的化学式为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·10H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。一种利用硼镁矿制取金属镁及粗硼的工艺流程如图所示：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6" descr="D:\高中化学\新授课课件\新建文件夹\新建文件夹\2020届高考化学冲刺新题型大三轮微考点—化学工艺流程题（铬元素）(等20份资料)\20EHX-189.TIF"/>
          <p:cNvPicPr>
            <a:picLocks noChangeAspect="1" noChangeArrowheads="1"/>
          </p:cNvPicPr>
          <p:nvPr/>
        </p:nvPicPr>
        <p:blipFill>
          <a:blip r:embed="rId1"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7892798" cy="29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2331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9197" y="618617"/>
            <a:ext cx="5068570" cy="5689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1385570" algn="l"/>
              </a:tabLst>
            </a:pPr>
            <a:r>
              <a:rPr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600"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	</a:t>
            </a:r>
            <a:r>
              <a:rPr sz="3600" b="1" spc="1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硼单质及其化合物</a:t>
            </a:r>
            <a:endParaRPr sz="36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5605" y="1583056"/>
            <a:ext cx="3182620" cy="1298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945005" algn="l"/>
              </a:tabLst>
            </a:pPr>
            <a:r>
              <a:rPr sz="3200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sz="3200" spc="-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	</a:t>
            </a:r>
            <a:r>
              <a:rPr sz="3200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硼单质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>
              <a:spcBef>
                <a:spcPts val="2390"/>
              </a:spcBef>
            </a:pP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8859" y="2374634"/>
            <a:ext cx="206502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硼的氢化物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6011" y="3247422"/>
            <a:ext cx="196899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sz="3200" b="1" spc="-1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8859" y="3247422"/>
            <a:ext cx="342854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硼的含氧化合物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2970" y="4113073"/>
            <a:ext cx="195236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2800" b="1" spc="-17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 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2588" y="4113073"/>
            <a:ext cx="245727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0"/>
              </a:lnSpc>
            </a:pPr>
            <a:r>
              <a:rPr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硼的卤化物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609600"/>
            <a:ext cx="11201400" cy="4525963"/>
          </a:xfrm>
        </p:spPr>
        <p:txBody>
          <a:bodyPr>
            <a:normAutofit lnSpcReduction="10000"/>
          </a:bodyPr>
          <a:lstStyle/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硼砂中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元素的化合价为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，将硼砂溶于热水后，用硫酸调节溶液的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pH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以制取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BO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，该反应的离子方程式为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BO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晶体加热脱水的产物，其与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Mg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反应制取粗硼的化学方程式为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由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MgCl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·6H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制备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MgCl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时，需要在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HCl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氛围中加热，其目的是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________________________________________________________________________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镁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­H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酸性燃料电池的反应原理为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Mg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2H</a:t>
            </a:r>
            <a:r>
              <a:rPr lang="zh-CN" altLang="zh-CN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===Mg</a:t>
            </a:r>
            <a:r>
              <a:rPr lang="en-US" altLang="zh-CN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2H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，常温下，若起始电解质溶液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pH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，则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pH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时，电解质溶液中所含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Mg</a:t>
            </a:r>
            <a:r>
              <a:rPr lang="en-US" altLang="zh-CN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的物质的量浓度为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 mol·L</a:t>
            </a:r>
            <a:r>
              <a:rPr lang="zh-CN" altLang="zh-CN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。已知常温下，</a:t>
            </a:r>
            <a:r>
              <a:rPr lang="en-US" altLang="zh-CN" b="1" i="1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sp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[Mg(OH)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5.6×10</a:t>
            </a:r>
            <a:r>
              <a:rPr lang="zh-CN" altLang="zh-CN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，当电解质溶液的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pH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时，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________(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填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无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”)Mg(OH)</a:t>
            </a:r>
            <a:r>
              <a:rPr lang="en-US" altLang="zh-CN" b="1" baseline="-25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沉淀析出。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忽略反应过程中溶液的体积变化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555828"/>
            <a:ext cx="945088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00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Ⅱ.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工业上可用纳米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MgH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LiBH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组成的体系储放氢，如图所示。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(4)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写出放氢过程中发生反应的化学方程式：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Ⅲ.MgO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浆液是一种高活性的脱硫剂，常用于脱除烟气中的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，发生的主要反应如下：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Mg(OH)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===MgSO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②MgSO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O===Mg(HSO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③Mg(HSO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zh-CN" alt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Mg(OH)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===2MgSO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2H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endParaRPr kumimoji="0" lang="pt-BR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④2MgSO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===2MgSO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kumimoji="0" lang="pt-BR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zh-CN" alt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已知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 ℃</a:t>
            </a:r>
            <a:r>
              <a:rPr kumimoji="0" lang="zh-CN" alt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kumimoji="0" lang="pt-BR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(MgSO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zh-CN" alt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3.86×10</a:t>
            </a:r>
            <a:r>
              <a:rPr kumimoji="0" lang="zh-CN" altLang="pt-BR" sz="2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kumimoji="0" lang="pt-BR" altLang="zh-CN" sz="2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kumimoji="0" lang="pt-BR" altLang="zh-CN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sp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(CaSO</a:t>
            </a:r>
            <a:r>
              <a:rPr kumimoji="0" lang="pt-BR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kumimoji="0" lang="zh-CN" alt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kumimoji="0" lang="pt-BR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3.1×10</a:t>
            </a:r>
            <a:r>
              <a:rPr kumimoji="0" lang="zh-CN" altLang="pt-BR" sz="2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kumimoji="0" lang="pt-BR" altLang="zh-CN" sz="24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kumimoji="0" lang="zh-CN" alt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0300" algn="l"/>
              </a:tabLst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(5)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其他条件相同时，镁基和钙基的脱硫效率与液、气摩尔流量比的变化情况如图所示。镁基的脱硫效率总比钙基的大，除生成的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MgSO</a:t>
            </a:r>
            <a:r>
              <a:rPr kumimoji="0" lang="en-US" altLang="zh-CN" sz="2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具有良好的水溶性外，还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_____________________________________________________________</a:t>
            </a:r>
            <a:r>
              <a:rPr kumimoji="0" lang="zh-CN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447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049" name="图片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688" y="732587"/>
            <a:ext cx="1905000" cy="160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图片 7" descr="20EHX-191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3657600"/>
            <a:ext cx="1885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914400"/>
            <a:ext cx="10972800" cy="4525963"/>
          </a:xfrm>
        </p:spPr>
        <p:txBody>
          <a:bodyPr/>
          <a:lstStyle/>
          <a:p>
            <a:r>
              <a:rPr lang="zh-CN" altLang="zh-CN"/>
              <a:t>答案：</a:t>
            </a:r>
            <a:r>
              <a:rPr lang="pt-BR" altLang="zh-CN"/>
              <a:t>Ⅰ.(1)</a:t>
            </a:r>
            <a:r>
              <a:rPr lang="zh-CN" altLang="zh-CN"/>
              <a:t>＋</a:t>
            </a:r>
            <a:r>
              <a:rPr lang="pt-BR" altLang="zh-CN"/>
              <a:t>3</a:t>
            </a:r>
            <a:r>
              <a:rPr lang="zh-CN" altLang="zh-CN"/>
              <a:t>　</a:t>
            </a:r>
            <a:r>
              <a:rPr lang="pt-BR" altLang="zh-CN"/>
              <a:t>B</a:t>
            </a:r>
            <a:r>
              <a:rPr lang="pt-BR" altLang="zh-CN" baseline="-25000"/>
              <a:t>4</a:t>
            </a:r>
            <a:r>
              <a:rPr lang="pt-BR" altLang="zh-CN"/>
              <a:t>O</a:t>
            </a:r>
            <a:r>
              <a:rPr lang="en-US" altLang="zh-CN"/>
              <a:t> </a:t>
            </a:r>
            <a:r>
              <a:rPr lang="zh-CN" altLang="zh-CN"/>
              <a:t>＋</a:t>
            </a:r>
            <a:r>
              <a:rPr lang="pt-BR" altLang="zh-CN"/>
              <a:t>2H</a:t>
            </a:r>
            <a:r>
              <a:rPr lang="zh-CN" altLang="zh-CN" baseline="30000"/>
              <a:t>＋</a:t>
            </a:r>
            <a:r>
              <a:rPr lang="zh-CN" altLang="zh-CN"/>
              <a:t>＋</a:t>
            </a:r>
            <a:r>
              <a:rPr lang="pt-BR" altLang="zh-CN"/>
              <a:t>5H</a:t>
            </a:r>
            <a:r>
              <a:rPr lang="pt-BR" altLang="zh-CN" baseline="-25000"/>
              <a:t>2</a:t>
            </a:r>
            <a:r>
              <a:rPr lang="pt-BR" altLang="zh-CN"/>
              <a:t>O4H</a:t>
            </a:r>
            <a:r>
              <a:rPr lang="pt-BR" altLang="zh-CN" baseline="-25000"/>
              <a:t>3</a:t>
            </a:r>
            <a:r>
              <a:rPr lang="pt-BR" altLang="zh-CN"/>
              <a:t>BO</a:t>
            </a:r>
            <a:r>
              <a:rPr lang="pt-BR" altLang="zh-CN" baseline="-25000"/>
              <a:t>3</a:t>
            </a:r>
            <a:r>
              <a:rPr lang="zh-CN" altLang="zh-CN"/>
              <a:t>　</a:t>
            </a:r>
            <a:r>
              <a:rPr lang="pt-BR" altLang="zh-CN"/>
              <a:t>3Mg</a:t>
            </a:r>
            <a:r>
              <a:rPr lang="zh-CN" altLang="zh-CN"/>
              <a:t>＋</a:t>
            </a:r>
            <a:r>
              <a:rPr lang="pt-BR" altLang="zh-CN"/>
              <a:t>B</a:t>
            </a:r>
            <a:r>
              <a:rPr lang="pt-BR" altLang="zh-CN" baseline="-25000"/>
              <a:t>2</a:t>
            </a:r>
            <a:r>
              <a:rPr lang="pt-BR" altLang="zh-CN"/>
              <a:t>O</a:t>
            </a:r>
            <a:r>
              <a:rPr lang="pt-BR" altLang="zh-CN" baseline="-25000"/>
              <a:t>3</a:t>
            </a:r>
            <a:r>
              <a:rPr lang="pt-BR" altLang="zh-CN"/>
              <a:t>2B</a:t>
            </a:r>
            <a:r>
              <a:rPr lang="zh-CN" altLang="zh-CN"/>
              <a:t>＋</a:t>
            </a:r>
            <a:r>
              <a:rPr lang="pt-BR" altLang="zh-CN"/>
              <a:t>3MgO</a:t>
            </a:r>
            <a:endParaRPr lang="zh-CN" altLang="zh-CN"/>
          </a:p>
          <a:p>
            <a:r>
              <a:rPr lang="pt-BR" altLang="zh-CN"/>
              <a:t>(2)</a:t>
            </a:r>
            <a:r>
              <a:rPr lang="zh-CN" altLang="zh-CN"/>
              <a:t>防止</a:t>
            </a:r>
            <a:r>
              <a:rPr lang="pt-BR" altLang="zh-CN"/>
              <a:t>MgCl</a:t>
            </a:r>
            <a:r>
              <a:rPr lang="pt-BR" altLang="zh-CN" baseline="-25000"/>
              <a:t>2</a:t>
            </a:r>
            <a:r>
              <a:rPr lang="zh-CN" altLang="zh-CN"/>
              <a:t>水解生成</a:t>
            </a:r>
            <a:r>
              <a:rPr lang="pt-BR" altLang="zh-CN"/>
              <a:t>Mg(OH)</a:t>
            </a:r>
            <a:r>
              <a:rPr lang="pt-BR" altLang="zh-CN" baseline="-25000"/>
              <a:t>2</a:t>
            </a:r>
            <a:endParaRPr lang="zh-CN" altLang="zh-CN"/>
          </a:p>
          <a:p>
            <a:r>
              <a:rPr lang="pt-BR" altLang="zh-CN"/>
              <a:t>(3)0.045</a:t>
            </a:r>
            <a:r>
              <a:rPr lang="zh-CN" altLang="zh-CN"/>
              <a:t>　无　</a:t>
            </a:r>
            <a:endParaRPr lang="zh-CN" altLang="zh-CN"/>
          </a:p>
          <a:p>
            <a:r>
              <a:rPr lang="pt-BR" altLang="zh-CN"/>
              <a:t>Ⅱ.(4)MgH</a:t>
            </a:r>
            <a:r>
              <a:rPr lang="pt-BR" altLang="zh-CN" baseline="-25000"/>
              <a:t>2</a:t>
            </a:r>
            <a:r>
              <a:rPr lang="zh-CN" altLang="zh-CN"/>
              <a:t>＋</a:t>
            </a:r>
            <a:r>
              <a:rPr lang="pt-BR" altLang="zh-CN"/>
              <a:t>2LiBH</a:t>
            </a:r>
            <a:r>
              <a:rPr lang="pt-BR" altLang="zh-CN" baseline="-25000"/>
              <a:t>4</a:t>
            </a:r>
            <a:r>
              <a:rPr lang="pt-BR" altLang="zh-CN"/>
              <a:t>===2LiH</a:t>
            </a:r>
            <a:r>
              <a:rPr lang="zh-CN" altLang="zh-CN"/>
              <a:t>＋</a:t>
            </a:r>
            <a:r>
              <a:rPr lang="pt-BR" altLang="zh-CN"/>
              <a:t>MgB</a:t>
            </a:r>
            <a:r>
              <a:rPr lang="pt-BR" altLang="zh-CN" baseline="-25000"/>
              <a:t>2</a:t>
            </a:r>
            <a:r>
              <a:rPr lang="zh-CN" altLang="zh-CN"/>
              <a:t>＋</a:t>
            </a:r>
            <a:r>
              <a:rPr lang="pt-BR" altLang="zh-CN"/>
              <a:t>4H</a:t>
            </a:r>
            <a:r>
              <a:rPr lang="pt-BR" altLang="zh-CN" baseline="-25000"/>
              <a:t>2</a:t>
            </a:r>
            <a:r>
              <a:rPr lang="pt-BR" altLang="zh-CN"/>
              <a:t>↑</a:t>
            </a:r>
            <a:endParaRPr lang="zh-CN" altLang="zh-CN"/>
          </a:p>
          <a:p>
            <a:r>
              <a:rPr lang="pt-BR" altLang="zh-CN"/>
              <a:t>Ⅲ.(5)MgSO</a:t>
            </a:r>
            <a:r>
              <a:rPr lang="pt-BR" altLang="zh-CN" baseline="-25000"/>
              <a:t>3</a:t>
            </a:r>
            <a:r>
              <a:rPr lang="zh-CN" altLang="zh-CN"/>
              <a:t>的溶解度比</a:t>
            </a:r>
            <a:r>
              <a:rPr lang="pt-BR" altLang="zh-CN"/>
              <a:t>CaSO</a:t>
            </a:r>
            <a:r>
              <a:rPr lang="pt-BR" altLang="zh-CN" baseline="-25000"/>
              <a:t>3</a:t>
            </a:r>
            <a:r>
              <a:rPr lang="zh-CN" altLang="zh-CN"/>
              <a:t>的大，</a:t>
            </a:r>
            <a:r>
              <a:rPr lang="pt-BR" altLang="zh-CN"/>
              <a:t>MgSO</a:t>
            </a:r>
            <a:r>
              <a:rPr lang="pt-BR" altLang="zh-CN" baseline="-25000"/>
              <a:t>3</a:t>
            </a:r>
            <a:r>
              <a:rPr lang="zh-CN" altLang="zh-CN"/>
              <a:t>比</a:t>
            </a:r>
            <a:r>
              <a:rPr lang="pt-BR" altLang="zh-CN"/>
              <a:t>CaSO</a:t>
            </a:r>
            <a:r>
              <a:rPr lang="pt-BR" altLang="zh-CN" baseline="-25000"/>
              <a:t>3</a:t>
            </a:r>
            <a:r>
              <a:rPr lang="zh-CN" altLang="zh-CN"/>
              <a:t>更易被氧化</a:t>
            </a:r>
            <a:endParaRPr lang="zh-CN" altLang="zh-CN"/>
          </a:p>
          <a:p>
            <a:r>
              <a:rPr lang="en-US" altLang="zh-CN" b="1"/>
              <a:t> </a:t>
            </a:r>
            <a:endParaRPr lang="zh-CN" altLang="zh-CN"/>
          </a:p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02255" y="2476564"/>
          <a:ext cx="5471921" cy="3455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6728"/>
                <a:gridCol w="2695193"/>
              </a:tblGrid>
              <a:tr h="9380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3200" b="1" spc="5" dirty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JhengHei" panose="020B0604030504040204" charset="-120"/>
                        </a:rPr>
                        <a:t>无定形硼</a:t>
                      </a:r>
                      <a:endParaRPr sz="320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JhengHei" panose="020B0604030504040204" charset="-120"/>
                      </a:endParaRPr>
                    </a:p>
                  </a:txBody>
                  <a:tcPr marL="0" marR="0" marT="212090" marB="0">
                    <a:lnL w="28575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3333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70"/>
                        </a:spcBef>
                      </a:pPr>
                      <a:r>
                        <a:rPr sz="3200" b="1" spc="5" dirty="0">
                          <a:solidFill>
                            <a:srgbClr val="FFFF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JhengHei" panose="020B0604030504040204" charset="-120"/>
                        </a:rPr>
                        <a:t>晶形硼</a:t>
                      </a:r>
                      <a:endParaRPr sz="320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JhengHei" panose="020B0604030504040204" charset="-120"/>
                      </a:endParaRPr>
                    </a:p>
                  </a:txBody>
                  <a:tcPr marL="0" marR="0" marT="2120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3333CC"/>
                      </a:solidFill>
                      <a:prstDash val="solid"/>
                    </a:lnR>
                    <a:lnT w="28575">
                      <a:solidFill>
                        <a:srgbClr val="3333CC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3200" b="1" spc="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JhengHei" panose="020B0604030504040204" charset="-120"/>
                        </a:rPr>
                        <a:t>棕色粉末</a:t>
                      </a:r>
                      <a:endParaRPr sz="3200">
                        <a:solidFill>
                          <a:schemeClr val="accent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JhengHei" panose="020B0604030504040204" charset="-120"/>
                      </a:endParaRPr>
                    </a:p>
                  </a:txBody>
                  <a:tcPr marL="0" marR="0" marT="217170" marB="0">
                    <a:lnL w="28575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3200" b="1" spc="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JhengHei" panose="020B0604030504040204" charset="-120"/>
                        </a:rPr>
                        <a:t>黑灰色</a:t>
                      </a:r>
                      <a:endParaRPr sz="3200">
                        <a:solidFill>
                          <a:schemeClr val="accent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JhengHei" panose="020B0604030504040204" charset="-120"/>
                      </a:endParaRPr>
                    </a:p>
                  </a:txBody>
                  <a:tcPr marL="0" marR="0" marT="217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8397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3200" b="1" spc="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JhengHei" panose="020B0604030504040204" charset="-120"/>
                        </a:rPr>
                        <a:t>化学活性高</a:t>
                      </a:r>
                      <a:endParaRPr sz="3200">
                        <a:solidFill>
                          <a:schemeClr val="accent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JhengHei" panose="020B0604030504040204" charset="-120"/>
                      </a:endParaRPr>
                    </a:p>
                  </a:txBody>
                  <a:tcPr marL="0" marR="0" marT="217170" marB="0">
                    <a:lnL w="28575">
                      <a:solidFill>
                        <a:srgbClr val="3333CC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3200" b="1" spc="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JhengHei" panose="020B0604030504040204" charset="-120"/>
                        </a:rPr>
                        <a:t>硬度大</a:t>
                      </a:r>
                      <a:endParaRPr sz="3200">
                        <a:solidFill>
                          <a:schemeClr val="accent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JhengHei" panose="020B0604030504040204" charset="-120"/>
                      </a:endParaRPr>
                    </a:p>
                  </a:txBody>
                  <a:tcPr marL="0" marR="0" marT="217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839723">
                <a:tc gridSpan="2">
                  <a:txBody>
                    <a:bodyPr/>
                    <a:lstStyle/>
                    <a:p>
                      <a:pPr marL="1090930">
                        <a:lnSpc>
                          <a:spcPct val="100000"/>
                        </a:lnSpc>
                        <a:spcBef>
                          <a:spcPts val="1710"/>
                        </a:spcBef>
                      </a:pPr>
                      <a:r>
                        <a:rPr sz="3200" b="1" spc="5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Microsoft JhengHei" panose="020B0604030504040204" charset="-120"/>
                        </a:rPr>
                        <a:t>熔点，沸点都很高</a:t>
                      </a:r>
                      <a:endParaRPr sz="3200">
                        <a:solidFill>
                          <a:schemeClr val="accent2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Microsoft JhengHei" panose="020B0604030504040204" charset="-120"/>
                      </a:endParaRPr>
                    </a:p>
                  </a:txBody>
                  <a:tcPr marL="0" marR="0" marT="217170" marB="0">
                    <a:lnL w="28575">
                      <a:solidFill>
                        <a:srgbClr val="3333CC"/>
                      </a:solidFill>
                      <a:prstDash val="solid"/>
                    </a:lnL>
                    <a:lnR w="28575">
                      <a:solidFill>
                        <a:srgbClr val="3333CC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3333CC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646806" y="434720"/>
            <a:ext cx="5735193" cy="1561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945005" algn="l"/>
              </a:tabLst>
            </a:pP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13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－</a:t>
            </a:r>
            <a:r>
              <a:rPr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	</a:t>
            </a:r>
            <a:r>
              <a:rPr sz="32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硼单质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>
              <a:spcBef>
                <a:spcPts val="50"/>
              </a:spcBef>
            </a:pPr>
            <a:endParaRPr sz="37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1380490">
              <a:lnSpc>
                <a:spcPts val="3750"/>
              </a:lnSpc>
            </a:pP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硼的同素异形体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8400" y="1143000"/>
            <a:ext cx="4847844" cy="424967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9600" y="2133600"/>
            <a:ext cx="6665511" cy="1459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465"/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晶体硼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(B</a:t>
            </a:r>
            <a:r>
              <a:rPr sz="2850" b="1" spc="7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12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结构单元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)</a:t>
            </a:r>
            <a:r>
              <a:rPr sz="28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结构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>
              <a:spcBef>
                <a:spcPts val="490"/>
              </a:spcBef>
            </a:pP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晶体硼结构单元为正二十面体，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 marL="12700">
              <a:spcBef>
                <a:spcPts val="785"/>
              </a:spcBef>
            </a:pP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个硼原子占据着多面体的顶点。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492253"/>
            <a:ext cx="4557903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/>
            <a:r>
              <a:rPr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1</a:t>
            </a:r>
            <a:r>
              <a:rPr b="1" spc="-8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单质硼的晶体结构</a:t>
            </a:r>
            <a:endParaRPr b="1" spc="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2706" y="260301"/>
            <a:ext cx="5151494" cy="5484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pPr marL="12700">
              <a:tabLst>
                <a:tab pos="520700" algn="l"/>
              </a:tabLst>
            </a:pPr>
            <a:r>
              <a:rPr b="1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	</a:t>
            </a:r>
            <a:r>
              <a:rPr b="1" spc="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单质硼的化学性质</a:t>
            </a:r>
            <a:endParaRPr b="1" spc="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976437"/>
            <a:ext cx="8691131" cy="551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2790"/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B </a:t>
            </a:r>
            <a:r>
              <a:rPr sz="2800" b="1" spc="-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-79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3F</a:t>
            </a:r>
            <a:r>
              <a:rPr sz="2850" b="1" spc="-7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 2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BF</a:t>
            </a:r>
            <a:r>
              <a:rPr sz="2850" b="1" spc="-7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endParaRPr sz="2850" baseline="-20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749300">
              <a:spcBef>
                <a:spcPts val="1475"/>
              </a:spcBef>
            </a:pP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4 B </a:t>
            </a:r>
            <a:r>
              <a:rPr sz="2800" b="1" spc="-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-79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3O</a:t>
            </a:r>
            <a:r>
              <a:rPr sz="2850" b="1" spc="-7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</a:t>
            </a:r>
            <a:r>
              <a:rPr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 2 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50" b="1" spc="-7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</a:t>
            </a:r>
            <a:r>
              <a:rPr sz="2850" b="1" spc="-7" baseline="-2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endParaRPr sz="2850" baseline="-20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12700">
              <a:spcBef>
                <a:spcPts val="1360"/>
              </a:spcBef>
            </a:pPr>
            <a:r>
              <a:rPr sz="32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放出大量热，硼在炼钢过程中作为去氧剂。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Microsoft JhengHei" panose="020B0604030504040204" charset="-120"/>
            </a:endParaRPr>
          </a:p>
          <a:p>
            <a:pPr>
              <a:spcBef>
                <a:spcPts val="20"/>
              </a:spcBef>
            </a:pPr>
            <a:endParaRPr sz="2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895985"/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</a:t>
            </a:r>
            <a:r>
              <a:rPr sz="2800" b="1" spc="-2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-7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6</a:t>
            </a:r>
            <a:r>
              <a:rPr sz="2800" b="1" spc="-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2850" b="1" spc="-7" baseline="-2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O(g)</a:t>
            </a:r>
            <a:r>
              <a:rPr sz="2800" b="1" spc="-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</a:t>
            </a:r>
            <a:r>
              <a:rPr sz="2800" b="1" spc="-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B(OH)</a:t>
            </a:r>
            <a:r>
              <a:rPr sz="2850" b="1" spc="-7" baseline="-2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50" b="1" spc="-240" baseline="-2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-71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28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r>
              <a:rPr sz="2800" b="1" spc="-5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 </a:t>
            </a:r>
            <a:r>
              <a:rPr sz="2800" b="1" spc="-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H</a:t>
            </a:r>
            <a:r>
              <a:rPr sz="2850" b="1" spc="-15" baseline="-20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spc="-1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↑</a:t>
            </a:r>
            <a:endParaRPr sz="280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85725">
              <a:spcBef>
                <a:spcPts val="3180"/>
              </a:spcBef>
            </a:pP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高温下，与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N</a:t>
            </a:r>
            <a:r>
              <a:rPr sz="3150" b="1" spc="7" baseline="-21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、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、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X</a:t>
            </a:r>
            <a:r>
              <a:rPr sz="3150" b="1" spc="7" baseline="-21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 panose="020B0604030504040204" charset="-120"/>
              </a:rPr>
              <a:t>等非金属反应</a:t>
            </a:r>
            <a:r>
              <a:rPr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: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1309370">
              <a:spcBef>
                <a:spcPts val="2420"/>
              </a:spcBef>
            </a:pP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B </a:t>
            </a:r>
            <a:r>
              <a:rPr sz="2800" b="1" spc="-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-819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N</a:t>
            </a:r>
            <a:r>
              <a:rPr sz="2850" b="1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 2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BN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1308100">
              <a:spcBef>
                <a:spcPts val="1855"/>
              </a:spcBef>
            </a:pP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B </a:t>
            </a:r>
            <a:r>
              <a:rPr sz="2800" b="1" spc="-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-8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3Cl</a:t>
            </a:r>
            <a:r>
              <a:rPr sz="2850" b="1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= 2 </a:t>
            </a:r>
            <a:r>
              <a:rPr sz="28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BCl</a:t>
            </a:r>
            <a:r>
              <a:rPr sz="2850" b="1" spc="-7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endParaRPr sz="2850" baseline="-20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  <a:p>
            <a:pPr marL="1309370">
              <a:spcBef>
                <a:spcPts val="1625"/>
              </a:spcBef>
            </a:pP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 B </a:t>
            </a:r>
            <a:r>
              <a:rPr sz="2800" b="1" spc="-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＋</a:t>
            </a:r>
            <a:r>
              <a:rPr sz="2800" b="1" spc="-81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3S =B</a:t>
            </a:r>
            <a:r>
              <a:rPr sz="2850" b="1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</a:t>
            </a:r>
            <a:r>
              <a:rPr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S</a:t>
            </a:r>
            <a:r>
              <a:rPr sz="2850" b="1" baseline="-2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3</a:t>
            </a:r>
            <a:endParaRPr sz="2850" baseline="-20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主题1">
  <a:themeElements>
    <a:clrScheme name="凤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凤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细微固体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1112过滤蒸发</Template>
  <TotalTime>0</TotalTime>
  <Words>7926</Words>
  <Application>WPS 演示</Application>
  <PresentationFormat>宽屏</PresentationFormat>
  <Paragraphs>790</Paragraphs>
  <Slides>62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81" baseType="lpstr">
      <vt:lpstr>Arial</vt:lpstr>
      <vt:lpstr>宋体</vt:lpstr>
      <vt:lpstr>Wingdings</vt:lpstr>
      <vt:lpstr>Wingdings 2</vt:lpstr>
      <vt:lpstr>Arial</vt:lpstr>
      <vt:lpstr>微软雅黑</vt:lpstr>
      <vt:lpstr>Calibri</vt:lpstr>
      <vt:lpstr>Goudy Old Style</vt:lpstr>
      <vt:lpstr>Times New Roman</vt:lpstr>
      <vt:lpstr>Microsoft JhengHei</vt:lpstr>
      <vt:lpstr>Arial Unicode MS</vt:lpstr>
      <vt:lpstr>华文新魏</vt:lpstr>
      <vt:lpstr>Footlight MT Light</vt:lpstr>
      <vt:lpstr>Symbol</vt:lpstr>
      <vt:lpstr>Courier New</vt:lpstr>
      <vt:lpstr>Times New Roman</vt:lpstr>
      <vt:lpstr>黑体</vt:lpstr>
      <vt:lpstr>Courier New</vt:lpstr>
      <vt:lpstr>主题1</vt:lpstr>
      <vt:lpstr>PowerPoint 演示文稿</vt:lpstr>
      <vt:lpstr>PowerPoint 演示文稿</vt:lpstr>
      <vt:lpstr>B 为非金属，Al、Ga、In、Tl 是金属。</vt:lpstr>
      <vt:lpstr>PowerPoint 演示文稿</vt:lpstr>
      <vt:lpstr>PowerPoint 演示文稿</vt:lpstr>
      <vt:lpstr>13－1	硼单质及其化合物</vt:lpstr>
      <vt:lpstr>PowerPoint 演示文稿</vt:lpstr>
      <vt:lpstr>1 单质硼的晶体结构</vt:lpstr>
      <vt:lpstr>2	单质硼的化学性质</vt:lpstr>
      <vt:lpstr>2	单质硼的化学性质</vt:lpstr>
      <vt:lpstr>13－1	硼单质及其化合物</vt:lpstr>
      <vt:lpstr>13－1－2	硼的氢化物</vt:lpstr>
      <vt:lpstr>乙硼烷的物理性质：</vt:lpstr>
      <vt:lpstr>&amp;易被氯气氧化：</vt:lpstr>
      <vt:lpstr>PowerPoint 演示文稿</vt:lpstr>
      <vt:lpstr>PowerPoint 演示文稿</vt:lpstr>
      <vt:lpstr>硼烷的结构：</vt:lpstr>
      <vt:lpstr>PowerPoint 演示文稿</vt:lpstr>
      <vt:lpstr>硼烷中有五种键型</vt:lpstr>
      <vt:lpstr>PowerPoint 演示文稿</vt:lpstr>
      <vt:lpstr>13－1	硼单质及其化合物</vt:lpstr>
      <vt:lpstr>13－1－3	硼的含氧化合物</vt:lpstr>
      <vt:lpstr>在熔融的条件下，B2O3可与碱性金属氧化物反应生成有特征颜色的偏硼酸盐熔珠：</vt:lpstr>
      <vt:lpstr>硼酸具有片层状结构，层与层之间以分子间力联系在一起。因此硼酸晶体有解理性，可作为润滑剂。</vt:lpstr>
      <vt:lpstr>PowerPoint 演示文稿</vt:lpstr>
      <vt:lpstr>硼酸能与某些多元醇作用，生成较强的酸。如：硼酸与甘油（丙三醇）反应：</vt:lpstr>
      <vt:lpstr>2	硼砂及其它硼酸盐</vt:lpstr>
      <vt:lpstr>硼砂晶体在空气中易失去水而风化。受热到400  ˚C左右，将失去 8 个结晶水和 2  个羟基水，形成化学式为 Na2B4O7 的无水盐。</vt:lpstr>
      <vt:lpstr>硼砂(Na2B4O7·10H2O) ：</vt:lpstr>
      <vt:lpstr>硼砂易溶于水，发生水解而呈碱性：</vt:lpstr>
      <vt:lpstr>工业上可用来制备硼酸：</vt:lpstr>
      <vt:lpstr>13－1	硼单质及其化合物</vt:lpstr>
      <vt:lpstr>13- 1- 4	硼的卤化物</vt:lpstr>
      <vt:lpstr>BX3 是典型的强的路易斯酸，如：</vt:lpstr>
      <vt:lpstr>PowerPoint 演示文稿</vt:lpstr>
      <vt:lpstr>第13章</vt:lpstr>
      <vt:lpstr>PowerPoint 演示文稿</vt:lpstr>
      <vt:lpstr>13－2－1	铝单质</vt:lpstr>
      <vt:lpstr>2	铝单质的性质</vt:lpstr>
      <vt:lpstr>PowerPoint 演示文稿</vt:lpstr>
      <vt:lpstr>13－2－2	铝的含氧化合物</vt:lpstr>
      <vt:lpstr>PowerPoint 演示文稿</vt:lpstr>
      <vt:lpstr>13－2－3	铝的三卤化物</vt:lpstr>
      <vt:lpstr>PowerPoint 演示文稿</vt:lpstr>
      <vt:lpstr>13－2－4	铍和铝的相似性</vt:lpstr>
      <vt:lpstr>3 水合卤化物</vt:lpstr>
      <vt:lpstr>PowerPoint 演示文稿</vt:lpstr>
      <vt:lpstr>对角线规则</vt:lpstr>
      <vt:lpstr>PowerPoint 演示文稿</vt:lpstr>
      <vt:lpstr>第13章</vt:lpstr>
      <vt:lpstr>13 － 3	镓、铟、铊</vt:lpstr>
      <vt:lpstr>PowerPoint 演示文稿</vt:lpstr>
      <vt:lpstr>Tl 3+ / Tl +:	E  =1.25V</vt:lpstr>
      <vt:lpstr>惰性电子对效应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</dc:creator>
  <cp:lastModifiedBy>静心室主人</cp:lastModifiedBy>
  <cp:revision>21</cp:revision>
  <dcterms:created xsi:type="dcterms:W3CDTF">2020-04-21T06:47:00Z</dcterms:created>
  <dcterms:modified xsi:type="dcterms:W3CDTF">2021-03-31T06:12:50Z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2011-03-20T08:00:00Z</vt:filetime>
  </property>
  <property fmtid="{D5CDD505-2E9C-101B-9397-08002B2CF9AE}" pid="3" name="Creator">
    <vt:lpwstr>Acrobat PDFMaker 9.0 PowerPoint 版</vt:lpwstr>
  </property>
  <property fmtid="{D5CDD505-2E9C-101B-9397-08002B2CF9AE}" pid="4" name="LastSaved">
    <vt:filetime>2019-08-07T08:00:00Z</vt:filetime>
  </property>
  <property fmtid="{D5CDD505-2E9C-101B-9397-08002B2CF9AE}" pid="5" name="KSOProductBuildVer">
    <vt:lpwstr>2052-11.1.0.10356</vt:lpwstr>
  </property>
  <property fmtid="{D5CDD505-2E9C-101B-9397-08002B2CF9AE}" pid="6" name="ICV">
    <vt:lpwstr>4802C878557249DF9C9D72D23B0FD494</vt:lpwstr>
  </property>
</Properties>
</file>