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9" r:id="rId2"/>
    <p:sldId id="256" r:id="rId3"/>
    <p:sldId id="273" r:id="rId4"/>
    <p:sldId id="257" r:id="rId5"/>
    <p:sldId id="260" r:id="rId6"/>
    <p:sldId id="259" r:id="rId7"/>
    <p:sldId id="274" r:id="rId8"/>
    <p:sldId id="261" r:id="rId9"/>
    <p:sldId id="262" r:id="rId10"/>
    <p:sldId id="263" r:id="rId11"/>
    <p:sldId id="258" r:id="rId12"/>
    <p:sldId id="264" r:id="rId13"/>
    <p:sldId id="265" r:id="rId14"/>
    <p:sldId id="266" r:id="rId15"/>
    <p:sldId id="270" r:id="rId16"/>
    <p:sldId id="267" r:id="rId17"/>
    <p:sldId id="269" r:id="rId18"/>
    <p:sldId id="268" r:id="rId19"/>
    <p:sldId id="271" r:id="rId20"/>
    <p:sldId id="272" r:id="rId21"/>
    <p:sldId id="276" r:id="rId22"/>
    <p:sldId id="277" r:id="rId23"/>
    <p:sldId id="278" r:id="rId24"/>
    <p:sldId id="275" r:id="rId25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/>
            <a:endParaRPr lang="zh-CN" altLang="en-US" sz="1200"/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/>
            <a:fld id="{81699AC2-29CF-4E42-928F-0DB88C86B5ED}" type="datetime1">
              <a:rPr lang="zh-CN" altLang="en-US" sz="1200"/>
              <a:t>2024/11/24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二级</a:t>
            </a:r>
          </a:p>
          <a:p>
            <a:pPr lvl="2"/>
            <a:r>
              <a:t>三级</a:t>
            </a:r>
          </a:p>
          <a:p>
            <a:pPr lvl="3"/>
            <a:r>
              <a:t>四级</a:t>
            </a:r>
          </a:p>
          <a:p>
            <a:pPr lvl="4"/>
            <a:r>
              <a:t>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endParaRPr lang="zh-CN" altLang="en-US" sz="1200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/>
            <a:fld id="{71FD9C37-681A-464D-A415-A26C30FFC3FE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noFill/>
          <a:ln w="12700"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等线" pitchFamily="2" charset="-122"/>
                <a:ea typeface="等线" pitchFamily="2" charset="-122"/>
              </a:defRPr>
            </a:lvl5pPr>
          </a:lstStyle>
          <a:p>
            <a:pPr marL="0" lvl="0" indent="0"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/>
            <a:fld id="{2803E5AA-0124-444F-92A5-36B23EC69C38}" type="slidenum">
              <a:rPr lang="zh-CN" altLang="en-US" sz="1200"/>
              <a:t>23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zh-CN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zh-CN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4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9981EA7A-6D8E-4EB0-B04B-42BCB4266F38}" type="slidenum">
              <a:rPr lang="zh-CN" altLang="zh-CN" sz="1400"/>
              <a:t>‹#›</a:t>
            </a:fld>
            <a:endParaRPr lang="zh-CN" altLang="zh-CN" sz="14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2"/>
          </a:solidFill>
          <a:effectLst/>
          <a:latin typeface="Arial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bilibili.com/video/av21744009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ilibili.com/video/BV1vW411R7WN/?spm_id_from=333.788.recommend_more_video.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0D86823-68F9-C95F-069C-9FC5D577B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" y="1196752"/>
            <a:ext cx="9144000" cy="43204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6378DA6-2A76-30EB-6D4C-02BB3E50242D}"/>
              </a:ext>
            </a:extLst>
          </p:cNvPr>
          <p:cNvSpPr txBox="1"/>
          <p:nvPr/>
        </p:nvSpPr>
        <p:spPr>
          <a:xfrm>
            <a:off x="1331640" y="1484784"/>
            <a:ext cx="6984776" cy="361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高考：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新情景化学实验常见考点</a:t>
            </a:r>
          </a:p>
          <a:p>
            <a:pPr>
              <a:lnSpc>
                <a:spcPct val="200000"/>
              </a:lnSpc>
            </a:pPr>
            <a:endParaRPr lang="en-US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415232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88" y="2579688"/>
            <a:ext cx="7451725" cy="3694112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1267" name="文本框 3"/>
          <p:cNvSpPr txBox="1"/>
          <p:nvPr/>
        </p:nvSpPr>
        <p:spPr>
          <a:xfrm>
            <a:off x="179388" y="12700"/>
            <a:ext cx="8280400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已知信息：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过氧乙酸（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CH</a:t>
            </a:r>
            <a:r>
              <a:rPr lang="en-US" altLang="zh-CN" sz="2800" b="1" baseline="-25000"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COOOH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）是一种常用的消毒剂，易溶于水、</a:t>
            </a:r>
            <a:r>
              <a:rPr lang="zh-CN" altLang="zh-CN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易挥发、见光或受热易分解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。同时利用乙酸丁酯与水形成共沸物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沸点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90.7℃)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及时分离出水，以提高产率。</a:t>
            </a:r>
          </a:p>
        </p:txBody>
      </p:sp>
      <p:sp>
        <p:nvSpPr>
          <p:cNvPr id="11268" name="Rectangle 4"/>
          <p:cNvSpPr/>
          <p:nvPr/>
        </p:nvSpPr>
        <p:spPr>
          <a:xfrm>
            <a:off x="5076825" y="2174875"/>
            <a:ext cx="184150" cy="5238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800"/>
          </a:p>
        </p:txBody>
      </p:sp>
      <p:sp>
        <p:nvSpPr>
          <p:cNvPr id="11269" name="Rectangle 5"/>
          <p:cNvSpPr/>
          <p:nvPr/>
        </p:nvSpPr>
        <p:spPr>
          <a:xfrm>
            <a:off x="5076825" y="2492375"/>
            <a:ext cx="184150" cy="5238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2800"/>
          </a:p>
        </p:txBody>
      </p:sp>
      <p:sp>
        <p:nvSpPr>
          <p:cNvPr id="11270" name="文本框 8"/>
          <p:cNvSpPr txBox="1"/>
          <p:nvPr/>
        </p:nvSpPr>
        <p:spPr>
          <a:xfrm>
            <a:off x="4932363" y="2943225"/>
            <a:ext cx="3167062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减压可以降低</a:t>
            </a:r>
            <a:r>
              <a:rPr lang="zh-CN" altLang="en-US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共沸物的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沸点，防止温度过高，过氧乙酸分解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1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825" y="1787525"/>
            <a:ext cx="6718300" cy="7048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2"/>
          <p:cNvSpPr txBox="1"/>
          <p:nvPr/>
        </p:nvSpPr>
        <p:spPr>
          <a:xfrm>
            <a:off x="250825" y="-100013"/>
            <a:ext cx="7561263" cy="7477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algn="just" eaLnBrk="1" hangingPunct="1">
              <a:lnSpc>
                <a:spcPct val="150000"/>
              </a:lnSpc>
            </a:pPr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减压过滤，也称吸滤或抽滤。</a:t>
            </a:r>
            <a:endParaRPr lang="zh-CN" altLang="zh-CN" sz="3200" b="1">
              <a:latin typeface="Calibri" panose="020F0502020204030204" pitchFamily="34" charset="0"/>
              <a:ea typeface="Times New Roman" pitchFamily="18" charset="0"/>
            </a:endParaRPr>
          </a:p>
        </p:txBody>
      </p:sp>
      <p:pic>
        <p:nvPicPr>
          <p:cNvPr id="1229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647700"/>
            <a:ext cx="5580063" cy="39624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2" name="文本框 5"/>
          <p:cNvSpPr txBox="1"/>
          <p:nvPr/>
        </p:nvSpPr>
        <p:spPr>
          <a:xfrm>
            <a:off x="323850" y="4508500"/>
            <a:ext cx="8424863" cy="2247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algn="just" eaLnBrk="1" hangingPunct="1"/>
            <a:r>
              <a:rPr lang="zh-CN" altLang="zh-CN" sz="2800" b="1" spc="0">
                <a:latin typeface="楷体" panose="02010609060101010101" pitchFamily="49" charset="-122"/>
                <a:ea typeface="楷体" panose="02010609060101010101" pitchFamily="49" charset="-122"/>
              </a:rPr>
              <a:t>在连接水泵的橡胶管和抽滤瓶之间安装一个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安全瓶</a:t>
            </a:r>
            <a:r>
              <a:rPr lang="zh-CN" altLang="zh-CN" sz="2800" b="1" spc="0">
                <a:latin typeface="楷体" panose="02010609060101010101" pitchFamily="49" charset="-122"/>
                <a:ea typeface="楷体" panose="02010609060101010101" pitchFamily="49" charset="-122"/>
              </a:rPr>
              <a:t>，用以防止因关闭水阀或水泵后水流速度的改变引起水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倒吸进入抽滤瓶</a:t>
            </a:r>
            <a:r>
              <a:rPr lang="zh-CN" altLang="zh-CN" sz="2800" b="1" spc="0">
                <a:latin typeface="楷体" panose="02010609060101010101" pitchFamily="49" charset="-122"/>
                <a:ea typeface="楷体" panose="02010609060101010101" pitchFamily="49" charset="-122"/>
              </a:rPr>
              <a:t>将滤液沾污并冲稀。因此，在停止过滤时，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拔下抽气泵与吸滤瓶间的橡皮管，再关闭抽气泵</a:t>
            </a:r>
            <a:r>
              <a:rPr lang="zh-CN" altLang="en-US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，最后取下布氏漏斗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3" name="椭圆 4"/>
          <p:cNvSpPr/>
          <p:nvPr/>
        </p:nvSpPr>
        <p:spPr>
          <a:xfrm>
            <a:off x="1908175" y="1628775"/>
            <a:ext cx="935038" cy="1165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4" name="椭圆 7"/>
          <p:cNvSpPr/>
          <p:nvPr/>
        </p:nvSpPr>
        <p:spPr>
          <a:xfrm>
            <a:off x="3082925" y="2030413"/>
            <a:ext cx="1249363" cy="152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2"/>
          <p:cNvSpPr txBox="1"/>
          <p:nvPr/>
        </p:nvSpPr>
        <p:spPr>
          <a:xfrm>
            <a:off x="-973138" y="-171450"/>
            <a:ext cx="4572001" cy="8286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真空干燥</a:t>
            </a:r>
            <a:endParaRPr lang="zh-CN" altLang="zh-CN" sz="3200" b="1">
              <a:latin typeface="Calibri" panose="020F0502020204030204" pitchFamily="34" charset="0"/>
              <a:ea typeface="Times New Roman" pitchFamily="18" charset="0"/>
            </a:endParaRPr>
          </a:p>
        </p:txBody>
      </p:sp>
      <p:pic>
        <p:nvPicPr>
          <p:cNvPr id="133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765175"/>
            <a:ext cx="3440112" cy="34559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765175"/>
            <a:ext cx="3816350" cy="3816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317" name="文本框 6"/>
          <p:cNvSpPr txBox="1"/>
          <p:nvPr/>
        </p:nvSpPr>
        <p:spPr>
          <a:xfrm>
            <a:off x="539750" y="4508500"/>
            <a:ext cx="8064500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latin typeface="楷体" panose="02010609060101010101" pitchFamily="49" charset="-122"/>
                <a:ea typeface="楷体" panose="02010609060101010101" pitchFamily="49" charset="-122"/>
              </a:rPr>
              <a:t>干燥器顶部装有带旋塞开关的出气口，由此处抽气后，可使干燥器内压力降低并趋于真空因而可以提高干燥效率</a:t>
            </a:r>
            <a:r>
              <a:rPr lang="zh-CN" altLang="en-US" sz="2800" b="1" spc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"/>
          <p:cNvSpPr txBox="1"/>
          <p:nvPr/>
        </p:nvSpPr>
        <p:spPr>
          <a:xfrm>
            <a:off x="684213" y="3284538"/>
            <a:ext cx="7775575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latin typeface="Times New Roman" pitchFamily="18" charset="0"/>
                <a:ea typeface="楷体" panose="02010609060101010101" pitchFamily="49" charset="-122"/>
              </a:rPr>
              <a:t>例：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析出的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CuCl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晶体水洗后要立即用无水乙醇洗涤，在真空干燥机内于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70℃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干燥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2h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，冷却密封包装。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70℃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真空干燥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、密封包装的原因是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__________________________________________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。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  <p:pic>
        <p:nvPicPr>
          <p:cNvPr id="14339" name="图片 1748306843"/>
          <p:cNvPicPr>
            <a:picLocks noChangeAspect="1"/>
          </p:cNvPicPr>
          <p:nvPr/>
        </p:nvPicPr>
        <p:blipFill>
          <a:blip r:embed="rId2"/>
          <a:srcRect r="5113"/>
          <a:stretch>
            <a:fillRect/>
          </a:stretch>
        </p:blipFill>
        <p:spPr>
          <a:xfrm>
            <a:off x="0" y="404813"/>
            <a:ext cx="9144000" cy="27257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0" name="文本框 5"/>
          <p:cNvSpPr txBox="1"/>
          <p:nvPr/>
        </p:nvSpPr>
        <p:spPr>
          <a:xfrm>
            <a:off x="755650" y="4508500"/>
            <a:ext cx="7200900" cy="954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加快乙醇和水的挥发，防止</a:t>
            </a:r>
            <a:r>
              <a:rPr lang="en-US" altLang="zh-CN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CuCl</a:t>
            </a:r>
            <a:r>
              <a:rPr lang="zh-CN" altLang="zh-CN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在潮湿的空气中水解</a:t>
            </a:r>
            <a:r>
              <a:rPr lang="zh-CN" altLang="en-US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、</a:t>
            </a:r>
            <a:r>
              <a:rPr lang="zh-CN" altLang="zh-CN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氧化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"/>
          <p:cNvSpPr txBox="1"/>
          <p:nvPr/>
        </p:nvSpPr>
        <p:spPr>
          <a:xfrm>
            <a:off x="468313" y="260350"/>
            <a:ext cx="4572000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en-US" altLang="zh-CN" sz="3200" b="1" spc="0">
                <a:latin typeface="Times New Roman" pitchFamily="18" charset="0"/>
              </a:rPr>
              <a:t>U</a:t>
            </a:r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型管冷凝管</a:t>
            </a:r>
            <a:endParaRPr lang="zh-CN" altLang="en-US" sz="3200" b="1"/>
          </a:p>
        </p:txBody>
      </p:sp>
      <p:sp>
        <p:nvSpPr>
          <p:cNvPr id="15363" name="文本框 4"/>
          <p:cNvSpPr txBox="1"/>
          <p:nvPr/>
        </p:nvSpPr>
        <p:spPr>
          <a:xfrm>
            <a:off x="323850" y="846138"/>
            <a:ext cx="8099425" cy="954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该方法适合冷凝易升华或沸点较低的气体。冷却剂为液体，常见有水、冰水、冰盐水等</a:t>
            </a:r>
            <a:r>
              <a:rPr lang="zh-CN" altLang="en-US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4" name="图片 2"/>
          <p:cNvPicPr>
            <a:picLocks noChangeAspect="1"/>
          </p:cNvPicPr>
          <p:nvPr/>
        </p:nvPicPr>
        <p:blipFill>
          <a:blip r:embed="rId2"/>
          <a:srcRect r="5188"/>
          <a:stretch>
            <a:fillRect/>
          </a:stretch>
        </p:blipFill>
        <p:spPr>
          <a:xfrm>
            <a:off x="34925" y="1817688"/>
            <a:ext cx="9037638" cy="24479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5" name="文本框 7"/>
          <p:cNvSpPr txBox="1"/>
          <p:nvPr/>
        </p:nvSpPr>
        <p:spPr>
          <a:xfrm>
            <a:off x="576263" y="4437063"/>
            <a:ext cx="8027987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latin typeface="Times New Roman" pitchFamily="18" charset="0"/>
                <a:ea typeface="楷体" panose="02010609060101010101" pitchFamily="49" charset="-122"/>
              </a:rPr>
              <a:t>例：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证明实验室二氧化硫催化氧化装置中出来的混合气体中除了有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SO</a:t>
            </a:r>
            <a:r>
              <a:rPr lang="en-US" altLang="zh-CN" sz="2800" b="1" spc="0" baseline="-25000">
                <a:latin typeface="Times New Roman" pitchFamily="18" charset="0"/>
                <a:ea typeface="楷体" panose="02010609060101010101" pitchFamily="49" charset="-122"/>
              </a:rPr>
              <a:t>2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、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O</a:t>
            </a:r>
            <a:r>
              <a:rPr lang="en-US" altLang="zh-CN" sz="2800" b="1" spc="0" baseline="-25000">
                <a:latin typeface="Times New Roman" pitchFamily="18" charset="0"/>
                <a:ea typeface="楷体" panose="02010609060101010101" pitchFamily="49" charset="-122"/>
              </a:rPr>
              <a:t>2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气体外还有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SO</a:t>
            </a:r>
            <a:r>
              <a:rPr lang="en-US" altLang="zh-CN" sz="2800" b="1" spc="0" baseline="-25000"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气体时，就可将混合气通过图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或图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4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装置，当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U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型管或试管的底部出现固体时，就能证明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SO</a:t>
            </a:r>
            <a:r>
              <a:rPr lang="en-US" altLang="zh-CN" sz="2800" b="1" spc="0" baseline="-25000"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的存在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"/>
          <p:cNvSpPr txBox="1"/>
          <p:nvPr/>
        </p:nvSpPr>
        <p:spPr>
          <a:xfrm>
            <a:off x="758825" y="115888"/>
            <a:ext cx="4508500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3200" b="1" spc="0">
                <a:latin typeface="Times New Roman" pitchFamily="18" charset="0"/>
                <a:ea typeface="Times New Roman" pitchFamily="18" charset="0"/>
                <a:hlinkClick r:id="rId2"/>
              </a:rPr>
              <a:t>分水器</a:t>
            </a:r>
            <a:endParaRPr lang="zh-CN" altLang="en-US" sz="3200" b="1"/>
          </a:p>
        </p:txBody>
      </p:sp>
      <p:grpSp>
        <p:nvGrpSpPr>
          <p:cNvPr id="16387" name="组合 7"/>
          <p:cNvGrpSpPr/>
          <p:nvPr/>
        </p:nvGrpSpPr>
        <p:grpSpPr>
          <a:xfrm>
            <a:off x="-396875" y="741363"/>
            <a:ext cx="3816350" cy="5032375"/>
            <a:chOff x="611560" y="1196752"/>
            <a:chExt cx="3274699" cy="4672492"/>
          </a:xfrm>
        </p:grpSpPr>
        <p:pic>
          <p:nvPicPr>
            <p:cNvPr id="16391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568" y="1243492"/>
              <a:ext cx="3202691" cy="462575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6392" name="矩形 5"/>
            <p:cNvSpPr/>
            <p:nvPr/>
          </p:nvSpPr>
          <p:spPr>
            <a:xfrm>
              <a:off x="611560" y="1196752"/>
              <a:ext cx="1512028" cy="237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388" name="文本框 10"/>
          <p:cNvSpPr txBox="1"/>
          <p:nvPr/>
        </p:nvSpPr>
        <p:spPr>
          <a:xfrm>
            <a:off x="3851275" y="1112838"/>
            <a:ext cx="5292725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solidFill>
                  <a:srgbClr val="0070C0"/>
                </a:solidFill>
                <a:latin typeface="等线" pitchFamily="2" charset="-122"/>
                <a:ea typeface="等线" pitchFamily="2" charset="-122"/>
              </a:rPr>
              <a:t>①</a:t>
            </a:r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按如图所示安装带分水器的回流反应装置， 并在分水器中预先加入水，使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水面略低于分水器的支管口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9" name="文本框 9"/>
          <p:cNvSpPr/>
          <p:nvPr/>
        </p:nvSpPr>
        <p:spPr>
          <a:xfrm>
            <a:off x="4108450" y="3105150"/>
            <a:ext cx="4778375" cy="2678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蒸馏过程中醇和酸一起被蒸出，为了提高反应物的转化率，步骤②分水器中应该预先加少量水，目的是使上层酯中的醇和酸回流烧瓶中继续参与反应；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0" name="文本框 3"/>
          <p:cNvSpPr/>
          <p:nvPr/>
        </p:nvSpPr>
        <p:spPr>
          <a:xfrm>
            <a:off x="4716463" y="615950"/>
            <a:ext cx="243046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latin typeface="Times New Roman" pitchFamily="18" charset="0"/>
                <a:ea typeface="Times New Roman" pitchFamily="18" charset="0"/>
              </a:rPr>
              <a:t>A+B</a:t>
            </a:r>
            <a:r>
              <a:rPr lang="en-US" altLang="zh-CN" sz="2800" b="1">
                <a:latin typeface="Times New Roman" pitchFamily="18" charset="0"/>
                <a:ea typeface="等线" pitchFamily="2" charset="-122"/>
              </a:rPr>
              <a:t>→C+H</a:t>
            </a:r>
            <a:r>
              <a:rPr lang="en-US" altLang="zh-CN" sz="2800" b="1" baseline="-25000">
                <a:latin typeface="Times New Roman" pitchFamily="18" charset="0"/>
                <a:ea typeface="等线" pitchFamily="2" charset="-122"/>
              </a:rPr>
              <a:t>2</a:t>
            </a:r>
            <a:r>
              <a:rPr lang="en-US" altLang="zh-CN" sz="2800" b="1">
                <a:latin typeface="Times New Roman" pitchFamily="18" charset="0"/>
                <a:ea typeface="等线" pitchFamily="2" charset="-122"/>
              </a:rPr>
              <a:t>O</a:t>
            </a:r>
            <a:endParaRPr lang="zh-CN" altLang="en-US" sz="2800" b="1"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/>
          <p:cNvSpPr txBox="1"/>
          <p:nvPr/>
        </p:nvSpPr>
        <p:spPr>
          <a:xfrm>
            <a:off x="695325" y="115888"/>
            <a:ext cx="4572000" cy="5857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分水器</a:t>
            </a:r>
            <a:endParaRPr lang="zh-CN" altLang="en-US" sz="3200" b="1"/>
          </a:p>
        </p:txBody>
      </p:sp>
      <p:grpSp>
        <p:nvGrpSpPr>
          <p:cNvPr id="17411" name="组合 7"/>
          <p:cNvGrpSpPr/>
          <p:nvPr/>
        </p:nvGrpSpPr>
        <p:grpSpPr>
          <a:xfrm>
            <a:off x="-396875" y="741363"/>
            <a:ext cx="3816350" cy="5032375"/>
            <a:chOff x="611560" y="1196752"/>
            <a:chExt cx="3274699" cy="4672492"/>
          </a:xfrm>
        </p:grpSpPr>
        <p:pic>
          <p:nvPicPr>
            <p:cNvPr id="17414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1243492"/>
              <a:ext cx="3202691" cy="462575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7415" name="矩形 5"/>
            <p:cNvSpPr/>
            <p:nvPr/>
          </p:nvSpPr>
          <p:spPr>
            <a:xfrm>
              <a:off x="611560" y="1196752"/>
              <a:ext cx="1512028" cy="237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412" name="文本框 12"/>
          <p:cNvSpPr txBox="1"/>
          <p:nvPr/>
        </p:nvSpPr>
        <p:spPr>
          <a:xfrm>
            <a:off x="3635375" y="1052513"/>
            <a:ext cx="5508625" cy="3540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eaLnBrk="1" fontAlgn="ctr" hangingPunct="1"/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②打开冷凝水，圆底烧瓶在石棉网上用小火加热。在反应过程中，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通过分水器下部的旋塞不断分出生成的水</a:t>
            </a:r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，注意保持分水器中水层液面原来的高度，使油层尽量回到圆底烧瓶中。反应达到终点后，停止加热，记录分出的水的体积。</a:t>
            </a:r>
            <a:endParaRPr lang="zh-CN" altLang="zh-CN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3" name="文本框 14"/>
          <p:cNvSpPr/>
          <p:nvPr/>
        </p:nvSpPr>
        <p:spPr>
          <a:xfrm>
            <a:off x="3635375" y="4829175"/>
            <a:ext cx="4851400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分水器水层高度不再变化说明酯化反应已基本完成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"/>
          <p:cNvGrpSpPr/>
          <p:nvPr/>
        </p:nvGrpSpPr>
        <p:grpSpPr>
          <a:xfrm>
            <a:off x="-396875" y="741363"/>
            <a:ext cx="3816350" cy="5032375"/>
            <a:chOff x="611560" y="1196752"/>
            <a:chExt cx="3274699" cy="4672492"/>
          </a:xfrm>
        </p:grpSpPr>
        <p:pic>
          <p:nvPicPr>
            <p:cNvPr id="18436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1243492"/>
              <a:ext cx="3202691" cy="462575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18437" name="矩形 3"/>
            <p:cNvSpPr/>
            <p:nvPr/>
          </p:nvSpPr>
          <p:spPr>
            <a:xfrm>
              <a:off x="611560" y="1196752"/>
              <a:ext cx="1512028" cy="237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435" name="文本框 5"/>
          <p:cNvSpPr txBox="1"/>
          <p:nvPr/>
        </p:nvSpPr>
        <p:spPr>
          <a:xfrm>
            <a:off x="4140200" y="549275"/>
            <a:ext cx="4772025" cy="35385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eaLnBrk="1" fontAlgn="ctr" hangingPunct="1"/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③将分水器分出的酯层和反应液一起倒入分液漏斗中，用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 10 mL 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的水洗涤。有机层继续用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10 mL10% Na</a:t>
            </a:r>
            <a:r>
              <a:rPr lang="en-US" altLang="zh-CN" sz="2800" b="1" spc="0" baseline="-2500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2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CO</a:t>
            </a:r>
            <a:r>
              <a:rPr lang="en-US" altLang="zh-CN" sz="2800" b="1" spc="0" baseline="-2500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3 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洗涤至中性，再用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 10 mL 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的水洗涤，最后将有机层转移至锥形瓶中，再用无水硫酸镁干燥。</a:t>
            </a:r>
            <a:endParaRPr lang="zh-CN" altLang="zh-CN" sz="2800" b="1">
              <a:solidFill>
                <a:srgbClr val="0070C0"/>
              </a:solidFill>
              <a:latin typeface="Times New Roman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2401888"/>
            <a:ext cx="7229475" cy="3986212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9459" name="文本框 3"/>
          <p:cNvSpPr txBox="1"/>
          <p:nvPr/>
        </p:nvSpPr>
        <p:spPr>
          <a:xfrm>
            <a:off x="179388" y="12700"/>
            <a:ext cx="8280400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已知信息：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过氧乙酸（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CH</a:t>
            </a:r>
            <a:r>
              <a:rPr lang="en-US" altLang="zh-CN" sz="2800" b="1" baseline="-25000">
                <a:latin typeface="Times New Roman" pitchFamily="18" charset="0"/>
                <a:ea typeface="楷体" panose="02010609060101010101" pitchFamily="49" charset="-122"/>
              </a:rPr>
              <a:t>3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COOOH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）是一种常用的消毒剂，易溶于水、易挥发、见光或受热易分解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。同时利用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乙酸丁酯与水形成共沸物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沸点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90.7℃)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及时分离出水，以提高产率。</a:t>
            </a:r>
          </a:p>
        </p:txBody>
      </p:sp>
      <p:pic>
        <p:nvPicPr>
          <p:cNvPr id="1946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1695450"/>
            <a:ext cx="6718300" cy="7064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61" name="文本框 6"/>
          <p:cNvSpPr/>
          <p:nvPr/>
        </p:nvSpPr>
        <p:spPr>
          <a:xfrm>
            <a:off x="4319588" y="2520950"/>
            <a:ext cx="4679950" cy="1816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为减少反应瓶中乙酸丁酯的损耗，反应开始前，在油水分离器中应进行的操作是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_______｡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2" name="文本框 10"/>
          <p:cNvSpPr/>
          <p:nvPr/>
        </p:nvSpPr>
        <p:spPr>
          <a:xfrm>
            <a:off x="4319588" y="3716338"/>
            <a:ext cx="4572000" cy="1385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在油水分离器中加满乙酸丁酯（为减少三口烧瓶中乙酸丁酯的损耗）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/>
          <p:nvPr/>
        </p:nvSpPr>
        <p:spPr>
          <a:xfrm>
            <a:off x="193675" y="130175"/>
            <a:ext cx="45720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3200" b="1" spc="0">
                <a:latin typeface="Times New Roman" pitchFamily="18" charset="0"/>
                <a:ea typeface="Times New Roman" pitchFamily="18" charset="0"/>
              </a:rPr>
              <a:t>萃取和反萃取</a:t>
            </a:r>
            <a:endParaRPr lang="zh-CN" altLang="en-US" sz="3200" b="1"/>
          </a:p>
        </p:txBody>
      </p:sp>
      <p:sp>
        <p:nvSpPr>
          <p:cNvPr id="20483" name="Rectangle 2"/>
          <p:cNvSpPr/>
          <p:nvPr/>
        </p:nvSpPr>
        <p:spPr>
          <a:xfrm>
            <a:off x="-138112" y="652463"/>
            <a:ext cx="9251950" cy="138588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266700" eaLnBrk="1" hangingPunct="1">
              <a:spcBef>
                <a:spcPct val="0"/>
              </a:spcBef>
              <a:buNone/>
            </a:pP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萃取时，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有机萃取剂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能与铜离子生成</a:t>
            </a:r>
            <a:r>
              <a:rPr lang="zh-CN" altLang="zh-CN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金属鳌合物</a:t>
            </a: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，</a:t>
            </a:r>
            <a:endParaRPr lang="en-US" altLang="zh-CN" sz="2800" b="1">
              <a:latin typeface="Times New Roman" pitchFamily="18" charset="0"/>
              <a:ea typeface="楷体" panose="02010609060101010101" pitchFamily="49" charset="-122"/>
            </a:endParaRPr>
          </a:p>
          <a:p>
            <a:pPr marL="0" lvl="0" indent="266700" eaLnBrk="1" hangingPunct="1">
              <a:spcBef>
                <a:spcPct val="0"/>
              </a:spcBef>
              <a:buNone/>
            </a:pPr>
            <a:r>
              <a:rPr lang="zh-CN" altLang="zh-CN" sz="2800" b="1">
                <a:latin typeface="Times New Roman" pitchFamily="18" charset="0"/>
                <a:ea typeface="楷体" panose="02010609060101010101" pitchFamily="49" charset="-122"/>
              </a:rPr>
              <a:t>使铜被萃取，并析出氢离子。其反应可用下式表示：</a:t>
            </a:r>
            <a:endParaRPr lang="en-US" altLang="zh-CN" sz="2800" b="1">
              <a:latin typeface="Times New Roman" pitchFamily="18" charset="0"/>
              <a:ea typeface="楷体" panose="02010609060101010101" pitchFamily="49" charset="-122"/>
            </a:endParaRPr>
          </a:p>
          <a:p>
            <a:pPr marL="0" lvl="0" indent="266700" eaLnBrk="1" hangingPunct="1">
              <a:spcBef>
                <a:spcPct val="0"/>
              </a:spcBef>
              <a:buNone/>
            </a:pP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 Cu</a:t>
            </a:r>
            <a:r>
              <a:rPr lang="en-US" altLang="zh-CN" sz="2800" b="1" baseline="30000">
                <a:latin typeface="Times New Roman" pitchFamily="18" charset="0"/>
                <a:ea typeface="楷体" panose="02010609060101010101" pitchFamily="49" charset="-122"/>
              </a:rPr>
              <a:t>2+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水相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)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＋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2RH(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有机相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)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  <p:pic>
        <p:nvPicPr>
          <p:cNvPr id="20484" name="图片 1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088" y="1690688"/>
            <a:ext cx="549275" cy="2159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5" name="Rectangle 3"/>
          <p:cNvSpPr/>
          <p:nvPr/>
        </p:nvSpPr>
        <p:spPr>
          <a:xfrm>
            <a:off x="4791075" y="1538288"/>
            <a:ext cx="4413250" cy="52228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266700" eaLnBrk="1" hangingPunct="1">
              <a:spcBef>
                <a:spcPct val="0"/>
              </a:spcBef>
              <a:buNone/>
            </a:pP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CuR(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有机相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)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＋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2H</a:t>
            </a:r>
            <a:r>
              <a:rPr lang="en-US" altLang="zh-CN" sz="2800" b="1" baseline="30000">
                <a:latin typeface="Times New Roman" pitchFamily="18" charset="0"/>
                <a:ea typeface="楷体" panose="02010609060101010101" pitchFamily="49" charset="-122"/>
              </a:rPr>
              <a:t>+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(</a:t>
            </a:r>
            <a:r>
              <a:rPr lang="zh-CN" altLang="en-US" sz="2800" b="1">
                <a:latin typeface="Times New Roman" pitchFamily="18" charset="0"/>
                <a:ea typeface="楷体" panose="02010609060101010101" pitchFamily="49" charset="-122"/>
              </a:rPr>
              <a:t>水相</a:t>
            </a:r>
            <a:r>
              <a:rPr lang="en-US" altLang="zh-CN" sz="2800" b="1">
                <a:latin typeface="Times New Roman" pitchFamily="18" charset="0"/>
                <a:ea typeface="楷体" panose="02010609060101010101" pitchFamily="49" charset="-122"/>
              </a:rPr>
              <a:t>)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  <p:sp>
        <p:nvSpPr>
          <p:cNvPr id="20486" name="文本框 6"/>
          <p:cNvSpPr txBox="1"/>
          <p:nvPr/>
        </p:nvSpPr>
        <p:spPr>
          <a:xfrm>
            <a:off x="171450" y="1916113"/>
            <a:ext cx="8972550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eaLnBrk="1" hangingPunct="1"/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在弱酸性介质中，由于反应生成的金属螯合物稳定性好，反应向右进行，即萃取反应。在强酸性介质中，上述反应向左进行，即鳌合物的金属离子将会由有机相转入水相，有机相能获得再生，这叫</a:t>
            </a:r>
            <a:r>
              <a:rPr lang="en-US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反萃取</a:t>
            </a:r>
            <a:r>
              <a:rPr lang="en-US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反应。</a:t>
            </a:r>
            <a:endParaRPr lang="zh-CN" altLang="zh-CN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7" name="图片 87"/>
          <p:cNvPicPr>
            <a:picLocks noChangeAspect="1"/>
          </p:cNvPicPr>
          <p:nvPr/>
        </p:nvPicPr>
        <p:blipFill>
          <a:blip r:embed="rId3">
            <a:lum bright="-6000" contrast="26000"/>
          </a:blip>
          <a:stretch>
            <a:fillRect/>
          </a:stretch>
        </p:blipFill>
        <p:spPr>
          <a:xfrm>
            <a:off x="2339975" y="3768725"/>
            <a:ext cx="3744913" cy="27765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6"/>
          <p:cNvSpPr txBox="1"/>
          <p:nvPr/>
        </p:nvSpPr>
        <p:spPr>
          <a:xfrm>
            <a:off x="468313" y="104775"/>
            <a:ext cx="45720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减压蒸发</a:t>
            </a:r>
            <a:endParaRPr lang="zh-CN" altLang="en-US" sz="3200" b="1"/>
          </a:p>
        </p:txBody>
      </p:sp>
      <p:sp>
        <p:nvSpPr>
          <p:cNvPr id="3075" name="文本框 10"/>
          <p:cNvSpPr txBox="1"/>
          <p:nvPr/>
        </p:nvSpPr>
        <p:spPr>
          <a:xfrm>
            <a:off x="442913" y="684213"/>
            <a:ext cx="8135937" cy="954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由于压力降低，溶</a:t>
            </a:r>
            <a:r>
              <a:rPr lang="zh-CN" altLang="en-US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剂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的沸点降低，能防止或减少</a:t>
            </a:r>
            <a:r>
              <a:rPr lang="zh-CN" altLang="en-US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溶质</a:t>
            </a:r>
            <a:r>
              <a:rPr lang="zh-CN" altLang="zh-CN" sz="2800" b="1" spc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的分解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6" name="文本框 12"/>
          <p:cNvSpPr txBox="1"/>
          <p:nvPr/>
        </p:nvSpPr>
        <p:spPr>
          <a:xfrm>
            <a:off x="442913" y="1739900"/>
            <a:ext cx="8161337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6700" eaLnBrk="1" fontAlgn="ctr" hangingPunct="1"/>
            <a:r>
              <a:rPr lang="zh-CN" altLang="en-US" sz="2800" b="1" spc="0">
                <a:latin typeface="Times New Roman" pitchFamily="18" charset="0"/>
                <a:ea typeface="楷体" panose="02010609060101010101" pitchFamily="49" charset="-122"/>
              </a:rPr>
              <a:t>例：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过氧化氢的沸点比水高，但受热容易分解。某试剂厂先制得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7%~8%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的过氧化氢溶液，再</a:t>
            </a:r>
            <a:r>
              <a:rPr lang="zh-CN" altLang="en-US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减压蒸发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成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30%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的溶液</a:t>
            </a:r>
            <a:r>
              <a:rPr lang="zh-CN" altLang="en-US" sz="2800" b="1" spc="0">
                <a:latin typeface="Times New Roman" pitchFamily="18" charset="0"/>
                <a:ea typeface="楷体" panose="02010609060101010101" pitchFamily="49" charset="-122"/>
              </a:rPr>
              <a:t>。</a:t>
            </a:r>
            <a:endParaRPr lang="zh-CN" altLang="zh-CN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  <p:pic>
        <p:nvPicPr>
          <p:cNvPr id="3077" name="图片 1"/>
          <p:cNvPicPr>
            <a:picLocks noChangeAspect="1"/>
          </p:cNvPicPr>
          <p:nvPr/>
        </p:nvPicPr>
        <p:blipFill>
          <a:blip r:embed="rId2"/>
          <a:srcRect l="3642" t="7836" r="4250" b="13906"/>
          <a:stretch>
            <a:fillRect/>
          </a:stretch>
        </p:blipFill>
        <p:spPr>
          <a:xfrm>
            <a:off x="3897313" y="2884488"/>
            <a:ext cx="4681537" cy="325596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375"/>
            <a:ext cx="9148763" cy="53990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188913"/>
            <a:ext cx="3600450" cy="56165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1" name="图片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530225"/>
            <a:ext cx="19050" cy="190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2" name="Rectangle 3"/>
          <p:cNvSpPr/>
          <p:nvPr/>
        </p:nvSpPr>
        <p:spPr>
          <a:xfrm>
            <a:off x="3851275" y="525463"/>
            <a:ext cx="4802188" cy="51784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实验时烧瓶中溶剂受热蒸发，蒸汽沿蒸汽导管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上升至球形冷凝管，冷凝后滴入滤纸套筒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中，与茶叶末接触，进行萃取。萃取液液面达到虹吸管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顶端时，经虹吸管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返回烧瓶，从而实现对茶叶末的连续萃取。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"/>
          <p:cNvSpPr txBox="1"/>
          <p:nvPr/>
        </p:nvSpPr>
        <p:spPr>
          <a:xfrm>
            <a:off x="0" y="116632"/>
            <a:ext cx="9144000" cy="526297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(1)</a:t>
            </a:r>
            <a:r>
              <a:rPr lang="zh-CN" altLang="zh-CN" sz="2800" b="1" spc="0">
                <a:latin typeface="Times New Roman" pitchFamily="18" charset="0"/>
              </a:rPr>
              <a:t>实验时需将茶叶研细，放入滤纸套筒</a:t>
            </a:r>
            <a:r>
              <a:rPr lang="en-US" altLang="zh-CN" sz="2800" b="1" spc="0">
                <a:latin typeface="Times New Roman" pitchFamily="18" charset="0"/>
              </a:rPr>
              <a:t>1</a:t>
            </a:r>
            <a:r>
              <a:rPr lang="zh-CN" altLang="zh-CN" sz="2800" b="1" spc="0">
                <a:latin typeface="Times New Roman" pitchFamily="18" charset="0"/>
              </a:rPr>
              <a:t>中，研细的目的是</a:t>
            </a:r>
            <a:r>
              <a:rPr lang="en-US" altLang="zh-CN" sz="2800" b="1" spc="0">
                <a:latin typeface="Times New Roman" pitchFamily="18" charset="0"/>
              </a:rPr>
              <a:t>__________________________</a:t>
            </a:r>
            <a:r>
              <a:rPr lang="zh-CN" altLang="zh-CN" sz="2800" b="1" spc="0">
                <a:latin typeface="Times New Roman" pitchFamily="18" charset="0"/>
              </a:rPr>
              <a:t>，圆底烧瓶中加入</a:t>
            </a:r>
            <a:r>
              <a:rPr lang="en-US" altLang="zh-CN" sz="2800" b="1" spc="0">
                <a:latin typeface="Times New Roman" pitchFamily="18" charset="0"/>
              </a:rPr>
              <a:t>95%</a:t>
            </a:r>
            <a:r>
              <a:rPr lang="zh-CN" altLang="zh-CN" sz="2800" b="1" spc="0">
                <a:latin typeface="Times New Roman" pitchFamily="18" charset="0"/>
              </a:rPr>
              <a:t>乙醇为溶剂，加热前还要加几粒</a:t>
            </a:r>
            <a:r>
              <a:rPr lang="en-US" altLang="zh-CN" sz="2800" b="1" spc="0">
                <a:latin typeface="Times New Roman" pitchFamily="18" charset="0"/>
              </a:rPr>
              <a:t>______________</a:t>
            </a:r>
            <a:r>
              <a:rPr lang="zh-CN" altLang="zh-CN" sz="2800" b="1">
                <a:latin typeface="Times New Roman" pitchFamily="18" charset="0"/>
              </a:rPr>
              <a:t>。</a:t>
            </a:r>
          </a:p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(2)</a:t>
            </a:r>
            <a:r>
              <a:rPr lang="zh-CN" altLang="zh-CN" sz="2800" b="1" spc="0">
                <a:latin typeface="Times New Roman" pitchFamily="18" charset="0"/>
              </a:rPr>
              <a:t>提取过程不可选用明火直接加热，原因是</a:t>
            </a:r>
            <a:r>
              <a:rPr lang="en-US" altLang="zh-CN" sz="2800" b="1" spc="0">
                <a:latin typeface="Times New Roman" pitchFamily="18" charset="0"/>
              </a:rPr>
              <a:t>___________________</a:t>
            </a:r>
            <a:r>
              <a:rPr lang="zh-CN" altLang="zh-CN" sz="2800" b="1" spc="0">
                <a:latin typeface="Times New Roman" pitchFamily="18" charset="0"/>
              </a:rPr>
              <a:t>，与常规的萃取相比，采用索氏提取器的优点是</a:t>
            </a:r>
            <a:r>
              <a:rPr lang="en-US" altLang="zh-CN" sz="2800" b="1" spc="0">
                <a:latin typeface="Times New Roman" pitchFamily="18" charset="0"/>
              </a:rPr>
              <a:t>____________________________________</a:t>
            </a:r>
            <a:r>
              <a:rPr lang="zh-CN" altLang="zh-CN" sz="2800" b="1">
                <a:latin typeface="Times New Roman" pitchFamily="18" charset="0"/>
              </a:rPr>
              <a:t>。</a:t>
            </a:r>
          </a:p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(3)</a:t>
            </a:r>
            <a:r>
              <a:rPr lang="zh-CN" altLang="zh-CN" sz="2800" b="1" spc="0">
                <a:latin typeface="Times New Roman" pitchFamily="18" charset="0"/>
              </a:rPr>
              <a:t>提取液需经</a:t>
            </a:r>
            <a:r>
              <a:rPr lang="en-US" altLang="zh-CN" sz="2800" b="1" spc="0">
                <a:latin typeface="Times New Roman" pitchFamily="18" charset="0"/>
              </a:rPr>
              <a:t>“</a:t>
            </a:r>
            <a:r>
              <a:rPr lang="zh-CN" altLang="zh-CN" sz="2800" b="1" spc="0">
                <a:latin typeface="Times New Roman" pitchFamily="18" charset="0"/>
              </a:rPr>
              <a:t>蒸馏浓缩</a:t>
            </a:r>
            <a:r>
              <a:rPr lang="en-US" altLang="zh-CN" sz="2800" b="1" spc="0">
                <a:latin typeface="Times New Roman" pitchFamily="18" charset="0"/>
              </a:rPr>
              <a:t>”</a:t>
            </a:r>
            <a:r>
              <a:rPr lang="zh-CN" altLang="zh-CN" sz="2800" b="1" spc="0">
                <a:latin typeface="Times New Roman" pitchFamily="18" charset="0"/>
              </a:rPr>
              <a:t>除去大部分溶剂。与水相比，乙醇作为萃取剂的优点是</a:t>
            </a:r>
            <a:r>
              <a:rPr lang="en-US" altLang="zh-CN" sz="2800" b="1" spc="0">
                <a:latin typeface="Times New Roman" pitchFamily="18" charset="0"/>
              </a:rPr>
              <a:t>______________________</a:t>
            </a:r>
            <a:r>
              <a:rPr lang="zh-CN" altLang="zh-CN" sz="2800" b="1" spc="0">
                <a:latin typeface="Times New Roman" pitchFamily="18" charset="0"/>
              </a:rPr>
              <a:t>。</a:t>
            </a:r>
            <a:r>
              <a:rPr lang="en-US" altLang="zh-CN" sz="2800" b="1" spc="0">
                <a:latin typeface="Times New Roman" pitchFamily="18" charset="0"/>
              </a:rPr>
              <a:t>“</a:t>
            </a:r>
            <a:r>
              <a:rPr lang="zh-CN" altLang="zh-CN" sz="2800" b="1" spc="0">
                <a:latin typeface="Times New Roman" pitchFamily="18" charset="0"/>
              </a:rPr>
              <a:t>蒸馏浓缩</a:t>
            </a:r>
            <a:r>
              <a:rPr lang="en-US" altLang="zh-CN" sz="2800" b="1" spc="0">
                <a:latin typeface="Times New Roman" pitchFamily="18" charset="0"/>
              </a:rPr>
              <a:t>”</a:t>
            </a:r>
            <a:r>
              <a:rPr lang="zh-CN" altLang="zh-CN" sz="2800" b="1" spc="0">
                <a:latin typeface="Times New Roman" pitchFamily="18" charset="0"/>
              </a:rPr>
              <a:t>需选用的仪器除了圆底烧瓶、蒸馏头、温度计、接收管之外，还有</a:t>
            </a:r>
            <a:r>
              <a:rPr lang="en-US" altLang="zh-CN" sz="2800" b="1" spc="0">
                <a:latin typeface="Times New Roman" pitchFamily="18" charset="0"/>
              </a:rPr>
              <a:t>______________(</a:t>
            </a:r>
            <a:r>
              <a:rPr lang="zh-CN" altLang="zh-CN" sz="2800" b="1" spc="0">
                <a:latin typeface="Times New Roman" pitchFamily="18" charset="0"/>
              </a:rPr>
              <a:t>填标号</a:t>
            </a:r>
            <a:r>
              <a:rPr lang="en-US" altLang="zh-CN" sz="2800" b="1" spc="0">
                <a:latin typeface="Times New Roman" pitchFamily="18" charset="0"/>
              </a:rPr>
              <a:t>)</a:t>
            </a:r>
            <a:r>
              <a:rPr lang="zh-CN" altLang="zh-CN" sz="2800" b="1" spc="0">
                <a:latin typeface="Times New Roman" pitchFamily="18" charset="0"/>
              </a:rPr>
              <a:t>。</a:t>
            </a:r>
            <a:endParaRPr lang="en-US" altLang="zh-CN" sz="2800" b="1">
              <a:latin typeface="Times New Roman" pitchFamily="18" charset="0"/>
            </a:endParaRPr>
          </a:p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A</a:t>
            </a:r>
            <a:r>
              <a:rPr lang="zh-CN" altLang="zh-CN" sz="2800" b="1" spc="0">
                <a:latin typeface="Times New Roman" pitchFamily="18" charset="0"/>
              </a:rPr>
              <a:t>．直形冷凝管</a:t>
            </a:r>
            <a:r>
              <a:rPr lang="en-US" altLang="zh-CN" sz="2800" b="1" spc="0">
                <a:latin typeface="Times New Roman" pitchFamily="18" charset="0"/>
              </a:rPr>
              <a:t>   B</a:t>
            </a:r>
            <a:r>
              <a:rPr lang="zh-CN" altLang="zh-CN" sz="2800" b="1" spc="0">
                <a:latin typeface="Times New Roman" pitchFamily="18" charset="0"/>
              </a:rPr>
              <a:t>．球形冷凝管</a:t>
            </a:r>
            <a:r>
              <a:rPr lang="en-US" altLang="zh-CN" sz="2800" b="1">
                <a:latin typeface="Times New Roman" pitchFamily="18" charset="0"/>
              </a:rPr>
              <a:t>   </a:t>
            </a:r>
          </a:p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C</a:t>
            </a:r>
            <a:r>
              <a:rPr lang="zh-CN" altLang="zh-CN" sz="2800" b="1" spc="0">
                <a:latin typeface="Times New Roman" pitchFamily="18" charset="0"/>
              </a:rPr>
              <a:t>．接收瓶</a:t>
            </a:r>
            <a:r>
              <a:rPr lang="en-US" altLang="zh-CN" sz="2800" b="1" spc="0">
                <a:latin typeface="Times New Roman" pitchFamily="18" charset="0"/>
              </a:rPr>
              <a:t>           D</a:t>
            </a:r>
            <a:r>
              <a:rPr lang="zh-CN" altLang="zh-CN" sz="2800" b="1">
                <a:latin typeface="Times New Roman" pitchFamily="18" charset="0"/>
              </a:rPr>
              <a:t>．烧杯</a:t>
            </a:r>
          </a:p>
        </p:txBody>
      </p:sp>
      <p:sp>
        <p:nvSpPr>
          <p:cNvPr id="23555" name="文本框 4"/>
          <p:cNvSpPr/>
          <p:nvPr/>
        </p:nvSpPr>
        <p:spPr>
          <a:xfrm>
            <a:off x="755650" y="476250"/>
            <a:ext cx="525621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增加固液接触面积，提取充分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6" name="文本框 6"/>
          <p:cNvSpPr/>
          <p:nvPr/>
        </p:nvSpPr>
        <p:spPr>
          <a:xfrm>
            <a:off x="5508625" y="908050"/>
            <a:ext cx="4699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沸石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7" name="文本框 8"/>
          <p:cNvSpPr/>
          <p:nvPr/>
        </p:nvSpPr>
        <p:spPr>
          <a:xfrm>
            <a:off x="344488" y="1792288"/>
            <a:ext cx="5167312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乙醇易挥发，易燃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8" name="文本框 10"/>
          <p:cNvSpPr/>
          <p:nvPr/>
        </p:nvSpPr>
        <p:spPr>
          <a:xfrm>
            <a:off x="2195513" y="2205038"/>
            <a:ext cx="686117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使用溶剂量少，可连续萃取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萃取效率高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9" name="文本框 12"/>
          <p:cNvSpPr/>
          <p:nvPr/>
        </p:nvSpPr>
        <p:spPr>
          <a:xfrm>
            <a:off x="4356100" y="3062288"/>
            <a:ext cx="5167313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乙醇沸点低，易浓缩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60" name="文本框 14"/>
          <p:cNvSpPr/>
          <p:nvPr/>
        </p:nvSpPr>
        <p:spPr>
          <a:xfrm>
            <a:off x="3311525" y="3860800"/>
            <a:ext cx="5162550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AC</a:t>
            </a:r>
            <a:endParaRPr lang="zh-CN" alt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23558" grpId="0"/>
      <p:bldP spid="23559" grpId="0"/>
      <p:bldP spid="235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"/>
          <p:cNvSpPr txBox="1"/>
          <p:nvPr/>
        </p:nvSpPr>
        <p:spPr>
          <a:xfrm>
            <a:off x="233516" y="4797152"/>
            <a:ext cx="8676964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267970" algn="just" fontAlgn="ctr"/>
            <a:r>
              <a:rPr lang="en-US" altLang="zh-CN" sz="2800" b="1" spc="0">
                <a:latin typeface="Times New Roman" pitchFamily="18" charset="0"/>
              </a:rPr>
              <a:t>(4)</a:t>
            </a:r>
            <a:r>
              <a:rPr lang="zh-CN" altLang="zh-CN" sz="2800" b="1" spc="0">
                <a:latin typeface="Times New Roman" pitchFamily="18" charset="0"/>
              </a:rPr>
              <a:t>浓缩液加生石灰的作用是中和</a:t>
            </a:r>
            <a:r>
              <a:rPr lang="en-US" altLang="zh-CN" sz="2800" b="1" spc="0">
                <a:latin typeface="Times New Roman" pitchFamily="18" charset="0"/>
              </a:rPr>
              <a:t>_______</a:t>
            </a:r>
            <a:r>
              <a:rPr lang="zh-CN" altLang="zh-CN" sz="2800" b="1" spc="0">
                <a:latin typeface="Times New Roman" pitchFamily="18" charset="0"/>
              </a:rPr>
              <a:t>和吸收</a:t>
            </a:r>
            <a:r>
              <a:rPr lang="en-US" altLang="zh-CN" sz="2800" b="1" spc="0">
                <a:latin typeface="Times New Roman" pitchFamily="18" charset="0"/>
              </a:rPr>
              <a:t>______</a:t>
            </a:r>
            <a:r>
              <a:rPr lang="zh-CN" altLang="zh-CN" sz="2800" b="1" spc="0">
                <a:latin typeface="Times New Roman" pitchFamily="18" charset="0"/>
              </a:rPr>
              <a:t>。</a:t>
            </a:r>
            <a:endParaRPr lang="zh-CN" altLang="zh-CN" sz="2800" b="1">
              <a:latin typeface="Times New Roman" pitchFamily="18" charset="0"/>
            </a:endParaRPr>
          </a:p>
        </p:txBody>
      </p:sp>
      <p:sp>
        <p:nvSpPr>
          <p:cNvPr id="24579" name="文本框 4"/>
          <p:cNvSpPr txBox="1"/>
          <p:nvPr/>
        </p:nvSpPr>
        <p:spPr>
          <a:xfrm>
            <a:off x="143508" y="23376"/>
            <a:ext cx="8856984" cy="2246769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1270" marR="0" lvl="0" indent="267970" algn="just" fontAlgn="ctr"/>
            <a:r>
              <a:rPr lang="zh-CN" altLang="zh-CN" sz="2800" b="1" spc="0">
                <a:latin typeface="Times New Roman" pitchFamily="18" charset="0"/>
              </a:rPr>
              <a:t>咖啡因是一种生物碱</a:t>
            </a:r>
            <a:r>
              <a:rPr lang="en-US" altLang="zh-CN" sz="2800" b="1" spc="0">
                <a:latin typeface="Times New Roman" pitchFamily="18" charset="0"/>
              </a:rPr>
              <a:t>(</a:t>
            </a:r>
            <a:r>
              <a:rPr lang="zh-CN" altLang="zh-CN" sz="2800" b="1" spc="0">
                <a:latin typeface="Times New Roman" pitchFamily="18" charset="0"/>
              </a:rPr>
              <a:t>易溶于水及乙醇，熔点</a:t>
            </a:r>
            <a:r>
              <a:rPr lang="en-US" altLang="zh-CN" sz="2800" b="1" spc="0">
                <a:latin typeface="Times New Roman" pitchFamily="18" charset="0"/>
              </a:rPr>
              <a:t>234.5℃</a:t>
            </a:r>
            <a:r>
              <a:rPr lang="zh-CN" altLang="zh-CN" sz="2800" b="1" spc="0">
                <a:latin typeface="Times New Roman" pitchFamily="18" charset="0"/>
              </a:rPr>
              <a:t>，</a:t>
            </a:r>
            <a:r>
              <a:rPr lang="en-US" altLang="zh-CN" sz="2800" b="1" spc="0">
                <a:latin typeface="Times New Roman" pitchFamily="18" charset="0"/>
              </a:rPr>
              <a:t>100℃</a:t>
            </a:r>
            <a:r>
              <a:rPr lang="zh-CN" altLang="zh-CN" sz="2800" b="1" spc="0">
                <a:latin typeface="Times New Roman" pitchFamily="18" charset="0"/>
              </a:rPr>
              <a:t>以上开始升华</a:t>
            </a:r>
            <a:r>
              <a:rPr lang="en-US" altLang="zh-CN" sz="2800" b="1" spc="0">
                <a:latin typeface="Times New Roman" pitchFamily="18" charset="0"/>
              </a:rPr>
              <a:t>)</a:t>
            </a:r>
            <a:r>
              <a:rPr lang="zh-CN" altLang="zh-CN" sz="2800" b="1" spc="0">
                <a:latin typeface="Times New Roman" pitchFamily="18" charset="0"/>
              </a:rPr>
              <a:t>，有兴奋大脑神经和利尿等作用。茶叶中含咖啡因约</a:t>
            </a:r>
            <a:r>
              <a:rPr lang="en-US" altLang="zh-CN" sz="2800" b="1" spc="0">
                <a:latin typeface="Times New Roman" pitchFamily="18" charset="0"/>
              </a:rPr>
              <a:t>1%~5%</a:t>
            </a:r>
            <a:r>
              <a:rPr lang="zh-CN" altLang="zh-CN" sz="2800" b="1" spc="0">
                <a:latin typeface="Times New Roman" pitchFamily="18" charset="0"/>
              </a:rPr>
              <a:t>、单宁酸</a:t>
            </a:r>
            <a:r>
              <a:rPr lang="en-US" altLang="zh-CN" sz="2800" b="1" spc="0">
                <a:latin typeface="Times New Roman" pitchFamily="18" charset="0"/>
              </a:rPr>
              <a:t>(</a:t>
            </a:r>
            <a:r>
              <a:rPr lang="en-US" altLang="zh-CN" sz="2800" b="1" i="1" spc="0">
                <a:latin typeface="Times New Roman" pitchFamily="18" charset="0"/>
              </a:rPr>
              <a:t>K</a:t>
            </a:r>
            <a:r>
              <a:rPr lang="en-US" altLang="zh-CN" sz="2800" b="1" spc="0" baseline="-25000">
                <a:latin typeface="Times New Roman" pitchFamily="18" charset="0"/>
              </a:rPr>
              <a:t>a</a:t>
            </a:r>
            <a:r>
              <a:rPr lang="zh-CN" altLang="zh-CN" sz="2800" b="1" spc="0">
                <a:latin typeface="Times New Roman" pitchFamily="18" charset="0"/>
              </a:rPr>
              <a:t>约为</a:t>
            </a:r>
            <a:r>
              <a:rPr lang="en-US" altLang="zh-CN" sz="2800" b="1" spc="0">
                <a:latin typeface="Times New Roman" pitchFamily="18" charset="0"/>
              </a:rPr>
              <a:t>10</a:t>
            </a:r>
            <a:r>
              <a:rPr lang="en-US" altLang="zh-CN" sz="2800" b="1" spc="0" baseline="30000">
                <a:latin typeface="Times New Roman" pitchFamily="18" charset="0"/>
                <a:ea typeface="MS Gothic" panose="020B0609070205080204" pitchFamily="49" charset="-128"/>
              </a:rPr>
              <a:t>−</a:t>
            </a:r>
            <a:r>
              <a:rPr lang="en-US" altLang="zh-CN" sz="2800" b="1" spc="0" baseline="30000">
                <a:latin typeface="Times New Roman" pitchFamily="18" charset="0"/>
              </a:rPr>
              <a:t>6</a:t>
            </a:r>
            <a:r>
              <a:rPr lang="zh-CN" altLang="zh-CN" sz="2800" b="1" spc="0">
                <a:latin typeface="Times New Roman" pitchFamily="18" charset="0"/>
              </a:rPr>
              <a:t>，易溶于水及乙醇</a:t>
            </a:r>
            <a:r>
              <a:rPr lang="en-US" altLang="zh-CN" sz="2800" b="1" spc="0">
                <a:latin typeface="Times New Roman" pitchFamily="18" charset="0"/>
              </a:rPr>
              <a:t>)</a:t>
            </a:r>
            <a:r>
              <a:rPr lang="zh-CN" altLang="zh-CN" sz="2800" b="1" spc="0">
                <a:latin typeface="Times New Roman" pitchFamily="18" charset="0"/>
              </a:rPr>
              <a:t>约</a:t>
            </a:r>
            <a:r>
              <a:rPr lang="en-US" altLang="zh-CN" sz="2800" b="1" spc="0">
                <a:latin typeface="Times New Roman" pitchFamily="18" charset="0"/>
              </a:rPr>
              <a:t>3%~10%</a:t>
            </a:r>
            <a:r>
              <a:rPr lang="zh-CN" altLang="zh-CN" sz="2800" b="1" spc="0">
                <a:latin typeface="Times New Roman" pitchFamily="18" charset="0"/>
              </a:rPr>
              <a:t>，还含有色素、纤维素等。实验室从茶叶中提取咖啡因的流程如下图所示。</a:t>
            </a:r>
            <a:endParaRPr lang="zh-CN" altLang="zh-CN" sz="2800" b="1">
              <a:latin typeface="Times New Roman" pitchFamily="18" charset="0"/>
            </a:endParaRPr>
          </a:p>
        </p:txBody>
      </p:sp>
      <p:pic>
        <p:nvPicPr>
          <p:cNvPr id="24580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2875" y="2460625"/>
            <a:ext cx="8858250" cy="19367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4581" name="文本框 7"/>
          <p:cNvSpPr/>
          <p:nvPr/>
        </p:nvSpPr>
        <p:spPr>
          <a:xfrm>
            <a:off x="6372225" y="4724400"/>
            <a:ext cx="4572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单宁酸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2" name="文本框 8"/>
          <p:cNvSpPr/>
          <p:nvPr/>
        </p:nvSpPr>
        <p:spPr>
          <a:xfrm>
            <a:off x="360363" y="5162550"/>
            <a:ext cx="45720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84438" y="2205038"/>
            <a:ext cx="3959225" cy="36718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7" name="文本框 3"/>
          <p:cNvSpPr txBox="1"/>
          <p:nvPr/>
        </p:nvSpPr>
        <p:spPr>
          <a:xfrm>
            <a:off x="197768" y="116632"/>
            <a:ext cx="8766720" cy="138499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/>
            <a:r>
              <a:rPr lang="zh-CN" altLang="zh-CN" sz="2800" b="1" spc="0">
                <a:latin typeface="Times New Roman" pitchFamily="18" charset="0"/>
                <a:ea typeface="Times New Roman" pitchFamily="18" charset="0"/>
              </a:rPr>
              <a:t>可采用如图所示的简易装置分离提纯咖啡因。将粉状物放入蒸发皿中并小火加热，咖啡因在扎有小孔的滤纸上凝结，该分离提纯方法的名称是</a:t>
            </a:r>
            <a:r>
              <a:rPr lang="en-US" altLang="zh-CN" sz="2800" b="1" spc="0">
                <a:latin typeface="Times New Roman" pitchFamily="18" charset="0"/>
              </a:rPr>
              <a:t>______________</a:t>
            </a:r>
            <a:r>
              <a:rPr lang="zh-CN" altLang="zh-CN" sz="2800" b="1" spc="0">
                <a:latin typeface="Times New Roman" pitchFamily="18" charset="0"/>
                <a:ea typeface="Times New Roman" pitchFamily="18" charset="0"/>
              </a:rPr>
              <a:t>。</a:t>
            </a:r>
            <a:endParaRPr lang="zh-CN" altLang="en-US" sz="2800" b="1"/>
          </a:p>
        </p:txBody>
      </p:sp>
      <p:sp>
        <p:nvSpPr>
          <p:cNvPr id="26628" name="文本框 4"/>
          <p:cNvSpPr/>
          <p:nvPr/>
        </p:nvSpPr>
        <p:spPr>
          <a:xfrm>
            <a:off x="5651500" y="939800"/>
            <a:ext cx="1009650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rPr lang="zh-CN" altLang="en-US" sz="3200" b="1">
                <a:solidFill>
                  <a:srgbClr val="FF0000"/>
                </a:solidFill>
              </a:rPr>
              <a:t>升华</a:t>
            </a:r>
          </a:p>
        </p:txBody>
      </p:sp>
      <p:pic>
        <p:nvPicPr>
          <p:cNvPr id="2662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230100" y="101727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1125538"/>
            <a:ext cx="9136062" cy="16557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rcRect l="136" r="9070" b="58706"/>
          <a:stretch>
            <a:fillRect/>
          </a:stretch>
        </p:blipFill>
        <p:spPr>
          <a:xfrm>
            <a:off x="211138" y="2767013"/>
            <a:ext cx="8721725" cy="23034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249238"/>
            <a:ext cx="6264275" cy="1016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1" name="文本框 6"/>
          <p:cNvSpPr txBox="1"/>
          <p:nvPr/>
        </p:nvSpPr>
        <p:spPr>
          <a:xfrm>
            <a:off x="684213" y="5053013"/>
            <a:ext cx="7775575" cy="954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/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步骤①宜采用的操作是</a:t>
            </a:r>
            <a:r>
              <a:rPr lang="en-US" altLang="zh-CN" sz="2800" b="1" spc="0">
                <a:latin typeface="Times New Roman" pitchFamily="18" charset="0"/>
                <a:ea typeface="Times New Roman" pitchFamily="18" charset="0"/>
              </a:rPr>
              <a:t>________(</a:t>
            </a:r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填字母</a:t>
            </a:r>
            <a:r>
              <a:rPr lang="en-US" altLang="zh-CN" sz="2800" b="1" spc="0">
                <a:latin typeface="Times New Roman" pitchFamily="18" charset="0"/>
                <a:ea typeface="Times New Roman" pitchFamily="18" charset="0"/>
              </a:rPr>
              <a:t>)</a:t>
            </a:r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。</a:t>
            </a:r>
            <a:endParaRPr lang="zh-CN" altLang="en-US" sz="2800" b="1">
              <a:latin typeface="Times New Roman" pitchFamily="18" charset="0"/>
              <a:ea typeface="Times New Roman" pitchFamily="18" charset="0"/>
            </a:endParaRPr>
          </a:p>
          <a:p>
            <a:pPr marL="0" marR="0" lvl="0" indent="0"/>
            <a:r>
              <a:rPr lang="en-US" altLang="zh-CN" sz="2800" b="1" spc="0">
                <a:latin typeface="Times New Roman" pitchFamily="18" charset="0"/>
                <a:ea typeface="Times New Roman" pitchFamily="18" charset="0"/>
              </a:rPr>
              <a:t>A.</a:t>
            </a:r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加热蒸发    </a:t>
            </a:r>
            <a:r>
              <a:rPr lang="en-US" altLang="zh-CN" sz="2800" b="1" spc="0">
                <a:latin typeface="Times New Roman" pitchFamily="18" charset="0"/>
                <a:ea typeface="Times New Roman" pitchFamily="18" charset="0"/>
              </a:rPr>
              <a:t>B.</a:t>
            </a:r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常压蒸发    </a:t>
            </a:r>
            <a:r>
              <a:rPr lang="en-US" altLang="zh-CN" sz="2800" b="1" spc="0">
                <a:latin typeface="Times New Roman" pitchFamily="18" charset="0"/>
                <a:ea typeface="Times New Roman" pitchFamily="18" charset="0"/>
              </a:rPr>
              <a:t>C.</a:t>
            </a:r>
            <a:r>
              <a:rPr lang="zh-CN" altLang="en-US" sz="2800" b="1" spc="0">
                <a:latin typeface="Times New Roman" pitchFamily="18" charset="0"/>
                <a:ea typeface="Times New Roman" pitchFamily="18" charset="0"/>
              </a:rPr>
              <a:t>减压蒸发</a:t>
            </a:r>
            <a:endParaRPr lang="zh-CN" altLang="en-US" sz="2800" b="1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4102" name="文本框 4"/>
          <p:cNvSpPr/>
          <p:nvPr/>
        </p:nvSpPr>
        <p:spPr>
          <a:xfrm>
            <a:off x="4716463" y="4946650"/>
            <a:ext cx="45878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zh-CN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</a:rPr>
              <a:t>C</a:t>
            </a:r>
            <a:endParaRPr lang="zh-CN" altLang="en-US">
              <a:solidFill>
                <a:srgbClr val="FF0000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2"/>
          <p:cNvSpPr txBox="1"/>
          <p:nvPr/>
        </p:nvSpPr>
        <p:spPr>
          <a:xfrm>
            <a:off x="-684213" y="-20638"/>
            <a:ext cx="4572001" cy="827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3200" b="1" spc="0">
                <a:latin typeface="Times New Roman" pitchFamily="18" charset="0"/>
                <a:ea typeface="Times New Roman" pitchFamily="18" charset="0"/>
                <a:hlinkClick r:id="rId2"/>
              </a:rPr>
              <a:t>水蒸气蒸馏</a:t>
            </a:r>
            <a:endParaRPr lang="zh-CN" altLang="zh-CN" sz="3200" b="1">
              <a:latin typeface="Calibri" panose="020F0502020204030204" pitchFamily="34" charset="0"/>
              <a:ea typeface="Times New Roman" pitchFamily="18" charset="0"/>
            </a:endParaRPr>
          </a:p>
        </p:txBody>
      </p:sp>
      <p:pic>
        <p:nvPicPr>
          <p:cNvPr id="5123" name="图片 100017"/>
          <p:cNvPicPr>
            <a:picLocks noChangeAspect="1"/>
          </p:cNvPicPr>
          <p:nvPr/>
        </p:nvPicPr>
        <p:blipFill>
          <a:blip r:embed="rId3"/>
          <a:srcRect l="31574" b="9693"/>
          <a:stretch>
            <a:fillRect/>
          </a:stretch>
        </p:blipFill>
        <p:spPr>
          <a:xfrm>
            <a:off x="34925" y="1125538"/>
            <a:ext cx="5400675" cy="33829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4" name="文本框 5"/>
          <p:cNvSpPr txBox="1"/>
          <p:nvPr/>
        </p:nvSpPr>
        <p:spPr>
          <a:xfrm>
            <a:off x="5195888" y="2452688"/>
            <a:ext cx="4103687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①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安全管下端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不能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抵住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A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的底部，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否则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水不能进入导管从而无法平衡压强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0070C0"/>
              </a:solidFill>
              <a:latin typeface="Times New Roman" pitchFamily="18" charset="0"/>
              <a:ea typeface="楷体" panose="02010609060101010101" pitchFamily="49" charset="-122"/>
            </a:endParaRPr>
          </a:p>
        </p:txBody>
      </p:sp>
      <p:sp>
        <p:nvSpPr>
          <p:cNvPr id="5125" name="文本框 7"/>
          <p:cNvSpPr txBox="1"/>
          <p:nvPr/>
        </p:nvSpPr>
        <p:spPr>
          <a:xfrm>
            <a:off x="539750" y="4508500"/>
            <a:ext cx="8172450" cy="954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②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仪器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B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中水蒸气导入管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的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管口接近瓶底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，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有利于水蒸气与</a:t>
            </a:r>
            <a:r>
              <a:rPr lang="en-US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B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中物质</a:t>
            </a:r>
            <a:r>
              <a:rPr lang="zh-CN" altLang="zh-CN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充分接触，使其被充分蒸出</a:t>
            </a:r>
            <a:r>
              <a:rPr lang="zh-CN" altLang="en-US" sz="2800" b="1" spc="0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0070C0"/>
              </a:solidFill>
              <a:latin typeface="Times New Roman" pitchFamily="18" charset="0"/>
              <a:ea typeface="楷体" panose="02010609060101010101" pitchFamily="49" charset="-122"/>
            </a:endParaRPr>
          </a:p>
        </p:txBody>
      </p:sp>
      <p:sp>
        <p:nvSpPr>
          <p:cNvPr id="5126" name="文本框 13"/>
          <p:cNvSpPr txBox="1"/>
          <p:nvPr/>
        </p:nvSpPr>
        <p:spPr>
          <a:xfrm>
            <a:off x="4164013" y="396875"/>
            <a:ext cx="4945062" cy="18161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水蒸气蒸馏可使待提纯的有机物在低于</a:t>
            </a:r>
            <a:r>
              <a:rPr lang="en-US" altLang="zh-CN" sz="2800" b="1" spc="0">
                <a:latin typeface="Times New Roman" pitchFamily="18" charset="0"/>
                <a:ea typeface="楷体" panose="02010609060101010101" pitchFamily="49" charset="-122"/>
              </a:rPr>
              <a:t>100℃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的情况下</a:t>
            </a:r>
            <a:r>
              <a:rPr lang="zh-CN" altLang="zh-CN" sz="2800" b="1" spc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随水蒸气一起被蒸馏出来</a:t>
            </a:r>
            <a:r>
              <a:rPr lang="zh-CN" altLang="zh-CN" sz="2800" b="1" spc="0">
                <a:latin typeface="Times New Roman" pitchFamily="18" charset="0"/>
                <a:ea typeface="楷体" panose="02010609060101010101" pitchFamily="49" charset="-122"/>
              </a:rPr>
              <a:t>，从而达到分离提纯的目的</a:t>
            </a:r>
            <a:endParaRPr lang="zh-CN" altLang="en-US" sz="2800" b="1">
              <a:latin typeface="Times New Roman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2"/>
          <p:cNvSpPr txBox="1"/>
          <p:nvPr/>
        </p:nvSpPr>
        <p:spPr>
          <a:xfrm>
            <a:off x="-684213" y="-20638"/>
            <a:ext cx="4572001" cy="827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水蒸气蒸馏</a:t>
            </a:r>
            <a:endParaRPr lang="zh-CN" altLang="zh-CN" sz="3200" b="1">
              <a:latin typeface="Calibri" panose="020F0502020204030204" pitchFamily="34" charset="0"/>
              <a:ea typeface="Times New Roman" pitchFamily="18" charset="0"/>
            </a:endParaRPr>
          </a:p>
        </p:txBody>
      </p:sp>
      <p:pic>
        <p:nvPicPr>
          <p:cNvPr id="6147" name="图片 100017"/>
          <p:cNvPicPr>
            <a:picLocks noChangeAspect="1"/>
          </p:cNvPicPr>
          <p:nvPr/>
        </p:nvPicPr>
        <p:blipFill>
          <a:blip r:embed="rId2"/>
          <a:srcRect l="31574" b="9693"/>
          <a:stretch>
            <a:fillRect/>
          </a:stretch>
        </p:blipFill>
        <p:spPr>
          <a:xfrm>
            <a:off x="-14287" y="1428750"/>
            <a:ext cx="5400675" cy="33829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8" name="文本框 8"/>
          <p:cNvSpPr/>
          <p:nvPr/>
        </p:nvSpPr>
        <p:spPr>
          <a:xfrm>
            <a:off x="3887788" y="769938"/>
            <a:ext cx="540067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70C0"/>
                </a:solidFill>
                <a:latin typeface="等线" pitchFamily="2" charset="-122"/>
                <a:ea typeface="等线" pitchFamily="2" charset="-122"/>
              </a:rPr>
              <a:t>③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装置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中圆底烧瓶倾斜的目的：</a:t>
            </a:r>
          </a:p>
        </p:txBody>
      </p:sp>
      <p:sp>
        <p:nvSpPr>
          <p:cNvPr id="6149" name="文本框 9"/>
          <p:cNvSpPr/>
          <p:nvPr/>
        </p:nvSpPr>
        <p:spPr>
          <a:xfrm>
            <a:off x="3897313" y="1438275"/>
            <a:ext cx="6278562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防止飞溅起的液体进入冷凝管中</a:t>
            </a:r>
            <a:b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50" name="文本框 9"/>
          <p:cNvSpPr/>
          <p:nvPr/>
        </p:nvSpPr>
        <p:spPr>
          <a:xfrm>
            <a:off x="4822825" y="2216150"/>
            <a:ext cx="4427538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70C0"/>
                </a:solidFill>
                <a:latin typeface="等线" pitchFamily="2" charset="-122"/>
                <a:ea typeface="等线" pitchFamily="2" charset="-122"/>
              </a:rPr>
              <a:t>④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装置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B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无需用到温度计，理由是：</a:t>
            </a:r>
          </a:p>
        </p:txBody>
      </p:sp>
      <p:sp>
        <p:nvSpPr>
          <p:cNvPr id="6151" name="文本框 9"/>
          <p:cNvSpPr/>
          <p:nvPr/>
        </p:nvSpPr>
        <p:spPr>
          <a:xfrm>
            <a:off x="5386388" y="3341688"/>
            <a:ext cx="5430837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蒸出物为混合物，无需</a:t>
            </a: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控制温度。</a:t>
            </a:r>
            <a:endParaRPr lang="zh-CN" altLang="en-US" sz="2800">
              <a:solidFill>
                <a:srgbClr val="FF0000"/>
              </a:solidFill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2"/>
          <p:cNvSpPr txBox="1"/>
          <p:nvPr/>
        </p:nvSpPr>
        <p:spPr>
          <a:xfrm>
            <a:off x="-684213" y="-20638"/>
            <a:ext cx="4572001" cy="827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 eaLnBrk="1" hangingPunct="1">
              <a:lnSpc>
                <a:spcPct val="172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水蒸气蒸馏</a:t>
            </a:r>
            <a:endParaRPr lang="zh-CN" altLang="zh-CN" sz="3200" b="1">
              <a:latin typeface="Calibri" panose="020F0502020204030204" pitchFamily="34" charset="0"/>
              <a:ea typeface="Times New Roman" pitchFamily="18" charset="0"/>
            </a:endParaRPr>
          </a:p>
        </p:txBody>
      </p:sp>
      <p:pic>
        <p:nvPicPr>
          <p:cNvPr id="7171" name="图片 100017"/>
          <p:cNvPicPr>
            <a:picLocks noChangeAspect="1"/>
          </p:cNvPicPr>
          <p:nvPr/>
        </p:nvPicPr>
        <p:blipFill>
          <a:blip r:embed="rId2"/>
          <a:srcRect l="31574" b="9693"/>
          <a:stretch>
            <a:fillRect/>
          </a:stretch>
        </p:blipFill>
        <p:spPr>
          <a:xfrm>
            <a:off x="449263" y="955675"/>
            <a:ext cx="5400675" cy="33845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2" name="文本框 11"/>
          <p:cNvSpPr/>
          <p:nvPr/>
        </p:nvSpPr>
        <p:spPr>
          <a:xfrm>
            <a:off x="5003800" y="134938"/>
            <a:ext cx="4032250" cy="955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70C0"/>
                </a:solidFill>
                <a:latin typeface="等线" pitchFamily="2" charset="-122"/>
                <a:ea typeface="等线" pitchFamily="2" charset="-122"/>
              </a:rPr>
              <a:t>⑤</a:t>
            </a:r>
            <a:r>
              <a:rPr lang="zh-CN" altLang="zh-CN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水蒸气蒸馏时，判断蒸馏结束的方法是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：</a:t>
            </a:r>
          </a:p>
        </p:txBody>
      </p:sp>
      <p:sp>
        <p:nvSpPr>
          <p:cNvPr id="7173" name="文本框 10"/>
          <p:cNvSpPr/>
          <p:nvPr/>
        </p:nvSpPr>
        <p:spPr>
          <a:xfrm>
            <a:off x="684213" y="4429125"/>
            <a:ext cx="7488237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70C0"/>
                </a:solidFill>
                <a:latin typeface="等线" pitchFamily="2" charset="-122"/>
                <a:ea typeface="等线" pitchFamily="2" charset="-122"/>
              </a:rPr>
              <a:t>⑥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为了分离混合物，取出</a:t>
            </a:r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D</a:t>
            </a:r>
            <a:r>
              <a:rPr lang="zh-CN" altLang="en-US" sz="2800" b="1">
                <a:solidFill>
                  <a:srgbClr val="0070C0"/>
                </a:solidFill>
                <a:latin typeface="Times New Roman" pitchFamily="18" charset="0"/>
                <a:ea typeface="楷体" panose="02010609060101010101" pitchFamily="49" charset="-122"/>
              </a:rPr>
              <a:t>前，应先打开止水夹，再停止加热，理由是：</a:t>
            </a:r>
          </a:p>
        </p:txBody>
      </p:sp>
      <p:sp>
        <p:nvSpPr>
          <p:cNvPr id="7174" name="文本框 12"/>
          <p:cNvSpPr/>
          <p:nvPr/>
        </p:nvSpPr>
        <p:spPr>
          <a:xfrm>
            <a:off x="658813" y="5300663"/>
            <a:ext cx="7488237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防止装置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内压强突然减小引起倒吸（打开止水夹，停止加热，停止通冷却水） </a:t>
            </a:r>
          </a:p>
        </p:txBody>
      </p:sp>
      <p:sp>
        <p:nvSpPr>
          <p:cNvPr id="7175" name="文本框 8"/>
          <p:cNvSpPr/>
          <p:nvPr/>
        </p:nvSpPr>
        <p:spPr>
          <a:xfrm>
            <a:off x="5003800" y="1095375"/>
            <a:ext cx="4176713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zh-CN" sz="2800" b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馏出液澄清透明或取少量馏出液滴入水中，无油珠存在</a:t>
            </a:r>
            <a:endParaRPr lang="zh-CN" altLang="en-US" sz="2800">
              <a:ea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484313"/>
            <a:ext cx="9193213" cy="35290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88913"/>
            <a:ext cx="8223250" cy="10080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文本框 5"/>
          <p:cNvSpPr/>
          <p:nvPr/>
        </p:nvSpPr>
        <p:spPr>
          <a:xfrm>
            <a:off x="34925" y="5276850"/>
            <a:ext cx="92424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/>
              <a:t>反应后，采用水蒸气蒸馏可以除去的杂质是</a:t>
            </a:r>
            <a:r>
              <a:rPr lang="en-US" altLang="zh-CN" sz="2800" b="1"/>
              <a:t>__________</a:t>
            </a:r>
            <a:endParaRPr lang="zh-CN" altLang="en-US" sz="2800" b="1"/>
          </a:p>
        </p:txBody>
      </p:sp>
      <p:sp>
        <p:nvSpPr>
          <p:cNvPr id="8197" name="文本框 7"/>
          <p:cNvSpPr/>
          <p:nvPr/>
        </p:nvSpPr>
        <p:spPr>
          <a:xfrm>
            <a:off x="7164388" y="5111750"/>
            <a:ext cx="4683125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FF0000"/>
                </a:solidFill>
                <a:latin typeface="Helvetica Neue For Number"/>
              </a:rPr>
              <a:t>苯甲醛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549275"/>
            <a:ext cx="7105650" cy="599281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2"/>
          <p:cNvSpPr txBox="1"/>
          <p:nvPr/>
        </p:nvSpPr>
        <p:spPr>
          <a:xfrm>
            <a:off x="468313" y="260350"/>
            <a:ext cx="4572000" cy="5857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zh-CN" sz="3200" b="1" spc="0">
                <a:latin typeface="Times New Roman" pitchFamily="18" charset="0"/>
                <a:ea typeface="Times New Roman" pitchFamily="18" charset="0"/>
              </a:rPr>
              <a:t>减压蒸馏</a:t>
            </a:r>
            <a:endParaRPr lang="zh-CN" altLang="en-US" sz="3200" b="1"/>
          </a:p>
        </p:txBody>
      </p:sp>
      <p:pic>
        <p:nvPicPr>
          <p:cNvPr id="10243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350963"/>
            <a:ext cx="7378700" cy="50133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4" name="文本框 5"/>
          <p:cNvSpPr txBox="1"/>
          <p:nvPr/>
        </p:nvSpPr>
        <p:spPr>
          <a:xfrm>
            <a:off x="2803525" y="0"/>
            <a:ext cx="5940425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2800" b="1" spc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适用于高沸点物质和那些在常压蒸馏时未达到沸点就已升华、受热分解、氧化或聚合的化合物的分离和提纯。</a:t>
            </a:r>
            <a:endParaRPr lang="zh-CN" altLang="en-US" sz="2800" b="1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1495</Words>
  <Application>Microsoft Office PowerPoint</Application>
  <PresentationFormat>全屏显示(4:3)</PresentationFormat>
  <Paragraphs>74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Helvetica Neue For Number</vt:lpstr>
      <vt:lpstr>等线</vt:lpstr>
      <vt:lpstr>楷体</vt:lpstr>
      <vt:lpstr>微软雅黑</vt:lpstr>
      <vt:lpstr>Arial</vt:lpstr>
      <vt:lpstr>Calibri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KX Lin</cp:lastModifiedBy>
  <cp:revision>3</cp:revision>
  <cp:lastPrinted>2023-02-13T22:18:21Z</cp:lastPrinted>
  <dcterms:created xsi:type="dcterms:W3CDTF">2023-02-13T22:18:21Z</dcterms:created>
  <dcterms:modified xsi:type="dcterms:W3CDTF">2024-11-24T14:55:36Z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