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Lst>
  <p:notesMasterIdLst>
    <p:notesMasterId r:id="rId33"/>
  </p:notesMasterIdLst>
  <p:sldIdLst>
    <p:sldId id="836" r:id="rId2"/>
    <p:sldId id="763" r:id="rId3"/>
    <p:sldId id="806" r:id="rId4"/>
    <p:sldId id="796" r:id="rId5"/>
    <p:sldId id="797" r:id="rId6"/>
    <p:sldId id="798" r:id="rId7"/>
    <p:sldId id="799" r:id="rId8"/>
    <p:sldId id="800" r:id="rId9"/>
    <p:sldId id="801" r:id="rId10"/>
    <p:sldId id="802" r:id="rId11"/>
    <p:sldId id="803" r:id="rId12"/>
    <p:sldId id="807" r:id="rId13"/>
    <p:sldId id="808" r:id="rId14"/>
    <p:sldId id="804" r:id="rId15"/>
    <p:sldId id="805" r:id="rId16"/>
    <p:sldId id="809" r:id="rId17"/>
    <p:sldId id="810" r:id="rId18"/>
    <p:sldId id="811" r:id="rId19"/>
    <p:sldId id="812" r:id="rId20"/>
    <p:sldId id="813" r:id="rId21"/>
    <p:sldId id="814" r:id="rId22"/>
    <p:sldId id="815" r:id="rId23"/>
    <p:sldId id="816" r:id="rId24"/>
    <p:sldId id="817" r:id="rId25"/>
    <p:sldId id="818" r:id="rId26"/>
    <p:sldId id="829" r:id="rId27"/>
    <p:sldId id="830" r:id="rId28"/>
    <p:sldId id="831" r:id="rId29"/>
    <p:sldId id="832" r:id="rId30"/>
    <p:sldId id="833" r:id="rId31"/>
    <p:sldId id="834"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4" y="13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77748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E29CFDB-8C24-4C4C-BF0A-3899EE0DF349}"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97DC6F-5509-473A-B3EF-48F1A09F4A13}" type="slidenum">
              <a:rPr lang="zh-CN" altLang="en-US" smtClean="0"/>
              <a:t>‹#›</a:t>
            </a:fld>
            <a:endParaRPr lang="zh-CN" altLang="en-US"/>
          </a:p>
        </p:txBody>
      </p:sp>
    </p:spTree>
    <p:extLst>
      <p:ext uri="{BB962C8B-B14F-4D97-AF65-F5344CB8AC3E}">
        <p14:creationId xmlns:p14="http://schemas.microsoft.com/office/powerpoint/2010/main" val="51825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矩形 1"/>
          <p:cNvSpPr/>
          <p:nvPr userDrawn="1"/>
        </p:nvSpPr>
        <p:spPr>
          <a:xfrm>
            <a:off x="0" y="1988420"/>
            <a:ext cx="12192318" cy="486989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矩形 1"/>
          <p:cNvSpPr/>
          <p:nvPr userDrawn="1"/>
        </p:nvSpPr>
        <p:spPr>
          <a:xfrm>
            <a:off x="0" y="3069186"/>
            <a:ext cx="12192318" cy="378913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矩形 1"/>
          <p:cNvSpPr/>
          <p:nvPr userDrawn="1"/>
        </p:nvSpPr>
        <p:spPr>
          <a:xfrm>
            <a:off x="0" y="3429159"/>
            <a:ext cx="12192318" cy="342915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1" y="3788957"/>
            <a:ext cx="12192318" cy="3069043"/>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1" y="2349130"/>
            <a:ext cx="12192318" cy="450887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29CFDB-8C24-4C4C-BF0A-3899EE0DF349}" type="datetimeFigureOut">
              <a:rPr lang="zh-CN" altLang="en-US" smtClean="0"/>
              <a:t>2021/4/14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97DC6F-5509-473A-B3EF-48F1A09F4A13}" type="slidenum">
              <a:rPr lang="zh-CN" altLang="en-US" smtClean="0"/>
              <a:t>‹#›</a:t>
            </a:fld>
            <a:endParaRPr lang="zh-CN" altLang="en-US"/>
          </a:p>
        </p:txBody>
      </p:sp>
    </p:spTree>
    <p:extLst>
      <p:ext uri="{BB962C8B-B14F-4D97-AF65-F5344CB8AC3E}">
        <p14:creationId xmlns:p14="http://schemas.microsoft.com/office/powerpoint/2010/main" val="414839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矩形 1"/>
          <p:cNvSpPr/>
          <p:nvPr userDrawn="1"/>
        </p:nvSpPr>
        <p:spPr>
          <a:xfrm>
            <a:off x="0" y="5588999"/>
            <a:ext cx="12192318" cy="126931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8475123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自定义版式">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矩形 1"/>
          <p:cNvSpPr/>
          <p:nvPr userDrawn="1"/>
        </p:nvSpPr>
        <p:spPr>
          <a:xfrm>
            <a:off x="1" y="4868033"/>
            <a:ext cx="12192318" cy="1989967"/>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extLst>
      <p:ext uri="{BB962C8B-B14F-4D97-AF65-F5344CB8AC3E}">
        <p14:creationId xmlns:p14="http://schemas.microsoft.com/office/powerpoint/2010/main" val="1476338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矩形 1"/>
          <p:cNvSpPr/>
          <p:nvPr userDrawn="1"/>
        </p:nvSpPr>
        <p:spPr>
          <a:xfrm>
            <a:off x="0" y="0"/>
            <a:ext cx="12192318" cy="685831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3578805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矩形 1"/>
          <p:cNvSpPr/>
          <p:nvPr userDrawn="1"/>
        </p:nvSpPr>
        <p:spPr>
          <a:xfrm>
            <a:off x="0" y="5229026"/>
            <a:ext cx="12192318" cy="16292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9130950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矩形 1"/>
          <p:cNvSpPr/>
          <p:nvPr userDrawn="1"/>
        </p:nvSpPr>
        <p:spPr>
          <a:xfrm>
            <a:off x="0" y="4149106"/>
            <a:ext cx="12192318" cy="27092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3863453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45BABFAC-A0CE-4F39-B9B0-E0C28EF0785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2021/4/14</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9CFDB-8C24-4C4C-BF0A-3899EE0DF349}" type="datetimeFigureOut">
              <a:rPr lang="zh-CN" altLang="en-US" smtClean="0"/>
              <a:t>2021/4/14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7DC6F-5509-473A-B3EF-48F1A09F4A13}" type="slidenum">
              <a:rPr lang="zh-CN" altLang="en-US" smtClean="0"/>
              <a:t>‹#›</a:t>
            </a:fld>
            <a:endParaRPr lang="zh-CN" altLang="en-US"/>
          </a:p>
        </p:txBody>
      </p:sp>
    </p:spTree>
    <p:extLst>
      <p:ext uri="{BB962C8B-B14F-4D97-AF65-F5344CB8AC3E}">
        <p14:creationId xmlns:p14="http://schemas.microsoft.com/office/powerpoint/2010/main" val="999052515"/>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7" r:id="rId3"/>
    <p:sldLayoutId id="2147483698" r:id="rId4"/>
    <p:sldLayoutId id="2147483699" r:id="rId5"/>
    <p:sldLayoutId id="2147483700" r:id="rId6"/>
    <p:sldLayoutId id="2147483701" r:id="rId7"/>
    <p:sldLayoutId id="2147483660" r:id="rId8"/>
    <p:sldLayoutId id="2147483661" r:id="rId9"/>
    <p:sldLayoutId id="2147483663" r:id="rId10"/>
    <p:sldLayoutId id="2147483664" r:id="rId11"/>
    <p:sldLayoutId id="2147483665" r:id="rId12"/>
    <p:sldLayoutId id="2147483668" r:id="rId13"/>
    <p:sldLayoutId id="21474836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7.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4.bin"/><Relationship Id="rId7" Type="http://schemas.openxmlformats.org/officeDocument/2006/relationships/package" Target="../embeddings/Microsoft_Word___2.docx"/><Relationship Id="rId12"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4.emf"/><Relationship Id="rId5" Type="http://schemas.openxmlformats.org/officeDocument/2006/relationships/image" Target="../media/image12.emf"/><Relationship Id="rId10" Type="http://schemas.openxmlformats.org/officeDocument/2006/relationships/package" Target="../embeddings/Microsoft_Word___3.docx"/><Relationship Id="rId4" Type="http://schemas.openxmlformats.org/officeDocument/2006/relationships/package" Target="../embeddings/Microsoft_Word___1.docx"/><Relationship Id="rId9"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package" Target="../embeddings/Microsoft_Word___4.docx"/></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7.emf"/><Relationship Id="rId4" Type="http://schemas.openxmlformats.org/officeDocument/2006/relationships/package" Target="../embeddings/Microsoft_Word___5.docx"/></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package" Target="../embeddings/Microsoft_Word___6.docx"/></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__1.doc"/></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lum bright="18000" contrast="-24000"/>
          </a:blip>
          <a:srcRect b="6021"/>
          <a:stretch>
            <a:fillRect/>
          </a:stretch>
        </p:blipFill>
        <p:spPr>
          <a:xfrm>
            <a:off x="0" y="0"/>
            <a:ext cx="12191365" cy="6891655"/>
          </a:xfrm>
          <a:prstGeom prst="rect">
            <a:avLst/>
          </a:prstGeom>
        </p:spPr>
      </p:pic>
      <p:sp>
        <p:nvSpPr>
          <p:cNvPr id="3" name="文本框 2"/>
          <p:cNvSpPr txBox="1"/>
          <p:nvPr/>
        </p:nvSpPr>
        <p:spPr>
          <a:xfrm>
            <a:off x="4269740" y="3779520"/>
            <a:ext cx="4822825" cy="769441"/>
          </a:xfrm>
          <a:prstGeom prst="rect">
            <a:avLst/>
          </a:prstGeom>
          <a:noFill/>
        </p:spPr>
        <p:txBody>
          <a:bodyPr wrap="square" rtlCol="0">
            <a:spAutoFit/>
          </a:bodyPr>
          <a:lstStyle/>
          <a:p>
            <a:r>
              <a:rPr lang="zh-CN" altLang="en-US" sz="4400" b="1"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定量实验专项突破</a:t>
            </a:r>
            <a:endParaRPr lang="en-US" altLang="zh-CN" sz="44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4145915" y="4406265"/>
            <a:ext cx="3232150" cy="521970"/>
          </a:xfrm>
          <a:prstGeom prst="rect">
            <a:avLst/>
          </a:prstGeom>
          <a:noFill/>
        </p:spPr>
        <p:txBody>
          <a:bodyPr wrap="square" rtlCol="0">
            <a:spAutoFit/>
          </a:bodyPr>
          <a:lstStyle/>
          <a:p>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1"/>
          <p:cNvSpPr/>
          <p:nvPr/>
        </p:nvSpPr>
        <p:spPr>
          <a:xfrm>
            <a:off x="1524000" y="373063"/>
            <a:ext cx="9144000" cy="7019925"/>
          </a:xfrm>
          <a:prstGeom prst="rect">
            <a:avLst/>
          </a:prstGeom>
          <a:noFill/>
          <a:ln w="9525">
            <a:noFill/>
          </a:ln>
        </p:spPr>
        <p:txBody>
          <a:bodyPr lIns="76800" tIns="38400" rIns="76800" bIns="38400" anchor="t">
            <a:spAutoFit/>
          </a:bodyPr>
          <a:lstStyle/>
          <a:p>
            <a:pPr algn="just">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操作：</a:t>
            </a:r>
            <a:r>
              <a:rPr lang="zh-CN" altLang="zh-CN" sz="2400" b="1">
                <a:solidFill>
                  <a:srgbClr val="FF0000"/>
                </a:solidFill>
                <a:latin typeface="微软雅黑" panose="020B0503020204020204" pitchFamily="34" charset="-122"/>
                <a:ea typeface="微软雅黑" panose="020B0503020204020204" pitchFamily="34" charset="-122"/>
              </a:rPr>
              <a:t>左手</a:t>
            </a:r>
            <a:r>
              <a:rPr lang="zh-CN" altLang="zh-CN" sz="2400" b="1">
                <a:latin typeface="微软雅黑" panose="020B0503020204020204" pitchFamily="34" charset="-122"/>
                <a:ea typeface="微软雅黑" panose="020B0503020204020204" pitchFamily="34" charset="-122"/>
              </a:rPr>
              <a:t>控制活塞，</a:t>
            </a:r>
            <a:r>
              <a:rPr lang="zh-CN" altLang="zh-CN" sz="2400" b="1">
                <a:solidFill>
                  <a:srgbClr val="FF0000"/>
                </a:solidFill>
                <a:latin typeface="微软雅黑" panose="020B0503020204020204" pitchFamily="34" charset="-122"/>
                <a:ea typeface="微软雅黑" panose="020B0503020204020204" pitchFamily="34" charset="-122"/>
              </a:rPr>
              <a:t>右手</a:t>
            </a:r>
            <a:r>
              <a:rPr lang="zh-CN" altLang="zh-CN" sz="2400" b="1">
                <a:latin typeface="微软雅黑" panose="020B0503020204020204" pitchFamily="34" charset="-122"/>
                <a:ea typeface="微软雅黑" panose="020B0503020204020204" pitchFamily="34" charset="-122"/>
              </a:rPr>
              <a:t>不断揺动锥形瓶，</a:t>
            </a:r>
            <a:r>
              <a:rPr lang="zh-CN" altLang="zh-CN" sz="2400" b="1">
                <a:solidFill>
                  <a:srgbClr val="FF0000"/>
                </a:solidFill>
                <a:latin typeface="微软雅黑" panose="020B0503020204020204" pitchFamily="34" charset="-122"/>
                <a:ea typeface="微软雅黑" panose="020B0503020204020204" pitchFamily="34" charset="-122"/>
              </a:rPr>
              <a:t>眼睛注视锥形瓶内溶液颜色及滴定流速</a:t>
            </a:r>
            <a:r>
              <a:rPr lang="zh-CN"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a:p>
            <a:pPr algn="just">
              <a:lnSpc>
                <a:spcPct val="140000"/>
              </a:lnSpc>
            </a:pPr>
            <a:r>
              <a:rPr lang="zh-CN" altLang="zh-CN" sz="2400" b="1">
                <a:solidFill>
                  <a:srgbClr val="FF0000"/>
                </a:solidFill>
                <a:latin typeface="微软雅黑" panose="020B0503020204020204" pitchFamily="34" charset="-122"/>
                <a:ea typeface="微软雅黑" panose="020B0503020204020204" pitchFamily="34" charset="-122"/>
              </a:rPr>
              <a:t>终点判断：</a:t>
            </a:r>
            <a:r>
              <a:rPr lang="zh-CN" altLang="en-US" sz="2400" b="1">
                <a:latin typeface="微软雅黑" panose="020B0503020204020204" pitchFamily="34" charset="-122"/>
                <a:ea typeface="微软雅黑" panose="020B0503020204020204" pitchFamily="34" charset="-122"/>
              </a:rPr>
              <a:t>当滴入最后一滴？？？，</a:t>
            </a:r>
            <a:r>
              <a:rPr lang="zh-CN" altLang="en-US" sz="2400" b="1">
                <a:solidFill>
                  <a:srgbClr val="FF0000"/>
                </a:solidFill>
                <a:latin typeface="微软雅黑" panose="020B0503020204020204" pitchFamily="34" charset="-122"/>
                <a:ea typeface="微软雅黑" panose="020B0503020204020204" pitchFamily="34" charset="-122"/>
              </a:rPr>
              <a:t>溶液</a:t>
            </a:r>
            <a:r>
              <a:rPr lang="zh-CN" altLang="en-US" sz="2400" b="1">
                <a:latin typeface="微软雅黑" panose="020B0503020204020204" pitchFamily="34" charset="-122"/>
                <a:ea typeface="微软雅黑" panose="020B0503020204020204" pitchFamily="34" charset="-122"/>
              </a:rPr>
              <a:t>颜色由？？？色变为？？？色，</a:t>
            </a:r>
            <a:r>
              <a:rPr lang="zh-CN" altLang="zh-CN" sz="2400" b="1">
                <a:latin typeface="微软雅黑" panose="020B0503020204020204" pitchFamily="34" charset="-122"/>
                <a:ea typeface="微软雅黑" panose="020B0503020204020204" pitchFamily="34" charset="-122"/>
              </a:rPr>
              <a:t>半分钟内不恢复原色。</a:t>
            </a:r>
          </a:p>
          <a:p>
            <a:pPr algn="just">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指示剂的选择</a:t>
            </a:r>
            <a:r>
              <a:rPr lang="zh-CN" altLang="en-US"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a:p>
            <a:r>
              <a:rPr lang="en-US" altLang="zh-CN" sz="2400" b="1">
                <a:latin typeface="微软雅黑" panose="020B0503020204020204" pitchFamily="34" charset="-122"/>
                <a:ea typeface="微软雅黑" panose="020B0503020204020204" pitchFamily="34" charset="-122"/>
              </a:rPr>
              <a:t>①</a:t>
            </a:r>
            <a:r>
              <a:rPr lang="zh-CN" altLang="en-US" sz="2400" b="1">
                <a:latin typeface="微软雅黑" panose="020B0503020204020204" pitchFamily="34" charset="-122"/>
                <a:ea typeface="微软雅黑" panose="020B0503020204020204" pitchFamily="34" charset="-122"/>
              </a:rPr>
              <a:t>待测液恰好反应完全时或标准液滴入最后一滴时稍稍过量时变色。</a:t>
            </a:r>
            <a:endParaRPr lang="en-US" altLang="zh-CN" sz="2400" b="1">
              <a:latin typeface="微软雅黑" panose="020B0503020204020204" pitchFamily="34" charset="-122"/>
              <a:ea typeface="微软雅黑" panose="020B0503020204020204" pitchFamily="34" charset="-122"/>
            </a:endParaRPr>
          </a:p>
          <a:p>
            <a:r>
              <a:rPr lang="en-US" altLang="zh-CN" sz="2400" b="1">
                <a:latin typeface="微软雅黑" panose="020B0503020204020204" pitchFamily="34" charset="-122"/>
                <a:ea typeface="微软雅黑" panose="020B0503020204020204" pitchFamily="34" charset="-122"/>
              </a:rPr>
              <a:t>②</a:t>
            </a:r>
            <a:r>
              <a:rPr lang="zh-CN" altLang="en-US" sz="2400" b="1">
                <a:latin typeface="微软雅黑" panose="020B0503020204020204" pitchFamily="34" charset="-122"/>
                <a:ea typeface="微软雅黑" panose="020B0503020204020204" pitchFamily="34" charset="-122"/>
              </a:rPr>
              <a:t>强酸与强碱滴定</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酚酞或甲基橙；</a:t>
            </a:r>
            <a:r>
              <a:rPr lang="en-US" altLang="zh-CN" sz="2400" b="1">
                <a:latin typeface="微软雅黑" panose="020B0503020204020204" pitchFamily="34" charset="-122"/>
                <a:ea typeface="微软雅黑" panose="020B0503020204020204" pitchFamily="34" charset="-122"/>
              </a:rPr>
              <a:t>    </a:t>
            </a:r>
          </a:p>
          <a:p>
            <a:r>
              <a:rPr lang="zh-CN" altLang="en-US" sz="2400" b="1">
                <a:latin typeface="微软雅黑" panose="020B0503020204020204" pitchFamily="34" charset="-122"/>
                <a:ea typeface="微软雅黑" panose="020B0503020204020204" pitchFamily="34" charset="-122"/>
              </a:rPr>
              <a:t>强酸与弱碱滴定</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甲基橙</a:t>
            </a:r>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  </a:t>
            </a:r>
          </a:p>
          <a:p>
            <a:r>
              <a:rPr lang="zh-CN" altLang="en-US" sz="2400" b="1">
                <a:latin typeface="微软雅黑" panose="020B0503020204020204" pitchFamily="34" charset="-122"/>
                <a:ea typeface="微软雅黑" panose="020B0503020204020204" pitchFamily="34" charset="-122"/>
              </a:rPr>
              <a:t>弱酸与强碱滴定</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酚酞；</a:t>
            </a:r>
            <a:endParaRPr lang="en-US" altLang="zh-CN" sz="2400" b="1">
              <a:latin typeface="微软雅黑" panose="020B0503020204020204" pitchFamily="34" charset="-122"/>
              <a:ea typeface="微软雅黑" panose="020B0503020204020204" pitchFamily="34" charset="-122"/>
            </a:endParaRPr>
          </a:p>
          <a:p>
            <a:r>
              <a:rPr lang="zh-CN" altLang="en-US" sz="2400" b="1">
                <a:latin typeface="微软雅黑" panose="020B0503020204020204" pitchFamily="34" charset="-122"/>
                <a:ea typeface="微软雅黑" panose="020B0503020204020204" pitchFamily="34" charset="-122"/>
              </a:rPr>
              <a:t>高锰酸钾参与反应不需要另外添加指示剂；</a:t>
            </a:r>
            <a:endParaRPr lang="en-US" altLang="zh-CN" sz="2400" b="1">
              <a:latin typeface="微软雅黑" panose="020B0503020204020204" pitchFamily="34" charset="-122"/>
              <a:ea typeface="微软雅黑" panose="020B0503020204020204" pitchFamily="34" charset="-122"/>
            </a:endParaRPr>
          </a:p>
          <a:p>
            <a:r>
              <a:rPr lang="zh-CN" altLang="en-US" sz="2400" b="1">
                <a:latin typeface="微软雅黑" panose="020B0503020204020204" pitchFamily="34" charset="-122"/>
                <a:ea typeface="微软雅黑" panose="020B0503020204020204" pitchFamily="34" charset="-122"/>
              </a:rPr>
              <a:t>碘水参与反应的滴定可用淀粉；</a:t>
            </a:r>
            <a:endParaRPr lang="en-US" altLang="zh-CN" sz="2400" b="1">
              <a:latin typeface="微软雅黑" panose="020B0503020204020204" pitchFamily="34" charset="-122"/>
              <a:ea typeface="微软雅黑" panose="020B0503020204020204" pitchFamily="34" charset="-122"/>
            </a:endParaRPr>
          </a:p>
          <a:p>
            <a:r>
              <a:rPr lang="en-US" altLang="zh-CN" sz="2400" b="1">
                <a:latin typeface="微软雅黑" panose="020B0503020204020204" pitchFamily="34" charset="-122"/>
                <a:ea typeface="微软雅黑" panose="020B0503020204020204" pitchFamily="34" charset="-122"/>
              </a:rPr>
              <a:t>Fe</a:t>
            </a:r>
            <a:r>
              <a:rPr lang="en-US" altLang="zh-CN" sz="2400" b="1" baseline="30000">
                <a:latin typeface="微软雅黑" panose="020B0503020204020204" pitchFamily="34" charset="-122"/>
                <a:ea typeface="微软雅黑" panose="020B0503020204020204" pitchFamily="34" charset="-122"/>
              </a:rPr>
              <a:t>3+</a:t>
            </a:r>
            <a:r>
              <a:rPr lang="zh-CN" altLang="en-US" sz="2400" b="1">
                <a:latin typeface="微软雅黑" panose="020B0503020204020204" pitchFamily="34" charset="-122"/>
                <a:ea typeface="微软雅黑" panose="020B0503020204020204" pitchFamily="34" charset="-122"/>
              </a:rPr>
              <a:t>参与反应可用硫氰化钾或硫氰化铵，</a:t>
            </a:r>
            <a:r>
              <a:rPr lang="en-US" altLang="zh-CN" sz="2400" b="1">
                <a:latin typeface="微软雅黑" panose="020B0503020204020204" pitchFamily="34" charset="-122"/>
                <a:ea typeface="微软雅黑" panose="020B0503020204020204" pitchFamily="34" charset="-122"/>
              </a:rPr>
              <a:t>SCN</a:t>
            </a:r>
            <a:r>
              <a:rPr lang="en-US" altLang="zh-CN" sz="2400" b="1" baseline="30000">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参与反应可用</a:t>
            </a:r>
            <a:r>
              <a:rPr lang="en-US" altLang="zh-CN" sz="2400" b="1">
                <a:latin typeface="微软雅黑" panose="020B0503020204020204" pitchFamily="34" charset="-122"/>
                <a:ea typeface="微软雅黑" panose="020B0503020204020204" pitchFamily="34" charset="-122"/>
              </a:rPr>
              <a:t>Fe</a:t>
            </a:r>
            <a:r>
              <a:rPr lang="en-US" altLang="zh-CN" sz="2400" b="1" baseline="30000">
                <a:latin typeface="微软雅黑" panose="020B0503020204020204" pitchFamily="34" charset="-122"/>
                <a:ea typeface="微软雅黑" panose="020B0503020204020204" pitchFamily="34" charset="-122"/>
              </a:rPr>
              <a:t>3+</a:t>
            </a:r>
            <a:r>
              <a:rPr lang="zh-CN" altLang="en-US" sz="2400" b="1">
                <a:latin typeface="微软雅黑" panose="020B0503020204020204" pitchFamily="34" charset="-122"/>
                <a:ea typeface="微软雅黑" panose="020B0503020204020204" pitchFamily="34" charset="-122"/>
              </a:rPr>
              <a:t>作指示剂；</a:t>
            </a:r>
            <a:endParaRPr lang="en-US" altLang="zh-CN" sz="2400" b="1">
              <a:latin typeface="微软雅黑" panose="020B0503020204020204" pitchFamily="34" charset="-122"/>
              <a:ea typeface="微软雅黑" panose="020B0503020204020204" pitchFamily="34" charset="-122"/>
            </a:endParaRPr>
          </a:p>
          <a:p>
            <a:r>
              <a:rPr lang="zh-CN" altLang="en-US" sz="2400" b="1">
                <a:latin typeface="微软雅黑" panose="020B0503020204020204" pitchFamily="34" charset="-122"/>
                <a:ea typeface="微软雅黑" panose="020B0503020204020204" pitchFamily="34" charset="-122"/>
              </a:rPr>
              <a:t>注意沉淀滴定时，指示剂和标准液产生特征颜色物与待测液和标准液产生沉淀物的稳定性关系。</a:t>
            </a:r>
            <a:endParaRPr lang="en-US" altLang="zh-CN" sz="2400" b="1" baseline="30000">
              <a:latin typeface="微软雅黑" panose="020B0503020204020204" pitchFamily="34" charset="-122"/>
              <a:ea typeface="微软雅黑" panose="020B0503020204020204" pitchFamily="34" charset="-122"/>
            </a:endParaRPr>
          </a:p>
          <a:p>
            <a:pPr algn="just">
              <a:lnSpc>
                <a:spcPct val="150000"/>
              </a:lnSpc>
            </a:pPr>
            <a:endParaRPr lang="zh-CN" altLang="zh-CN" sz="2400" b="1">
              <a:latin typeface="微软雅黑" panose="020B0503020204020204" pitchFamily="34" charset="-122"/>
              <a:ea typeface="微软雅黑" panose="020B0503020204020204" pitchFamily="34" charset="-122"/>
            </a:endParaRPr>
          </a:p>
        </p:txBody>
      </p:sp>
      <p:pic>
        <p:nvPicPr>
          <p:cNvPr id="46083" name="Picture 3" descr="X240"/>
          <p:cNvPicPr>
            <a:picLocks noChangeAspect="1"/>
          </p:cNvPicPr>
          <p:nvPr/>
        </p:nvPicPr>
        <p:blipFill>
          <a:blip r:embed="rId2"/>
          <a:stretch>
            <a:fillRect/>
          </a:stretch>
        </p:blipFill>
        <p:spPr>
          <a:xfrm>
            <a:off x="7751763" y="0"/>
            <a:ext cx="2736850" cy="395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linds(horizontal)">
                                      <p:cBhvr>
                                        <p:cTn id="7" dur="500"/>
                                        <p:tgtEl>
                                          <p:spTgt spid="4608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xit" presetSubtype="10" fill="hold" nodeType="clickEffect">
                                  <p:stCondLst>
                                    <p:cond delay="0"/>
                                  </p:stCondLst>
                                  <p:childTnLst>
                                    <p:animEffect transition="out" filter="blinds(horizontal)">
                                      <p:cBhvr>
                                        <p:cTn id="11" dur="500"/>
                                        <p:tgtEl>
                                          <p:spTgt spid="46083"/>
                                        </p:tgtEl>
                                      </p:cBhvr>
                                    </p:animEffect>
                                    <p:set>
                                      <p:cBhvr>
                                        <p:cTn id="12" dur="1" fill="hold">
                                          <p:stCondLst>
                                            <p:cond delay="499"/>
                                          </p:stCondLst>
                                        </p:cTn>
                                        <p:tgtEl>
                                          <p:spTgt spid="46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7775" y="1120775"/>
            <a:ext cx="9536113" cy="4616450"/>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a:t>
            </a: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气体体积法</a:t>
            </a: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通过量气装置，测出产生气体的体积，换算成物质的量再</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进行相关计算。</a:t>
            </a:r>
            <a:endParaRPr kumimoji="0" lang="en-US"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注意：</a:t>
            </a:r>
            <a:endParaRPr kumimoji="0" lang="en-US"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①冷却至室温（确保所量气体温度和环境一致）</a:t>
            </a:r>
            <a:endParaRPr kumimoji="0" lang="en-US"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②量气装置两边液面相平（确保所测气体压强和环境一致）</a:t>
            </a:r>
            <a:endParaRPr kumimoji="0" lang="en-US"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③读数时视线与凹液面最低处相平。</a:t>
            </a:r>
            <a:endParaRPr kumimoji="0" lang="zh-CN"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0177" name="Picture 2" descr="X387"/>
          <p:cNvPicPr>
            <a:picLocks noChangeAspect="1"/>
          </p:cNvPicPr>
          <p:nvPr/>
        </p:nvPicPr>
        <p:blipFill>
          <a:blip r:embed="rId2"/>
          <a:stretch>
            <a:fillRect/>
          </a:stretch>
        </p:blipFill>
        <p:spPr>
          <a:xfrm>
            <a:off x="1247775" y="769938"/>
            <a:ext cx="9394825" cy="608806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blinds(horizontal)">
                                      <p:cBhvr>
                                        <p:cTn id="7" dur="500"/>
                                        <p:tgtEl>
                                          <p:spTgt spid="50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5816" y="95612"/>
            <a:ext cx="11412000" cy="67684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FF0000"/>
                </a:solidFill>
                <a:latin typeface="微软雅黑" panose="020B0503020204020204" pitchFamily="34" charset="-122"/>
                <a:ea typeface="微软雅黑" panose="020B0503020204020204" pitchFamily="34" charset="-122"/>
                <a:cs typeface="Courier New" panose="02070309020205020404" pitchFamily="49" charset="0"/>
              </a:rPr>
              <a:t>解题注意事项</a:t>
            </a:r>
          </a:p>
          <a:p>
            <a:pPr algn="just">
              <a:lnSpc>
                <a:spcPct val="150000"/>
              </a:lnSpc>
              <a:spcAft>
                <a:spcPct val="0"/>
              </a:spcAft>
            </a:pPr>
            <a:r>
              <a:rPr lang="en-US" altLang="zh-CN" b="1" kern="10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b="1" kern="1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定量测定实验中要具备的</a:t>
            </a:r>
            <a:r>
              <a:rPr lang="en-US" altLang="zh-CN" b="1" kern="10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b="1" kern="1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种意识：</a:t>
            </a:r>
            <a:endParaRPr lang="zh-CN" altLang="zh-CN" b="1" kern="100">
              <a:solidFill>
                <a:srgbClr val="002060"/>
              </a:solidFill>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①</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要有消除干扰气体的意识：如用</a:t>
            </a:r>
            <a:r>
              <a:rPr lang="en-US" altLang="zh-CN" b="1" kern="100">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惰性气体</a:t>
            </a:r>
            <a:r>
              <a:rPr lang="en-US" altLang="zh-CN" b="1" kern="100">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将干扰气体排出，或用溶液吸收干扰气体等。</a:t>
            </a:r>
            <a:endParaRPr lang="zh-CN" altLang="zh-CN" b="1"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②</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要有被测量气体全部被测量的意识：如可以采用反应结束后继续向装置中通入</a:t>
            </a:r>
            <a:r>
              <a:rPr lang="en-US" altLang="zh-CN" b="1" kern="100">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惰性</a:t>
            </a:r>
            <a:r>
              <a:rPr lang="en-US" altLang="zh-CN" b="1" kern="100">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气体以使被测量的气体全部被吸收剂吸收的方法。</a:t>
            </a:r>
            <a:endParaRPr lang="zh-CN" altLang="zh-CN" b="1"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③</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要有</a:t>
            </a:r>
            <a:r>
              <a:rPr lang="en-US" altLang="zh-CN" b="1" kern="100">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数据</a:t>
            </a:r>
            <a:r>
              <a:rPr lang="en-US" altLang="zh-CN" b="1" kern="100">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的采集处理意识：实验数据的采集是化学计算的基础，一般的固体试剂称取质量，而液体试剂和气体试剂测量体积</a:t>
            </a:r>
            <a:r>
              <a:rPr lang="zh-CN" altLang="zh-CN" b="1"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b="1" kern="100" smtClean="0">
              <a:latin typeface="Times New Roman" pitchFamily="18" charset="0"/>
              <a:ea typeface="微软雅黑" panose="020B0503020204020204" pitchFamily="34" charset="-122"/>
              <a:cs typeface="Times New Roman" pitchFamily="18" charset="0"/>
            </a:endParaRPr>
          </a:p>
          <a:p>
            <a:pPr lvl="0" algn="just" defTabSz="914400">
              <a:lnSpc>
                <a:spcPct val="150000"/>
              </a:lnSpc>
            </a:pPr>
            <a:r>
              <a:rPr lang="en-US" altLang="zh-CN" b="1" kern="10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b="1" kern="100">
                <a:solidFill>
                  <a:srgbClr val="00206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关系式法</a:t>
            </a:r>
            <a:r>
              <a:rPr lang="en-US" altLang="zh-CN" b="1" kern="100">
                <a:solidFill>
                  <a:srgbClr val="00206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在定量测定实验中的应用：</a:t>
            </a:r>
            <a:endParaRPr lang="zh-CN" altLang="zh-CN" b="1" kern="100">
              <a:solidFill>
                <a:srgbClr val="002060"/>
              </a:solidFill>
              <a:latin typeface="宋体" panose="02010600030101010101" pitchFamily="2" charset="-122"/>
              <a:cs typeface="Courier New" panose="02070309020205020404" pitchFamily="49" charset="0"/>
            </a:endParaRPr>
          </a:p>
          <a:p>
            <a:pPr lvl="0" algn="just" defTabSz="914400">
              <a:lnSpc>
                <a:spcPct val="150000"/>
              </a:lnSpc>
            </a:pPr>
            <a:r>
              <a:rPr lang="zh-CN" altLang="zh-CN" b="1" kern="1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关系式法是表示两种或多种物质之间</a:t>
            </a:r>
            <a:r>
              <a:rPr lang="en-US" altLang="zh-CN" b="1" kern="10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物质的量</a:t>
            </a:r>
            <a:r>
              <a:rPr lang="en-US" altLang="zh-CN" b="1" kern="10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关系的一种简化式子。在多步反应中，它可以把始态的反应物与终态的生成物之间</a:t>
            </a:r>
            <a:r>
              <a:rPr lang="en-US" altLang="zh-CN" b="1" kern="10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物质的量</a:t>
            </a:r>
            <a:r>
              <a:rPr lang="en-US" altLang="zh-CN" b="1" kern="10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b="1" kern="1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的关系表示出来，把多步计算简化成一步完成。正确提取关系式是用关系式法解题的关键</a:t>
            </a:r>
            <a:r>
              <a:rPr lang="zh-CN" altLang="zh-CN" b="1" kern="10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b="1" kern="100">
              <a:solidFill>
                <a:prstClr val="black"/>
              </a:solidFill>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5816" y="937339"/>
            <a:ext cx="11412000" cy="399859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b="1" kern="100" smtClean="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b="1" kern="100">
                <a:solidFill>
                  <a:srgbClr val="00206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b="1" kern="10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定量型实验的关键为数据处理和误差分析，数据的处理一般注意五个方面：</a:t>
            </a:r>
            <a:endParaRPr lang="zh-CN" altLang="zh-CN" sz="1050" b="1" kern="100">
              <a:solidFill>
                <a:srgbClr val="002060"/>
              </a:solidFill>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①</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是否符合测量仪器的精度。</a:t>
            </a:r>
            <a:endParaRPr lang="zh-CN" altLang="zh-CN" sz="1050" b="1"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②</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数据是否在误差允许范围内。</a:t>
            </a:r>
            <a:endParaRPr lang="zh-CN" altLang="zh-CN" sz="1050" b="1"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③</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数据的测试环境。</a:t>
            </a:r>
            <a:endParaRPr lang="zh-CN" altLang="zh-CN" sz="1050" b="1"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④</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数据的测量过程是否规范、合理。</a:t>
            </a:r>
            <a:endParaRPr lang="zh-CN" altLang="zh-CN" sz="1050" b="1"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b="1" kern="100">
                <a:latin typeface="宋体" panose="02010600030101010101" pitchFamily="2" charset="-122"/>
                <a:ea typeface="微软雅黑" panose="020B0503020204020204" pitchFamily="34" charset="-122"/>
                <a:cs typeface="Times New Roman" panose="02020603050405020304" pitchFamily="18" charset="0"/>
              </a:rPr>
              <a:t>⑤</a:t>
            </a: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少量物质是否完全反应；过量物质对数据是否有影响。误差分析的依据为计算式，看测量对结果会产生什么影响。</a:t>
            </a:r>
            <a:endParaRPr lang="zh-CN" altLang="zh-CN" sz="1050" b="1" kern="10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24000" y="0"/>
            <a:ext cx="9144000" cy="1938338"/>
          </a:xfrm>
          <a:prstGeom prst="rect">
            <a:avLst/>
          </a:prstGeom>
          <a:noFill/>
          <a:ln w="9525">
            <a:noFill/>
            <a:miter lim="800000"/>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凯氏定氮法是测定蛋白质中氮含量的经典方法，其原理是用浓硫酸在催化剂存在下将样品中有机氮转化成铵盐，利用如图所示装置处理铵盐，然后通过滴定测量。 </a:t>
            </a:r>
            <a:endParaRPr kumimoji="0" lang="en-US" altLang="zh-CN" sz="2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已知：</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NH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BO</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=NH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BO</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NH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BO</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+HCl= NH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4</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Cl+ H</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BO</a:t>
            </a:r>
            <a:r>
              <a:rPr kumimoji="0" lang="en-US" altLang="zh-CN" sz="24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
        <p:nvSpPr>
          <p:cNvPr id="4" name="矩形 3"/>
          <p:cNvSpPr/>
          <p:nvPr/>
        </p:nvSpPr>
        <p:spPr>
          <a:xfrm>
            <a:off x="4938713" y="1844675"/>
            <a:ext cx="5675312" cy="522288"/>
          </a:xfrm>
          <a:prstGeom prst="rect">
            <a:avLst/>
          </a:prstGeom>
          <a:noFill/>
          <a:ln w="9525">
            <a:noFill/>
          </a:ln>
        </p:spPr>
        <p:txBody>
          <a:bodyPr wrap="none" anchor="t">
            <a:spAutoFit/>
          </a:bodyPr>
          <a:lstStyle/>
          <a:p>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1</a:t>
            </a:r>
            <a:r>
              <a:rPr lang="zh-CN" altLang="en-US"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a</a:t>
            </a:r>
            <a:r>
              <a:rPr lang="zh-CN" altLang="en-US" sz="2800">
                <a:latin typeface="Times New Roman" panose="02020603050405020304" pitchFamily="18" charset="0"/>
                <a:ea typeface="宋体" panose="02010600030101010101" pitchFamily="2" charset="-122"/>
              </a:rPr>
              <a:t>的作用是</a:t>
            </a:r>
            <a:r>
              <a:rPr lang="en-US" altLang="zh-CN" sz="2800">
                <a:latin typeface="Times New Roman" panose="02020603050405020304" pitchFamily="18" charset="0"/>
                <a:ea typeface="宋体" panose="02010600030101010101" pitchFamily="2" charset="-122"/>
              </a:rPr>
              <a:t>_______________</a:t>
            </a:r>
            <a:r>
              <a:rPr lang="zh-CN" altLang="en-US" sz="2800">
                <a:latin typeface="Times New Roman" panose="02020603050405020304" pitchFamily="18" charset="0"/>
                <a:ea typeface="宋体" panose="02010600030101010101" pitchFamily="2" charset="-122"/>
              </a:rPr>
              <a:t>。</a:t>
            </a:r>
            <a:endParaRPr lang="zh-CN" altLang="en-US" sz="2800">
              <a:latin typeface="Times New Roman" pitchFamily="18" charset="0"/>
              <a:ea typeface="Times New Roman" panose="02020603050405020304" pitchFamily="18" charset="0"/>
            </a:endParaRPr>
          </a:p>
        </p:txBody>
      </p:sp>
      <p:cxnSp>
        <p:nvCxnSpPr>
          <p:cNvPr id="6" name="直接连接符 5"/>
          <p:cNvCxnSpPr/>
          <p:nvPr/>
        </p:nvCxnSpPr>
        <p:spPr>
          <a:xfrm>
            <a:off x="1643063" y="825500"/>
            <a:ext cx="8774113"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524000" y="1166813"/>
            <a:ext cx="4787900"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24000" y="1571625"/>
            <a:ext cx="8820150"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pic>
        <p:nvPicPr>
          <p:cNvPr id="52230" name="图片 66" descr="D:\我的文件\Videos\Documents\WeChat Files\hxd519063393\Files\6-8.tif"/>
          <p:cNvPicPr>
            <a:picLocks noChangeAspect="1"/>
          </p:cNvPicPr>
          <p:nvPr/>
        </p:nvPicPr>
        <p:blipFill>
          <a:blip r:embed="rId2"/>
          <a:stretch>
            <a:fillRect/>
          </a:stretch>
        </p:blipFill>
        <p:spPr>
          <a:xfrm>
            <a:off x="3216275" y="2924175"/>
            <a:ext cx="5102225" cy="3797300"/>
          </a:xfrm>
          <a:prstGeom prst="rect">
            <a:avLst/>
          </a:prstGeom>
          <a:noFill/>
          <a:ln w="9525">
            <a:noFill/>
          </a:ln>
        </p:spPr>
      </p:pic>
      <p:sp>
        <p:nvSpPr>
          <p:cNvPr id="12" name="椭圆 11"/>
          <p:cNvSpPr/>
          <p:nvPr/>
        </p:nvSpPr>
        <p:spPr bwMode="auto">
          <a:xfrm>
            <a:off x="3575050" y="3068638"/>
            <a:ext cx="865188" cy="2303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4" name="直接连接符 13"/>
          <p:cNvCxnSpPr/>
          <p:nvPr/>
        </p:nvCxnSpPr>
        <p:spPr>
          <a:xfrm>
            <a:off x="3216275" y="5661025"/>
            <a:ext cx="1727200"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08663" y="5805488"/>
            <a:ext cx="1727200"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59600" y="6699250"/>
            <a:ext cx="1728788" cy="0"/>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635625" y="2349500"/>
            <a:ext cx="5027613" cy="522288"/>
          </a:xfrm>
          <a:prstGeom prst="rect">
            <a:avLst/>
          </a:prstGeom>
          <a:solidFill>
            <a:schemeClr val="bg1"/>
          </a:solidFill>
          <a:ln w="9525">
            <a:noFill/>
          </a:ln>
        </p:spPr>
        <p:txBody>
          <a:bodyPr wrap="none" anchor="t">
            <a:spAutoFit/>
          </a:bodyPr>
          <a:lstStyle/>
          <a:p>
            <a:r>
              <a:rPr lang="zh-CN" altLang="en-US" sz="2800" b="1">
                <a:solidFill>
                  <a:srgbClr val="FF00FF"/>
                </a:solidFill>
                <a:latin typeface="Times New Roman" panose="02020603050405020304" pitchFamily="18" charset="0"/>
                <a:ea typeface="宋体" panose="02010600030101010101" pitchFamily="2" charset="-122"/>
              </a:rPr>
              <a:t>平衡压强，避免</a:t>
            </a:r>
            <a:r>
              <a:rPr lang="en-US" altLang="zh-CN" sz="2800" b="1">
                <a:solidFill>
                  <a:srgbClr val="FF00FF"/>
                </a:solidFill>
                <a:latin typeface="Times New Roman" panose="02020603050405020304" pitchFamily="18" charset="0"/>
                <a:ea typeface="宋体" panose="02010600030101010101" pitchFamily="2" charset="-122"/>
              </a:rPr>
              <a:t>b</a:t>
            </a:r>
            <a:r>
              <a:rPr lang="zh-CN" altLang="en-US" sz="2800" b="1">
                <a:solidFill>
                  <a:srgbClr val="FF00FF"/>
                </a:solidFill>
                <a:latin typeface="Times New Roman" panose="02020603050405020304" pitchFamily="18" charset="0"/>
                <a:ea typeface="宋体" panose="02010600030101010101" pitchFamily="2" charset="-122"/>
              </a:rPr>
              <a:t>装置压强过大</a:t>
            </a:r>
            <a:endParaRPr lang="zh-CN" altLang="en-US" sz="2800" b="1">
              <a:solidFill>
                <a:srgbClr val="FF00FF"/>
              </a:solidFill>
              <a:latin typeface="Times New Roman" pitchFamily="18" charset="0"/>
              <a:ea typeface="Times New Roman" panose="02020603050405020304" pitchFamily="18" charset="0"/>
            </a:endParaRPr>
          </a:p>
        </p:txBody>
      </p:sp>
      <p:sp>
        <p:nvSpPr>
          <p:cNvPr id="19" name="矩形 18"/>
          <p:cNvSpPr/>
          <p:nvPr/>
        </p:nvSpPr>
        <p:spPr>
          <a:xfrm>
            <a:off x="1524000" y="1844675"/>
            <a:ext cx="9144000" cy="952500"/>
          </a:xfrm>
          <a:prstGeom prst="rect">
            <a:avLst/>
          </a:prstGeom>
          <a:solidFill>
            <a:schemeClr val="bg1"/>
          </a:solidFill>
          <a:ln w="9525">
            <a:noFill/>
          </a:ln>
        </p:spPr>
        <p:txBody>
          <a:bodyPr anchor="t">
            <a:spAutoFit/>
          </a:bodyPr>
          <a:lstStyle/>
          <a:p>
            <a:pPr eaLnBrk="0" hangingPunct="0"/>
            <a:r>
              <a:rPr lang="zh-CN" altLang="en-US" sz="2800" b="1">
                <a:latin typeface="Times New Roman" panose="02020603050405020304" pitchFamily="18" charset="0"/>
                <a:ea typeface="宋体" panose="02010600030101010101" pitchFamily="2" charset="-122"/>
              </a:rPr>
              <a:t>（</a:t>
            </a:r>
            <a:r>
              <a:rPr lang="en-US" altLang="zh-CN" sz="2800" b="1">
                <a:latin typeface="Times New Roman" panose="02020603050405020304" pitchFamily="18" charset="0"/>
                <a:ea typeface="宋体" panose="02010600030101010101" pitchFamily="2" charset="-122"/>
              </a:rPr>
              <a:t>2</a:t>
            </a:r>
            <a:r>
              <a:rPr lang="zh-CN" altLang="en-US" sz="2800" b="1">
                <a:latin typeface="Times New Roman" panose="02020603050405020304" pitchFamily="18" charset="0"/>
                <a:ea typeface="宋体" panose="02010600030101010101" pitchFamily="2" charset="-122"/>
              </a:rPr>
              <a:t>）</a:t>
            </a:r>
            <a:r>
              <a:rPr lang="en-US" altLang="zh-CN" sz="2800" b="1">
                <a:latin typeface="Times New Roman" panose="02020603050405020304" pitchFamily="18" charset="0"/>
                <a:ea typeface="宋体" panose="02010600030101010101" pitchFamily="2" charset="-122"/>
              </a:rPr>
              <a:t>b</a:t>
            </a:r>
            <a:r>
              <a:rPr lang="zh-CN" altLang="en-US" sz="2800" b="1">
                <a:latin typeface="Times New Roman" panose="02020603050405020304" pitchFamily="18" charset="0"/>
                <a:ea typeface="宋体" panose="02010600030101010101" pitchFamily="2" charset="-122"/>
              </a:rPr>
              <a:t>中放入少量碎瓷片的目的是</a:t>
            </a:r>
            <a:r>
              <a:rPr lang="en-US" altLang="zh-CN" sz="2800" b="1">
                <a:latin typeface="Times New Roman" panose="02020603050405020304" pitchFamily="18" charset="0"/>
                <a:ea typeface="宋体" panose="02010600030101010101" pitchFamily="2" charset="-122"/>
              </a:rPr>
              <a:t>_______</a:t>
            </a:r>
            <a:r>
              <a:rPr lang="zh-CN" altLang="en-US" sz="2800" b="1">
                <a:latin typeface="Times New Roman" panose="02020603050405020304" pitchFamily="18" charset="0"/>
                <a:ea typeface="宋体" panose="02010600030101010101" pitchFamily="2" charset="-122"/>
              </a:rPr>
              <a:t>。</a:t>
            </a:r>
            <a:r>
              <a:rPr lang="en-US" altLang="zh-CN" sz="2800" b="1">
                <a:latin typeface="Times New Roman" panose="02020603050405020304" pitchFamily="18" charset="0"/>
                <a:ea typeface="宋体" panose="02010600030101010101" pitchFamily="2" charset="-122"/>
              </a:rPr>
              <a:t>f</a:t>
            </a:r>
            <a:r>
              <a:rPr lang="zh-CN" altLang="en-US" sz="2800" b="1">
                <a:latin typeface="Times New Roman" panose="02020603050405020304" pitchFamily="18" charset="0"/>
                <a:ea typeface="宋体" panose="02010600030101010101" pitchFamily="2" charset="-122"/>
              </a:rPr>
              <a:t>的名称是</a:t>
            </a:r>
            <a:r>
              <a:rPr lang="en-US" altLang="zh-CN" sz="2800" b="1">
                <a:latin typeface="Times New Roman" panose="02020603050405020304" pitchFamily="18" charset="0"/>
                <a:ea typeface="宋体" panose="02010600030101010101" pitchFamily="2" charset="-122"/>
              </a:rPr>
              <a:t>__________</a:t>
            </a:r>
            <a:r>
              <a:rPr lang="zh-CN" altLang="en-US" sz="2800" b="1">
                <a:latin typeface="Times New Roman" panose="02020603050405020304" pitchFamily="18" charset="0"/>
                <a:ea typeface="宋体" panose="02010600030101010101" pitchFamily="2" charset="-122"/>
              </a:rPr>
              <a:t>。</a:t>
            </a:r>
            <a:endParaRPr lang="zh-CN" altLang="en-US" sz="2800" b="1">
              <a:latin typeface="Times New Roman" pitchFamily="18" charset="0"/>
              <a:ea typeface="Times New Roman" panose="02020603050405020304" pitchFamily="18" charset="0"/>
            </a:endParaRPr>
          </a:p>
        </p:txBody>
      </p:sp>
      <p:sp>
        <p:nvSpPr>
          <p:cNvPr id="23" name="矩形 22"/>
          <p:cNvSpPr/>
          <p:nvPr/>
        </p:nvSpPr>
        <p:spPr>
          <a:xfrm>
            <a:off x="1524000" y="2349500"/>
            <a:ext cx="1970088" cy="522288"/>
          </a:xfrm>
          <a:prstGeom prst="rect">
            <a:avLst/>
          </a:prstGeom>
          <a:solidFill>
            <a:schemeClr val="bg1"/>
          </a:solidFill>
          <a:ln w="9525">
            <a:noFill/>
          </a:ln>
        </p:spPr>
        <p:txBody>
          <a:bodyPr wrap="none" anchor="t">
            <a:spAutoFit/>
          </a:bodyPr>
          <a:lstStyle/>
          <a:p>
            <a:r>
              <a:rPr lang="zh-CN" altLang="en-US" sz="2800" b="1">
                <a:solidFill>
                  <a:srgbClr val="FF00FF"/>
                </a:solidFill>
                <a:latin typeface="Times New Roman" panose="02020603050405020304" pitchFamily="18" charset="0"/>
                <a:ea typeface="宋体" panose="02010600030101010101" pitchFamily="2" charset="-122"/>
              </a:rPr>
              <a:t>直形冷凝管</a:t>
            </a:r>
            <a:endParaRPr lang="zh-CN" altLang="en-US" sz="2800" b="1">
              <a:solidFill>
                <a:srgbClr val="FF00FF"/>
              </a:solidFill>
              <a:latin typeface="Times New Roman" panose="02020603050405020304" pitchFamily="18" charset="0"/>
              <a:ea typeface="Times New Roman" panose="02020603050405020304" pitchFamily="18" charset="0"/>
            </a:endParaRPr>
          </a:p>
        </p:txBody>
      </p:sp>
      <p:sp>
        <p:nvSpPr>
          <p:cNvPr id="24" name="矩形 23"/>
          <p:cNvSpPr/>
          <p:nvPr/>
        </p:nvSpPr>
        <p:spPr>
          <a:xfrm>
            <a:off x="7104063" y="1773238"/>
            <a:ext cx="1612900" cy="522287"/>
          </a:xfrm>
          <a:prstGeom prst="rect">
            <a:avLst/>
          </a:prstGeom>
          <a:solidFill>
            <a:schemeClr val="bg1"/>
          </a:solidFill>
          <a:ln w="9525">
            <a:noFill/>
          </a:ln>
        </p:spPr>
        <p:txBody>
          <a:bodyPr wrap="none" anchor="t">
            <a:spAutoFit/>
          </a:bodyPr>
          <a:lstStyle/>
          <a:p>
            <a:r>
              <a:rPr lang="zh-CN" altLang="en-US" sz="2800" b="1">
                <a:solidFill>
                  <a:srgbClr val="FF00FF"/>
                </a:solidFill>
                <a:latin typeface="Times New Roman" panose="02020603050405020304" pitchFamily="18" charset="0"/>
                <a:ea typeface="宋体" panose="02010600030101010101" pitchFamily="2" charset="-122"/>
              </a:rPr>
              <a:t>防止暴沸</a:t>
            </a:r>
            <a:endParaRPr lang="zh-CN" altLang="en-US" sz="2800" b="1">
              <a:solidFill>
                <a:srgbClr val="FF00FF"/>
              </a:solidFill>
              <a:latin typeface="Times New Roman" panose="02020603050405020304" pitchFamily="18" charset="0"/>
              <a:ea typeface="Times New Roman" panose="02020603050405020304" pitchFamily="18" charset="0"/>
            </a:endParaRPr>
          </a:p>
        </p:txBody>
      </p:sp>
      <p:sp>
        <p:nvSpPr>
          <p:cNvPr id="25" name="矩形 24"/>
          <p:cNvSpPr/>
          <p:nvPr/>
        </p:nvSpPr>
        <p:spPr>
          <a:xfrm>
            <a:off x="1524000" y="1611313"/>
            <a:ext cx="9144000" cy="1384300"/>
          </a:xfrm>
          <a:prstGeom prst="rect">
            <a:avLst/>
          </a:prstGeom>
          <a:solidFill>
            <a:schemeClr val="bg1"/>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）清洗仪器：</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g</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中加蒸馏水，打开</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k</a:t>
            </a:r>
            <a:r>
              <a:rPr kumimoji="0" lang="en-US" altLang="zh-CN" sz="28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，关闭</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k</a:t>
            </a:r>
            <a:r>
              <a:rPr kumimoji="0" lang="en-US" altLang="zh-CN" sz="28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k</a:t>
            </a:r>
            <a:r>
              <a:rPr kumimoji="0" lang="en-US" altLang="zh-CN" sz="28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，加热</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b</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，蒸气充满管路：停止加热，关闭</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k</a:t>
            </a:r>
            <a:r>
              <a:rPr kumimoji="0" lang="en-US" altLang="zh-CN" sz="28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g</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中蒸馏水倒吸进入</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c</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，原因是</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______</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；打开</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k</a:t>
            </a:r>
            <a:r>
              <a:rPr kumimoji="0" lang="en-US" altLang="zh-CN" sz="2800" b="0" i="0" u="none" strike="noStrike" kern="1200" cap="none" spc="0" normalizeH="0" baseline="-3000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放掉水，重复操作</a:t>
            </a:r>
            <a:r>
              <a:rPr kumimoji="0" lang="en-US" altLang="zh-C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2~3</a:t>
            </a:r>
            <a:r>
              <a:rPr kumimoji="0" lang="zh-CN" alt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次。</a:t>
            </a:r>
            <a:endParaRPr kumimoji="0" lang="en-US" altLang="zh-CN" sz="28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26" name="矩形 25"/>
          <p:cNvSpPr/>
          <p:nvPr/>
        </p:nvSpPr>
        <p:spPr>
          <a:xfrm>
            <a:off x="4008438" y="2420938"/>
            <a:ext cx="5256213" cy="522288"/>
          </a:xfrm>
          <a:prstGeom prst="rect">
            <a:avLst/>
          </a:prstGeom>
          <a:solidFill>
            <a:schemeClr val="bg1"/>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FF00FF"/>
                </a:solidFill>
                <a:effectLst/>
                <a:uLnTx/>
                <a:uFillTx/>
                <a:latin typeface="Times New Roman" panose="02020603050405020304" pitchFamily="18" charset="0"/>
                <a:ea typeface="+mn-ea"/>
                <a:cs typeface="Times New Roman" panose="02020603050405020304" pitchFamily="18" charset="0"/>
              </a:rPr>
              <a:t>c</a:t>
            </a:r>
            <a:r>
              <a:rPr kumimoji="0" lang="zh-CN" altLang="en-US" sz="2800" b="1" i="0" u="none" strike="noStrike" kern="1200" cap="none" spc="0" normalizeH="0" baseline="0" noProof="0">
                <a:ln>
                  <a:noFill/>
                </a:ln>
                <a:solidFill>
                  <a:srgbClr val="FF00FF"/>
                </a:solidFill>
                <a:effectLst/>
                <a:uLnTx/>
                <a:uFillTx/>
                <a:latin typeface="Times New Roman" panose="02020603050405020304" pitchFamily="18" charset="0"/>
                <a:ea typeface="+mn-ea"/>
                <a:cs typeface="Times New Roman" panose="02020603050405020304" pitchFamily="18" charset="0"/>
              </a:rPr>
              <a:t>中温度降低，管路中形成负压</a:t>
            </a:r>
          </a:p>
        </p:txBody>
      </p:sp>
      <p:sp>
        <p:nvSpPr>
          <p:cNvPr id="3" name="文本框 2"/>
          <p:cNvSpPr txBox="1"/>
          <p:nvPr/>
        </p:nvSpPr>
        <p:spPr>
          <a:xfrm>
            <a:off x="481965" y="1844675"/>
            <a:ext cx="673100" cy="2061210"/>
          </a:xfrm>
          <a:prstGeom prst="rect">
            <a:avLst/>
          </a:prstGeom>
          <a:solidFill>
            <a:schemeClr val="accent6"/>
          </a:solidFill>
        </p:spPr>
        <p:txBody>
          <a:bodyPr wrap="square" rtlCol="0">
            <a:spAutoFit/>
          </a:bodyPr>
          <a:lstStyle/>
          <a:p>
            <a:r>
              <a:rPr lang="zh-CN" altLang="en-US" sz="3200" b="1" noProof="1">
                <a:ln>
                  <a:solidFill>
                    <a:schemeClr val="accent6">
                      <a:lumMod val="60000"/>
                      <a:lumOff val="40000"/>
                    </a:schemeClr>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rPr>
              <a:t>分析建模</a:t>
            </a:r>
            <a:endParaRPr lang="zh-CN" altLang="en-US" sz="3200" b="1" noProof="1">
              <a:ln>
                <a:solidFill>
                  <a:schemeClr val="accent6">
                    <a:lumMod val="60000"/>
                    <a:lumOff val="40000"/>
                  </a:schemeClr>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endParaRPr>
          </a:p>
        </p:txBody>
      </p:sp>
      <p:sp>
        <p:nvSpPr>
          <p:cNvPr id="5" name="文本框 4"/>
          <p:cNvSpPr txBox="1"/>
          <p:nvPr/>
        </p:nvSpPr>
        <p:spPr>
          <a:xfrm>
            <a:off x="11240135" y="1487805"/>
            <a:ext cx="625475" cy="2245360"/>
          </a:xfrm>
          <a:prstGeom prst="rect">
            <a:avLst/>
          </a:prstGeom>
          <a:noFill/>
          <a:ln w="12700" cmpd="sng">
            <a:solidFill>
              <a:schemeClr val="accent1">
                <a:shade val="50000"/>
              </a:schemeClr>
            </a:solidFill>
            <a:prstDash val="solid"/>
          </a:ln>
        </p:spPr>
        <p:txBody>
          <a:bodyPr wrap="square" rtlCol="0">
            <a:spAutoFit/>
          </a:bodyPr>
          <a:lstStyle/>
          <a:p>
            <a:r>
              <a:rPr lang="zh-CN" altLang="en-US" sz="2800" noProof="1">
                <a:ln>
                  <a:solidFill>
                    <a:srgbClr val="FF0000"/>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rPr>
              <a:t>定</a:t>
            </a:r>
          </a:p>
          <a:p>
            <a:r>
              <a:rPr lang="zh-CN" altLang="en-US" sz="2800" noProof="1">
                <a:ln>
                  <a:solidFill>
                    <a:srgbClr val="FF0000"/>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rPr>
              <a:t>量</a:t>
            </a:r>
          </a:p>
          <a:p>
            <a:r>
              <a:rPr lang="zh-CN" altLang="en-US" sz="2800" noProof="1">
                <a:ln>
                  <a:solidFill>
                    <a:srgbClr val="FF0000"/>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rPr>
              <a:t>分</a:t>
            </a:r>
          </a:p>
          <a:p>
            <a:r>
              <a:rPr lang="zh-CN" altLang="en-US" sz="2800" noProof="1">
                <a:ln>
                  <a:solidFill>
                    <a:srgbClr val="FF0000"/>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rPr>
              <a:t>析</a:t>
            </a:r>
          </a:p>
          <a:p>
            <a:r>
              <a:rPr lang="zh-CN" altLang="en-US" sz="2800" noProof="1">
                <a:ln>
                  <a:solidFill>
                    <a:srgbClr val="FF0000"/>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mn-cs"/>
              </a:rPr>
              <a:t>型</a:t>
            </a:r>
            <a:endParaRPr lang="zh-CN" altLang="en-US" sz="2800" noProof="1">
              <a:ln>
                <a:solidFill>
                  <a:srgbClr val="FF0000"/>
                </a:solidFill>
              </a:ln>
              <a:gradFill>
                <a:gsLst>
                  <a:gs pos="0">
                    <a:srgbClr val="012D86"/>
                  </a:gs>
                  <a:gs pos="100000">
                    <a:srgbClr val="0E2557"/>
                  </a:gs>
                </a:gsLst>
                <a:lin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par>
                                <p:cTn id="38" presetID="3" presetClass="exit" presetSubtype="10" fill="hold" grpId="1" nodeType="withEffect">
                                  <p:stCondLst>
                                    <p:cond delay="0"/>
                                  </p:stCondLst>
                                  <p:childTnLst>
                                    <p:animEffect transition="out" filter="blinds(horizont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nodeType="clickPar">
                      <p:stCondLst>
                        <p:cond delay="indefinite"/>
                        <p:cond evt="onBegin" delay="0">
                          <p:tn val="48"/>
                        </p:cond>
                      </p:stCondLst>
                      <p:childTnLst>
                        <p:par>
                          <p:cTn id="50" fill="hold" nodeType="after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par>
                    <p:cTn id="54" fill="hold" nodeType="clickPar">
                      <p:stCondLst>
                        <p:cond delay="indefinite"/>
                        <p:cond evt="onBegin" delay="0">
                          <p:tn val="53"/>
                        </p:cond>
                      </p:stCondLst>
                      <p:childTnLst>
                        <p:par>
                          <p:cTn id="55" fill="hold" nodeType="after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childTnLst>
                    </p:cTn>
                  </p:par>
                  <p:par>
                    <p:cTn id="65" fill="hold" nodeType="clickPar">
                      <p:stCondLst>
                        <p:cond delay="indefinite"/>
                        <p:cond evt="onBegin" delay="0">
                          <p:tn val="64"/>
                        </p:cond>
                      </p:stCondLst>
                      <p:childTnLst>
                        <p:par>
                          <p:cTn id="66" fill="hold" nodeType="after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par>
                    <p:cTn id="70" fill="hold" nodeType="clickPar">
                      <p:stCondLst>
                        <p:cond delay="indefinite"/>
                        <p:cond evt="onBegin" delay="0">
                          <p:tn val="69"/>
                        </p:cond>
                      </p:stCondLst>
                      <p:childTnLst>
                        <p:par>
                          <p:cTn id="71" fill="hold" nodeType="after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8" grpId="0" animBg="1"/>
      <p:bldP spid="18" grpId="1" animBg="1"/>
      <p:bldP spid="19" grpId="0" animBg="1"/>
      <p:bldP spid="19" grpId="1" animBg="1"/>
      <p:bldP spid="23" grpId="0" animBg="1"/>
      <p:bldP spid="23" grpId="1" animBg="1"/>
      <p:bldP spid="24" grpId="0" animBg="1"/>
      <p:bldP spid="24" grpId="1"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p:nvPr/>
        </p:nvSpPr>
        <p:spPr>
          <a:xfrm>
            <a:off x="1524000" y="203200"/>
            <a:ext cx="4140200" cy="6124575"/>
          </a:xfrm>
          <a:prstGeom prst="rect">
            <a:avLst/>
          </a:prstGeom>
          <a:noFill/>
          <a:ln w="9525">
            <a:noFill/>
          </a:ln>
        </p:spPr>
        <p:txBody>
          <a:bodyPr anchor="ctr">
            <a:spAutoFit/>
          </a:bodyPr>
          <a:lstStyle/>
          <a:p>
            <a:pPr eaLnBrk="0" hangingPunct="0"/>
            <a:r>
              <a:rPr lang="zh-CN" altLang="en-US"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4</a:t>
            </a:r>
            <a:r>
              <a:rPr lang="zh-CN" altLang="en-US" sz="2800">
                <a:latin typeface="Times New Roman" panose="02020603050405020304" pitchFamily="18" charset="0"/>
                <a:ea typeface="宋体" panose="02010600030101010101" pitchFamily="2" charset="-122"/>
              </a:rPr>
              <a:t>）仪器清洗后，</a:t>
            </a:r>
            <a:r>
              <a:rPr lang="en-US" altLang="zh-CN" sz="2800">
                <a:latin typeface="Times New Roman" panose="02020603050405020304" pitchFamily="18" charset="0"/>
                <a:ea typeface="宋体" panose="02010600030101010101" pitchFamily="2" charset="-122"/>
              </a:rPr>
              <a:t>g</a:t>
            </a:r>
            <a:r>
              <a:rPr lang="zh-CN" altLang="en-US" sz="2800">
                <a:latin typeface="Times New Roman" panose="02020603050405020304" pitchFamily="18" charset="0"/>
                <a:ea typeface="宋体" panose="02010600030101010101" pitchFamily="2" charset="-122"/>
              </a:rPr>
              <a:t>中加入硼酸（</a:t>
            </a:r>
            <a:r>
              <a:rPr lang="en-US" altLang="zh-CN" sz="2800">
                <a:latin typeface="Times New Roman" panose="02020603050405020304" pitchFamily="18" charset="0"/>
                <a:ea typeface="宋体" panose="02010600030101010101" pitchFamily="2" charset="-122"/>
              </a:rPr>
              <a:t>H</a:t>
            </a:r>
            <a:r>
              <a:rPr lang="en-US" altLang="zh-CN" sz="2800" baseline="-30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BO</a:t>
            </a:r>
            <a:r>
              <a:rPr lang="en-US" altLang="zh-CN" sz="2800" baseline="-30000">
                <a:latin typeface="Times New Roman" panose="02020603050405020304" pitchFamily="18" charset="0"/>
                <a:ea typeface="宋体" panose="02010600030101010101" pitchFamily="2" charset="-122"/>
              </a:rPr>
              <a:t>3</a:t>
            </a:r>
            <a:r>
              <a:rPr lang="zh-CN" altLang="en-US" sz="2800">
                <a:latin typeface="Times New Roman" panose="02020603050405020304" pitchFamily="18" charset="0"/>
                <a:ea typeface="宋体" panose="02010600030101010101" pitchFamily="2" charset="-122"/>
              </a:rPr>
              <a:t>）和指示剂。</a:t>
            </a:r>
            <a:r>
              <a:rPr lang="zh-CN" altLang="en-US" sz="2800" b="1">
                <a:solidFill>
                  <a:srgbClr val="FF00FF"/>
                </a:solidFill>
                <a:latin typeface="Times New Roman" panose="02020603050405020304" pitchFamily="18" charset="0"/>
                <a:ea typeface="宋体" panose="02010600030101010101" pitchFamily="2" charset="-122"/>
              </a:rPr>
              <a:t>铵盐试样由</a:t>
            </a:r>
            <a:r>
              <a:rPr lang="en-US" altLang="zh-CN" sz="2800" b="1">
                <a:solidFill>
                  <a:srgbClr val="FF00FF"/>
                </a:solidFill>
                <a:latin typeface="Times New Roman" panose="02020603050405020304" pitchFamily="18" charset="0"/>
                <a:ea typeface="宋体" panose="02010600030101010101" pitchFamily="2" charset="-122"/>
              </a:rPr>
              <a:t>d</a:t>
            </a:r>
            <a:r>
              <a:rPr lang="zh-CN" altLang="en-US" sz="2800" b="1">
                <a:solidFill>
                  <a:srgbClr val="FF00FF"/>
                </a:solidFill>
                <a:latin typeface="Times New Roman" panose="02020603050405020304" pitchFamily="18" charset="0"/>
                <a:ea typeface="宋体" panose="02010600030101010101" pitchFamily="2" charset="-122"/>
              </a:rPr>
              <a:t>注入</a:t>
            </a:r>
            <a:r>
              <a:rPr lang="en-US" altLang="zh-CN" sz="2800" b="1">
                <a:solidFill>
                  <a:srgbClr val="FF00FF"/>
                </a:solidFill>
                <a:latin typeface="Times New Roman" panose="02020603050405020304" pitchFamily="18" charset="0"/>
                <a:ea typeface="宋体" panose="02010600030101010101" pitchFamily="2" charset="-122"/>
              </a:rPr>
              <a:t>e</a:t>
            </a:r>
            <a:r>
              <a:rPr lang="zh-CN" altLang="en-US" sz="2800" b="1">
                <a:solidFill>
                  <a:srgbClr val="FF00FF"/>
                </a:solidFill>
                <a:latin typeface="Times New Roman" panose="02020603050405020304" pitchFamily="18" charset="0"/>
                <a:ea typeface="宋体" panose="02010600030101010101" pitchFamily="2" charset="-122"/>
              </a:rPr>
              <a:t>，随后注入氢氧化钠溶液</a:t>
            </a:r>
            <a:r>
              <a:rPr lang="zh-CN" altLang="en-US" sz="2800">
                <a:latin typeface="Times New Roman" panose="02020603050405020304" pitchFamily="18" charset="0"/>
                <a:ea typeface="宋体" panose="02010600030101010101" pitchFamily="2" charset="-122"/>
              </a:rPr>
              <a:t>，用蒸馏水冲洗</a:t>
            </a:r>
            <a:r>
              <a:rPr lang="en-US" altLang="zh-CN" sz="2800">
                <a:latin typeface="Times New Roman" panose="02020603050405020304" pitchFamily="18" charset="0"/>
                <a:ea typeface="宋体" panose="02010600030101010101" pitchFamily="2" charset="-122"/>
              </a:rPr>
              <a:t>d</a:t>
            </a:r>
            <a:r>
              <a:rPr lang="zh-CN" altLang="en-US" sz="2800">
                <a:latin typeface="Times New Roman" panose="02020603050405020304" pitchFamily="18" charset="0"/>
                <a:ea typeface="宋体" panose="02010600030101010101" pitchFamily="2" charset="-122"/>
              </a:rPr>
              <a:t>，关闭</a:t>
            </a:r>
            <a:r>
              <a:rPr lang="en-US" altLang="zh-CN" sz="2800">
                <a:latin typeface="Times New Roman" panose="02020603050405020304" pitchFamily="18" charset="0"/>
                <a:ea typeface="宋体" panose="02010600030101010101" pitchFamily="2" charset="-122"/>
              </a:rPr>
              <a:t>k</a:t>
            </a:r>
            <a:r>
              <a:rPr lang="en-US" altLang="zh-CN" sz="2800" baseline="-30000">
                <a:latin typeface="Times New Roman" panose="02020603050405020304" pitchFamily="18" charset="0"/>
                <a:ea typeface="宋体" panose="02010600030101010101" pitchFamily="2" charset="-122"/>
              </a:rPr>
              <a:t>3</a:t>
            </a:r>
            <a:r>
              <a:rPr lang="zh-CN" altLang="en-US"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d</a:t>
            </a:r>
            <a:r>
              <a:rPr lang="zh-CN" altLang="en-US" sz="2800">
                <a:latin typeface="Times New Roman" panose="02020603050405020304" pitchFamily="18" charset="0"/>
                <a:ea typeface="宋体" panose="02010600030101010101" pitchFamily="2" charset="-122"/>
              </a:rPr>
              <a:t>中保留少量水。打开 </a:t>
            </a:r>
            <a:r>
              <a:rPr lang="en-US" altLang="zh-CN" sz="2800">
                <a:latin typeface="Times New Roman" panose="02020603050405020304" pitchFamily="18" charset="0"/>
                <a:ea typeface="宋体" panose="02010600030101010101" pitchFamily="2" charset="-122"/>
              </a:rPr>
              <a:t>k</a:t>
            </a:r>
            <a:r>
              <a:rPr lang="en-US" altLang="zh-CN" sz="2800" baseline="-30000">
                <a:latin typeface="Times New Roman" panose="02020603050405020304" pitchFamily="18" charset="0"/>
                <a:ea typeface="宋体" panose="02010600030101010101" pitchFamily="2" charset="-122"/>
              </a:rPr>
              <a:t>1</a:t>
            </a:r>
            <a:r>
              <a:rPr lang="zh-CN" altLang="en-US" sz="2800">
                <a:latin typeface="Times New Roman" panose="02020603050405020304" pitchFamily="18" charset="0"/>
                <a:ea typeface="宋体" panose="02010600030101010101" pitchFamily="2" charset="-122"/>
              </a:rPr>
              <a:t>，加热</a:t>
            </a:r>
            <a:r>
              <a:rPr lang="en-US" altLang="zh-CN" sz="2800">
                <a:latin typeface="Times New Roman" panose="02020603050405020304" pitchFamily="18" charset="0"/>
                <a:ea typeface="宋体" panose="02010600030101010101" pitchFamily="2" charset="-122"/>
              </a:rPr>
              <a:t>b</a:t>
            </a:r>
            <a:r>
              <a:rPr lang="zh-CN" altLang="en-US" sz="2800">
                <a:latin typeface="Times New Roman" panose="02020603050405020304" pitchFamily="18" charset="0"/>
                <a:ea typeface="宋体" panose="02010600030101010101" pitchFamily="2" charset="-122"/>
              </a:rPr>
              <a:t>，使水蒸气进入</a:t>
            </a:r>
            <a:r>
              <a:rPr lang="en-US" altLang="zh-CN" sz="2800">
                <a:latin typeface="Times New Roman" panose="02020603050405020304" pitchFamily="18" charset="0"/>
                <a:ea typeface="宋体" panose="02010600030101010101" pitchFamily="2" charset="-122"/>
              </a:rPr>
              <a:t>e</a:t>
            </a:r>
            <a:r>
              <a:rPr lang="zh-CN" altLang="en-US" sz="2800">
                <a:latin typeface="Times New Roman" panose="02020603050405020304" pitchFamily="18" charset="0"/>
                <a:ea typeface="宋体" panose="02010600030101010101" pitchFamily="2" charset="-122"/>
              </a:rPr>
              <a:t>。</a:t>
            </a:r>
          </a:p>
          <a:p>
            <a:pPr eaLnBrk="0" hangingPunct="0"/>
            <a:r>
              <a:rPr lang="zh-CN" altLang="en-US" sz="2800">
                <a:latin typeface="Times New Roman" panose="02020603050405020304" pitchFamily="18" charset="0"/>
                <a:ea typeface="宋体" panose="02010600030101010101" pitchFamily="2" charset="-122"/>
              </a:rPr>
              <a:t>①</a:t>
            </a:r>
            <a:r>
              <a:rPr lang="en-US" altLang="zh-CN" sz="2800">
                <a:latin typeface="Times New Roman" panose="02020603050405020304" pitchFamily="18" charset="0"/>
                <a:ea typeface="宋体" panose="02010600030101010101" pitchFamily="2" charset="-122"/>
              </a:rPr>
              <a:t>d</a:t>
            </a:r>
            <a:r>
              <a:rPr lang="zh-CN" altLang="en-US" sz="2800">
                <a:latin typeface="Times New Roman" panose="02020603050405020304" pitchFamily="18" charset="0"/>
                <a:ea typeface="宋体" panose="02010600030101010101" pitchFamily="2" charset="-122"/>
              </a:rPr>
              <a:t>中保留少量水的目的是</a:t>
            </a:r>
            <a:r>
              <a:rPr lang="en-US" altLang="zh-CN" sz="2800">
                <a:latin typeface="Times New Roman" panose="02020603050405020304" pitchFamily="18" charset="0"/>
                <a:ea typeface="宋体" panose="02010600030101010101" pitchFamily="2" charset="-122"/>
              </a:rPr>
              <a:t>______________</a:t>
            </a:r>
            <a:r>
              <a:rPr lang="zh-CN" altLang="en-US" sz="2800">
                <a:latin typeface="Times New Roman" panose="02020603050405020304" pitchFamily="18" charset="0"/>
                <a:ea typeface="宋体" panose="02010600030101010101" pitchFamily="2" charset="-122"/>
              </a:rPr>
              <a:t>。</a:t>
            </a:r>
          </a:p>
          <a:p>
            <a:pPr eaLnBrk="0" hangingPunct="0"/>
            <a:r>
              <a:rPr lang="zh-CN" altLang="en-US" sz="2800">
                <a:latin typeface="Times New Roman" panose="02020603050405020304" pitchFamily="18" charset="0"/>
                <a:ea typeface="宋体" panose="02010600030101010101" pitchFamily="2" charset="-122"/>
              </a:rPr>
              <a:t>②</a:t>
            </a:r>
            <a:r>
              <a:rPr lang="en-US" altLang="zh-CN" sz="2800">
                <a:latin typeface="Times New Roman" panose="02020603050405020304" pitchFamily="18" charset="0"/>
                <a:ea typeface="宋体" panose="02010600030101010101" pitchFamily="2" charset="-122"/>
              </a:rPr>
              <a:t>e</a:t>
            </a:r>
            <a:r>
              <a:rPr lang="zh-CN" altLang="en-US" sz="2800">
                <a:latin typeface="Times New Roman" panose="02020603050405020304" pitchFamily="18" charset="0"/>
                <a:ea typeface="宋体" panose="02010600030101010101" pitchFamily="2" charset="-122"/>
              </a:rPr>
              <a:t>中主要反应的离子方程式为</a:t>
            </a:r>
            <a:r>
              <a:rPr lang="en-US" altLang="zh-CN" sz="2800">
                <a:latin typeface="Times New Roman" panose="02020603050405020304" pitchFamily="18" charset="0"/>
                <a:ea typeface="宋体" panose="02010600030101010101" pitchFamily="2" charset="-122"/>
              </a:rPr>
              <a:t>___________</a:t>
            </a:r>
            <a:r>
              <a:rPr lang="zh-CN" altLang="en-US"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e</a:t>
            </a:r>
            <a:r>
              <a:rPr lang="zh-CN" altLang="en-US" sz="2800">
                <a:latin typeface="Times New Roman" panose="02020603050405020304" pitchFamily="18" charset="0"/>
                <a:ea typeface="宋体" panose="02010600030101010101" pitchFamily="2" charset="-122"/>
              </a:rPr>
              <a:t>采用中空双层玻璃瓶的作用是</a:t>
            </a:r>
            <a:r>
              <a:rPr lang="en-US" altLang="zh-CN" sz="2800">
                <a:latin typeface="Times New Roman" panose="02020603050405020304" pitchFamily="18" charset="0"/>
                <a:ea typeface="宋体" panose="02010600030101010101" pitchFamily="2" charset="-122"/>
              </a:rPr>
              <a:t>________</a:t>
            </a:r>
            <a:r>
              <a:rPr lang="zh-CN" altLang="en-US" sz="2800">
                <a:latin typeface="Times New Roman" panose="02020603050405020304" pitchFamily="18" charset="0"/>
                <a:ea typeface="宋体" panose="02010600030101010101" pitchFamily="2" charset="-122"/>
              </a:rPr>
              <a:t>。</a:t>
            </a:r>
            <a:endParaRPr lang="zh-CN" altLang="en-US" sz="2800">
              <a:latin typeface="Times New Roman" panose="02020603050405020304" pitchFamily="18" charset="0"/>
              <a:ea typeface="Times New Roman" panose="02020603050405020304" pitchFamily="18" charset="0"/>
            </a:endParaRPr>
          </a:p>
        </p:txBody>
      </p:sp>
      <p:pic>
        <p:nvPicPr>
          <p:cNvPr id="53250" name="图片 66" descr="D:\我的文件\Videos\Documents\WeChat Files\hxd519063393\Files\6-8.tif"/>
          <p:cNvPicPr>
            <a:picLocks noChangeAspect="1"/>
          </p:cNvPicPr>
          <p:nvPr/>
        </p:nvPicPr>
        <p:blipFill>
          <a:blip r:embed="rId3"/>
          <a:stretch>
            <a:fillRect/>
          </a:stretch>
        </p:blipFill>
        <p:spPr>
          <a:xfrm>
            <a:off x="5565775" y="0"/>
            <a:ext cx="5102225" cy="3795713"/>
          </a:xfrm>
          <a:prstGeom prst="rect">
            <a:avLst/>
          </a:prstGeom>
          <a:noFill/>
          <a:ln w="9525">
            <a:noFill/>
          </a:ln>
        </p:spPr>
      </p:pic>
      <p:sp>
        <p:nvSpPr>
          <p:cNvPr id="13" name="矩形 12"/>
          <p:cNvSpPr/>
          <p:nvPr/>
        </p:nvSpPr>
        <p:spPr>
          <a:xfrm>
            <a:off x="2135188" y="4076700"/>
            <a:ext cx="3400425" cy="522288"/>
          </a:xfrm>
          <a:prstGeom prst="rect">
            <a:avLst/>
          </a:prstGeom>
          <a:solidFill>
            <a:schemeClr val="bg1"/>
          </a:solidFill>
          <a:ln w="9525">
            <a:noFill/>
          </a:ln>
        </p:spPr>
        <p:txBody>
          <a:bodyPr wrap="none" anchor="t">
            <a:spAutoFit/>
          </a:bodyPr>
          <a:lstStyle/>
          <a:p>
            <a:r>
              <a:rPr lang="zh-CN" altLang="en-US" sz="2800" b="1">
                <a:solidFill>
                  <a:srgbClr val="FF00FF"/>
                </a:solidFill>
                <a:latin typeface="Times New Roman" panose="02020603050405020304" pitchFamily="18" charset="0"/>
                <a:ea typeface="宋体" panose="02010600030101010101" pitchFamily="2" charset="-122"/>
              </a:rPr>
              <a:t>液封，防止氨气逸出</a:t>
            </a:r>
            <a:endParaRPr lang="zh-CN" altLang="en-US" sz="2800">
              <a:latin typeface="Arial" panose="020B0604020202020204" pitchFamily="34" charset="0"/>
              <a:ea typeface="宋体" panose="02010600030101010101" pitchFamily="2" charset="-122"/>
            </a:endParaRPr>
          </a:p>
        </p:txBody>
      </p:sp>
      <p:sp>
        <p:nvSpPr>
          <p:cNvPr id="14" name="矩形 13"/>
          <p:cNvSpPr/>
          <p:nvPr/>
        </p:nvSpPr>
        <p:spPr>
          <a:xfrm>
            <a:off x="5591175" y="3716338"/>
            <a:ext cx="3043238" cy="522287"/>
          </a:xfrm>
          <a:prstGeom prst="rect">
            <a:avLst/>
          </a:prstGeom>
          <a:solidFill>
            <a:schemeClr val="bg1"/>
          </a:solidFill>
          <a:ln w="9525">
            <a:noFill/>
          </a:ln>
        </p:spPr>
        <p:txBody>
          <a:bodyPr wrap="none" anchor="t">
            <a:spAutoFit/>
          </a:bodyPr>
          <a:lstStyle/>
          <a:p>
            <a:r>
              <a:rPr lang="zh-CN" altLang="en-US" sz="2800" b="1">
                <a:solidFill>
                  <a:srgbClr val="FF00FF"/>
                </a:solidFill>
                <a:latin typeface="Arial" panose="020B0604020202020204" pitchFamily="34" charset="0"/>
                <a:ea typeface="宋体" panose="02010600030101010101" pitchFamily="2" charset="-122"/>
              </a:rPr>
              <a:t>类比：液溴的保存</a:t>
            </a:r>
          </a:p>
        </p:txBody>
      </p:sp>
      <p:grpSp>
        <p:nvGrpSpPr>
          <p:cNvPr id="2" name="组合 16"/>
          <p:cNvGrpSpPr/>
          <p:nvPr/>
        </p:nvGrpSpPr>
        <p:grpSpPr>
          <a:xfrm>
            <a:off x="1631950" y="4941888"/>
            <a:ext cx="3722688" cy="536575"/>
            <a:chOff x="4211960" y="4997936"/>
            <a:chExt cx="3722252" cy="537499"/>
          </a:xfrm>
        </p:grpSpPr>
        <p:sp>
          <p:nvSpPr>
            <p:cNvPr id="53254" name="矩形 14"/>
            <p:cNvSpPr/>
            <p:nvPr/>
          </p:nvSpPr>
          <p:spPr>
            <a:xfrm>
              <a:off x="4211960" y="5013176"/>
              <a:ext cx="3722252" cy="522259"/>
            </a:xfrm>
            <a:prstGeom prst="rect">
              <a:avLst/>
            </a:prstGeom>
            <a:solidFill>
              <a:schemeClr val="bg1"/>
            </a:solidFill>
            <a:ln w="9525">
              <a:noFill/>
            </a:ln>
          </p:spPr>
          <p:txBody>
            <a:bodyPr wrap="none" anchor="t">
              <a:spAutoFit/>
            </a:bodyPr>
            <a:lstStyle/>
            <a:p>
              <a:r>
                <a:rPr lang="en-US" altLang="zh-CN" sz="2800" b="1">
                  <a:solidFill>
                    <a:srgbClr val="FF00FF"/>
                  </a:solidFill>
                  <a:latin typeface="Times New Roman" panose="02020603050405020304" pitchFamily="18" charset="0"/>
                  <a:ea typeface="宋体" panose="02010600030101010101" pitchFamily="2" charset="-122"/>
                </a:rPr>
                <a:t>NH</a:t>
              </a:r>
              <a:r>
                <a:rPr lang="en-US" altLang="zh-CN" sz="2800" b="1" baseline="-25000">
                  <a:solidFill>
                    <a:srgbClr val="FF00FF"/>
                  </a:solidFill>
                  <a:latin typeface="Times New Roman" panose="02020603050405020304" pitchFamily="18" charset="0"/>
                  <a:ea typeface="宋体" panose="02010600030101010101" pitchFamily="2" charset="-122"/>
                </a:rPr>
                <a:t>4</a:t>
              </a:r>
              <a:r>
                <a:rPr lang="en-US" altLang="zh-CN" sz="2800" b="1" baseline="30000">
                  <a:solidFill>
                    <a:srgbClr val="FF00FF"/>
                  </a:solidFill>
                  <a:latin typeface="Times New Roman" panose="02020603050405020304" pitchFamily="18" charset="0"/>
                  <a:ea typeface="宋体" panose="02010600030101010101" pitchFamily="2" charset="-122"/>
                </a:rPr>
                <a:t>+</a:t>
              </a:r>
              <a:r>
                <a:rPr lang="en-US" altLang="zh-CN" sz="2800" b="1">
                  <a:solidFill>
                    <a:srgbClr val="FF00FF"/>
                  </a:solidFill>
                  <a:latin typeface="Times New Roman" panose="02020603050405020304" pitchFamily="18" charset="0"/>
                  <a:ea typeface="宋体" panose="02010600030101010101" pitchFamily="2" charset="-122"/>
                </a:rPr>
                <a:t>+OH</a:t>
              </a:r>
              <a:r>
                <a:rPr lang="en-US" altLang="zh-CN" sz="2800" b="1" baseline="30000">
                  <a:solidFill>
                    <a:srgbClr val="FF00FF"/>
                  </a:solidFill>
                  <a:latin typeface="Times New Roman" panose="02020603050405020304" pitchFamily="18" charset="0"/>
                  <a:ea typeface="宋体" panose="02010600030101010101" pitchFamily="2" charset="-122"/>
                </a:rPr>
                <a:t>-</a:t>
              </a:r>
              <a:r>
                <a:rPr lang="en-US" altLang="zh-CN" sz="2800" b="1">
                  <a:solidFill>
                    <a:srgbClr val="FF00FF"/>
                  </a:solidFill>
                  <a:latin typeface="Times New Roman" panose="02020603050405020304" pitchFamily="18" charset="0"/>
                  <a:ea typeface="宋体" panose="02010600030101010101" pitchFamily="2" charset="-122"/>
                </a:rPr>
                <a:t>==NH</a:t>
              </a:r>
              <a:r>
                <a:rPr lang="en-US" altLang="zh-CN" sz="2800" b="1" baseline="-25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+H</a:t>
              </a:r>
              <a:r>
                <a:rPr lang="en-US" altLang="zh-CN" sz="2800" b="1" baseline="-25000">
                  <a:solidFill>
                    <a:srgbClr val="FF00FF"/>
                  </a:solidFill>
                  <a:latin typeface="Times New Roman" panose="02020603050405020304" pitchFamily="18" charset="0"/>
                  <a:ea typeface="宋体" panose="02010600030101010101" pitchFamily="2" charset="-122"/>
                </a:rPr>
                <a:t>2</a:t>
              </a:r>
              <a:r>
                <a:rPr lang="en-US" altLang="zh-CN" sz="2800" b="1">
                  <a:solidFill>
                    <a:srgbClr val="FF00FF"/>
                  </a:solidFill>
                  <a:latin typeface="Times New Roman" panose="02020603050405020304" pitchFamily="18" charset="0"/>
                  <a:ea typeface="宋体" panose="02010600030101010101" pitchFamily="2" charset="-122"/>
                </a:rPr>
                <a:t>O</a:t>
              </a:r>
              <a:endParaRPr lang="zh-CN" altLang="en-US" sz="2800" b="1">
                <a:solidFill>
                  <a:srgbClr val="FF00FF"/>
                </a:solidFill>
                <a:latin typeface="Times New Roman" panose="02020603050405020304" pitchFamily="18" charset="0"/>
                <a:ea typeface="Times New Roman" panose="02020603050405020304" pitchFamily="18" charset="0"/>
              </a:endParaRPr>
            </a:p>
          </p:txBody>
        </p:sp>
        <p:sp>
          <p:nvSpPr>
            <p:cNvPr id="16" name="等腰三角形 15"/>
            <p:cNvSpPr/>
            <p:nvPr/>
          </p:nvSpPr>
          <p:spPr>
            <a:xfrm>
              <a:off x="5954980" y="4997936"/>
              <a:ext cx="288916" cy="216020"/>
            </a:xfrm>
            <a:prstGeom prst="triangl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8" name="矩形 17"/>
          <p:cNvSpPr/>
          <p:nvPr/>
        </p:nvSpPr>
        <p:spPr>
          <a:xfrm>
            <a:off x="1992313" y="5876925"/>
            <a:ext cx="3757612" cy="522288"/>
          </a:xfrm>
          <a:prstGeom prst="rect">
            <a:avLst/>
          </a:prstGeom>
          <a:solidFill>
            <a:schemeClr val="bg1"/>
          </a:solidFill>
          <a:ln w="9525">
            <a:noFill/>
          </a:ln>
        </p:spPr>
        <p:txBody>
          <a:bodyPr wrap="none" anchor="t">
            <a:spAutoFit/>
          </a:bodyPr>
          <a:lstStyle/>
          <a:p>
            <a:r>
              <a:rPr lang="zh-CN" altLang="en-US" sz="2800" b="1">
                <a:solidFill>
                  <a:srgbClr val="FF00FF"/>
                </a:solidFill>
                <a:latin typeface="Times New Roman" panose="02020603050405020304" pitchFamily="18" charset="0"/>
                <a:ea typeface="宋体" panose="02010600030101010101" pitchFamily="2" charset="-122"/>
              </a:rPr>
              <a:t>保温，使氨气完全蒸出</a:t>
            </a:r>
            <a:endParaRPr lang="zh-CN" altLang="en-US" sz="2800">
              <a:latin typeface="Arial" panose="020B0604020202020204" pitchFamily="34" charset="0"/>
              <a:ea typeface="宋体" panose="02010600030101010101" pitchFamily="2" charset="-122"/>
            </a:endParaRPr>
          </a:p>
        </p:txBody>
      </p:sp>
      <p:sp>
        <p:nvSpPr>
          <p:cNvPr id="19" name="矩形 18"/>
          <p:cNvSpPr/>
          <p:nvPr/>
        </p:nvSpPr>
        <p:spPr>
          <a:xfrm>
            <a:off x="5448300" y="2492375"/>
            <a:ext cx="4787900" cy="952500"/>
          </a:xfrm>
          <a:prstGeom prst="rect">
            <a:avLst/>
          </a:prstGeom>
          <a:solidFill>
            <a:schemeClr val="bg1"/>
          </a:solidFill>
          <a:ln w="9525">
            <a:noFill/>
          </a:ln>
        </p:spPr>
        <p:txBody>
          <a:bodyPr anchor="t">
            <a:spAutoFit/>
          </a:bodyPr>
          <a:lstStyle/>
          <a:p>
            <a:r>
              <a:rPr lang="zh-CN" altLang="en-US" sz="2800" b="1">
                <a:solidFill>
                  <a:srgbClr val="FF00FF"/>
                </a:solidFill>
                <a:latin typeface="Arial" panose="020B0604020202020204" pitchFamily="34" charset="0"/>
                <a:ea typeface="宋体" panose="02010600030101010101" pitchFamily="2" charset="-122"/>
              </a:rPr>
              <a:t>类比：类比工业提溴，热空气吹出溴单质</a:t>
            </a:r>
          </a:p>
        </p:txBody>
      </p:sp>
      <p:grpSp>
        <p:nvGrpSpPr>
          <p:cNvPr id="3" name="组合 22"/>
          <p:cNvGrpSpPr/>
          <p:nvPr/>
        </p:nvGrpSpPr>
        <p:grpSpPr>
          <a:xfrm>
            <a:off x="4537075" y="1757363"/>
            <a:ext cx="6096000" cy="5100637"/>
            <a:chOff x="5796979" y="1423759"/>
            <a:chExt cx="6096000" cy="5100866"/>
          </a:xfrm>
        </p:grpSpPr>
        <p:sp>
          <p:nvSpPr>
            <p:cNvPr id="20" name="矩形 3"/>
            <p:cNvSpPr>
              <a:spLocks noChangeArrowheads="1"/>
            </p:cNvSpPr>
            <p:nvPr/>
          </p:nvSpPr>
          <p:spPr bwMode="auto">
            <a:xfrm>
              <a:off x="5796979" y="1423759"/>
              <a:ext cx="6096000" cy="1814911"/>
            </a:xfrm>
            <a:prstGeom prst="rect">
              <a:avLst/>
            </a:prstGeom>
            <a:solidFill>
              <a:schemeClr val="bg1"/>
            </a:solid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用下图装置可以测定混合气中</a:t>
              </a:r>
              <a:r>
                <a:rPr kumimoji="0" lang="en-US" altLang="zh-CN" sz="28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ClO</a:t>
              </a:r>
              <a:r>
                <a:rPr kumimoji="0" lang="en-US" altLang="zh-CN" sz="2800" b="1" i="0" u="none" strike="noStrike" kern="1200" cap="none" spc="0" normalizeH="0" baseline="-2500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r>
                <a:rPr kumimoji="0" lang="en-US" altLang="zh-CN" sz="28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的含量：②玻璃</a:t>
              </a:r>
              <a:r>
                <a:rPr kumimoji="0" lang="zh-CN" altLang="en-US" sz="2800" b="1" i="0" u="none" strike="noStrike" kern="1200" cap="none" spc="0" normalizeH="0" baseline="0" noProof="0">
                  <a:ln>
                    <a:noFill/>
                  </a:ln>
                  <a:solidFill>
                    <a:srgbClr val="00FF00"/>
                  </a:solidFill>
                  <a:effectLst/>
                  <a:uLnTx/>
                  <a:uFillTx/>
                  <a:latin typeface="Times New Roman" panose="02020603050405020304" pitchFamily="18" charset="0"/>
                  <a:ea typeface="+mn-ea"/>
                  <a:cs typeface="Times New Roman" panose="02020603050405020304" pitchFamily="18" charset="0"/>
                </a:rPr>
                <a:t>液封</a:t>
              </a:r>
              <a:r>
                <a:rPr kumimoji="0" lang="zh-CN" altLang="en-US" sz="28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装置的作用是</a:t>
              </a:r>
              <a:r>
                <a:rPr kumimoji="0" lang="zh-CN" altLang="en-US" sz="2800" b="1" i="0" u="none" strike="noStrike" kern="1200" cap="none" spc="0" normalizeH="0" baseline="0" noProof="0">
                  <a:ln>
                    <a:noFill/>
                  </a:ln>
                  <a:solidFill>
                    <a:srgbClr val="00FF00"/>
                  </a:solidFill>
                  <a:effectLst/>
                  <a:uLnTx/>
                  <a:uFillTx/>
                  <a:latin typeface="Times New Roman" panose="02020603050405020304" pitchFamily="18" charset="0"/>
                  <a:ea typeface="+mn-ea"/>
                  <a:cs typeface="Times New Roman" panose="02020603050405020304" pitchFamily="18" charset="0"/>
                </a:rPr>
                <a:t>吸收残余的二氧化氯气体（避免碘的逸出）。</a:t>
              </a:r>
            </a:p>
          </p:txBody>
        </p:sp>
        <p:pic>
          <p:nvPicPr>
            <p:cNvPr id="53260" name="Picture 2" descr="http://gzhx.cooco.net.cn/files/down/test/2016/06/23/15/2016062315553211539584.files/image022.jpg"/>
            <p:cNvPicPr>
              <a:picLocks noChangeAspect="1"/>
            </p:cNvPicPr>
            <p:nvPr/>
          </p:nvPicPr>
          <p:blipFill>
            <a:blip r:embed="rId4"/>
            <a:stretch>
              <a:fillRect/>
            </a:stretch>
          </p:blipFill>
          <p:spPr>
            <a:xfrm>
              <a:off x="7535863" y="3284538"/>
              <a:ext cx="3455987" cy="3240087"/>
            </a:xfrm>
            <a:prstGeom prst="rect">
              <a:avLst/>
            </a:prstGeom>
            <a:solidFill>
              <a:schemeClr val="bg1"/>
            </a:solidFill>
            <a:ln w="9525">
              <a:noFill/>
            </a:ln>
          </p:spPr>
        </p:pic>
        <p:sp>
          <p:nvSpPr>
            <p:cNvPr id="22" name="椭圆 5"/>
            <p:cNvSpPr>
              <a:spLocks noChangeArrowheads="1"/>
            </p:cNvSpPr>
            <p:nvPr/>
          </p:nvSpPr>
          <p:spPr bwMode="auto">
            <a:xfrm rot="5400000">
              <a:off x="9145788" y="3256627"/>
              <a:ext cx="855700" cy="911225"/>
            </a:xfrm>
            <a:prstGeom prst="ellipse">
              <a:avLst/>
            </a:prstGeom>
            <a:noFill/>
            <a:ln w="57150">
              <a:solidFill>
                <a:srgbClr val="7030A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a:t>
              </a:r>
            </a:p>
          </p:txBody>
        </p:sp>
      </p:grpSp>
      <p:grpSp>
        <p:nvGrpSpPr>
          <p:cNvPr id="4" name="组合 26"/>
          <p:cNvGrpSpPr/>
          <p:nvPr/>
        </p:nvGrpSpPr>
        <p:grpSpPr>
          <a:xfrm>
            <a:off x="1524000" y="3275013"/>
            <a:ext cx="9144000" cy="3536950"/>
            <a:chOff x="0" y="2496753"/>
            <a:chExt cx="9144000" cy="3537525"/>
          </a:xfrm>
        </p:grpSpPr>
        <p:sp>
          <p:nvSpPr>
            <p:cNvPr id="53263" name="Rectangle 1"/>
            <p:cNvSpPr/>
            <p:nvPr/>
          </p:nvSpPr>
          <p:spPr>
            <a:xfrm>
              <a:off x="0" y="2496753"/>
              <a:ext cx="9144000" cy="3537525"/>
            </a:xfrm>
            <a:prstGeom prst="rect">
              <a:avLst/>
            </a:prstGeom>
            <a:solidFill>
              <a:schemeClr val="bg1"/>
            </a:solidFill>
            <a:ln w="9525">
              <a:noFill/>
            </a:ln>
          </p:spPr>
          <p:txBody>
            <a:bodyPr anchor="ctr">
              <a:spAutoFit/>
            </a:bodyPr>
            <a:lstStyle/>
            <a:p>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5</a:t>
              </a:r>
              <a:r>
                <a:rPr lang="zh-CN" altLang="en-US" sz="2800">
                  <a:latin typeface="Times New Roman" panose="02020603050405020304" pitchFamily="18" charset="0"/>
                  <a:ea typeface="宋体" panose="02010600030101010101" pitchFamily="2" charset="-122"/>
                </a:rPr>
                <a:t>）取某甘氨酸（</a:t>
              </a:r>
              <a:r>
                <a:rPr lang="en-US" altLang="zh-CN" sz="2800">
                  <a:latin typeface="Times New Roman" panose="02020603050405020304" pitchFamily="18" charset="0"/>
                  <a:ea typeface="宋体" panose="02010600030101010101" pitchFamily="2" charset="-122"/>
                </a:rPr>
                <a:t>C</a:t>
              </a:r>
              <a:r>
                <a:rPr lang="en-US" altLang="zh-CN" sz="2800" baseline="-30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H</a:t>
              </a:r>
              <a:r>
                <a:rPr lang="en-US" altLang="zh-CN" sz="2800" baseline="-30000">
                  <a:latin typeface="Times New Roman" panose="02020603050405020304" pitchFamily="18" charset="0"/>
                  <a:ea typeface="宋体" panose="02010600030101010101" pitchFamily="2" charset="-122"/>
                </a:rPr>
                <a:t>5</a:t>
              </a:r>
              <a:r>
                <a:rPr lang="en-US" altLang="zh-CN" sz="2800">
                  <a:latin typeface="Times New Roman" panose="02020603050405020304" pitchFamily="18" charset="0"/>
                  <a:ea typeface="宋体" panose="02010600030101010101" pitchFamily="2" charset="-122"/>
                </a:rPr>
                <a:t>NO</a:t>
              </a:r>
              <a:r>
                <a:rPr lang="en-US" altLang="zh-CN" sz="2800" baseline="-30000">
                  <a:latin typeface="Times New Roman" panose="02020603050405020304" pitchFamily="18" charset="0"/>
                  <a:ea typeface="宋体" panose="02010600030101010101" pitchFamily="2" charset="-122"/>
                </a:rPr>
                <a:t>2</a:t>
              </a:r>
              <a:r>
                <a:rPr lang="zh-CN" altLang="en-US" sz="2800">
                  <a:latin typeface="Times New Roman" panose="02020603050405020304" pitchFamily="18" charset="0"/>
                  <a:ea typeface="宋体" panose="02010600030101010101" pitchFamily="2" charset="-122"/>
                </a:rPr>
                <a:t>）样品</a:t>
              </a:r>
              <a:r>
                <a:rPr lang="en-US" altLang="zh-CN" sz="2800" i="1">
                  <a:latin typeface="Times New Roman" panose="02020603050405020304" pitchFamily="18" charset="0"/>
                  <a:ea typeface="宋体" panose="02010600030101010101" pitchFamily="2" charset="-122"/>
                </a:rPr>
                <a:t>m</a:t>
              </a:r>
              <a:r>
                <a:rPr lang="zh-CN" altLang="en-US" sz="2800">
                  <a:latin typeface="Times New Roman" panose="02020603050405020304" pitchFamily="18" charset="0"/>
                  <a:ea typeface="宋体" panose="02010600030101010101" pitchFamily="2" charset="-122"/>
                </a:rPr>
                <a:t>克进行测定，滴定</a:t>
              </a:r>
              <a:r>
                <a:rPr lang="en-US" altLang="zh-CN" sz="2800">
                  <a:latin typeface="Times New Roman" panose="02020603050405020304" pitchFamily="18" charset="0"/>
                  <a:ea typeface="宋体" panose="02010600030101010101" pitchFamily="2" charset="-122"/>
                </a:rPr>
                <a:t>g</a:t>
              </a:r>
              <a:r>
                <a:rPr lang="zh-CN" altLang="en-US" sz="2800">
                  <a:latin typeface="Times New Roman" panose="02020603050405020304" pitchFamily="18" charset="0"/>
                  <a:ea typeface="宋体" panose="02010600030101010101" pitchFamily="2" charset="-122"/>
                </a:rPr>
                <a:t>中吸收液时消耗浓度为</a:t>
              </a:r>
              <a:r>
                <a:rPr lang="en-US" altLang="zh-CN" sz="2800" i="1">
                  <a:latin typeface="Times New Roman" panose="02020603050405020304" pitchFamily="18" charset="0"/>
                  <a:ea typeface="宋体" panose="02010600030101010101" pitchFamily="2" charset="-122"/>
                </a:rPr>
                <a:t>c</a:t>
              </a:r>
              <a:r>
                <a:rPr lang="en-US" altLang="zh-CN" sz="2800">
                  <a:latin typeface="Times New Roman" panose="02020603050405020304" pitchFamily="18" charset="0"/>
                  <a:ea typeface="宋体" panose="02010600030101010101" pitchFamily="2" charset="-122"/>
                </a:rPr>
                <a:t> mol</a:t>
              </a:r>
              <a:r>
                <a:rPr lang="en-US" altLang="zh-CN" sz="2800">
                  <a:latin typeface="Times New Roman" panose="02020603050405020304" pitchFamily="18" charset="0"/>
                  <a:ea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L</a:t>
              </a:r>
              <a:r>
                <a:rPr lang="en-US" altLang="zh-CN" sz="2800" baseline="30000">
                  <a:latin typeface="Times New Roman" panose="02020603050405020304" pitchFamily="18" charset="0"/>
                  <a:ea typeface="宋体" panose="02010600030101010101" pitchFamily="2" charset="-122"/>
                </a:rPr>
                <a:t>-1</a:t>
              </a:r>
              <a:r>
                <a:rPr lang="zh-CN" altLang="en-US" sz="2800">
                  <a:latin typeface="Times New Roman" panose="02020603050405020304" pitchFamily="18" charset="0"/>
                  <a:ea typeface="宋体" panose="02010600030101010101" pitchFamily="2" charset="-122"/>
                </a:rPr>
                <a:t>的盐酸</a:t>
              </a:r>
              <a:r>
                <a:rPr lang="en-US" altLang="zh-CN" sz="2800" i="1">
                  <a:latin typeface="Times New Roman" panose="02020603050405020304" pitchFamily="18" charset="0"/>
                  <a:ea typeface="宋体" panose="02010600030101010101" pitchFamily="2" charset="-122"/>
                </a:rPr>
                <a:t>V</a:t>
              </a:r>
              <a:r>
                <a:rPr lang="en-US" altLang="zh-CN" sz="2800">
                  <a:latin typeface="Times New Roman" panose="02020603050405020304" pitchFamily="18" charset="0"/>
                  <a:ea typeface="宋体" panose="02010600030101010101" pitchFamily="2" charset="-122"/>
                </a:rPr>
                <a:t> mL</a:t>
              </a:r>
              <a:r>
                <a:rPr lang="zh-CN" altLang="en-US" sz="2800">
                  <a:latin typeface="Times New Roman" panose="02020603050405020304" pitchFamily="18" charset="0"/>
                  <a:ea typeface="宋体" panose="02010600030101010101" pitchFamily="2" charset="-122"/>
                </a:rPr>
                <a:t>，则样品中氮的质量分数为</a:t>
              </a:r>
              <a:r>
                <a:rPr lang="en-US" altLang="zh-CN" sz="2800">
                  <a:latin typeface="Times New Roman" panose="02020603050405020304" pitchFamily="18" charset="0"/>
                  <a:ea typeface="宋体" panose="02010600030101010101" pitchFamily="2" charset="-122"/>
                </a:rPr>
                <a:t>_________%</a:t>
              </a:r>
              <a:r>
                <a:rPr lang="zh-CN" altLang="en-US" sz="2800">
                  <a:latin typeface="Times New Roman" panose="02020603050405020304" pitchFamily="18" charset="0"/>
                  <a:ea typeface="宋体" panose="02010600030101010101" pitchFamily="2" charset="-122"/>
                </a:rPr>
                <a:t>，样品的纯度≤</a:t>
              </a:r>
              <a:r>
                <a:rPr lang="en-US" altLang="zh-CN" sz="2800">
                  <a:latin typeface="Times New Roman" panose="02020603050405020304" pitchFamily="18" charset="0"/>
                  <a:ea typeface="宋体" panose="02010600030101010101" pitchFamily="2" charset="-122"/>
                </a:rPr>
                <a:t>_______%</a:t>
              </a:r>
              <a:r>
                <a:rPr lang="zh-CN" altLang="en-US" sz="2800">
                  <a:latin typeface="Times New Roman" panose="02020603050405020304" pitchFamily="18" charset="0"/>
                  <a:ea typeface="宋体" panose="02010600030101010101" pitchFamily="2" charset="-122"/>
                </a:rPr>
                <a:t>。</a:t>
              </a:r>
              <a:endParaRPr lang="en-US" altLang="zh-CN" sz="2800">
                <a:latin typeface="Times New Roman" pitchFamily="18" charset="0"/>
                <a:ea typeface="宋体" panose="02010600030101010101" pitchFamily="2" charset="-122"/>
              </a:endParaRPr>
            </a:p>
            <a:p>
              <a:endParaRPr lang="en-US" altLang="zh-CN" sz="2800">
                <a:latin typeface="Times New Roman" pitchFamily="18" charset="0"/>
                <a:ea typeface="宋体" panose="02010600030101010101" pitchFamily="2" charset="-122"/>
              </a:endParaRPr>
            </a:p>
            <a:p>
              <a:endParaRPr lang="en-US" altLang="zh-CN" sz="2800">
                <a:latin typeface="Times New Roman" pitchFamily="18" charset="0"/>
                <a:ea typeface="宋体" panose="02010600030101010101" pitchFamily="2" charset="-122"/>
              </a:endParaRPr>
            </a:p>
            <a:p>
              <a:endParaRPr lang="en-US" altLang="zh-CN" sz="2800">
                <a:latin typeface="Times New Roman" pitchFamily="18" charset="0"/>
                <a:ea typeface="宋体" panose="02010600030101010101" pitchFamily="2" charset="-122"/>
              </a:endParaRPr>
            </a:p>
            <a:p>
              <a:endParaRPr lang="en-US" altLang="zh-CN" sz="2800">
                <a:latin typeface="Times New Roman" pitchFamily="18" charset="0"/>
                <a:ea typeface="宋体" panose="02010600030101010101" pitchFamily="2" charset="-122"/>
              </a:endParaRPr>
            </a:p>
            <a:p>
              <a:endParaRPr lang="zh-CN" altLang="en-US" sz="2800">
                <a:latin typeface="Times New Roman" panose="02020603050405020304" pitchFamily="18" charset="0"/>
                <a:ea typeface="Times New Roman" panose="02020603050405020304" pitchFamily="18" charset="0"/>
              </a:endParaRPr>
            </a:p>
          </p:txBody>
        </p:sp>
        <p:sp>
          <p:nvSpPr>
            <p:cNvPr id="25" name="椭圆 24"/>
            <p:cNvSpPr/>
            <p:nvPr/>
          </p:nvSpPr>
          <p:spPr bwMode="auto">
            <a:xfrm>
              <a:off x="3779838" y="3370342"/>
              <a:ext cx="360362" cy="649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椭圆 25"/>
            <p:cNvSpPr/>
            <p:nvPr/>
          </p:nvSpPr>
          <p:spPr bwMode="auto">
            <a:xfrm>
              <a:off x="7667625" y="3298918"/>
              <a:ext cx="433388" cy="576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椭圆 30"/>
            <p:cNvSpPr/>
            <p:nvPr/>
          </p:nvSpPr>
          <p:spPr bwMode="auto">
            <a:xfrm>
              <a:off x="8589963" y="2938627"/>
              <a:ext cx="358775" cy="647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 name="矩形 29"/>
          <p:cNvSpPr/>
          <p:nvPr/>
        </p:nvSpPr>
        <p:spPr>
          <a:xfrm>
            <a:off x="1524000" y="4797425"/>
            <a:ext cx="5418138" cy="952500"/>
          </a:xfrm>
          <a:prstGeom prst="rect">
            <a:avLst/>
          </a:prstGeom>
          <a:noFill/>
          <a:ln w="9525">
            <a:noFill/>
          </a:ln>
        </p:spPr>
        <p:txBody>
          <a:bodyPr wrap="none" anchor="t">
            <a:spAutoFit/>
          </a:bodyPr>
          <a:lstStyle/>
          <a:p>
            <a:r>
              <a:rPr lang="en-US" altLang="zh-CN" sz="2800" b="1">
                <a:solidFill>
                  <a:srgbClr val="FF00FF"/>
                </a:solidFill>
                <a:latin typeface="Times New Roman" panose="02020603050405020304" pitchFamily="18" charset="0"/>
                <a:ea typeface="宋体" panose="02010600030101010101" pitchFamily="2" charset="-122"/>
              </a:rPr>
              <a:t>NH</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+H</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BO</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=NH</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Times New Roman" panose="02020603050405020304" pitchFamily="18" charset="0"/>
              </a:rPr>
              <a:t>·</a:t>
            </a:r>
            <a:r>
              <a:rPr lang="en-US" altLang="zh-CN" sz="2800" b="1">
                <a:solidFill>
                  <a:srgbClr val="FF00FF"/>
                </a:solidFill>
                <a:latin typeface="Times New Roman" panose="02020603050405020304" pitchFamily="18" charset="0"/>
                <a:ea typeface="宋体" panose="02010600030101010101" pitchFamily="2" charset="-122"/>
              </a:rPr>
              <a:t>H</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BO</a:t>
            </a:r>
            <a:r>
              <a:rPr lang="en-US" altLang="zh-CN" sz="2800" b="1" baseline="-30000">
                <a:solidFill>
                  <a:srgbClr val="FF00FF"/>
                </a:solidFill>
                <a:latin typeface="Times New Roman" panose="02020603050405020304" pitchFamily="18" charset="0"/>
                <a:ea typeface="宋体" panose="02010600030101010101" pitchFamily="2" charset="-122"/>
              </a:rPr>
              <a:t>3</a:t>
            </a:r>
            <a:endParaRPr lang="en-US" altLang="zh-CN" sz="2800" b="1">
              <a:solidFill>
                <a:srgbClr val="FF00FF"/>
              </a:solidFill>
              <a:latin typeface="Times New Roman" pitchFamily="18" charset="0"/>
              <a:ea typeface="宋体" panose="02010600030101010101" pitchFamily="2" charset="-122"/>
            </a:endParaRPr>
          </a:p>
          <a:p>
            <a:r>
              <a:rPr lang="en-US" altLang="zh-CN" sz="2800" b="1">
                <a:solidFill>
                  <a:srgbClr val="FF00FF"/>
                </a:solidFill>
                <a:latin typeface="Times New Roman" pitchFamily="18" charset="0"/>
                <a:ea typeface="宋体" panose="02010600030101010101" pitchFamily="2" charset="-122"/>
              </a:rPr>
              <a:t>NH</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Times New Roman" panose="02020603050405020304" pitchFamily="18" charset="0"/>
              </a:rPr>
              <a:t>·</a:t>
            </a:r>
            <a:r>
              <a:rPr lang="en-US" altLang="zh-CN" sz="2800" b="1">
                <a:solidFill>
                  <a:srgbClr val="FF00FF"/>
                </a:solidFill>
                <a:latin typeface="Times New Roman" panose="02020603050405020304" pitchFamily="18" charset="0"/>
                <a:ea typeface="宋体" panose="02010600030101010101" pitchFamily="2" charset="-122"/>
              </a:rPr>
              <a:t>H</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BO</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+HCl= NH</a:t>
            </a:r>
            <a:r>
              <a:rPr lang="en-US" altLang="zh-CN" sz="2800" b="1" baseline="-30000">
                <a:solidFill>
                  <a:srgbClr val="FF00FF"/>
                </a:solidFill>
                <a:latin typeface="Times New Roman" panose="02020603050405020304" pitchFamily="18" charset="0"/>
                <a:ea typeface="宋体" panose="02010600030101010101" pitchFamily="2" charset="-122"/>
              </a:rPr>
              <a:t>4</a:t>
            </a:r>
            <a:r>
              <a:rPr lang="en-US" altLang="zh-CN" sz="2800" b="1">
                <a:solidFill>
                  <a:srgbClr val="FF00FF"/>
                </a:solidFill>
                <a:latin typeface="Times New Roman" panose="02020603050405020304" pitchFamily="18" charset="0"/>
                <a:ea typeface="宋体" panose="02010600030101010101" pitchFamily="2" charset="-122"/>
              </a:rPr>
              <a:t>Cl+ H</a:t>
            </a:r>
            <a:r>
              <a:rPr lang="en-US" altLang="zh-CN" sz="2800" b="1" baseline="-30000">
                <a:solidFill>
                  <a:srgbClr val="FF00FF"/>
                </a:solidFill>
                <a:latin typeface="Times New Roman" panose="02020603050405020304" pitchFamily="18" charset="0"/>
                <a:ea typeface="宋体" panose="02010600030101010101" pitchFamily="2" charset="-122"/>
              </a:rPr>
              <a:t>3</a:t>
            </a:r>
            <a:r>
              <a:rPr lang="en-US" altLang="zh-CN" sz="2800" b="1">
                <a:solidFill>
                  <a:srgbClr val="FF00FF"/>
                </a:solidFill>
                <a:latin typeface="Times New Roman" panose="02020603050405020304" pitchFamily="18" charset="0"/>
                <a:ea typeface="宋体" panose="02010600030101010101" pitchFamily="2" charset="-122"/>
              </a:rPr>
              <a:t>BO</a:t>
            </a:r>
            <a:r>
              <a:rPr lang="en-US" altLang="zh-CN" sz="2800" b="1" baseline="-30000">
                <a:solidFill>
                  <a:srgbClr val="FF00FF"/>
                </a:solidFill>
                <a:latin typeface="Times New Roman" panose="02020603050405020304" pitchFamily="18" charset="0"/>
                <a:ea typeface="宋体" panose="02010600030101010101" pitchFamily="2" charset="-122"/>
              </a:rPr>
              <a:t>3</a:t>
            </a:r>
            <a:endParaRPr lang="zh-CN" altLang="en-US" sz="2800" b="1">
              <a:solidFill>
                <a:srgbClr val="FF00FF"/>
              </a:solidFill>
              <a:latin typeface="Arial" panose="020B0604020202020204" pitchFamily="34" charset="0"/>
              <a:ea typeface="宋体" panose="02010600030101010101" pitchFamily="2" charset="-122"/>
            </a:endParaRPr>
          </a:p>
        </p:txBody>
      </p:sp>
      <p:sp>
        <p:nvSpPr>
          <p:cNvPr id="32" name="矩形 31"/>
          <p:cNvSpPr/>
          <p:nvPr/>
        </p:nvSpPr>
        <p:spPr>
          <a:xfrm>
            <a:off x="6167438" y="4724400"/>
            <a:ext cx="4191000" cy="5222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n(C</a:t>
            </a:r>
            <a:r>
              <a:rPr kumimoji="0" lang="en-US" altLang="zh-CN" sz="2800" b="1" i="0" u="none" strike="noStrike" kern="1200" cap="none" spc="0" normalizeH="0" baseline="-25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zh-CN" sz="2800" b="1" i="0" u="none" strike="noStrike" kern="1200" cap="none" spc="0" normalizeH="0" baseline="-25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5</a:t>
            </a: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NO</a:t>
            </a:r>
            <a:r>
              <a:rPr kumimoji="0" lang="en-US" altLang="zh-CN" sz="2800" b="1" i="0" u="none" strike="noStrike" kern="1200" cap="none" spc="0" normalizeH="0" baseline="-25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zh-C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)=n(N)=n(HCl)</a:t>
            </a:r>
            <a:endParaRPr kumimoji="0" lang="zh-CN" alt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aphicFrame>
        <p:nvGraphicFramePr>
          <p:cNvPr id="28" name="Object 2"/>
          <p:cNvGraphicFramePr>
            <a:graphicFrameLocks noChangeAspect="1"/>
          </p:cNvGraphicFramePr>
          <p:nvPr/>
        </p:nvGraphicFramePr>
        <p:xfrm>
          <a:off x="1524000" y="5821363"/>
          <a:ext cx="8539163" cy="1036637"/>
        </p:xfrm>
        <a:graphic>
          <a:graphicData uri="http://schemas.openxmlformats.org/presentationml/2006/ole">
            <mc:AlternateContent xmlns:mc="http://schemas.openxmlformats.org/markup-compatibility/2006">
              <mc:Choice xmlns:v="urn:schemas-microsoft-com:vml" Requires="v">
                <p:oleObj spid="_x0000_s2051" r:id="rId5" imgW="3656330" imgH="444500" progId="Equation.DSMT4">
                  <p:embed/>
                </p:oleObj>
              </mc:Choice>
              <mc:Fallback>
                <p:oleObj r:id="rId5" imgW="3656330" imgH="444500" progId="Equation.DSMT4">
                  <p:embed/>
                  <p:pic>
                    <p:nvPicPr>
                      <p:cNvPr id="0" name="OLE substitute image"/>
                      <p:cNvPicPr/>
                      <p:nvPr/>
                    </p:nvPicPr>
                    <p:blipFill>
                      <a:blip r:embed="rId6"/>
                      <a:stretch>
                        <a:fillRect/>
                      </a:stretch>
                    </p:blipFill>
                    <p:spPr>
                      <a:xfrm>
                        <a:off x="1524000" y="5821363"/>
                        <a:ext cx="8539163" cy="1036637"/>
                      </a:xfrm>
                      <a:prstGeom prst="rect">
                        <a:avLst/>
                      </a:prstGeom>
                      <a:noFill/>
                      <a:ln w="38100">
                        <a:noFill/>
                        <a:miter/>
                      </a:ln>
                    </p:spPr>
                  </p:pic>
                </p:oleObj>
              </mc:Fallback>
            </mc:AlternateContent>
          </a:graphicData>
        </a:graphic>
      </p:graphicFrame>
      <p:graphicFrame>
        <p:nvGraphicFramePr>
          <p:cNvPr id="74756" name="Object 4"/>
          <p:cNvGraphicFramePr>
            <a:graphicFrameLocks noChangeAspect="1"/>
          </p:cNvGraphicFramePr>
          <p:nvPr/>
        </p:nvGraphicFramePr>
        <p:xfrm>
          <a:off x="1524000" y="5883275"/>
          <a:ext cx="9144000" cy="974725"/>
        </p:xfrm>
        <a:graphic>
          <a:graphicData uri="http://schemas.openxmlformats.org/presentationml/2006/ole">
            <mc:AlternateContent xmlns:mc="http://schemas.openxmlformats.org/markup-compatibility/2006">
              <mc:Choice xmlns:v="urn:schemas-microsoft-com:vml" Requires="v">
                <p:oleObj spid="_x0000_s2052" r:id="rId7" imgW="4163695" imgH="444500" progId="Equation.DSMT4">
                  <p:embed/>
                </p:oleObj>
              </mc:Choice>
              <mc:Fallback>
                <p:oleObj r:id="rId7" imgW="4163695" imgH="444500" progId="Equation.DSMT4">
                  <p:embed/>
                  <p:pic>
                    <p:nvPicPr>
                      <p:cNvPr id="0" name="OLE substitute image"/>
                      <p:cNvPicPr/>
                      <p:nvPr/>
                    </p:nvPicPr>
                    <p:blipFill>
                      <a:blip r:embed="rId8"/>
                      <a:stretch>
                        <a:fillRect/>
                      </a:stretch>
                    </p:blipFill>
                    <p:spPr>
                      <a:xfrm>
                        <a:off x="1524000" y="5883275"/>
                        <a:ext cx="9144000" cy="97472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3" presetClass="exit" presetSubtype="10" fill="hold" nodeType="with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after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par>
                    <p:cTn id="46" fill="hold" nodeType="clickPar">
                      <p:stCondLst>
                        <p:cond delay="indefinite"/>
                      </p:stCondLst>
                      <p:childTnLst>
                        <p:par>
                          <p:cTn id="47" fill="hold" nodeType="after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74756"/>
                                        </p:tgtEl>
                                        <p:attrNameLst>
                                          <p:attrName>style.visibility</p:attrName>
                                        </p:attrNameLst>
                                      </p:cBhvr>
                                      <p:to>
                                        <p:strVal val="visible"/>
                                      </p:to>
                                    </p:set>
                                    <p:animEffect transition="in" filter="wipe(left)">
                                      <p:cBhvr>
                                        <p:cTn id="60" dur="500"/>
                                        <p:tgtEl>
                                          <p:spTgt spid="74756"/>
                                        </p:tgtEl>
                                      </p:cBhvr>
                                    </p:animEffect>
                                  </p:childTnLst>
                                </p:cTn>
                              </p:par>
                              <p:par>
                                <p:cTn id="61" presetID="3" presetClass="exit" presetSubtype="10" fill="hold" nodeType="withEffect">
                                  <p:stCondLst>
                                    <p:cond delay="0"/>
                                  </p:stCondLst>
                                  <p:childTnLst>
                                    <p:animEffect transition="out" filter="blinds(horizontal)">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47565" y="760095"/>
            <a:ext cx="2169160" cy="645160"/>
          </a:xfrm>
          <a:prstGeom prst="rect">
            <a:avLst/>
          </a:prstGeom>
          <a:noFill/>
        </p:spPr>
        <p:txBody>
          <a:bodyPr wrap="square" rtlCol="0">
            <a:spAutoFit/>
          </a:bodyPr>
          <a:lstStyle/>
          <a:p>
            <a:r>
              <a:rPr lang="zh-CN" altLang="en-US" sz="3600" b="1">
                <a:solidFill>
                  <a:srgbClr val="FF0000"/>
                </a:solidFill>
                <a:latin typeface="微软雅黑" panose="020B0503020204020204" pitchFamily="34" charset="-122"/>
                <a:ea typeface="微软雅黑" panose="020B0503020204020204" pitchFamily="34" charset="-122"/>
              </a:rPr>
              <a:t>分类突破</a:t>
            </a:r>
          </a:p>
        </p:txBody>
      </p:sp>
      <p:sp>
        <p:nvSpPr>
          <p:cNvPr id="3" name="文本框 2"/>
          <p:cNvSpPr txBox="1"/>
          <p:nvPr/>
        </p:nvSpPr>
        <p:spPr>
          <a:xfrm>
            <a:off x="3322320" y="1721485"/>
            <a:ext cx="5072380" cy="521970"/>
          </a:xfrm>
          <a:prstGeom prst="rect">
            <a:avLst/>
          </a:prstGeom>
          <a:noFill/>
        </p:spPr>
        <p:txBody>
          <a:bodyPr wrap="none" rtlCol="0" anchor="t">
            <a:spAutoFit/>
          </a:bodyPr>
          <a:lstStyle/>
          <a:p>
            <a:r>
              <a:rPr lang="en-US" altLang="zh-CN" sz="2800" b="1" kern="1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2800" b="1" kern="1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以含量测定为目的的综合实验</a:t>
            </a:r>
          </a:p>
        </p:txBody>
      </p:sp>
      <p:sp>
        <p:nvSpPr>
          <p:cNvPr id="4" name="文本框 3"/>
          <p:cNvSpPr txBox="1"/>
          <p:nvPr/>
        </p:nvSpPr>
        <p:spPr>
          <a:xfrm>
            <a:off x="3322320" y="2783205"/>
            <a:ext cx="5783580" cy="521970"/>
          </a:xfrm>
          <a:prstGeom prst="rect">
            <a:avLst/>
          </a:prstGeom>
          <a:noFill/>
        </p:spPr>
        <p:txBody>
          <a:bodyPr wrap="none" rtlCol="0" anchor="t">
            <a:spAutoFit/>
          </a:bodyPr>
          <a:lstStyle/>
          <a:p>
            <a:r>
              <a:rPr lang="en-US" altLang="zh-CN" sz="2800" b="1" kern="1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2800" b="1" kern="10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以化学式测定为目的的综合实验题</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5816" y="1084266"/>
            <a:ext cx="11412000" cy="455231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一　以含量测定为目的的综合实验</a:t>
            </a:r>
            <a:endParaRPr lang="zh-CN" altLang="zh-CN" b="1" kern="100">
              <a:solidFill>
                <a:srgbClr val="C00000"/>
              </a:solidFill>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济南第一中学高三月考</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磷化铝</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(AlP)</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通常可作为一种广谱性熏蒸杀虫剂，吸水后会立即产生高毒的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熔点为－</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132 </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，还原性强</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。卫生安全标准规定：当粮食中磷化物</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计</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的含量不超过</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0.05 mg·kg</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时，粮食质量合格；反之，粮食质量不合格。某化学兴趣小组的同学通过下列方法对粮食中残留的磷化物含量进行了研究</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smtClean="0">
              <a:latin typeface="Times New Roman" pitchFamily="18" charset="0"/>
              <a:ea typeface="微软雅黑" panose="020B0503020204020204" pitchFamily="34" charset="-122"/>
              <a:cs typeface="Times New Roman" pitchFamily="18" charset="0"/>
            </a:endParaRPr>
          </a:p>
          <a:p>
            <a:pPr algn="just">
              <a:lnSpc>
                <a:spcPct val="150000"/>
              </a:lnSpc>
              <a:spcAft>
                <a:spcPct val="0"/>
              </a:spcAft>
            </a:pP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操作流程</a:t>
            </a:r>
            <a:endParaRPr lang="zh-CN" altLang="zh-CN" b="1"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kern="100" spc="-50">
                <a:latin typeface="Times New Roman" panose="02020603050405020304" pitchFamily="18" charset="0"/>
                <a:ea typeface="微软雅黑" panose="020B0503020204020204" pitchFamily="34" charset="-122"/>
                <a:cs typeface="Times New Roman" panose="02020603050405020304" pitchFamily="18" charset="0"/>
              </a:rPr>
              <a:t>安全吸收装置</a:t>
            </a:r>
            <a:r>
              <a:rPr lang="en-US" altLang="zh-CN" kern="100" spc="-5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5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spc="-5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50">
                <a:latin typeface="Times New Roman" panose="02020603050405020304" pitchFamily="18" charset="0"/>
                <a:ea typeface="微软雅黑" panose="020B0503020204020204" pitchFamily="34" charset="-122"/>
                <a:cs typeface="Times New Roman" panose="02020603050405020304" pitchFamily="18" charset="0"/>
              </a:rPr>
              <a:t>的产生与吸收</a:t>
            </a:r>
            <a:r>
              <a:rPr lang="en-US" altLang="zh-CN" kern="100" spc="-5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spc="-50">
                <a:latin typeface="Times New Roman" panose="02020603050405020304" pitchFamily="18" charset="0"/>
                <a:ea typeface="微软雅黑" panose="020B0503020204020204" pitchFamily="34" charset="-122"/>
                <a:cs typeface="Times New Roman" panose="02020603050405020304" pitchFamily="18" charset="0"/>
              </a:rPr>
              <a:t>转移</a:t>
            </a:r>
            <a:r>
              <a:rPr lang="en-US" altLang="zh-CN" kern="100" spc="-5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spc="-5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spc="-50">
                <a:latin typeface="Times New Roman" panose="02020603050405020304" pitchFamily="18" charset="0"/>
                <a:ea typeface="微软雅黑" panose="020B0503020204020204" pitchFamily="34" charset="-122"/>
                <a:cs typeface="Times New Roman" panose="02020603050405020304" pitchFamily="18" charset="0"/>
              </a:rPr>
              <a:t>吸收溶液</a:t>
            </a:r>
            <a:r>
              <a:rPr lang="en-US" altLang="zh-CN" kern="100" spc="-5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spc="-50">
                <a:latin typeface="Times New Roman" panose="02020603050405020304" pitchFamily="18" charset="0"/>
                <a:ea typeface="微软雅黑" panose="020B0503020204020204" pitchFamily="34" charset="-122"/>
                <a:cs typeface="Times New Roman" panose="02020603050405020304" pitchFamily="18" charset="0"/>
              </a:rPr>
              <a:t>亚硫酸钠标准溶液滴定</a:t>
            </a:r>
            <a:r>
              <a:rPr lang="zh-CN" altLang="zh-CN" kern="100" spc="-5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spc="-50">
              <a:latin typeface="宋体" panose="02010600030101010101" pitchFamily="2" charset="-122"/>
              <a:cs typeface="Courier New" panose="02070309020205020404" pitchFamily="49" charset="0"/>
            </a:endParaRPr>
          </a:p>
        </p:txBody>
      </p:sp>
      <p:sp>
        <p:nvSpPr>
          <p:cNvPr id="2" name="文本框 1"/>
          <p:cNvSpPr txBox="1"/>
          <p:nvPr/>
        </p:nvSpPr>
        <p:spPr>
          <a:xfrm>
            <a:off x="455930" y="254000"/>
            <a:ext cx="1853565" cy="521970"/>
          </a:xfrm>
          <a:prstGeom prst="rect">
            <a:avLst/>
          </a:prstGeom>
          <a:noFill/>
        </p:spPr>
        <p:txBody>
          <a:bodyPr wrap="square" rtlCol="0">
            <a:spAutoFit/>
          </a:bodyPr>
          <a:lstStyle/>
          <a:p>
            <a:r>
              <a:rPr lang="zh-CN" altLang="en-US" sz="2800" b="1">
                <a:solidFill>
                  <a:srgbClr val="FF0000"/>
                </a:solidFill>
              </a:rPr>
              <a:t>针对练习</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55816" y="4806877"/>
            <a:ext cx="11412000" cy="67437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仪器</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的名称是</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14" name="矩形 13"/>
          <p:cNvSpPr/>
          <p:nvPr/>
        </p:nvSpPr>
        <p:spPr>
          <a:xfrm>
            <a:off x="455816" y="44624"/>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latin typeface="Times New Roman" panose="02020603050405020304" pitchFamily="18" charset="0"/>
                <a:ea typeface="微软雅黑" panose="020B0503020204020204" pitchFamily="34" charset="-122"/>
                <a:cs typeface="Times New Roman" panose="02020603050405020304" pitchFamily="18" charset="0"/>
              </a:rPr>
              <a:t>实验装置</a:t>
            </a:r>
            <a:endParaRPr lang="zh-CN" altLang="zh-CN" sz="1050" b="1" kern="100">
              <a:latin typeface="宋体" panose="02010600030101010101" pitchFamily="2" charset="-122"/>
              <a:cs typeface="Courier New" panose="02070309020205020404" pitchFamily="49" charset="0"/>
            </a:endParaRPr>
          </a:p>
          <a:p>
            <a:pPr algn="just">
              <a:lnSpc>
                <a:spcPct val="150000"/>
              </a:lnSpc>
              <a:spcAft>
                <a:spcPct val="0"/>
              </a:spcAft>
            </a:pP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中盛有</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100 g</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原粮，</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中盛有</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20.00 mL 1.13</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 mol·L</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 KMnO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酸化</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。请回答下列问题：</a:t>
            </a:r>
            <a:endParaRPr lang="zh-CN" altLang="zh-CN" sz="1050" kern="100">
              <a:latin typeface="宋体" panose="02010600030101010101" pitchFamily="2" charset="-122"/>
              <a:cs typeface="Courier New" panose="02070309020205020404" pitchFamily="49" charset="0"/>
            </a:endParaRPr>
          </a:p>
        </p:txBody>
      </p:sp>
      <p:sp>
        <p:nvSpPr>
          <p:cNvPr id="15" name="矩形 14"/>
          <p:cNvSpPr/>
          <p:nvPr/>
        </p:nvSpPr>
        <p:spPr>
          <a:xfrm>
            <a:off x="3106125" y="4725144"/>
            <a:ext cx="3129280" cy="645160"/>
          </a:xfrm>
          <a:prstGeom prst="rect">
            <a:avLst/>
          </a:prstGeom>
        </p:spPr>
        <p:txBody>
          <a:bodyPr wrap="none">
            <a:spAutoFit/>
          </a:bodyPr>
          <a:lstStyle/>
          <a:p>
            <a:pPr algn="just">
              <a:lnSpc>
                <a:spcPct val="150000"/>
              </a:lnSpc>
              <a:spcAft>
                <a:spcPct val="0"/>
              </a:spcAft>
            </a:pP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直形冷凝管</a:t>
            </a:r>
            <a:r>
              <a:rPr lang="en-US" altLang="zh-CN" sz="2400" kern="10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或冷凝管</a:t>
            </a:r>
            <a:r>
              <a:rPr lang="en-US" altLang="zh-CN" sz="2400" kern="10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a:latin typeface="宋体" panose="02010600030101010101" pitchFamily="2" charset="-122"/>
              <a:cs typeface="Courier New" panose="02070309020205020404" pitchFamily="49" charset="0"/>
            </a:endParaRPr>
          </a:p>
        </p:txBody>
      </p:sp>
      <p:pic>
        <p:nvPicPr>
          <p:cNvPr id="151580" name="Picture 28" descr="K38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98000" y="1700808"/>
            <a:ext cx="5196318" cy="305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455816" y="5591758"/>
            <a:ext cx="11412000" cy="67437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kern="100" smtClean="0">
                <a:latin typeface="Times New Roman" panose="02020603050405020304" pitchFamily="18" charset="0"/>
                <a:ea typeface="楷体_GB2312" panose="02010609030101010101" pitchFamily="49" charset="-122"/>
                <a:cs typeface="Times New Roman" panose="02020603050405020304" pitchFamily="18" charset="0"/>
              </a:rPr>
              <a:t>仪器</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为冷凝管，起冷凝回流的作用。</a:t>
            </a:r>
            <a:endParaRPr lang="zh-CN" altLang="zh-CN" sz="1050" kern="10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5816" y="76154"/>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(2)B</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中盛有焦性没食子酸的碱性溶液，其作用是吸收空气中的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，防止氧化装置</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中生成的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中盛装</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溶液的作用是</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_</a:t>
            </a:r>
            <a:endParaRPr lang="en-US" altLang="zh-CN" kern="100" smtClean="0">
              <a:latin typeface="Times New Roman" pitchFamily="18" charset="0"/>
              <a:ea typeface="微软雅黑" panose="020B0503020204020204" pitchFamily="34" charset="-122"/>
              <a:cs typeface="Courier New" panose="02070309020205020404" pitchFamily="49" charset="0"/>
            </a:endParaRPr>
          </a:p>
          <a:p>
            <a:pPr algn="just">
              <a:lnSpc>
                <a:spcPct val="150000"/>
              </a:lnSpc>
              <a:spcAft>
                <a:spcPct val="0"/>
              </a:spcAft>
            </a:pPr>
            <a:r>
              <a:rPr lang="en-US" altLang="zh-CN" kern="100" smtClean="0">
                <a:latin typeface="Times New Roman" pitchFamily="18" charset="0"/>
                <a:ea typeface="微软雅黑" panose="020B0503020204020204" pitchFamily="34" charset="-122"/>
                <a:cs typeface="Courier New" panose="02070309020205020404" pitchFamily="49" charset="0"/>
              </a:rPr>
              <a:t>______</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_</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15" name="矩形 14"/>
          <p:cNvSpPr/>
          <p:nvPr/>
        </p:nvSpPr>
        <p:spPr>
          <a:xfrm>
            <a:off x="6593390" y="579193"/>
            <a:ext cx="5059680" cy="645160"/>
          </a:xfrm>
          <a:prstGeom prst="rect">
            <a:avLst/>
          </a:prstGeom>
        </p:spPr>
        <p:txBody>
          <a:bodyPr wrap="none">
            <a:spAutoFit/>
          </a:bodyPr>
          <a:lstStyle/>
          <a:p>
            <a:pPr algn="just">
              <a:lnSpc>
                <a:spcPct val="150000"/>
              </a:lnSpc>
              <a:spcAft>
                <a:spcPct val="0"/>
              </a:spcAft>
            </a:pP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除去空气中的还原性气体，避免</a:t>
            </a:r>
            <a:r>
              <a:rPr lang="zh-CN" altLang="zh-CN" sz="2400" kern="10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影响</a:t>
            </a:r>
            <a:endParaRPr lang="zh-CN" altLang="zh-CN" sz="1050" kern="100">
              <a:latin typeface="宋体" panose="02010600030101010101" pitchFamily="2" charset="-122"/>
              <a:cs typeface="Courier New" panose="02070309020205020404" pitchFamily="49" charset="0"/>
            </a:endParaRPr>
          </a:p>
        </p:txBody>
      </p:sp>
      <p:sp>
        <p:nvSpPr>
          <p:cNvPr id="16" name="矩形 15"/>
          <p:cNvSpPr/>
          <p:nvPr/>
        </p:nvSpPr>
        <p:spPr>
          <a:xfrm>
            <a:off x="562053" y="1247362"/>
            <a:ext cx="140208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实验结果</a:t>
            </a:r>
            <a:endParaRPr lang="zh-CN" altLang="en-US"/>
          </a:p>
        </p:txBody>
      </p:sp>
      <p:pic>
        <p:nvPicPr>
          <p:cNvPr id="12" name="Picture 28" descr="K38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98000" y="1745276"/>
            <a:ext cx="5196318" cy="305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455816" y="4633484"/>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依据装置中的试剂选择分析判断，高锰酸钾溶液是强氧化剂可以吸收空气中的还原性气体；焦性没食子酸先和碱反应，再和氧气反应可以吸收氧气；若不吸收氧气，</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PH</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会在氧气中被氧化。</a:t>
            </a:r>
            <a:endParaRPr lang="zh-CN" altLang="zh-CN" sz="1050" kern="100">
              <a:latin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608" y="321152"/>
            <a:ext cx="3027680" cy="829945"/>
          </a:xfrm>
          <a:prstGeom prst="rect">
            <a:avLst/>
          </a:prstGeom>
          <a:noFill/>
          <a:ln w="9525">
            <a:noFill/>
            <a:miter lim="800000"/>
          </a:ln>
        </p:spPr>
        <p:txBody>
          <a:bodyPr wrap="none" anchor="ct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实验题分析模型</a:t>
            </a:r>
          </a:p>
        </p:txBody>
      </p:sp>
      <p:grpSp>
        <p:nvGrpSpPr>
          <p:cNvPr id="3" name="组合 2"/>
          <p:cNvGrpSpPr/>
          <p:nvPr/>
        </p:nvGrpSpPr>
        <p:grpSpPr>
          <a:xfrm>
            <a:off x="4079875" y="4076700"/>
            <a:ext cx="2328863" cy="1119188"/>
            <a:chOff x="2555776" y="4725144"/>
            <a:chExt cx="2330040" cy="1118652"/>
          </a:xfrm>
        </p:grpSpPr>
        <p:sp>
          <p:nvSpPr>
            <p:cNvPr id="6" name="线形标注 1 5"/>
            <p:cNvSpPr/>
            <p:nvPr/>
          </p:nvSpPr>
          <p:spPr>
            <a:xfrm>
              <a:off x="2916272" y="4725144"/>
              <a:ext cx="1799301" cy="791750"/>
            </a:xfrm>
            <a:prstGeom prst="borderCallout1">
              <a:avLst>
                <a:gd name="adj1" fmla="val 50147"/>
                <a:gd name="adj2" fmla="val -901"/>
                <a:gd name="adj3" fmla="val -33431"/>
                <a:gd name="adj4" fmla="val -265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圈注信息</a:t>
              </a:r>
            </a:p>
          </p:txBody>
        </p:sp>
        <p:sp>
          <p:nvSpPr>
            <p:cNvPr id="30724" name="TextBox 13"/>
            <p:cNvSpPr txBox="1"/>
            <p:nvPr/>
          </p:nvSpPr>
          <p:spPr>
            <a:xfrm>
              <a:off x="2555776" y="5445224"/>
              <a:ext cx="2330040" cy="398572"/>
            </a:xfrm>
            <a:prstGeom prst="rect">
              <a:avLst/>
            </a:prstGeom>
            <a:noFill/>
            <a:ln w="9525">
              <a:noFill/>
            </a:ln>
          </p:spPr>
          <p:txBody>
            <a:bodyPr wrap="none" anchor="t">
              <a:spAutoFit/>
            </a:bodyPr>
            <a:lstStyle/>
            <a:p>
              <a:r>
                <a:rPr lang="zh-CN" altLang="en-US" sz="2000" b="1">
                  <a:latin typeface="Arial" panose="020B0604020202020204" pitchFamily="34" charset="0"/>
                  <a:ea typeface="宋体" panose="02010600030101010101" pitchFamily="2" charset="-122"/>
                </a:rPr>
                <a:t>（</a:t>
              </a:r>
              <a:r>
                <a:rPr lang="zh-CN" altLang="en-US" sz="1600" b="1">
                  <a:latin typeface="Arial" panose="020B0604020202020204" pitchFamily="34" charset="0"/>
                  <a:ea typeface="宋体" panose="02010600030101010101" pitchFamily="2" charset="-122"/>
                </a:rPr>
                <a:t>与化学相关的信息</a:t>
              </a:r>
              <a:r>
                <a:rPr lang="zh-CN" altLang="en-US" sz="2000" b="1">
                  <a:latin typeface="Arial" panose="020B0604020202020204" pitchFamily="34" charset="0"/>
                  <a:ea typeface="宋体" panose="02010600030101010101" pitchFamily="2" charset="-122"/>
                </a:rPr>
                <a:t>）</a:t>
              </a:r>
            </a:p>
          </p:txBody>
        </p:sp>
      </p:grpSp>
      <p:sp>
        <p:nvSpPr>
          <p:cNvPr id="21" name="线形标注 1 20"/>
          <p:cNvSpPr/>
          <p:nvPr/>
        </p:nvSpPr>
        <p:spPr>
          <a:xfrm>
            <a:off x="4367213" y="1628775"/>
            <a:ext cx="1873250" cy="863600"/>
          </a:xfrm>
          <a:prstGeom prst="borderCallout1">
            <a:avLst>
              <a:gd name="adj1" fmla="val 44914"/>
              <a:gd name="adj2" fmla="val 691"/>
              <a:gd name="adj3" fmla="val 189231"/>
              <a:gd name="adj4" fmla="val -24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明确题型</a:t>
            </a:r>
          </a:p>
        </p:txBody>
      </p:sp>
      <p:sp>
        <p:nvSpPr>
          <p:cNvPr id="22" name="线形标注 1 21"/>
          <p:cNvSpPr/>
          <p:nvPr/>
        </p:nvSpPr>
        <p:spPr>
          <a:xfrm>
            <a:off x="4440238" y="5805488"/>
            <a:ext cx="1800225" cy="863600"/>
          </a:xfrm>
          <a:prstGeom prst="borderCallout1">
            <a:avLst>
              <a:gd name="adj1" fmla="val 50147"/>
              <a:gd name="adj2" fmla="val -901"/>
              <a:gd name="adj3" fmla="val -203221"/>
              <a:gd name="adj4" fmla="val -28322"/>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了解原理</a:t>
            </a:r>
          </a:p>
        </p:txBody>
      </p:sp>
      <p:sp>
        <p:nvSpPr>
          <p:cNvPr id="24" name="左大括号 23"/>
          <p:cNvSpPr/>
          <p:nvPr/>
        </p:nvSpPr>
        <p:spPr>
          <a:xfrm>
            <a:off x="6240463" y="1150938"/>
            <a:ext cx="863600" cy="1800225"/>
          </a:xfrm>
          <a:prstGeom prst="leftBrace">
            <a:avLst>
              <a:gd name="adj1" fmla="val 8333"/>
              <a:gd name="adj2" fmla="val 5061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5" name="直接连接符 24"/>
          <p:cNvCxnSpPr/>
          <p:nvPr/>
        </p:nvCxnSpPr>
        <p:spPr>
          <a:xfrm>
            <a:off x="6456363" y="2058988"/>
            <a:ext cx="647700"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104063" y="765175"/>
            <a:ext cx="2879725" cy="79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物质制备分离型</a:t>
            </a:r>
            <a:endParaRPr kumimoji="0" lang="zh-CN" altLang="en-US" sz="2800" b="0" i="0" u="none" strike="noStrike" kern="1200" cap="none" spc="0" normalizeH="0" baseline="0" noProof="0">
              <a:ln>
                <a:noFill/>
              </a:ln>
              <a:solidFill>
                <a:srgbClr val="FF0000"/>
              </a:solidFill>
              <a:effectLst/>
              <a:uLnTx/>
              <a:uFillTx/>
              <a:latin typeface="+mn-lt"/>
              <a:ea typeface="+mn-ea"/>
              <a:cs typeface="+mn-cs"/>
            </a:endParaRPr>
          </a:p>
        </p:txBody>
      </p:sp>
      <p:sp>
        <p:nvSpPr>
          <p:cNvPr id="27" name="矩形 26"/>
          <p:cNvSpPr/>
          <p:nvPr/>
        </p:nvSpPr>
        <p:spPr>
          <a:xfrm>
            <a:off x="7104063" y="1677988"/>
            <a:ext cx="2808288" cy="79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性质原理探究型</a:t>
            </a:r>
            <a:endParaRPr kumimoji="0" lang="zh-CN" altLang="en-US" sz="2800" b="0" i="0" u="none" strike="noStrike" kern="1200" cap="none" spc="0" normalizeH="0" baseline="0" noProof="0">
              <a:ln>
                <a:noFill/>
              </a:ln>
              <a:solidFill>
                <a:srgbClr val="FF0000"/>
              </a:solidFill>
              <a:effectLst/>
              <a:uLnTx/>
              <a:uFillTx/>
              <a:latin typeface="+mn-lt"/>
              <a:ea typeface="+mn-ea"/>
              <a:cs typeface="+mn-cs"/>
            </a:endParaRPr>
          </a:p>
        </p:txBody>
      </p:sp>
      <p:sp>
        <p:nvSpPr>
          <p:cNvPr id="28" name="矩形 27"/>
          <p:cNvSpPr/>
          <p:nvPr/>
        </p:nvSpPr>
        <p:spPr>
          <a:xfrm>
            <a:off x="7119938" y="2636838"/>
            <a:ext cx="2303463" cy="598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定量分析型</a:t>
            </a:r>
            <a:endParaRPr kumimoji="0" lang="zh-CN" altLang="en-US" sz="2800" b="0" i="0" u="none" strike="noStrike" kern="1200" cap="none" spc="0" normalizeH="0" baseline="0" noProof="0">
              <a:ln>
                <a:noFill/>
              </a:ln>
              <a:solidFill>
                <a:srgbClr val="FF0000"/>
              </a:solidFill>
              <a:effectLst/>
              <a:uLnTx/>
              <a:uFillTx/>
              <a:latin typeface="+mn-lt"/>
              <a:ea typeface="+mn-ea"/>
              <a:cs typeface="+mn-cs"/>
            </a:endParaRPr>
          </a:p>
        </p:txBody>
      </p:sp>
      <p:sp>
        <p:nvSpPr>
          <p:cNvPr id="29" name="矩形 28"/>
          <p:cNvSpPr/>
          <p:nvPr/>
        </p:nvSpPr>
        <p:spPr>
          <a:xfrm>
            <a:off x="6888163" y="5740400"/>
            <a:ext cx="3779838" cy="935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装置功能各步骤分目的</a:t>
            </a:r>
          </a:p>
        </p:txBody>
      </p:sp>
      <p:cxnSp>
        <p:nvCxnSpPr>
          <p:cNvPr id="30" name="直接连接符 29"/>
          <p:cNvCxnSpPr/>
          <p:nvPr/>
        </p:nvCxnSpPr>
        <p:spPr>
          <a:xfrm>
            <a:off x="6240463" y="6237288"/>
            <a:ext cx="647700"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左大括号 30"/>
          <p:cNvSpPr/>
          <p:nvPr/>
        </p:nvSpPr>
        <p:spPr>
          <a:xfrm>
            <a:off x="6240463" y="4076700"/>
            <a:ext cx="935038" cy="1152525"/>
          </a:xfrm>
          <a:prstGeom prst="leftBrace">
            <a:avLst>
              <a:gd name="adj1" fmla="val 8333"/>
              <a:gd name="adj2" fmla="val 5061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cxnSp>
        <p:nvCxnSpPr>
          <p:cNvPr id="32" name="直接连接符 31"/>
          <p:cNvCxnSpPr/>
          <p:nvPr/>
        </p:nvCxnSpPr>
        <p:spPr>
          <a:xfrm>
            <a:off x="6527800" y="4652963"/>
            <a:ext cx="647700"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7175500" y="3721100"/>
            <a:ext cx="2592388"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实验目的方法</a:t>
            </a:r>
          </a:p>
        </p:txBody>
      </p:sp>
      <p:sp>
        <p:nvSpPr>
          <p:cNvPr id="34" name="矩形 33"/>
          <p:cNvSpPr/>
          <p:nvPr/>
        </p:nvSpPr>
        <p:spPr>
          <a:xfrm>
            <a:off x="7175500" y="4349750"/>
            <a:ext cx="2592388"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物质结构性质</a:t>
            </a:r>
          </a:p>
        </p:txBody>
      </p:sp>
      <p:sp>
        <p:nvSpPr>
          <p:cNvPr id="35" name="矩形 34"/>
          <p:cNvSpPr/>
          <p:nvPr/>
        </p:nvSpPr>
        <p:spPr>
          <a:xfrm>
            <a:off x="7175500" y="5013325"/>
            <a:ext cx="2592388" cy="5032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反应条件等</a:t>
            </a:r>
          </a:p>
        </p:txBody>
      </p:sp>
      <p:sp>
        <p:nvSpPr>
          <p:cNvPr id="36" name="矩形 35"/>
          <p:cNvSpPr/>
          <p:nvPr/>
        </p:nvSpPr>
        <p:spPr>
          <a:xfrm>
            <a:off x="1524000" y="3284538"/>
            <a:ext cx="2411413" cy="79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mn-lt"/>
                <a:ea typeface="+mn-ea"/>
                <a:cs typeface="+mn-cs"/>
              </a:rPr>
              <a:t>快速粗读题干</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500"/>
                                        <p:tgtEl>
                                          <p:spTgt spid="2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childTnLst>
                    </p:cTn>
                  </p:par>
                  <p:par>
                    <p:cTn id="52" fill="hold" nodeType="clickPar">
                      <p:stCondLst>
                        <p:cond delay="indefinite"/>
                      </p:stCondLst>
                      <p:childTnLst>
                        <p:par>
                          <p:cTn id="53" fill="hold" nodeType="after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par>
                    <p:cTn id="57" fill="hold" nodeType="clickPar">
                      <p:stCondLst>
                        <p:cond delay="indefinite"/>
                      </p:stCondLst>
                      <p:childTnLst>
                        <p:par>
                          <p:cTn id="58" fill="hold" nodeType="after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par>
                                <p:cTn id="62" presetID="22" presetClass="entr" presetSubtype="8"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7" grpId="0" animBg="1"/>
      <p:bldP spid="28" grpId="0" animBg="1"/>
      <p:bldP spid="29" grpId="0" animBg="1"/>
      <p:bldP spid="31" grpId="0" animBg="1"/>
      <p:bldP spid="33" grpId="0" animBg="1"/>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p:cNvGraphicFramePr>
            <a:graphicFrameLocks noChangeAspect="1"/>
          </p:cNvGraphicFramePr>
          <p:nvPr/>
        </p:nvGraphicFramePr>
        <p:xfrm>
          <a:off x="453391" y="4929077"/>
          <a:ext cx="11287125" cy="1997075"/>
        </p:xfrm>
        <a:graphic>
          <a:graphicData uri="http://schemas.openxmlformats.org/presentationml/2006/ole">
            <mc:AlternateContent xmlns:mc="http://schemas.openxmlformats.org/markup-compatibility/2006">
              <mc:Choice xmlns:v="urn:schemas-microsoft-com:vml" Requires="v">
                <p:oleObj spid="_x0000_s3076" name="文档" r:id="rId4" imgW="11556365" imgH="2034540" progId="Word.Document.12">
                  <p:embed/>
                </p:oleObj>
              </mc:Choice>
              <mc:Fallback>
                <p:oleObj name="文档" r:id="rId4" imgW="11556365" imgH="2034540" progId="Word.Document.12">
                  <p:embed/>
                  <p:pic>
                    <p:nvPicPr>
                      <p:cNvPr id="0" name="OLE substitute image"/>
                      <p:cNvPicPr/>
                      <p:nvPr/>
                    </p:nvPicPr>
                    <p:blipFill>
                      <a:blip r:embed="rId5"/>
                      <a:stretch>
                        <a:fillRect/>
                      </a:stretch>
                    </p:blipFill>
                    <p:spPr>
                      <a:xfrm>
                        <a:off x="453391" y="4929077"/>
                        <a:ext cx="11287125" cy="1997075"/>
                      </a:xfrm>
                      <a:prstGeom prst="rect">
                        <a:avLst/>
                      </a:prstGeom>
                    </p:spPr>
                  </p:pic>
                </p:oleObj>
              </mc:Fallback>
            </mc:AlternateContent>
          </a:graphicData>
        </a:graphic>
      </p:graphicFrame>
      <p:sp>
        <p:nvSpPr>
          <p:cNvPr id="14" name="矩形 13"/>
          <p:cNvSpPr/>
          <p:nvPr/>
        </p:nvSpPr>
        <p:spPr>
          <a:xfrm>
            <a:off x="455816" y="-27384"/>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被</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还原为</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Mn</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 mol PH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恰好被</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0.16 mol KMnO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吸收，则</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被氧化的产物是</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，写出</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中发生反应的离子方程式：</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15" name="矩形 14"/>
          <p:cNvSpPr/>
          <p:nvPr/>
        </p:nvSpPr>
        <p:spPr>
          <a:xfrm>
            <a:off x="2485249" y="591071"/>
            <a:ext cx="2108835" cy="460375"/>
          </a:xfrm>
          <a:prstGeom prst="rect">
            <a:avLst/>
          </a:prstGeom>
        </p:spPr>
        <p:txBody>
          <a:bodyPr wrap="none">
            <a:spAutoFit/>
          </a:bodyPr>
          <a:lstStyle/>
          <a:p>
            <a:r>
              <a:rPr lang="en-US" altLang="zh-CN" sz="2400" kern="100">
                <a:solidFill>
                  <a:srgbClr val="C00000"/>
                </a:solidFill>
                <a:latin typeface="Times New Roman" panose="02020603050405020304" pitchFamily="18" charset="0"/>
                <a:ea typeface="微软雅黑" panose="020B0503020204020204" pitchFamily="34" charset="-122"/>
              </a:rPr>
              <a:t>H</a:t>
            </a:r>
            <a:r>
              <a:rPr lang="en-US" altLang="zh-CN" sz="2400" kern="100" baseline="-25000">
                <a:solidFill>
                  <a:srgbClr val="C00000"/>
                </a:solidFill>
                <a:latin typeface="Times New Roman" panose="02020603050405020304" pitchFamily="18" charset="0"/>
                <a:ea typeface="微软雅黑" panose="020B0503020204020204" pitchFamily="34" charset="-122"/>
              </a:rPr>
              <a:t>3</a:t>
            </a:r>
            <a:r>
              <a:rPr lang="en-US" altLang="zh-CN" sz="2400" kern="100">
                <a:solidFill>
                  <a:srgbClr val="C00000"/>
                </a:solidFill>
                <a:latin typeface="Times New Roman" panose="02020603050405020304" pitchFamily="18" charset="0"/>
                <a:ea typeface="微软雅黑" panose="020B0503020204020204" pitchFamily="34" charset="-122"/>
              </a:rPr>
              <a:t>PO</a:t>
            </a:r>
            <a:r>
              <a:rPr lang="en-US" altLang="zh-CN" sz="2400" kern="100" baseline="-25000">
                <a:solidFill>
                  <a:srgbClr val="C00000"/>
                </a:solidFill>
                <a:latin typeface="Times New Roman" panose="02020603050405020304" pitchFamily="18" charset="0"/>
                <a:ea typeface="微软雅黑" panose="020B0503020204020204" pitchFamily="34" charset="-122"/>
              </a:rPr>
              <a:t>4</a:t>
            </a:r>
            <a:r>
              <a:rPr lang="en-US" altLang="zh-CN" sz="2400" kern="100">
                <a:solidFill>
                  <a:srgbClr val="C00000"/>
                </a:solidFill>
                <a:latin typeface="Times New Roman" panose="02020603050405020304" pitchFamily="18" charset="0"/>
                <a:ea typeface="微软雅黑" panose="020B0503020204020204" pitchFamily="34" charset="-122"/>
              </a:rPr>
              <a:t>(</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或磷酸</a:t>
            </a:r>
            <a:r>
              <a:rPr lang="en-US" altLang="zh-CN" sz="2400" kern="100">
                <a:solidFill>
                  <a:srgbClr val="C00000"/>
                </a:solidFill>
                <a:latin typeface="Times New Roman" panose="02020603050405020304" pitchFamily="18" charset="0"/>
                <a:ea typeface="微软雅黑" panose="020B0503020204020204" pitchFamily="34" charset="-122"/>
              </a:rPr>
              <a:t>)</a:t>
            </a:r>
            <a:endParaRPr lang="zh-CN" altLang="en-US"/>
          </a:p>
        </p:txBody>
      </p:sp>
      <p:sp>
        <p:nvSpPr>
          <p:cNvPr id="16" name="矩形 15"/>
          <p:cNvSpPr/>
          <p:nvPr/>
        </p:nvSpPr>
        <p:spPr>
          <a:xfrm>
            <a:off x="642649" y="1165222"/>
            <a:ext cx="499491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a:solidFill>
                  <a:srgbClr val="C00000"/>
                </a:solidFill>
                <a:latin typeface="Times New Roman" panose="02020603050405020304" pitchFamily="18" charset="0"/>
                <a:ea typeface="微软雅黑" panose="020B0503020204020204" pitchFamily="34" charset="-122"/>
              </a:rPr>
              <a:t>24H</a:t>
            </a:r>
            <a:r>
              <a:rPr lang="zh-CN" altLang="zh-CN" sz="2400" kern="100" baseline="30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80">
                <a:solidFill>
                  <a:srgbClr val="C00000"/>
                </a:solidFill>
                <a:latin typeface="Times New Roman" panose="02020603050405020304" pitchFamily="18" charset="0"/>
                <a:ea typeface="微软雅黑" panose="020B0503020204020204" pitchFamily="34" charset="-122"/>
              </a:rPr>
              <a:t>==</a:t>
            </a:r>
            <a:r>
              <a:rPr lang="en-US" altLang="zh-CN" sz="2400" kern="100">
                <a:solidFill>
                  <a:srgbClr val="C00000"/>
                </a:solidFill>
                <a:latin typeface="Times New Roman" panose="02020603050405020304" pitchFamily="18" charset="0"/>
                <a:ea typeface="微软雅黑" panose="020B0503020204020204" pitchFamily="34" charset="-122"/>
              </a:rPr>
              <a:t>=5H</a:t>
            </a:r>
            <a:r>
              <a:rPr lang="en-US" altLang="zh-CN" sz="2400" kern="100" baseline="-25000">
                <a:solidFill>
                  <a:srgbClr val="C00000"/>
                </a:solidFill>
                <a:latin typeface="Times New Roman" panose="02020603050405020304" pitchFamily="18" charset="0"/>
                <a:ea typeface="微软雅黑" panose="020B0503020204020204" pitchFamily="34" charset="-122"/>
              </a:rPr>
              <a:t>3</a:t>
            </a:r>
            <a:r>
              <a:rPr lang="en-US" altLang="zh-CN" sz="2400" kern="100">
                <a:solidFill>
                  <a:srgbClr val="C00000"/>
                </a:solidFill>
                <a:latin typeface="Times New Roman" panose="02020603050405020304" pitchFamily="18" charset="0"/>
                <a:ea typeface="微软雅黑" panose="020B0503020204020204" pitchFamily="34" charset="-122"/>
              </a:rPr>
              <a:t>PO</a:t>
            </a:r>
            <a:r>
              <a:rPr lang="en-US" altLang="zh-CN" sz="2400" kern="100" baseline="-25000">
                <a:solidFill>
                  <a:srgbClr val="C00000"/>
                </a:solidFill>
                <a:latin typeface="Times New Roman" panose="02020603050405020304" pitchFamily="18" charset="0"/>
                <a:ea typeface="微软雅黑" panose="020B0503020204020204" pitchFamily="34" charset="-122"/>
              </a:rPr>
              <a:t>4</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a:solidFill>
                  <a:srgbClr val="C00000"/>
                </a:solidFill>
                <a:latin typeface="Times New Roman" panose="02020603050405020304" pitchFamily="18" charset="0"/>
                <a:ea typeface="微软雅黑" panose="020B0503020204020204" pitchFamily="34" charset="-122"/>
              </a:rPr>
              <a:t>8Mn</a:t>
            </a:r>
            <a:r>
              <a:rPr lang="en-US" altLang="zh-CN" sz="2400" kern="100" baseline="30000">
                <a:solidFill>
                  <a:srgbClr val="C00000"/>
                </a:solidFill>
                <a:latin typeface="Times New Roman" panose="02020603050405020304" pitchFamily="18" charset="0"/>
                <a:ea typeface="微软雅黑" panose="020B0503020204020204" pitchFamily="34" charset="-122"/>
              </a:rPr>
              <a:t>2</a:t>
            </a:r>
            <a:r>
              <a:rPr lang="zh-CN" altLang="zh-CN" sz="2400" kern="100" baseline="30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a:solidFill>
                  <a:srgbClr val="C00000"/>
                </a:solidFill>
                <a:latin typeface="Times New Roman" panose="02020603050405020304" pitchFamily="18" charset="0"/>
                <a:ea typeface="微软雅黑" panose="020B0503020204020204" pitchFamily="34" charset="-122"/>
              </a:rPr>
              <a:t>12H</a:t>
            </a:r>
            <a:r>
              <a:rPr lang="en-US" altLang="zh-CN" sz="2400" kern="100" baseline="-25000">
                <a:solidFill>
                  <a:srgbClr val="C00000"/>
                </a:solidFill>
                <a:latin typeface="Times New Roman" panose="02020603050405020304" pitchFamily="18" charset="0"/>
                <a:ea typeface="微软雅黑" panose="020B0503020204020204" pitchFamily="34" charset="-122"/>
              </a:rPr>
              <a:t>2</a:t>
            </a:r>
            <a:r>
              <a:rPr lang="en-US" altLang="zh-CN" sz="2400" kern="100">
                <a:solidFill>
                  <a:srgbClr val="C00000"/>
                </a:solidFill>
                <a:latin typeface="Times New Roman" panose="02020603050405020304" pitchFamily="18" charset="0"/>
                <a:ea typeface="微软雅黑" panose="020B0503020204020204" pitchFamily="34" charset="-122"/>
              </a:rPr>
              <a:t>O</a:t>
            </a:r>
            <a:endParaRPr lang="zh-CN" altLang="en-US"/>
          </a:p>
        </p:txBody>
      </p:sp>
      <p:graphicFrame>
        <p:nvGraphicFramePr>
          <p:cNvPr id="18" name="对象 17"/>
          <p:cNvGraphicFramePr>
            <a:graphicFrameLocks noChangeAspect="1"/>
          </p:cNvGraphicFramePr>
          <p:nvPr/>
        </p:nvGraphicFramePr>
        <p:xfrm>
          <a:off x="9584073" y="548680"/>
          <a:ext cx="2490788" cy="682625"/>
        </p:xfrm>
        <a:graphic>
          <a:graphicData uri="http://schemas.openxmlformats.org/presentationml/2006/ole">
            <mc:AlternateContent xmlns:mc="http://schemas.openxmlformats.org/markup-compatibility/2006">
              <mc:Choice xmlns:v="urn:schemas-microsoft-com:vml" Requires="v">
                <p:oleObj spid="_x0000_s3077" name="文档" r:id="rId7" imgW="2588260" imgH="702945" progId="Word.Document.12">
                  <p:embed/>
                </p:oleObj>
              </mc:Choice>
              <mc:Fallback>
                <p:oleObj name="文档" r:id="rId7" imgW="2588260" imgH="702945" progId="Word.Document.12">
                  <p:embed/>
                  <p:pic>
                    <p:nvPicPr>
                      <p:cNvPr id="0" name="OLE substitute image"/>
                      <p:cNvPicPr/>
                      <p:nvPr/>
                    </p:nvPicPr>
                    <p:blipFill>
                      <a:blip r:embed="rId8"/>
                      <a:stretch>
                        <a:fillRect/>
                      </a:stretch>
                    </p:blipFill>
                    <p:spPr>
                      <a:xfrm>
                        <a:off x="9584073" y="548680"/>
                        <a:ext cx="2490788" cy="68262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601833" y="12695"/>
          <a:ext cx="1260475" cy="841375"/>
        </p:xfrm>
        <a:graphic>
          <a:graphicData uri="http://schemas.openxmlformats.org/presentationml/2006/ole">
            <mc:AlternateContent xmlns:mc="http://schemas.openxmlformats.org/markup-compatibility/2006">
              <mc:Choice xmlns:v="urn:schemas-microsoft-com:vml" Requires="v">
                <p:oleObj spid="_x0000_s3078" name="文档" r:id="rId10" imgW="1284605" imgH="847090" progId="Word.Document.12">
                  <p:embed/>
                </p:oleObj>
              </mc:Choice>
              <mc:Fallback>
                <p:oleObj name="文档" r:id="rId10" imgW="1284605" imgH="847090" progId="Word.Document.12">
                  <p:embed/>
                  <p:pic>
                    <p:nvPicPr>
                      <p:cNvPr id="0" name="OLE substitute image"/>
                      <p:cNvPicPr/>
                      <p:nvPr/>
                    </p:nvPicPr>
                    <p:blipFill>
                      <a:blip r:embed="rId11"/>
                      <a:stretch>
                        <a:fillRect/>
                      </a:stretch>
                    </p:blipFill>
                    <p:spPr>
                      <a:xfrm>
                        <a:off x="1601833" y="12695"/>
                        <a:ext cx="1260475" cy="841375"/>
                      </a:xfrm>
                      <a:prstGeom prst="rect">
                        <a:avLst/>
                      </a:prstGeom>
                    </p:spPr>
                  </p:pic>
                </p:oleObj>
              </mc:Fallback>
            </mc:AlternateContent>
          </a:graphicData>
        </a:graphic>
      </p:graphicFrame>
      <p:pic>
        <p:nvPicPr>
          <p:cNvPr id="12" name="Picture 28" descr="K389"/>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98000" y="1745276"/>
            <a:ext cx="5196318" cy="305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08240" y="44624"/>
            <a:ext cx="11412000" cy="122809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spc="-6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spc="-60">
                <a:latin typeface="Times New Roman" panose="02020603050405020304" pitchFamily="18" charset="0"/>
                <a:ea typeface="微软雅黑" panose="020B0503020204020204" pitchFamily="34" charset="-122"/>
                <a:cs typeface="Times New Roman" panose="02020603050405020304" pitchFamily="18" charset="0"/>
              </a:rPr>
              <a:t>收集</a:t>
            </a:r>
            <a:r>
              <a:rPr lang="en-US" altLang="zh-CN" kern="100" spc="-6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spc="-60">
                <a:latin typeface="Times New Roman" panose="02020603050405020304" pitchFamily="18" charset="0"/>
                <a:ea typeface="微软雅黑" panose="020B0503020204020204" pitchFamily="34" charset="-122"/>
                <a:cs typeface="Times New Roman" panose="02020603050405020304" pitchFamily="18" charset="0"/>
              </a:rPr>
              <a:t>中吸收液，加水稀释至</a:t>
            </a:r>
            <a:r>
              <a:rPr lang="en-US" altLang="zh-CN" kern="100" spc="-60">
                <a:latin typeface="Times New Roman" panose="02020603050405020304" pitchFamily="18" charset="0"/>
                <a:ea typeface="微软雅黑" panose="020B0503020204020204" pitchFamily="34" charset="-122"/>
                <a:cs typeface="Courier New" panose="02070309020205020404" pitchFamily="49" charset="0"/>
              </a:rPr>
              <a:t>250 mL</a:t>
            </a:r>
            <a:r>
              <a:rPr lang="zh-CN" altLang="zh-CN" kern="100" spc="-60">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kern="100" spc="-60">
                <a:latin typeface="Times New Roman" panose="02020603050405020304" pitchFamily="18" charset="0"/>
                <a:ea typeface="微软雅黑" panose="020B0503020204020204" pitchFamily="34" charset="-122"/>
                <a:cs typeface="Courier New" panose="02070309020205020404" pitchFamily="49" charset="0"/>
              </a:rPr>
              <a:t>25.00 mL</a:t>
            </a:r>
            <a:r>
              <a:rPr lang="zh-CN" altLang="zh-CN" kern="100" spc="-60">
                <a:latin typeface="Times New Roman" panose="02020603050405020304" pitchFamily="18" charset="0"/>
                <a:ea typeface="微软雅黑" panose="020B0503020204020204" pitchFamily="34" charset="-122"/>
                <a:cs typeface="Times New Roman" panose="02020603050405020304" pitchFamily="18" charset="0"/>
              </a:rPr>
              <a:t>于锥形瓶中，用</a:t>
            </a:r>
            <a:r>
              <a:rPr lang="en-US" altLang="zh-CN" kern="100" spc="-60">
                <a:latin typeface="Times New Roman" panose="02020603050405020304" pitchFamily="18" charset="0"/>
                <a:ea typeface="微软雅黑" panose="020B0503020204020204" pitchFamily="34" charset="-122"/>
                <a:cs typeface="Courier New" panose="02070309020205020404" pitchFamily="49" charset="0"/>
              </a:rPr>
              <a:t>5.0</a:t>
            </a:r>
            <a:r>
              <a:rPr lang="en-US" altLang="zh-CN" kern="100" spc="-6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6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spc="-6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baseline="3000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60">
                <a:latin typeface="Times New Roman" panose="02020603050405020304" pitchFamily="18" charset="0"/>
                <a:ea typeface="微软雅黑" panose="020B0503020204020204" pitchFamily="34" charset="-122"/>
                <a:cs typeface="Courier New" panose="02070309020205020404" pitchFamily="49" charset="0"/>
              </a:rPr>
              <a:t> mol·L</a:t>
            </a:r>
            <a:r>
              <a:rPr lang="zh-CN" altLang="zh-CN" kern="100" spc="-6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baseline="30000" smtClean="0">
                <a:latin typeface="Times New Roman" panose="02020603050405020304" pitchFamily="18" charset="0"/>
                <a:ea typeface="微软雅黑" panose="020B0503020204020204" pitchFamily="34" charset="-122"/>
                <a:cs typeface="Courier New" panose="02070309020205020404" pitchFamily="49" charset="0"/>
              </a:rPr>
              <a:t>1</a:t>
            </a:r>
          </a:p>
          <a:p>
            <a:pPr algn="just">
              <a:lnSpc>
                <a:spcPct val="150000"/>
              </a:lnSpc>
              <a:spcAft>
                <a:spcPct val="0"/>
              </a:spcAft>
            </a:pP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标准溶液滴定剩余的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KMnO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a:latin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551543" y="1325211"/>
          <a:ext cx="7200265" cy="1148227"/>
        </p:xfrm>
        <a:graphic>
          <a:graphicData uri="http://schemas.openxmlformats.org/drawingml/2006/table">
            <a:tbl>
              <a:tblPr/>
              <a:tblGrid>
                <a:gridCol w="3424555"/>
                <a:gridCol w="1254125"/>
                <a:gridCol w="1254760"/>
                <a:gridCol w="1266825"/>
              </a:tblGrid>
              <a:tr h="476267">
                <a:tc>
                  <a:txBody>
                    <a:bodyPr/>
                    <a:lstStyle/>
                    <a:p>
                      <a:pPr algn="ctr">
                        <a:lnSpc>
                          <a:spcPct val="150000"/>
                        </a:lnSpc>
                        <a:spcAft>
                          <a:spcPct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序号</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587">
                <a:tc>
                  <a:txBody>
                    <a:bodyPr/>
                    <a:lstStyle/>
                    <a:p>
                      <a:pPr algn="ctr">
                        <a:lnSpc>
                          <a:spcPct val="150000"/>
                        </a:lnSpc>
                        <a:spcAft>
                          <a:spcPct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三次实验消耗</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V</a:t>
                      </a:r>
                      <a:r>
                        <a:rPr lang="zh-CN" sz="2400" kern="100" baseline="-25000">
                          <a:effectLst/>
                          <a:latin typeface="Times New Roman" panose="02020603050405020304" pitchFamily="18" charset="0"/>
                          <a:ea typeface="微软雅黑" panose="020B0503020204020204" pitchFamily="34" charset="-122"/>
                          <a:cs typeface="Times New Roman" panose="02020603050405020304" pitchFamily="18" charset="0"/>
                        </a:rPr>
                        <a:t>标</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/mL</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11.02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11.30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10.98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479534" y="2627208"/>
            <a:ext cx="11412000" cy="122809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滴定达到终点的现象是</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_</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15" name="矩形 14"/>
          <p:cNvSpPr/>
          <p:nvPr/>
        </p:nvSpPr>
        <p:spPr>
          <a:xfrm>
            <a:off x="3935919" y="2719430"/>
            <a:ext cx="783209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当滴入最后一滴</a:t>
            </a:r>
            <a:r>
              <a:rPr lang="en-US" altLang="zh-CN" sz="2400" kern="100">
                <a:solidFill>
                  <a:srgbClr val="C00000"/>
                </a:solidFill>
                <a:latin typeface="Times New Roman" panose="02020603050405020304" pitchFamily="18" charset="0"/>
                <a:ea typeface="微软雅黑" panose="020B0503020204020204" pitchFamily="34" charset="-122"/>
              </a:rPr>
              <a:t>Na</a:t>
            </a:r>
            <a:r>
              <a:rPr lang="en-US" altLang="zh-CN" sz="2400" kern="100" baseline="-25000">
                <a:solidFill>
                  <a:srgbClr val="C00000"/>
                </a:solidFill>
                <a:latin typeface="Times New Roman" panose="02020603050405020304" pitchFamily="18" charset="0"/>
                <a:ea typeface="微软雅黑" panose="020B0503020204020204" pitchFamily="34" charset="-122"/>
              </a:rPr>
              <a:t>2</a:t>
            </a:r>
            <a:r>
              <a:rPr lang="en-US" altLang="zh-CN" sz="2400" kern="100">
                <a:solidFill>
                  <a:srgbClr val="C00000"/>
                </a:solidFill>
                <a:latin typeface="Times New Roman" panose="02020603050405020304" pitchFamily="18" charset="0"/>
                <a:ea typeface="微软雅黑" panose="020B0503020204020204" pitchFamily="34" charset="-122"/>
              </a:rPr>
              <a:t>SO</a:t>
            </a:r>
            <a:r>
              <a:rPr lang="en-US" altLang="zh-CN" sz="2400" kern="100" baseline="-25000">
                <a:solidFill>
                  <a:srgbClr val="C00000"/>
                </a:solidFill>
                <a:latin typeface="Times New Roman" panose="02020603050405020304" pitchFamily="18" charset="0"/>
                <a:ea typeface="微软雅黑" panose="020B0503020204020204" pitchFamily="34" charset="-122"/>
              </a:rPr>
              <a:t>3</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时，锥形瓶中溶液颜色</a:t>
            </a:r>
            <a:r>
              <a:rPr lang="zh-CN" altLang="zh-CN" sz="2400" kern="10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由</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紫色恰好</a:t>
            </a:r>
            <a:endParaRPr lang="zh-CN" altLang="en-US" sz="2400"/>
          </a:p>
        </p:txBody>
      </p:sp>
      <p:sp>
        <p:nvSpPr>
          <p:cNvPr id="16" name="矩形 15"/>
          <p:cNvSpPr/>
          <p:nvPr/>
        </p:nvSpPr>
        <p:spPr>
          <a:xfrm>
            <a:off x="575179" y="3229687"/>
            <a:ext cx="414528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变为无色，且半分钟内不恢复</a:t>
            </a:r>
            <a:endParaRPr lang="zh-CN" altLang="en-US"/>
          </a:p>
        </p:txBody>
      </p:sp>
      <p:pic>
        <p:nvPicPr>
          <p:cNvPr id="19" name="Picture 28" descr="K38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98000" y="3789040"/>
            <a:ext cx="5196318" cy="305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08240" y="506346"/>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依据滴定反应：</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2KMnO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5Na</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3H</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4</a:t>
            </a:r>
            <a:r>
              <a:rPr lang="en-US" altLang="zh-CN" kern="100" spc="-8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=2MnSO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K</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5Na</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3H</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O</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，本实验中无需选择指示剂，锥形瓶中溶液颜色由紫色恰好变为无色，且半分钟内不再恢复，表示达到了滴定终点。</a:t>
            </a:r>
            <a:endParaRPr lang="zh-CN" altLang="zh-CN" sz="1050" kern="100">
              <a:latin typeface="宋体" panose="02010600030101010101" pitchFamily="2" charset="-122"/>
              <a:cs typeface="Courier New" panose="02070309020205020404" pitchFamily="49" charset="0"/>
            </a:endParaRPr>
          </a:p>
        </p:txBody>
      </p:sp>
      <p:pic>
        <p:nvPicPr>
          <p:cNvPr id="19" name="Picture 28" descr="K38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38184" y="2305810"/>
            <a:ext cx="5715950" cy="335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75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5816" y="260648"/>
            <a:ext cx="11412000" cy="122809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数据处理：消耗</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标准溶液</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______ mL</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；则该原粮中磷化物</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PH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计</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的含量</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 </a:t>
            </a:r>
            <a:r>
              <a:rPr lang="en-US" altLang="zh-CN" kern="100" err="1">
                <a:latin typeface="Times New Roman" panose="02020603050405020304" pitchFamily="18" charset="0"/>
                <a:ea typeface="微软雅黑" panose="020B0503020204020204" pitchFamily="34" charset="-122"/>
                <a:cs typeface="Courier New" panose="02070309020205020404" pitchFamily="49" charset="0"/>
              </a:rPr>
              <a:t>mg·kg</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15" name="矩形 14"/>
          <p:cNvSpPr/>
          <p:nvPr/>
        </p:nvSpPr>
        <p:spPr>
          <a:xfrm>
            <a:off x="5253083" y="378097"/>
            <a:ext cx="857250" cy="460375"/>
          </a:xfrm>
          <a:prstGeom prst="rect">
            <a:avLst/>
          </a:prstGeom>
        </p:spPr>
        <p:txBody>
          <a:bodyPr wrap="none">
            <a:spAutoFit/>
          </a:bodyPr>
          <a:lstStyle/>
          <a:p>
            <a:r>
              <a:rPr lang="en-US" altLang="zh-CN" sz="2400" kern="100">
                <a:solidFill>
                  <a:srgbClr val="C00000"/>
                </a:solidFill>
                <a:latin typeface="Times New Roman" panose="02020603050405020304" pitchFamily="18" charset="0"/>
                <a:ea typeface="微软雅黑" panose="020B0503020204020204" pitchFamily="34" charset="-122"/>
              </a:rPr>
              <a:t>11.00</a:t>
            </a:r>
            <a:endParaRPr lang="zh-CN" altLang="en-US"/>
          </a:p>
        </p:txBody>
      </p:sp>
      <p:sp>
        <p:nvSpPr>
          <p:cNvPr id="16" name="矩形 15"/>
          <p:cNvSpPr/>
          <p:nvPr/>
        </p:nvSpPr>
        <p:spPr>
          <a:xfrm>
            <a:off x="977940" y="901758"/>
            <a:ext cx="2138680" cy="460375"/>
          </a:xfrm>
          <a:prstGeom prst="rect">
            <a:avLst/>
          </a:prstGeom>
        </p:spPr>
        <p:txBody>
          <a:bodyPr wrap="none">
            <a:spAutoFit/>
          </a:bodyPr>
          <a:lstStyle/>
          <a:p>
            <a:r>
              <a:rPr lang="en-US" altLang="zh-CN" sz="2400" kern="100">
                <a:solidFill>
                  <a:srgbClr val="C00000"/>
                </a:solidFill>
                <a:latin typeface="Times New Roman" panose="02020603050405020304" pitchFamily="18" charset="0"/>
                <a:ea typeface="微软雅黑" panose="020B0503020204020204" pitchFamily="34" charset="-122"/>
              </a:rPr>
              <a:t>0.13(</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a:solidFill>
                  <a:srgbClr val="C00000"/>
                </a:solidFill>
                <a:latin typeface="Times New Roman" panose="02020603050405020304" pitchFamily="18" charset="0"/>
                <a:ea typeface="微软雅黑" panose="020B0503020204020204" pitchFamily="34" charset="-122"/>
              </a:rPr>
              <a:t>0.127 5)</a:t>
            </a:r>
            <a:endParaRPr lang="zh-CN" altLang="en-US"/>
          </a:p>
        </p:txBody>
      </p:sp>
      <p:pic>
        <p:nvPicPr>
          <p:cNvPr id="11" name="Picture 28" descr="K38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98000" y="1745276"/>
            <a:ext cx="5196318" cy="305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对象 17"/>
          <p:cNvGraphicFramePr>
            <a:graphicFrameLocks noChangeAspect="1"/>
          </p:cNvGraphicFramePr>
          <p:nvPr/>
        </p:nvGraphicFramePr>
        <p:xfrm>
          <a:off x="492209" y="332656"/>
          <a:ext cx="11004550" cy="5695950"/>
        </p:xfrm>
        <a:graphic>
          <a:graphicData uri="http://schemas.openxmlformats.org/presentationml/2006/ole">
            <mc:AlternateContent xmlns:mc="http://schemas.openxmlformats.org/markup-compatibility/2006">
              <mc:Choice xmlns:v="urn:schemas-microsoft-com:vml" Requires="v">
                <p:oleObj spid="_x0000_s4098" name="文档" r:id="rId4" imgW="11469370" imgH="5934710" progId="Word.Document.12">
                  <p:embed/>
                </p:oleObj>
              </mc:Choice>
              <mc:Fallback>
                <p:oleObj name="文档" r:id="rId4" imgW="11469370" imgH="5934710" progId="Word.Document.12">
                  <p:embed/>
                  <p:pic>
                    <p:nvPicPr>
                      <p:cNvPr id="0" name="OLE substitute image"/>
                      <p:cNvPicPr/>
                      <p:nvPr/>
                    </p:nvPicPr>
                    <p:blipFill>
                      <a:blip r:embed="rId5"/>
                      <a:stretch>
                        <a:fillRect/>
                      </a:stretch>
                    </p:blipFill>
                    <p:spPr>
                      <a:xfrm>
                        <a:off x="492209" y="332656"/>
                        <a:ext cx="11004550" cy="56959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5816" y="-27384"/>
            <a:ext cx="11412000" cy="122809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中反应完全后，忘记通入空气即进行</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中的滴定操作，则消耗</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标准溶液的体积</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偏大</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偏小</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15" name="矩形 14"/>
          <p:cNvSpPr/>
          <p:nvPr/>
        </p:nvSpPr>
        <p:spPr>
          <a:xfrm>
            <a:off x="1898675" y="622601"/>
            <a:ext cx="79248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偏大</a:t>
            </a:r>
            <a:endParaRPr lang="zh-CN" altLang="en-US"/>
          </a:p>
        </p:txBody>
      </p:sp>
      <p:sp>
        <p:nvSpPr>
          <p:cNvPr id="11" name="矩形 10"/>
          <p:cNvSpPr/>
          <p:nvPr/>
        </p:nvSpPr>
        <p:spPr>
          <a:xfrm>
            <a:off x="455816" y="4390870"/>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准确测定</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PH</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的含量，需要用高锰酸钾溶液全部吸收，避免产生较大误差，通入空气的作用是保证</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PH</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全部被吸收，若</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中反应完全后，忘记通入空气即进行</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中的滴定操作，则剩余的高锰酸钾偏多，滴定消耗</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Na</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标准溶液的体积偏大。</a:t>
            </a:r>
            <a:endParaRPr lang="zh-CN" altLang="zh-CN" sz="1050" kern="100">
              <a:latin typeface="宋体" panose="02010600030101010101" pitchFamily="2" charset="-122"/>
              <a:cs typeface="Courier New" panose="02070309020205020404" pitchFamily="49" charset="0"/>
            </a:endParaRPr>
          </a:p>
        </p:txBody>
      </p:sp>
      <p:pic>
        <p:nvPicPr>
          <p:cNvPr id="12" name="Picture 28" descr="K38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98000" y="1340768"/>
            <a:ext cx="5196318" cy="305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41126" y="77167"/>
            <a:ext cx="11641381" cy="485902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ct val="0"/>
              </a:spcAft>
            </a:pPr>
            <a:r>
              <a:rPr lang="zh-CN" altLang="zh-CN" sz="2200" b="1"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二　以化学式测定为目的的综合实验题</a:t>
            </a:r>
          </a:p>
          <a:p>
            <a:pPr algn="just">
              <a:lnSpc>
                <a:spcPct val="140000"/>
              </a:lnSpc>
              <a:spcAft>
                <a:spcPct val="0"/>
              </a:spcAft>
            </a:pPr>
            <a:r>
              <a:rPr lang="en-US" altLang="zh-CN" sz="2200" kern="10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sz="2200" kern="100">
                <a:latin typeface="Times New Roman" panose="02020603050405020304" pitchFamily="18" charset="0"/>
                <a:ea typeface="楷体_GB2312" panose="02010609030101010101" pitchFamily="49" charset="-122"/>
                <a:cs typeface="Times New Roman" panose="02020603050405020304" pitchFamily="18" charset="0"/>
              </a:rPr>
              <a:t>广东韶关二模</a:t>
            </a:r>
            <a:r>
              <a:rPr lang="en-US" altLang="zh-CN" sz="2200" kern="10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某学习小组在实验室中利用下图装置</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夹持装置略去</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测定某铁硫化物</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200" i="1" kern="100" baseline="-2500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200" kern="100" err="1">
                <a:latin typeface="Times New Roman" panose="02020603050405020304" pitchFamily="18" charset="0"/>
                <a:ea typeface="微软雅黑" panose="020B0503020204020204" pitchFamily="34" charset="-122"/>
                <a:cs typeface="Courier New" panose="02070309020205020404" pitchFamily="49" charset="0"/>
              </a:rPr>
              <a:t>S</a:t>
            </a:r>
            <a:r>
              <a:rPr lang="en-US" altLang="zh-CN" sz="2200" i="1" kern="100" baseline="-25000" err="1">
                <a:latin typeface="Times New Roman" panose="02020603050405020304" pitchFamily="18" charset="0"/>
                <a:ea typeface="微软雅黑" panose="020B0503020204020204" pitchFamily="34" charset="-122"/>
                <a:cs typeface="Courier New" panose="02070309020205020404" pitchFamily="49" charset="0"/>
              </a:rPr>
              <a:t>y</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的组成，并探究反应后</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装置所得溶液中含硫化合物的组成。</a:t>
            </a:r>
            <a:endParaRPr lang="zh-CN" altLang="zh-CN" sz="22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一</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硫化物</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200" i="1" kern="100" baseline="-2500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sz="2200" kern="100" err="1">
                <a:latin typeface="Times New Roman" panose="02020603050405020304" pitchFamily="18" charset="0"/>
                <a:ea typeface="微软雅黑" panose="020B0503020204020204" pitchFamily="34" charset="-122"/>
                <a:cs typeface="Courier New" panose="02070309020205020404" pitchFamily="49" charset="0"/>
              </a:rPr>
              <a:t>S</a:t>
            </a:r>
            <a:r>
              <a:rPr lang="en-US" altLang="zh-CN" sz="2200" i="1" kern="100" baseline="-25000" err="1">
                <a:latin typeface="Times New Roman" panose="02020603050405020304" pitchFamily="18" charset="0"/>
                <a:ea typeface="微软雅黑" panose="020B0503020204020204" pitchFamily="34" charset="-122"/>
                <a:cs typeface="Courier New" panose="02070309020205020404" pitchFamily="49" charset="0"/>
              </a:rPr>
              <a:t>y</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的组成</a:t>
            </a:r>
            <a:endParaRPr lang="zh-CN" altLang="zh-CN" sz="2200" kern="100">
              <a:latin typeface="宋体" panose="02010600030101010101" pitchFamily="2" charset="-122"/>
              <a:cs typeface="Courier New" panose="02070309020205020404" pitchFamily="49" charset="0"/>
            </a:endParaRPr>
          </a:p>
          <a:p>
            <a:pPr algn="just">
              <a:lnSpc>
                <a:spcPct val="140000"/>
              </a:lnSpc>
              <a:spcAft>
                <a:spcPct val="0"/>
              </a:spcAft>
            </a:pP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实验步骤：</a:t>
            </a:r>
            <a:endParaRPr lang="zh-CN" altLang="zh-CN" sz="2200" kern="100">
              <a:latin typeface="宋体" panose="02010600030101010101" pitchFamily="2" charset="-122"/>
              <a:cs typeface="Courier New" panose="02070309020205020404" pitchFamily="49" charset="0"/>
            </a:endParaRPr>
          </a:p>
          <a:p>
            <a:pPr algn="just">
              <a:lnSpc>
                <a:spcPct val="140000"/>
              </a:lnSpc>
              <a:spcAft>
                <a:spcPct val="0"/>
              </a:spcAft>
            </a:pP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sz="2200" kern="100">
                <a:latin typeface="宋体" panose="02010600030101010101" pitchFamily="2" charset="-122"/>
                <a:ea typeface="微软雅黑" panose="020B0503020204020204" pitchFamily="34" charset="-122"/>
                <a:cs typeface="Times New Roman" panose="02020603050405020304" pitchFamily="18" charset="0"/>
              </a:rPr>
              <a:t>Ⅰ</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　按图连接装置，检查装置气密性，装入药品；</a:t>
            </a:r>
            <a:endParaRPr lang="zh-CN" altLang="zh-CN" sz="2200" kern="100">
              <a:latin typeface="宋体" panose="02010600030101010101" pitchFamily="2" charset="-122"/>
              <a:cs typeface="Courier New" panose="02070309020205020404" pitchFamily="49" charset="0"/>
            </a:endParaRPr>
          </a:p>
          <a:p>
            <a:pPr algn="just">
              <a:lnSpc>
                <a:spcPct val="140000"/>
              </a:lnSpc>
              <a:spcAft>
                <a:spcPct val="0"/>
              </a:spcAft>
            </a:pP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sz="2200" kern="100">
                <a:latin typeface="宋体" panose="02010600030101010101" pitchFamily="2" charset="-122"/>
                <a:ea typeface="微软雅黑" panose="020B0503020204020204" pitchFamily="34" charset="-122"/>
                <a:cs typeface="Times New Roman" panose="02020603050405020304" pitchFamily="18" charset="0"/>
              </a:rPr>
              <a:t>Ⅱ</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　打开分液漏斗旋塞，缓缓滴入水，并点燃酒精喷灯；</a:t>
            </a:r>
            <a:endParaRPr lang="zh-CN" altLang="zh-CN" sz="2200" kern="100">
              <a:latin typeface="宋体" panose="02010600030101010101" pitchFamily="2" charset="-122"/>
              <a:cs typeface="Courier New" panose="02070309020205020404" pitchFamily="49" charset="0"/>
            </a:endParaRPr>
          </a:p>
          <a:p>
            <a:pPr algn="just">
              <a:lnSpc>
                <a:spcPct val="140000"/>
              </a:lnSpc>
              <a:spcAft>
                <a:spcPct val="0"/>
              </a:spcAft>
            </a:pP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sz="2200" kern="100">
                <a:latin typeface="宋体" panose="02010600030101010101" pitchFamily="2" charset="-122"/>
                <a:ea typeface="微软雅黑" panose="020B0503020204020204" pitchFamily="34" charset="-122"/>
                <a:cs typeface="Times New Roman" panose="02020603050405020304" pitchFamily="18" charset="0"/>
              </a:rPr>
              <a:t>Ⅲ</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　当硬质玻璃管中固体质量不再改变时，停止加热，继续通入一段时间的</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200"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200" kern="100">
              <a:latin typeface="宋体" panose="02010600030101010101" pitchFamily="2" charset="-122"/>
              <a:cs typeface="Courier New" panose="02070309020205020404" pitchFamily="49" charset="0"/>
            </a:endParaRPr>
          </a:p>
          <a:p>
            <a:pPr algn="just">
              <a:lnSpc>
                <a:spcPct val="140000"/>
              </a:lnSpc>
              <a:spcAft>
                <a:spcPct val="0"/>
              </a:spcAft>
            </a:pP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sz="2200" kern="100">
                <a:latin typeface="宋体" panose="02010600030101010101" pitchFamily="2" charset="-122"/>
                <a:ea typeface="微软雅黑" panose="020B0503020204020204" pitchFamily="34" charset="-122"/>
                <a:cs typeface="Times New Roman" panose="02020603050405020304" pitchFamily="18" charset="0"/>
              </a:rPr>
              <a:t>Ⅳ</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　实验结束后，将</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中所得溶液加水配制成</a:t>
            </a:r>
            <a:r>
              <a:rPr lang="en-US" altLang="zh-CN" sz="2200" kern="100">
                <a:latin typeface="Times New Roman" panose="02020603050405020304" pitchFamily="18" charset="0"/>
                <a:ea typeface="微软雅黑" panose="020B0503020204020204" pitchFamily="34" charset="-122"/>
                <a:cs typeface="Courier New" panose="02070309020205020404" pitchFamily="49" charset="0"/>
              </a:rPr>
              <a:t>250 mL</a:t>
            </a:r>
            <a:r>
              <a:rPr lang="zh-CN" altLang="zh-CN" sz="2200" kern="10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2200" kern="100">
              <a:latin typeface="宋体" panose="02010600030101010101" pitchFamily="2" charset="-122"/>
              <a:cs typeface="Courier New" panose="02070309020205020404" pitchFamily="49" charset="0"/>
            </a:endParaRPr>
          </a:p>
          <a:p>
            <a:pPr algn="just">
              <a:lnSpc>
                <a:spcPct val="140000"/>
              </a:lnSpc>
              <a:spcAft>
                <a:spcPct val="0"/>
              </a:spcAft>
            </a:pPr>
            <a:r>
              <a:rPr lang="en-US" altLang="zh-CN" sz="2200" kern="100">
                <a:latin typeface="宋体" panose="02010600030101010101" pitchFamily="2" charset="-122"/>
                <a:ea typeface="微软雅黑" panose="020B0503020204020204" pitchFamily="34" charset="-122"/>
                <a:cs typeface="Times New Roman" panose="02020603050405020304" pitchFamily="18" charset="0"/>
              </a:rPr>
              <a:t>……</a:t>
            </a:r>
            <a:endParaRPr lang="zh-CN" altLang="zh-CN" sz="2200" kern="100">
              <a:latin typeface="宋体" panose="02010600030101010101" pitchFamily="2" charset="-122"/>
              <a:cs typeface="Courier New" panose="02070309020205020404" pitchFamily="49" charset="0"/>
            </a:endParaRPr>
          </a:p>
        </p:txBody>
      </p:sp>
      <p:pic>
        <p:nvPicPr>
          <p:cNvPr id="156692" name="Picture 20" descr="K39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01283" y="4488100"/>
            <a:ext cx="4589752" cy="22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8756" y="-27384"/>
            <a:ext cx="11526120" cy="344424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请回答：</a:t>
            </a:r>
            <a:endParaRPr lang="zh-CN" altLang="zh-CN" kern="100" smtClean="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smtClean="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中，停止加热后还需继续向烧瓶中滴水一段时间，其目的为</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a:t>
            </a:r>
            <a:endParaRPr lang="zh-CN" altLang="zh-CN" kern="100" smtClean="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smtClean="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装置之间不需要防倒吸装置的理由是</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ct val="0"/>
              </a:spcAft>
            </a:pP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smtClean="0">
                <a:latin typeface="宋体" panose="02010600030101010101" pitchFamily="2" charset="-122"/>
                <a:ea typeface="微软雅黑" panose="020B0503020204020204" pitchFamily="34" charset="-122"/>
                <a:cs typeface="Times New Roman" panose="02020603050405020304" pitchFamily="18" charset="0"/>
              </a:rPr>
              <a:t>Ⅳ</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中配制溶液时所需的玻璃仪器除玻璃棒和烧杯外，还有</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a:t>
            </a:r>
          </a:p>
          <a:p>
            <a:pPr algn="just">
              <a:lnSpc>
                <a:spcPct val="150000"/>
              </a:lnSpc>
              <a:spcAft>
                <a:spcPct val="0"/>
              </a:spcAft>
            </a:pP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a:latin typeface="宋体" panose="02010600030101010101" pitchFamily="2" charset="-122"/>
              <a:cs typeface="Courier New" panose="02070309020205020404" pitchFamily="49" charset="0"/>
            </a:endParaRPr>
          </a:p>
        </p:txBody>
      </p:sp>
      <p:sp>
        <p:nvSpPr>
          <p:cNvPr id="9" name="矩形 8"/>
          <p:cNvSpPr/>
          <p:nvPr/>
        </p:nvSpPr>
        <p:spPr>
          <a:xfrm>
            <a:off x="9755828" y="622669"/>
            <a:ext cx="2026285"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继续生成</a:t>
            </a:r>
            <a:r>
              <a:rPr lang="en-US" altLang="zh-CN" sz="2400" kern="100">
                <a:solidFill>
                  <a:srgbClr val="C00000"/>
                </a:solidFill>
                <a:latin typeface="Times New Roman" panose="02020603050405020304" pitchFamily="18" charset="0"/>
                <a:ea typeface="微软雅黑" panose="020B0503020204020204" pitchFamily="34" charset="-122"/>
              </a:rPr>
              <a:t>O</a:t>
            </a:r>
            <a:r>
              <a:rPr lang="en-US" altLang="zh-CN" sz="2400" kern="100" baseline="-25000">
                <a:solidFill>
                  <a:srgbClr val="C00000"/>
                </a:solidFill>
                <a:latin typeface="Times New Roman" panose="02020603050405020304" pitchFamily="18" charset="0"/>
                <a:ea typeface="微软雅黑" panose="020B0503020204020204" pitchFamily="34" charset="-122"/>
              </a:rPr>
              <a:t>2</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a:p>
        </p:txBody>
      </p:sp>
      <p:sp>
        <p:nvSpPr>
          <p:cNvPr id="10" name="矩形 9"/>
          <p:cNvSpPr/>
          <p:nvPr/>
        </p:nvSpPr>
        <p:spPr>
          <a:xfrm>
            <a:off x="553769" y="1167135"/>
            <a:ext cx="817372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驱赶装置内残留的</a:t>
            </a:r>
            <a:r>
              <a:rPr lang="en-US" altLang="zh-CN" sz="2400" kern="100">
                <a:solidFill>
                  <a:srgbClr val="C00000"/>
                </a:solidFill>
                <a:latin typeface="Times New Roman" panose="02020603050405020304" pitchFamily="18" charset="0"/>
                <a:ea typeface="微软雅黑" panose="020B0503020204020204" pitchFamily="34" charset="-122"/>
              </a:rPr>
              <a:t>SO</a:t>
            </a:r>
            <a:r>
              <a:rPr lang="en-US" altLang="zh-CN" sz="2400" kern="100" baseline="-25000">
                <a:solidFill>
                  <a:srgbClr val="C00000"/>
                </a:solidFill>
                <a:latin typeface="Times New Roman" panose="02020603050405020304" pitchFamily="18" charset="0"/>
                <a:ea typeface="微软雅黑" panose="020B0503020204020204" pitchFamily="34" charset="-122"/>
              </a:rPr>
              <a:t>2</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，使生成的气体全部被</a:t>
            </a:r>
            <a:r>
              <a:rPr lang="en-US" altLang="zh-CN" sz="2400" kern="100" err="1">
                <a:solidFill>
                  <a:srgbClr val="C00000"/>
                </a:solidFill>
                <a:latin typeface="Times New Roman" panose="02020603050405020304" pitchFamily="18" charset="0"/>
                <a:ea typeface="微软雅黑" panose="020B0503020204020204" pitchFamily="34" charset="-122"/>
              </a:rPr>
              <a:t>NaOH</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溶液吸收</a:t>
            </a:r>
            <a:endParaRPr lang="zh-CN" altLang="en-US"/>
          </a:p>
        </p:txBody>
      </p:sp>
      <p:sp>
        <p:nvSpPr>
          <p:cNvPr id="19" name="矩形 18"/>
          <p:cNvSpPr/>
          <p:nvPr/>
        </p:nvSpPr>
        <p:spPr>
          <a:xfrm>
            <a:off x="6816239" y="1712841"/>
            <a:ext cx="4225925" cy="460375"/>
          </a:xfrm>
          <a:prstGeom prst="rect">
            <a:avLst/>
          </a:prstGeom>
        </p:spPr>
        <p:txBody>
          <a:bodyPr wrap="none">
            <a:spAutoFit/>
          </a:bodyPr>
          <a:lstStyle/>
          <a:p>
            <a:r>
              <a:rPr lang="en-US" altLang="zh-CN" sz="2400" kern="100">
                <a:solidFill>
                  <a:srgbClr val="C00000"/>
                </a:solidFill>
                <a:latin typeface="Times New Roman" panose="02020603050405020304" pitchFamily="18" charset="0"/>
                <a:ea typeface="微软雅黑" panose="020B0503020204020204" pitchFamily="34" charset="-122"/>
              </a:rPr>
              <a:t>SO</a:t>
            </a:r>
            <a:r>
              <a:rPr lang="en-US" altLang="zh-CN" sz="2400" kern="100" baseline="-25000">
                <a:solidFill>
                  <a:srgbClr val="C00000"/>
                </a:solidFill>
                <a:latin typeface="Times New Roman" panose="02020603050405020304" pitchFamily="18" charset="0"/>
                <a:ea typeface="微软雅黑" panose="020B0503020204020204" pitchFamily="34" charset="-122"/>
              </a:rPr>
              <a:t>2</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中含不溶于</a:t>
            </a:r>
            <a:r>
              <a:rPr lang="en-US" altLang="zh-CN" sz="2400" kern="100" err="1">
                <a:solidFill>
                  <a:srgbClr val="C00000"/>
                </a:solidFill>
                <a:latin typeface="Times New Roman" panose="02020603050405020304" pitchFamily="18" charset="0"/>
                <a:ea typeface="微软雅黑" panose="020B0503020204020204" pitchFamily="34" charset="-122"/>
              </a:rPr>
              <a:t>NaOH</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sz="2400" kern="100">
                <a:solidFill>
                  <a:srgbClr val="C00000"/>
                </a:solidFill>
                <a:latin typeface="Times New Roman" panose="02020603050405020304" pitchFamily="18" charset="0"/>
                <a:ea typeface="微软雅黑" panose="020B0503020204020204" pitchFamily="34" charset="-122"/>
              </a:rPr>
              <a:t>O</a:t>
            </a:r>
            <a:r>
              <a:rPr lang="en-US" altLang="zh-CN" sz="2400" kern="100" baseline="-25000">
                <a:solidFill>
                  <a:srgbClr val="C00000"/>
                </a:solidFill>
                <a:latin typeface="Times New Roman" panose="02020603050405020304" pitchFamily="18" charset="0"/>
                <a:ea typeface="微软雅黑" panose="020B0503020204020204" pitchFamily="34" charset="-122"/>
              </a:rPr>
              <a:t>2</a:t>
            </a:r>
            <a:endParaRPr lang="zh-CN" altLang="en-US"/>
          </a:p>
        </p:txBody>
      </p:sp>
      <p:sp>
        <p:nvSpPr>
          <p:cNvPr id="20" name="矩形 19"/>
          <p:cNvSpPr/>
          <p:nvPr/>
        </p:nvSpPr>
        <p:spPr>
          <a:xfrm>
            <a:off x="9245799" y="2236394"/>
            <a:ext cx="2358390" cy="460375"/>
          </a:xfrm>
          <a:prstGeom prst="rect">
            <a:avLst/>
          </a:prstGeom>
        </p:spPr>
        <p:txBody>
          <a:bodyPr wrap="none">
            <a:spAutoFit/>
          </a:bodyPr>
          <a:lstStyle/>
          <a:p>
            <a:r>
              <a:rPr lang="en-US" altLang="zh-CN" sz="2400" kern="100">
                <a:solidFill>
                  <a:srgbClr val="C00000"/>
                </a:solidFill>
                <a:latin typeface="Times New Roman" panose="02020603050405020304" pitchFamily="18" charset="0"/>
                <a:ea typeface="微软雅黑" panose="020B0503020204020204" pitchFamily="34" charset="-122"/>
              </a:rPr>
              <a:t>250 mL</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容量瓶、</a:t>
            </a:r>
            <a:endParaRPr lang="zh-CN" altLang="en-US"/>
          </a:p>
        </p:txBody>
      </p:sp>
      <p:sp>
        <p:nvSpPr>
          <p:cNvPr id="21" name="矩形 20"/>
          <p:cNvSpPr/>
          <p:nvPr/>
        </p:nvSpPr>
        <p:spPr>
          <a:xfrm>
            <a:off x="580980" y="2780928"/>
            <a:ext cx="140208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胶头滴管</a:t>
            </a:r>
            <a:endParaRPr lang="zh-CN" altLang="en-US"/>
          </a:p>
        </p:txBody>
      </p:sp>
      <p:sp>
        <p:nvSpPr>
          <p:cNvPr id="22" name="矩形 21"/>
          <p:cNvSpPr/>
          <p:nvPr/>
        </p:nvSpPr>
        <p:spPr>
          <a:xfrm>
            <a:off x="407526" y="5148321"/>
            <a:ext cx="11526120" cy="122809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A</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装置中产生足量的氧气经干燥后，进入</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C</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装置与</a:t>
            </a:r>
            <a:r>
              <a:rPr lang="en-US" altLang="zh-CN" kern="100" err="1">
                <a:latin typeface="Times New Roman" panose="02020603050405020304" pitchFamily="18" charset="0"/>
                <a:ea typeface="楷体_GB2312" panose="02010609030101010101" pitchFamily="49" charset="-122"/>
                <a:cs typeface="Courier New" panose="02070309020205020404" pitchFamily="49" charset="0"/>
              </a:rPr>
              <a:t>Fe</a:t>
            </a:r>
            <a:r>
              <a:rPr lang="en-US" altLang="zh-CN" i="1" kern="100" baseline="-25000" err="1">
                <a:latin typeface="Times New Roman" panose="02020603050405020304" pitchFamily="18" charset="0"/>
                <a:ea typeface="楷体_GB2312" panose="02010609030101010101" pitchFamily="49" charset="-122"/>
                <a:cs typeface="Courier New" panose="02070309020205020404" pitchFamily="49" charset="0"/>
              </a:rPr>
              <a:t>x</a:t>
            </a:r>
            <a:r>
              <a:rPr lang="en-US" altLang="zh-CN" kern="100" err="1">
                <a:latin typeface="Times New Roman" panose="02020603050405020304" pitchFamily="18" charset="0"/>
                <a:ea typeface="楷体_GB2312" panose="02010609030101010101" pitchFamily="49" charset="-122"/>
                <a:cs typeface="Courier New" panose="02070309020205020404" pitchFamily="49" charset="0"/>
              </a:rPr>
              <a:t>S</a:t>
            </a:r>
            <a:r>
              <a:rPr lang="en-US" altLang="zh-CN" i="1" kern="100" baseline="-25000" err="1">
                <a:latin typeface="Times New Roman" panose="02020603050405020304" pitchFamily="18" charset="0"/>
                <a:ea typeface="楷体_GB2312" panose="02010609030101010101" pitchFamily="49" charset="-122"/>
                <a:cs typeface="Courier New" panose="02070309020205020404" pitchFamily="49" charset="0"/>
              </a:rPr>
              <a:t>y</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在加热条件下反应，生成硫的氧化物，进入</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D</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装置被氢氧化钠吸收。</a:t>
            </a:r>
            <a:endParaRPr lang="zh-CN" altLang="zh-CN" sz="1050" kern="100">
              <a:latin typeface="宋体" panose="02010600030101010101" pitchFamily="2" charset="-122"/>
              <a:cs typeface="Courier New" panose="02070309020205020404" pitchFamily="49" charset="0"/>
            </a:endParaRPr>
          </a:p>
        </p:txBody>
      </p:sp>
      <p:pic>
        <p:nvPicPr>
          <p:cNvPr id="23" name="Picture 20" descr="K39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01283" y="2842426"/>
            <a:ext cx="4589752" cy="22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blinds(horizontal)">
                                      <p:cBhvr>
                                        <p:cTn id="2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5816" y="116632"/>
            <a:ext cx="11412000" cy="122809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25.00 mL</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a:latin typeface="宋体" panose="02010600030101010101" pitchFamily="2" charset="-122"/>
                <a:ea typeface="微软雅黑" panose="020B0503020204020204" pitchFamily="34" charset="-122"/>
                <a:cs typeface="Times New Roman" panose="02020603050405020304" pitchFamily="18" charset="0"/>
              </a:rPr>
              <a:t>Ⅳ</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中所配溶液，加入足量的双氧水，再加入足量盐酸酸化的</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BaCl</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溶液，将所得沉淀过滤、洗涤、干燥，称其质量为</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4.66 g</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err="1">
                <a:latin typeface="Times New Roman" panose="02020603050405020304" pitchFamily="18" charset="0"/>
                <a:ea typeface="微软雅黑" panose="020B0503020204020204" pitchFamily="34" charset="-122"/>
                <a:cs typeface="Courier New" panose="02070309020205020404" pitchFamily="49" charset="0"/>
              </a:rPr>
              <a:t>Fe</a:t>
            </a:r>
            <a:r>
              <a:rPr lang="en-US" altLang="zh-CN" i="1" kern="100" baseline="-2500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err="1">
                <a:latin typeface="Times New Roman" panose="02020603050405020304" pitchFamily="18" charset="0"/>
                <a:ea typeface="微软雅黑" panose="020B0503020204020204" pitchFamily="34" charset="-122"/>
                <a:cs typeface="Courier New" panose="02070309020205020404" pitchFamily="49" charset="0"/>
              </a:rPr>
              <a:t>S</a:t>
            </a:r>
            <a:r>
              <a:rPr lang="en-US" altLang="zh-CN" i="1" kern="100" baseline="-25000" err="1">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的化学式为</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9" name="矩形 8"/>
          <p:cNvSpPr/>
          <p:nvPr/>
        </p:nvSpPr>
        <p:spPr>
          <a:xfrm>
            <a:off x="693770" y="1279270"/>
            <a:ext cx="756285" cy="460375"/>
          </a:xfrm>
          <a:prstGeom prst="rect">
            <a:avLst/>
          </a:prstGeom>
        </p:spPr>
        <p:txBody>
          <a:bodyPr wrap="none">
            <a:spAutoFit/>
          </a:bodyPr>
          <a:lstStyle/>
          <a:p>
            <a:r>
              <a:rPr lang="en-US" altLang="zh-CN" sz="2400" kern="100">
                <a:solidFill>
                  <a:srgbClr val="C00000"/>
                </a:solidFill>
                <a:latin typeface="Times New Roman" panose="02020603050405020304" pitchFamily="18" charset="0"/>
                <a:ea typeface="微软雅黑" panose="020B0503020204020204" pitchFamily="34" charset="-122"/>
              </a:rPr>
              <a:t>FeS</a:t>
            </a:r>
            <a:r>
              <a:rPr lang="en-US" altLang="zh-CN" sz="2400" kern="100" baseline="-25000">
                <a:solidFill>
                  <a:srgbClr val="C00000"/>
                </a:solidFill>
                <a:latin typeface="Times New Roman" panose="02020603050405020304" pitchFamily="18" charset="0"/>
                <a:ea typeface="微软雅黑" panose="020B0503020204020204" pitchFamily="34" charset="-122"/>
              </a:rPr>
              <a:t>2</a:t>
            </a:r>
            <a:endParaRPr lang="zh-CN" altLang="en-US"/>
          </a:p>
        </p:txBody>
      </p:sp>
      <p:graphicFrame>
        <p:nvGraphicFramePr>
          <p:cNvPr id="17" name="对象 16"/>
          <p:cNvGraphicFramePr>
            <a:graphicFrameLocks noChangeAspect="1"/>
          </p:cNvGraphicFramePr>
          <p:nvPr/>
        </p:nvGraphicFramePr>
        <p:xfrm>
          <a:off x="593583" y="4225323"/>
          <a:ext cx="11118850" cy="2217737"/>
        </p:xfrm>
        <a:graphic>
          <a:graphicData uri="http://schemas.openxmlformats.org/presentationml/2006/ole">
            <mc:AlternateContent xmlns:mc="http://schemas.openxmlformats.org/markup-compatibility/2006">
              <mc:Choice xmlns:v="urn:schemas-microsoft-com:vml" Requires="v">
                <p:oleObj spid="_x0000_s5122" name="文档" r:id="rId4" imgW="11590020" imgH="2316480" progId="Word.Document.12">
                  <p:embed/>
                </p:oleObj>
              </mc:Choice>
              <mc:Fallback>
                <p:oleObj name="文档" r:id="rId4" imgW="11590020" imgH="2316480" progId="Word.Document.12">
                  <p:embed/>
                  <p:pic>
                    <p:nvPicPr>
                      <p:cNvPr id="0" name="OLE substitute image"/>
                      <p:cNvPicPr/>
                      <p:nvPr/>
                    </p:nvPicPr>
                    <p:blipFill>
                      <a:blip r:embed="rId5"/>
                      <a:stretch>
                        <a:fillRect/>
                      </a:stretch>
                    </p:blipFill>
                    <p:spPr>
                      <a:xfrm>
                        <a:off x="593583" y="4225323"/>
                        <a:ext cx="11118850" cy="2217737"/>
                      </a:xfrm>
                      <a:prstGeom prst="rect">
                        <a:avLst/>
                      </a:prstGeom>
                    </p:spPr>
                  </p:pic>
                </p:oleObj>
              </mc:Fallback>
            </mc:AlternateContent>
          </a:graphicData>
        </a:graphic>
      </p:graphicFrame>
      <p:pic>
        <p:nvPicPr>
          <p:cNvPr id="11" name="Picture 20" descr="K39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01283" y="1628800"/>
            <a:ext cx="4589752" cy="22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7526" y="548680"/>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有同学认为可将装置</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改为装有足量碱石灰的干燥管，通过测定反应前后干燥管的增重来计算硫元素的含量。你认为此方案是否合理？</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否</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，原因为</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9" name="矩形 8"/>
          <p:cNvSpPr/>
          <p:nvPr/>
        </p:nvSpPr>
        <p:spPr>
          <a:xfrm>
            <a:off x="8136102" y="1196752"/>
            <a:ext cx="48768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否</a:t>
            </a:r>
            <a:endParaRPr lang="zh-CN" altLang="en-US"/>
          </a:p>
        </p:txBody>
      </p:sp>
      <p:sp>
        <p:nvSpPr>
          <p:cNvPr id="10" name="矩形 9"/>
          <p:cNvSpPr/>
          <p:nvPr/>
        </p:nvSpPr>
        <p:spPr>
          <a:xfrm>
            <a:off x="1604630" y="1711289"/>
            <a:ext cx="8509635"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部分</a:t>
            </a:r>
            <a:r>
              <a:rPr lang="en-US" altLang="zh-CN" sz="2400" kern="100">
                <a:solidFill>
                  <a:srgbClr val="C00000"/>
                </a:solidFill>
                <a:latin typeface="Times New Roman" panose="02020603050405020304" pitchFamily="18" charset="0"/>
                <a:ea typeface="微软雅黑" panose="020B0503020204020204" pitchFamily="34" charset="-122"/>
              </a:rPr>
              <a:t>SO</a:t>
            </a:r>
            <a:r>
              <a:rPr lang="en-US" altLang="zh-CN" sz="2400" kern="100" baseline="-25000">
                <a:solidFill>
                  <a:srgbClr val="C00000"/>
                </a:solidFill>
                <a:latin typeface="Times New Roman" panose="02020603050405020304" pitchFamily="18" charset="0"/>
                <a:ea typeface="微软雅黑" panose="020B0503020204020204" pitchFamily="34" charset="-122"/>
              </a:rPr>
              <a:t>2</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被氧化；空气中的</a:t>
            </a:r>
            <a:r>
              <a:rPr lang="en-US" altLang="zh-CN" sz="2400" kern="100">
                <a:solidFill>
                  <a:srgbClr val="C00000"/>
                </a:solidFill>
                <a:latin typeface="Times New Roman" panose="02020603050405020304" pitchFamily="18" charset="0"/>
                <a:ea typeface="微软雅黑" panose="020B0503020204020204" pitchFamily="34" charset="-122"/>
              </a:rPr>
              <a:t>CO</a:t>
            </a:r>
            <a:r>
              <a:rPr lang="en-US" altLang="zh-CN" sz="2400" kern="100" baseline="-25000">
                <a:solidFill>
                  <a:srgbClr val="C00000"/>
                </a:solidFill>
                <a:latin typeface="Times New Roman" panose="02020603050405020304" pitchFamily="18" charset="0"/>
                <a:ea typeface="微软雅黑" panose="020B0503020204020204" pitchFamily="34" charset="-122"/>
              </a:rPr>
              <a:t>2</a:t>
            </a:r>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和水蒸气可能使干燥管增重偏大</a:t>
            </a:r>
            <a:endParaRPr lang="zh-CN" altLang="en-US"/>
          </a:p>
        </p:txBody>
      </p:sp>
      <p:pic>
        <p:nvPicPr>
          <p:cNvPr id="11" name="Picture 20" descr="K39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71070" y="2494475"/>
            <a:ext cx="5553600" cy="27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65843" y="194152"/>
            <a:ext cx="5059680" cy="829945"/>
          </a:xfrm>
          <a:prstGeom prst="rect">
            <a:avLst/>
          </a:prstGeom>
          <a:noFill/>
          <a:ln w="9525">
            <a:noFill/>
            <a:miter lim="800000"/>
          </a:ln>
        </p:spPr>
        <p:txBody>
          <a:bodyPr wrap="none" anchor="ct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定量分析类实验：考情分析</a:t>
            </a:r>
          </a:p>
        </p:txBody>
      </p:sp>
      <p:sp>
        <p:nvSpPr>
          <p:cNvPr id="4" name="文本框 3"/>
          <p:cNvSpPr txBox="1"/>
          <p:nvPr/>
        </p:nvSpPr>
        <p:spPr>
          <a:xfrm>
            <a:off x="428625" y="1177925"/>
            <a:ext cx="11139805" cy="1383665"/>
          </a:xfrm>
          <a:prstGeom prst="rect">
            <a:avLst/>
          </a:prstGeom>
          <a:noFill/>
        </p:spPr>
        <p:txBody>
          <a:bodyPr wrap="square" rtlCol="0">
            <a:spAutoFit/>
          </a:bodyPr>
          <a:lstStyle/>
          <a:p>
            <a:r>
              <a:rPr lang="en-US" altLang="zh-CN" sz="2800" b="1">
                <a:solidFill>
                  <a:srgbClr val="002060"/>
                </a:solidFill>
              </a:rPr>
              <a:t>1.2020</a:t>
            </a:r>
            <a:r>
              <a:rPr lang="zh-CN" altLang="en-US" sz="2800" b="1">
                <a:solidFill>
                  <a:srgbClr val="002060"/>
                </a:solidFill>
              </a:rPr>
              <a:t>全国卷</a:t>
            </a:r>
            <a:r>
              <a:rPr lang="en-US" altLang="zh-CN" sz="2800" b="1">
                <a:solidFill>
                  <a:srgbClr val="002060"/>
                </a:solidFill>
              </a:rPr>
              <a:t>I</a:t>
            </a:r>
            <a:r>
              <a:rPr lang="zh-CN" altLang="en-US" sz="2800" b="1">
                <a:solidFill>
                  <a:srgbClr val="002060"/>
                </a:solidFill>
              </a:rPr>
              <a:t>考了</a:t>
            </a:r>
            <a:r>
              <a:rPr lang="zh-CN" altLang="en-US" sz="2800" b="1">
                <a:solidFill>
                  <a:srgbClr val="FF0000"/>
                </a:solidFill>
              </a:rPr>
              <a:t>比较简单的探究性实验题</a:t>
            </a:r>
            <a:r>
              <a:rPr lang="zh-CN" altLang="en-US" sz="2800" b="1">
                <a:solidFill>
                  <a:srgbClr val="002060"/>
                </a:solidFill>
              </a:rPr>
              <a:t>，全国卷</a:t>
            </a:r>
            <a:r>
              <a:rPr lang="en-US" altLang="zh-CN" sz="2800" b="1">
                <a:solidFill>
                  <a:srgbClr val="002060"/>
                </a:solidFill>
              </a:rPr>
              <a:t>II</a:t>
            </a:r>
            <a:r>
              <a:rPr lang="zh-CN" altLang="en-US" sz="2800" b="1">
                <a:solidFill>
                  <a:srgbClr val="002060"/>
                </a:solidFill>
              </a:rPr>
              <a:t>还是</a:t>
            </a:r>
            <a:r>
              <a:rPr lang="zh-CN" altLang="en-US" sz="2800" b="1">
                <a:solidFill>
                  <a:srgbClr val="FF0000"/>
                </a:solidFill>
              </a:rPr>
              <a:t>比较常规的考查有机物的制备</a:t>
            </a:r>
            <a:r>
              <a:rPr lang="zh-CN" altLang="en-US" sz="2800" b="1">
                <a:solidFill>
                  <a:srgbClr val="002060"/>
                </a:solidFill>
              </a:rPr>
              <a:t>，</a:t>
            </a:r>
            <a:r>
              <a:rPr lang="zh-CN" altLang="en-US" sz="2800" b="1">
                <a:solidFill>
                  <a:srgbClr val="FF0000"/>
                </a:solidFill>
              </a:rPr>
              <a:t>新高考省份出现定量分析的比重比较大</a:t>
            </a:r>
            <a:r>
              <a:rPr lang="zh-CN" altLang="en-US" sz="2800" b="1">
                <a:solidFill>
                  <a:srgbClr val="002060"/>
                </a:solidFill>
              </a:rPr>
              <a:t>，如</a:t>
            </a:r>
            <a:r>
              <a:rPr lang="en-US" altLang="zh-CN" sz="2800" b="1">
                <a:solidFill>
                  <a:srgbClr val="002060"/>
                </a:solidFill>
              </a:rPr>
              <a:t>2020</a:t>
            </a:r>
            <a:r>
              <a:rPr lang="zh-CN" altLang="en-US" sz="2800" b="1">
                <a:solidFill>
                  <a:srgbClr val="002060"/>
                </a:solidFill>
              </a:rPr>
              <a:t>山东新高考和天津新高考考查了滴定的相关操作和计算。</a:t>
            </a:r>
          </a:p>
        </p:txBody>
      </p:sp>
      <p:sp>
        <p:nvSpPr>
          <p:cNvPr id="5" name="文本框 4"/>
          <p:cNvSpPr txBox="1"/>
          <p:nvPr/>
        </p:nvSpPr>
        <p:spPr>
          <a:xfrm>
            <a:off x="522605" y="2815590"/>
            <a:ext cx="11669395" cy="1383665"/>
          </a:xfrm>
          <a:prstGeom prst="rect">
            <a:avLst/>
          </a:prstGeom>
          <a:noFill/>
        </p:spPr>
        <p:txBody>
          <a:bodyPr wrap="square" rtlCol="0">
            <a:spAutoFit/>
          </a:bodyPr>
          <a:lstStyle/>
          <a:p>
            <a:r>
              <a:rPr lang="en-US" altLang="zh-CN" sz="2800" b="1">
                <a:solidFill>
                  <a:srgbClr val="002060"/>
                </a:solidFill>
              </a:rPr>
              <a:t>2.</a:t>
            </a:r>
            <a:r>
              <a:rPr lang="zh-CN" altLang="en-US" sz="2800" b="1">
                <a:solidFill>
                  <a:srgbClr val="002060"/>
                </a:solidFill>
              </a:rPr>
              <a:t>有</a:t>
            </a:r>
            <a:r>
              <a:rPr lang="zh-CN" altLang="en-US" sz="2800" b="1">
                <a:solidFill>
                  <a:srgbClr val="FF0000"/>
                </a:solidFill>
              </a:rPr>
              <a:t>各类实验交叉综合</a:t>
            </a:r>
            <a:r>
              <a:rPr lang="zh-CN" altLang="en-US" sz="2800" b="1">
                <a:solidFill>
                  <a:srgbClr val="002060"/>
                </a:solidFill>
              </a:rPr>
              <a:t>的趋势，之前全国卷比较喜欢考查制备类实验，从</a:t>
            </a:r>
            <a:r>
              <a:rPr lang="en-US" altLang="zh-CN" sz="2800" b="1">
                <a:solidFill>
                  <a:srgbClr val="002060"/>
                </a:solidFill>
              </a:rPr>
              <a:t>2020</a:t>
            </a:r>
            <a:r>
              <a:rPr lang="zh-CN" altLang="en-US" sz="2800" b="1">
                <a:solidFill>
                  <a:srgbClr val="002060"/>
                </a:solidFill>
              </a:rPr>
              <a:t>年全国卷及新高考身份（尤其是新高考）来看，</a:t>
            </a:r>
            <a:r>
              <a:rPr lang="zh-CN" altLang="en-US" sz="2800" b="1">
                <a:solidFill>
                  <a:srgbClr val="FF0000"/>
                </a:solidFill>
              </a:rPr>
              <a:t>各类实验问题交叉综合，如以制备类或者探究类实验为主体，中间结合定量分析。</a:t>
            </a:r>
          </a:p>
        </p:txBody>
      </p:sp>
      <p:sp>
        <p:nvSpPr>
          <p:cNvPr id="8" name="文本框 7"/>
          <p:cNvSpPr txBox="1"/>
          <p:nvPr/>
        </p:nvSpPr>
        <p:spPr>
          <a:xfrm>
            <a:off x="617220" y="4549775"/>
            <a:ext cx="11669395" cy="521970"/>
          </a:xfrm>
          <a:prstGeom prst="rect">
            <a:avLst/>
          </a:prstGeom>
          <a:noFill/>
        </p:spPr>
        <p:txBody>
          <a:bodyPr wrap="square" rtlCol="0">
            <a:spAutoFit/>
          </a:bodyPr>
          <a:lstStyle/>
          <a:p>
            <a:r>
              <a:rPr lang="en-US" altLang="zh-CN" sz="2800" b="1">
                <a:solidFill>
                  <a:srgbClr val="002060"/>
                </a:solidFill>
              </a:rPr>
              <a:t>3.</a:t>
            </a:r>
            <a:r>
              <a:rPr lang="zh-CN" altLang="en-US" sz="2800" b="1">
                <a:solidFill>
                  <a:srgbClr val="002060"/>
                </a:solidFill>
              </a:rPr>
              <a:t>从命题规律来看</a:t>
            </a:r>
            <a:r>
              <a:rPr lang="en-US" altLang="zh-CN" sz="2800" b="1">
                <a:solidFill>
                  <a:srgbClr val="002060"/>
                </a:solidFill>
              </a:rPr>
              <a:t>2021</a:t>
            </a:r>
            <a:r>
              <a:rPr lang="zh-CN" altLang="en-US" sz="2800" b="1">
                <a:solidFill>
                  <a:srgbClr val="FF0000"/>
                </a:solidFill>
                <a:sym typeface="+mn-ea"/>
              </a:rPr>
              <a:t>各类实验交叉综合</a:t>
            </a:r>
            <a:r>
              <a:rPr lang="zh-CN" altLang="en-US" sz="2800" b="1">
                <a:solidFill>
                  <a:srgbClr val="C00000"/>
                </a:solidFill>
              </a:rPr>
              <a:t>可能性较大</a:t>
            </a:r>
          </a:p>
        </p:txBody>
      </p:sp>
      <p:sp>
        <p:nvSpPr>
          <p:cNvPr id="9" name="文本框 8"/>
          <p:cNvSpPr txBox="1"/>
          <p:nvPr/>
        </p:nvSpPr>
        <p:spPr>
          <a:xfrm>
            <a:off x="617220" y="5422265"/>
            <a:ext cx="11292205" cy="521970"/>
          </a:xfrm>
          <a:prstGeom prst="rect">
            <a:avLst/>
          </a:prstGeom>
          <a:noFill/>
        </p:spPr>
        <p:txBody>
          <a:bodyPr wrap="square" rtlCol="0">
            <a:spAutoFit/>
          </a:bodyPr>
          <a:lstStyle/>
          <a:p>
            <a:r>
              <a:rPr lang="en-US" altLang="zh-CN" sz="2800" b="1">
                <a:solidFill>
                  <a:srgbClr val="002060"/>
                </a:solidFill>
              </a:rPr>
              <a:t>4.</a:t>
            </a:r>
            <a:r>
              <a:rPr lang="zh-CN" altLang="en-US" sz="2800" b="1">
                <a:solidFill>
                  <a:srgbClr val="002060"/>
                </a:solidFill>
              </a:rPr>
              <a:t>近年来实验题</a:t>
            </a:r>
            <a:r>
              <a:rPr lang="zh-CN" altLang="en-US" sz="2800" b="1">
                <a:solidFill>
                  <a:srgbClr val="C00000"/>
                </a:solidFill>
              </a:rPr>
              <a:t>难度都不大</a:t>
            </a:r>
            <a:r>
              <a:rPr lang="zh-CN" altLang="en-US" sz="2800" b="1">
                <a:solidFill>
                  <a:srgbClr val="002060"/>
                </a:solidFill>
              </a:rPr>
              <a:t>，但是</a:t>
            </a:r>
            <a:r>
              <a:rPr lang="zh-CN" altLang="en-US" sz="2800" b="1">
                <a:solidFill>
                  <a:srgbClr val="C00000"/>
                </a:solidFill>
              </a:rPr>
              <a:t>得分不高</a:t>
            </a:r>
            <a:r>
              <a:rPr lang="zh-CN" altLang="en-US" sz="2800" b="1">
                <a:solidFill>
                  <a:srgbClr val="002060"/>
                </a:solidFill>
              </a:rPr>
              <a:t>，特别</a:t>
            </a:r>
            <a:r>
              <a:rPr lang="zh-CN" altLang="en-US" sz="2800" b="1">
                <a:solidFill>
                  <a:srgbClr val="C00000"/>
                </a:solidFill>
              </a:rPr>
              <a:t>注重答题规范</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5816" y="116632"/>
            <a:ext cx="11412000" cy="455231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二</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探究反应后</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装置所得溶液中含硫化合物的组成</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反应后</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装置所得溶液中除含有</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外，还可能含有</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。现用滴定法测定溶液中</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的含量。可供选择的试剂：</a:t>
            </a:r>
            <a:r>
              <a:rPr lang="en-US" altLang="zh-CN" kern="10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0.100 0 mol·L</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 KMnO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酸性溶液</a:t>
            </a:r>
            <a:r>
              <a:rPr lang="zh-CN" altLang="zh-CN" kern="10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ct val="0"/>
              </a:spcAft>
            </a:pPr>
            <a:r>
              <a:rPr lang="en-US" altLang="zh-CN" kern="100" smtClean="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0.100 0 mol·L</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0.100 0 mol·L</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 KI-</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淀粉溶液；</a:t>
            </a:r>
            <a:r>
              <a:rPr lang="en-US" altLang="zh-CN" kern="10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0.100 0 mol·L</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 BaCl</a:t>
            </a:r>
            <a:r>
              <a:rPr lang="en-US" altLang="zh-CN" kern="100" baseline="-2500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a:latin typeface="宋体" panose="02010600030101010101" pitchFamily="2" charset="-122"/>
                <a:ea typeface="微软雅黑" panose="020B0503020204020204" pitchFamily="34" charset="-122"/>
                <a:cs typeface="Times New Roman" panose="02020603050405020304" pitchFamily="18" charset="0"/>
              </a:rPr>
              <a:t>⑤</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0.100 0 mol·L</a:t>
            </a:r>
            <a:r>
              <a:rPr lang="zh-CN" altLang="zh-CN" kern="100" baseline="30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 HCl</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所选试剂应装在</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酸式</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碱式</a:t>
            </a:r>
            <a:r>
              <a:rPr lang="en-US" altLang="zh-CN" kern="10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滴定管中。</a:t>
            </a:r>
            <a:endParaRPr lang="zh-CN" altLang="zh-CN" sz="1050" kern="100">
              <a:latin typeface="宋体" panose="02010600030101010101" pitchFamily="2" charset="-122"/>
              <a:cs typeface="Courier New" panose="02070309020205020404" pitchFamily="49" charset="0"/>
            </a:endParaRPr>
          </a:p>
          <a:p>
            <a:pPr algn="just">
              <a:lnSpc>
                <a:spcPct val="150000"/>
              </a:lnSpc>
              <a:spcAft>
                <a:spcPct val="0"/>
              </a:spcAft>
            </a:pPr>
            <a:r>
              <a:rPr lang="en-US" altLang="zh-CN" kern="10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所利用的反应原理为</a:t>
            </a:r>
            <a:r>
              <a:rPr lang="en-US" altLang="zh-CN" kern="10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用离子方程式表示</a:t>
            </a:r>
            <a:r>
              <a:rPr lang="en-US" altLang="zh-CN" kern="10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a:latin typeface="宋体" panose="02010600030101010101" pitchFamily="2" charset="-122"/>
              <a:cs typeface="Courier New" panose="02070309020205020404" pitchFamily="49" charset="0"/>
            </a:endParaRPr>
          </a:p>
        </p:txBody>
      </p:sp>
      <p:sp>
        <p:nvSpPr>
          <p:cNvPr id="9" name="矩形 8"/>
          <p:cNvSpPr/>
          <p:nvPr/>
        </p:nvSpPr>
        <p:spPr>
          <a:xfrm>
            <a:off x="3086145" y="2942257"/>
            <a:ext cx="792480" cy="460375"/>
          </a:xfrm>
          <a:prstGeom prst="rect">
            <a:avLst/>
          </a:prstGeom>
        </p:spPr>
        <p:txBody>
          <a:bodyPr wrap="none">
            <a:spAutoFit/>
          </a:bodyPr>
          <a:lstStyle/>
          <a:p>
            <a:r>
              <a:rPr lang="zh-CN" altLang="zh-CN" sz="24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酸式</a:t>
            </a:r>
            <a:endParaRPr lang="zh-CN" altLang="en-US"/>
          </a:p>
        </p:txBody>
      </p:sp>
      <p:graphicFrame>
        <p:nvGraphicFramePr>
          <p:cNvPr id="16" name="对象 15"/>
          <p:cNvGraphicFramePr>
            <a:graphicFrameLocks noChangeAspect="1"/>
          </p:cNvGraphicFramePr>
          <p:nvPr/>
        </p:nvGraphicFramePr>
        <p:xfrm>
          <a:off x="3959632" y="3439067"/>
          <a:ext cx="7158037" cy="841375"/>
        </p:xfrm>
        <a:graphic>
          <a:graphicData uri="http://schemas.openxmlformats.org/presentationml/2006/ole">
            <mc:AlternateContent xmlns:mc="http://schemas.openxmlformats.org/markup-compatibility/2006">
              <mc:Choice xmlns:v="urn:schemas-microsoft-com:vml" Requires="v">
                <p:oleObj spid="_x0000_s6146" name="文档" r:id="rId4" imgW="7254240" imgH="848995" progId="Word.Document.12">
                  <p:embed/>
                </p:oleObj>
              </mc:Choice>
              <mc:Fallback>
                <p:oleObj name="文档" r:id="rId4" imgW="7254240" imgH="848995" progId="Word.Document.12">
                  <p:embed/>
                  <p:pic>
                    <p:nvPicPr>
                      <p:cNvPr id="0" name="OLE substitute image"/>
                      <p:cNvPicPr/>
                      <p:nvPr/>
                    </p:nvPicPr>
                    <p:blipFill>
                      <a:blip r:embed="rId5"/>
                      <a:stretch>
                        <a:fillRect/>
                      </a:stretch>
                    </p:blipFill>
                    <p:spPr>
                      <a:xfrm>
                        <a:off x="3959632" y="3439067"/>
                        <a:ext cx="7158037" cy="841375"/>
                      </a:xfrm>
                      <a:prstGeom prst="rect">
                        <a:avLst/>
                      </a:prstGeom>
                    </p:spPr>
                  </p:pic>
                </p:oleObj>
              </mc:Fallback>
            </mc:AlternateContent>
          </a:graphicData>
        </a:graphic>
      </p:graphicFrame>
      <p:pic>
        <p:nvPicPr>
          <p:cNvPr id="11" name="Picture 20" descr="K39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86254" y="4142244"/>
            <a:ext cx="4589752" cy="22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5816" y="692696"/>
            <a:ext cx="11412000" cy="178244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要用滴定法测定溶液中</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Na</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的含量，即利用</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Na</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2</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SO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3</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的还原性，故选一个氧化剂，还要有颜色的变化来判断反应的终点，所以只能选择</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0.100 0 mol·L</a:t>
            </a:r>
            <a:r>
              <a:rPr lang="zh-CN" altLang="zh-CN" kern="100" baseline="3000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baseline="30000">
                <a:latin typeface="Times New Roman" panose="02020603050405020304" pitchFamily="18" charset="0"/>
                <a:ea typeface="楷体_GB2312" panose="02010609030101010101" pitchFamily="49" charset="-122"/>
                <a:cs typeface="Courier New" panose="02070309020205020404" pitchFamily="49" charset="0"/>
              </a:rPr>
              <a:t>1</a:t>
            </a:r>
            <a:r>
              <a:rPr lang="en-US" altLang="zh-CN" kern="100">
                <a:latin typeface="Times New Roman" panose="02020603050405020304" pitchFamily="18" charset="0"/>
                <a:ea typeface="楷体_GB2312" panose="02010609030101010101" pitchFamily="49" charset="-122"/>
                <a:cs typeface="Courier New" panose="02070309020205020404" pitchFamily="49" charset="0"/>
              </a:rPr>
              <a:t> KMnO</a:t>
            </a:r>
            <a:r>
              <a:rPr lang="en-US" altLang="zh-CN" kern="100" baseline="-25000">
                <a:latin typeface="Times New Roman" panose="02020603050405020304" pitchFamily="18" charset="0"/>
                <a:ea typeface="楷体_GB2312" panose="02010609030101010101" pitchFamily="49" charset="-122"/>
                <a:cs typeface="Courier New" panose="02070309020205020404" pitchFamily="49" charset="0"/>
              </a:rPr>
              <a:t>4</a:t>
            </a:r>
            <a:r>
              <a:rPr lang="zh-CN" altLang="zh-CN" kern="100">
                <a:latin typeface="Times New Roman" panose="02020603050405020304" pitchFamily="18" charset="0"/>
                <a:ea typeface="楷体_GB2312" panose="02010609030101010101" pitchFamily="49" charset="-122"/>
                <a:cs typeface="Times New Roman" panose="02020603050405020304" pitchFamily="18" charset="0"/>
              </a:rPr>
              <a:t>酸性溶液。</a:t>
            </a:r>
            <a:endParaRPr lang="zh-CN" altLang="zh-CN" sz="1050" kern="100">
              <a:latin typeface="宋体" panose="02010600030101010101" pitchFamily="2" charset="-122"/>
              <a:cs typeface="Courier New" panose="02070309020205020404" pitchFamily="49" charset="0"/>
            </a:endParaRPr>
          </a:p>
        </p:txBody>
      </p:sp>
      <p:pic>
        <p:nvPicPr>
          <p:cNvPr id="10" name="Picture 20" descr="K39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319359" y="2494475"/>
            <a:ext cx="5553600" cy="27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75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79463" y="358140"/>
            <a:ext cx="6443663" cy="829945"/>
          </a:xfrm>
          <a:prstGeom prst="rect">
            <a:avLst/>
          </a:prstGeom>
          <a:noFill/>
          <a:ln w="9525">
            <a:noFill/>
            <a:miter lim="800000"/>
          </a:ln>
        </p:spPr>
        <p:txBody>
          <a:bodyPr anchor="ct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200"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3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定量分析题分析模型</a:t>
            </a:r>
            <a:endParaRPr kumimoji="0" lang="en-US" altLang="zh-CN" sz="32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524000" y="2997200"/>
            <a:ext cx="2214563" cy="584200"/>
          </a:xfrm>
          <a:prstGeom prst="rect">
            <a:avLst/>
          </a:prstGeom>
          <a:noFill/>
          <a:ln w="34925" cap="flat" cmpd="sng">
            <a:solidFill>
              <a:srgbClr val="FF00FF"/>
            </a:solidFill>
            <a:prstDash val="solid"/>
            <a:miter/>
            <a:headEnd type="none" w="med" len="med"/>
            <a:tailEnd type="none" w="med" len="med"/>
          </a:ln>
        </p:spPr>
        <p:txBody>
          <a:bodyPr wrap="none" anchor="t">
            <a:spAutoFit/>
          </a:bodyPr>
          <a:lstStyle/>
          <a:p>
            <a:r>
              <a:rPr lang="zh-CN" altLang="en-US" sz="3200">
                <a:latin typeface="微软雅黑" panose="020B0503020204020204" pitchFamily="34" charset="-122"/>
                <a:ea typeface="微软雅黑" panose="020B0503020204020204" pitchFamily="34" charset="-122"/>
              </a:rPr>
              <a:t>审题断目的</a:t>
            </a:r>
          </a:p>
        </p:txBody>
      </p:sp>
      <p:cxnSp>
        <p:nvCxnSpPr>
          <p:cNvPr id="6" name="直接箭头连接符 5"/>
          <p:cNvCxnSpPr/>
          <p:nvPr/>
        </p:nvCxnSpPr>
        <p:spPr>
          <a:xfrm>
            <a:off x="3792538" y="3319463"/>
            <a:ext cx="1366838" cy="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159375" y="2579688"/>
            <a:ext cx="2305050" cy="1568450"/>
          </a:xfrm>
          <a:prstGeom prst="rect">
            <a:avLst/>
          </a:prstGeom>
          <a:noFill/>
          <a:ln w="34925" cap="flat" cmpd="sng">
            <a:solidFill>
              <a:srgbClr val="FF00FF"/>
            </a:solidFill>
            <a:prstDash val="solid"/>
            <a:miter/>
            <a:headEnd type="none" w="med" len="med"/>
            <a:tailEnd type="none" w="med" len="med"/>
          </a:ln>
        </p:spPr>
        <p:txBody>
          <a:bodyPr anchor="t">
            <a:spAutoFit/>
          </a:bodyPr>
          <a:lstStyle/>
          <a:p>
            <a:r>
              <a:rPr lang="zh-CN" altLang="en-US" sz="3200">
                <a:latin typeface="微软雅黑" panose="020B0503020204020204" pitchFamily="34" charset="-122"/>
                <a:ea typeface="微软雅黑" panose="020B0503020204020204" pitchFamily="34" charset="-122"/>
              </a:rPr>
              <a:t>找准待测物质与测定数据的关系</a:t>
            </a:r>
          </a:p>
        </p:txBody>
      </p:sp>
      <p:grpSp>
        <p:nvGrpSpPr>
          <p:cNvPr id="3" name="组合 11"/>
          <p:cNvGrpSpPr/>
          <p:nvPr/>
        </p:nvGrpSpPr>
        <p:grpSpPr>
          <a:xfrm>
            <a:off x="7502525" y="2449513"/>
            <a:ext cx="863600" cy="1800225"/>
            <a:chOff x="5978418" y="3096485"/>
            <a:chExt cx="863600" cy="1800225"/>
          </a:xfrm>
        </p:grpSpPr>
        <p:sp>
          <p:nvSpPr>
            <p:cNvPr id="10" name="左大括号 9"/>
            <p:cNvSpPr/>
            <p:nvPr/>
          </p:nvSpPr>
          <p:spPr>
            <a:xfrm>
              <a:off x="5978418" y="3096485"/>
              <a:ext cx="863600" cy="1800225"/>
            </a:xfrm>
            <a:prstGeom prst="leftBrace">
              <a:avLst>
                <a:gd name="adj1" fmla="val 8333"/>
                <a:gd name="adj2" fmla="val 50611"/>
              </a:avLst>
            </a:prstGeom>
            <a:ln w="41275">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6194318" y="4004535"/>
              <a:ext cx="647700" cy="0"/>
            </a:xfrm>
            <a:prstGeom prst="line">
              <a:avLst/>
            </a:prstGeom>
            <a:ln w="41275">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8361363" y="2166938"/>
            <a:ext cx="1255713" cy="5222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质量</a:t>
            </a:r>
            <a:r>
              <a:rPr kumimoji="0" lang="zh-CN"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法</a:t>
            </a:r>
            <a:endParaRPr kumimoji="0" lang="zh-CN" altLang="en-US" sz="2800" b="0"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8328025" y="3086100"/>
            <a:ext cx="1255713" cy="522288"/>
          </a:xfrm>
          <a:prstGeom prst="rect">
            <a:avLst/>
          </a:prstGeom>
          <a:noFill/>
          <a:ln w="9525">
            <a:noFill/>
          </a:ln>
        </p:spPr>
        <p:txBody>
          <a:bodyPr wrap="none" anchor="t">
            <a:spAutoFit/>
          </a:bodyPr>
          <a:lstStyle/>
          <a:p>
            <a:r>
              <a:rPr lang="zh-CN" altLang="en-US" sz="2800" b="1">
                <a:solidFill>
                  <a:srgbClr val="FF0000"/>
                </a:solidFill>
                <a:latin typeface="微软雅黑" panose="020B0503020204020204" pitchFamily="34" charset="-122"/>
                <a:ea typeface="微软雅黑" panose="020B0503020204020204" pitchFamily="34" charset="-122"/>
              </a:rPr>
              <a:t>滴定法</a:t>
            </a:r>
          </a:p>
        </p:txBody>
      </p:sp>
      <p:sp>
        <p:nvSpPr>
          <p:cNvPr id="15" name="矩形 14"/>
          <p:cNvSpPr/>
          <p:nvPr/>
        </p:nvSpPr>
        <p:spPr>
          <a:xfrm>
            <a:off x="8345488" y="3933825"/>
            <a:ext cx="1970087" cy="522288"/>
          </a:xfrm>
          <a:prstGeom prst="rect">
            <a:avLst/>
          </a:prstGeom>
          <a:noFill/>
          <a:ln w="9525">
            <a:noFill/>
          </a:ln>
        </p:spPr>
        <p:txBody>
          <a:bodyPr wrap="none" anchor="t">
            <a:spAutoFit/>
          </a:bodyPr>
          <a:lstStyle/>
          <a:p>
            <a:r>
              <a:rPr lang="zh-CN" altLang="en-US" sz="2800" b="1">
                <a:solidFill>
                  <a:srgbClr val="FF0000"/>
                </a:solidFill>
                <a:latin typeface="微软雅黑" panose="020B0503020204020204" pitchFamily="34" charset="-122"/>
                <a:ea typeface="微软雅黑" panose="020B0503020204020204" pitchFamily="34" charset="-122"/>
              </a:rPr>
              <a:t>气体体积法</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236538" y="635000"/>
            <a:ext cx="1139983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95" marR="0" lvl="0" indent="-431800" algn="just" defTabSz="914400" rtl="0" eaLnBrk="1" fontAlgn="base" latinLnBrk="0" hangingPunct="1">
              <a:lnSpc>
                <a:spcPct val="150000"/>
              </a:lnSpc>
              <a:spcBef>
                <a:spcPct val="0"/>
              </a:spcBef>
              <a:spcAft>
                <a:spcPct val="0"/>
              </a:spcAft>
              <a:buClrTx/>
              <a:buSzTx/>
              <a:buFontTx/>
              <a:buNone/>
              <a:defRPr/>
            </a:pP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例</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en-US" altLang="zh-CN" sz="2400" b="1" i="0" u="none" strike="noStrike" kern="100" cap="none" spc="0" normalizeH="0" baseline="0" noProof="0">
                <a:ln>
                  <a:noFill/>
                </a:ln>
                <a:solidFill>
                  <a:schemeClr val="tx1"/>
                </a:solidFill>
                <a:effectLst/>
                <a:uLnTx/>
                <a:uFillTx/>
                <a:latin typeface="Arial"/>
                <a:ea typeface="黑体" panose="02010609060101010101" pitchFamily="2" charset="-122"/>
                <a:cs typeface="Courier New" panose="02070309020205020404"/>
              </a:rPr>
              <a:t>(2017·</a:t>
            </a:r>
            <a:r>
              <a:rPr kumimoji="0" lang="zh-CN" altLang="zh-CN" sz="2400" b="1" i="0" u="none" strike="noStrike" kern="100" cap="none" spc="0" normalizeH="0" baseline="0" noProof="0">
                <a:ln>
                  <a:noFill/>
                </a:ln>
                <a:solidFill>
                  <a:schemeClr val="tx1"/>
                </a:solidFill>
                <a:effectLst/>
                <a:uLnTx/>
                <a:uFillTx/>
                <a:latin typeface="Arial"/>
                <a:ea typeface="黑体" panose="02010609060101010101" pitchFamily="2" charset="-122"/>
                <a:cs typeface="Arial"/>
              </a:rPr>
              <a:t>课标全国</a:t>
            </a:r>
            <a:r>
              <a:rPr kumimoji="0" lang="zh-CN" altLang="zh-CN" sz="2400" b="1"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Ⅱ</a:t>
            </a:r>
            <a:r>
              <a:rPr kumimoji="0" lang="zh-CN" altLang="zh-CN" sz="2400" b="1" i="0" u="none" strike="noStrike" kern="100" cap="none" spc="0" normalizeH="0" baseline="0" noProof="0">
                <a:ln>
                  <a:noFill/>
                </a:ln>
                <a:solidFill>
                  <a:schemeClr val="tx1"/>
                </a:solidFill>
                <a:effectLst/>
                <a:uLnTx/>
                <a:uFillTx/>
                <a:latin typeface="Arial"/>
                <a:ea typeface="黑体" panose="02010609060101010101" pitchFamily="2" charset="-122"/>
                <a:cs typeface="Arial"/>
              </a:rPr>
              <a:t>，</a:t>
            </a:r>
            <a:r>
              <a:rPr kumimoji="0" lang="en-US" altLang="zh-CN" sz="2400" b="1" i="0" u="none" strike="noStrike" kern="100" cap="none" spc="0" normalizeH="0" baseline="0" noProof="0">
                <a:ln>
                  <a:noFill/>
                </a:ln>
                <a:solidFill>
                  <a:schemeClr val="tx1"/>
                </a:solidFill>
                <a:effectLst/>
                <a:uLnTx/>
                <a:uFillTx/>
                <a:latin typeface="Arial"/>
                <a:ea typeface="黑体" panose="02010609060101010101" pitchFamily="2" charset="-122"/>
                <a:cs typeface="Courier New" panose="02070309020205020404"/>
              </a:rPr>
              <a:t>28)</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水中溶解氧是水生生物生存不可缺少的条件。某课外小组采用碘量法测定学校周边河水中的溶解氧。实验步骤及测定原理如下：</a:t>
            </a:r>
            <a:endParaRPr kumimoji="0" lang="zh-CN" altLang="zh-CN" sz="1000" b="0" i="0" u="none" strike="noStrike" kern="1200" cap="none" spc="0" normalizeH="0" baseline="0" noProof="0">
              <a:ln>
                <a:noFill/>
              </a:ln>
              <a:solidFill>
                <a:schemeClr val="tx1"/>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graphicFrame>
        <p:nvGraphicFramePr>
          <p:cNvPr id="45058" name="对象 1"/>
          <p:cNvGraphicFramePr>
            <a:graphicFrameLocks noChangeAspect="1"/>
          </p:cNvGraphicFramePr>
          <p:nvPr/>
        </p:nvGraphicFramePr>
        <p:xfrm>
          <a:off x="587375" y="1849438"/>
          <a:ext cx="10860088" cy="3567112"/>
        </p:xfrm>
        <a:graphic>
          <a:graphicData uri="http://schemas.openxmlformats.org/presentationml/2006/ole">
            <mc:AlternateContent xmlns:mc="http://schemas.openxmlformats.org/markup-compatibility/2006">
              <mc:Choice xmlns:v="urn:schemas-microsoft-com:vml" Requires="v">
                <p:oleObj spid="_x0000_s1041" r:id="rId4" imgW="10879455" imgH="3573780" progId="Word.Document.8">
                  <p:embed/>
                </p:oleObj>
              </mc:Choice>
              <mc:Fallback>
                <p:oleObj r:id="rId4" imgW="10879455" imgH="3573780" progId="Word.Document.8">
                  <p:embed/>
                  <p:pic>
                    <p:nvPicPr>
                      <p:cNvPr id="0" name="OLE substitute image"/>
                      <p:cNvPicPr/>
                      <p:nvPr/>
                    </p:nvPicPr>
                    <p:blipFill>
                      <a:blip r:embed="rId5"/>
                      <a:stretch>
                        <a:fillRect/>
                      </a:stretch>
                    </p:blipFill>
                    <p:spPr>
                      <a:xfrm>
                        <a:off x="587375" y="1849438"/>
                        <a:ext cx="10860088" cy="3567112"/>
                      </a:xfrm>
                      <a:prstGeom prst="rect">
                        <a:avLst/>
                      </a:prstGeom>
                      <a:noFill/>
                      <a:ln w="38100">
                        <a:noFill/>
                        <a:miter/>
                      </a:ln>
                    </p:spPr>
                  </p:pic>
                </p:oleObj>
              </mc:Fallback>
            </mc:AlternateContent>
          </a:graphicData>
        </a:graphic>
      </p:graphicFrame>
      <p:cxnSp>
        <p:nvCxnSpPr>
          <p:cNvPr id="2" name="直接连接符 1"/>
          <p:cNvCxnSpPr/>
          <p:nvPr/>
        </p:nvCxnSpPr>
        <p:spPr>
          <a:xfrm>
            <a:off x="854710" y="1773555"/>
            <a:ext cx="54305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195445" y="1849755"/>
            <a:ext cx="2089785" cy="521970"/>
          </a:xfrm>
          <a:prstGeom prst="rect">
            <a:avLst/>
          </a:prstGeom>
          <a:noFill/>
        </p:spPr>
        <p:txBody>
          <a:bodyPr wrap="square" rtlCol="0">
            <a:spAutoFit/>
          </a:bodyPr>
          <a:lstStyle/>
          <a:p>
            <a:r>
              <a:rPr lang="zh-CN" altLang="en-US" sz="2800" b="1">
                <a:solidFill>
                  <a:srgbClr val="FF0000"/>
                </a:solidFill>
              </a:rPr>
              <a:t>审题断目的</a:t>
            </a:r>
          </a:p>
        </p:txBody>
      </p:sp>
      <p:sp>
        <p:nvSpPr>
          <p:cNvPr id="4" name="圆角矩形 3"/>
          <p:cNvSpPr/>
          <p:nvPr/>
        </p:nvSpPr>
        <p:spPr>
          <a:xfrm>
            <a:off x="490220" y="2470785"/>
            <a:ext cx="11257915" cy="3166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87375" y="5950585"/>
            <a:ext cx="2089785" cy="521970"/>
          </a:xfrm>
          <a:prstGeom prst="rect">
            <a:avLst/>
          </a:prstGeom>
          <a:noFill/>
        </p:spPr>
        <p:txBody>
          <a:bodyPr wrap="square" rtlCol="0">
            <a:spAutoFit/>
          </a:bodyPr>
          <a:lstStyle/>
          <a:p>
            <a:r>
              <a:rPr lang="zh-CN" altLang="en-US" sz="2800" b="1">
                <a:solidFill>
                  <a:srgbClr val="FF0000"/>
                </a:solidFill>
              </a:rPr>
              <a:t>找计算关系</a:t>
            </a:r>
          </a:p>
        </p:txBody>
      </p:sp>
      <p:sp>
        <p:nvSpPr>
          <p:cNvPr id="6" name="文本框 5"/>
          <p:cNvSpPr txBox="1"/>
          <p:nvPr/>
        </p:nvSpPr>
        <p:spPr>
          <a:xfrm>
            <a:off x="2685098" y="5827395"/>
            <a:ext cx="5109845" cy="645160"/>
          </a:xfrm>
          <a:prstGeom prst="rect">
            <a:avLst/>
          </a:prstGeom>
          <a:noFill/>
        </p:spPr>
        <p:txBody>
          <a:bodyPr wrap="none" rtlCol="0" anchor="t">
            <a:spAutoFit/>
          </a:bodyPr>
          <a:lstStyle/>
          <a:p>
            <a:pPr algn="just">
              <a:lnSpc>
                <a:spcPct val="150000"/>
              </a:lnSpc>
            </a:pPr>
            <a:r>
              <a:rPr lang="en-US"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z="2400" b="1" baseline="-25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2MnO(OH)</a:t>
            </a:r>
            <a:r>
              <a:rPr lang="en-US" altLang="zh-CN" sz="2400" b="1" baseline="-25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2I</a:t>
            </a:r>
            <a:r>
              <a:rPr lang="en-US" altLang="zh-CN" sz="2400" b="1" baseline="-25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4Na</a:t>
            </a:r>
            <a:r>
              <a:rPr lang="en-US" altLang="zh-CN" sz="2400" b="1" baseline="-25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S</a:t>
            </a:r>
            <a:r>
              <a:rPr lang="en-US" altLang="zh-CN" sz="2400" b="1" baseline="-25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40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z="2400" b="1" baseline="-25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椭圆 6"/>
          <p:cNvSpPr/>
          <p:nvPr/>
        </p:nvSpPr>
        <p:spPr>
          <a:xfrm>
            <a:off x="1837055" y="3674110"/>
            <a:ext cx="806450" cy="5695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85415" y="3698240"/>
            <a:ext cx="2089785" cy="521970"/>
          </a:xfrm>
          <a:prstGeom prst="rect">
            <a:avLst/>
          </a:prstGeom>
          <a:noFill/>
        </p:spPr>
        <p:txBody>
          <a:bodyPr wrap="square" rtlCol="0">
            <a:spAutoFit/>
          </a:bodyPr>
          <a:lstStyle/>
          <a:p>
            <a:r>
              <a:rPr lang="zh-CN" altLang="en-US" sz="2800" b="1">
                <a:solidFill>
                  <a:srgbClr val="FF0000"/>
                </a:solidFill>
              </a:rPr>
              <a:t>滴定法</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339725" y="625475"/>
            <a:ext cx="11399838"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40000"/>
              </a:lnSpc>
              <a:spcBef>
                <a:spcPct val="0"/>
              </a:spcBef>
              <a:spcAft>
                <a:spcPct val="0"/>
              </a:spcAft>
              <a:buClrTx/>
              <a:buSzTx/>
              <a:buFontTx/>
              <a:buNone/>
              <a:defRPr/>
            </a:pP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回答下列问题：</a:t>
            </a:r>
            <a:endParaRPr kumimoji="0" lang="zh-CN" altLang="zh-CN" sz="1050" b="0"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40000"/>
              </a:lnSpc>
              <a:spcBef>
                <a:spcPct val="0"/>
              </a:spcBef>
              <a:spcAft>
                <a:spcPct val="0"/>
              </a:spcAft>
              <a:buClrTx/>
              <a:buSzTx/>
              <a:buFontTx/>
              <a:buNone/>
              <a:defRPr/>
            </a:pP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(1)</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取水样时应尽量避免搅动水体表面，这样操作的主要目的是</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_________</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40000"/>
              </a:lnSpc>
              <a:spcBef>
                <a:spcPct val="0"/>
              </a:spcBef>
              <a:spcAft>
                <a:spcPct val="0"/>
              </a:spcAft>
              <a:buClrTx/>
              <a:buSzTx/>
              <a:buFontTx/>
              <a:buNone/>
              <a:defRPr/>
            </a:pP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氧的固定</a:t>
            </a:r>
            <a:r>
              <a:rPr kumimoji="0" lang="en-US" altLang="zh-CN" sz="2400" b="1"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中发生反应的化学方程式为</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_______________________</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40000"/>
              </a:lnSpc>
              <a:spcBef>
                <a:spcPct val="0"/>
              </a:spcBef>
              <a:spcAft>
                <a:spcPct val="0"/>
              </a:spcAft>
              <a:buClrTx/>
              <a:buSzTx/>
              <a:buFontTx/>
              <a:buNone/>
              <a:defRPr/>
            </a:pP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(3)Na</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S</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溶液不稳定，使用前需标定。配制该溶液时需要的玻璃仪器有烧杯、玻璃棒、试剂瓶和</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________</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；蒸馏水必须经过煮沸、冷却后才能使用，其目的是杀菌、除</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________</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及二氧化碳。</a:t>
            </a:r>
            <a:endParaRPr kumimoji="0" lang="zh-CN" altLang="zh-CN" sz="1050" b="0"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40000"/>
              </a:lnSpc>
              <a:spcBef>
                <a:spcPct val="0"/>
              </a:spcBef>
              <a:spcAft>
                <a:spcPct val="0"/>
              </a:spcAft>
              <a:buClrTx/>
              <a:buSzTx/>
              <a:buFontTx/>
              <a:buNone/>
              <a:defRPr/>
            </a:pP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(4)</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取</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100.00 mL</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水样经固氧、酸化后，用</a:t>
            </a:r>
            <a:r>
              <a:rPr kumimoji="0" lang="en-US" altLang="zh-CN" sz="2400" b="1" i="1"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a</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 mol·L</a:t>
            </a:r>
            <a:r>
              <a:rPr kumimoji="0" lang="zh-CN" altLang="zh-CN" sz="2400" b="1" i="0" u="none" strike="noStrike" kern="100" cap="none" spc="0" normalizeH="0" baseline="3000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30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1</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Na</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S</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溶液滴定，以淀粉溶液作指示剂，终点现象为</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_____________</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；若消耗</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Na</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S</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2</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O</a:t>
            </a:r>
            <a:r>
              <a:rPr kumimoji="0" lang="en-US" altLang="zh-CN" sz="2400" b="1" i="0" u="none" strike="noStrike" kern="100" cap="none" spc="0" normalizeH="0" baseline="-25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3</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溶液的体积为</a:t>
            </a:r>
            <a:r>
              <a:rPr kumimoji="0" lang="en-US" altLang="zh-CN" sz="2400" b="1" i="1"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b</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 mL</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，则水样中溶解氧的含量为</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________ mg·L</a:t>
            </a:r>
            <a:r>
              <a:rPr kumimoji="0" lang="zh-CN" altLang="zh-CN" sz="2400" b="1" i="0" u="none" strike="noStrike" kern="100" cap="none" spc="0" normalizeH="0" baseline="3000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3000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1</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endParaRPr kumimoji="0" lang="zh-CN" altLang="zh-CN" sz="1050" b="0"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Courier New" panose="02070309020205020404"/>
            </a:endParaRPr>
          </a:p>
          <a:p>
            <a:pPr marL="0" marR="0" lvl="0" indent="0" algn="just" defTabSz="914400" rtl="0" eaLnBrk="1" fontAlgn="base" latinLnBrk="0" hangingPunct="1">
              <a:lnSpc>
                <a:spcPct val="140000"/>
              </a:lnSpc>
              <a:spcBef>
                <a:spcPct val="0"/>
              </a:spcBef>
              <a:spcAft>
                <a:spcPct val="0"/>
              </a:spcAft>
              <a:buClrTx/>
              <a:buSzTx/>
              <a:buFontTx/>
              <a:buNone/>
              <a:defRPr/>
            </a:pP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(5)</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上述滴定完成时，若滴定管尖嘴处留有气泡会导致测定结果偏</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________</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填</a:t>
            </a:r>
            <a:r>
              <a:rPr kumimoji="0" lang="en-US" altLang="zh-CN" sz="2400" b="1"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高</a:t>
            </a:r>
            <a:r>
              <a:rPr kumimoji="0" lang="en-US" altLang="zh-CN" sz="2400" b="1"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或</a:t>
            </a:r>
            <a:r>
              <a:rPr kumimoji="0" lang="en-US" altLang="zh-CN" sz="2400" b="1"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zh-CN"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Times New Roman" panose="02020603050405020304"/>
              </a:rPr>
              <a:t>低</a:t>
            </a:r>
            <a:r>
              <a:rPr kumimoji="0" lang="en-US" altLang="zh-CN" sz="2400" b="1" i="0" u="none" strike="noStrike" kern="1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a:rPr>
              <a:t>”</a:t>
            </a:r>
            <a:r>
              <a:rPr kumimoji="0" lang="en-US" altLang="zh-CN" sz="2400" b="1" i="0" u="none" strike="noStrike" kern="100" cap="none" spc="0" normalizeH="0" baseline="0" noProof="0">
                <a:ln>
                  <a:noFill/>
                </a:ln>
                <a:solidFill>
                  <a:schemeClr val="tx1"/>
                </a:solidFill>
                <a:effectLst/>
                <a:uLnTx/>
                <a:uFillTx/>
                <a:latin typeface="Times New Roman" panose="02020603050405020304"/>
                <a:ea typeface="宋体" panose="02010600030101010101" pitchFamily="2" charset="-122"/>
                <a:cs typeface="Courier New" panose="02070309020205020404"/>
              </a:rPr>
              <a:t>)</a:t>
            </a:r>
            <a:endParaRPr kumimoji="0" lang="zh-CN" altLang="zh-CN" sz="1000" b="0" i="0" u="none" strike="noStrike" kern="1200" cap="none" spc="0" normalizeH="0" baseline="0" noProof="0">
              <a:ln>
                <a:noFill/>
              </a:ln>
              <a:solidFill>
                <a:schemeClr val="tx1"/>
              </a:solidFill>
              <a:effectLst/>
              <a:uLnTx/>
              <a:uFillTx/>
              <a:latin typeface="宋体" panose="02010600030101010101" pitchFamily="2" charset="-122"/>
              <a:ea typeface="黑体" panose="02010609060101010101" pitchFamily="2" charset="-122"/>
              <a:cs typeface="Courier New" panose="02070309020205020404" pitchFamily="49" charset="0"/>
            </a:endParaRPr>
          </a:p>
        </p:txBody>
      </p:sp>
      <p:sp>
        <p:nvSpPr>
          <p:cNvPr id="2" name="文本框 1"/>
          <p:cNvSpPr txBox="1"/>
          <p:nvPr/>
        </p:nvSpPr>
        <p:spPr>
          <a:xfrm>
            <a:off x="7948613" y="625475"/>
            <a:ext cx="3968750" cy="644525"/>
          </a:xfrm>
          <a:prstGeom prst="rect">
            <a:avLst/>
          </a:prstGeom>
          <a:noFill/>
          <a:ln w="9525">
            <a:noFill/>
          </a:ln>
        </p:spPr>
        <p:txBody>
          <a:bodyPr wrap="square" anchor="t">
            <a:spAutoFit/>
          </a:bodyPr>
          <a:lstStyle/>
          <a:p>
            <a:r>
              <a:rPr lang="zh-CN" altLang="zh-CN" b="1">
                <a:solidFill>
                  <a:srgbClr val="FF0000"/>
                </a:solidFill>
                <a:latin typeface="Times New Roman" panose="02020603050405020304" pitchFamily="18" charset="0"/>
                <a:ea typeface="方正书宋_GBK" pitchFamily="65" charset="-122"/>
              </a:rPr>
              <a:t>避免水底还原性杂质进入水样中</a:t>
            </a:r>
            <a:r>
              <a:rPr lang="en-US" altLang="zh-CN" b="1">
                <a:solidFill>
                  <a:srgbClr val="FF0000"/>
                </a:solidFill>
                <a:latin typeface="Times New Roman" panose="02020603050405020304" pitchFamily="18" charset="0"/>
                <a:ea typeface="方正书宋_GBK" pitchFamily="65" charset="-122"/>
              </a:rPr>
              <a:t>(</a:t>
            </a:r>
            <a:r>
              <a:rPr lang="zh-CN" altLang="zh-CN" b="1">
                <a:solidFill>
                  <a:srgbClr val="FF0000"/>
                </a:solidFill>
                <a:latin typeface="Times New Roman" panose="02020603050405020304" pitchFamily="18" charset="0"/>
                <a:ea typeface="方正书宋_GBK" pitchFamily="65" charset="-122"/>
              </a:rPr>
              <a:t>或者防止水体中的氧气逸出</a:t>
            </a:r>
            <a:r>
              <a:rPr lang="en-US" altLang="zh-CN" b="1">
                <a:solidFill>
                  <a:srgbClr val="FF0000"/>
                </a:solidFill>
                <a:latin typeface="Times New Roman" panose="02020603050405020304" pitchFamily="18" charset="0"/>
                <a:ea typeface="方正书宋_GBK" pitchFamily="65" charset="-122"/>
              </a:rPr>
              <a:t>)</a:t>
            </a:r>
            <a:endParaRPr lang="zh-CN" altLang="en-US">
              <a:latin typeface="Calibri" panose="020F0502020204030204" pitchFamily="34" charset="0"/>
              <a:ea typeface="宋体" panose="02010600030101010101" pitchFamily="2" charset="-122"/>
            </a:endParaRPr>
          </a:p>
        </p:txBody>
      </p:sp>
      <p:sp>
        <p:nvSpPr>
          <p:cNvPr id="3" name="文本框 2"/>
          <p:cNvSpPr txBox="1"/>
          <p:nvPr/>
        </p:nvSpPr>
        <p:spPr>
          <a:xfrm>
            <a:off x="6335713" y="1701800"/>
            <a:ext cx="3968750" cy="368300"/>
          </a:xfrm>
          <a:prstGeom prst="rect">
            <a:avLst/>
          </a:prstGeom>
          <a:noFill/>
          <a:ln w="9525">
            <a:noFill/>
          </a:ln>
        </p:spPr>
        <p:txBody>
          <a:bodyPr wrap="square" anchor="t">
            <a:spAutoFit/>
          </a:bodyPr>
          <a:lstStyle/>
          <a:p>
            <a:r>
              <a:rPr lang="en-US" altLang="zh-CN" b="1">
                <a:solidFill>
                  <a:srgbClr val="FF0000"/>
                </a:solidFill>
                <a:latin typeface="Times New Roman" panose="02020603050405020304" pitchFamily="18" charset="0"/>
                <a:ea typeface="方正书宋_GBK" pitchFamily="65" charset="-122"/>
              </a:rPr>
              <a:t>2Mn(OH)</a:t>
            </a:r>
            <a:r>
              <a:rPr lang="en-US" altLang="zh-CN" b="1" baseline="-25000">
                <a:solidFill>
                  <a:srgbClr val="FF0000"/>
                </a:solidFill>
                <a:latin typeface="Times New Roman" panose="02020603050405020304" pitchFamily="18" charset="0"/>
                <a:ea typeface="方正书宋_GBK" pitchFamily="65" charset="-122"/>
              </a:rPr>
              <a:t>2</a:t>
            </a:r>
            <a:r>
              <a:rPr lang="zh-CN" altLang="zh-CN" b="1">
                <a:solidFill>
                  <a:srgbClr val="FF0000"/>
                </a:solidFill>
                <a:latin typeface="Times New Roman" panose="02020603050405020304" pitchFamily="18" charset="0"/>
                <a:ea typeface="方正书宋_GBK" pitchFamily="65" charset="-122"/>
              </a:rPr>
              <a:t>＋</a:t>
            </a:r>
            <a:r>
              <a:rPr lang="en-US" altLang="zh-CN" b="1">
                <a:solidFill>
                  <a:srgbClr val="FF0000"/>
                </a:solidFill>
                <a:latin typeface="Times New Roman" panose="02020603050405020304" pitchFamily="18" charset="0"/>
                <a:ea typeface="方正书宋_GBK" pitchFamily="65" charset="-122"/>
              </a:rPr>
              <a:t>O</a:t>
            </a:r>
            <a:r>
              <a:rPr lang="en-US" altLang="zh-CN" b="1" baseline="-25000">
                <a:solidFill>
                  <a:srgbClr val="FF0000"/>
                </a:solidFill>
                <a:latin typeface="Times New Roman" panose="02020603050405020304" pitchFamily="18" charset="0"/>
                <a:ea typeface="方正书宋_GBK" pitchFamily="65" charset="-122"/>
              </a:rPr>
              <a:t>2</a:t>
            </a:r>
            <a:r>
              <a:rPr lang="en-US" altLang="zh-CN" b="1">
                <a:solidFill>
                  <a:srgbClr val="FF0000"/>
                </a:solidFill>
                <a:latin typeface="Times New Roman" panose="02020603050405020304" pitchFamily="18" charset="0"/>
                <a:ea typeface="方正书宋_GBK" pitchFamily="65" charset="-122"/>
              </a:rPr>
              <a:t>===2MnO(OH)</a:t>
            </a:r>
            <a:r>
              <a:rPr lang="en-US" altLang="zh-CN" b="1" baseline="-25000">
                <a:solidFill>
                  <a:srgbClr val="FF0000"/>
                </a:solidFill>
                <a:latin typeface="Times New Roman" panose="02020603050405020304" pitchFamily="18" charset="0"/>
                <a:ea typeface="方正书宋_GBK" pitchFamily="65" charset="-122"/>
              </a:rPr>
              <a:t>2</a:t>
            </a:r>
            <a:endParaRPr lang="zh-CN" altLang="en-US">
              <a:latin typeface="Calibri" panose="020F0502020204030204" pitchFamily="34" charset="0"/>
              <a:ea typeface="宋体" panose="02010600030101010101" pitchFamily="2" charset="-122"/>
            </a:endParaRPr>
          </a:p>
        </p:txBody>
      </p:sp>
      <p:sp>
        <p:nvSpPr>
          <p:cNvPr id="4" name="文本框 3"/>
          <p:cNvSpPr txBox="1"/>
          <p:nvPr/>
        </p:nvSpPr>
        <p:spPr>
          <a:xfrm>
            <a:off x="2767013" y="2798763"/>
            <a:ext cx="825500" cy="368300"/>
          </a:xfrm>
          <a:prstGeom prst="rect">
            <a:avLst/>
          </a:prstGeom>
          <a:noFill/>
          <a:ln w="9525">
            <a:noFill/>
          </a:ln>
        </p:spPr>
        <p:txBody>
          <a:bodyPr wrap="square" anchor="t">
            <a:spAutoFit/>
          </a:bodyPr>
          <a:lstStyle/>
          <a:p>
            <a:r>
              <a:rPr lang="zh-CN" altLang="en-US" b="1">
                <a:solidFill>
                  <a:srgbClr val="FF0000"/>
                </a:solidFill>
                <a:latin typeface="微软雅黑" panose="020B0503020204020204" pitchFamily="34" charset="-122"/>
                <a:ea typeface="微软雅黑" panose="020B0503020204020204" pitchFamily="34" charset="-122"/>
              </a:rPr>
              <a:t>量筒</a:t>
            </a:r>
          </a:p>
        </p:txBody>
      </p:sp>
      <p:sp>
        <p:nvSpPr>
          <p:cNvPr id="5" name="文本框 4"/>
          <p:cNvSpPr txBox="1"/>
          <p:nvPr/>
        </p:nvSpPr>
        <p:spPr>
          <a:xfrm>
            <a:off x="1016000" y="3302000"/>
            <a:ext cx="884238" cy="368300"/>
          </a:xfrm>
          <a:prstGeom prst="rect">
            <a:avLst/>
          </a:prstGeom>
          <a:noFill/>
          <a:ln w="9525">
            <a:noFill/>
          </a:ln>
        </p:spPr>
        <p:txBody>
          <a:bodyPr wrap="square" anchor="t">
            <a:spAutoFit/>
          </a:bodyPr>
          <a:lstStyle/>
          <a:p>
            <a:r>
              <a:rPr lang="zh-CN" altLang="zh-CN" b="1">
                <a:solidFill>
                  <a:srgbClr val="FF0000"/>
                </a:solidFill>
                <a:latin typeface="Times New Roman" panose="02020603050405020304" pitchFamily="18" charset="0"/>
                <a:ea typeface="方正书宋_GBK" pitchFamily="65" charset="-122"/>
              </a:rPr>
              <a:t>氧气</a:t>
            </a:r>
            <a:endParaRPr lang="zh-CN" altLang="en-US">
              <a:latin typeface="Calibri" panose="020F0502020204030204" pitchFamily="34" charset="0"/>
              <a:ea typeface="宋体" panose="02010600030101010101" pitchFamily="2" charset="-122"/>
            </a:endParaRPr>
          </a:p>
        </p:txBody>
      </p:sp>
      <p:sp>
        <p:nvSpPr>
          <p:cNvPr id="6" name="文本框 5"/>
          <p:cNvSpPr txBox="1"/>
          <p:nvPr/>
        </p:nvSpPr>
        <p:spPr>
          <a:xfrm>
            <a:off x="1419225" y="4121150"/>
            <a:ext cx="7064375" cy="368300"/>
          </a:xfrm>
          <a:prstGeom prst="rect">
            <a:avLst/>
          </a:prstGeom>
          <a:noFill/>
          <a:ln w="9525">
            <a:noFill/>
          </a:ln>
        </p:spPr>
        <p:txBody>
          <a:bodyPr wrap="square" anchor="t">
            <a:spAutoFit/>
          </a:bodyPr>
          <a:lstStyle/>
          <a:p>
            <a:r>
              <a:rPr lang="zh-CN" altLang="zh-CN" b="1">
                <a:solidFill>
                  <a:srgbClr val="FF0000"/>
                </a:solidFill>
                <a:latin typeface="Times New Roman" panose="02020603050405020304" pitchFamily="18" charset="0"/>
                <a:ea typeface="方正书宋_GBK" pitchFamily="65" charset="-122"/>
              </a:rPr>
              <a:t>当最后一滴标准液滴入时，溶液由蓝色变为无色，且半分钟内无变化</a:t>
            </a:r>
            <a:endParaRPr lang="zh-CN" altLang="en-US">
              <a:latin typeface="Calibri" panose="020F0502020204030204" pitchFamily="34" charset="0"/>
              <a:ea typeface="宋体" panose="02010600030101010101" pitchFamily="2" charset="-122"/>
            </a:endParaRPr>
          </a:p>
        </p:txBody>
      </p:sp>
      <p:sp>
        <p:nvSpPr>
          <p:cNvPr id="7" name="文本框 6"/>
          <p:cNvSpPr txBox="1"/>
          <p:nvPr/>
        </p:nvSpPr>
        <p:spPr>
          <a:xfrm>
            <a:off x="2552700" y="71438"/>
            <a:ext cx="5173663" cy="1752600"/>
          </a:xfrm>
          <a:prstGeom prst="rect">
            <a:avLst/>
          </a:prstGeom>
          <a:noFill/>
          <a:ln w="9525">
            <a:noFill/>
          </a:ln>
        </p:spPr>
        <p:txBody>
          <a:bodyPr wrap="square" anchor="t">
            <a:spAutoFit/>
          </a:bodyPr>
          <a:lstStyle/>
          <a:p>
            <a:pPr algn="just">
              <a:lnSpc>
                <a:spcPct val="150000"/>
              </a:lnSpc>
            </a:pPr>
            <a:r>
              <a:rPr lang="zh-CN" altLang="zh-CN" b="1">
                <a:solidFill>
                  <a:srgbClr val="0000FF"/>
                </a:solidFill>
                <a:latin typeface="Times New Roman" panose="02020603050405020304" pitchFamily="18" charset="0"/>
                <a:ea typeface="仿宋_GB2312" pitchFamily="49" charset="-122"/>
              </a:rPr>
              <a:t>根据关系式</a:t>
            </a:r>
            <a:r>
              <a:rPr lang="en-US" altLang="zh-CN" b="1">
                <a:solidFill>
                  <a:srgbClr val="0000FF"/>
                </a:solidFill>
                <a:latin typeface="Times New Roman" panose="02020603050405020304" pitchFamily="18" charset="0"/>
                <a:ea typeface="仿宋_GB2312" pitchFamily="49" charset="-122"/>
              </a:rPr>
              <a:t>O</a:t>
            </a:r>
            <a:r>
              <a:rPr lang="en-US" altLang="zh-CN" b="1" baseline="-25000">
                <a:solidFill>
                  <a:srgbClr val="0000FF"/>
                </a:solidFill>
                <a:latin typeface="Times New Roman" panose="02020603050405020304" pitchFamily="18" charset="0"/>
                <a:ea typeface="仿宋_GB2312" pitchFamily="49" charset="-122"/>
              </a:rPr>
              <a:t>2</a:t>
            </a:r>
            <a:r>
              <a:rPr lang="zh-CN" altLang="zh-CN" b="1">
                <a:solidFill>
                  <a:srgbClr val="0000FF"/>
                </a:solidFill>
                <a:latin typeface="Times New Roman" panose="02020603050405020304" pitchFamily="18" charset="0"/>
                <a:ea typeface="仿宋_GB2312" pitchFamily="49" charset="-122"/>
              </a:rPr>
              <a:t>～</a:t>
            </a:r>
            <a:r>
              <a:rPr lang="en-US" altLang="zh-CN" b="1">
                <a:solidFill>
                  <a:srgbClr val="0000FF"/>
                </a:solidFill>
                <a:latin typeface="Times New Roman" panose="02020603050405020304" pitchFamily="18" charset="0"/>
                <a:ea typeface="仿宋_GB2312" pitchFamily="49" charset="-122"/>
              </a:rPr>
              <a:t>2MnO(OH)</a:t>
            </a:r>
            <a:r>
              <a:rPr lang="en-US" altLang="zh-CN" b="1" baseline="-25000">
                <a:solidFill>
                  <a:srgbClr val="0000FF"/>
                </a:solidFill>
                <a:latin typeface="Times New Roman" panose="02020603050405020304" pitchFamily="18" charset="0"/>
                <a:ea typeface="仿宋_GB2312" pitchFamily="49" charset="-122"/>
              </a:rPr>
              <a:t>2</a:t>
            </a:r>
            <a:r>
              <a:rPr lang="zh-CN" altLang="zh-CN" b="1">
                <a:solidFill>
                  <a:srgbClr val="0000FF"/>
                </a:solidFill>
                <a:latin typeface="Times New Roman" panose="02020603050405020304" pitchFamily="18" charset="0"/>
                <a:ea typeface="仿宋_GB2312" pitchFamily="49" charset="-122"/>
              </a:rPr>
              <a:t>～</a:t>
            </a:r>
            <a:r>
              <a:rPr lang="en-US" altLang="zh-CN" b="1">
                <a:solidFill>
                  <a:srgbClr val="0000FF"/>
                </a:solidFill>
                <a:latin typeface="Times New Roman" panose="02020603050405020304" pitchFamily="18" charset="0"/>
                <a:ea typeface="仿宋_GB2312" pitchFamily="49" charset="-122"/>
              </a:rPr>
              <a:t>2I</a:t>
            </a:r>
            <a:r>
              <a:rPr lang="en-US" altLang="zh-CN" b="1" baseline="-25000">
                <a:solidFill>
                  <a:srgbClr val="0000FF"/>
                </a:solidFill>
                <a:latin typeface="Times New Roman" panose="02020603050405020304" pitchFamily="18" charset="0"/>
                <a:ea typeface="仿宋_GB2312" pitchFamily="49" charset="-122"/>
              </a:rPr>
              <a:t>2</a:t>
            </a:r>
            <a:r>
              <a:rPr lang="zh-CN" altLang="zh-CN" b="1">
                <a:solidFill>
                  <a:srgbClr val="0000FF"/>
                </a:solidFill>
                <a:latin typeface="Times New Roman" panose="02020603050405020304" pitchFamily="18" charset="0"/>
                <a:ea typeface="仿宋_GB2312" pitchFamily="49" charset="-122"/>
              </a:rPr>
              <a:t>～</a:t>
            </a:r>
            <a:r>
              <a:rPr lang="en-US" altLang="zh-CN" b="1">
                <a:solidFill>
                  <a:srgbClr val="0000FF"/>
                </a:solidFill>
                <a:latin typeface="Times New Roman" panose="02020603050405020304" pitchFamily="18" charset="0"/>
                <a:ea typeface="仿宋_GB2312" pitchFamily="49" charset="-122"/>
              </a:rPr>
              <a:t>4Na</a:t>
            </a:r>
            <a:r>
              <a:rPr lang="en-US" altLang="zh-CN" b="1" baseline="-25000">
                <a:solidFill>
                  <a:srgbClr val="0000FF"/>
                </a:solidFill>
                <a:latin typeface="Times New Roman" panose="02020603050405020304" pitchFamily="18" charset="0"/>
                <a:ea typeface="仿宋_GB2312" pitchFamily="49" charset="-122"/>
              </a:rPr>
              <a:t>2</a:t>
            </a:r>
            <a:r>
              <a:rPr lang="en-US" altLang="zh-CN" b="1">
                <a:solidFill>
                  <a:srgbClr val="0000FF"/>
                </a:solidFill>
                <a:latin typeface="Times New Roman" panose="02020603050405020304" pitchFamily="18" charset="0"/>
                <a:ea typeface="仿宋_GB2312" pitchFamily="49" charset="-122"/>
              </a:rPr>
              <a:t>S</a:t>
            </a:r>
            <a:r>
              <a:rPr lang="en-US" altLang="zh-CN" b="1" baseline="-25000">
                <a:solidFill>
                  <a:srgbClr val="0000FF"/>
                </a:solidFill>
                <a:latin typeface="Times New Roman" panose="02020603050405020304" pitchFamily="18" charset="0"/>
                <a:ea typeface="仿宋_GB2312" pitchFamily="49" charset="-122"/>
              </a:rPr>
              <a:t>2</a:t>
            </a:r>
            <a:r>
              <a:rPr lang="en-US" altLang="zh-CN" b="1">
                <a:solidFill>
                  <a:srgbClr val="0000FF"/>
                </a:solidFill>
                <a:latin typeface="Times New Roman" panose="02020603050405020304" pitchFamily="18" charset="0"/>
                <a:ea typeface="仿宋_GB2312" pitchFamily="49" charset="-122"/>
              </a:rPr>
              <a:t>O</a:t>
            </a:r>
            <a:r>
              <a:rPr lang="en-US" altLang="zh-CN" b="1" baseline="-25000">
                <a:solidFill>
                  <a:srgbClr val="0000FF"/>
                </a:solidFill>
                <a:latin typeface="Times New Roman" panose="02020603050405020304" pitchFamily="18" charset="0"/>
                <a:ea typeface="仿宋_GB2312" pitchFamily="49" charset="-122"/>
              </a:rPr>
              <a:t>3</a:t>
            </a:r>
          </a:p>
          <a:p>
            <a:pPr algn="just">
              <a:lnSpc>
                <a:spcPct val="150000"/>
              </a:lnSpc>
            </a:pPr>
            <a:r>
              <a:rPr lang="en-US" altLang="zh-CN" b="1">
                <a:solidFill>
                  <a:srgbClr val="0000FF"/>
                </a:solidFill>
                <a:latin typeface="Times New Roman" panose="02020603050405020304" pitchFamily="18" charset="0"/>
                <a:ea typeface="仿宋_GB2312" pitchFamily="49" charset="-122"/>
              </a:rPr>
              <a:t>[(</a:t>
            </a:r>
            <a:r>
              <a:rPr lang="en-US" altLang="zh-CN" b="1" i="1">
                <a:solidFill>
                  <a:srgbClr val="0000FF"/>
                </a:solidFill>
                <a:latin typeface="Times New Roman" panose="02020603050405020304" pitchFamily="18" charset="0"/>
                <a:ea typeface="仿宋_GB2312" pitchFamily="49" charset="-122"/>
              </a:rPr>
              <a:t>ab</a:t>
            </a:r>
            <a:r>
              <a:rPr lang="en-US" altLang="zh-CN" b="1">
                <a:solidFill>
                  <a:srgbClr val="0000FF"/>
                </a:solidFill>
                <a:latin typeface="宋体" panose="02010600030101010101" pitchFamily="2" charset="-122"/>
                <a:ea typeface="仿宋_GB2312" pitchFamily="49" charset="-122"/>
              </a:rPr>
              <a:t>×</a:t>
            </a:r>
            <a:r>
              <a:rPr lang="en-US" altLang="zh-CN" b="1">
                <a:solidFill>
                  <a:srgbClr val="0000FF"/>
                </a:solidFill>
                <a:latin typeface="Times New Roman" panose="02020603050405020304" pitchFamily="18" charset="0"/>
                <a:ea typeface="仿宋_GB2312" pitchFamily="49" charset="-122"/>
              </a:rPr>
              <a:t>10</a:t>
            </a:r>
            <a:r>
              <a:rPr lang="zh-CN" altLang="zh-CN" b="1" baseline="30000">
                <a:solidFill>
                  <a:srgbClr val="0000FF"/>
                </a:solidFill>
                <a:latin typeface="Times New Roman" panose="02020603050405020304" pitchFamily="18" charset="0"/>
                <a:ea typeface="仿宋_GB2312" pitchFamily="49" charset="-122"/>
              </a:rPr>
              <a:t>－</a:t>
            </a:r>
            <a:r>
              <a:rPr lang="en-US" altLang="zh-CN" b="1" baseline="30000">
                <a:solidFill>
                  <a:srgbClr val="0000FF"/>
                </a:solidFill>
                <a:latin typeface="Times New Roman" panose="02020603050405020304" pitchFamily="18" charset="0"/>
                <a:ea typeface="仿宋_GB2312" pitchFamily="49" charset="-122"/>
              </a:rPr>
              <a:t>3</a:t>
            </a:r>
            <a:r>
              <a:rPr lang="en-US" altLang="zh-CN" b="1">
                <a:solidFill>
                  <a:srgbClr val="0000FF"/>
                </a:solidFill>
                <a:latin typeface="Times New Roman" panose="02020603050405020304" pitchFamily="18" charset="0"/>
                <a:ea typeface="仿宋_GB2312" pitchFamily="49" charset="-122"/>
              </a:rPr>
              <a:t>) mol÷4</a:t>
            </a:r>
            <a:r>
              <a:rPr lang="en-US" altLang="zh-CN" b="1">
                <a:solidFill>
                  <a:srgbClr val="0000FF"/>
                </a:solidFill>
                <a:latin typeface="宋体" panose="02010600030101010101" pitchFamily="2" charset="-122"/>
                <a:ea typeface="宋体" panose="02010600030101010101" pitchFamily="2" charset="-122"/>
              </a:rPr>
              <a:t>×</a:t>
            </a:r>
            <a:r>
              <a:rPr lang="en-US" altLang="zh-CN" b="1">
                <a:solidFill>
                  <a:srgbClr val="0000FF"/>
                </a:solidFill>
                <a:latin typeface="Times New Roman" panose="02020603050405020304" pitchFamily="18" charset="0"/>
                <a:ea typeface="仿宋_GB2312" pitchFamily="49" charset="-122"/>
              </a:rPr>
              <a:t>32 g·mol</a:t>
            </a:r>
            <a:r>
              <a:rPr lang="zh-CN" altLang="zh-CN" b="1" baseline="30000">
                <a:solidFill>
                  <a:srgbClr val="0000FF"/>
                </a:solidFill>
                <a:latin typeface="Times New Roman" panose="02020603050405020304" pitchFamily="18" charset="0"/>
                <a:ea typeface="仿宋_GB2312" pitchFamily="49" charset="-122"/>
              </a:rPr>
              <a:t>－</a:t>
            </a:r>
            <a:r>
              <a:rPr lang="en-US" altLang="zh-CN" b="1" baseline="30000">
                <a:solidFill>
                  <a:srgbClr val="0000FF"/>
                </a:solidFill>
                <a:latin typeface="Times New Roman" panose="02020603050405020304" pitchFamily="18" charset="0"/>
                <a:ea typeface="仿宋_GB2312" pitchFamily="49" charset="-122"/>
              </a:rPr>
              <a:t>1</a:t>
            </a:r>
            <a:r>
              <a:rPr lang="en-US" altLang="zh-CN" b="1">
                <a:solidFill>
                  <a:srgbClr val="0000FF"/>
                </a:solidFill>
                <a:latin typeface="宋体" panose="02010600030101010101" pitchFamily="2" charset="-122"/>
                <a:ea typeface="宋体" panose="02010600030101010101" pitchFamily="2" charset="-122"/>
              </a:rPr>
              <a:t>×</a:t>
            </a:r>
            <a:r>
              <a:rPr lang="en-US" altLang="zh-CN" b="1">
                <a:solidFill>
                  <a:srgbClr val="0000FF"/>
                </a:solidFill>
                <a:latin typeface="Times New Roman" panose="02020603050405020304" pitchFamily="18" charset="0"/>
                <a:ea typeface="仿宋_GB2312" pitchFamily="49" charset="-122"/>
              </a:rPr>
              <a:t>10</a:t>
            </a:r>
            <a:r>
              <a:rPr lang="en-US" altLang="zh-CN" b="1" baseline="30000">
                <a:solidFill>
                  <a:srgbClr val="0000FF"/>
                </a:solidFill>
                <a:latin typeface="Times New Roman" panose="02020603050405020304" pitchFamily="18" charset="0"/>
                <a:ea typeface="仿宋_GB2312" pitchFamily="49" charset="-122"/>
              </a:rPr>
              <a:t>3</a:t>
            </a:r>
            <a:r>
              <a:rPr lang="en-US" altLang="zh-CN" b="1">
                <a:solidFill>
                  <a:srgbClr val="0000FF"/>
                </a:solidFill>
                <a:latin typeface="Times New Roman" panose="02020603050405020304" pitchFamily="18" charset="0"/>
                <a:ea typeface="仿宋_GB2312" pitchFamily="49" charset="-122"/>
              </a:rPr>
              <a:t>  mg·g</a:t>
            </a:r>
            <a:r>
              <a:rPr lang="zh-CN" altLang="zh-CN" b="1" baseline="30000">
                <a:solidFill>
                  <a:srgbClr val="0000FF"/>
                </a:solidFill>
                <a:latin typeface="Times New Roman" panose="02020603050405020304" pitchFamily="18" charset="0"/>
                <a:ea typeface="仿宋_GB2312" pitchFamily="49" charset="-122"/>
              </a:rPr>
              <a:t>－</a:t>
            </a:r>
            <a:r>
              <a:rPr lang="en-US" altLang="zh-CN" b="1" baseline="30000">
                <a:solidFill>
                  <a:srgbClr val="0000FF"/>
                </a:solidFill>
                <a:latin typeface="Times New Roman" panose="02020603050405020304" pitchFamily="18" charset="0"/>
                <a:ea typeface="仿宋_GB2312" pitchFamily="49" charset="-122"/>
              </a:rPr>
              <a:t>1</a:t>
            </a:r>
            <a:r>
              <a:rPr lang="en-US" altLang="zh-CN" b="1">
                <a:solidFill>
                  <a:srgbClr val="0000FF"/>
                </a:solidFill>
                <a:latin typeface="Times New Roman" panose="02020603050405020304" pitchFamily="18" charset="0"/>
                <a:ea typeface="仿宋_GB2312" pitchFamily="49" charset="-122"/>
              </a:rPr>
              <a:t>]÷0.1 L</a:t>
            </a:r>
            <a:r>
              <a:rPr lang="zh-CN" altLang="zh-CN" b="1">
                <a:solidFill>
                  <a:srgbClr val="0000FF"/>
                </a:solidFill>
                <a:latin typeface="Times New Roman" panose="02020603050405020304" pitchFamily="18" charset="0"/>
                <a:ea typeface="仿宋_GB2312" pitchFamily="49" charset="-122"/>
              </a:rPr>
              <a:t>＝</a:t>
            </a:r>
            <a:r>
              <a:rPr lang="en-US" altLang="zh-CN" b="1">
                <a:solidFill>
                  <a:srgbClr val="0000FF"/>
                </a:solidFill>
                <a:latin typeface="Times New Roman" panose="02020603050405020304" pitchFamily="18" charset="0"/>
                <a:ea typeface="仿宋_GB2312" pitchFamily="49" charset="-122"/>
              </a:rPr>
              <a:t>80</a:t>
            </a:r>
            <a:r>
              <a:rPr lang="en-US" altLang="zh-CN" b="1" i="1">
                <a:solidFill>
                  <a:srgbClr val="0000FF"/>
                </a:solidFill>
                <a:latin typeface="Times New Roman" panose="02020603050405020304" pitchFamily="18" charset="0"/>
                <a:ea typeface="仿宋_GB2312" pitchFamily="49" charset="-122"/>
              </a:rPr>
              <a:t>ab</a:t>
            </a:r>
            <a:r>
              <a:rPr lang="en-US" altLang="zh-CN" b="1">
                <a:solidFill>
                  <a:srgbClr val="0000FF"/>
                </a:solidFill>
                <a:latin typeface="Times New Roman" panose="02020603050405020304" pitchFamily="18" charset="0"/>
                <a:ea typeface="仿宋_GB2312" pitchFamily="49" charset="-122"/>
              </a:rPr>
              <a:t> mg·L</a:t>
            </a:r>
            <a:r>
              <a:rPr lang="zh-CN" altLang="zh-CN" b="1" baseline="30000">
                <a:solidFill>
                  <a:srgbClr val="0000FF"/>
                </a:solidFill>
                <a:latin typeface="Times New Roman" panose="02020603050405020304" pitchFamily="18" charset="0"/>
                <a:ea typeface="仿宋_GB2312" pitchFamily="49" charset="-122"/>
              </a:rPr>
              <a:t>－</a:t>
            </a:r>
            <a:r>
              <a:rPr lang="en-US" altLang="zh-CN" b="1" baseline="30000">
                <a:solidFill>
                  <a:srgbClr val="0000FF"/>
                </a:solidFill>
                <a:latin typeface="Times New Roman" panose="02020603050405020304" pitchFamily="18" charset="0"/>
                <a:ea typeface="仿宋_GB2312" pitchFamily="49" charset="-122"/>
              </a:rPr>
              <a:t>1</a:t>
            </a:r>
            <a:r>
              <a:rPr lang="zh-CN" altLang="zh-CN" b="1">
                <a:solidFill>
                  <a:srgbClr val="0000FF"/>
                </a:solidFill>
                <a:latin typeface="Times New Roman" panose="02020603050405020304" pitchFamily="18" charset="0"/>
                <a:ea typeface="仿宋_GB2312" pitchFamily="49" charset="-122"/>
              </a:rPr>
              <a:t>。</a:t>
            </a:r>
            <a:endParaRPr lang="zh-CN" altLang="zh-CN">
              <a:solidFill>
                <a:srgbClr val="0000FF"/>
              </a:solidFill>
              <a:latin typeface="宋体" panose="02010600030101010101" pitchFamily="2" charset="-122"/>
              <a:ea typeface="宋体" panose="02010600030101010101" pitchFamily="2" charset="-122"/>
            </a:endParaRPr>
          </a:p>
          <a:p>
            <a:pPr algn="just">
              <a:lnSpc>
                <a:spcPct val="150000"/>
              </a:lnSpc>
            </a:pPr>
            <a:endParaRPr lang="zh-CN" altLang="en-US">
              <a:latin typeface="Calibri" panose="020F0502020204030204" pitchFamily="34" charset="0"/>
              <a:ea typeface="宋体" panose="02010600030101010101" pitchFamily="2" charset="-122"/>
            </a:endParaRPr>
          </a:p>
        </p:txBody>
      </p:sp>
      <p:sp>
        <p:nvSpPr>
          <p:cNvPr id="8" name="文本框 7"/>
          <p:cNvSpPr txBox="1"/>
          <p:nvPr/>
        </p:nvSpPr>
        <p:spPr>
          <a:xfrm>
            <a:off x="9440863" y="5168900"/>
            <a:ext cx="538162" cy="506413"/>
          </a:xfrm>
          <a:prstGeom prst="rect">
            <a:avLst/>
          </a:prstGeom>
          <a:noFill/>
          <a:ln w="9525">
            <a:noFill/>
          </a:ln>
        </p:spPr>
        <p:txBody>
          <a:bodyPr wrap="square" anchor="t">
            <a:spAutoFit/>
          </a:bodyPr>
          <a:lstStyle/>
          <a:p>
            <a:pPr algn="just">
              <a:lnSpc>
                <a:spcPct val="150000"/>
              </a:lnSpc>
            </a:pPr>
            <a:r>
              <a:rPr lang="zh-CN" altLang="zh-CN" b="1">
                <a:solidFill>
                  <a:srgbClr val="FF0000"/>
                </a:solidFill>
                <a:latin typeface="Times New Roman" panose="02020603050405020304" pitchFamily="18" charset="0"/>
                <a:ea typeface="方正书宋_GBK" pitchFamily="65" charset="-122"/>
              </a:rPr>
              <a:t>低</a:t>
            </a:r>
            <a:endParaRPr lang="zh-CN" altLang="en-US">
              <a:latin typeface="Calibri" panose="020F0502020204030204" pitchFamily="34" charset="0"/>
              <a:ea typeface="宋体" panose="02010600030101010101" pitchFamily="2" charset="-122"/>
            </a:endParaRPr>
          </a:p>
        </p:txBody>
      </p:sp>
      <p:sp>
        <p:nvSpPr>
          <p:cNvPr id="9" name="文本框 8"/>
          <p:cNvSpPr txBox="1"/>
          <p:nvPr/>
        </p:nvSpPr>
        <p:spPr>
          <a:xfrm>
            <a:off x="339725" y="103505"/>
            <a:ext cx="1932305" cy="521970"/>
          </a:xfrm>
          <a:prstGeom prst="rect">
            <a:avLst/>
          </a:prstGeom>
          <a:noFill/>
        </p:spPr>
        <p:txBody>
          <a:bodyPr wrap="square" rtlCol="0">
            <a:spAutoFit/>
          </a:bodyPr>
          <a:lstStyle/>
          <a:p>
            <a:r>
              <a:rPr lang="zh-CN" altLang="en-US" sz="2800" b="1">
                <a:solidFill>
                  <a:srgbClr val="FF0000"/>
                </a:solidFill>
              </a:rPr>
              <a:t>规范作答</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内容占位符 2"/>
          <p:cNvSpPr txBox="1"/>
          <p:nvPr/>
        </p:nvSpPr>
        <p:spPr>
          <a:xfrm>
            <a:off x="288925" y="0"/>
            <a:ext cx="4890135" cy="647700"/>
          </a:xfrm>
          <a:prstGeom prst="rect">
            <a:avLst/>
          </a:prstGeom>
          <a:noFill/>
          <a:ln w="9525">
            <a:noFill/>
          </a:ln>
        </p:spPr>
        <p:txBody>
          <a:bodyPr anchor="t"/>
          <a:lstStyle/>
          <a:p>
            <a:pPr eaLnBrk="0" hangingPunct="0">
              <a:lnSpc>
                <a:spcPct val="150000"/>
              </a:lnSpc>
              <a:buSzTx/>
              <a:buFont typeface="Arial" panose="020B0604020202020204" pitchFamily="34" charset="0"/>
            </a:pPr>
            <a:r>
              <a:rPr lang="zh-CN" altLang="zh-CN" sz="2800" b="1">
                <a:solidFill>
                  <a:srgbClr val="FF0000"/>
                </a:solidFill>
                <a:latin typeface="微软雅黑" panose="020B0503020204020204" pitchFamily="34" charset="-122"/>
                <a:ea typeface="微软雅黑" panose="020B0503020204020204" pitchFamily="34" charset="-122"/>
              </a:rPr>
              <a:t>定量实验数据的测定方法</a:t>
            </a:r>
            <a:r>
              <a:rPr lang="zh-CN" altLang="en-US" sz="2800" b="1">
                <a:solidFill>
                  <a:srgbClr val="FF0000"/>
                </a:solidFill>
                <a:latin typeface="微软雅黑" panose="020B0503020204020204" pitchFamily="34" charset="-122"/>
                <a:ea typeface="微软雅黑" panose="020B0503020204020204" pitchFamily="34" charset="-122"/>
              </a:rPr>
              <a:t>归纳</a:t>
            </a:r>
            <a:endParaRPr lang="en-US" altLang="zh-CN" sz="2800" b="1">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890905" y="2151063"/>
            <a:ext cx="2016125" cy="7366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a:t>
            </a: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、质量</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法</a:t>
            </a:r>
          </a:p>
        </p:txBody>
      </p:sp>
      <p:sp>
        <p:nvSpPr>
          <p:cNvPr id="5" name="矩形 4"/>
          <p:cNvSpPr/>
          <p:nvPr/>
        </p:nvSpPr>
        <p:spPr>
          <a:xfrm>
            <a:off x="3611563" y="620713"/>
            <a:ext cx="6948488" cy="13843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①</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先将某种成分转化为沉淀然后称量纯净、干燥的沉淀的质量</a:t>
            </a:r>
            <a:endParaRPr kumimoji="0" lang="en-US"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6" name="矩形 5"/>
          <p:cNvSpPr/>
          <p:nvPr/>
        </p:nvSpPr>
        <p:spPr>
          <a:xfrm>
            <a:off x="3648075" y="3197225"/>
            <a:ext cx="6804025" cy="13843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③</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先将某种成分转化为</a:t>
            </a: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气体被完全排出、吸收后</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称量质量的变化</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，再进行相关计算。</a:t>
            </a:r>
            <a:endParaRPr kumimoji="0" lang="zh-CN" altLang="en-US" sz="2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itchFamily="18" charset="0"/>
            </a:endParaRPr>
          </a:p>
        </p:txBody>
      </p:sp>
      <p:sp>
        <p:nvSpPr>
          <p:cNvPr id="7" name="矩形 6"/>
          <p:cNvSpPr/>
          <p:nvPr/>
        </p:nvSpPr>
        <p:spPr>
          <a:xfrm>
            <a:off x="3648075" y="1827213"/>
            <a:ext cx="6948488" cy="138430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②将固体灼烧分解，测定气体的质量或者固体灼烧前后质量差即为气体质量</a:t>
            </a:r>
          </a:p>
        </p:txBody>
      </p:sp>
      <p:sp>
        <p:nvSpPr>
          <p:cNvPr id="8" name="矩形 7"/>
          <p:cNvSpPr/>
          <p:nvPr/>
        </p:nvSpPr>
        <p:spPr>
          <a:xfrm>
            <a:off x="1524000" y="4576763"/>
            <a:ext cx="9144000" cy="2306638"/>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注意：</a:t>
            </a: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①沉淀是否完全        ②沉淀是否纯净（沉淀条件控制）</a:t>
            </a:r>
            <a:endParaRPr kumimoji="0" lang="en-US" altLang="zh-CN"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③沉淀的洗涤、干燥环节的可能误差。</a:t>
            </a:r>
            <a:endParaRPr kumimoji="0" lang="en-US" altLang="zh-CN"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④是否有其它气体干扰或被测气体是否完全被吸收若有可用惰性气体进行前排气或后排气消除误差。</a:t>
            </a:r>
            <a:endParaRPr kumimoji="0" lang="zh-CN" altLang="zh-CN" sz="24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76108" y="1444308"/>
            <a:ext cx="8066088" cy="3968750"/>
          </a:xfrm>
          <a:prstGeom prst="rect">
            <a:avLst/>
          </a:prstGeom>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a:t>
            </a: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、滴定</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法</a:t>
            </a: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通过中和滴定、氧化还原滴定、沉淀滴定等测出某种离子的浓度再</a:t>
            </a:r>
            <a:r>
              <a:rPr kumimoji="0" lang="zh-CN"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进行相关计算。</a:t>
            </a:r>
            <a:endParaRPr kumimoji="0" lang="en-US" altLang="zh-CN" sz="2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注意：</a:t>
            </a:r>
            <a:endParaRPr kumimoji="0" lang="en-US"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①滴定仪器选择         ②滴定操作</a:t>
            </a:r>
            <a:endParaRPr kumimoji="0" lang="en-US"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③滴定终点的判断     ④滴定指示剂的选择</a:t>
            </a:r>
            <a:endParaRPr kumimoji="0" lang="zh-CN" altLang="zh-CN" sz="2800" b="1" i="0" u="none" strike="noStrike" kern="1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000" y="0"/>
            <a:ext cx="1909763" cy="630238"/>
          </a:xfrm>
          <a:prstGeom prst="rect">
            <a:avLst/>
          </a:prstGeom>
        </p:spPr>
        <p:txBody>
          <a:bodyPr lIns="76800" tIns="38400" rIns="76800" bIns="38400">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24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仪器及使用</a:t>
            </a:r>
          </a:p>
        </p:txBody>
      </p:sp>
      <p:pic>
        <p:nvPicPr>
          <p:cNvPr id="49154" name="Picture 2" descr="X388"/>
          <p:cNvPicPr>
            <a:picLocks noChangeAspect="1"/>
          </p:cNvPicPr>
          <p:nvPr/>
        </p:nvPicPr>
        <p:blipFill>
          <a:blip r:embed="rId2"/>
          <a:srcRect r="48399"/>
          <a:stretch>
            <a:fillRect/>
          </a:stretch>
        </p:blipFill>
        <p:spPr>
          <a:xfrm>
            <a:off x="1954213" y="1196975"/>
            <a:ext cx="2466975" cy="4078288"/>
          </a:xfrm>
          <a:prstGeom prst="rect">
            <a:avLst/>
          </a:prstGeom>
          <a:noFill/>
          <a:ln w="9525">
            <a:noFill/>
          </a:ln>
        </p:spPr>
      </p:pic>
      <p:pic>
        <p:nvPicPr>
          <p:cNvPr id="49155" name="Picture 3" descr="X389"/>
          <p:cNvPicPr>
            <a:picLocks noChangeAspect="1"/>
          </p:cNvPicPr>
          <p:nvPr/>
        </p:nvPicPr>
        <p:blipFill>
          <a:blip r:embed="rId3"/>
          <a:stretch>
            <a:fillRect/>
          </a:stretch>
        </p:blipFill>
        <p:spPr>
          <a:xfrm>
            <a:off x="6562725" y="2205038"/>
            <a:ext cx="3781425" cy="2619375"/>
          </a:xfrm>
          <a:prstGeom prst="rect">
            <a:avLst/>
          </a:prstGeom>
          <a:noFill/>
          <a:ln w="9525">
            <a:noFill/>
          </a:ln>
        </p:spPr>
      </p:pic>
      <p:pic>
        <p:nvPicPr>
          <p:cNvPr id="49156" name="Picture 2" descr="X388"/>
          <p:cNvPicPr>
            <a:picLocks noChangeAspect="1"/>
          </p:cNvPicPr>
          <p:nvPr/>
        </p:nvPicPr>
        <p:blipFill>
          <a:blip r:embed="rId2"/>
          <a:srcRect l="58086" b="12907"/>
          <a:stretch>
            <a:fillRect/>
          </a:stretch>
        </p:blipFill>
        <p:spPr>
          <a:xfrm>
            <a:off x="4473575" y="1700213"/>
            <a:ext cx="2005013" cy="3552825"/>
          </a:xfrm>
          <a:prstGeom prst="rect">
            <a:avLst/>
          </a:prstGeom>
          <a:noFill/>
          <a:ln w="9525">
            <a:noFill/>
          </a:ln>
        </p:spPr>
      </p:pic>
      <p:sp>
        <p:nvSpPr>
          <p:cNvPr id="6" name="矩形 5"/>
          <p:cNvSpPr/>
          <p:nvPr/>
        </p:nvSpPr>
        <p:spPr>
          <a:xfrm>
            <a:off x="2457450" y="5516563"/>
            <a:ext cx="7129463" cy="83026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a:rPr>
              <a:t>酸式滴定管盛装酸性溶液和强氧化性溶液；碱式滴定管盛装碱性溶液，二者不可混用。</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2371</Words>
  <Application>Microsoft Office PowerPoint</Application>
  <PresentationFormat>宽屏</PresentationFormat>
  <Paragraphs>198</Paragraphs>
  <Slides>31</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31</vt:i4>
      </vt:variant>
    </vt:vector>
  </HeadingPairs>
  <TitlesOfParts>
    <vt:vector size="46" baseType="lpstr">
      <vt:lpstr>方正书宋_GBK</vt:lpstr>
      <vt:lpstr>仿宋_GB2312</vt:lpstr>
      <vt:lpstr>黑体</vt:lpstr>
      <vt:lpstr>楷体_GB2312</vt:lpstr>
      <vt:lpstr>宋体</vt:lpstr>
      <vt:lpstr>微软雅黑</vt:lpstr>
      <vt:lpstr>Arial</vt:lpstr>
      <vt:lpstr>Calibri</vt:lpstr>
      <vt:lpstr>Calibri Light</vt:lpstr>
      <vt:lpstr>Courier New</vt:lpstr>
      <vt:lpstr>Times New Roman</vt:lpstr>
      <vt:lpstr>1_自定义设计方案</vt:lpstr>
      <vt:lpstr>Microsoft Word 文档</vt:lpstr>
      <vt:lpstr>MathType 6.0 Equation</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keyxie</cp:lastModifiedBy>
  <cp:revision>2</cp:revision>
  <cp:lastPrinted>2021-04-13T19:58:16Z</cp:lastPrinted>
  <dcterms:created xsi:type="dcterms:W3CDTF">2021-04-13T19:58:16Z</dcterms:created>
  <dcterms:modified xsi:type="dcterms:W3CDTF">2021-04-14T15:26:04Z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