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8"/>
  </p:notesMasterIdLst>
  <p:sldIdLst>
    <p:sldId id="277" r:id="rId5"/>
    <p:sldId id="314" r:id="rId6"/>
    <p:sldId id="324" r:id="rId7"/>
    <p:sldId id="320" r:id="rId9"/>
    <p:sldId id="327" r:id="rId10"/>
    <p:sldId id="342" r:id="rId11"/>
    <p:sldId id="279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6600"/>
    <a:srgbClr val="645516"/>
    <a:srgbClr val="001615"/>
    <a:srgbClr val="007A77"/>
    <a:srgbClr val="001A1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b="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b="0" strike="noStrike" noProof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单击图标添加剪 贴画</a:t>
            </a: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36245"/>
            <a:r>
              <a:rPr lang="zh-CN" altLang="en-US" dirty="0"/>
              <a:t>第二级</a:t>
            </a:r>
            <a:endParaRPr lang="zh-CN" altLang="en-US" dirty="0"/>
          </a:p>
          <a:p>
            <a:pPr lvl="2" indent="-394970"/>
            <a:r>
              <a:rPr lang="zh-CN" altLang="en-US" dirty="0"/>
              <a:t>第三级</a:t>
            </a:r>
            <a:endParaRPr lang="zh-CN" altLang="en-US" dirty="0"/>
          </a:p>
          <a:p>
            <a:pPr lvl="3" indent="-387350"/>
            <a:r>
              <a:rPr lang="zh-CN" altLang="en-US" dirty="0"/>
              <a:t>第四级</a:t>
            </a:r>
            <a:endParaRPr lang="zh-CN" altLang="en-US" dirty="0"/>
          </a:p>
          <a:p>
            <a:pPr lvl="4" indent="-39878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2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2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Verdana" panose="020B060403050404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187450" y="4568825"/>
            <a:ext cx="1752600" cy="1371600"/>
            <a:chOff x="1248" y="528"/>
            <a:chExt cx="1104" cy="864"/>
          </a:xfrm>
        </p:grpSpPr>
        <p:sp>
          <p:nvSpPr>
            <p:cNvPr id="7170" name="AutoShape 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1" name="AutoShape 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2" name="AutoShape 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3" name="Oval 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Oval 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5" name="AutoShape 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6" name="Oval 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7" name="Oval 1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Oval 1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180" name="AutoShape 1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1" name="AutoShape 1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2" name="AutoShape 1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3" name="Oval 1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4" name="Oval 1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5" name="AutoShape 1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6" name="Oval 1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7" name="Oval 2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8" name="Oval 2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949450" y="3578225"/>
            <a:ext cx="1752600" cy="1371600"/>
            <a:chOff x="1248" y="528"/>
            <a:chExt cx="1104" cy="864"/>
          </a:xfrm>
        </p:grpSpPr>
        <p:sp>
          <p:nvSpPr>
            <p:cNvPr id="7190" name="AutoShape 2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1" name="AutoShape 2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2" name="AutoShape 2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3" name="Oval 2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4" name="Oval 2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5" name="AutoShape 2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6" name="Oval 2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7" name="Oval 3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8" name="Oval 3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2406650" y="3654425"/>
            <a:ext cx="1752600" cy="1371600"/>
            <a:chOff x="1248" y="528"/>
            <a:chExt cx="1104" cy="864"/>
          </a:xfrm>
        </p:grpSpPr>
        <p:sp>
          <p:nvSpPr>
            <p:cNvPr id="7200" name="AutoShape 3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AutoShape 3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2" name="AutoShape 3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3" name="Oval 3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Oval 3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5" name="AutoShape 3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6" name="Oval 3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7" name="Oval 4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8" name="Oval 4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97250" y="3654425"/>
            <a:ext cx="1752600" cy="1371600"/>
            <a:chOff x="1248" y="528"/>
            <a:chExt cx="1104" cy="864"/>
          </a:xfrm>
        </p:grpSpPr>
        <p:sp>
          <p:nvSpPr>
            <p:cNvPr id="7210" name="AutoShape 4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1" name="AutoShape 4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2" name="AutoShape 4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3" name="Oval 4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4" name="Oval 4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5" name="AutoShape 4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6" name="Oval 4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7" name="Oval 5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8" name="Oval 5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1644650" y="4645025"/>
            <a:ext cx="1752600" cy="1371600"/>
            <a:chOff x="1248" y="528"/>
            <a:chExt cx="1104" cy="864"/>
          </a:xfrm>
        </p:grpSpPr>
        <p:sp>
          <p:nvSpPr>
            <p:cNvPr id="7220" name="AutoShape 5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1" name="AutoShape 5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2" name="AutoShape 5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3" name="Oval 5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4" name="Oval 5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5" name="AutoShape 5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6" name="Oval 5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7" name="Oval 6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8" name="Oval 6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2101850" y="4721225"/>
            <a:ext cx="1752600" cy="1371600"/>
            <a:chOff x="1248" y="528"/>
            <a:chExt cx="1104" cy="864"/>
          </a:xfrm>
        </p:grpSpPr>
        <p:sp>
          <p:nvSpPr>
            <p:cNvPr id="7230" name="AutoShape 6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1" name="AutoShape 6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2" name="AutoShape 6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3" name="Oval 6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4" name="Oval 6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5" name="AutoShape 6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6" name="Oval 6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7" name="Oval 7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8" name="Oval 7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2635250" y="4645025"/>
            <a:ext cx="1752600" cy="1371600"/>
            <a:chOff x="1248" y="528"/>
            <a:chExt cx="1104" cy="864"/>
          </a:xfrm>
        </p:grpSpPr>
        <p:sp>
          <p:nvSpPr>
            <p:cNvPr id="7240" name="AutoShape 7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1" name="AutoShape 7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2" name="AutoShape 7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3" name="Oval 7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4" name="Oval 7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5" name="AutoShape 7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6" name="Oval 7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7" name="Oval 8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8" name="Oval 8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82"/>
          <p:cNvGrpSpPr/>
          <p:nvPr/>
        </p:nvGrpSpPr>
        <p:grpSpPr>
          <a:xfrm>
            <a:off x="3092450" y="4721225"/>
            <a:ext cx="1752600" cy="1371600"/>
            <a:chOff x="1248" y="528"/>
            <a:chExt cx="1104" cy="864"/>
          </a:xfrm>
        </p:grpSpPr>
        <p:sp>
          <p:nvSpPr>
            <p:cNvPr id="7250" name="AutoShape 8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1" name="AutoShape 8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2" name="AutoShape 8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3" name="Oval 8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4" name="Oval 8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5" name="AutoShape 8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6" name="Oval 8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7" name="Oval 9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8" name="Oval 9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4083050" y="4721225"/>
            <a:ext cx="1752600" cy="1371600"/>
            <a:chOff x="1248" y="528"/>
            <a:chExt cx="1104" cy="864"/>
          </a:xfrm>
        </p:grpSpPr>
        <p:sp>
          <p:nvSpPr>
            <p:cNvPr id="7260" name="AutoShape 9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1" name="AutoShape 9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2" name="AutoShape 9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3" name="Oval 9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4" name="Oval 9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5" name="AutoShape 9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6" name="Oval 9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7" name="Oval 10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8" name="Oval 10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10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270" name="AutoShape 10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1" name="AutoShape 10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2" name="AutoShape 10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3" name="Oval 10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4" name="Oval 10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5" name="AutoShape 10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6" name="Oval 10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7" name="Oval 11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8" name="Oval 11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280" name="AutoShape 11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1" name="AutoShape 11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2" name="AutoShape 11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3" name="Oval 11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4" name="Oval 11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5" name="AutoShape 11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6" name="Oval 11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7" name="Oval 12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8" name="Oval 12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2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290" name="AutoShape 12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1" name="AutoShape 12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2" name="AutoShape 12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3" name="Oval 12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4" name="Oval 12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5" name="AutoShape 12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6" name="Oval 12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7" name="Oval 13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8" name="Oval 13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00" name="AutoShape 13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1" name="AutoShape 13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2" name="AutoShape 13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3" name="Oval 13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4" name="Oval 13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5" name="AutoShape 13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6" name="Oval 13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7" name="Oval 14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8" name="Oval 14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14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10" name="AutoShape 14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1" name="AutoShape 14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2" name="AutoShape 14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3" name="Oval 14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4" name="Oval 14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5" name="AutoShape 14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6" name="Oval 14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7" name="Oval 15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8" name="Oval 15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15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20" name="AutoShape 15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1" name="AutoShape 15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2" name="AutoShape 15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3" name="Oval 15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4" name="Oval 15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5" name="AutoShape 15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6" name="Oval 15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7" name="Oval 16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8" name="Oval 16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Group 16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30" name="AutoShape 16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1" name="AutoShape 16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2" name="AutoShape 16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3" name="Oval 16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4" name="Oval 16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5" name="AutoShape 16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6" name="Oval 16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7" name="Oval 17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8" name="Oval 17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7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40" name="AutoShape 17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1" name="AutoShape 17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2" name="AutoShape 17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3" name="Oval 17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4" name="Oval 17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5" name="AutoShape 17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6" name="Oval 17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7" name="Oval 18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8" name="Oval 18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8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50" name="AutoShape 18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1" name="AutoShape 18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2" name="AutoShape 18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3" name="Oval 18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4" name="Oval 18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5" name="AutoShape 18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6" name="Oval 18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7" name="Oval 19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8" name="Oval 19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Group 19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60" name="AutoShape 19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1" name="AutoShape 19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2" name="AutoShape 19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3" name="Oval 19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4" name="Oval 19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5" name="AutoShape 19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6" name="Oval 19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7" name="Oval 20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68" name="Oval 20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roup 20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70" name="AutoShape 20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1" name="AutoShape 20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2" name="AutoShape 20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3" name="Oval 20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4" name="Oval 20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5" name="AutoShape 20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6" name="Oval 20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7" name="Oval 21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78" name="Oval 21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21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80" name="AutoShape 21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1" name="AutoShape 21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2" name="AutoShape 21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3" name="Oval 21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4" name="Oval 21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5" name="AutoShape 21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6" name="Oval 21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7" name="Oval 22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88" name="Oval 22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2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390" name="AutoShape 22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1" name="AutoShape 22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2" name="AutoShape 22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3" name="Oval 22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4" name="Oval 22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5" name="AutoShape 22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6" name="Oval 22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7" name="Oval 23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98" name="Oval 23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Group 232"/>
          <p:cNvGrpSpPr/>
          <p:nvPr/>
        </p:nvGrpSpPr>
        <p:grpSpPr>
          <a:xfrm>
            <a:off x="2711450" y="2587625"/>
            <a:ext cx="1752600" cy="1371600"/>
            <a:chOff x="1248" y="528"/>
            <a:chExt cx="1104" cy="864"/>
          </a:xfrm>
        </p:grpSpPr>
        <p:sp>
          <p:nvSpPr>
            <p:cNvPr id="7400" name="AutoShape 233"/>
            <p:cNvSpPr/>
            <p:nvPr/>
          </p:nvSpPr>
          <p:spPr>
            <a:xfrm rot="-3322767" flipH="1">
              <a:off x="2051" y="904"/>
              <a:ext cx="48" cy="528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1" name="AutoShape 234"/>
            <p:cNvSpPr/>
            <p:nvPr/>
          </p:nvSpPr>
          <p:spPr>
            <a:xfrm rot="1933888" flipH="1">
              <a:off x="1693" y="1011"/>
              <a:ext cx="47" cy="329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2" name="AutoShape 235"/>
            <p:cNvSpPr/>
            <p:nvPr/>
          </p:nvSpPr>
          <p:spPr>
            <a:xfrm flipH="1">
              <a:off x="1824" y="576"/>
              <a:ext cx="48" cy="384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3" name="Oval 236"/>
            <p:cNvSpPr/>
            <p:nvPr/>
          </p:nvSpPr>
          <p:spPr>
            <a:xfrm>
              <a:off x="1728" y="528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4" name="Oval 237"/>
            <p:cNvSpPr/>
            <p:nvPr/>
          </p:nvSpPr>
          <p:spPr>
            <a:xfrm>
              <a:off x="1728" y="912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5" name="AutoShape 238"/>
            <p:cNvSpPr/>
            <p:nvPr/>
          </p:nvSpPr>
          <p:spPr>
            <a:xfrm rot="3964453" flipH="1">
              <a:off x="1536" y="912"/>
              <a:ext cx="48" cy="432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6" name="Oval 239"/>
            <p:cNvSpPr/>
            <p:nvPr/>
          </p:nvSpPr>
          <p:spPr>
            <a:xfrm>
              <a:off x="1248" y="1152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7" name="Oval 240"/>
            <p:cNvSpPr/>
            <p:nvPr/>
          </p:nvSpPr>
          <p:spPr>
            <a:xfrm>
              <a:off x="1536" y="1200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08" name="Oval 241"/>
            <p:cNvSpPr/>
            <p:nvPr/>
          </p:nvSpPr>
          <p:spPr>
            <a:xfrm>
              <a:off x="2160" y="1200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7234" name="Line 242"/>
          <p:cNvSpPr/>
          <p:nvPr/>
        </p:nvSpPr>
        <p:spPr>
          <a:xfrm rot="900000" flipV="1">
            <a:off x="4410075" y="2495550"/>
            <a:ext cx="1828800" cy="1057275"/>
          </a:xfrm>
          <a:prstGeom prst="line">
            <a:avLst/>
          </a:prstGeom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26" name="Group 243"/>
          <p:cNvGrpSpPr/>
          <p:nvPr/>
        </p:nvGrpSpPr>
        <p:grpSpPr>
          <a:xfrm>
            <a:off x="5683250" y="1444625"/>
            <a:ext cx="2751138" cy="2819400"/>
            <a:chOff x="3792" y="432"/>
            <a:chExt cx="1733" cy="1776"/>
          </a:xfrm>
        </p:grpSpPr>
        <p:grpSp>
          <p:nvGrpSpPr>
            <p:cNvPr id="7411" name="Group 244"/>
            <p:cNvGrpSpPr/>
            <p:nvPr/>
          </p:nvGrpSpPr>
          <p:grpSpPr>
            <a:xfrm rot="-481466">
              <a:off x="4176" y="1440"/>
              <a:ext cx="354" cy="768"/>
              <a:chOff x="4152" y="1343"/>
              <a:chExt cx="354" cy="720"/>
            </a:xfrm>
          </p:grpSpPr>
          <p:sp>
            <p:nvSpPr>
              <p:cNvPr id="7412" name="AutoShape 245"/>
              <p:cNvSpPr/>
              <p:nvPr/>
            </p:nvSpPr>
            <p:spPr>
              <a:xfrm rot="1933887" flipH="1">
                <a:off x="4425" y="1343"/>
                <a:ext cx="81" cy="622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13" name="Oval 246"/>
              <p:cNvSpPr/>
              <p:nvPr/>
            </p:nvSpPr>
            <p:spPr>
              <a:xfrm>
                <a:off x="4152" y="1700"/>
                <a:ext cx="333" cy="363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10004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414" name="AutoShape 247"/>
            <p:cNvSpPr/>
            <p:nvPr/>
          </p:nvSpPr>
          <p:spPr>
            <a:xfrm rot="-3459067" flipH="1">
              <a:off x="5019" y="1168"/>
              <a:ext cx="90" cy="917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15" name="AutoShape 248"/>
            <p:cNvSpPr/>
            <p:nvPr/>
          </p:nvSpPr>
          <p:spPr>
            <a:xfrm flipH="1">
              <a:off x="4608" y="528"/>
              <a:ext cx="83" cy="725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16" name="Oval 249"/>
            <p:cNvSpPr/>
            <p:nvPr/>
          </p:nvSpPr>
          <p:spPr>
            <a:xfrm>
              <a:off x="4464" y="432"/>
              <a:ext cx="333" cy="36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17" name="Oval 250"/>
            <p:cNvSpPr/>
            <p:nvPr/>
          </p:nvSpPr>
          <p:spPr>
            <a:xfrm>
              <a:off x="4485" y="1156"/>
              <a:ext cx="333" cy="36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18" name="AutoShape 251"/>
            <p:cNvSpPr/>
            <p:nvPr/>
          </p:nvSpPr>
          <p:spPr>
            <a:xfrm rot="3964453" flipH="1">
              <a:off x="4145" y="1187"/>
              <a:ext cx="91" cy="750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19" name="Oval 252"/>
            <p:cNvSpPr/>
            <p:nvPr/>
          </p:nvSpPr>
          <p:spPr>
            <a:xfrm>
              <a:off x="3792" y="1488"/>
              <a:ext cx="334" cy="36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20" name="Oval 253"/>
            <p:cNvSpPr/>
            <p:nvPr/>
          </p:nvSpPr>
          <p:spPr>
            <a:xfrm>
              <a:off x="5184" y="1632"/>
              <a:ext cx="334" cy="36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10004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421" name="Arc 254"/>
          <p:cNvSpPr/>
          <p:nvPr/>
        </p:nvSpPr>
        <p:spPr>
          <a:xfrm>
            <a:off x="7131050" y="2359025"/>
            <a:ext cx="381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7247" name="Arc 255"/>
          <p:cNvSpPr/>
          <p:nvPr/>
        </p:nvSpPr>
        <p:spPr>
          <a:xfrm rot="750016">
            <a:off x="6902450" y="2359025"/>
            <a:ext cx="685800" cy="762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21600" h="21703" fill="none">
                <a:moveTo>
                  <a:pt x="1983" y="0"/>
                </a:moveTo>
                <a:cubicBezTo>
                  <a:pt x="13097" y="1025"/>
                  <a:pt x="21600" y="10348"/>
                  <a:pt x="21600" y="21509"/>
                </a:cubicBezTo>
                <a:cubicBezTo>
                  <a:pt x="21600" y="21573"/>
                  <a:pt x="21599" y="21638"/>
                  <a:pt x="21599" y="21703"/>
                </a:cubicBezTo>
              </a:path>
              <a:path w="21600" h="21703" stroke="0">
                <a:moveTo>
                  <a:pt x="1983" y="0"/>
                </a:moveTo>
                <a:cubicBezTo>
                  <a:pt x="13097" y="1025"/>
                  <a:pt x="21600" y="10348"/>
                  <a:pt x="21600" y="21509"/>
                </a:cubicBezTo>
                <a:cubicBezTo>
                  <a:pt x="21600" y="21573"/>
                  <a:pt x="21599" y="21638"/>
                  <a:pt x="21599" y="21703"/>
                </a:cubicBezTo>
                <a:lnTo>
                  <a:pt x="0" y="21509"/>
                </a:lnTo>
                <a:close/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7248" name="Text Box 256"/>
          <p:cNvSpPr txBox="1"/>
          <p:nvPr/>
        </p:nvSpPr>
        <p:spPr>
          <a:xfrm>
            <a:off x="7256463" y="2130425"/>
            <a:ext cx="1200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2400" dirty="0">
                <a:latin typeface="Times New Roman" panose="02020603050405020304" pitchFamily="18" charset="0"/>
              </a:rPr>
              <a:t>109º28´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7424" name="WordArt 257"/>
          <p:cNvSpPr>
            <a:spLocks noTextEdit="1"/>
          </p:cNvSpPr>
          <p:nvPr/>
        </p:nvSpPr>
        <p:spPr>
          <a:xfrm>
            <a:off x="1403350" y="260350"/>
            <a:ext cx="5761038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189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金刚石的晶体结构示意图</a:t>
            </a:r>
            <a:endParaRPr lang="zh-CN" altLang="en-US" sz="3600" b="1"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189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7250" name="Line 258"/>
          <p:cNvSpPr/>
          <p:nvPr/>
        </p:nvSpPr>
        <p:spPr>
          <a:xfrm flipV="1">
            <a:off x="7207250" y="3349625"/>
            <a:ext cx="457200" cy="990600"/>
          </a:xfrm>
          <a:prstGeom prst="line">
            <a:avLst/>
          </a:prstGeom>
          <a:ln w="38100" cap="sq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97251" name="Text Box 259"/>
          <p:cNvSpPr txBox="1"/>
          <p:nvPr/>
        </p:nvSpPr>
        <p:spPr>
          <a:xfrm>
            <a:off x="6443663" y="4492625"/>
            <a:ext cx="1368425" cy="4572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共价键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427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763" y="1449388"/>
            <a:ext cx="18288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5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59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248" grpId="0"/>
      <p:bldP spid="597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0002" name="Picture 2" descr="3-14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0" y="188913"/>
            <a:ext cx="3405188" cy="3527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539750" y="404813"/>
            <a:ext cx="3124200" cy="3336925"/>
            <a:chOff x="340" y="255"/>
            <a:chExt cx="1968" cy="2102"/>
          </a:xfrm>
        </p:grpSpPr>
        <p:pic>
          <p:nvPicPr>
            <p:cNvPr id="8195" name="Picture 4" descr="3-14-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" y="255"/>
              <a:ext cx="1968" cy="16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0005" name="Rectangle 5"/>
            <p:cNvSpPr>
              <a:spLocks noChangeArrowheads="1"/>
            </p:cNvSpPr>
            <p:nvPr/>
          </p:nvSpPr>
          <p:spPr bwMode="auto">
            <a:xfrm>
              <a:off x="748" y="2069"/>
              <a:ext cx="1069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晶体结构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995738" y="4322763"/>
            <a:ext cx="4752975" cy="2490787"/>
            <a:chOff x="2517" y="2723"/>
            <a:chExt cx="2994" cy="1569"/>
          </a:xfrm>
        </p:grpSpPr>
        <p:sp>
          <p:nvSpPr>
            <p:cNvPr id="640007" name="Rectangle 7"/>
            <p:cNvSpPr>
              <a:spLocks noChangeArrowheads="1"/>
            </p:cNvSpPr>
            <p:nvPr/>
          </p:nvSpPr>
          <p:spPr bwMode="auto">
            <a:xfrm>
              <a:off x="2517" y="3608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晶胞示意图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19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" y="2723"/>
              <a:ext cx="1588" cy="15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0009" name="AutoShape 9"/>
          <p:cNvSpPr/>
          <p:nvPr/>
        </p:nvSpPr>
        <p:spPr>
          <a:xfrm rot="5400000">
            <a:off x="7056438" y="3608388"/>
            <a:ext cx="647700" cy="72072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40010" name="AutoShape 10"/>
          <p:cNvSpPr/>
          <p:nvPr/>
        </p:nvSpPr>
        <p:spPr>
          <a:xfrm>
            <a:off x="3924300" y="1484313"/>
            <a:ext cx="1223963" cy="792162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66738" y="908050"/>
            <a:ext cx="1546225" cy="1514475"/>
            <a:chOff x="1159" y="469"/>
            <a:chExt cx="1948" cy="1960"/>
          </a:xfrm>
        </p:grpSpPr>
        <p:sp>
          <p:nvSpPr>
            <p:cNvPr id="9218" name="Oval 3"/>
            <p:cNvSpPr/>
            <p:nvPr/>
          </p:nvSpPr>
          <p:spPr>
            <a:xfrm>
              <a:off x="1159" y="2202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19" name="Oval 4"/>
            <p:cNvSpPr/>
            <p:nvPr/>
          </p:nvSpPr>
          <p:spPr>
            <a:xfrm>
              <a:off x="2880" y="176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20" name="Group 5"/>
            <p:cNvGrpSpPr/>
            <p:nvPr/>
          </p:nvGrpSpPr>
          <p:grpSpPr>
            <a:xfrm>
              <a:off x="1265" y="469"/>
              <a:ext cx="1724" cy="1842"/>
              <a:chOff x="1265" y="469"/>
              <a:chExt cx="1724" cy="1842"/>
            </a:xfrm>
          </p:grpSpPr>
          <p:sp>
            <p:nvSpPr>
              <p:cNvPr id="9221" name="Oval 6"/>
              <p:cNvSpPr/>
              <p:nvPr/>
            </p:nvSpPr>
            <p:spPr>
              <a:xfrm>
                <a:off x="2443" y="905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9222" name="Group 7"/>
              <p:cNvGrpSpPr/>
              <p:nvPr/>
            </p:nvGrpSpPr>
            <p:grpSpPr>
              <a:xfrm>
                <a:off x="1265" y="469"/>
                <a:ext cx="1724" cy="1842"/>
                <a:chOff x="1265" y="469"/>
                <a:chExt cx="1724" cy="1842"/>
              </a:xfrm>
            </p:grpSpPr>
            <p:sp>
              <p:nvSpPr>
                <p:cNvPr id="9223" name="Oval 8"/>
                <p:cNvSpPr/>
                <p:nvPr/>
              </p:nvSpPr>
              <p:spPr>
                <a:xfrm>
                  <a:off x="1592" y="469"/>
                  <a:ext cx="227" cy="227"/>
                </a:xfrm>
                <a:prstGeom prst="ellipse">
                  <a:avLst/>
                </a:prstGeom>
                <a:solidFill>
                  <a:srgbClr val="000000"/>
                </a:solidFill>
                <a:ln w="12700" cap="sq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9224" name="Group 9"/>
                <p:cNvGrpSpPr/>
                <p:nvPr/>
              </p:nvGrpSpPr>
              <p:grpSpPr>
                <a:xfrm>
                  <a:off x="1265" y="587"/>
                  <a:ext cx="1724" cy="1724"/>
                  <a:chOff x="1263" y="587"/>
                  <a:chExt cx="1724" cy="1724"/>
                </a:xfrm>
              </p:grpSpPr>
              <p:grpSp>
                <p:nvGrpSpPr>
                  <p:cNvPr id="9225" name="Group 10"/>
                  <p:cNvGrpSpPr/>
                  <p:nvPr/>
                </p:nvGrpSpPr>
                <p:grpSpPr>
                  <a:xfrm>
                    <a:off x="1263" y="587"/>
                    <a:ext cx="1724" cy="1724"/>
                    <a:chOff x="839" y="2311"/>
                    <a:chExt cx="1724" cy="1724"/>
                  </a:xfrm>
                </p:grpSpPr>
                <p:sp>
                  <p:nvSpPr>
                    <p:cNvPr id="9226" name="AutoShape 11"/>
                    <p:cNvSpPr/>
                    <p:nvPr/>
                  </p:nvSpPr>
                  <p:spPr>
                    <a:xfrm>
                      <a:off x="839" y="2311"/>
                      <a:ext cx="1724" cy="1724"/>
                    </a:xfrm>
                    <a:prstGeom prst="cube">
                      <a:avLst>
                        <a:gd name="adj" fmla="val 25000"/>
                      </a:avLst>
                    </a:prstGeom>
                    <a:noFill/>
                    <a:ln w="12700" cap="sq" cmpd="sng">
                      <a:solidFill>
                        <a:srgbClr val="000000"/>
                      </a:solidFill>
                      <a:prstDash val="solid"/>
                      <a:miter/>
                      <a:headEnd type="none" w="sm" len="sm"/>
                      <a:tailEnd type="none" w="sm" len="sm"/>
                    </a:ln>
                  </p:spPr>
                  <p:txBody>
                    <a:bodyPr wrap="none" anchor="ctr" anchorCtr="0"/>
                    <a:p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9227" name="Line 12"/>
                    <p:cNvSpPr/>
                    <p:nvPr/>
                  </p:nvSpPr>
                  <p:spPr>
                    <a:xfrm>
                      <a:off x="1292" y="3607"/>
                      <a:ext cx="1270" cy="0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9228" name="Line 13"/>
                    <p:cNvSpPr/>
                    <p:nvPr/>
                  </p:nvSpPr>
                  <p:spPr>
                    <a:xfrm>
                      <a:off x="1268" y="2311"/>
                      <a:ext cx="0" cy="1315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9229" name="Line 14"/>
                    <p:cNvSpPr/>
                    <p:nvPr/>
                  </p:nvSpPr>
                  <p:spPr>
                    <a:xfrm flipV="1">
                      <a:off x="839" y="3626"/>
                      <a:ext cx="408" cy="408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sp>
                <p:nvSpPr>
                  <p:cNvPr id="9230" name="Oval 15"/>
                  <p:cNvSpPr/>
                  <p:nvPr/>
                </p:nvSpPr>
                <p:spPr>
                  <a:xfrm>
                    <a:off x="1837" y="1494"/>
                    <a:ext cx="227" cy="22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 cap="sq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231" name="Line 16"/>
                  <p:cNvSpPr/>
                  <p:nvPr/>
                </p:nvSpPr>
                <p:spPr>
                  <a:xfrm flipH="1">
                    <a:off x="1383" y="1721"/>
                    <a:ext cx="454" cy="544"/>
                  </a:xfrm>
                  <a:prstGeom prst="line">
                    <a:avLst/>
                  </a:prstGeom>
                  <a:ln w="38100" cap="sq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232" name="Line 17"/>
                  <p:cNvSpPr/>
                  <p:nvPr/>
                </p:nvSpPr>
                <p:spPr>
                  <a:xfrm>
                    <a:off x="1746" y="723"/>
                    <a:ext cx="136" cy="771"/>
                  </a:xfrm>
                  <a:prstGeom prst="line">
                    <a:avLst/>
                  </a:prstGeom>
                  <a:ln w="38100" cap="sq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233" name="Line 18"/>
                  <p:cNvSpPr/>
                  <p:nvPr/>
                </p:nvSpPr>
                <p:spPr>
                  <a:xfrm flipH="1">
                    <a:off x="2064" y="1176"/>
                    <a:ext cx="408" cy="409"/>
                  </a:xfrm>
                  <a:prstGeom prst="line">
                    <a:avLst/>
                  </a:prstGeom>
                  <a:ln w="38100" cap="sq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234" name="Line 19"/>
                  <p:cNvSpPr/>
                  <p:nvPr/>
                </p:nvSpPr>
                <p:spPr>
                  <a:xfrm>
                    <a:off x="2064" y="1676"/>
                    <a:ext cx="771" cy="181"/>
                  </a:xfrm>
                  <a:prstGeom prst="line">
                    <a:avLst/>
                  </a:prstGeom>
                  <a:ln w="38100" cap="sq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</p:grpSp>
      </p:grpSp>
      <p:grpSp>
        <p:nvGrpSpPr>
          <p:cNvPr id="7" name="Group 20"/>
          <p:cNvGrpSpPr>
            <a:grpSpLocks noChangeAspect="1"/>
          </p:cNvGrpSpPr>
          <p:nvPr/>
        </p:nvGrpSpPr>
        <p:grpSpPr>
          <a:xfrm>
            <a:off x="1601788" y="908050"/>
            <a:ext cx="1547812" cy="1514475"/>
            <a:chOff x="2444" y="460"/>
            <a:chExt cx="1951" cy="1960"/>
          </a:xfrm>
        </p:grpSpPr>
        <p:grpSp>
          <p:nvGrpSpPr>
            <p:cNvPr id="9236" name="Group 21"/>
            <p:cNvGrpSpPr/>
            <p:nvPr/>
          </p:nvGrpSpPr>
          <p:grpSpPr>
            <a:xfrm>
              <a:off x="2559" y="582"/>
              <a:ext cx="1724" cy="1724"/>
              <a:chOff x="839" y="2311"/>
              <a:chExt cx="1724" cy="1724"/>
            </a:xfrm>
          </p:grpSpPr>
          <p:sp>
            <p:nvSpPr>
              <p:cNvPr id="9237" name="AutoShape 22"/>
              <p:cNvSpPr/>
              <p:nvPr/>
            </p:nvSpPr>
            <p:spPr>
              <a:xfrm>
                <a:off x="839" y="2311"/>
                <a:ext cx="1724" cy="1724"/>
              </a:xfrm>
              <a:prstGeom prst="cube">
                <a:avLst>
                  <a:gd name="adj" fmla="val 25000"/>
                </a:avLst>
              </a:prstGeom>
              <a:noFill/>
              <a:ln w="12700" cap="sq" cmpd="sng">
                <a:solidFill>
                  <a:srgbClr val="00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Line 23"/>
              <p:cNvSpPr/>
              <p:nvPr/>
            </p:nvSpPr>
            <p:spPr>
              <a:xfrm>
                <a:off x="1292" y="3607"/>
                <a:ext cx="1270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39" name="Line 24"/>
              <p:cNvSpPr/>
              <p:nvPr/>
            </p:nvSpPr>
            <p:spPr>
              <a:xfrm>
                <a:off x="1268" y="2311"/>
                <a:ext cx="0" cy="131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40" name="Line 25"/>
              <p:cNvSpPr/>
              <p:nvPr/>
            </p:nvSpPr>
            <p:spPr>
              <a:xfrm flipV="1">
                <a:off x="839" y="3626"/>
                <a:ext cx="408" cy="408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9241" name="Oval 26"/>
            <p:cNvSpPr/>
            <p:nvPr/>
          </p:nvSpPr>
          <p:spPr>
            <a:xfrm>
              <a:off x="4168" y="460"/>
              <a:ext cx="227" cy="227"/>
            </a:xfrm>
            <a:prstGeom prst="ellipse">
              <a:avLst/>
            </a:prstGeom>
            <a:solidFill>
              <a:srgbClr val="000000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2" name="Oval 27"/>
            <p:cNvSpPr/>
            <p:nvPr/>
          </p:nvSpPr>
          <p:spPr>
            <a:xfrm>
              <a:off x="2444" y="90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3" name="Oval 28"/>
            <p:cNvSpPr/>
            <p:nvPr/>
          </p:nvSpPr>
          <p:spPr>
            <a:xfrm>
              <a:off x="3724" y="2193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29"/>
          <p:cNvGrpSpPr>
            <a:grpSpLocks noChangeAspect="1"/>
          </p:cNvGrpSpPr>
          <p:nvPr/>
        </p:nvGrpSpPr>
        <p:grpSpPr>
          <a:xfrm>
            <a:off x="1601788" y="1898650"/>
            <a:ext cx="1554162" cy="1506538"/>
            <a:chOff x="2445" y="1766"/>
            <a:chExt cx="1959" cy="1951"/>
          </a:xfrm>
        </p:grpSpPr>
        <p:grpSp>
          <p:nvGrpSpPr>
            <p:cNvPr id="9245" name="Group 30"/>
            <p:cNvGrpSpPr/>
            <p:nvPr/>
          </p:nvGrpSpPr>
          <p:grpSpPr>
            <a:xfrm>
              <a:off x="2566" y="1881"/>
              <a:ext cx="1724" cy="1724"/>
              <a:chOff x="839" y="2311"/>
              <a:chExt cx="1724" cy="1724"/>
            </a:xfrm>
          </p:grpSpPr>
          <p:sp>
            <p:nvSpPr>
              <p:cNvPr id="9246" name="AutoShape 31"/>
              <p:cNvSpPr/>
              <p:nvPr/>
            </p:nvSpPr>
            <p:spPr>
              <a:xfrm>
                <a:off x="839" y="2311"/>
                <a:ext cx="1724" cy="1724"/>
              </a:xfrm>
              <a:prstGeom prst="cube">
                <a:avLst>
                  <a:gd name="adj" fmla="val 25000"/>
                </a:avLst>
              </a:prstGeom>
              <a:noFill/>
              <a:ln w="12700" cap="sq" cmpd="sng">
                <a:solidFill>
                  <a:srgbClr val="00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7" name="Line 32"/>
              <p:cNvSpPr/>
              <p:nvPr/>
            </p:nvSpPr>
            <p:spPr>
              <a:xfrm>
                <a:off x="1292" y="3607"/>
                <a:ext cx="1270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48" name="Line 33"/>
              <p:cNvSpPr/>
              <p:nvPr/>
            </p:nvSpPr>
            <p:spPr>
              <a:xfrm>
                <a:off x="1268" y="2311"/>
                <a:ext cx="0" cy="131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49" name="Line 34"/>
              <p:cNvSpPr/>
              <p:nvPr/>
            </p:nvSpPr>
            <p:spPr>
              <a:xfrm flipV="1">
                <a:off x="839" y="3626"/>
                <a:ext cx="408" cy="408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9250" name="Oval 35"/>
            <p:cNvSpPr/>
            <p:nvPr/>
          </p:nvSpPr>
          <p:spPr>
            <a:xfrm>
              <a:off x="2445" y="3490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1" name="Oval 36"/>
            <p:cNvSpPr/>
            <p:nvPr/>
          </p:nvSpPr>
          <p:spPr>
            <a:xfrm>
              <a:off x="4177" y="3072"/>
              <a:ext cx="227" cy="227"/>
            </a:xfrm>
            <a:prstGeom prst="ellipse">
              <a:avLst/>
            </a:prstGeom>
            <a:solidFill>
              <a:srgbClr val="000000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2" name="Oval 37"/>
            <p:cNvSpPr/>
            <p:nvPr/>
          </p:nvSpPr>
          <p:spPr>
            <a:xfrm>
              <a:off x="3128" y="2797"/>
              <a:ext cx="227" cy="227"/>
            </a:xfrm>
            <a:prstGeom prst="ellipse">
              <a:avLst/>
            </a:pr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3" name="Line 38"/>
            <p:cNvSpPr/>
            <p:nvPr/>
          </p:nvSpPr>
          <p:spPr>
            <a:xfrm flipH="1">
              <a:off x="2653" y="3036"/>
              <a:ext cx="545" cy="499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54" name="Line 39"/>
            <p:cNvSpPr/>
            <p:nvPr/>
          </p:nvSpPr>
          <p:spPr>
            <a:xfrm>
              <a:off x="3061" y="1993"/>
              <a:ext cx="136" cy="771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55" name="Line 40"/>
            <p:cNvSpPr/>
            <p:nvPr/>
          </p:nvSpPr>
          <p:spPr>
            <a:xfrm flipH="1">
              <a:off x="3334" y="2356"/>
              <a:ext cx="408" cy="454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56" name="Line 41"/>
            <p:cNvSpPr/>
            <p:nvPr/>
          </p:nvSpPr>
          <p:spPr>
            <a:xfrm>
              <a:off x="3379" y="2946"/>
              <a:ext cx="771" cy="181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57" name="Oval 42"/>
            <p:cNvSpPr/>
            <p:nvPr/>
          </p:nvSpPr>
          <p:spPr>
            <a:xfrm>
              <a:off x="2880" y="176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8" name="Oval 43"/>
            <p:cNvSpPr/>
            <p:nvPr/>
          </p:nvSpPr>
          <p:spPr>
            <a:xfrm>
              <a:off x="2880" y="176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9" name="Oval 44"/>
            <p:cNvSpPr/>
            <p:nvPr/>
          </p:nvSpPr>
          <p:spPr>
            <a:xfrm>
              <a:off x="3724" y="2202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45"/>
          <p:cNvGrpSpPr>
            <a:grpSpLocks noChangeAspect="1"/>
          </p:cNvGrpSpPr>
          <p:nvPr/>
        </p:nvGrpSpPr>
        <p:grpSpPr>
          <a:xfrm>
            <a:off x="1285875" y="1235075"/>
            <a:ext cx="1533525" cy="1500188"/>
            <a:chOff x="2018" y="914"/>
            <a:chExt cx="1932" cy="1941"/>
          </a:xfrm>
        </p:grpSpPr>
        <p:sp>
          <p:nvSpPr>
            <p:cNvPr id="9261" name="Oval 46"/>
            <p:cNvSpPr/>
            <p:nvPr/>
          </p:nvSpPr>
          <p:spPr>
            <a:xfrm>
              <a:off x="2744" y="1993"/>
              <a:ext cx="227" cy="227"/>
            </a:xfrm>
            <a:prstGeom prst="ellipse">
              <a:avLst/>
            </a:pr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62" name="Group 47"/>
            <p:cNvGrpSpPr/>
            <p:nvPr/>
          </p:nvGrpSpPr>
          <p:grpSpPr>
            <a:xfrm>
              <a:off x="2018" y="914"/>
              <a:ext cx="1932" cy="1941"/>
              <a:chOff x="2018" y="914"/>
              <a:chExt cx="1932" cy="1941"/>
            </a:xfrm>
          </p:grpSpPr>
          <p:grpSp>
            <p:nvGrpSpPr>
              <p:cNvPr id="9263" name="Group 48"/>
              <p:cNvGrpSpPr/>
              <p:nvPr/>
            </p:nvGrpSpPr>
            <p:grpSpPr>
              <a:xfrm>
                <a:off x="2127" y="1019"/>
                <a:ext cx="1724" cy="1724"/>
                <a:chOff x="839" y="2311"/>
                <a:chExt cx="1724" cy="1724"/>
              </a:xfrm>
            </p:grpSpPr>
            <p:sp>
              <p:nvSpPr>
                <p:cNvPr id="9264" name="AutoShape 49"/>
                <p:cNvSpPr/>
                <p:nvPr/>
              </p:nvSpPr>
              <p:spPr>
                <a:xfrm>
                  <a:off x="839" y="2311"/>
                  <a:ext cx="1724" cy="1724"/>
                </a:xfrm>
                <a:prstGeom prst="cube">
                  <a:avLst>
                    <a:gd name="adj" fmla="val 25000"/>
                  </a:avLst>
                </a:prstGeom>
                <a:noFill/>
                <a:ln w="12700" cap="sq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65" name="Line 50"/>
                <p:cNvSpPr/>
                <p:nvPr/>
              </p:nvSpPr>
              <p:spPr>
                <a:xfrm>
                  <a:off x="1292" y="3607"/>
                  <a:ext cx="1270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266" name="Line 51"/>
                <p:cNvSpPr/>
                <p:nvPr/>
              </p:nvSpPr>
              <p:spPr>
                <a:xfrm>
                  <a:off x="1268" y="2311"/>
                  <a:ext cx="0" cy="1315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267" name="Line 52"/>
                <p:cNvSpPr/>
                <p:nvPr/>
              </p:nvSpPr>
              <p:spPr>
                <a:xfrm flipV="1">
                  <a:off x="839" y="3626"/>
                  <a:ext cx="408" cy="408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9268" name="Oval 53"/>
              <p:cNvSpPr/>
              <p:nvPr/>
            </p:nvSpPr>
            <p:spPr>
              <a:xfrm>
                <a:off x="3306" y="1340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69" name="Line 54"/>
              <p:cNvSpPr/>
              <p:nvPr/>
            </p:nvSpPr>
            <p:spPr>
              <a:xfrm>
                <a:off x="2608" y="1177"/>
                <a:ext cx="181" cy="816"/>
              </a:xfrm>
              <a:prstGeom prst="line">
                <a:avLst/>
              </a:prstGeom>
              <a:ln w="38100" cap="sq" cmpd="sng">
                <a:solidFill>
                  <a:srgbClr val="6600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270" name="Line 55"/>
              <p:cNvSpPr/>
              <p:nvPr/>
            </p:nvSpPr>
            <p:spPr>
              <a:xfrm flipH="1">
                <a:off x="2245" y="2220"/>
                <a:ext cx="545" cy="454"/>
              </a:xfrm>
              <a:prstGeom prst="line">
                <a:avLst/>
              </a:prstGeom>
              <a:ln w="38100" cap="sq" cmpd="sng">
                <a:solidFill>
                  <a:srgbClr val="6600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271" name="Line 56"/>
              <p:cNvSpPr/>
              <p:nvPr/>
            </p:nvSpPr>
            <p:spPr>
              <a:xfrm>
                <a:off x="2971" y="2084"/>
                <a:ext cx="771" cy="181"/>
              </a:xfrm>
              <a:prstGeom prst="line">
                <a:avLst/>
              </a:prstGeom>
              <a:ln w="38100" cap="sq" cmpd="sng">
                <a:solidFill>
                  <a:srgbClr val="6600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272" name="Line 57"/>
              <p:cNvSpPr/>
              <p:nvPr/>
            </p:nvSpPr>
            <p:spPr>
              <a:xfrm flipH="1">
                <a:off x="2925" y="1585"/>
                <a:ext cx="408" cy="409"/>
              </a:xfrm>
              <a:prstGeom prst="line">
                <a:avLst/>
              </a:prstGeom>
              <a:ln w="38100" cap="sq" cmpd="sng">
                <a:solidFill>
                  <a:srgbClr val="660033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273" name="Oval 58"/>
              <p:cNvSpPr/>
              <p:nvPr/>
            </p:nvSpPr>
            <p:spPr>
              <a:xfrm>
                <a:off x="2444" y="914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4" name="Oval 59"/>
              <p:cNvSpPr/>
              <p:nvPr/>
            </p:nvSpPr>
            <p:spPr>
              <a:xfrm>
                <a:off x="2018" y="2628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5" name="Oval 60"/>
              <p:cNvSpPr/>
              <p:nvPr/>
            </p:nvSpPr>
            <p:spPr>
              <a:xfrm>
                <a:off x="3723" y="2202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" name="Group 61"/>
          <p:cNvGrpSpPr>
            <a:grpSpLocks noChangeAspect="1"/>
          </p:cNvGrpSpPr>
          <p:nvPr/>
        </p:nvGrpSpPr>
        <p:grpSpPr>
          <a:xfrm>
            <a:off x="566738" y="1898650"/>
            <a:ext cx="1547812" cy="1506538"/>
            <a:chOff x="1156" y="1766"/>
            <a:chExt cx="1951" cy="1951"/>
          </a:xfrm>
        </p:grpSpPr>
        <p:grpSp>
          <p:nvGrpSpPr>
            <p:cNvPr id="9277" name="Group 62"/>
            <p:cNvGrpSpPr/>
            <p:nvPr/>
          </p:nvGrpSpPr>
          <p:grpSpPr>
            <a:xfrm>
              <a:off x="1268" y="1878"/>
              <a:ext cx="1724" cy="1724"/>
              <a:chOff x="839" y="2311"/>
              <a:chExt cx="1724" cy="1724"/>
            </a:xfrm>
          </p:grpSpPr>
          <p:sp>
            <p:nvSpPr>
              <p:cNvPr id="9278" name="AutoShape 63"/>
              <p:cNvSpPr/>
              <p:nvPr/>
            </p:nvSpPr>
            <p:spPr>
              <a:xfrm>
                <a:off x="839" y="2311"/>
                <a:ext cx="1724" cy="1724"/>
              </a:xfrm>
              <a:prstGeom prst="cube">
                <a:avLst>
                  <a:gd name="adj" fmla="val 25000"/>
                </a:avLst>
              </a:prstGeom>
              <a:noFill/>
              <a:ln w="12700" cap="sq" cmpd="sng">
                <a:solidFill>
                  <a:srgbClr val="00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9" name="Line 64"/>
              <p:cNvSpPr/>
              <p:nvPr/>
            </p:nvSpPr>
            <p:spPr>
              <a:xfrm>
                <a:off x="1292" y="3607"/>
                <a:ext cx="1270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80" name="Line 65"/>
              <p:cNvSpPr/>
              <p:nvPr/>
            </p:nvSpPr>
            <p:spPr>
              <a:xfrm>
                <a:off x="1268" y="2311"/>
                <a:ext cx="0" cy="131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281" name="Line 66"/>
              <p:cNvSpPr/>
              <p:nvPr/>
            </p:nvSpPr>
            <p:spPr>
              <a:xfrm flipV="1">
                <a:off x="839" y="3626"/>
                <a:ext cx="408" cy="408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9282" name="Oval 67"/>
            <p:cNvSpPr/>
            <p:nvPr/>
          </p:nvSpPr>
          <p:spPr>
            <a:xfrm>
              <a:off x="1574" y="3063"/>
              <a:ext cx="227" cy="227"/>
            </a:xfrm>
            <a:prstGeom prst="ellipse">
              <a:avLst/>
            </a:prstGeom>
            <a:solidFill>
              <a:srgbClr val="000000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83" name="Oval 68"/>
            <p:cNvSpPr/>
            <p:nvPr/>
          </p:nvSpPr>
          <p:spPr>
            <a:xfrm>
              <a:off x="2880" y="176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84" name="Oval 69"/>
            <p:cNvSpPr/>
            <p:nvPr/>
          </p:nvSpPr>
          <p:spPr>
            <a:xfrm>
              <a:off x="1156" y="2193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85" name="Oval 70"/>
            <p:cNvSpPr/>
            <p:nvPr/>
          </p:nvSpPr>
          <p:spPr>
            <a:xfrm>
              <a:off x="2445" y="3490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71"/>
          <p:cNvGrpSpPr>
            <a:grpSpLocks noChangeAspect="1"/>
          </p:cNvGrpSpPr>
          <p:nvPr/>
        </p:nvGrpSpPr>
        <p:grpSpPr>
          <a:xfrm>
            <a:off x="1262063" y="2233613"/>
            <a:ext cx="1531937" cy="1498600"/>
            <a:chOff x="2020" y="2193"/>
            <a:chExt cx="1931" cy="1942"/>
          </a:xfrm>
        </p:grpSpPr>
        <p:grpSp>
          <p:nvGrpSpPr>
            <p:cNvPr id="9287" name="Group 72"/>
            <p:cNvGrpSpPr/>
            <p:nvPr/>
          </p:nvGrpSpPr>
          <p:grpSpPr>
            <a:xfrm>
              <a:off x="2137" y="2193"/>
              <a:ext cx="1814" cy="1942"/>
              <a:chOff x="3742" y="2238"/>
              <a:chExt cx="1814" cy="1942"/>
            </a:xfrm>
          </p:grpSpPr>
          <p:grpSp>
            <p:nvGrpSpPr>
              <p:cNvPr id="9288" name="Group 73"/>
              <p:cNvGrpSpPr/>
              <p:nvPr/>
            </p:nvGrpSpPr>
            <p:grpSpPr>
              <a:xfrm>
                <a:off x="3742" y="2356"/>
                <a:ext cx="1724" cy="1724"/>
                <a:chOff x="839" y="2311"/>
                <a:chExt cx="1724" cy="1724"/>
              </a:xfrm>
            </p:grpSpPr>
            <p:sp>
              <p:nvSpPr>
                <p:cNvPr id="9289" name="AutoShape 74"/>
                <p:cNvSpPr/>
                <p:nvPr/>
              </p:nvSpPr>
              <p:spPr>
                <a:xfrm>
                  <a:off x="839" y="2311"/>
                  <a:ext cx="1724" cy="1724"/>
                </a:xfrm>
                <a:prstGeom prst="cube">
                  <a:avLst>
                    <a:gd name="adj" fmla="val 25000"/>
                  </a:avLst>
                </a:prstGeom>
                <a:noFill/>
                <a:ln w="12700" cap="sq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90" name="Line 75"/>
                <p:cNvSpPr/>
                <p:nvPr/>
              </p:nvSpPr>
              <p:spPr>
                <a:xfrm>
                  <a:off x="1292" y="3607"/>
                  <a:ext cx="1270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291" name="Line 76"/>
                <p:cNvSpPr/>
                <p:nvPr/>
              </p:nvSpPr>
              <p:spPr>
                <a:xfrm>
                  <a:off x="1268" y="2311"/>
                  <a:ext cx="0" cy="1315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292" name="Line 77"/>
                <p:cNvSpPr/>
                <p:nvPr/>
              </p:nvSpPr>
              <p:spPr>
                <a:xfrm flipV="1">
                  <a:off x="839" y="3626"/>
                  <a:ext cx="408" cy="408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9293" name="Oval 78"/>
              <p:cNvSpPr/>
              <p:nvPr/>
            </p:nvSpPr>
            <p:spPr>
              <a:xfrm>
                <a:off x="4921" y="3953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94" name="Oval 79"/>
              <p:cNvSpPr/>
              <p:nvPr/>
            </p:nvSpPr>
            <p:spPr>
              <a:xfrm>
                <a:off x="5329" y="2238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95" name="Oval 80"/>
            <p:cNvSpPr/>
            <p:nvPr/>
          </p:nvSpPr>
          <p:spPr>
            <a:xfrm>
              <a:off x="2020" y="2628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96" name="Oval 81"/>
            <p:cNvSpPr/>
            <p:nvPr/>
          </p:nvSpPr>
          <p:spPr>
            <a:xfrm>
              <a:off x="2445" y="3490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97" name="Oval 82"/>
            <p:cNvSpPr/>
            <p:nvPr/>
          </p:nvSpPr>
          <p:spPr>
            <a:xfrm>
              <a:off x="3720" y="2199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83"/>
          <p:cNvGrpSpPr>
            <a:grpSpLocks noChangeAspect="1"/>
          </p:cNvGrpSpPr>
          <p:nvPr/>
        </p:nvGrpSpPr>
        <p:grpSpPr>
          <a:xfrm>
            <a:off x="231775" y="2246313"/>
            <a:ext cx="1536700" cy="1492250"/>
            <a:chOff x="734" y="2202"/>
            <a:chExt cx="1937" cy="1932"/>
          </a:xfrm>
        </p:grpSpPr>
        <p:grpSp>
          <p:nvGrpSpPr>
            <p:cNvPr id="9299" name="Group 84"/>
            <p:cNvGrpSpPr/>
            <p:nvPr/>
          </p:nvGrpSpPr>
          <p:grpSpPr>
            <a:xfrm>
              <a:off x="838" y="2311"/>
              <a:ext cx="1724" cy="1724"/>
              <a:chOff x="839" y="2311"/>
              <a:chExt cx="1724" cy="1724"/>
            </a:xfrm>
          </p:grpSpPr>
          <p:sp>
            <p:nvSpPr>
              <p:cNvPr id="9300" name="AutoShape 85"/>
              <p:cNvSpPr/>
              <p:nvPr/>
            </p:nvSpPr>
            <p:spPr>
              <a:xfrm>
                <a:off x="839" y="2311"/>
                <a:ext cx="1724" cy="1724"/>
              </a:xfrm>
              <a:prstGeom prst="cube">
                <a:avLst>
                  <a:gd name="adj" fmla="val 25000"/>
                </a:avLst>
              </a:prstGeom>
              <a:noFill/>
              <a:ln w="12700" cap="sq" cmpd="sng">
                <a:solidFill>
                  <a:srgbClr val="00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01" name="Line 86"/>
              <p:cNvSpPr/>
              <p:nvPr/>
            </p:nvSpPr>
            <p:spPr>
              <a:xfrm>
                <a:off x="1292" y="3607"/>
                <a:ext cx="1270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302" name="Line 87"/>
              <p:cNvSpPr/>
              <p:nvPr/>
            </p:nvSpPr>
            <p:spPr>
              <a:xfrm>
                <a:off x="1268" y="2311"/>
                <a:ext cx="0" cy="131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303" name="Line 88"/>
              <p:cNvSpPr/>
              <p:nvPr/>
            </p:nvSpPr>
            <p:spPr>
              <a:xfrm flipV="1">
                <a:off x="839" y="3626"/>
                <a:ext cx="408" cy="408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9304" name="Oval 89"/>
            <p:cNvSpPr/>
            <p:nvPr/>
          </p:nvSpPr>
          <p:spPr>
            <a:xfrm>
              <a:off x="734" y="3907"/>
              <a:ext cx="227" cy="227"/>
            </a:xfrm>
            <a:prstGeom prst="ellipse">
              <a:avLst/>
            </a:prstGeom>
            <a:solidFill>
              <a:srgbClr val="000000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05" name="Oval 90"/>
            <p:cNvSpPr/>
            <p:nvPr/>
          </p:nvSpPr>
          <p:spPr>
            <a:xfrm>
              <a:off x="1383" y="3218"/>
              <a:ext cx="227" cy="227"/>
            </a:xfrm>
            <a:prstGeom prst="ellipse">
              <a:avLst/>
            </a:pr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06" name="Line 91"/>
            <p:cNvSpPr/>
            <p:nvPr/>
          </p:nvSpPr>
          <p:spPr>
            <a:xfrm>
              <a:off x="1292" y="2447"/>
              <a:ext cx="136" cy="771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07" name="Line 92"/>
            <p:cNvSpPr/>
            <p:nvPr/>
          </p:nvSpPr>
          <p:spPr>
            <a:xfrm flipH="1">
              <a:off x="930" y="3399"/>
              <a:ext cx="454" cy="544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08" name="Line 93"/>
            <p:cNvSpPr/>
            <p:nvPr/>
          </p:nvSpPr>
          <p:spPr>
            <a:xfrm>
              <a:off x="1655" y="3399"/>
              <a:ext cx="771" cy="181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09" name="Line 94"/>
            <p:cNvSpPr/>
            <p:nvPr/>
          </p:nvSpPr>
          <p:spPr>
            <a:xfrm flipH="1">
              <a:off x="1610" y="2810"/>
              <a:ext cx="408" cy="409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10" name="Oval 95"/>
            <p:cNvSpPr/>
            <p:nvPr/>
          </p:nvSpPr>
          <p:spPr>
            <a:xfrm>
              <a:off x="1156" y="2202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11" name="Oval 96"/>
            <p:cNvSpPr/>
            <p:nvPr/>
          </p:nvSpPr>
          <p:spPr>
            <a:xfrm>
              <a:off x="2018" y="2628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12" name="Oval 97"/>
            <p:cNvSpPr/>
            <p:nvPr/>
          </p:nvSpPr>
          <p:spPr>
            <a:xfrm>
              <a:off x="2444" y="3490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Group 98"/>
          <p:cNvGrpSpPr>
            <a:grpSpLocks noChangeAspect="1"/>
          </p:cNvGrpSpPr>
          <p:nvPr/>
        </p:nvGrpSpPr>
        <p:grpSpPr>
          <a:xfrm>
            <a:off x="231775" y="1243013"/>
            <a:ext cx="1566863" cy="1504950"/>
            <a:chOff x="727" y="909"/>
            <a:chExt cx="1975" cy="1947"/>
          </a:xfrm>
        </p:grpSpPr>
        <p:grpSp>
          <p:nvGrpSpPr>
            <p:cNvPr id="9314" name="Group 99"/>
            <p:cNvGrpSpPr/>
            <p:nvPr/>
          </p:nvGrpSpPr>
          <p:grpSpPr>
            <a:xfrm>
              <a:off x="727" y="909"/>
              <a:ext cx="1975" cy="1947"/>
              <a:chOff x="712" y="908"/>
              <a:chExt cx="1975" cy="1947"/>
            </a:xfrm>
          </p:grpSpPr>
          <p:grpSp>
            <p:nvGrpSpPr>
              <p:cNvPr id="9315" name="Group 100"/>
              <p:cNvGrpSpPr/>
              <p:nvPr/>
            </p:nvGrpSpPr>
            <p:grpSpPr>
              <a:xfrm>
                <a:off x="831" y="1019"/>
                <a:ext cx="1724" cy="1724"/>
                <a:chOff x="839" y="2311"/>
                <a:chExt cx="1724" cy="1724"/>
              </a:xfrm>
            </p:grpSpPr>
            <p:sp>
              <p:nvSpPr>
                <p:cNvPr id="9316" name="AutoShape 101"/>
                <p:cNvSpPr/>
                <p:nvPr/>
              </p:nvSpPr>
              <p:spPr>
                <a:xfrm>
                  <a:off x="839" y="2311"/>
                  <a:ext cx="1724" cy="1724"/>
                </a:xfrm>
                <a:prstGeom prst="cube">
                  <a:avLst>
                    <a:gd name="adj" fmla="val 25000"/>
                  </a:avLst>
                </a:prstGeom>
                <a:noFill/>
                <a:ln w="12700" cap="sq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17" name="Line 102"/>
                <p:cNvSpPr/>
                <p:nvPr/>
              </p:nvSpPr>
              <p:spPr>
                <a:xfrm>
                  <a:off x="1292" y="3607"/>
                  <a:ext cx="1270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318" name="Line 103"/>
                <p:cNvSpPr/>
                <p:nvPr/>
              </p:nvSpPr>
              <p:spPr>
                <a:xfrm>
                  <a:off x="1268" y="2311"/>
                  <a:ext cx="0" cy="1315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9319" name="Line 104"/>
                <p:cNvSpPr/>
                <p:nvPr/>
              </p:nvSpPr>
              <p:spPr>
                <a:xfrm flipV="1">
                  <a:off x="839" y="3626"/>
                  <a:ext cx="408" cy="408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9320" name="Oval 105"/>
              <p:cNvSpPr/>
              <p:nvPr/>
            </p:nvSpPr>
            <p:spPr>
              <a:xfrm>
                <a:off x="712" y="1331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21" name="Oval 106"/>
              <p:cNvSpPr/>
              <p:nvPr/>
            </p:nvSpPr>
            <p:spPr>
              <a:xfrm>
                <a:off x="2432" y="908"/>
                <a:ext cx="255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r>
                  <a: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上</a:t>
                </a:r>
                <a:endPara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22" name="Oval 107"/>
              <p:cNvSpPr/>
              <p:nvPr/>
            </p:nvSpPr>
            <p:spPr>
              <a:xfrm>
                <a:off x="2018" y="2628"/>
                <a:ext cx="227" cy="227"/>
              </a:xfrm>
              <a:prstGeom prst="ellipse">
                <a:avLst/>
              </a:prstGeom>
              <a:solidFill>
                <a:srgbClr val="0066FF"/>
              </a:solidFill>
              <a:ln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323" name="Oval 108"/>
            <p:cNvSpPr/>
            <p:nvPr/>
          </p:nvSpPr>
          <p:spPr>
            <a:xfrm>
              <a:off x="1163" y="2196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83"/>
          <p:cNvGrpSpPr>
            <a:grpSpLocks noChangeAspect="1"/>
          </p:cNvGrpSpPr>
          <p:nvPr/>
        </p:nvGrpSpPr>
        <p:grpSpPr>
          <a:xfrm>
            <a:off x="341313" y="4373563"/>
            <a:ext cx="1538287" cy="1492250"/>
            <a:chOff x="734" y="2202"/>
            <a:chExt cx="1937" cy="1932"/>
          </a:xfrm>
        </p:grpSpPr>
        <p:grpSp>
          <p:nvGrpSpPr>
            <p:cNvPr id="9325" name="Group 84"/>
            <p:cNvGrpSpPr/>
            <p:nvPr/>
          </p:nvGrpSpPr>
          <p:grpSpPr>
            <a:xfrm>
              <a:off x="838" y="2311"/>
              <a:ext cx="1724" cy="1724"/>
              <a:chOff x="839" y="2311"/>
              <a:chExt cx="1724" cy="1724"/>
            </a:xfrm>
          </p:grpSpPr>
          <p:sp>
            <p:nvSpPr>
              <p:cNvPr id="9326" name="AutoShape 85"/>
              <p:cNvSpPr/>
              <p:nvPr/>
            </p:nvSpPr>
            <p:spPr>
              <a:xfrm>
                <a:off x="839" y="2311"/>
                <a:ext cx="1724" cy="1724"/>
              </a:xfrm>
              <a:prstGeom prst="cube">
                <a:avLst>
                  <a:gd name="adj" fmla="val 25000"/>
                </a:avLst>
              </a:prstGeom>
              <a:noFill/>
              <a:ln w="12700" cap="sq" cmpd="sng">
                <a:solidFill>
                  <a:srgbClr val="00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27" name="Line 86"/>
              <p:cNvSpPr/>
              <p:nvPr/>
            </p:nvSpPr>
            <p:spPr>
              <a:xfrm>
                <a:off x="1292" y="3607"/>
                <a:ext cx="1270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328" name="Line 87"/>
              <p:cNvSpPr/>
              <p:nvPr/>
            </p:nvSpPr>
            <p:spPr>
              <a:xfrm>
                <a:off x="1268" y="2311"/>
                <a:ext cx="0" cy="131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  <p:sp>
            <p:nvSpPr>
              <p:cNvPr id="9329" name="Line 88"/>
              <p:cNvSpPr/>
              <p:nvPr/>
            </p:nvSpPr>
            <p:spPr>
              <a:xfrm flipV="1">
                <a:off x="839" y="3626"/>
                <a:ext cx="408" cy="408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9330" name="Oval 89"/>
            <p:cNvSpPr/>
            <p:nvPr/>
          </p:nvSpPr>
          <p:spPr>
            <a:xfrm>
              <a:off x="734" y="3907"/>
              <a:ext cx="227" cy="227"/>
            </a:xfrm>
            <a:prstGeom prst="ellipse">
              <a:avLst/>
            </a:prstGeom>
            <a:solidFill>
              <a:srgbClr val="000000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31" name="Oval 90"/>
            <p:cNvSpPr/>
            <p:nvPr/>
          </p:nvSpPr>
          <p:spPr>
            <a:xfrm>
              <a:off x="1383" y="3218"/>
              <a:ext cx="227" cy="227"/>
            </a:xfrm>
            <a:prstGeom prst="ellipse">
              <a:avLst/>
            </a:pr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32" name="Line 91"/>
            <p:cNvSpPr/>
            <p:nvPr/>
          </p:nvSpPr>
          <p:spPr>
            <a:xfrm>
              <a:off x="1292" y="2447"/>
              <a:ext cx="136" cy="771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33" name="Line 92"/>
            <p:cNvSpPr/>
            <p:nvPr/>
          </p:nvSpPr>
          <p:spPr>
            <a:xfrm flipH="1">
              <a:off x="930" y="3399"/>
              <a:ext cx="454" cy="544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34" name="Line 93"/>
            <p:cNvSpPr/>
            <p:nvPr/>
          </p:nvSpPr>
          <p:spPr>
            <a:xfrm>
              <a:off x="1655" y="3399"/>
              <a:ext cx="771" cy="181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35" name="Line 94"/>
            <p:cNvSpPr/>
            <p:nvPr/>
          </p:nvSpPr>
          <p:spPr>
            <a:xfrm flipH="1">
              <a:off x="1610" y="2810"/>
              <a:ext cx="408" cy="409"/>
            </a:xfrm>
            <a:prstGeom prst="line">
              <a:avLst/>
            </a:prstGeom>
            <a:ln w="38100" cap="sq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36" name="Oval 95"/>
            <p:cNvSpPr/>
            <p:nvPr/>
          </p:nvSpPr>
          <p:spPr>
            <a:xfrm>
              <a:off x="1156" y="2202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37" name="Oval 96"/>
            <p:cNvSpPr/>
            <p:nvPr/>
          </p:nvSpPr>
          <p:spPr>
            <a:xfrm>
              <a:off x="2018" y="2628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38" name="Oval 97"/>
            <p:cNvSpPr/>
            <p:nvPr/>
          </p:nvSpPr>
          <p:spPr>
            <a:xfrm>
              <a:off x="2444" y="3490"/>
              <a:ext cx="227" cy="227"/>
            </a:xfrm>
            <a:prstGeom prst="ellipse">
              <a:avLst/>
            </a:prstGeom>
            <a:solidFill>
              <a:srgbClr val="0066FF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9339" name="直接连接符 134"/>
          <p:cNvCxnSpPr>
            <a:stCxn id="9304" idx="6"/>
          </p:cNvCxnSpPr>
          <p:nvPr/>
        </p:nvCxnSpPr>
        <p:spPr>
          <a:xfrm>
            <a:off x="411163" y="3649663"/>
            <a:ext cx="604837" cy="3175"/>
          </a:xfrm>
          <a:prstGeom prst="line">
            <a:avLst/>
          </a:prstGeom>
          <a:ln w="9525">
            <a:noFill/>
          </a:ln>
        </p:spPr>
      </p:cxnSp>
      <p:sp>
        <p:nvSpPr>
          <p:cNvPr id="150" name="Line 92"/>
          <p:cNvSpPr/>
          <p:nvPr/>
        </p:nvSpPr>
        <p:spPr>
          <a:xfrm flipH="1">
            <a:off x="385763" y="3157538"/>
            <a:ext cx="406400" cy="420687"/>
          </a:xfrm>
          <a:prstGeom prst="line">
            <a:avLst/>
          </a:prstGeom>
          <a:ln w="38100" cap="sq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TextBox 139"/>
          <p:cNvSpPr txBox="1"/>
          <p:nvPr/>
        </p:nvSpPr>
        <p:spPr>
          <a:xfrm>
            <a:off x="3649663" y="227013"/>
            <a:ext cx="1530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视角一：</a:t>
            </a:r>
            <a:endParaRPr kumimoji="0" lang="zh-CN" altLang="en-US" sz="28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132138" y="908050"/>
            <a:ext cx="5786437" cy="1201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个顶点各有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个碳原子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8×1/8=1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上下左右前后各有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个碳原子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6×1/2=3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体心有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个碳原子。故一个晶胞含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个原子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22625" y="2393950"/>
            <a:ext cx="5670550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将立方体切割成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个全等的小立方体并进行编号，下层（顺时针）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；上层（顺时针）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。在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四个小立方体的体心各有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个碳原子。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862263" y="4598988"/>
            <a:ext cx="5921375" cy="193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小立方体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体心的碳原子与紧邻的三个面心（左、前、下）及顶点构成一个正四面体，小立方体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的碳原子位于这四个碳原子围成的四面体的几何中心。体心的原子也在体对角线的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1/4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处。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3" name="TextBox 129"/>
          <p:cNvSpPr txBox="1"/>
          <p:nvPr/>
        </p:nvSpPr>
        <p:spPr>
          <a:xfrm>
            <a:off x="3536950" y="4076700"/>
            <a:ext cx="17557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视角二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4" grpId="0"/>
      <p:bldP spid="297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image19.png"/>
          <p:cNvPicPr>
            <a:picLocks noChangeAspect="1"/>
          </p:cNvPicPr>
          <p:nvPr/>
        </p:nvPicPr>
        <p:blipFill>
          <a:blip r:embed="rId1"/>
          <a:srcRect l="30540" r="-8" b="15331"/>
          <a:stretch>
            <a:fillRect/>
          </a:stretch>
        </p:blipFill>
        <p:spPr>
          <a:xfrm>
            <a:off x="3924300" y="814388"/>
            <a:ext cx="5219700" cy="224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矩形 2"/>
          <p:cNvSpPr/>
          <p:nvPr/>
        </p:nvSpPr>
        <p:spPr>
          <a:xfrm>
            <a:off x="385763" y="2979738"/>
            <a:ext cx="8145462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观察图 V 中的体对角线上（球①②③④⑤或球⑥⑦③⑧⑨）的球球相切， 故存在。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267" name="直接连接符 30"/>
          <p:cNvCxnSpPr/>
          <p:nvPr/>
        </p:nvCxnSpPr>
        <p:spPr>
          <a:xfrm>
            <a:off x="2681288" y="4643438"/>
            <a:ext cx="1169987" cy="0"/>
          </a:xfrm>
          <a:prstGeom prst="line">
            <a:avLst/>
          </a:prstGeom>
          <a:ln w="9525">
            <a:noFill/>
          </a:ln>
        </p:spPr>
      </p:cxnSp>
      <p:pic>
        <p:nvPicPr>
          <p:cNvPr id="11268" name="Picture 12"/>
          <p:cNvPicPr>
            <a:picLocks noChangeAspect="1"/>
          </p:cNvPicPr>
          <p:nvPr/>
        </p:nvPicPr>
        <p:blipFill>
          <a:blip r:embed="rId2"/>
          <a:srcRect t="41667" r="52950" b="34259"/>
          <a:stretch>
            <a:fillRect/>
          </a:stretch>
        </p:blipFill>
        <p:spPr>
          <a:xfrm>
            <a:off x="295275" y="647700"/>
            <a:ext cx="2386013" cy="233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270" name="Object 15"/>
          <p:cNvGraphicFramePr/>
          <p:nvPr/>
        </p:nvGraphicFramePr>
        <p:xfrm>
          <a:off x="431800" y="3736975"/>
          <a:ext cx="3914775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781300" imgH="2921000" progId="Equation.DSMT4">
                  <p:embed/>
                </p:oleObj>
              </mc:Choice>
              <mc:Fallback>
                <p:oleObj name="" r:id="rId3" imgW="2781300" imgH="2921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3736975"/>
                        <a:ext cx="3914775" cy="292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5663" y="0"/>
            <a:ext cx="15303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视角三：</a:t>
            </a:r>
            <a:endParaRPr kumimoji="0" lang="zh-CN" altLang="en-US" sz="28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1272" name="Object 8"/>
          <p:cNvGraphicFramePr/>
          <p:nvPr/>
        </p:nvGraphicFramePr>
        <p:xfrm>
          <a:off x="4356100" y="4111625"/>
          <a:ext cx="417512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2070100" imgH="825500" progId="Equation.DSMT4">
                  <p:embed/>
                </p:oleObj>
              </mc:Choice>
              <mc:Fallback>
                <p:oleObj name="" r:id="rId5" imgW="2070100" imgH="8255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6100" y="4111625"/>
                        <a:ext cx="4175125" cy="166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73" name="直接连接符 10"/>
          <p:cNvCxnSpPr/>
          <p:nvPr/>
        </p:nvCxnSpPr>
        <p:spPr>
          <a:xfrm>
            <a:off x="3041650" y="908050"/>
            <a:ext cx="495300" cy="0"/>
          </a:xfrm>
          <a:prstGeom prst="line">
            <a:avLst/>
          </a:prstGeom>
          <a:ln w="9525">
            <a:noFill/>
          </a:ln>
        </p:spPr>
      </p:cxnSp>
      <p:sp>
        <p:nvSpPr>
          <p:cNvPr id="11274" name="TextBox 14"/>
          <p:cNvSpPr txBox="1"/>
          <p:nvPr/>
        </p:nvSpPr>
        <p:spPr>
          <a:xfrm>
            <a:off x="3086100" y="1854200"/>
            <a:ext cx="94615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棱长</a:t>
            </a:r>
            <a:r>
              <a:rPr lang="en-US" altLang="zh-CN" dirty="0">
                <a:latin typeface="Arial" panose="020B0604020202020204" pitchFamily="34" charset="0"/>
              </a:rPr>
              <a:t>a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5" name="AutoShape 9"/>
          <p:cNvSpPr/>
          <p:nvPr/>
        </p:nvSpPr>
        <p:spPr>
          <a:xfrm rot="5400000">
            <a:off x="5037138" y="173038"/>
            <a:ext cx="285750" cy="1485900"/>
          </a:xfrm>
          <a:prstGeom prst="leftBrace">
            <a:avLst>
              <a:gd name="adj1" fmla="val 43285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6" name="AutoShape 10"/>
          <p:cNvSpPr/>
          <p:nvPr/>
        </p:nvSpPr>
        <p:spPr>
          <a:xfrm>
            <a:off x="4076700" y="1358900"/>
            <a:ext cx="152400" cy="1352550"/>
          </a:xfrm>
          <a:prstGeom prst="leftBrace">
            <a:avLst>
              <a:gd name="adj1" fmla="val 73876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277" name="AutoShape 14"/>
          <p:cNvCxnSpPr/>
          <p:nvPr/>
        </p:nvCxnSpPr>
        <p:spPr>
          <a:xfrm>
            <a:off x="4527550" y="1449388"/>
            <a:ext cx="1485900" cy="1295400"/>
          </a:xfrm>
          <a:prstGeom prst="straightConnector1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8" name="Rectangle 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79" name="组合 32"/>
          <p:cNvGrpSpPr/>
          <p:nvPr/>
        </p:nvGrpSpPr>
        <p:grpSpPr>
          <a:xfrm>
            <a:off x="6237288" y="352425"/>
            <a:ext cx="1978025" cy="461963"/>
            <a:chOff x="6237185" y="353151"/>
            <a:chExt cx="1977980" cy="461665"/>
          </a:xfrm>
        </p:grpSpPr>
        <p:sp>
          <p:nvSpPr>
            <p:cNvPr id="11280" name="Rectangle 12"/>
            <p:cNvSpPr/>
            <p:nvPr/>
          </p:nvSpPr>
          <p:spPr>
            <a:xfrm>
              <a:off x="6237185" y="368660"/>
              <a:ext cx="1575175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lang="zh-CN" altLang="en-US" dirty="0">
                  <a:latin typeface="Tahoma" panose="020B0604030504040204" pitchFamily="34" charset="0"/>
                  <a:ea typeface="宋体" panose="02010600030101010101" pitchFamily="2" charset="-122"/>
                </a:rPr>
                <a:t>体对角线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1281" name="Picture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7315" y="356622"/>
              <a:ext cx="405045" cy="427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2" name="Rectangle 17"/>
            <p:cNvSpPr/>
            <p:nvPr/>
          </p:nvSpPr>
          <p:spPr>
            <a:xfrm>
              <a:off x="7783625" y="353151"/>
              <a:ext cx="43154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lang="en-US" altLang="zh-CN" sz="2400" dirty="0">
                  <a:latin typeface="Tahoma" panose="020B0604030504040204" pitchFamily="34" charset="0"/>
                </a:rPr>
                <a:t>a</a:t>
              </a:r>
              <a:endParaRPr lang="en-US" altLang="zh-CN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83" name="组合 33"/>
          <p:cNvGrpSpPr/>
          <p:nvPr/>
        </p:nvGrpSpPr>
        <p:grpSpPr>
          <a:xfrm>
            <a:off x="4076700" y="323850"/>
            <a:ext cx="1962150" cy="461963"/>
            <a:chOff x="4076945" y="323655"/>
            <a:chExt cx="1961710" cy="461665"/>
          </a:xfrm>
        </p:grpSpPr>
        <p:grpSp>
          <p:nvGrpSpPr>
            <p:cNvPr id="11284" name="组合 25"/>
            <p:cNvGrpSpPr/>
            <p:nvPr/>
          </p:nvGrpSpPr>
          <p:grpSpPr>
            <a:xfrm>
              <a:off x="4076945" y="354122"/>
              <a:ext cx="1575175" cy="414648"/>
              <a:chOff x="4076945" y="354122"/>
              <a:chExt cx="1575175" cy="414648"/>
            </a:xfrm>
          </p:grpSpPr>
          <p:sp>
            <p:nvSpPr>
              <p:cNvPr id="11285" name="Rectangle 12"/>
              <p:cNvSpPr/>
              <p:nvPr/>
            </p:nvSpPr>
            <p:spPr>
              <a:xfrm>
                <a:off x="4076945" y="368660"/>
                <a:ext cx="1575175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r>
                  <a:rPr lang="zh-CN" altLang="en-US" dirty="0">
                    <a:latin typeface="Tahoma" panose="020B0604030504040204" pitchFamily="34" charset="0"/>
                    <a:ea typeface="宋体" panose="02010600030101010101" pitchFamily="2" charset="-122"/>
                  </a:rPr>
                  <a:t>面对角线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1286" name="Picture 1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92080" y="354122"/>
                <a:ext cx="360040" cy="38004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1287" name="Rectangle 17"/>
            <p:cNvSpPr/>
            <p:nvPr/>
          </p:nvSpPr>
          <p:spPr>
            <a:xfrm>
              <a:off x="5607115" y="323655"/>
              <a:ext cx="43154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lang="en-US" altLang="zh-CN" sz="2400" dirty="0">
                  <a:latin typeface="Tahoma" panose="020B0604030504040204" pitchFamily="34" charset="0"/>
                </a:rPr>
                <a:t>a</a:t>
              </a:r>
              <a:endParaRPr lang="en-US" altLang="zh-CN" sz="24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https://p0.ssl.qhimgs1.com/sdr/400__/t013729e362f9c3eb7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225" y="1377950"/>
            <a:ext cx="3511550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27100" y="706438"/>
            <a:ext cx="1530350" cy="522288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视角四：</a:t>
            </a:r>
            <a:endParaRPr kumimoji="0" lang="zh-CN" altLang="en-US" sz="28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8193"/>
          <p:cNvSpPr>
            <a:spLocks noGrp="1"/>
          </p:cNvSpPr>
          <p:nvPr>
            <p:ph type="title"/>
          </p:nvPr>
        </p:nvSpPr>
        <p:spPr>
          <a:xfrm>
            <a:off x="534988" y="419100"/>
            <a:ext cx="7772400" cy="693738"/>
          </a:xfrm>
          <a:ln/>
        </p:spPr>
        <p:txBody>
          <a:bodyPr anchor="ctr" anchorCtr="0"/>
          <a:p>
            <a:r>
              <a:rPr lang="zh-CN" altLang="en-US" sz="2800" dirty="0"/>
              <a:t>金刚石中，一个碳原子属于</a:t>
            </a:r>
            <a:r>
              <a:rPr lang="en-US" altLang="zh-CN" sz="2800" dirty="0"/>
              <a:t>12</a:t>
            </a:r>
            <a:r>
              <a:rPr lang="zh-CN" altLang="en-US" sz="2800" dirty="0"/>
              <a:t>个六元环共有</a:t>
            </a:r>
            <a:endParaRPr lang="zh-CN" altLang="en-US" sz="2800" dirty="0"/>
          </a:p>
        </p:txBody>
      </p:sp>
      <p:sp>
        <p:nvSpPr>
          <p:cNvPr id="13314" name="文本框 8205"/>
          <p:cNvSpPr txBox="1"/>
          <p:nvPr/>
        </p:nvSpPr>
        <p:spPr>
          <a:xfrm>
            <a:off x="495300" y="1066800"/>
            <a:ext cx="8229600" cy="2282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我们考查四面体中心的那个碳原子：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它与相邻的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个碳原子形成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 4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条共价键，每两条键都会是六元环的两条边，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这样可以形成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种组合。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207" name="组合 8206"/>
          <p:cNvGrpSpPr/>
          <p:nvPr/>
        </p:nvGrpSpPr>
        <p:grpSpPr>
          <a:xfrm>
            <a:off x="4483100" y="3771900"/>
            <a:ext cx="1828800" cy="2019300"/>
            <a:chOff x="816" y="1464"/>
            <a:chExt cx="624" cy="696"/>
          </a:xfrm>
        </p:grpSpPr>
        <p:pic>
          <p:nvPicPr>
            <p:cNvPr id="13316" name="图片 8207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4" y="1464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17" name="图片 8208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2" y="1759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18" name="图片 8209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2" y="1817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19" name="图片 8210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" y="1801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20" name="图片 8211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6" y="2006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321" name="直接连接符 8212"/>
            <p:cNvSpPr/>
            <p:nvPr/>
          </p:nvSpPr>
          <p:spPr>
            <a:xfrm>
              <a:off x="1102" y="1619"/>
              <a:ext cx="3" cy="15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22" name="直接连接符 8213"/>
            <p:cNvSpPr/>
            <p:nvPr/>
          </p:nvSpPr>
          <p:spPr>
            <a:xfrm flipH="1">
              <a:off x="1054" y="1895"/>
              <a:ext cx="34" cy="11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23" name="直接连接符 8214"/>
            <p:cNvSpPr/>
            <p:nvPr/>
          </p:nvSpPr>
          <p:spPr>
            <a:xfrm>
              <a:off x="1170" y="1849"/>
              <a:ext cx="126" cy="2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24" name="直接连接符 8215"/>
            <p:cNvSpPr/>
            <p:nvPr/>
          </p:nvSpPr>
          <p:spPr>
            <a:xfrm flipH="1">
              <a:off x="954" y="1843"/>
              <a:ext cx="78" cy="2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217" name="组合 8216"/>
          <p:cNvGrpSpPr/>
          <p:nvPr/>
        </p:nvGrpSpPr>
        <p:grpSpPr>
          <a:xfrm>
            <a:off x="5473700" y="3238500"/>
            <a:ext cx="1828800" cy="2019300"/>
            <a:chOff x="816" y="1464"/>
            <a:chExt cx="624" cy="696"/>
          </a:xfrm>
        </p:grpSpPr>
        <p:pic>
          <p:nvPicPr>
            <p:cNvPr id="13326" name="图片 8217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4" y="1464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27" name="图片 8218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2" y="1759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28" name="图片 8219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2" y="1817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29" name="图片 8220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" y="1801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30" name="图片 8221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6" y="2006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331" name="直接连接符 8222"/>
            <p:cNvSpPr/>
            <p:nvPr/>
          </p:nvSpPr>
          <p:spPr>
            <a:xfrm>
              <a:off x="1102" y="1619"/>
              <a:ext cx="3" cy="15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32" name="直接连接符 8223"/>
            <p:cNvSpPr/>
            <p:nvPr/>
          </p:nvSpPr>
          <p:spPr>
            <a:xfrm flipH="1">
              <a:off x="1054" y="1895"/>
              <a:ext cx="34" cy="11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33" name="直接连接符 8224"/>
            <p:cNvSpPr/>
            <p:nvPr/>
          </p:nvSpPr>
          <p:spPr>
            <a:xfrm>
              <a:off x="1170" y="1849"/>
              <a:ext cx="126" cy="2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34" name="直接连接符 8225"/>
            <p:cNvSpPr/>
            <p:nvPr/>
          </p:nvSpPr>
          <p:spPr>
            <a:xfrm flipH="1">
              <a:off x="954" y="1843"/>
              <a:ext cx="78" cy="2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35" name="组合 8230"/>
          <p:cNvGrpSpPr/>
          <p:nvPr/>
        </p:nvGrpSpPr>
        <p:grpSpPr>
          <a:xfrm>
            <a:off x="4686300" y="2222500"/>
            <a:ext cx="1828800" cy="2019300"/>
            <a:chOff x="2544" y="1440"/>
            <a:chExt cx="1152" cy="1272"/>
          </a:xfrm>
        </p:grpSpPr>
        <p:grpSp>
          <p:nvGrpSpPr>
            <p:cNvPr id="13336" name="组合 8195"/>
            <p:cNvGrpSpPr/>
            <p:nvPr/>
          </p:nvGrpSpPr>
          <p:grpSpPr>
            <a:xfrm>
              <a:off x="2544" y="1440"/>
              <a:ext cx="1152" cy="1272"/>
              <a:chOff x="816" y="1464"/>
              <a:chExt cx="624" cy="696"/>
            </a:xfrm>
          </p:grpSpPr>
          <p:pic>
            <p:nvPicPr>
              <p:cNvPr id="13337" name="图片 8196" descr="球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24" y="1464"/>
                <a:ext cx="148" cy="154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3338" name="图片 8197" descr="球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32" y="1759"/>
                <a:ext cx="148" cy="154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3339" name="图片 8198" descr="球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292" y="1817"/>
                <a:ext cx="148" cy="154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3340" name="图片 8199" descr="球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16" y="1801"/>
                <a:ext cx="148" cy="154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3341" name="图片 8200" descr="球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56" y="2006"/>
                <a:ext cx="148" cy="154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sp>
            <p:nvSpPr>
              <p:cNvPr id="13342" name="直接连接符 8201"/>
              <p:cNvSpPr/>
              <p:nvPr/>
            </p:nvSpPr>
            <p:spPr>
              <a:xfrm>
                <a:off x="1102" y="1619"/>
                <a:ext cx="3" cy="15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43" name="直接连接符 8202"/>
              <p:cNvSpPr/>
              <p:nvPr/>
            </p:nvSpPr>
            <p:spPr>
              <a:xfrm flipH="1">
                <a:off x="1054" y="1895"/>
                <a:ext cx="34" cy="116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44" name="直接连接符 8203"/>
              <p:cNvSpPr/>
              <p:nvPr/>
            </p:nvSpPr>
            <p:spPr>
              <a:xfrm>
                <a:off x="1170" y="1849"/>
                <a:ext cx="126" cy="25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45" name="直接连接符 8204"/>
              <p:cNvSpPr/>
              <p:nvPr/>
            </p:nvSpPr>
            <p:spPr>
              <a:xfrm flipH="1">
                <a:off x="954" y="1843"/>
                <a:ext cx="78" cy="21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346" name="文本框 8226"/>
            <p:cNvSpPr txBox="1"/>
            <p:nvPr/>
          </p:nvSpPr>
          <p:spPr>
            <a:xfrm>
              <a:off x="2896" y="168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7" name="文本框 8227"/>
            <p:cNvSpPr txBox="1"/>
            <p:nvPr/>
          </p:nvSpPr>
          <p:spPr>
            <a:xfrm>
              <a:off x="2760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8" name="文本框 8228"/>
            <p:cNvSpPr txBox="1"/>
            <p:nvPr/>
          </p:nvSpPr>
          <p:spPr>
            <a:xfrm>
              <a:off x="2992" y="217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9" name="文本框 8229"/>
            <p:cNvSpPr txBox="1"/>
            <p:nvPr/>
          </p:nvSpPr>
          <p:spPr>
            <a:xfrm>
              <a:off x="3216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32" name="文本框 8231"/>
          <p:cNvSpPr txBox="1"/>
          <p:nvPr/>
        </p:nvSpPr>
        <p:spPr>
          <a:xfrm>
            <a:off x="495300" y="33020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我们看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这个组合：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3" name="任意多边形 8232"/>
          <p:cNvSpPr/>
          <p:nvPr/>
        </p:nvSpPr>
        <p:spPr>
          <a:xfrm>
            <a:off x="5334000" y="3289300"/>
            <a:ext cx="990600" cy="1676400"/>
          </a:xfrm>
          <a:custGeom>
            <a:avLst/>
            <a:gdLst/>
            <a:ahLst/>
            <a:cxnLst/>
            <a:pathLst>
              <a:path w="624" h="1056">
                <a:moveTo>
                  <a:pt x="144" y="0"/>
                </a:moveTo>
                <a:lnTo>
                  <a:pt x="0" y="480"/>
                </a:lnTo>
                <a:lnTo>
                  <a:pt x="0" y="960"/>
                </a:lnTo>
                <a:lnTo>
                  <a:pt x="480" y="1056"/>
                </a:lnTo>
                <a:lnTo>
                  <a:pt x="624" y="624"/>
                </a:lnTo>
                <a:lnTo>
                  <a:pt x="624" y="96"/>
                </a:lnTo>
                <a:lnTo>
                  <a:pt x="144" y="0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34" name="文本框 8233"/>
          <p:cNvSpPr txBox="1"/>
          <p:nvPr/>
        </p:nvSpPr>
        <p:spPr>
          <a:xfrm>
            <a:off x="482600" y="37338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形成了一个六元环，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235" name="组合 8234"/>
          <p:cNvGrpSpPr/>
          <p:nvPr/>
        </p:nvGrpSpPr>
        <p:grpSpPr>
          <a:xfrm>
            <a:off x="6096000" y="2247900"/>
            <a:ext cx="1828800" cy="2019300"/>
            <a:chOff x="816" y="1464"/>
            <a:chExt cx="624" cy="696"/>
          </a:xfrm>
        </p:grpSpPr>
        <p:pic>
          <p:nvPicPr>
            <p:cNvPr id="13354" name="图片 8235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4" y="1464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55" name="图片 8236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2" y="1759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56" name="图片 8237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2" y="1817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57" name="图片 8238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" y="1801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58" name="图片 8239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6" y="2006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359" name="直接连接符 8240"/>
            <p:cNvSpPr/>
            <p:nvPr/>
          </p:nvSpPr>
          <p:spPr>
            <a:xfrm>
              <a:off x="1102" y="1619"/>
              <a:ext cx="3" cy="15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60" name="直接连接符 8241"/>
            <p:cNvSpPr/>
            <p:nvPr/>
          </p:nvSpPr>
          <p:spPr>
            <a:xfrm flipH="1">
              <a:off x="1054" y="1895"/>
              <a:ext cx="34" cy="11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61" name="直接连接符 8242"/>
            <p:cNvSpPr/>
            <p:nvPr/>
          </p:nvSpPr>
          <p:spPr>
            <a:xfrm>
              <a:off x="1170" y="1849"/>
              <a:ext cx="126" cy="2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62" name="直接连接符 8243"/>
            <p:cNvSpPr/>
            <p:nvPr/>
          </p:nvSpPr>
          <p:spPr>
            <a:xfrm flipH="1">
              <a:off x="954" y="1843"/>
              <a:ext cx="78" cy="2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245" name="组合 8244"/>
          <p:cNvGrpSpPr/>
          <p:nvPr/>
        </p:nvGrpSpPr>
        <p:grpSpPr>
          <a:xfrm>
            <a:off x="5105400" y="2781300"/>
            <a:ext cx="1828800" cy="2019300"/>
            <a:chOff x="816" y="1464"/>
            <a:chExt cx="624" cy="696"/>
          </a:xfrm>
        </p:grpSpPr>
        <p:pic>
          <p:nvPicPr>
            <p:cNvPr id="13364" name="图片 8245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4" y="1464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65" name="图片 8246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2" y="1759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66" name="图片 8247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2" y="1817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67" name="图片 8248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" y="1801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3368" name="图片 8249" descr="球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6" y="2006"/>
              <a:ext cx="148" cy="154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369" name="直接连接符 8250"/>
            <p:cNvSpPr/>
            <p:nvPr/>
          </p:nvSpPr>
          <p:spPr>
            <a:xfrm>
              <a:off x="1102" y="1619"/>
              <a:ext cx="3" cy="15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70" name="直接连接符 8251"/>
            <p:cNvSpPr/>
            <p:nvPr/>
          </p:nvSpPr>
          <p:spPr>
            <a:xfrm flipH="1">
              <a:off x="1054" y="1895"/>
              <a:ext cx="34" cy="11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71" name="直接连接符 8252"/>
            <p:cNvSpPr/>
            <p:nvPr/>
          </p:nvSpPr>
          <p:spPr>
            <a:xfrm>
              <a:off x="1170" y="1849"/>
              <a:ext cx="126" cy="2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72" name="直接连接符 8253"/>
            <p:cNvSpPr/>
            <p:nvPr/>
          </p:nvSpPr>
          <p:spPr>
            <a:xfrm flipH="1">
              <a:off x="954" y="1843"/>
              <a:ext cx="78" cy="2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255" name="任意多边形 8254"/>
          <p:cNvSpPr/>
          <p:nvPr/>
        </p:nvSpPr>
        <p:spPr>
          <a:xfrm>
            <a:off x="5334000" y="3289300"/>
            <a:ext cx="1676400" cy="762000"/>
          </a:xfrm>
          <a:custGeom>
            <a:avLst/>
            <a:gdLst/>
            <a:ahLst/>
            <a:cxnLst/>
            <a:pathLst>
              <a:path w="1056" h="480">
                <a:moveTo>
                  <a:pt x="144" y="0"/>
                </a:moveTo>
                <a:lnTo>
                  <a:pt x="0" y="432"/>
                </a:lnTo>
                <a:lnTo>
                  <a:pt x="384" y="336"/>
                </a:lnTo>
                <a:lnTo>
                  <a:pt x="912" y="480"/>
                </a:lnTo>
                <a:lnTo>
                  <a:pt x="1056" y="0"/>
                </a:lnTo>
                <a:lnTo>
                  <a:pt x="624" y="96"/>
                </a:lnTo>
                <a:lnTo>
                  <a:pt x="144" y="0"/>
                </a:lnTo>
                <a:close/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56" name="文本框 8255"/>
          <p:cNvSpPr txBox="1"/>
          <p:nvPr/>
        </p:nvSpPr>
        <p:spPr>
          <a:xfrm>
            <a:off x="469900" y="4191000"/>
            <a:ext cx="34163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形成了第二个六元环，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57" name="文本框 8256"/>
          <p:cNvSpPr txBox="1"/>
          <p:nvPr/>
        </p:nvSpPr>
        <p:spPr>
          <a:xfrm>
            <a:off x="469900" y="4541838"/>
            <a:ext cx="3962400" cy="140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这样，每一种组合可以形成两个六元环，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种组合就一共可以形成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个六元环。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/>
      <p:bldP spid="8234" grpId="0"/>
      <p:bldP spid="8256" grpId="0"/>
      <p:bldP spid="8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3"/>
          <p:cNvSpPr txBox="1"/>
          <p:nvPr/>
        </p:nvSpPr>
        <p:spPr>
          <a:xfrm>
            <a:off x="206375" y="996950"/>
            <a:ext cx="8642350" cy="5076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）金刚石的结构特征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在金刚石晶体里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①每个碳原子都采取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SP</a:t>
            </a:r>
            <a:r>
              <a:rPr lang="en-US" altLang="zh-CN" sz="2400" baseline="30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杂化，被相邻的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个碳原子包围，以共价键跟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个碳原子结合，形成正四面体，被包围的碳原子处于正四面体的中心，配位数为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②这些正四面体向空间发展，构成一个坚实的，彼此联结的空间网状晶体。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③所有的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C—C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键长相等，键角相等（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109°28’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）；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④最小的碳环由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个碳组成，且不在同一平面内；经过每个碳原子的六元环有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个。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⑤每个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参与了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条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C—C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键的形成，而在每条键中的贡献只有一半，故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原子与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C—C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键数之比为：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 x ½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 1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739</Words>
  <Application>WPS 演示</Application>
  <PresentationFormat>全屏显示(4:3)</PresentationFormat>
  <Paragraphs>70</Paragraphs>
  <Slides>7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Verdana</vt:lpstr>
      <vt:lpstr>隶书</vt:lpstr>
      <vt:lpstr>黑体</vt:lpstr>
      <vt:lpstr>Arial Unicode MS</vt:lpstr>
      <vt:lpstr>方正综艺简体</vt:lpstr>
      <vt:lpstr>楷体_GB2312</vt:lpstr>
      <vt:lpstr>新宋体</vt:lpstr>
      <vt:lpstr>Tahoma</vt:lpstr>
      <vt:lpstr>华文细黑</vt:lpstr>
      <vt:lpstr>华文琥珀</vt:lpstr>
      <vt:lpstr>方正大黑简体</vt:lpstr>
      <vt:lpstr>微软雅黑</vt:lpstr>
      <vt:lpstr>默认设计模板</vt:lpstr>
      <vt:lpstr>主题1</vt:lpstr>
      <vt:lpstr>Profile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ks5u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静心室主人</cp:lastModifiedBy>
  <cp:revision>114</cp:revision>
  <dcterms:created xsi:type="dcterms:W3CDTF">2021-03-15T09:24:45Z</dcterms:created>
  <dcterms:modified xsi:type="dcterms:W3CDTF">2021-03-15T10:29:24Z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9C16CB155111471EAF9545EB7CCBBEF3</vt:lpwstr>
  </property>
</Properties>
</file>