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6"/>
  </p:notesMasterIdLst>
  <p:sldIdLst>
    <p:sldId id="267" r:id="rId2"/>
    <p:sldId id="307" r:id="rId3"/>
    <p:sldId id="308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7" r:id="rId21"/>
    <p:sldId id="328" r:id="rId22"/>
    <p:sldId id="329" r:id="rId23"/>
    <p:sldId id="330" r:id="rId24"/>
    <p:sldId id="331" r:id="rId2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FFFF66"/>
    <a:srgbClr val="00FF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中度样式 3 - 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7292A2E-F333-43FB-9621-5CBBE7FDCDCB}" styleName="浅色样式 2 - 强调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4C1A8A3-306A-4EB7-A6B1-4F7E0EB9C5D6}" styleName="中度样式 3 - 强调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中度样式 3 - 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中度样式 3 - 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59" autoAdjust="0"/>
  </p:normalViewPr>
  <p:slideViewPr>
    <p:cSldViewPr>
      <p:cViewPr>
        <p:scale>
          <a:sx n="60" d="100"/>
          <a:sy n="60" d="100"/>
        </p:scale>
        <p:origin x="-1656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1373CC-5340-49A5-950C-9FB15DA23C9E}" type="datetimeFigureOut">
              <a:rPr lang="zh-CN" altLang="en-US" smtClean="0"/>
              <a:t>2020/6/22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ABFCE-EBF8-473E-A7D4-49A74A700C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9302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ABFCE-EBF8-473E-A7D4-49A74A700CF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602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21506" name="文本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21506" name="文本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标题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6/22/2020</a:t>
            </a:fld>
            <a:endParaRPr lang="en-US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6/22/2020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6/22/2020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7" name="内容占位符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5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6/22/2020</a:t>
            </a:fld>
            <a:endParaRPr 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9" name="日期占位符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6/22/2020</a:t>
            </a:fld>
            <a:endParaRPr 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1" name="日期占位符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6/22/2020</a:t>
            </a:fld>
            <a:endParaRPr 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灯片编号占位符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标题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25" name="文本占位符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8" name="内容占位符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6/22/2020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6/22/2020</a:t>
            </a:fld>
            <a:endParaRPr lang="en-US"/>
          </a:p>
        </p:txBody>
      </p:sp>
      <p:sp>
        <p:nvSpPr>
          <p:cNvPr id="21" name="页脚占位符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6/22/2020</a:t>
            </a:fld>
            <a:endParaRPr lang="en-US"/>
          </a:p>
        </p:txBody>
      </p:sp>
      <p:sp>
        <p:nvSpPr>
          <p:cNvPr id="24" name="页脚占位符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5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6/22/2020</a:t>
            </a:fld>
            <a:endParaRPr lang="en-US"/>
          </a:p>
        </p:txBody>
      </p:sp>
      <p:sp>
        <p:nvSpPr>
          <p:cNvPr id="29" name="页脚占位符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6/22/2020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灯片编号占位符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6/22/2020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8" name="页脚占位符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0" name="标题占位符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6246880"/>
            <a:ext cx="9144000" cy="612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 descr="学校标志2 - 副本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6377766"/>
            <a:ext cx="2720340" cy="435610"/>
          </a:xfrm>
          <a:prstGeom prst="rect">
            <a:avLst/>
          </a:prstGeom>
        </p:spPr>
      </p:pic>
      <p:sp>
        <p:nvSpPr>
          <p:cNvPr id="15" name="Oval 12"/>
          <p:cNvSpPr/>
          <p:nvPr userDrawn="1"/>
        </p:nvSpPr>
        <p:spPr>
          <a:xfrm>
            <a:off x="7704637" y="5872053"/>
            <a:ext cx="858520" cy="869315"/>
          </a:xfrm>
          <a:prstGeom prst="ellipse">
            <a:avLst/>
          </a:prstGeom>
          <a:blipFill rotWithShape="1"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889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algn="ctr" defTabSz="914400" eaLnBrk="1" hangingPunct="1"/>
            <a:endParaRPr lang="es-ES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649" r:id="rId13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1.wmf"/><Relationship Id="rId12" Type="http://schemas.openxmlformats.org/officeDocument/2006/relationships/image" Target="../media/image38.png"/><Relationship Id="rId2" Type="http://schemas.openxmlformats.org/officeDocument/2006/relationships/tags" Target="../tags/tag1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37.png"/><Relationship Id="rId5" Type="http://schemas.openxmlformats.org/officeDocument/2006/relationships/image" Target="../media/image33.png"/><Relationship Id="rId10" Type="http://schemas.openxmlformats.org/officeDocument/2006/relationships/image" Target="../media/image36.png"/><Relationship Id="rId4" Type="http://schemas.openxmlformats.org/officeDocument/2006/relationships/image" Target="../media/image32.png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8" Type="http://schemas.openxmlformats.org/officeDocument/2006/relationships/oleObject" Target="../embeddings/oleObject2.bin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5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" Type="http://schemas.openxmlformats.org/officeDocument/2006/relationships/tags" Target="../tags/tag21.xml"/><Relationship Id="rId16" Type="http://schemas.openxmlformats.org/officeDocument/2006/relationships/image" Target="../media/image62.png"/><Relationship Id="rId20" Type="http://schemas.openxmlformats.org/officeDocument/2006/relationships/image" Target="../media/image64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23" Type="http://schemas.openxmlformats.org/officeDocument/2006/relationships/image" Target="../media/image67.png"/><Relationship Id="rId10" Type="http://schemas.openxmlformats.org/officeDocument/2006/relationships/image" Target="../media/image56.png"/><Relationship Id="rId19" Type="http://schemas.openxmlformats.org/officeDocument/2006/relationships/image" Target="../media/image49.wmf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Relationship Id="rId22" Type="http://schemas.openxmlformats.org/officeDocument/2006/relationships/image" Target="../media/image6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FF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</a:ln>
        </p:spPr>
        <p:txBody>
          <a:bodyPr wrap="none" anchor="ctr"/>
          <a:lstStyle/>
          <a:p>
            <a:pPr lvl="0" algn="ctr" defTabSz="914400" eaLnBrk="1" hangingPunct="1"/>
            <a:r>
              <a:rPr lang="es-ES" altLang="en-US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</p:txBody>
      </p:sp>
      <p:sp>
        <p:nvSpPr>
          <p:cNvPr id="4" name="Oval 10"/>
          <p:cNvSpPr/>
          <p:nvPr/>
        </p:nvSpPr>
        <p:spPr>
          <a:xfrm>
            <a:off x="7690485" y="2512695"/>
            <a:ext cx="1112838" cy="1112838"/>
          </a:xfrm>
          <a:prstGeom prst="ellipse">
            <a:avLst/>
          </a:prstGeom>
          <a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889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eaLnBrk="1" hangingPunct="1"/>
            <a:endParaRPr lang="es-ES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Oval 11"/>
          <p:cNvSpPr/>
          <p:nvPr/>
        </p:nvSpPr>
        <p:spPr>
          <a:xfrm>
            <a:off x="6527800" y="3625850"/>
            <a:ext cx="1954530" cy="1953895"/>
          </a:xfrm>
          <a:prstGeom prst="ellipse">
            <a:avLst/>
          </a:prstGeom>
          <a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889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eaLnBrk="1" hangingPunct="1"/>
            <a:endParaRPr lang="es-ES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35" y="5854700"/>
            <a:ext cx="9144000" cy="1003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Oval 12"/>
          <p:cNvSpPr/>
          <p:nvPr/>
        </p:nvSpPr>
        <p:spPr>
          <a:xfrm>
            <a:off x="7745730" y="5520690"/>
            <a:ext cx="1139190" cy="1153160"/>
          </a:xfrm>
          <a:prstGeom prst="ellipse">
            <a:avLst/>
          </a:prstGeom>
          <a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889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algn="ctr" defTabSz="914400" eaLnBrk="1" hangingPunct="1"/>
            <a:endParaRPr lang="es-ES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9" name="图片 8" descr="学校标志2 - 副本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" y="88900"/>
            <a:ext cx="2449830" cy="392430"/>
          </a:xfrm>
          <a:prstGeom prst="rect">
            <a:avLst/>
          </a:prstGeom>
        </p:spPr>
      </p:pic>
      <p:sp>
        <p:nvSpPr>
          <p:cNvPr id="10" name="Oval 10"/>
          <p:cNvSpPr/>
          <p:nvPr/>
        </p:nvSpPr>
        <p:spPr>
          <a:xfrm>
            <a:off x="6163310" y="5413375"/>
            <a:ext cx="882650" cy="882650"/>
          </a:xfrm>
          <a:prstGeom prst="ellipse">
            <a:avLst/>
          </a:prstGeom>
          <a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889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eaLnBrk="1" hangingPunct="1"/>
            <a:endParaRPr lang="es-ES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594610" y="2746057"/>
            <a:ext cx="3321050" cy="6461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2">
                <a:gamma/>
                <a:shade val="60000"/>
                <a:invGamma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charset="0"/>
              <a:buNone/>
              <a:defRPr/>
            </a:pPr>
            <a:r>
              <a:rPr lang="zh-CN" altLang="en-US" sz="3600" b="1" dirty="0">
                <a:solidFill>
                  <a:srgbClr val="FF2929"/>
                </a:solidFill>
                <a:latin typeface="楷体" pitchFamily="49" charset="-122"/>
                <a:ea typeface="楷体" pitchFamily="49" charset="-122"/>
              </a:rPr>
              <a:t>化学科童建军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44780" y="1478036"/>
            <a:ext cx="8658543" cy="76944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2">
                <a:gamma/>
                <a:shade val="60000"/>
                <a:invGamma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Arial" charset="0"/>
              <a:buNone/>
              <a:defRPr/>
            </a:pPr>
            <a:r>
              <a:rPr lang="zh-CN" altLang="en-US" sz="4400" b="1" dirty="0">
                <a:solidFill>
                  <a:srgbClr val="FF0000"/>
                </a:solidFill>
              </a:rPr>
              <a:t>考前第一讲</a:t>
            </a:r>
            <a:endParaRPr lang="zh-CN" altLang="en-US" sz="44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4128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45093" y="155575"/>
            <a:ext cx="5815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7BC6BC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考点提炼★化学实验题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46" y="800735"/>
            <a:ext cx="4747736" cy="271399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2546033" y="1673860"/>
            <a:ext cx="618601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氯化亚铜溶解在浓的氯化钠溶液中生成无色的络离子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645093" y="2305685"/>
            <a:ext cx="618601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棕褐色的形成与铝离子有关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740343" y="2889885"/>
            <a:ext cx="618601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棕褐色的形成与铜离子有关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49580" y="3658870"/>
            <a:ext cx="8595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综上，铝与铜离子反应，与溶液中的阴离子种类和铜离子浓度大小有关，氯离子促进反应进行，硫酸根抑制反应进行；铜离子浓度小，置换出铜，铜离子浓度大，反应复杂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945" y="800735"/>
            <a:ext cx="6507004" cy="37134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" y="4714240"/>
            <a:ext cx="6379369" cy="11620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46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15966" y="140335"/>
            <a:ext cx="6444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7BC6BC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考点提炼★化学反应原理题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0486" y="999490"/>
            <a:ext cx="8983504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000" b="1">
                <a:solidFill>
                  <a:srgbClr val="7BC6BC"/>
                </a:solidFill>
                <a:latin typeface="楷体" panose="02010609060101010101" charset="-122"/>
                <a:ea typeface="楷体" panose="02010609060101010101" charset="-122"/>
              </a:rPr>
              <a:t>1. 熟练掌握影响反应速率（正、逆反应速率分别如何影响）、化学平衡的因素，分析问题时思考才有方向。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0967" y="3024506"/>
            <a:ext cx="89835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000" b="1">
                <a:solidFill>
                  <a:srgbClr val="7BC6BC"/>
                </a:solidFill>
                <a:latin typeface="楷体" panose="02010609060101010101" charset="-122"/>
                <a:ea typeface="楷体" panose="02010609060101010101" charset="-122"/>
              </a:rPr>
              <a:t>2. 审题：主要审清反应条件（如恒容、恒压、绝热容器等）；在影响速率和平衡因素中限定了哪些，可变化的是哪些；数据（单位是物质的量还是浓度？有无数量级？）；图像的横纵坐标（自变量、因变量）、起点、拐点、趋势、终点等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061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35054" y="156210"/>
            <a:ext cx="6808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7BC6BC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考点提炼★化学反应原理题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0486" y="801370"/>
            <a:ext cx="89835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b="1">
                <a:solidFill>
                  <a:srgbClr val="7BC6BC"/>
                </a:solidFill>
                <a:latin typeface="楷体" panose="02010609060101010101" charset="-122"/>
                <a:ea typeface="楷体" panose="02010609060101010101" charset="-122"/>
              </a:rPr>
              <a:t>3. 常见考点</a:t>
            </a:r>
          </a:p>
          <a:p>
            <a:pPr algn="l"/>
            <a:r>
              <a:rPr lang="zh-CN" altLang="en-US" sz="3600" b="1">
                <a:solidFill>
                  <a:srgbClr val="7BC6BC"/>
                </a:solidFill>
                <a:latin typeface="楷体" panose="02010609060101010101" charset="-122"/>
                <a:ea typeface="楷体" panose="02010609060101010101" charset="-122"/>
              </a:rPr>
              <a:t>（1）平衡计算题过程：注意三段式规范，初始数据不能错，列出表达式，带单位的数据代入，结果要考虑单位和有效数字。反应速率计算一定要注意初始数据正确（确定该时间段起点和终点浓度）、单位正确，要注意已知数据的物质和所求物质是否一致，否则需要转化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0010" y="4309746"/>
            <a:ext cx="89835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b="1">
                <a:solidFill>
                  <a:srgbClr val="7BC6BC"/>
                </a:solidFill>
                <a:latin typeface="楷体" panose="02010609060101010101" charset="-122"/>
                <a:ea typeface="楷体" panose="02010609060101010101" charset="-122"/>
              </a:rPr>
              <a:t>（2）用平衡原理解释的表达题：一定要有明显的三部曲（存在什么平衡？哪些条件影响 c、T、P的变化？往哪个方向移动和移动的结果？）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818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85962" y="156210"/>
            <a:ext cx="5173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rgbClr val="7BC6BC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考点提炼★化学反应原理题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0486" y="801370"/>
            <a:ext cx="89835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b="1">
                <a:solidFill>
                  <a:srgbClr val="7BC6BC"/>
                </a:solidFill>
                <a:latin typeface="楷体" panose="02010609060101010101" charset="-122"/>
                <a:ea typeface="楷体" panose="02010609060101010101" charset="-122"/>
              </a:rPr>
              <a:t>（3）平衡常数应用：根据 K 与温度 T 的关系判断反应放热还是吸热，根据 Q 与K 的关系判断平衡往哪个方向移动。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0963" y="2273936"/>
            <a:ext cx="89835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b="1">
                <a:solidFill>
                  <a:srgbClr val="7BC6BC"/>
                </a:solidFill>
                <a:latin typeface="楷体" panose="02010609060101010101" charset="-122"/>
                <a:ea typeface="楷体" panose="02010609060101010101" charset="-122"/>
              </a:rPr>
              <a:t>（4）平衡图像题：审清图像中有哪些变量（其他不变），自变量和因变量的关系是什么？特别要注意图像的起点、斜率、拐点、平台、标注等要素。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64307" y="4275456"/>
            <a:ext cx="89835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b="1">
                <a:solidFill>
                  <a:srgbClr val="7BC6BC"/>
                </a:solidFill>
                <a:latin typeface="楷体" panose="02010609060101010101" charset="-122"/>
                <a:ea typeface="楷体" panose="02010609060101010101" charset="-122"/>
              </a:rPr>
              <a:t>（5）电化学原理：各种电极方程式的书写，要注意溶液的酸碱性及后续反应。建议：总结已做题目的各种电化学方程式，反思考题常设置的障碍及自己存在的问题。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029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85962" y="156210"/>
            <a:ext cx="6618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7BC6BC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考点提炼★化学反应原理题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0010" y="1030605"/>
            <a:ext cx="89835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000" b="1">
                <a:solidFill>
                  <a:srgbClr val="7BC6BC"/>
                </a:solidFill>
                <a:latin typeface="楷体" panose="02010609060101010101" charset="-122"/>
                <a:ea typeface="楷体" panose="02010609060101010101" charset="-122"/>
              </a:rPr>
              <a:t>（6）热化学方程式：热化学方程式书写的注意事项：状态、温度压强、可逆反应方程式的热效应、正负号、单位等。建议：总结已做题目的各种热化学方程式，反思考题常设置的障碍及自己存在的问题。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64307" y="3755391"/>
            <a:ext cx="898350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000" b="1">
                <a:solidFill>
                  <a:srgbClr val="7BC6BC"/>
                </a:solidFill>
                <a:latin typeface="楷体" panose="02010609060101010101" charset="-122"/>
                <a:ea typeface="楷体" panose="02010609060101010101" charset="-122"/>
              </a:rPr>
              <a:t>（7）沉淀溶解平衡计算。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897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85962" y="156210"/>
            <a:ext cx="6330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7BC6BC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考点提炼★化学反应原理题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604" y="801371"/>
            <a:ext cx="4128611" cy="35045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" y="4305935"/>
            <a:ext cx="4150043" cy="217170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121920" y="1322070"/>
            <a:ext cx="896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二氧化碳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89184" y="953770"/>
            <a:ext cx="8967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二氧化硫和氮的氧化物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985963" y="1032510"/>
            <a:ext cx="8967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氮和磷的化合物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142774" y="1230630"/>
            <a:ext cx="896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废弃塑料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985963" y="2688590"/>
            <a:ext cx="896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盖斯定律</a:t>
            </a:r>
          </a:p>
        </p:txBody>
      </p:sp>
      <p:sp>
        <p:nvSpPr>
          <p:cNvPr id="10" name="菱形 9"/>
          <p:cNvSpPr/>
          <p:nvPr/>
        </p:nvSpPr>
        <p:spPr>
          <a:xfrm>
            <a:off x="2167890" y="5012055"/>
            <a:ext cx="894874" cy="97917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菱形 10"/>
          <p:cNvSpPr/>
          <p:nvPr/>
        </p:nvSpPr>
        <p:spPr>
          <a:xfrm>
            <a:off x="3238024" y="5012055"/>
            <a:ext cx="894874" cy="97917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2" name="对象 11"/>
          <p:cNvGraphicFramePr/>
          <p:nvPr/>
        </p:nvGraphicFramePr>
        <p:xfrm>
          <a:off x="756285" y="4751706"/>
          <a:ext cx="1780223" cy="1086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6" imgW="2371725" imgH="1085850" progId="Paint.Picture">
                  <p:embed/>
                </p:oleObj>
              </mc:Choice>
              <mc:Fallback>
                <p:oleObj r:id="rId6" imgW="2371725" imgH="108585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6285" y="4751706"/>
                        <a:ext cx="1780223" cy="10864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直接连接符 13"/>
          <p:cNvCxnSpPr/>
          <p:nvPr/>
        </p:nvCxnSpPr>
        <p:spPr>
          <a:xfrm>
            <a:off x="1628775" y="4568191"/>
            <a:ext cx="11430" cy="14535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607219" y="5317490"/>
            <a:ext cx="896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平衡形成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432084" y="4643755"/>
            <a:ext cx="89677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平衡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748314" y="5469890"/>
            <a:ext cx="896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平衡移动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243013" y="3937635"/>
            <a:ext cx="896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放热反应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87215" y="908685"/>
            <a:ext cx="4178618" cy="439039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4387216" y="1431290"/>
            <a:ext cx="1326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固体，不移动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137434" y="1352550"/>
            <a:ext cx="1160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右移，增大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271963" y="1799590"/>
            <a:ext cx="1538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左移，氮气减小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971223" y="1720850"/>
            <a:ext cx="132635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不移动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201954" y="3056890"/>
            <a:ext cx="8967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未平衡，压强增大，反应速率加快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95975" y="2337435"/>
            <a:ext cx="2835593" cy="16002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25867" y="4643755"/>
            <a:ext cx="2442686" cy="152400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7219" y="821691"/>
            <a:ext cx="3947636" cy="419036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53439" y="821690"/>
            <a:ext cx="4128611" cy="275209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71356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" grpId="0"/>
      <p:bldP spid="5" grpId="0"/>
      <p:bldP spid="8" grpId="0"/>
      <p:bldP spid="9" grpId="0"/>
      <p:bldP spid="10" grpId="0" bldLvl="0" animBg="1"/>
      <p:bldP spid="11" grpId="0" bldLvl="0" animBg="1"/>
      <p:bldP spid="15" grpId="0"/>
      <p:bldP spid="16" grpId="0"/>
      <p:bldP spid="17" grpId="0"/>
      <p:bldP spid="18" grpId="0"/>
      <p:bldP spid="20" grpId="0"/>
      <p:bldP spid="21" grpId="0"/>
      <p:bldP spid="22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85961" y="156210"/>
            <a:ext cx="6618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7BC6BC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考点提炼★化学反应原理题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3" y="801370"/>
            <a:ext cx="4247674" cy="33959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42" y="4197350"/>
            <a:ext cx="4207193" cy="21996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4840" y="801371"/>
            <a:ext cx="4598194" cy="39782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894047" y="2138045"/>
            <a:ext cx="896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盖斯定律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97267" y="3244850"/>
            <a:ext cx="28127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硫氢化钠被氧化为硫，偏钒酸钠被还原为成焦钒酸钠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78143" y="5431790"/>
            <a:ext cx="3247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温度升高，平衡常数减小，放热反应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434841" y="2811145"/>
            <a:ext cx="1608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增大氨气浓度，二氧化碳转化率增大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9535" y="801370"/>
            <a:ext cx="2835593" cy="1905000"/>
          </a:xfrm>
          <a:prstGeom prst="rect">
            <a:avLst/>
          </a:prstGeom>
        </p:spPr>
      </p:pic>
      <p:sp>
        <p:nvSpPr>
          <p:cNvPr id="16" name="菱形 15"/>
          <p:cNvSpPr/>
          <p:nvPr/>
        </p:nvSpPr>
        <p:spPr>
          <a:xfrm>
            <a:off x="7020877" y="3336291"/>
            <a:ext cx="183833" cy="504825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7565232" y="3244850"/>
            <a:ext cx="89677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阳极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124099" y="3244850"/>
            <a:ext cx="89677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阴极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009198" y="4197350"/>
            <a:ext cx="4023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阳极上一氧化碳、氢气放电生成二氧化碳和氢离子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009674" y="4779645"/>
            <a:ext cx="2195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阴极上氮气放电生成氨气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849" y="765175"/>
            <a:ext cx="4057174" cy="362648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40567" y="801370"/>
            <a:ext cx="4064318" cy="33959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710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 animBg="1"/>
      <p:bldP spid="17" grpId="0"/>
      <p:bldP spid="18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35054" y="156210"/>
            <a:ext cx="6269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7BC6BC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考点提炼★化学工艺流程题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0486" y="801371"/>
            <a:ext cx="89835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b="1">
                <a:solidFill>
                  <a:srgbClr val="7BC6BC"/>
                </a:solidFill>
                <a:latin typeface="楷体" panose="02010609060101010101" charset="-122"/>
                <a:ea typeface="楷体" panose="02010609060101010101" charset="-122"/>
              </a:rPr>
              <a:t>1. 解题思路：阅读题干，获取工艺目的，整体浏览一下流程，具体看设问，根据设问分析相关环节（兼顾前后）的物质变化，围绕最终目的或该环节的目的思考答题。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0486" y="2626996"/>
            <a:ext cx="89835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b="1">
                <a:solidFill>
                  <a:srgbClr val="7BC6BC"/>
                </a:solidFill>
                <a:latin typeface="楷体" panose="02010609060101010101" charset="-122"/>
                <a:ea typeface="楷体" panose="02010609060101010101" charset="-122"/>
              </a:rPr>
              <a:t>2. 审题：要充分结合大题干（含原料成分、含量、工艺目的等信息）、流程图（含工艺目的、物质变化、产物、副产物、条件等丰富信息）、备注、表格、图像等信息进行解题。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4297" y="4923791"/>
            <a:ext cx="8983504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b="1">
                <a:solidFill>
                  <a:srgbClr val="7BC6BC"/>
                </a:solidFill>
                <a:latin typeface="楷体" panose="02010609060101010101" charset="-122"/>
                <a:ea typeface="楷体" panose="02010609060101010101" charset="-122"/>
              </a:rPr>
              <a:t>3. 分析物质变化时，应该在每一步方框外注明物质成分或离子成分；设问之间关联小，若碰到疑难问题，可先跳过不会的设问。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85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35054" y="156210"/>
            <a:ext cx="6197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7BC6BC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考点提炼★化学工艺流程题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4297" y="801370"/>
            <a:ext cx="8983504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>
                <a:solidFill>
                  <a:srgbClr val="7BC6BC"/>
                </a:solidFill>
                <a:latin typeface="楷体" panose="02010609060101010101" charset="-122"/>
                <a:ea typeface="楷体" panose="02010609060101010101" charset="-122"/>
              </a:rPr>
              <a:t>4. 常见考点：</a:t>
            </a:r>
          </a:p>
          <a:p>
            <a:pPr algn="l"/>
            <a:r>
              <a:rPr lang="zh-CN" altLang="en-US" sz="3200" b="1">
                <a:solidFill>
                  <a:srgbClr val="7BC6BC"/>
                </a:solidFill>
                <a:latin typeface="楷体" panose="02010609060101010101" charset="-122"/>
                <a:ea typeface="楷体" panose="02010609060101010101" charset="-122"/>
              </a:rPr>
              <a:t>（1）预处理的目的：例如为什么要煅烧、研磨、酸浸、加热等；如何提高浸出率等。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0486" y="2413636"/>
            <a:ext cx="89835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>
                <a:solidFill>
                  <a:srgbClr val="7BC6BC"/>
                </a:solidFill>
                <a:latin typeface="楷体" panose="02010609060101010101" charset="-122"/>
                <a:ea typeface="楷体" panose="02010609060101010101" charset="-122"/>
              </a:rPr>
              <a:t>（2）反应方程式的书写：要从流程图或题干信息审清核心的反应物和生成物，再根据氧化还原反应或元素守恒等规律判断其他部分，注意配平、反应条件、气体沉淀符号的书写。</a:t>
            </a:r>
          </a:p>
          <a:p>
            <a:pPr algn="l"/>
            <a:r>
              <a:rPr lang="zh-CN" altLang="en-US" sz="3200" b="1">
                <a:solidFill>
                  <a:srgbClr val="7BC6BC"/>
                </a:solidFill>
                <a:latin typeface="楷体" panose="02010609060101010101" charset="-122"/>
                <a:ea typeface="楷体" panose="02010609060101010101" charset="-122"/>
              </a:rPr>
              <a:t>（3）反应条件的控制：即为什么要采取某操作或措施，包括为什么要选择某种试剂，试剂添加顺序，为什么要控制某温度，为什么要控制某 pH 等。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4297" y="5457191"/>
            <a:ext cx="8983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>
                <a:solidFill>
                  <a:srgbClr val="7BC6BC"/>
                </a:solidFill>
                <a:latin typeface="楷体" panose="02010609060101010101" charset="-122"/>
                <a:ea typeface="楷体" panose="02010609060101010101" charset="-122"/>
              </a:rPr>
              <a:t>（4）实验操作：常考结晶方式、用什么洗涤、过滤、干燥等操作。</a:t>
            </a:r>
          </a:p>
          <a:p>
            <a:pPr algn="l"/>
            <a:r>
              <a:rPr lang="zh-CN" altLang="en-US" sz="3200" b="1">
                <a:solidFill>
                  <a:srgbClr val="7BC6BC"/>
                </a:solidFill>
                <a:latin typeface="楷体" panose="02010609060101010101" charset="-122"/>
                <a:ea typeface="楷体" panose="02010609060101010101" charset="-122"/>
              </a:rPr>
              <a:t>（5）滤液或母液成分，可循环的物质。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896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35054" y="156210"/>
            <a:ext cx="6197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7BC6BC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考点提炼★化学工艺流程题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6" y="801370"/>
            <a:ext cx="5185410" cy="570293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384459" y="2913380"/>
            <a:ext cx="219503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化合价代数和为0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372803" y="3281680"/>
            <a:ext cx="2631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增大反应速率。使反应更加充分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579496" y="3649980"/>
            <a:ext cx="2631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与过量的酸和三价铁离子反应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621155" y="4648835"/>
            <a:ext cx="405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水解反应是吸热反应，升高温度，水解程度增大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2803" y="5153660"/>
            <a:ext cx="1750219" cy="10477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3925" y="801370"/>
            <a:ext cx="4035743" cy="3492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5350" y="4648836"/>
            <a:ext cx="4064318" cy="1166495"/>
          </a:xfrm>
          <a:prstGeom prst="rect">
            <a:avLst/>
          </a:prstGeom>
        </p:spPr>
      </p:pic>
      <p:sp>
        <p:nvSpPr>
          <p:cNvPr id="14" name="菱形 13"/>
          <p:cNvSpPr/>
          <p:nvPr/>
        </p:nvSpPr>
        <p:spPr>
          <a:xfrm>
            <a:off x="653415" y="1042036"/>
            <a:ext cx="1204913" cy="565785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972979" y="673735"/>
            <a:ext cx="77247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原料</a:t>
            </a:r>
          </a:p>
        </p:txBody>
      </p:sp>
      <p:sp>
        <p:nvSpPr>
          <p:cNvPr id="16" name="菱形 15"/>
          <p:cNvSpPr/>
          <p:nvPr/>
        </p:nvSpPr>
        <p:spPr>
          <a:xfrm>
            <a:off x="3579495" y="1367791"/>
            <a:ext cx="1204913" cy="565785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菱形 16"/>
          <p:cNvSpPr/>
          <p:nvPr/>
        </p:nvSpPr>
        <p:spPr>
          <a:xfrm>
            <a:off x="3731419" y="2117091"/>
            <a:ext cx="1204913" cy="565785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3947636" y="1748790"/>
            <a:ext cx="77247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产品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621156" y="1380490"/>
            <a:ext cx="219503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化合价不变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752601" y="2215515"/>
            <a:ext cx="219503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化合价升高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398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8" grpId="0"/>
      <p:bldP spid="9" grpId="0"/>
      <p:bldP spid="10" grpId="0"/>
      <p:bldP spid="14" grpId="0" animBg="1"/>
      <p:bldP spid="15" grpId="0"/>
      <p:bldP spid="16" grpId="0" bldLvl="0" animBg="1"/>
      <p:bldP spid="17" grpId="0" bldLvl="0" animBg="1"/>
      <p:bldP spid="18" grpId="0"/>
      <p:bldP spid="19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4777" y="981075"/>
            <a:ext cx="867727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solidFill>
                  <a:srgbClr val="7BC6BC"/>
                </a:solidFill>
                <a:latin typeface="楷体" panose="02010609060101010101" charset="-122"/>
                <a:ea typeface="楷体" panose="02010609060101010101" charset="-122"/>
              </a:rPr>
              <a:t>1.回归基础，回归课本，熟练基本的化学方程式、物质性质和化学原理。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5254" y="2536190"/>
            <a:ext cx="86767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solidFill>
                  <a:srgbClr val="7BC6BC"/>
                </a:solidFill>
                <a:latin typeface="楷体" panose="02010609060101010101" charset="-122"/>
                <a:ea typeface="楷体" panose="02010609060101010101" charset="-122"/>
              </a:rPr>
              <a:t>2.归纳整理，归纳高考的常考题型，以及常考题的解题思路、解题方法和答题规范。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160396" y="137796"/>
            <a:ext cx="2448401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>
                <a:solidFill>
                  <a:srgbClr val="7BC6BC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备考要点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25254" y="4091940"/>
            <a:ext cx="8676799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solidFill>
                  <a:srgbClr val="7BC6BC"/>
                </a:solidFill>
                <a:latin typeface="楷体" panose="02010609060101010101" charset="-122"/>
                <a:ea typeface="楷体" panose="02010609060101010101" charset="-122"/>
              </a:rPr>
              <a:t>3.每天做适量的题，限时训练，保持做题的感觉和节奏。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766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06452" y="156210"/>
            <a:ext cx="6281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7BC6BC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考点提炼★有机化学基础题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0486" y="801370"/>
            <a:ext cx="8983504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b="1">
                <a:solidFill>
                  <a:srgbClr val="7BC6BC"/>
                </a:solidFill>
                <a:latin typeface="楷体" panose="02010609060101010101" charset="-122"/>
                <a:ea typeface="楷体" panose="02010609060101010101" charset="-122"/>
              </a:rPr>
              <a:t>1. 审题：特别注意流程中的反应条件、反应类型和官能团变化等信息。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0486" y="2000251"/>
            <a:ext cx="89835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b="1">
                <a:solidFill>
                  <a:srgbClr val="7BC6BC"/>
                </a:solidFill>
                <a:latin typeface="楷体" panose="02010609060101010101" charset="-122"/>
                <a:ea typeface="楷体" panose="02010609060101010101" charset="-122"/>
              </a:rPr>
              <a:t>2. 书写规范：（1）有机物用结构简式体现（建议结构简式和键线式不要混用），官能团位置不提倡缩写，最好用结构式清晰表示出来；（2）反应方程式用“→”，注意反应条件，不要漏写小分子如：水。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0486" y="4408806"/>
            <a:ext cx="8983504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b="1">
                <a:solidFill>
                  <a:srgbClr val="7BC6BC"/>
                </a:solidFill>
                <a:latin typeface="楷体" panose="02010609060101010101" charset="-122"/>
                <a:ea typeface="楷体" panose="02010609060101010101" charset="-122"/>
              </a:rPr>
              <a:t>3. 常见考点：</a:t>
            </a:r>
          </a:p>
          <a:p>
            <a:pPr algn="l"/>
            <a:r>
              <a:rPr lang="zh-CN" altLang="en-US" sz="3600" b="1">
                <a:solidFill>
                  <a:srgbClr val="7BC6BC"/>
                </a:solidFill>
                <a:latin typeface="楷体" panose="02010609060101010101" charset="-122"/>
                <a:ea typeface="楷体" panose="02010609060101010101" charset="-122"/>
              </a:rPr>
              <a:t>(1) 由键线式或结构简式推分子式。</a:t>
            </a:r>
          </a:p>
          <a:p>
            <a:pPr algn="l"/>
            <a:r>
              <a:rPr lang="zh-CN" altLang="en-US" sz="3600" b="1">
                <a:solidFill>
                  <a:srgbClr val="7BC6BC"/>
                </a:solidFill>
                <a:latin typeface="楷体" panose="02010609060101010101" charset="-122"/>
                <a:ea typeface="楷体" panose="02010609060101010101" charset="-122"/>
              </a:rPr>
              <a:t>(2) 官能团名称或结构简式、官能团的性质。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658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06452" y="156210"/>
            <a:ext cx="5993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7BC6BC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考点提炼★有机化学基础题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0486" y="831850"/>
            <a:ext cx="8983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>
                <a:solidFill>
                  <a:srgbClr val="7BC6BC"/>
                </a:solidFill>
                <a:latin typeface="楷体" panose="02010609060101010101" charset="-122"/>
                <a:ea typeface="楷体" panose="02010609060101010101" charset="-122"/>
              </a:rPr>
              <a:t>(3) 有机反应类型：注意各种反应类型的定义和特点，书写时要写全名称，如“取代反应”不要只写“取代”。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0486" y="1877695"/>
            <a:ext cx="89835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>
                <a:solidFill>
                  <a:srgbClr val="7BC6BC"/>
                </a:solidFill>
                <a:latin typeface="楷体" panose="02010609060101010101" charset="-122"/>
                <a:ea typeface="楷体" panose="02010609060101010101" charset="-122"/>
              </a:rPr>
              <a:t>(4) 有机反应方程式：常规反应方程式：熟悉典型的有机反应，注意多个官能团反应方程式的书写，例如：两个羟基与钠反应，两个醛基的银镜反应。特别注意掌握以下几种反应方程式的书写：苯与溴取代，苯的硝化反应，卤代烃消去、水解，醇的催化氧化、醇的卤代、醛催化氧化、醛的银镜反应、菲林反应，酸与碳酸钠、碳酸氢钠反应，缩聚反应（同一单体，不同单体）。信息方程式：分析断键和成键位置、方式，关键部位模仿已知反应，其他部位保持不变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0486" y="5777231"/>
            <a:ext cx="8983504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>
                <a:solidFill>
                  <a:srgbClr val="7BC6BC"/>
                </a:solidFill>
                <a:latin typeface="楷体" panose="02010609060101010101" charset="-122"/>
                <a:ea typeface="楷体" panose="02010609060101010101" charset="-122"/>
              </a:rPr>
              <a:t>（5）同分异构体：审清题目要求，计算不饱和度，确定官能团异构、碳链异构和官能团位置异构。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641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06453" y="156210"/>
            <a:ext cx="5173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rgbClr val="7BC6BC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考点提炼★有机化学基础题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699" y="801370"/>
            <a:ext cx="4842986" cy="45142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4416" y="923925"/>
            <a:ext cx="4092893" cy="2305050"/>
          </a:xfrm>
          <a:prstGeom prst="rect">
            <a:avLst/>
          </a:prstGeom>
        </p:spPr>
      </p:pic>
      <p:sp>
        <p:nvSpPr>
          <p:cNvPr id="8" name="菱形 7"/>
          <p:cNvSpPr/>
          <p:nvPr/>
        </p:nvSpPr>
        <p:spPr>
          <a:xfrm>
            <a:off x="2374583" y="1255396"/>
            <a:ext cx="447675" cy="765175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7" name="图片 277" descr="学科网(www.zxxk.com)--教育资源门户，提供试卷、教案、课件、论文、素材以及各类教学资源下载，还有大量而丰富的教学相关资讯！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6579" y="1111569"/>
            <a:ext cx="578644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图片 278" descr="学科网(www.zxxk.com)--教育资源门户，提供试卷、教案、课件、论文、素材以及各类教学资源下载，还有大量而丰富的教学相关资讯！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9305" y="1111569"/>
            <a:ext cx="607219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菱形 8"/>
          <p:cNvSpPr/>
          <p:nvPr/>
        </p:nvSpPr>
        <p:spPr>
          <a:xfrm>
            <a:off x="1081564" y="3046730"/>
            <a:ext cx="447675" cy="765175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菱形 9"/>
          <p:cNvSpPr/>
          <p:nvPr/>
        </p:nvSpPr>
        <p:spPr>
          <a:xfrm>
            <a:off x="3571399" y="981711"/>
            <a:ext cx="447675" cy="765175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2" name="图片 272" descr="学科网(www.zxxk.com)--教育资源门户，提供试卷、教案、课件、论文、素材以及各类教学资源下载，还有大量而丰富的教学相关资讯！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30905" y="1073469"/>
            <a:ext cx="728663" cy="5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菱形 10"/>
          <p:cNvSpPr/>
          <p:nvPr/>
        </p:nvSpPr>
        <p:spPr>
          <a:xfrm>
            <a:off x="2822258" y="3046730"/>
            <a:ext cx="447675" cy="765175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3" name="图片 273" descr="学科网(www.zxxk.com)--教育资源门户，提供试卷、教案、课件、论文、素材以及各类教学资源下载，还有大量而丰富的教学相关资讯！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21493" y="1064260"/>
            <a:ext cx="7429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菱形 11"/>
          <p:cNvSpPr/>
          <p:nvPr/>
        </p:nvSpPr>
        <p:spPr>
          <a:xfrm>
            <a:off x="1658779" y="1843406"/>
            <a:ext cx="447675" cy="765175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1383506" y="2147570"/>
            <a:ext cx="1331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取代反应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56699" y="1111885"/>
            <a:ext cx="1331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取代反应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299210" y="923925"/>
            <a:ext cx="1331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酯化反应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630805" y="923925"/>
            <a:ext cx="1331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硝化反应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962400" y="923925"/>
            <a:ext cx="1331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还原反应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588294" y="5047615"/>
            <a:ext cx="207692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酚羟基容易被氧化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862638" y="1210310"/>
            <a:ext cx="207692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酯基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505099" y="1180465"/>
            <a:ext cx="207692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酚羟基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279482" y="1180465"/>
            <a:ext cx="207692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结构对称</a:t>
            </a:r>
          </a:p>
        </p:txBody>
      </p:sp>
      <p:pic>
        <p:nvPicPr>
          <p:cNvPr id="945" name="图片 945" descr="学科网(www.zxxk.com)--教育资源门户，提供试卷、教案、课件、论文、素材以及各类教学资源下载，还有大量而丰富的教学相关资讯！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63642" y="1616710"/>
            <a:ext cx="735806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6" name="图片 946" descr="学科网(www.zxxk.com)--教育资源门户，提供试卷、教案、课件、论文、素材以及各类教学资源下载，还有大量而丰富的教学相关资讯！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74369" y="2838769"/>
            <a:ext cx="700088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7" name="图片 947" descr="学科网(www.zxxk.com)--教育资源门户，提供试卷、教案、课件、论文、素材以及各类教学资源下载，还有大量而丰富的教学相关资讯！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9322" y="3694749"/>
            <a:ext cx="1264444" cy="752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" name="直接箭头连接符 21"/>
          <p:cNvCxnSpPr/>
          <p:nvPr/>
        </p:nvCxnSpPr>
        <p:spPr>
          <a:xfrm>
            <a:off x="5300663" y="4070985"/>
            <a:ext cx="5619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图片 57" descr="学科网(www.zxxk.com)--教育资源门户，提供试卷、教案、课件、论文、素材以及各类教学资源下载，还有大量而丰富的教学相关资讯！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73379" y="3885249"/>
            <a:ext cx="921544" cy="371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" name="直接箭头连接符 22"/>
          <p:cNvCxnSpPr/>
          <p:nvPr/>
        </p:nvCxnSpPr>
        <p:spPr>
          <a:xfrm>
            <a:off x="7082314" y="4071620"/>
            <a:ext cx="5619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49" name="图片 949" descr="学科网(www.zxxk.com)--教育资源门户，提供试卷、教案、课件、论文、素材以及各类教学资源下载，还有大量而丰富的教学相关资讯！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0295" y="4704715"/>
            <a:ext cx="864394" cy="342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" name="直接箭头连接符 23"/>
          <p:cNvCxnSpPr/>
          <p:nvPr/>
        </p:nvCxnSpPr>
        <p:spPr>
          <a:xfrm>
            <a:off x="5174456" y="4876165"/>
            <a:ext cx="5619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图片 54" descr="学科网(www.zxxk.com)--教育资源门户，提供试卷、教案、课件、论文、素材以及各类教学资源下载，还有大量而丰富的教学相关资讯！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2637" y="4780915"/>
            <a:ext cx="300038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图片 55" descr="学科网(www.zxxk.com)--教育资源门户，提供试卷、教案、课件、论文、素材以及各类教学资源下载，还有大量而丰富的教学相关资讯！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3766" y="4580574"/>
            <a:ext cx="350044" cy="295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直接箭头连接符 24"/>
          <p:cNvCxnSpPr/>
          <p:nvPr/>
        </p:nvCxnSpPr>
        <p:spPr>
          <a:xfrm>
            <a:off x="6253639" y="4876165"/>
            <a:ext cx="5619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图片 2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95160" y="4780916"/>
            <a:ext cx="264319" cy="257175"/>
          </a:xfrm>
          <a:prstGeom prst="rect">
            <a:avLst/>
          </a:prstGeom>
        </p:spPr>
      </p:pic>
      <p:cxnSp>
        <p:nvCxnSpPr>
          <p:cNvPr id="27" name="直接箭头连接符 26"/>
          <p:cNvCxnSpPr/>
          <p:nvPr/>
        </p:nvCxnSpPr>
        <p:spPr>
          <a:xfrm>
            <a:off x="6046470" y="5279391"/>
            <a:ext cx="0" cy="320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对象 27"/>
          <p:cNvGraphicFramePr/>
          <p:nvPr/>
        </p:nvGraphicFramePr>
        <p:xfrm>
          <a:off x="5917883" y="5735321"/>
          <a:ext cx="257651" cy="343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r:id="rId18" imgW="342900" imgH="342900" progId="Paint.Picture">
                  <p:embed/>
                </p:oleObj>
              </mc:Choice>
              <mc:Fallback>
                <p:oleObj r:id="rId18" imgW="342900" imgH="3429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917883" y="5735321"/>
                        <a:ext cx="257651" cy="3435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" name="图片 2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9542" y="38100"/>
            <a:ext cx="4150043" cy="499999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460557" y="-69215"/>
            <a:ext cx="4121468" cy="4590415"/>
          </a:xfrm>
          <a:prstGeom prst="rect">
            <a:avLst/>
          </a:prstGeom>
        </p:spPr>
      </p:pic>
      <p:pic>
        <p:nvPicPr>
          <p:cNvPr id="51" name="图片 51" descr="学科网(www.zxxk.com)--教育资源门户，提供试卷、教案、课件、论文、素材以及各类教学资源下载，还有大量而丰富的教学相关资讯！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63879" y="4521200"/>
            <a:ext cx="3650933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571750" y="1190626"/>
            <a:ext cx="4000024" cy="4476115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14984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Pa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ldLvl="0" animBg="1"/>
      <p:bldP spid="10" grpId="0" bldLvl="0" animBg="1"/>
      <p:bldP spid="11" grpId="0" bldLvl="0" animBg="1"/>
      <p:bldP spid="12" grpId="0" bldLvl="0" animBg="1"/>
      <p:bldP spid="20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718" y="5080"/>
            <a:ext cx="9195435" cy="686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04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WordArt 7"/>
          <p:cNvSpPr>
            <a:spLocks noTextEdit="1"/>
          </p:cNvSpPr>
          <p:nvPr/>
        </p:nvSpPr>
        <p:spPr>
          <a:xfrm>
            <a:off x="2992041" y="3257550"/>
            <a:ext cx="1837134" cy="927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270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谢谢</a:t>
            </a:r>
          </a:p>
        </p:txBody>
      </p:sp>
      <p:sp>
        <p:nvSpPr>
          <p:cNvPr id="80908" name="Rectangle 1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68580" tIns="34290" rIns="68580" bIns="3429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33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483" name="Picture 11" descr="200272317121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3810" y="20321"/>
            <a:ext cx="9140190" cy="6852285"/>
          </a:xfrm>
        </p:spPr>
      </p:pic>
      <p:sp>
        <p:nvSpPr>
          <p:cNvPr id="80910" name="Rectangle 14"/>
          <p:cNvSpPr>
            <a:spLocks noChangeArrowheads="1"/>
          </p:cNvSpPr>
          <p:nvPr/>
        </p:nvSpPr>
        <p:spPr bwMode="auto">
          <a:xfrm>
            <a:off x="2281808" y="2663031"/>
            <a:ext cx="5094733" cy="11890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69056" tIns="34528" rIns="69056" bIns="34528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8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华文行楷" panose="02010800040101010101" pitchFamily="2" charset="-122"/>
                <a:cs typeface="+mn-cs"/>
              </a:rPr>
              <a:t>金榜题名！</a:t>
            </a:r>
          </a:p>
        </p:txBody>
      </p:sp>
    </p:spTree>
    <p:extLst>
      <p:ext uri="{BB962C8B-B14F-4D97-AF65-F5344CB8AC3E}">
        <p14:creationId xmlns:p14="http://schemas.microsoft.com/office/powerpoint/2010/main" val="25376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10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160396" y="107315"/>
            <a:ext cx="2448401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rgbClr val="7BC6BC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考场技巧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57162" y="969010"/>
            <a:ext cx="8803958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b="1">
                <a:solidFill>
                  <a:srgbClr val="7BC6BC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1. 心态要好，全卷目标是可以自定（根据自己情况）而不一定是 100 分。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72402" y="2239010"/>
            <a:ext cx="8803958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b="1">
                <a:solidFill>
                  <a:srgbClr val="7BC6BC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2. 审题要仔细，要冷静，答题要准确、规范，力争把该拿的每一分都拿下来。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64782" y="3569970"/>
            <a:ext cx="880395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b="1">
                <a:solidFill>
                  <a:srgbClr val="7BC6BC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3. 重视选择题，仔细分析每个选项。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87642" y="4399280"/>
            <a:ext cx="8803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b="1">
                <a:solidFill>
                  <a:srgbClr val="7BC6BC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4. 做大题要回归对于常考核心知识建立的解题程序。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87642" y="5228590"/>
            <a:ext cx="880395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b="1">
                <a:solidFill>
                  <a:srgbClr val="7BC6BC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5. 审查归纳的书写易错点，保证书写规范。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850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45093" y="155575"/>
            <a:ext cx="5599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7BC6BC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考点提炼★化学实验题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0486" y="800735"/>
            <a:ext cx="89835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</a:rPr>
              <a:t>1.</a:t>
            </a:r>
            <a:r>
              <a:rPr lang="zh-CN" altLang="en-US" sz="3600" b="1">
                <a:solidFill>
                  <a:srgbClr val="7BC6BC"/>
                </a:solidFill>
                <a:latin typeface="楷体" panose="02010609060101010101" charset="-122"/>
                <a:ea typeface="楷体" panose="02010609060101010101" charset="-122"/>
              </a:rPr>
              <a:t>物质检验题解题思路：明确（经过预处理后）要检验的物质或离子→除了要检验的物质或离子外，还存在哪些离子（可能存在干扰）→结合题目所提供的试剂，利用被检验物质的特征反应，挑选出用来检验的试剂，再次检验是否存在干扰→确定检验的顺序和步骤→用规范的表达书写实验步骤，书写实验现象、结论（注意与假设对应）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334" y="4384676"/>
            <a:ext cx="89835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7BC6BC"/>
                </a:solidFill>
                <a:latin typeface="楷体" panose="02010609060101010101" charset="-122"/>
                <a:ea typeface="楷体" panose="02010609060101010101" charset="-122"/>
              </a:rPr>
              <a:t>2.对于不常见物质的检验：注意审题，分析混合物成分，反复读题，从题干中找出待检测物质与干扰物性质的不同点，可以通过定性检测（颜色、沉淀的变化）或定量检测（反应温度、分解温度、熔沸点）。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592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45092" y="404664"/>
            <a:ext cx="5383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rgbClr val="7BC6BC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考点提炼★化学实验题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0486" y="800736"/>
            <a:ext cx="89835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b="1">
                <a:solidFill>
                  <a:srgbClr val="7BC6BC"/>
                </a:solidFill>
                <a:latin typeface="楷体" panose="02010609060101010101" charset="-122"/>
                <a:ea typeface="楷体" panose="02010609060101010101" charset="-122"/>
              </a:rPr>
              <a:t>3. 滴定法计算题思路：</a:t>
            </a:r>
          </a:p>
          <a:p>
            <a:pPr algn="l"/>
            <a:r>
              <a:rPr lang="zh-CN" altLang="en-US" sz="3600" b="1">
                <a:solidFill>
                  <a:srgbClr val="7BC6BC"/>
                </a:solidFill>
                <a:latin typeface="楷体" panose="02010609060101010101" charset="-122"/>
                <a:ea typeface="楷体" panose="02010609060101010101" charset="-122"/>
              </a:rPr>
              <a:t>（1）明确测定的目的（待测物质是什么？百分含量？浓度？）。</a:t>
            </a:r>
          </a:p>
          <a:p>
            <a:pPr algn="l"/>
            <a:r>
              <a:rPr lang="zh-CN" altLang="en-US" sz="3600" b="1">
                <a:solidFill>
                  <a:srgbClr val="7BC6BC"/>
                </a:solidFill>
                <a:latin typeface="楷体" panose="02010609060101010101" charset="-122"/>
                <a:ea typeface="楷体" panose="02010609060101010101" charset="-122"/>
              </a:rPr>
              <a:t>（2）找出待测物质和标准液之间的定量关系，根据标准液的物质的量计算待测物的物质的量。</a:t>
            </a:r>
            <a:endParaRPr lang="en-US" altLang="zh-CN" sz="3600" b="1">
              <a:solidFill>
                <a:srgbClr val="7BC6BC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l"/>
            <a:r>
              <a:rPr lang="zh-CN" altLang="en-US" sz="3600" b="1">
                <a:solidFill>
                  <a:srgbClr val="7BC6BC"/>
                </a:solidFill>
                <a:latin typeface="楷体" panose="02010609060101010101" charset="-122"/>
                <a:ea typeface="楷体" panose="02010609060101010101" charset="-122"/>
              </a:rPr>
              <a:t>（3）注意滴定的量与样品的总量之间的关系（例如：配成 100mL 溶液，移取 25.00mL 进行滴定，计算出 25.00mL 中待测物质的物质的量后还应乘以4）。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141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45093" y="155575"/>
            <a:ext cx="5311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7BC6BC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考点提炼★化学实验题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6" y="800735"/>
            <a:ext cx="4214336" cy="43903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35" y="5190491"/>
            <a:ext cx="3616643" cy="16935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3395" y="800736"/>
            <a:ext cx="4744879" cy="28314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50984" y="1934210"/>
            <a:ext cx="2065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相当于降低水的浓度，减慢反应速率，获得平稳的乙炔气流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50984" y="3086100"/>
            <a:ext cx="1962626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次氯酸钠做氧化剂，除去硫化氢、磷化氢等杂质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316481" y="2673350"/>
            <a:ext cx="196262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氢氧化钠溶液除去酸性气体杂质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50984" y="5852160"/>
            <a:ext cx="1962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球泡、搅拌都有利于增大接触面积，使反应更加充分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53854" y="4740275"/>
            <a:ext cx="2983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乙炔被氧化为草酸，浓硝酸被还原为二氧化氮，反应条件为：硝酸汞做催化剂，水浴加热</a:t>
            </a:r>
          </a:p>
        </p:txBody>
      </p:sp>
      <p:sp>
        <p:nvSpPr>
          <p:cNvPr id="13" name="菱形 12"/>
          <p:cNvSpPr/>
          <p:nvPr/>
        </p:nvSpPr>
        <p:spPr>
          <a:xfrm>
            <a:off x="2190750" y="5552440"/>
            <a:ext cx="252413" cy="30607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2190750" y="5990590"/>
            <a:ext cx="1388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安全瓶防止倒吸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997042" y="5662295"/>
            <a:ext cx="2088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吸收尾气防止污染环境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606767" y="2366010"/>
            <a:ext cx="208835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酸式滴定管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606766" y="2950210"/>
            <a:ext cx="3831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酸性条件下，高锰酸钾被草酸还原为二价锰离子，生成的二价锰离子作催化剂，加快反应速率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6608" y="752475"/>
            <a:ext cx="5567839" cy="465201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6608" y="4958716"/>
            <a:ext cx="5568315" cy="16757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008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 animBg="1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45093" y="155575"/>
            <a:ext cx="3854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rgbClr val="7BC6BC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考点提炼★化学实验题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" y="800735"/>
            <a:ext cx="4533900" cy="48475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55" y="5648326"/>
            <a:ext cx="4386263" cy="12096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8233" y="1245236"/>
            <a:ext cx="4191000" cy="10318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631056" y="800735"/>
            <a:ext cx="2065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双氧水、氯化钙和氨水</a:t>
            </a:r>
            <a:endParaRPr lang="zh-CN" altLang="en-US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低温条件下反应生成八水过氧化钙沉淀</a:t>
            </a:r>
          </a:p>
        </p:txBody>
      </p:sp>
      <p:sp>
        <p:nvSpPr>
          <p:cNvPr id="9" name="菱形 8"/>
          <p:cNvSpPr/>
          <p:nvPr/>
        </p:nvSpPr>
        <p:spPr>
          <a:xfrm>
            <a:off x="2821781" y="796925"/>
            <a:ext cx="481965" cy="30607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215063" y="1459865"/>
            <a:ext cx="206549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抽滤加快过滤速率</a:t>
            </a:r>
          </a:p>
        </p:txBody>
      </p:sp>
      <p:sp>
        <p:nvSpPr>
          <p:cNvPr id="11" name="菱形 10"/>
          <p:cNvSpPr/>
          <p:nvPr/>
        </p:nvSpPr>
        <p:spPr>
          <a:xfrm>
            <a:off x="3726656" y="800735"/>
            <a:ext cx="481965" cy="30607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菱形 11"/>
          <p:cNvSpPr/>
          <p:nvPr/>
        </p:nvSpPr>
        <p:spPr>
          <a:xfrm>
            <a:off x="415766" y="1108710"/>
            <a:ext cx="481965" cy="30607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6329839" y="2076450"/>
            <a:ext cx="2649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为减少溶解损失，</a:t>
            </a:r>
            <a:r>
              <a:rPr lang="en-US" altLang="zh-CN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X</a:t>
            </a:r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为醇类、乙醚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8709" y="2445385"/>
            <a:ext cx="2138839" cy="251460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487579" y="3244850"/>
            <a:ext cx="1694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温度计控制反应温度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076224" y="2445385"/>
            <a:ext cx="2253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球形冷凝管起冷凝回流作用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591175" y="3040380"/>
            <a:ext cx="3628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恒压分液漏斗，平衡气压，便于液体顺利流下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471161" y="4177030"/>
            <a:ext cx="3088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增大反应物接触面积，使反应更加充分</a:t>
            </a:r>
          </a:p>
        </p:txBody>
      </p:sp>
      <p:sp>
        <p:nvSpPr>
          <p:cNvPr id="19" name="菱形 18"/>
          <p:cNvSpPr/>
          <p:nvPr/>
        </p:nvSpPr>
        <p:spPr>
          <a:xfrm>
            <a:off x="3821906" y="927735"/>
            <a:ext cx="481965" cy="30607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897732" y="4959985"/>
            <a:ext cx="3088481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过氧化钙与水和二氧化碳缓慢反应生成氢氧化钙和氧气，起到供氧和杀菌的作用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7826" y="5136516"/>
            <a:ext cx="1228725" cy="1419225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5192078" y="4959985"/>
            <a:ext cx="30884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过氧化钙受热分解生成氧气和氧化钙，氧气难溶于水，可用量气装置测定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287328" y="6001385"/>
            <a:ext cx="30884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量气时必须冷却到室温保证温度相同，两边液面相平，保证压强相同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95049" y="594360"/>
            <a:ext cx="6684169" cy="395033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95049" y="4959985"/>
            <a:ext cx="6564154" cy="1041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475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 bldLvl="0" animBg="1"/>
      <p:bldP spid="12" grpId="0" bldLvl="0" animBg="1"/>
      <p:bldP spid="13" grpId="0"/>
      <p:bldP spid="15" grpId="0"/>
      <p:bldP spid="16" grpId="0"/>
      <p:bldP spid="17" grpId="0"/>
      <p:bldP spid="18" grpId="0"/>
      <p:bldP spid="19" grpId="0" bldLvl="0" animBg="1"/>
      <p:bldP spid="20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45093" y="155575"/>
            <a:ext cx="5383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7BC6BC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考点提炼★化学实验题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86" y="800735"/>
            <a:ext cx="4035743" cy="48285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986" y="5729606"/>
            <a:ext cx="4064318" cy="9048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5304" y="708660"/>
            <a:ext cx="4568190" cy="46856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2934" y="5394325"/>
            <a:ext cx="4014311" cy="12001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801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45093" y="155575"/>
            <a:ext cx="5599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7BC6BC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考点提炼★化学实验题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676" y="800735"/>
            <a:ext cx="3914299" cy="354584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2190274" y="1306830"/>
            <a:ext cx="4763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氯化铜溶液因水解显酸性，铝与溶液中氢离子和铜离子反应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190750" y="1804670"/>
            <a:ext cx="6769894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稀硫酸铜溶液不与铝反应，加入氯化钠反应，说明氯离子可以加快反应速率。加入氯化钠后，溶液中氯离子浓度应该与实验</a:t>
            </a:r>
            <a:r>
              <a:rPr lang="en-US" altLang="zh-CN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1</a:t>
            </a:r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相同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319814" y="2643505"/>
            <a:ext cx="4763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增大硫酸铜溶液的浓度，铝能与溶液中氢离子和铜离子反应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009775" y="3526155"/>
            <a:ext cx="69513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增大氯化铜溶液浓度，铝与溶液中氢离子和铜离子反应速率加快，实验现象表明，溶液变为棕褐色，说明有溶于水的铜的化合物生成，有白色固体生成，说明有氯化亚铜生成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5595" y="4330065"/>
            <a:ext cx="2383155" cy="222758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72453" y="5193665"/>
            <a:ext cx="2810351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A</a:t>
            </a:r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为铜，铜做负极放电生成亚铜离子，亚铜离子与氯化钠生成氯化亚铜沉淀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947285" y="5259705"/>
            <a:ext cx="3051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氯化铜在正极放电生成氯化亚铜沉淀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481864" y="4618990"/>
            <a:ext cx="1571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电流计指针偏转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003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6" grpId="0"/>
      <p:bldP spid="7" grpId="0"/>
      <p:bldP spid="8" grpId="0"/>
      <p:bldP spid="10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6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6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6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6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6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6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6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6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6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6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6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6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6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6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6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6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6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6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6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6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67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跋涉">
  <a:themeElements>
    <a:clrScheme name="跋涉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跋涉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跋涉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10085</TotalTime>
  <Words>2163</Words>
  <Application>Microsoft Office PowerPoint</Application>
  <PresentationFormat>全屏显示(4:3)</PresentationFormat>
  <Paragraphs>138</Paragraphs>
  <Slides>24</Slides>
  <Notes>3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6" baseType="lpstr">
      <vt:lpstr>跋涉</vt:lpstr>
      <vt:lpstr>Bitmap Image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410</cp:revision>
  <dcterms:created xsi:type="dcterms:W3CDTF">2019-09-09T03:42:03Z</dcterms:created>
  <dcterms:modified xsi:type="dcterms:W3CDTF">2020-06-22T13:26:18Z</dcterms:modified>
</cp:coreProperties>
</file>