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gif" ContentType="image/gi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6" r:id="rId3"/>
    <p:sldId id="732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79" r:id="rId14"/>
    <p:sldId id="880" r:id="rId15"/>
    <p:sldId id="901" r:id="rId16"/>
    <p:sldId id="884" r:id="rId17"/>
    <p:sldId id="885" r:id="rId18"/>
    <p:sldId id="886" r:id="rId19"/>
    <p:sldId id="887" r:id="rId20"/>
    <p:sldId id="891" r:id="rId21"/>
    <p:sldId id="888" r:id="rId22"/>
    <p:sldId id="889" r:id="rId23"/>
    <p:sldId id="890" r:id="rId24"/>
    <p:sldId id="902" r:id="rId25"/>
    <p:sldId id="903" r:id="rId26"/>
    <p:sldId id="892" r:id="rId27"/>
    <p:sldId id="893" r:id="rId28"/>
    <p:sldId id="895" r:id="rId29"/>
    <p:sldId id="896" r:id="rId30"/>
    <p:sldId id="897" r:id="rId31"/>
    <p:sldId id="71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0"/>
      </p:cViewPr>
      <p:guideLst>
        <p:guide orient="horz" pos="2208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D98D2-C7AD-4F83-8578-CE1E656823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EEFCF-B90A-4EA5-AC4F-0FEE0F777F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BABFAC-A0CE-4F39-B9B0-E0C28EF078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318" cy="685831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8420"/>
            <a:ext cx="12192318" cy="486989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186"/>
            <a:ext cx="12192318" cy="378913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159"/>
            <a:ext cx="12192318" cy="342915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026"/>
            <a:ext cx="12192318" cy="16292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868033"/>
            <a:ext cx="12192318" cy="198996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788957"/>
            <a:ext cx="12192318" cy="306904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349130"/>
            <a:ext cx="12192318" cy="450887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106"/>
            <a:ext cx="12192318" cy="27092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212"/>
            <a:ext cx="12192318" cy="414910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588740"/>
            <a:ext cx="12192318" cy="126926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1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6789" y="6356350"/>
            <a:ext cx="2902217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72709" y="6356350"/>
            <a:ext cx="4353326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09738" y="6356350"/>
            <a:ext cx="2902217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12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86789" y="6356350"/>
            <a:ext cx="2902217" cy="365125"/>
          </a:xfrm>
        </p:spPr>
        <p:txBody>
          <a:bodyPr/>
          <a:lstStyle/>
          <a:p>
            <a:pPr fontAlgn="base"/>
            <a:fld id="{263DB197-84B0-484E-9C0F-88358ECCB797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272709" y="6356350"/>
            <a:ext cx="4353326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109738" y="6356350"/>
            <a:ext cx="2902217" cy="365125"/>
          </a:xfrm>
        </p:spPr>
        <p:txBody>
          <a:bodyPr/>
          <a:lstStyle/>
          <a:p>
            <a:pPr fontAlgn="base"/>
            <a:fld id="{E077DA78-E013-4A8C-AD75-63A150561B10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4508870"/>
            <a:ext cx="12192318" cy="234913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NULL" TargetMode="Externa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GIF"/><Relationship Id="rId3" Type="http://schemas.openxmlformats.org/officeDocument/2006/relationships/image" Target="NULL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emf"/><Relationship Id="rId1" Type="http://schemas.openxmlformats.org/officeDocument/2006/relationships/package" Target="../embeddings/Document1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package" Target="../embeddings/Document2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emf"/><Relationship Id="rId1" Type="http://schemas.openxmlformats.org/officeDocument/2006/relationships/package" Target="../embeddings/Document3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035" y="2033270"/>
            <a:ext cx="112071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突破工艺流程</a:t>
            </a:r>
            <a:r>
              <a:rPr lang="zh-CN" altLang="en-US" sz="4800" b="1" dirty="0" smtClean="0">
                <a:solidFill>
                  <a:srgbClr val="00206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zh-CN" altLang="en-US" sz="4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之结晶、沉淀等分离提纯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9996" y="170731"/>
            <a:ext cx="37039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蒸发浓缩，冷却结晶</a:t>
            </a:r>
            <a:endParaRPr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4900" y="799500"/>
            <a:ext cx="633670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溶解度随温度升高而升高得很明显时，这个溶质叫陡升型（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KNO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dirty="0" smtClean="0"/>
              <a:t>）反之叫缓升型（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NaCl </a:t>
            </a:r>
            <a:r>
              <a:rPr lang="zh-CN" altLang="en-US" sz="2400" b="1" dirty="0" smtClean="0"/>
              <a:t>）。</a:t>
            </a:r>
            <a:endParaRPr lang="zh-CN" alt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98080" y="490767"/>
            <a:ext cx="219009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0378" y="1893719"/>
            <a:ext cx="59766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对于单一的</a:t>
            </a:r>
            <a:r>
              <a:rPr lang="zh-CN" altLang="en-US" sz="2400" b="1" dirty="0" smtClean="0"/>
              <a:t>陡升型溶液（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KNO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）或所得晶体含有结晶水合物，一般采用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蒸发浓缩、冷却结晶、过滤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的方法分离。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10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字法）</a:t>
            </a:r>
            <a:endParaRPr lang="zh-CN" altLang="en-US" sz="2400" dirty="0"/>
          </a:p>
        </p:txBody>
      </p:sp>
      <p:pic>
        <p:nvPicPr>
          <p:cNvPr id="223234" name="Picture 2" descr="http://thumb.1010pic.com/pic3/quiz/images/201602/92/4e77c4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737" y="3747001"/>
            <a:ext cx="1800200" cy="24348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5024" y="3472686"/>
            <a:ext cx="41764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蒸发浓缩，趁热过滤</a:t>
            </a:r>
            <a:endParaRPr lang="zh-CN" altLang="en-US" sz="28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771" y="4215626"/>
            <a:ext cx="63658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溶解度随温度升高而反而减小的，例如</a:t>
            </a:r>
            <a:r>
              <a:rPr lang="en-US" altLang="zh-CN" sz="2400" b="1" dirty="0" smtClean="0"/>
              <a:t>Ca(OH)</a:t>
            </a:r>
            <a:r>
              <a:rPr lang="en-US" altLang="zh-CN" sz="2400" b="1" baseline="-25000" dirty="0" smtClean="0"/>
              <a:t>2</a:t>
            </a:r>
            <a:endParaRPr lang="zh-CN" altLang="en-US" sz="2400" baseline="-25000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80986" y="5093181"/>
            <a:ext cx="5224145" cy="1254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趁热过滤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①防止降温杂质析出，影响产品纯度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②防止降温产品析出造成损失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095" y="188764"/>
            <a:ext cx="54006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例：硫酸铜溶液得到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CuSO</a:t>
            </a:r>
            <a:r>
              <a:rPr lang="en-US" altLang="zh-CN" sz="2400" b="1" baseline="-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·5H</a:t>
            </a:r>
            <a:r>
              <a:rPr lang="en-US" altLang="zh-CN" sz="2400" b="1" baseline="-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的晶体过程为蒸发浓缩、冷却结晶、过滤。</a:t>
            </a:r>
            <a:endParaRPr lang="zh-CN" altLang="en-US" sz="2400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507" y="1147728"/>
            <a:ext cx="17583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方法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/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步骤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1-7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92" y="1669693"/>
            <a:ext cx="1008112" cy="181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7645" y="3717032"/>
            <a:ext cx="1656184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蒸发浓缩：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溶液放在蒸发皿中，边加热边搅拌，待溶液表面出现一层晶膜时，停止加热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568" y="3717032"/>
            <a:ext cx="1944216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趁热过滤，除去不溶性杂质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</a:rPr>
              <a:t>（如果没有不溶性杂质，此步骤跳过。）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1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17" y="1746781"/>
            <a:ext cx="1152128" cy="16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916832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1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48680"/>
            <a:ext cx="1152128" cy="161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18SWAHXC-394.TIF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9768" y="2204864"/>
            <a:ext cx="2088232" cy="130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8328248" y="3717032"/>
            <a:ext cx="1944216" cy="122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过滤：</a:t>
            </a:r>
            <a:r>
              <a:rPr lang="zh-C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将析出的晶体与母液分离，可采取普通过滤或抽滤。</a:t>
            </a:r>
            <a:endParaRPr lang="zh-CN" altLang="en-US" dirty="0">
              <a:solidFill>
                <a:srgbClr val="00206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3640" y="45"/>
            <a:ext cx="1224136" cy="16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4272" y="4869160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807968" y="3717032"/>
            <a:ext cx="16357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冷却结晶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9048328" y="458112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stCxn id="16" idx="3"/>
          </p:cNvCxnSpPr>
          <p:nvPr/>
        </p:nvCxnSpPr>
        <p:spPr>
          <a:xfrm flipH="1">
            <a:off x="6888088" y="4888441"/>
            <a:ext cx="2276239" cy="48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51984" y="5445224"/>
            <a:ext cx="208823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优点：工作效率高，所得晶体比较干燥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24192" y="548680"/>
            <a:ext cx="24860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37845" y="2386965"/>
            <a:ext cx="7047230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 smtClean="0"/>
            </a:br>
            <a:r>
              <a:rPr lang="zh-CN" altLang="en-US" sz="2000" b="1" dirty="0" smtClean="0">
                <a:solidFill>
                  <a:srgbClr val="002060"/>
                </a:solidFill>
              </a:rPr>
              <a:t>例如：当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NaCl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和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的混合物中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多而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NaCl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少时，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蒸发浓缩，冷却结晶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，先分离出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，氯化钠残留在母液中。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7845" y="3738880"/>
            <a:ext cx="7047230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 smtClean="0"/>
            </a:br>
            <a:r>
              <a:rPr lang="zh-CN" altLang="en-US" sz="2000" b="1" dirty="0" smtClean="0">
                <a:solidFill>
                  <a:srgbClr val="002060"/>
                </a:solidFill>
              </a:rPr>
              <a:t>例如：当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NaCl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和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的混合物中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NaCl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多而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少时，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蒸发结晶、趁热过滤。 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，先分离出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NaCl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，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KNO</a:t>
            </a:r>
            <a:r>
              <a:rPr lang="en-US" altLang="zh-CN" sz="2000" b="1" baseline="-25000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残留在母液中。 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930" y="176530"/>
            <a:ext cx="749554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/>
              <a:t>4.</a:t>
            </a:r>
            <a:r>
              <a:rPr lang="zh-CN" altLang="en-US" sz="2400" b="1" dirty="0" smtClean="0"/>
              <a:t>观察溶解度曲线，溶解度随温度升高而升高得很明显时，这个溶质叫陡升型（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KNO</a:t>
            </a:r>
            <a:r>
              <a:rPr lang="en-US" altLang="zh-CN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dirty="0" smtClean="0"/>
              <a:t>），反之叫缓升型（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NaCl </a:t>
            </a:r>
            <a:r>
              <a:rPr lang="zh-CN" altLang="en-US" sz="2400" b="1" dirty="0" smtClean="0"/>
              <a:t>）。当陡升型溶液中混有缓升型时，若要分离出陡升型，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蒸发浓缩，冷却结晶</a:t>
            </a:r>
            <a:r>
              <a:rPr lang="zh-CN" altLang="en-US" sz="2400" b="1" dirty="0" smtClean="0"/>
              <a:t>；若要分离出缓升型的溶质，可以用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蒸发结晶、趁热过滤。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65" y="5229225"/>
            <a:ext cx="109486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小结：以上三种操作经过一次结晶可能还混有杂质，多次操作可进一步净化，这样的操作称之为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重结晶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1824" y="0"/>
            <a:ext cx="482453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普通过滤、抽滤和热过滤的比较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570" y="170815"/>
            <a:ext cx="2520280" cy="5219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晶体的过滤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266121" y="121199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普通过滤</a:t>
            </a:r>
            <a:endParaRPr lang="zh-CN" altLang="en-US" sz="2400" dirty="0"/>
          </a:p>
        </p:txBody>
      </p:sp>
      <p:pic>
        <p:nvPicPr>
          <p:cNvPr id="5" name="Picture 4" descr="1-7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82" y="460286"/>
            <a:ext cx="128811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871864" y="692696"/>
            <a:ext cx="579613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一贴</a:t>
            </a:r>
            <a:r>
              <a:rPr lang="zh-CN" altLang="en-US" sz="2000" b="1" dirty="0" smtClean="0"/>
              <a:t>：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滤纸润湿紧贴漏斗内壁，不残留气泡</a:t>
            </a:r>
            <a:br>
              <a:rPr lang="zh-CN" altLang="en-US" sz="2000" b="1" dirty="0" smtClean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二低：</a:t>
            </a:r>
            <a:r>
              <a:rPr lang="zh-CN" altLang="en-US" sz="2000" b="1" dirty="0" smtClean="0"/>
              <a:t>（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）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滤纸边缘略低于漏斗边缘。</a:t>
            </a:r>
            <a:br>
              <a:rPr lang="zh-CN" altLang="en-US" sz="2000" b="1" dirty="0" smtClean="0">
                <a:solidFill>
                  <a:srgbClr val="002060"/>
                </a:solidFill>
              </a:rPr>
            </a:br>
            <a:r>
              <a:rPr lang="zh-CN" altLang="en-US" sz="2000" b="1" dirty="0" smtClean="0">
                <a:solidFill>
                  <a:srgbClr val="002060"/>
                </a:solidFill>
              </a:rPr>
              <a:t>              （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）液面低于滤纸边缘</a:t>
            </a:r>
            <a:br>
              <a:rPr lang="zh-CN" altLang="en-US" sz="2000" b="1" dirty="0" smtClean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三靠</a:t>
            </a:r>
            <a:r>
              <a:rPr lang="zh-CN" altLang="en-US" sz="2000" b="1" dirty="0" smtClean="0"/>
              <a:t>：（</a:t>
            </a: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）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倾倒时烧杯杯口要紧靠玻璃棒上。</a:t>
            </a:r>
            <a:br>
              <a:rPr lang="zh-CN" altLang="en-US" sz="2000" b="1" dirty="0" smtClean="0">
                <a:solidFill>
                  <a:srgbClr val="002060"/>
                </a:solidFill>
              </a:rPr>
            </a:br>
            <a:r>
              <a:rPr lang="zh-CN" altLang="en-US" sz="2000" b="1" dirty="0" smtClean="0">
                <a:solidFill>
                  <a:srgbClr val="002060"/>
                </a:solidFill>
              </a:rPr>
              <a:t>              （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）玻璃棒下端抵靠在三层滤纸处。</a:t>
            </a:r>
            <a:br>
              <a:rPr lang="zh-CN" altLang="en-US" sz="2000" b="1" dirty="0" smtClean="0">
                <a:solidFill>
                  <a:srgbClr val="002060"/>
                </a:solidFill>
              </a:rPr>
            </a:br>
            <a:r>
              <a:rPr lang="zh-CN" altLang="en-US" sz="2000" b="1" dirty="0" smtClean="0">
                <a:solidFill>
                  <a:srgbClr val="002060"/>
                </a:solidFill>
              </a:rPr>
              <a:t>              （</a:t>
            </a:r>
            <a:r>
              <a:rPr lang="en-US" altLang="zh-CN" sz="2000" b="1" dirty="0" smtClean="0">
                <a:solidFill>
                  <a:srgbClr val="002060"/>
                </a:solidFill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）漏斗下端长的那侧管口紧靠烧杯内</a:t>
            </a:r>
            <a:r>
              <a:rPr lang="zh-CN" altLang="en-US" sz="2000" dirty="0" smtClean="0">
                <a:solidFill>
                  <a:srgbClr val="002060"/>
                </a:solidFill>
              </a:rPr>
              <a:t>壁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570792" y="3199259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抽滤</a:t>
            </a:r>
            <a:endParaRPr lang="zh-CN" altLang="en-US" sz="2400" dirty="0"/>
          </a:p>
        </p:txBody>
      </p:sp>
      <p:pic>
        <p:nvPicPr>
          <p:cNvPr id="8" name="图片 7" descr="18SWAHXC-394.TIF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885" y="2762250"/>
            <a:ext cx="2430780" cy="1661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663952" y="3068960"/>
            <a:ext cx="450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适用范围</a:t>
            </a:r>
            <a:r>
              <a:rPr lang="zh-CN" altLang="en-US" sz="2000" b="1" dirty="0" smtClean="0">
                <a:solidFill>
                  <a:srgbClr val="002060"/>
                </a:solidFill>
              </a:rPr>
              <a:t>：</a:t>
            </a:r>
            <a:endParaRPr lang="en-US" altLang="zh-CN" sz="2000" b="1" dirty="0" smtClean="0">
              <a:solidFill>
                <a:srgbClr val="002060"/>
              </a:solidFill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</a:rPr>
              <a:t>不宜过滤胶状沉淀和颗粒太小的沉淀。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35960" y="3717032"/>
            <a:ext cx="46805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优点：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002060"/>
                </a:solidFill>
              </a:rPr>
              <a:t>过滤的速度，得到的固体比较干燥。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0921" y="5310480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热过滤</a:t>
            </a:r>
            <a:endParaRPr lang="zh-CN" altLang="en-US" sz="2400" dirty="0"/>
          </a:p>
        </p:txBody>
      </p:sp>
      <p:pic>
        <p:nvPicPr>
          <p:cNvPr id="12" name="Picture 2" descr="http://img.cooco.net.cn/files/down/test/img/20091202/20091202163253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350" y="4653280"/>
            <a:ext cx="1339215" cy="20853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35831" y="5310738"/>
            <a:ext cx="41044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</a:rPr>
              <a:t>防止温度下降，目标溶质提前结晶析出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52780" y="1655445"/>
          <a:ext cx="7315835" cy="2105660"/>
        </p:xfrm>
        <a:graphic>
          <a:graphicData uri="http://schemas.openxmlformats.org/drawingml/2006/table">
            <a:tbl>
              <a:tblPr/>
              <a:tblGrid>
                <a:gridCol w="1740535"/>
                <a:gridCol w="1393190"/>
                <a:gridCol w="1394460"/>
                <a:gridCol w="1393825"/>
                <a:gridCol w="1393825"/>
              </a:tblGrid>
              <a:tr h="9023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</a:t>
                      </a:r>
                      <a:r>
                        <a:rPr lang="en-US" sz="2400" b="1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400" b="1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60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MgSO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25.0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33.4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35.6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36.9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CaSO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0.210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0.207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0.201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0.193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79534" y="3929067"/>
            <a:ext cx="11412000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根据上表数据，将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MgSO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CaSO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混合溶液中的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CaSO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除去，操作步骤为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5816" y="980728"/>
            <a:ext cx="11412000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MgSO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CaSO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的溶解度如下表：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2631" y="4512312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蒸发结晶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66802" y="4420294"/>
            <a:ext cx="140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趁热过滤</a:t>
            </a:r>
            <a:endParaRPr lang="zh-CN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9534" y="5157192"/>
            <a:ext cx="11412000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温度越高，硫酸镁的溶解度越大、硫酸钙的溶解度越小，因此可以采用蒸发结晶、趁热过滤的方法除去硫酸钙。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6535" y="163830"/>
            <a:ext cx="1710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典例分析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K44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5" y="602640"/>
            <a:ext cx="7935373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64160" y="142240"/>
            <a:ext cx="47580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制取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CoCl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·6H</a:t>
            </a:r>
            <a:r>
              <a:rPr lang="en-US" altLang="zh-CN" sz="2400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O</a:t>
            </a: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的工艺流程如下</a:t>
            </a:r>
            <a:endParaRPr lang="zh-CN" altLang="en-US" sz="2400" b="1"/>
          </a:p>
        </p:txBody>
      </p:sp>
      <p:sp>
        <p:nvSpPr>
          <p:cNvPr id="8" name="矩形 7"/>
          <p:cNvSpPr/>
          <p:nvPr/>
        </p:nvSpPr>
        <p:spPr>
          <a:xfrm>
            <a:off x="558592" y="2913062"/>
            <a:ext cx="11412000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b="1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浸出液中含有的阳离子主要有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Mn</a:t>
            </a:r>
            <a:r>
              <a:rPr lang="en-US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b="1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等；</a:t>
            </a:r>
            <a:endParaRPr lang="zh-CN" altLang="zh-CN" sz="1050" b="1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1328" y="3460259"/>
            <a:ext cx="11412000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部分阳离子以氢氧化物形式沉淀时溶液的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如表所示：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36023" y="4134237"/>
          <a:ext cx="9217024" cy="1898015"/>
        </p:xfrm>
        <a:graphic>
          <a:graphicData uri="http://schemas.openxmlformats.org/drawingml/2006/table">
            <a:tbl>
              <a:tblPr/>
              <a:tblGrid>
                <a:gridCol w="1729533"/>
                <a:gridCol w="1462021"/>
                <a:gridCol w="1555006"/>
                <a:gridCol w="1399077"/>
                <a:gridCol w="1497784"/>
                <a:gridCol w="1573603"/>
              </a:tblGrid>
              <a:tr h="800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沉淀物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Fe(OH)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Co(OH)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Al(OH)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Mn(OH)</a:t>
                      </a:r>
                      <a:r>
                        <a:rPr lang="en-US" sz="2400" b="1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开始沉淀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1.8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7.0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7.2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3.4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8.1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完全沉淀</a:t>
                      </a:r>
                      <a:endParaRPr lang="zh-CN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9.0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5.2</a:t>
                      </a:r>
                      <a:endParaRPr lang="en-US" sz="2400" b="1" kern="10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10.1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153363" y="6032604"/>
            <a:ext cx="11412000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CoCl</a:t>
            </a:r>
            <a:r>
              <a:rPr lang="en-US" altLang="zh-CN" b="1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·6H</a:t>
            </a:r>
            <a:r>
              <a:rPr lang="en-US" altLang="zh-CN" b="1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熔点为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86 </a:t>
            </a:r>
            <a:r>
              <a:rPr lang="en-US" altLang="zh-CN" b="1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，加热至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110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120 </a:t>
            </a:r>
            <a:r>
              <a:rPr lang="en-US" altLang="zh-CN" b="1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时，失去结晶水生成无水氯化钴。</a:t>
            </a:r>
            <a:endParaRPr lang="zh-CN" altLang="zh-CN" sz="1050" b="1" kern="1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816" y="476672"/>
            <a:ext cx="11412000" cy="289052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浸出液中加入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的作用是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调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至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5.2</a:t>
            </a:r>
            <a:r>
              <a:rPr lang="en-US" altLang="zh-CN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，过滤所得到的沉淀成分为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操作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中包含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个基本实验操作，它们依次是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和过滤。制得的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CoCl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·6H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在烘干时需减压的原因是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95019" y="569700"/>
            <a:ext cx="26390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氧化为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7896358" y="1095127"/>
            <a:ext cx="26657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Fe(OH)</a:t>
            </a:r>
            <a:r>
              <a:rPr lang="en-US" altLang="zh-CN" sz="2400" b="1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Al(OH)</a:t>
            </a:r>
            <a:r>
              <a:rPr lang="en-US" altLang="zh-CN" sz="2400" b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7515299" y="167119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蒸发浓缩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94822" y="1671533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冷却结晶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23436" y="2175247"/>
            <a:ext cx="4754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降低烘干温度，防止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产品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失去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623551" y="2780928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结晶水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K44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73" y="3351293"/>
            <a:ext cx="7935373" cy="230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55816" y="413975"/>
            <a:ext cx="11412000" cy="2336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萃取剂对金属离子的萃取率与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的关系如图。向</a:t>
            </a:r>
            <a:r>
              <a:rPr lang="en-US" altLang="zh-CN" b="1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滤液</a:t>
            </a:r>
            <a:r>
              <a:rPr lang="en-US" altLang="zh-CN" b="1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中加入萃取剂的目的是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；萃取剂使用的最佳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范围是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b="1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A.2.0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2.5  		B.3.0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3.5</a:t>
            </a:r>
            <a:endParaRPr lang="zh-CN" altLang="zh-CN" b="1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C.4.0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4.5  		D.5.0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5.51</a:t>
            </a:r>
            <a:endParaRPr lang="zh-CN" altLang="zh-CN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542" y="1014760"/>
            <a:ext cx="33782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除去</a:t>
            </a:r>
            <a:r>
              <a:rPr lang="en-US" altLang="zh-CN" sz="24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滤液</a:t>
            </a:r>
            <a:r>
              <a:rPr lang="en-US" altLang="zh-CN" sz="24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中的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Mn</a:t>
            </a:r>
            <a:r>
              <a:rPr lang="en-US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8203440" y="1095127"/>
            <a:ext cx="386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en-US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5761" name="Picture 1" descr="K44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52" y="2852936"/>
            <a:ext cx="3940614" cy="275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2520" y="1196580"/>
            <a:ext cx="11267277" cy="432181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在高考综合实验题中，沉淀物的洗涤是常考的命题热点，主要关注以下几个问题：</a:t>
            </a:r>
            <a:endParaRPr lang="zh-CN" altLang="zh-CN" sz="260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1.</a:t>
            </a:r>
            <a:r>
              <a:rPr lang="zh-CN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洗涤沉淀的目的</a:t>
            </a:r>
            <a:endParaRPr lang="zh-CN" altLang="zh-CN" sz="2600" b="1" kern="100" dirty="0">
              <a:solidFill>
                <a:srgbClr val="FF0000"/>
              </a:solidFill>
              <a:latin typeface="+mn-ea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若滤渣是所需的物质，洗涤的目的是除去晶体表面的可溶性杂质，得到更纯净的沉淀物。</a:t>
            </a:r>
            <a:endParaRPr lang="zh-CN" altLang="zh-CN" sz="260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若滤液是所需的物质，洗涤的目的是洗涤过滤所得到的滤渣，把有用的物质如目标产物尽可能洗出来</a:t>
            </a:r>
            <a:r>
              <a:rPr lang="zh-CN" altLang="zh-CN" sz="2600" b="1" kern="100" dirty="0" smtClean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2600" b="1" kern="100" dirty="0" smtClean="0">
              <a:solidFill>
                <a:srgbClr val="00206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032243" y="-1190"/>
            <a:ext cx="157994" cy="576288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33265" y="18796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细谈沉淀问题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520" y="1053335"/>
            <a:ext cx="11267277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常用洗涤剂</a:t>
            </a:r>
            <a:endParaRPr lang="zh-CN" altLang="zh-CN" sz="26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1)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蒸馏水：主要适用于除去沉淀吸附的可溶性杂质。</a:t>
            </a:r>
            <a:endParaRPr lang="zh-CN" altLang="zh-CN" sz="26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冷水：除去沉淀的可溶性杂质，降低沉淀在水中的溶解度而减少沉淀损失。</a:t>
            </a:r>
            <a:endParaRPr lang="zh-CN" altLang="zh-CN" sz="26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沉淀的饱和溶液：减小沉淀的溶解。</a:t>
            </a:r>
            <a:endParaRPr lang="zh-CN" altLang="zh-CN" sz="26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(4)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有机溶剂</a:t>
            </a: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酒精、丙酮等</a:t>
            </a:r>
            <a:r>
              <a:rPr lang="en-US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26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：适用于易溶于水的固体，既减少了固体溶解，又利用有机溶剂的挥发性，除去固体表面的水分，产品易干燥。</a:t>
            </a:r>
            <a:endParaRPr lang="zh-CN" altLang="zh-CN" sz="26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6760" y="215900"/>
            <a:ext cx="3078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考情考点分析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3385" y="1172845"/>
            <a:ext cx="711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分离提纯的典型方法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3385" y="2055495"/>
            <a:ext cx="7119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细说结晶问题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3385" y="3018790"/>
            <a:ext cx="5220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细谈沉淀问题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7620" y="5578475"/>
            <a:ext cx="10471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考查一到两空（两个空比较常见），分值</a:t>
            </a:r>
            <a:r>
              <a:rPr lang="en-US" altLang="zh-CN" sz="2800" b="1">
                <a:solidFill>
                  <a:srgbClr val="C00000"/>
                </a:solidFill>
              </a:rPr>
              <a:t>2</a:t>
            </a:r>
            <a:r>
              <a:rPr lang="zh-CN" altLang="en-US" sz="2800" b="1">
                <a:solidFill>
                  <a:srgbClr val="C00000"/>
                </a:solidFill>
              </a:rPr>
              <a:t>到</a:t>
            </a:r>
            <a:r>
              <a:rPr lang="en-US" altLang="zh-CN" sz="2800" b="1">
                <a:solidFill>
                  <a:srgbClr val="C00000"/>
                </a:solidFill>
              </a:rPr>
              <a:t>4</a:t>
            </a:r>
            <a:r>
              <a:rPr lang="zh-CN" altLang="en-US" sz="2800" b="1">
                <a:solidFill>
                  <a:srgbClr val="C00000"/>
                </a:solidFill>
              </a:rPr>
              <a:t>分（值得拥有）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53385" y="3982085"/>
            <a:ext cx="879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最佳条件的选择</a:t>
            </a:r>
            <a:endParaRPr lang="zh-CN" altLang="en-US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520" y="1053335"/>
            <a:ext cx="11267277" cy="429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3.</a:t>
            </a:r>
            <a:r>
              <a:rPr lang="zh-CN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沉淀洗涤的答题规范</a:t>
            </a:r>
            <a:endParaRPr lang="zh-CN" altLang="zh-CN" sz="26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答题模板：</a:t>
            </a:r>
            <a:endParaRPr lang="zh-CN" altLang="zh-CN" sz="105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注洗涤液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沿玻璃棒向漏斗中注入洗涤液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206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↓</a:t>
            </a:r>
            <a:endParaRPr lang="zh-CN" altLang="zh-CN" sz="105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标准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使洗涤液完全浸没沉淀或晶体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solidFill>
                  <a:srgbClr val="00206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↓</a:t>
            </a:r>
            <a:endParaRPr lang="zh-CN" altLang="zh-CN" sz="1050" b="1" kern="100" dirty="0">
              <a:solidFill>
                <a:srgbClr val="002060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重复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待洗涤液流尽后，重复操作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～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次</a:t>
            </a:r>
            <a:r>
              <a:rPr lang="en-US" altLang="zh-CN" sz="2600" b="1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en-US" altLang="zh-CN" sz="2600" b="1" kern="100" dirty="0">
              <a:solidFill>
                <a:srgbClr val="002060"/>
              </a:solidFill>
              <a:effectLst/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2520" y="549372"/>
            <a:ext cx="11267277" cy="5492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4.</a:t>
            </a:r>
            <a:r>
              <a:rPr lang="zh-CN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沉淀是否洗净的答题规范</a:t>
            </a:r>
            <a:endParaRPr lang="zh-CN" altLang="zh-CN" sz="26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答题模板：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取样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取少量最后一次洗涤液于一洁净的试管中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↓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加试剂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[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加入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××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试剂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必要时加热，如</a:t>
            </a:r>
            <a:r>
              <a:rPr lang="zh-CN" altLang="zh-CN" sz="2600" b="1" kern="1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检验</a:t>
            </a:r>
            <a:r>
              <a:rPr lang="en-US" altLang="zh-CN" sz="2600" b="1" kern="1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        )]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↓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现象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不产生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××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沉淀、溶液不变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××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色或不产生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××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气体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↓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结论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说明沉淀已经洗涤干净</a:t>
            </a:r>
            <a:r>
              <a:rPr lang="en-US" altLang="zh-CN" sz="2600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en-US" altLang="zh-CN" sz="260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00121" y="3006154"/>
          <a:ext cx="993591" cy="75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1" imgW="995045" imgH="751205" progId="Word.Document.12">
                  <p:embed/>
                </p:oleObj>
              </mc:Choice>
              <mc:Fallback>
                <p:oleObj name="文档" r:id="rId1" imgW="995045" imgH="751205" progId="Word.Document.12">
                  <p:embed/>
                  <p:pic>
                    <p:nvPicPr>
                      <p:cNvPr id="0" name="图片 104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00121" y="3006154"/>
                        <a:ext cx="993591" cy="750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17" y="198418"/>
            <a:ext cx="6768752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5.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沉淀（晶体）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的干燥</a:t>
            </a:r>
            <a:endParaRPr lang="zh-CN" alt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://file3.sherc.net/files/images/2111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568608" y="2708920"/>
            <a:ext cx="2431182" cy="29362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3735" y="1002665"/>
            <a:ext cx="9465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）一般的像</a:t>
            </a:r>
            <a:r>
              <a:rPr lang="en-US" altLang="zh-CN" sz="2400" b="1" dirty="0" smtClean="0"/>
              <a:t>NaCl</a:t>
            </a:r>
            <a:r>
              <a:rPr lang="zh-CN" altLang="en-US" sz="2400" b="1" dirty="0" smtClean="0"/>
              <a:t>性质稳定的晶体可以用余热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烘干</a:t>
            </a:r>
            <a:r>
              <a:rPr lang="zh-CN" altLang="en-US" sz="2400" b="1" dirty="0" smtClean="0"/>
              <a:t>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）一般的带有结晶水的晶体（</a:t>
            </a:r>
            <a:r>
              <a:rPr lang="en-US" altLang="zh-CN" sz="2400" b="1" dirty="0" smtClean="0"/>
              <a:t>CuSO</a:t>
            </a:r>
            <a:r>
              <a:rPr lang="en-US" altLang="zh-CN" sz="2400" b="1" baseline="-25000" dirty="0" smtClean="0"/>
              <a:t>4</a:t>
            </a:r>
            <a:r>
              <a:rPr lang="en-US" altLang="zh-CN" sz="2400" b="1" dirty="0" smtClean="0"/>
              <a:t>·5H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O</a:t>
            </a:r>
            <a:r>
              <a:rPr lang="zh-CN" altLang="en-US" sz="2400" b="1" dirty="0" smtClean="0"/>
              <a:t>）简单的可以晾干或用干燥的滤纸吸干表面的“自由水”，一般不能像</a:t>
            </a:r>
            <a:r>
              <a:rPr lang="en-US" altLang="zh-CN" sz="2400" b="1" dirty="0" smtClean="0"/>
              <a:t>NaCl</a:t>
            </a:r>
            <a:r>
              <a:rPr lang="zh-CN" altLang="en-US" sz="2400" b="1" dirty="0" smtClean="0"/>
              <a:t>晶体那样烘干，因为烘干不仅可以除去“自由水”，也可以除去其“结晶水”。</a:t>
            </a:r>
            <a:endParaRPr lang="en-US" altLang="zh-CN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6928" y="2924944"/>
            <a:ext cx="1080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  <p:grpSp>
        <p:nvGrpSpPr>
          <p:cNvPr id="23" name="组合 22"/>
          <p:cNvGrpSpPr/>
          <p:nvPr/>
        </p:nvGrpSpPr>
        <p:grpSpPr>
          <a:xfrm>
            <a:off x="1576705" y="2853055"/>
            <a:ext cx="6826250" cy="1540491"/>
            <a:chOff x="1043608" y="2852936"/>
            <a:chExt cx="6048672" cy="1540496"/>
          </a:xfrm>
        </p:grpSpPr>
        <p:sp>
          <p:nvSpPr>
            <p:cNvPr id="6" name="TextBox 5"/>
            <p:cNvSpPr txBox="1"/>
            <p:nvPr/>
          </p:nvSpPr>
          <p:spPr>
            <a:xfrm>
              <a:off x="1115616" y="2924944"/>
              <a:ext cx="1440160" cy="460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FeCl</a:t>
              </a:r>
              <a:r>
                <a:rPr lang="en-US" altLang="zh-CN" sz="2400" b="1" baseline="-25000" dirty="0" smtClean="0"/>
                <a:t>3</a:t>
              </a:r>
              <a:r>
                <a:rPr lang="zh-CN" altLang="en-US" sz="2400" b="1" dirty="0" smtClean="0"/>
                <a:t>溶液</a:t>
              </a:r>
              <a:endParaRPr lang="zh-CN" altLang="en-US" sz="2400" b="1" dirty="0"/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V="1">
              <a:off x="2555776" y="3212976"/>
              <a:ext cx="2952328" cy="3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43808" y="2852936"/>
              <a:ext cx="2016224" cy="36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添加盐酸防水解</a:t>
              </a:r>
              <a:endParaRPr lang="zh-CN" altLang="en-US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7784" y="3284984"/>
              <a:ext cx="3024336" cy="36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蒸发浓缩、冷却结晶、过滤</a:t>
              </a:r>
              <a:endParaRPr lang="zh-CN" altLang="en-US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8104" y="2996952"/>
              <a:ext cx="1584176" cy="460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FeCl</a:t>
              </a:r>
              <a:r>
                <a:rPr lang="en-US" altLang="zh-CN" sz="2400" b="1" baseline="-25000" dirty="0" smtClean="0"/>
                <a:t>3</a:t>
              </a:r>
              <a:r>
                <a:rPr lang="en-US" altLang="zh-CN" sz="2400" b="1" dirty="0" smtClean="0"/>
                <a:t>·6H</a:t>
              </a:r>
              <a:r>
                <a:rPr lang="en-US" altLang="zh-CN" sz="2400" b="1" baseline="-25000" dirty="0" smtClean="0"/>
                <a:t>2</a:t>
              </a:r>
              <a:r>
                <a:rPr lang="en-US" altLang="zh-CN" sz="2400" b="1" dirty="0" smtClean="0"/>
                <a:t>O</a:t>
              </a:r>
              <a:endParaRPr lang="zh-CN" altLang="en-US" sz="2400" b="1" dirty="0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1043608" y="4221088"/>
              <a:ext cx="2088232" cy="3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15616" y="3789040"/>
              <a:ext cx="2016224" cy="368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热、干燥</a:t>
              </a:r>
              <a:r>
                <a:rPr lang="en-US" altLang="zh-CN" b="1" dirty="0" smtClean="0"/>
                <a:t>HCl</a:t>
              </a:r>
              <a:r>
                <a:rPr lang="zh-CN" altLang="en-US" b="1" dirty="0" smtClean="0"/>
                <a:t>气体</a:t>
              </a:r>
              <a:endParaRPr lang="zh-CN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31840" y="3933056"/>
              <a:ext cx="1584176" cy="460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FeCl</a:t>
              </a:r>
              <a:r>
                <a:rPr lang="en-US" altLang="zh-CN" sz="2400" b="1" baseline="-25000" dirty="0" smtClean="0"/>
                <a:t>3</a:t>
              </a:r>
              <a:r>
                <a:rPr lang="zh-CN" altLang="en-US" sz="2400" b="1" dirty="0" smtClean="0"/>
                <a:t>固体</a:t>
              </a:r>
              <a:endParaRPr lang="zh-CN" altLang="en-US" sz="2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56615" y="4571365"/>
            <a:ext cx="9045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4</a:t>
            </a:r>
            <a:r>
              <a:rPr lang="zh-CN" altLang="en-US" sz="2400" b="1" dirty="0" smtClean="0"/>
              <a:t>）像</a:t>
            </a:r>
            <a:r>
              <a:rPr lang="en-US" altLang="zh-CN" sz="2400" b="1" dirty="0" smtClean="0"/>
              <a:t>Na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SO</a:t>
            </a:r>
            <a:r>
              <a:rPr lang="en-US" altLang="zh-CN" sz="2400" b="1" baseline="-25000" dirty="0" smtClean="0"/>
              <a:t>3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FeSO</a:t>
            </a:r>
            <a:r>
              <a:rPr lang="en-US" altLang="zh-CN" sz="2400" b="1" baseline="-25000" dirty="0" smtClean="0"/>
              <a:t>4</a:t>
            </a:r>
            <a:r>
              <a:rPr lang="en-US" altLang="zh-CN" sz="2400" b="1" dirty="0" smtClean="0"/>
              <a:t>·6H</a:t>
            </a:r>
            <a:r>
              <a:rPr lang="en-US" altLang="zh-CN" sz="2400" b="1" baseline="-25000" dirty="0" smtClean="0"/>
              <a:t>2</a:t>
            </a:r>
            <a:r>
              <a:rPr lang="en-US" altLang="zh-CN" sz="2400" b="1" dirty="0" smtClean="0"/>
              <a:t>O</a:t>
            </a:r>
            <a:r>
              <a:rPr lang="zh-CN" altLang="en-US" sz="2400" b="1" dirty="0" smtClean="0"/>
              <a:t>等晶体在干燥不仅要考虑，分解、水解等，还要考虑防止被空气中的氧气氧化而变质。一般是在热的惰性气体中干燥。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2784" y="284520"/>
            <a:ext cx="551878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（</a:t>
            </a:r>
            <a:r>
              <a:rPr lang="en-US" altLang="zh-CN" sz="2400" b="1" dirty="0" smtClean="0"/>
              <a:t>5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减压</a:t>
            </a:r>
            <a:r>
              <a:rPr lang="zh-CN" altLang="en-US" sz="2400" b="1" dirty="0" smtClean="0"/>
              <a:t>（</a:t>
            </a:r>
            <a:r>
              <a:rPr lang="zh-CN" altLang="zh-CN" sz="2400" b="1" dirty="0" smtClean="0"/>
              <a:t>低温</a:t>
            </a:r>
            <a:r>
              <a:rPr lang="zh-CN" altLang="en-US" sz="2400" b="1" dirty="0" smtClean="0"/>
              <a:t>）</a:t>
            </a:r>
            <a:r>
              <a:rPr lang="zh-CN" altLang="zh-CN" sz="2400" b="1" dirty="0" smtClean="0"/>
              <a:t>干燥（热稳定性差）</a:t>
            </a:r>
            <a:endParaRPr lang="zh-CN" altLang="en-US" sz="2400" b="1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38835" y="841375"/>
            <a:ext cx="10775950" cy="1291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860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CoCl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•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6H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是一种饲料营养强化剂。可由水钴矿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主要成分为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OH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，还含有少量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MnO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制取，其工艺流程如下</a:t>
            </a:r>
            <a:r>
              <a:rPr kumimoji="0" lang="zh-CN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en-US" altLang="zh-CN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8605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CoCl</a:t>
            </a:r>
            <a:r>
              <a:rPr lang="en-US" altLang="zh-CN" sz="2000" b="1" baseline="-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6H</a:t>
            </a:r>
            <a:r>
              <a:rPr lang="en-US" altLang="zh-CN" sz="2000" b="1" baseline="-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熔点为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86℃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，加热至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110﹣120℃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时，失去结晶水生成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CoCl</a:t>
            </a:r>
            <a:r>
              <a:rPr lang="en-US" altLang="zh-CN" sz="2000" b="1" baseline="-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000" b="1" dirty="0" smtClean="0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860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485707" y="3967490"/>
            <a:ext cx="8748464" cy="829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8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问题：实验操作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操作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、过滤和减压烘干；制得的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CoCl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宋体" panose="02010600030101010101" pitchFamily="2" charset="-122"/>
                <a:cs typeface="Times New Roman" panose="02020603050405020304" pitchFamily="18" charset="0"/>
              </a:rPr>
              <a:t>•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6H</a:t>
            </a:r>
            <a:r>
              <a:rPr kumimoji="0" lang="en-US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在烘干时需减压烘干的原因是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25" name="图片 11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74775" y="2039620"/>
            <a:ext cx="9681845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666998" y="3967217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蒸发浓缩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63219" y="3967217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冷却结晶；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6040" y="4797152"/>
            <a:ext cx="3383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</a:rPr>
              <a:t>降低烘干温度，防止产品分解；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5560" y="5445224"/>
            <a:ext cx="7920880" cy="70675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解析：减压水的沸点降低，而晶体的分解温度低于减压后的液体沸点温度，这样我们可在在除去水的同时，可以防止晶体分解。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900" y="981340"/>
            <a:ext cx="11358951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1.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利用工业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制取纯净的草酸铁晶体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[Fe</a:t>
            </a:r>
            <a:r>
              <a:rPr lang="en-US" altLang="zh-CN" sz="2600" kern="100" baseline="-250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(C</a:t>
            </a:r>
            <a:r>
              <a:rPr lang="en-US" altLang="zh-CN" sz="2600" kern="100" baseline="-250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lang="en-US" altLang="zh-CN" sz="2600" kern="100" baseline="-250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en-US" altLang="zh-CN" sz="2600" kern="100" baseline="-250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·5H</a:t>
            </a:r>
            <a:r>
              <a:rPr lang="en-US" altLang="zh-CN" sz="2600" kern="100" baseline="-250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en-US" altLang="zh-CN" sz="26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O]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的实验流程如下图所示：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8899" y="5403604"/>
            <a:ext cx="11466832" cy="691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解析　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洗涤是除去沉淀表面的杂质，冰水洗涤是减少沉淀溶解损失。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50" name="Picture 2" descr="1-8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85" y="1800568"/>
            <a:ext cx="7434948" cy="209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88900" y="4152587"/>
            <a:ext cx="11358951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所得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(C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·5H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需用冰水洗涤，其目的是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</a:t>
            </a:r>
            <a:endParaRPr lang="zh-CN" altLang="zh-CN" sz="260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2600" b="1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15355" y="4152628"/>
            <a:ext cx="4145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除去杂质，减少草酸铁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晶体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480574" y="4807762"/>
            <a:ext cx="18338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的溶解损耗</a:t>
            </a:r>
            <a:endParaRPr lang="zh-CN" altLang="en-US" sz="2600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6535" y="163830"/>
            <a:ext cx="1710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典例分析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2646" y="165145"/>
            <a:ext cx="11363356" cy="132080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2.</a:t>
            </a:r>
            <a:r>
              <a:rPr lang="zh-CN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食盐是日常生活的必需品，也是重要的化工原料。粗食盐中常含有少量</a:t>
            </a:r>
            <a:r>
              <a:rPr lang="en-US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zh-CN" altLang="zh-CN" sz="2600" b="1" kern="100" spc="-2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zh-CN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Ca</a:t>
            </a:r>
            <a:r>
              <a:rPr lang="en-US" altLang="zh-CN" sz="2600" b="1" kern="100" spc="-2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spc="-2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zh-CN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Mg</a:t>
            </a:r>
            <a:r>
              <a:rPr lang="en-US" altLang="zh-CN" sz="2600" b="1" kern="100" spc="-2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spc="-2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zh-CN" altLang="zh-CN" sz="2600" b="1" kern="100" spc="-2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</a:t>
            </a:r>
            <a:r>
              <a:rPr lang="en-US" altLang="zh-CN" sz="2600" b="1" kern="100" baseline="30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b="1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         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等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杂质离子，实验室提纯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NaCl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的流程如下：</a:t>
            </a:r>
            <a:endParaRPr lang="zh-CN" altLang="zh-CN" sz="1050" b="1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646" y="3963418"/>
            <a:ext cx="11595081" cy="2491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提供的试剂：饱和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溶液、饱和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溶液、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NaOH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BaCl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Ba(NO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溶液、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75%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乙醇、四氯化碳。选择合适的试剂洗涤除去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NaCl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晶体表面附带的少量</a:t>
            </a:r>
            <a:r>
              <a:rPr lang="en-US" altLang="zh-CN" sz="2600" b="1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KCl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，洗涤的操作为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b="1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515064" y="841946"/>
          <a:ext cx="1141201" cy="81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文档" r:id="rId1" imgW="1143000" imgH="815340" progId="Word.Document.12">
                  <p:embed/>
                </p:oleObj>
              </mc:Choice>
              <mc:Fallback>
                <p:oleObj name="文档" r:id="rId1" imgW="1143000" imgH="815340" progId="Word.Document.12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15064" y="841946"/>
                        <a:ext cx="1141201" cy="81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1-8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45" y="1474231"/>
            <a:ext cx="6901027" cy="246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919460" y="5058546"/>
            <a:ext cx="6864277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沿玻璃棒向漏斗中注入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75%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乙醇，使溶液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完全</a:t>
            </a:r>
            <a:endParaRPr lang="zh-CN" altLang="zh-CN" sz="26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972" y="5678292"/>
            <a:ext cx="7370954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浸没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NaCl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晶体，待溶液流尽后，重复操作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～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次</a:t>
            </a:r>
            <a:endParaRPr lang="en-US" altLang="zh-CN" sz="2600" kern="100" dirty="0" smtClean="0">
              <a:solidFill>
                <a:srgbClr val="C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757" y="44959"/>
            <a:ext cx="11698804" cy="2520950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3.(2018·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北京，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28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改编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实验小组制备高铁酸钾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(K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并探究其性质。</a:t>
            </a:r>
            <a:endParaRPr lang="zh-CN" altLang="zh-CN" sz="260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资料：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为紫色固体，微溶于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溶液；具有强氧化性，在酸性或中性溶液中快速产生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，在碱性溶液中较稳定。</a:t>
            </a:r>
            <a:endParaRPr lang="zh-CN" altLang="zh-CN" sz="260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制备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夹持装置略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2600" b="1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757" y="4509079"/>
            <a:ext cx="1160897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中得到紫色固体和溶液。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Cl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发生的反应有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3Cl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2Fe(OH)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10KOH</a:t>
            </a:r>
            <a:r>
              <a:rPr lang="en-US" altLang="zh-CN" sz="2600" b="1" kern="100" spc="-8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==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=</a:t>
            </a:r>
            <a:endParaRPr lang="en-US" altLang="zh-CN" sz="2600" b="1" kern="100" dirty="0" smtClean="0"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2K</a:t>
            </a:r>
            <a:r>
              <a:rPr lang="en-US" altLang="zh-CN" sz="2600" b="1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b="1" kern="100" baseline="-250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6KCl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8H</a:t>
            </a:r>
            <a:r>
              <a:rPr lang="en-US" altLang="zh-CN" sz="2600" b="1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，另外还有</a:t>
            </a:r>
            <a:r>
              <a:rPr lang="en-US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b="1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2" name="Picture 2" descr="BW-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8" y="2493228"/>
            <a:ext cx="5095041" cy="20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76212" y="5153640"/>
            <a:ext cx="49364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2KOH</a:t>
            </a:r>
            <a:r>
              <a:rPr lang="en-US" altLang="zh-CN" sz="2600" kern="1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==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=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KCl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KClO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＋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H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O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757" y="44959"/>
            <a:ext cx="11698804" cy="31210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为证明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能氧化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Cl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产生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，设计以下方案，用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溶液充分洗涤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中所得固体，再用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溶液将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溶出，得到紫色溶液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。取少量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b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，滴加盐酸，产生黄绿色气体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Cl</a:t>
            </a:r>
            <a:r>
              <a:rPr lang="en-US" altLang="zh-CN" sz="26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溶液洗涤的目的是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_____________________________________________________________________</a:t>
            </a:r>
            <a:endParaRPr lang="en-US" altLang="zh-CN" sz="2600" kern="100" dirty="0" smtClean="0"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757" y="4509079"/>
            <a:ext cx="11608975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解析　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根据题干信息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kern="100" baseline="-250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微溶于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溶液，在碱性溶液中较稳定，用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KOH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洗涤的目的一方面能使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</a:t>
            </a:r>
            <a:r>
              <a:rPr lang="en-US" altLang="zh-CN" sz="2600" kern="100" baseline="-250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FeO</a:t>
            </a:r>
            <a:r>
              <a:rPr lang="en-US" altLang="zh-CN" sz="2600" kern="100" baseline="-250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稳定，并能洗去</a:t>
            </a:r>
            <a:r>
              <a:rPr lang="en-US" altLang="zh-CN" sz="2600" kern="100" dirty="0" err="1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KClO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，防止</a:t>
            </a:r>
            <a:r>
              <a:rPr lang="en-US" altLang="zh-CN" sz="2600" kern="100" dirty="0" err="1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ClO</a:t>
            </a:r>
            <a:r>
              <a:rPr lang="zh-CN" altLang="zh-CN" sz="2600" kern="100" baseline="300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solidFill>
                  <a:srgbClr val="00206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与盐酸反应生成氯气而干扰实验。</a:t>
            </a:r>
            <a:endParaRPr lang="zh-CN" altLang="zh-CN" sz="26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5122" name="Picture 2" descr="BW-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8" y="2493228"/>
            <a:ext cx="5095041" cy="20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37255" y="1176067"/>
            <a:ext cx="5034461" cy="691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使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K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FeO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4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稳定溶出，并把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K</a:t>
            </a:r>
            <a:r>
              <a:rPr lang="en-US" altLang="zh-CN" sz="2600" kern="1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en-US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FeO</a:t>
            </a:r>
            <a:r>
              <a:rPr lang="en-US" altLang="zh-CN" sz="2600" kern="1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4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310221" y="1791208"/>
            <a:ext cx="11570287" cy="12915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表面吸附的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ClO</a:t>
            </a:r>
            <a:r>
              <a:rPr lang="zh-CN" altLang="zh-CN" sz="2600" kern="1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除尽，防止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ClO</a:t>
            </a:r>
            <a:r>
              <a:rPr lang="zh-CN" altLang="zh-CN" sz="2600" kern="1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与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</a:t>
            </a:r>
            <a:r>
              <a:rPr lang="zh-CN" altLang="zh-CN" sz="2600" kern="1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在酸性条件下反应产生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</a:t>
            </a:r>
            <a:r>
              <a:rPr lang="en-US" altLang="zh-CN" sz="2600" kern="1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2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，避免</a:t>
            </a:r>
            <a:r>
              <a:rPr lang="en-US" altLang="zh-CN" sz="2600" kern="1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</a:rPr>
              <a:t>ClO</a:t>
            </a:r>
            <a:r>
              <a:rPr lang="zh-CN" altLang="zh-CN" sz="2600" kern="1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－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干扰</a:t>
            </a:r>
            <a:r>
              <a:rPr lang="zh-CN" altLang="zh-CN" sz="26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实验</a:t>
            </a:r>
            <a:endParaRPr lang="en-US" altLang="zh-CN" sz="2600" kern="100" dirty="0" smtClean="0">
              <a:solidFill>
                <a:srgbClr val="C00000"/>
              </a:solidFill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8" grpId="0"/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757" y="88663"/>
            <a:ext cx="11698804" cy="12744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4.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氧化锌为白色粉末，可用于湿疹、癣等皮肤病的治疗。纯化工业级氧化锌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含有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Fe(</a:t>
            </a:r>
            <a:r>
              <a:rPr lang="zh-CN" altLang="zh-CN" sz="2500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500" kern="100" dirty="0" err="1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Mn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lang="zh-CN" altLang="zh-CN" sz="2500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Ni(</a:t>
            </a:r>
            <a:r>
              <a:rPr lang="zh-CN" altLang="zh-CN" sz="2500" kern="100" dirty="0"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rPr>
              <a:t>Ⅱ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lang="zh-CN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等杂质</a:t>
            </a:r>
            <a:r>
              <a:rPr lang="en-US" altLang="zh-CN" sz="2500" kern="100" dirty="0">
                <a:latin typeface="IPAPANNEW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的流程如下：</a:t>
            </a:r>
            <a:endParaRPr lang="zh-CN" altLang="zh-CN" sz="25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8580" y="1371346"/>
          <a:ext cx="11299320" cy="276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1" imgW="11417935" imgH="2800985" progId="Word.Document.12">
                  <p:embed/>
                </p:oleObj>
              </mc:Choice>
              <mc:Fallback>
                <p:oleObj name="文档" r:id="rId1" imgW="11417935" imgH="2800985" progId="Word.Document.12">
                  <p:embed/>
                  <p:pic>
                    <p:nvPicPr>
                      <p:cNvPr id="0" name="图片 61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8580" y="1371346"/>
                        <a:ext cx="11299320" cy="276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46757" y="3432348"/>
            <a:ext cx="11698804" cy="297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提示：在本实验条件下，</a:t>
            </a: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Ni(</a:t>
            </a:r>
            <a:r>
              <a:rPr lang="en-US" altLang="zh-CN" sz="25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Ⅱ</a:t>
            </a: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不能被氧化；高锰酸钾的还原产物是</a:t>
            </a: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MnO</a:t>
            </a:r>
            <a:r>
              <a:rPr lang="en-US" altLang="zh-CN" sz="2500" kern="100" baseline="-250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25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回答下列问题：</a:t>
            </a:r>
            <a:endParaRPr lang="zh-CN" altLang="zh-CN" sz="25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反应</a:t>
            </a:r>
            <a:r>
              <a:rPr lang="en-US" altLang="zh-CN" sz="25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/>
              </a:rPr>
              <a:t>④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形成的沉淀要用水洗，检验沉淀是否洗涤干净的方法是</a:t>
            </a:r>
            <a:r>
              <a:rPr lang="en-US" altLang="zh-CN" sz="25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</a:t>
            </a: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</a:t>
            </a:r>
            <a:r>
              <a:rPr lang="en-US" altLang="zh-CN" sz="25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</a:t>
            </a:r>
            <a:endParaRPr lang="en-US" altLang="zh-CN" sz="2500" kern="100" dirty="0" smtClean="0">
              <a:latin typeface="Times New Roman" panose="02020603050405020304"/>
              <a:ea typeface="微软雅黑" panose="020B0503020204020204" pitchFamily="34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5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_______________________________________________________________________________________________</a:t>
            </a:r>
            <a:r>
              <a:rPr lang="en-US" altLang="zh-CN" sz="2500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_______</a:t>
            </a:r>
            <a:r>
              <a:rPr lang="en-US" altLang="zh-CN" sz="2500" kern="100" dirty="0" smtClean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____</a:t>
            </a:r>
            <a:r>
              <a:rPr lang="zh-CN" altLang="zh-CN" sz="2500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25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7534" y="4512597"/>
            <a:ext cx="11455730" cy="182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5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							</a:t>
            </a:r>
            <a:r>
              <a:rPr lang="zh-CN" altLang="zh-CN" sz="2500" kern="1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取</a:t>
            </a:r>
            <a:r>
              <a:rPr lang="zh-CN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少量最后一次洗涤液于试管中，滴入</a:t>
            </a:r>
            <a:r>
              <a:rPr lang="en-US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1</a:t>
            </a:r>
            <a:r>
              <a:rPr lang="zh-CN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～</a:t>
            </a:r>
            <a:r>
              <a:rPr lang="en-US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2</a:t>
            </a:r>
            <a:r>
              <a:rPr lang="zh-CN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滴稀盐酸，再滴入氯化钡溶液，若无白色沉淀生成，则说明沉淀已经洗涤干净</a:t>
            </a:r>
            <a:r>
              <a:rPr lang="en-US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答案合理即可</a:t>
            </a:r>
            <a:r>
              <a:rPr lang="en-US" altLang="zh-CN" sz="2500" kern="1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250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18820" y="3342005"/>
            <a:ext cx="100984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巩固练习</a:t>
            </a:r>
            <a:r>
              <a:rPr lang="zh-CN" altLang="en-US" sz="3200" b="1" noProof="1" smtClean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：</a:t>
            </a:r>
            <a:endParaRPr lang="en-US" altLang="zh-CN" sz="3200" b="1" noProof="1" smtClean="0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2" charset="-122"/>
            </a:endParaRPr>
          </a:p>
          <a:p>
            <a:r>
              <a:rPr lang="zh-CN" altLang="en-US" sz="3200" b="1" noProof="1" smtClean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突破</a:t>
            </a:r>
            <a:r>
              <a:rPr lang="en-US" altLang="zh-CN" sz="3200" b="1" noProof="1" smtClean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09   </a:t>
            </a:r>
            <a:r>
              <a:rPr lang="zh-CN" altLang="zh-CN" sz="3200" b="1" noProof="1" smtClean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工艺流程综合题</a:t>
            </a:r>
            <a:r>
              <a:rPr lang="zh-CN" altLang="en-US" sz="3200" b="1" noProof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（题型</a:t>
            </a:r>
            <a:r>
              <a:rPr lang="zh-CN" altLang="en-US" sz="3200" b="1" noProof="1" smtClean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2" charset="-122"/>
              </a:rPr>
              <a:t>精练）</a:t>
            </a:r>
            <a:endParaRPr lang="en-US" altLang="zh-CN" sz="3200" b="1" noProof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59668" y="1771851"/>
            <a:ext cx="3332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</a:rPr>
              <a:t>谢谢观看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5760" y="476885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分离提纯的典型方法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90600" y="2998470"/>
            <a:ext cx="1808480" cy="583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分离提纯</a:t>
            </a:r>
            <a:endParaRPr lang="zh-CN" altLang="en-US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985135" y="2030730"/>
            <a:ext cx="528955" cy="2519045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98875" y="1866265"/>
            <a:ext cx="1808480" cy="583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物理方法</a:t>
            </a:r>
            <a:endParaRPr lang="zh-CN" altLang="zh-CN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98875" y="4248150"/>
            <a:ext cx="1808480" cy="5835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化学方法</a:t>
            </a:r>
            <a:endParaRPr lang="zh-CN" altLang="zh-CN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98875" y="2793365"/>
            <a:ext cx="7193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萃取分液、蒸馏、过滤、结晶、重结晶、升华、分馏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98875" y="5253355"/>
            <a:ext cx="729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加热法、沉淀法、氧化还原反应法、电解法、调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法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16450" y="428808"/>
            <a:ext cx="11342299" cy="72072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物质分离、提纯的常用化学方法</a:t>
            </a:r>
            <a:endParaRPr lang="zh-CN" altLang="zh-CN" sz="26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032243" y="-1190"/>
            <a:ext cx="157994" cy="576288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6572" y="1669612"/>
          <a:ext cx="11158855" cy="4279900"/>
        </p:xfrm>
        <a:graphic>
          <a:graphicData uri="http://schemas.openxmlformats.org/drawingml/2006/table">
            <a:tbl>
              <a:tblPr/>
              <a:tblGrid>
                <a:gridCol w="1203325"/>
                <a:gridCol w="5759450"/>
                <a:gridCol w="4196080"/>
              </a:tblGrid>
              <a:tr h="594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方法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原理</a:t>
                      </a:r>
                      <a:endParaRPr lang="zh-CN" sz="2600" b="1" kern="10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实例</a:t>
                      </a:r>
                      <a:endParaRPr lang="zh-CN" sz="2600" b="1" kern="10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加热法</a:t>
                      </a:r>
                      <a:endParaRPr lang="zh-CN" sz="2600" b="1" kern="10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当混合物中混有热稳定性差的物质时，可直接加热，使热稳定性差的物质受热分解而分离出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NaCl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中混有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CO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中混有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NaHCO</a:t>
                      </a:r>
                      <a:r>
                        <a:rPr lang="en-US" sz="2600" b="1" kern="100" baseline="-250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等均可直接加热除去杂质</a:t>
                      </a:r>
                      <a:endParaRPr lang="zh-CN" sz="2600" b="1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24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沉淀法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在混合物中加入某种试剂，使其中一种以沉淀的形式分离出去的方法。使用该方法一定要注意不能引入新的杂质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如加适量的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BaCl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溶液可除去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NaCl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中混有的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Na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SO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4</a:t>
                      </a:r>
                      <a:endParaRPr lang="zh-CN" sz="2600" b="1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0117" y="640819"/>
          <a:ext cx="11031855" cy="5093335"/>
        </p:xfrm>
        <a:graphic>
          <a:graphicData uri="http://schemas.openxmlformats.org/drawingml/2006/table">
            <a:tbl>
              <a:tblPr/>
              <a:tblGrid>
                <a:gridCol w="1663065"/>
                <a:gridCol w="4850130"/>
                <a:gridCol w="4518660"/>
              </a:tblGrid>
              <a:tr h="1783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氧化还原反应法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如果混合物中混有氧化性杂质，可以加入适当的还原剂使其还原为被提纯物质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如将过量的铁粉加入混有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溶液中，以除去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杂质</a:t>
                      </a:r>
                      <a:endParaRPr lang="zh-CN" sz="2600" b="1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23741" marR="237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电解法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利用电解原理来分离提纯物质</a:t>
                      </a:r>
                      <a:endParaRPr lang="zh-CN" sz="2600" b="1" kern="100" dirty="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如电解精炼铜</a:t>
                      </a:r>
                      <a:endParaRPr lang="zh-CN" sz="2600" b="1" kern="100">
                        <a:effectLst/>
                        <a:latin typeface="Times New Roman" panose="02020603050405020304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3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调节</a:t>
                      </a:r>
                      <a:r>
                        <a:rPr lang="en-US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pH</a:t>
                      </a:r>
                      <a:r>
                        <a:rPr lang="zh-CN" sz="2600" b="1" kern="10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法</a:t>
                      </a:r>
                      <a:endParaRPr lang="zh-CN" sz="2600" b="1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通过加入试剂来调节溶液的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pH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，使溶液中某组分沉淀而分离的方法，一般是加入相应的难溶或微溶物来调节</a:t>
                      </a:r>
                      <a:endParaRPr lang="zh-CN" sz="2600" b="1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如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CuCl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溶液中含有</a:t>
                      </a:r>
                      <a:r>
                        <a:rPr lang="en-US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b="1" kern="100" baseline="-250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杂质，可向溶液中加入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Courier New" panose="02070309020205020404"/>
                        </a:rPr>
                        <a:t>CuO</a:t>
                      </a:r>
                      <a:r>
                        <a:rPr lang="zh-CN" sz="2600" b="1" kern="100" dirty="0">
                          <a:effectLst/>
                          <a:latin typeface="Times New Roman" panose="02020603050405020304"/>
                          <a:ea typeface="微软雅黑" panose="020B0503020204020204" pitchFamily="34" charset="-122"/>
                          <a:cs typeface="Times New Roman" panose="02020603050405020304"/>
                        </a:rPr>
                        <a:t>除去</a:t>
                      </a:r>
                      <a:endParaRPr lang="zh-CN" sz="2600" b="1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31" marR="522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1215" y="261394"/>
            <a:ext cx="11409887" cy="62147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除杂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四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原则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”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不增，不得引入新杂质；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不减，尽量不减少被提纯和分离的物质；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易分，应使被提纯或分离的物质与其他物质易分离；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易复原，被提纯物质转化后要易被复原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z="2600" b="1" kern="100" dirty="0" smtClean="0">
              <a:latin typeface="Times New Roman" panose="02020603050405020304"/>
              <a:ea typeface="微软雅黑" panose="020B0503020204020204" pitchFamily="34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除杂操作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四注意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/>
              </a:rPr>
              <a:t>”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除杂试剂要过量；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过量试剂需除去；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选择的途径要最佳；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除去多种杂质时要考虑加入试剂的先后顺序</a:t>
            </a:r>
            <a:r>
              <a:rPr lang="zh-CN" altLang="zh-CN" sz="2600" b="1" kern="100" dirty="0" smtClean="0">
                <a:latin typeface="Times New Roman" panose="02020603050405020304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zh-CN" sz="1050" b="1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70" y="1145540"/>
            <a:ext cx="8937625" cy="226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631190" y="3922395"/>
            <a:ext cx="103759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步骤</a:t>
            </a:r>
            <a:r>
              <a:rPr lang="en-US" altLang="zh-CN" sz="2800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的目的是去除废铁屑表面的油污，方法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  <a:sym typeface="+mn-ea"/>
              </a:rPr>
              <a:t>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/>
          </a:p>
        </p:txBody>
      </p:sp>
      <p:sp>
        <p:nvSpPr>
          <p:cNvPr id="5" name="矩形 4"/>
          <p:cNvSpPr/>
          <p:nvPr/>
        </p:nvSpPr>
        <p:spPr>
          <a:xfrm>
            <a:off x="8916238" y="4060793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碱煮水洗</a:t>
            </a:r>
            <a:endParaRPr lang="zh-CN" altLang="zh-CN" sz="24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1376" y="4984958"/>
            <a:ext cx="11032059" cy="122809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步骤</a:t>
            </a:r>
            <a:r>
              <a:rPr lang="en-US" altLang="zh-CN" b="1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中选用足量的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，理由是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分批加入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b="1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，同时为了</a:t>
            </a:r>
            <a:r>
              <a:rPr lang="en-US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</a:t>
            </a:r>
            <a:r>
              <a:rPr lang="zh-CN" altLang="zh-CN" b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要保持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</a:t>
            </a:r>
            <a:r>
              <a:rPr lang="zh-CN" altLang="zh-CN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8028" y="4984576"/>
            <a:ext cx="50774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全部氧化为</a:t>
            </a:r>
            <a:r>
              <a:rPr lang="en-US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；不引入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杂质</a:t>
            </a:r>
            <a:endParaRPr lang="zh-CN" altLang="en-US" sz="2400" b="1" dirty="0"/>
          </a:p>
        </p:txBody>
      </p:sp>
      <p:sp>
        <p:nvSpPr>
          <p:cNvPr id="10" name="矩形 9"/>
          <p:cNvSpPr/>
          <p:nvPr/>
        </p:nvSpPr>
        <p:spPr>
          <a:xfrm>
            <a:off x="4355207" y="5597698"/>
            <a:ext cx="20205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防止</a:t>
            </a:r>
            <a:r>
              <a:rPr lang="en-US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b="1" kern="100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475615" y="429895"/>
            <a:ext cx="39541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  <a:sym typeface="+mn-ea"/>
              </a:rPr>
              <a:t>典例：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  <a:sym typeface="+mn-ea"/>
              </a:rPr>
              <a:t>2019·</a:t>
            </a:r>
            <a:r>
              <a:rPr lang="zh-CN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全国卷</a:t>
            </a:r>
            <a:r>
              <a:rPr lang="en-US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Ⅰ</a:t>
            </a:r>
            <a:r>
              <a:rPr lang="zh-CN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b="1" kern="100" dirty="0">
                <a:solidFill>
                  <a:srgbClr val="00206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  <a:sym typeface="+mn-ea"/>
              </a:rPr>
              <a:t>27</a:t>
            </a:r>
            <a:endParaRPr lang="en-US" altLang="zh-CN" sz="2400" b="1" kern="100" dirty="0">
              <a:solidFill>
                <a:srgbClr val="00206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Courier New" panose="02070309020205020404" pitchFamily="49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05" y="771525"/>
            <a:ext cx="10864215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1.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蒸发结晶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:</a:t>
            </a:r>
            <a:r>
              <a:rPr lang="zh-CN" altLang="en-US" sz="2400" b="1" dirty="0" smtClean="0"/>
              <a:t>通过加热蒸发溶剂，使溶液由不饱和变为过饱和溶液，继续加热使溶质析出。蒸发结晶一般适用于溶解度受温度影响不大的物质，常见的是</a:t>
            </a:r>
            <a:r>
              <a:rPr lang="en-US" altLang="zh-CN" sz="2400" b="1" dirty="0" smtClean="0"/>
              <a:t>NaCl</a:t>
            </a:r>
            <a:r>
              <a:rPr lang="zh-CN" altLang="en-US" sz="2400" b="1" dirty="0" smtClean="0"/>
              <a:t>。工具原料铁架台、蒸发皿、玻璃棒、酒精灯、坩埚钳、石棉网</a:t>
            </a:r>
            <a:endParaRPr lang="zh-CN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899850" y="2401332"/>
            <a:ext cx="17583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</a:rPr>
              <a:t>方法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/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步骤</a:t>
            </a:r>
            <a:endParaRPr lang="zh-CN" alt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63620" y="2557145"/>
            <a:ext cx="73431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步骤</a:t>
            </a:r>
            <a:r>
              <a:rPr lang="en-US" altLang="zh-CN" sz="2400" b="1" dirty="0" smtClean="0"/>
              <a:t>1</a:t>
            </a:r>
            <a:r>
              <a:rPr lang="zh-CN" altLang="en-US" sz="2400" b="1" dirty="0" smtClean="0"/>
              <a:t>：安装好装置。</a:t>
            </a:r>
            <a:br>
              <a:rPr lang="zh-CN" altLang="en-US" sz="2400" b="1" dirty="0" smtClean="0"/>
            </a:br>
            <a:r>
              <a:rPr lang="zh-CN" altLang="en-US" sz="2400" b="1" dirty="0" smtClean="0">
                <a:solidFill>
                  <a:srgbClr val="FF0000"/>
                </a:solidFill>
              </a:rPr>
              <a:t>注意：调节蒸发皿高度，以便利用酒精灯外焰加热。</a:t>
            </a:r>
            <a:br>
              <a:rPr lang="zh-CN" altLang="en-US" sz="2400" b="1" dirty="0" smtClean="0"/>
            </a:b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3563620" y="3756025"/>
            <a:ext cx="841438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步骤</a:t>
            </a:r>
            <a:r>
              <a:rPr lang="en-US" altLang="zh-CN" sz="2400" b="1" dirty="0" smtClean="0"/>
              <a:t>2</a:t>
            </a:r>
            <a:r>
              <a:rPr lang="zh-CN" altLang="en-US" sz="2400" b="1" dirty="0" smtClean="0"/>
              <a:t>：添加待蒸发液至蒸发皿中。</a:t>
            </a:r>
            <a:br>
              <a:rPr lang="zh-CN" altLang="en-US" sz="2400" b="1" dirty="0" smtClean="0"/>
            </a:br>
            <a:r>
              <a:rPr lang="zh-CN" altLang="en-US" sz="2400" b="1" dirty="0" smtClean="0">
                <a:solidFill>
                  <a:srgbClr val="FF0000"/>
                </a:solidFill>
              </a:rPr>
              <a:t>注意：添加液体不能超过蒸发皿容积的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2/3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，否则可能导致液体飞溅。</a:t>
            </a:r>
            <a:br>
              <a:rPr lang="zh-CN" altLang="en-US" sz="2400" dirty="0" smtClean="0"/>
            </a:b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563620" y="5173980"/>
            <a:ext cx="823341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步骤</a:t>
            </a:r>
            <a:r>
              <a:rPr lang="en-US" altLang="zh-CN" sz="2400" b="1" dirty="0" smtClean="0"/>
              <a:t>3</a:t>
            </a:r>
            <a:r>
              <a:rPr lang="zh-CN" altLang="en-US" sz="2400" b="1" dirty="0" smtClean="0"/>
              <a:t>：加热</a:t>
            </a:r>
            <a:r>
              <a:rPr lang="zh-CN" altLang="en-US" sz="2400" dirty="0" smtClean="0">
                <a:solidFill>
                  <a:srgbClr val="002060"/>
                </a:solidFill>
              </a:rPr>
              <a:t>。</a:t>
            </a:r>
            <a:br>
              <a:rPr lang="zh-CN" altLang="en-US" sz="2400" dirty="0" smtClean="0">
                <a:solidFill>
                  <a:srgbClr val="002060"/>
                </a:solidFill>
              </a:rPr>
            </a:br>
            <a:r>
              <a:rPr lang="zh-CN" altLang="en-US" sz="2400" b="1" dirty="0" smtClean="0">
                <a:solidFill>
                  <a:srgbClr val="FF0000"/>
                </a:solidFill>
              </a:rPr>
              <a:t>注意：加热的过程中必须用玻璃棒不断搅拌。</a:t>
            </a:r>
            <a:br>
              <a:rPr lang="zh-CN" altLang="en-US" sz="2400" b="1" dirty="0" smtClean="0">
                <a:solidFill>
                  <a:srgbClr val="FF0000"/>
                </a:solidFill>
              </a:rPr>
            </a:b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5" descr="1-7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63" y="3327931"/>
            <a:ext cx="1888732" cy="23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533265" y="187960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细说结晶问题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31904" y="620559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231904" y="2708920"/>
            <a:ext cx="2016224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步骤</a:t>
            </a: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：用坩埚钳取下蒸发皿，置于石棉网上。</a:t>
            </a:r>
            <a:br>
              <a:rPr lang="zh-CN" altLang="en-US" b="1" dirty="0" smtClean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注意：“坩埚”是土字旁喔。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216" y="620688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040216" y="2780928"/>
            <a:ext cx="2232248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步骤</a:t>
            </a:r>
            <a:r>
              <a:rPr lang="en-US" altLang="zh-CN" sz="2000" b="1" dirty="0" smtClean="0"/>
              <a:t>6</a:t>
            </a:r>
            <a:r>
              <a:rPr lang="zh-CN" altLang="en-US" sz="2000" b="1" dirty="0" smtClean="0"/>
              <a:t>：收集固体，并装瓶。</a:t>
            </a:r>
            <a:br>
              <a:rPr lang="zh-CN" altLang="en-US" sz="2000" b="1" dirty="0" smtClean="0"/>
            </a:br>
            <a:r>
              <a:rPr lang="zh-CN" altLang="en-US" sz="2000" b="1" dirty="0" smtClean="0"/>
              <a:t>在此步中，若条件允许可以用无水乙醇冲洗后，在装瓶。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1991544" y="4581128"/>
            <a:ext cx="81003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531422" y="2564904"/>
            <a:ext cx="2808312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/>
              <a:t>步骤</a:t>
            </a: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：停止加热。</a:t>
            </a:r>
            <a:br>
              <a:rPr lang="zh-CN" altLang="en-US" sz="2000" b="1" dirty="0" smtClean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注意：蒸发结晶不该把液体完全蒸干才停止加热，应该待有较多晶体析出时便停止加热，利用余热将剩余水分蒸干</a:t>
            </a:r>
            <a:r>
              <a:rPr lang="zh-CN" altLang="en-US" sz="2000" b="1" dirty="0" smtClean="0"/>
              <a:t>。</a:t>
            </a:r>
            <a:endParaRPr lang="zh-CN" altLang="en-US" sz="2000" b="1" dirty="0"/>
          </a:p>
        </p:txBody>
      </p:sp>
      <p:pic>
        <p:nvPicPr>
          <p:cNvPr id="10" name="Picture 5" descr="1-7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00" y="200576"/>
            <a:ext cx="1744716" cy="22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31620" y="5082540"/>
            <a:ext cx="9636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考试答题模板：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/>
              <a:t>将溶液倒入蒸发皿中，边加热边搅拌，待大量晶体出现时用余热烘干。即我们平时所说的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蒸发结晶。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55bfd586-8acb-4051-8855-768b7619bfdf}"/>
</p:tagLst>
</file>

<file path=ppt/tags/tag2.xml><?xml version="1.0" encoding="utf-8"?>
<p:tagLst xmlns:p="http://schemas.openxmlformats.org/presentationml/2006/main">
  <p:tag name="KSO_WM_UNIT_TABLE_BEAUTIFY" val="smartTable{d2533fb0-0072-4b25-a2ae-13bd6b096aa9}"/>
</p:tagLst>
</file>

<file path=ppt/tags/tag3.xml><?xml version="1.0" encoding="utf-8"?>
<p:tagLst xmlns:p="http://schemas.openxmlformats.org/presentationml/2006/main">
  <p:tag name="REFSHAPE" val="1218152500"/>
  <p:tag name="KSO_WM_UNIT_PLACING_PICTURE_USER_VIEWPORT" val="{&quot;height&quot;:2705.7433070866141,&quot;width&quot;:10693.297637795275}"/>
</p:tagLst>
</file>

<file path=ppt/tags/tag4.xml><?xml version="1.0" encoding="utf-8"?>
<p:tagLst xmlns:p="http://schemas.openxmlformats.org/presentationml/2006/main">
  <p:tag name="KSO_WM_UNIT_TABLE_BEAUTIFY" val="smartTable{9cff85fa-7fec-4ccc-9989-7b9a69775068}"/>
</p:tagLst>
</file>

<file path=ppt/tags/tag5.xml><?xml version="1.0" encoding="utf-8"?>
<p:tagLst xmlns:p="http://schemas.openxmlformats.org/presentationml/2006/main">
  <p:tag name="KSO_WM_UNIT_TABLE_BEAUTIFY" val="smartTable{c1beb347-5e0b-4860-85bd-4406c99dfcf7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5445</Words>
  <Application>WPS 演示</Application>
  <PresentationFormat>宽屏</PresentationFormat>
  <Paragraphs>402</Paragraphs>
  <Slides>29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微软雅黑</vt:lpstr>
      <vt:lpstr>Times New Roman</vt:lpstr>
      <vt:lpstr>Courier New</vt:lpstr>
      <vt:lpstr>Times New Roman</vt:lpstr>
      <vt:lpstr>Courier New</vt:lpstr>
      <vt:lpstr>楷体_GB2312</vt:lpstr>
      <vt:lpstr>新宋体</vt:lpstr>
      <vt:lpstr>Arial Unicode MS</vt:lpstr>
      <vt:lpstr>Arial</vt:lpstr>
      <vt:lpstr>IPAPANNEW</vt:lpstr>
      <vt:lpstr>Segoe Print</vt:lpstr>
      <vt:lpstr>黑体</vt:lpstr>
      <vt:lpstr>Office 主题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fzlin</dc:creator>
  <cp:lastModifiedBy>静心室主人</cp:lastModifiedBy>
  <cp:revision>116</cp:revision>
  <dcterms:created xsi:type="dcterms:W3CDTF">2020-03-08T06:28:00Z</dcterms:created>
  <dcterms:modified xsi:type="dcterms:W3CDTF">2021-05-10T07:17:52Z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2F3398A0023D46D492518182E8D4F914</vt:lpwstr>
  </property>
</Properties>
</file>