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316" r:id="rId2"/>
    <p:sldId id="732" r:id="rId3"/>
    <p:sldId id="733" r:id="rId4"/>
    <p:sldId id="693" r:id="rId5"/>
    <p:sldId id="694" r:id="rId6"/>
    <p:sldId id="737" r:id="rId7"/>
    <p:sldId id="738" r:id="rId8"/>
    <p:sldId id="740" r:id="rId9"/>
    <p:sldId id="741" r:id="rId10"/>
    <p:sldId id="742" r:id="rId11"/>
    <p:sldId id="698" r:id="rId12"/>
    <p:sldId id="731" r:id="rId13"/>
    <p:sldId id="766" r:id="rId14"/>
    <p:sldId id="719" r:id="rId15"/>
    <p:sldId id="720" r:id="rId16"/>
    <p:sldId id="721" r:id="rId17"/>
    <p:sldId id="722" r:id="rId18"/>
    <p:sldId id="723" r:id="rId19"/>
    <p:sldId id="768" r:id="rId20"/>
    <p:sldId id="725" r:id="rId21"/>
    <p:sldId id="726" r:id="rId22"/>
    <p:sldId id="727" r:id="rId23"/>
    <p:sldId id="728" r:id="rId24"/>
    <p:sldId id="729"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4">
          <p15:clr>
            <a:srgbClr val="A4A3A4"/>
          </p15:clr>
        </p15:guide>
        <p15:guide id="2" pos="3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6" d="100"/>
          <a:sy n="106" d="100"/>
        </p:scale>
        <p:origin x="126" y="144"/>
      </p:cViewPr>
      <p:guideLst>
        <p:guide orient="horz" pos="2204"/>
        <p:guide pos="38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2021/5/7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D3D98D2-C7AD-4F83-8578-CE1E656823F8}"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幻灯片图像占位符 1"/>
          <p:cNvSpPr>
            <a:spLocks noGrp="1" noRot="1" noChangeAspect="1" noTextEdit="1"/>
          </p:cNvSpPr>
          <p:nvPr>
            <p:ph type="sldImg"/>
          </p:nvPr>
        </p:nvSpPr>
        <p:spPr/>
      </p:sp>
      <p:sp>
        <p:nvSpPr>
          <p:cNvPr id="105474" name="备注占位符 2"/>
          <p:cNvSpPr>
            <a:spLocks noGrp="1"/>
          </p:cNvSpPr>
          <p:nvPr>
            <p:ph type="body"/>
          </p:nvPr>
        </p:nvSpPr>
        <p:spPr/>
        <p:txBody>
          <a:bodyPr wrap="square" lIns="91440" tIns="45720" rIns="91440" bIns="45720" anchor="t"/>
          <a:lstStyle/>
          <a:p>
            <a:pPr lvl="0" eaLnBrk="1" hangingPunct="1">
              <a:spcBef>
                <a:spcPct val="0"/>
              </a:spcBef>
            </a:pPr>
            <a:endParaRPr lang="zh-CN" altLang="en-US" dirty="0"/>
          </a:p>
        </p:txBody>
      </p:sp>
      <p:sp>
        <p:nvSpPr>
          <p:cNvPr id="105475" name="灯片编号占位符 3"/>
          <p:cNvSpPr txBox="1">
            <a:spLocks noGrp="1"/>
          </p:cNvSpPr>
          <p:nvPr>
            <p:ph type="sldNum" sz="quarter"/>
          </p:nvPr>
        </p:nvSpPr>
        <p:spPr>
          <a:xfrm>
            <a:off x="5635625" y="6513513"/>
            <a:ext cx="4310063" cy="342900"/>
          </a:xfrm>
          <a:prstGeom prst="rect">
            <a:avLst/>
          </a:prstGeom>
          <a:noFill/>
          <a:ln w="9525">
            <a:noFill/>
          </a:ln>
        </p:spPr>
        <p:txBody>
          <a:bodyPr vert="horz" wrap="square" lIns="91440" tIns="45720" rIns="91440" bIns="45720" anchor="b"/>
          <a:lstStyle/>
          <a:p>
            <a:pPr lvl="0" algn="r"/>
            <a:fld id="{9A0DB2DC-4C9A-4742-B13C-FB6460FD3503}" type="slidenum">
              <a:rPr lang="zh-CN" altLang="en-US" sz="1800" dirty="0">
                <a:latin typeface="Arial" panose="020B0604020202020204" pitchFamily="34" charset="0"/>
                <a:ea typeface="宋体" panose="02010600030101010101" pitchFamily="2" charset="-122"/>
              </a:rPr>
              <a:t>9</a:t>
            </a:fld>
            <a:endParaRPr lang="zh-CN" altLang="en-US" sz="1800" dirty="0">
              <a:latin typeface="Arial" panose="020B060402020202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幻灯片图像占位符 1"/>
          <p:cNvSpPr>
            <a:spLocks noGrp="1" noRot="1" noChangeAspect="1" noTextEdit="1"/>
          </p:cNvSpPr>
          <p:nvPr>
            <p:ph type="sldImg"/>
          </p:nvPr>
        </p:nvSpPr>
        <p:spPr/>
      </p:sp>
      <p:sp>
        <p:nvSpPr>
          <p:cNvPr id="111618" name="备注占位符 2"/>
          <p:cNvSpPr>
            <a:spLocks noGrp="1"/>
          </p:cNvSpPr>
          <p:nvPr>
            <p:ph type="body"/>
          </p:nvPr>
        </p:nvSpPr>
        <p:spPr/>
        <p:txBody>
          <a:bodyPr wrap="square" lIns="91440" tIns="45720" rIns="91440" bIns="45720" anchor="t"/>
          <a:lstStyle/>
          <a:p>
            <a:pPr lvl="0"/>
            <a:endParaRPr lang="zh-CN" altLang="en-US" dirty="0"/>
          </a:p>
        </p:txBody>
      </p:sp>
      <p:sp>
        <p:nvSpPr>
          <p:cNvPr id="111619" name="灯片编号占位符 3"/>
          <p:cNvSpPr txBox="1">
            <a:spLocks noGrp="1"/>
          </p:cNvSpPr>
          <p:nvPr>
            <p:ph type="sldNum" sz="quarter"/>
          </p:nvPr>
        </p:nvSpPr>
        <p:spPr>
          <a:xfrm>
            <a:off x="5635625" y="6513513"/>
            <a:ext cx="4310063" cy="342900"/>
          </a:xfrm>
          <a:prstGeom prst="rect">
            <a:avLst/>
          </a:prstGeom>
          <a:noFill/>
          <a:ln w="9525">
            <a:noFill/>
          </a:ln>
        </p:spPr>
        <p:txBody>
          <a:bodyPr vert="horz" wrap="square" lIns="91440" tIns="45720" rIns="91440" bIns="45720" anchor="b"/>
          <a:lstStyle/>
          <a:p>
            <a:pPr lvl="0" algn="r"/>
            <a:fld id="{9A0DB2DC-4C9A-4742-B13C-FB6460FD3503}" type="slidenum">
              <a:rPr lang="zh-CN" altLang="en-US" sz="1800" dirty="0">
                <a:latin typeface="Arial" panose="020B0604020202020204" pitchFamily="34" charset="0"/>
                <a:ea typeface="宋体" panose="02010600030101010101" pitchFamily="2" charset="-122"/>
              </a:rPr>
              <a:t>10</a:t>
            </a:fld>
            <a:endParaRPr lang="zh-CN" altLang="en-US" sz="1800" dirty="0">
              <a:latin typeface="Arial" panose="020B060402020202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D3D98D2-C7AD-4F83-8578-CE1E656823F8}" type="slidenum">
              <a:rPr lang="zh-CN" altLang="en-US" smtClean="0"/>
              <a:t>18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D3D98D2-C7AD-4F83-8578-CE1E656823F8}" type="slidenum">
              <a:rPr lang="zh-CN" altLang="en-US" smtClean="0"/>
              <a:t>19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2021/5/7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2021/5/7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2021/5/7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5BABFAC-A0CE-4F39-B9B0-E0C28EF0785E}"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2021/5/7</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a:t>
            </a:fld>
            <a:endParaRPr lang="zh-CN" altLang="en-US" strike="noStrike" noProof="1">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矩形 1"/>
          <p:cNvSpPr/>
          <p:nvPr userDrawn="1"/>
        </p:nvSpPr>
        <p:spPr>
          <a:xfrm>
            <a:off x="0" y="0"/>
            <a:ext cx="12192318" cy="685831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矩形 1"/>
          <p:cNvSpPr/>
          <p:nvPr userDrawn="1"/>
        </p:nvSpPr>
        <p:spPr>
          <a:xfrm>
            <a:off x="0" y="1988420"/>
            <a:ext cx="12192318" cy="486989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矩形 1"/>
          <p:cNvSpPr/>
          <p:nvPr userDrawn="1"/>
        </p:nvSpPr>
        <p:spPr>
          <a:xfrm>
            <a:off x="0" y="3069186"/>
            <a:ext cx="12192318" cy="3789132"/>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矩形 1"/>
          <p:cNvSpPr/>
          <p:nvPr userDrawn="1"/>
        </p:nvSpPr>
        <p:spPr>
          <a:xfrm>
            <a:off x="0" y="3429159"/>
            <a:ext cx="12192318" cy="3429159"/>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矩形 1"/>
          <p:cNvSpPr/>
          <p:nvPr userDrawn="1"/>
        </p:nvSpPr>
        <p:spPr>
          <a:xfrm>
            <a:off x="0" y="5229026"/>
            <a:ext cx="12192318" cy="1629292"/>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自定义版式">
    <p:bg>
      <p:bgPr>
        <a:pattFill prst="ltUpDiag">
          <a:fgClr>
            <a:schemeClr val="bg1"/>
          </a:fgClr>
          <a:bgClr>
            <a:schemeClr val="bg1">
              <a:lumMod val="95000"/>
            </a:schemeClr>
          </a:bgClr>
        </a:pattFill>
        <a:effectLst/>
      </p:bgPr>
    </p:bg>
    <p:spTree>
      <p:nvGrpSpPr>
        <p:cNvPr id="1" name=""/>
        <p:cNvGrpSpPr/>
        <p:nvPr/>
      </p:nvGrpSpPr>
      <p:grpSpPr>
        <a:xfrm>
          <a:off x="0" y="0"/>
          <a:ext cx="0" cy="0"/>
          <a:chOff x="0" y="0"/>
          <a:chExt cx="0" cy="0"/>
        </a:xfrm>
      </p:grpSpPr>
      <p:sp>
        <p:nvSpPr>
          <p:cNvPr id="2" name="矩形 1"/>
          <p:cNvSpPr/>
          <p:nvPr userDrawn="1"/>
        </p:nvSpPr>
        <p:spPr>
          <a:xfrm>
            <a:off x="1" y="4868033"/>
            <a:ext cx="12192318" cy="1989967"/>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2021/5/7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自定义版式">
    <p:bg>
      <p:bgPr>
        <a:pattFill prst="ltUpDiag">
          <a:fgClr>
            <a:schemeClr val="bg1"/>
          </a:fgClr>
          <a:bgClr>
            <a:schemeClr val="bg1">
              <a:lumMod val="95000"/>
            </a:schemeClr>
          </a:bgClr>
        </a:pattFill>
        <a:effectLst/>
      </p:bgPr>
    </p:bg>
    <p:spTree>
      <p:nvGrpSpPr>
        <p:cNvPr id="1" name=""/>
        <p:cNvGrpSpPr/>
        <p:nvPr/>
      </p:nvGrpSpPr>
      <p:grpSpPr>
        <a:xfrm>
          <a:off x="0" y="0"/>
          <a:ext cx="0" cy="0"/>
          <a:chOff x="0" y="0"/>
          <a:chExt cx="0" cy="0"/>
        </a:xfrm>
      </p:grpSpPr>
      <p:sp>
        <p:nvSpPr>
          <p:cNvPr id="2" name="矩形 1"/>
          <p:cNvSpPr/>
          <p:nvPr userDrawn="1"/>
        </p:nvSpPr>
        <p:spPr>
          <a:xfrm>
            <a:off x="1" y="3788957"/>
            <a:ext cx="12192318" cy="3069043"/>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自定义版式">
    <p:bg>
      <p:bgPr>
        <a:pattFill prst="ltUpDiag">
          <a:fgClr>
            <a:schemeClr val="bg1"/>
          </a:fgClr>
          <a:bgClr>
            <a:schemeClr val="bg1">
              <a:lumMod val="95000"/>
            </a:schemeClr>
          </a:bgClr>
        </a:pattFill>
        <a:effectLst/>
      </p:bgPr>
    </p:bg>
    <p:spTree>
      <p:nvGrpSpPr>
        <p:cNvPr id="1" name=""/>
        <p:cNvGrpSpPr/>
        <p:nvPr/>
      </p:nvGrpSpPr>
      <p:grpSpPr>
        <a:xfrm>
          <a:off x="0" y="0"/>
          <a:ext cx="0" cy="0"/>
          <a:chOff x="0" y="0"/>
          <a:chExt cx="0" cy="0"/>
        </a:xfrm>
      </p:grpSpPr>
      <p:sp>
        <p:nvSpPr>
          <p:cNvPr id="2" name="矩形 1"/>
          <p:cNvSpPr/>
          <p:nvPr userDrawn="1"/>
        </p:nvSpPr>
        <p:spPr>
          <a:xfrm>
            <a:off x="1" y="2349130"/>
            <a:ext cx="12192318" cy="4508870"/>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矩形 1"/>
          <p:cNvSpPr/>
          <p:nvPr userDrawn="1"/>
        </p:nvSpPr>
        <p:spPr>
          <a:xfrm>
            <a:off x="0" y="4149106"/>
            <a:ext cx="12192318" cy="2709212"/>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矩形 1"/>
          <p:cNvSpPr/>
          <p:nvPr userDrawn="1"/>
        </p:nvSpPr>
        <p:spPr>
          <a:xfrm>
            <a:off x="0" y="2709212"/>
            <a:ext cx="12192318" cy="414910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自定义版式">
    <p:bg>
      <p:bgPr>
        <a:pattFill prst="ltUpDiag">
          <a:fgClr>
            <a:schemeClr val="bg1"/>
          </a:fgClr>
          <a:bgClr>
            <a:schemeClr val="bg1">
              <a:lumMod val="95000"/>
            </a:schemeClr>
          </a:bgClr>
        </a:pattFill>
        <a:effectLst/>
      </p:bgPr>
    </p:bg>
    <p:spTree>
      <p:nvGrpSpPr>
        <p:cNvPr id="1" name=""/>
        <p:cNvGrpSpPr/>
        <p:nvPr/>
      </p:nvGrpSpPr>
      <p:grpSpPr>
        <a:xfrm>
          <a:off x="0" y="0"/>
          <a:ext cx="0" cy="0"/>
          <a:chOff x="0" y="0"/>
          <a:chExt cx="0" cy="0"/>
        </a:xfrm>
      </p:grpSpPr>
      <p:sp>
        <p:nvSpPr>
          <p:cNvPr id="2" name="矩形 1"/>
          <p:cNvSpPr/>
          <p:nvPr userDrawn="1"/>
        </p:nvSpPr>
        <p:spPr>
          <a:xfrm>
            <a:off x="1" y="5588740"/>
            <a:ext cx="12192318" cy="1269260"/>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0_自定义版式">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z="312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86789" y="6356350"/>
            <a:ext cx="2902217" cy="365125"/>
          </a:xfrm>
        </p:spPr>
        <p:txBody>
          <a:bodyPr/>
          <a:lstStyle/>
          <a:p>
            <a:pPr fontAlgn="base"/>
            <a:fld id="{263DB197-84B0-484E-9C0F-88358ECCB797}" type="datetimeFigureOut">
              <a:rPr lang="zh-CN" altLang="en-US" strike="noStrike" noProof="1" smtClean="0">
                <a:latin typeface="Arial" panose="020B0604020202020204" pitchFamily="34" charset="0"/>
                <a:ea typeface="宋体" panose="02010600030101010101" pitchFamily="2" charset="-122"/>
                <a:cs typeface="+mn-cs"/>
              </a:rPr>
              <a:t>2021/5/7</a:t>
            </a:fld>
            <a:endParaRPr lang="zh-CN" altLang="en-US" strike="noStrike" noProof="1"/>
          </a:p>
        </p:txBody>
      </p:sp>
      <p:sp>
        <p:nvSpPr>
          <p:cNvPr id="4" name="页脚占位符 3"/>
          <p:cNvSpPr>
            <a:spLocks noGrp="1"/>
          </p:cNvSpPr>
          <p:nvPr>
            <p:ph type="ftr" sz="quarter" idx="11"/>
          </p:nvPr>
        </p:nvSpPr>
        <p:spPr>
          <a:xfrm>
            <a:off x="4272709" y="6356350"/>
            <a:ext cx="4353326"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9109738" y="6356350"/>
            <a:ext cx="2902217" cy="365125"/>
          </a:xfrm>
        </p:spPr>
        <p:txBody>
          <a:bodyPr/>
          <a:lstStyle/>
          <a:p>
            <a:pPr fontAlgn="base"/>
            <a:fld id="{E077DA78-E013-4A8C-AD75-63A150561B10}"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3_自定义版式">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z="312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86789" y="6356350"/>
            <a:ext cx="2902217" cy="365125"/>
          </a:xfrm>
        </p:spPr>
        <p:txBody>
          <a:bodyPr/>
          <a:lstStyle/>
          <a:p>
            <a:pPr fontAlgn="base"/>
            <a:fld id="{263DB197-84B0-484E-9C0F-88358ECCB797}" type="datetimeFigureOut">
              <a:rPr lang="zh-CN" altLang="en-US" strike="noStrike" noProof="1" smtClean="0">
                <a:latin typeface="Arial" panose="020B0604020202020204" pitchFamily="34" charset="0"/>
                <a:ea typeface="宋体" panose="02010600030101010101" pitchFamily="2" charset="-122"/>
                <a:cs typeface="+mn-cs"/>
              </a:rPr>
              <a:t>2021/5/7</a:t>
            </a:fld>
            <a:endParaRPr lang="zh-CN" altLang="en-US" strike="noStrike" noProof="1"/>
          </a:p>
        </p:txBody>
      </p:sp>
      <p:sp>
        <p:nvSpPr>
          <p:cNvPr id="4" name="页脚占位符 3"/>
          <p:cNvSpPr>
            <a:spLocks noGrp="1"/>
          </p:cNvSpPr>
          <p:nvPr>
            <p:ph type="ftr" sz="quarter" idx="11"/>
          </p:nvPr>
        </p:nvSpPr>
        <p:spPr>
          <a:xfrm>
            <a:off x="4272709" y="6356350"/>
            <a:ext cx="4353326"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9109738" y="6356350"/>
            <a:ext cx="2902217" cy="365125"/>
          </a:xfrm>
        </p:spPr>
        <p:txBody>
          <a:bodyPr/>
          <a:lstStyle/>
          <a:p>
            <a:pPr fontAlgn="base"/>
            <a:fld id="{E077DA78-E013-4A8C-AD75-63A150561B10}"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2021/5/7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2021/5/7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2021/5/7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2021/5/7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2021/5/7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2021/5/7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2021/5/7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2021/5/7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NULL"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Effect>
                      <a14:brightnessContrast contrast="-9000"/>
                    </a14:imgEffect>
                  </a14:imgLayer>
                </a14:imgProps>
              </a:ext>
            </a:extLst>
          </a:blip>
          <a:stretch>
            <a:fillRect/>
          </a:stretch>
        </p:blipFill>
        <p:spPr>
          <a:xfrm>
            <a:off x="0" y="299336"/>
            <a:ext cx="12192000" cy="6842760"/>
          </a:xfrm>
          <a:prstGeom prst="rect">
            <a:avLst/>
          </a:prstGeom>
        </p:spPr>
      </p:pic>
      <p:sp>
        <p:nvSpPr>
          <p:cNvPr id="2" name="文本框 1"/>
          <p:cNvSpPr txBox="1"/>
          <p:nvPr/>
        </p:nvSpPr>
        <p:spPr>
          <a:xfrm>
            <a:off x="986827" y="1724597"/>
            <a:ext cx="11090495" cy="923330"/>
          </a:xfrm>
          <a:prstGeom prst="rect">
            <a:avLst/>
          </a:prstGeom>
          <a:noFill/>
        </p:spPr>
        <p:txBody>
          <a:bodyPr wrap="square" rtlCol="0">
            <a:spAutoFit/>
            <a:scene3d>
              <a:camera prst="orthographicFront"/>
              <a:lightRig rig="threePt" dir="t"/>
            </a:scene3d>
          </a:bodyPr>
          <a:lstStyle/>
          <a:p>
            <a:r>
              <a:rPr lang="en-US" altLang="zh-CN" sz="5400" b="1" dirty="0">
                <a:effectLst>
                  <a:outerShdw blurRad="38100" dist="19050" dir="2700000" algn="tl" rotWithShape="0">
                    <a:schemeClr val="dk1">
                      <a:alpha val="40000"/>
                    </a:schemeClr>
                  </a:outerShdw>
                </a:effectLst>
                <a:latin typeface="微软雅黑" panose="020B0503020204020204" pitchFamily="34" charset="-122"/>
              </a:rPr>
              <a:t>2021</a:t>
            </a:r>
            <a:r>
              <a:rPr lang="zh-CN" altLang="en-US" sz="5400" b="1" dirty="0">
                <a:effectLst>
                  <a:outerShdw blurRad="38100" dist="19050" dir="2700000" algn="tl" rotWithShape="0">
                    <a:schemeClr val="dk1">
                      <a:alpha val="40000"/>
                    </a:schemeClr>
                  </a:outerShdw>
                </a:effectLst>
                <a:latin typeface="微软雅黑" panose="020B0503020204020204" pitchFamily="34" charset="-122"/>
              </a:rPr>
              <a:t>高考化学突破工艺流程综合</a:t>
            </a:r>
            <a:r>
              <a:rPr lang="zh-CN" altLang="en-US" sz="5400" b="1" dirty="0" smtClean="0">
                <a:effectLst>
                  <a:outerShdw blurRad="38100" dist="19050" dir="2700000" algn="tl" rotWithShape="0">
                    <a:schemeClr val="dk1">
                      <a:alpha val="40000"/>
                    </a:schemeClr>
                  </a:outerShdw>
                </a:effectLst>
                <a:latin typeface="微软雅黑" panose="020B0503020204020204" pitchFamily="34" charset="-122"/>
              </a:rPr>
              <a:t>题</a:t>
            </a:r>
            <a:endParaRPr lang="en-US" altLang="zh-CN" sz="5400" b="1" dirty="0" smtClean="0">
              <a:effectLst>
                <a:outerShdw blurRad="38100" dist="19050" dir="2700000" algn="tl" rotWithShape="0">
                  <a:schemeClr val="dk1">
                    <a:alpha val="40000"/>
                  </a:schemeClr>
                </a:outerShdw>
              </a:effectLst>
              <a:latin typeface="微软雅黑" panose="020B0503020204020204" pitchFamily="34" charset="-122"/>
            </a:endParaRPr>
          </a:p>
        </p:txBody>
      </p:sp>
      <p:sp>
        <p:nvSpPr>
          <p:cNvPr id="5" name="矩形 4"/>
          <p:cNvSpPr/>
          <p:nvPr/>
        </p:nvSpPr>
        <p:spPr>
          <a:xfrm>
            <a:off x="2724282" y="3289601"/>
            <a:ext cx="7109639" cy="646331"/>
          </a:xfrm>
          <a:prstGeom prst="rect">
            <a:avLst/>
          </a:prstGeom>
        </p:spPr>
        <p:txBody>
          <a:bodyPr wrap="none">
            <a:spAutoFit/>
          </a:bodyPr>
          <a:lstStyle/>
          <a:p>
            <a:r>
              <a:rPr lang="zh-CN" altLang="en-US" sz="3600" b="1" dirty="0">
                <a:solidFill>
                  <a:srgbClr val="FF0000"/>
                </a:solidFill>
                <a:effectLst>
                  <a:outerShdw blurRad="38100" dist="19050" dir="2700000" algn="tl" rotWithShape="0">
                    <a:schemeClr val="dk1">
                      <a:alpha val="40000"/>
                    </a:schemeClr>
                  </a:outerShdw>
                </a:effectLst>
                <a:latin typeface="微软雅黑" panose="020B0503020204020204" pitchFamily="34" charset="-122"/>
              </a:rPr>
              <a:t>之考情分析、考题结构、分析技巧</a:t>
            </a:r>
            <a:endParaRPr lang="en-US" altLang="zh-CN" sz="3600" b="1" dirty="0">
              <a:solidFill>
                <a:srgbClr val="FF0000"/>
              </a:solidFill>
              <a:effectLst>
                <a:outerShdw blurRad="38100" dist="19050" dir="2700000" algn="tl" rotWithShape="0">
                  <a:schemeClr val="dk1">
                    <a:alpha val="40000"/>
                  </a:schemeClr>
                </a:outerShdw>
              </a:effectLst>
              <a:latin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27685" y="211455"/>
            <a:ext cx="9513888" cy="829945"/>
          </a:xfrm>
          <a:prstGeom prst="rect">
            <a:avLst/>
          </a:prstGeom>
        </p:spPr>
        <p:txBody>
          <a:bodyPr>
            <a:spAutoFit/>
          </a:bodyPr>
          <a:lstStyle/>
          <a:p>
            <a:pPr marR="0" lvl="0" indent="0" algn="l" defTabSz="914400" rtl="0" eaLnBrk="1" fontAlgn="base" latinLnBrk="0" hangingPunct="1">
              <a:lnSpc>
                <a:spcPct val="150000"/>
              </a:lnSpc>
              <a:spcBef>
                <a:spcPct val="0"/>
              </a:spcBef>
              <a:spcAft>
                <a:spcPct val="0"/>
              </a:spcAft>
              <a:buClrTx/>
              <a:buSzTx/>
              <a:buFont typeface="Wingdings" panose="05000000000000000000" pitchFamily="2" charset="2"/>
              <a:buNone/>
              <a:defRPr/>
            </a:pPr>
            <a:r>
              <a:rPr kumimoji="0" lang="zh-CN" alt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黑体" panose="02010609060101010101" pitchFamily="2" charset="-122"/>
                <a:ea typeface="黑体" panose="02010609060101010101" pitchFamily="2" charset="-122"/>
                <a:cs typeface="+mn-cs"/>
              </a:rPr>
              <a:t>经典再现：</a:t>
            </a:r>
            <a:r>
              <a:rPr kumimoji="0" lang="en-US" altLang="zh-CN"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黑体" panose="02010609060101010101" pitchFamily="2" charset="-122"/>
                <a:ea typeface="黑体" panose="02010609060101010101" pitchFamily="2" charset="-122"/>
                <a:cs typeface="+mn-cs"/>
              </a:rPr>
              <a:t>2015</a:t>
            </a:r>
            <a:r>
              <a:rPr kumimoji="0" lang="zh-CN" alt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黑体" panose="02010609060101010101" pitchFamily="2" charset="-122"/>
                <a:ea typeface="黑体" panose="02010609060101010101" pitchFamily="2" charset="-122"/>
                <a:cs typeface="+mn-cs"/>
              </a:rPr>
              <a:t>年全国卷第</a:t>
            </a:r>
            <a:r>
              <a:rPr kumimoji="0" lang="en-US" altLang="zh-CN"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黑体" panose="02010609060101010101" pitchFamily="2" charset="-122"/>
                <a:ea typeface="黑体" panose="02010609060101010101" pitchFamily="2" charset="-122"/>
                <a:cs typeface="+mn-cs"/>
              </a:rPr>
              <a:t>27</a:t>
            </a:r>
            <a:r>
              <a:rPr kumimoji="0" lang="zh-CN" alt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黑体" panose="02010609060101010101" pitchFamily="2" charset="-122"/>
                <a:ea typeface="黑体" panose="02010609060101010101" pitchFamily="2" charset="-122"/>
                <a:cs typeface="+mn-cs"/>
              </a:rPr>
              <a:t>题</a:t>
            </a:r>
          </a:p>
        </p:txBody>
      </p:sp>
      <p:grpSp>
        <p:nvGrpSpPr>
          <p:cNvPr id="110594" name="Group 3908"/>
          <p:cNvGrpSpPr/>
          <p:nvPr/>
        </p:nvGrpSpPr>
        <p:grpSpPr>
          <a:xfrm>
            <a:off x="729298" y="2852738"/>
            <a:ext cx="10810875" cy="1843087"/>
            <a:chOff x="0" y="6"/>
            <a:chExt cx="10243" cy="1087"/>
          </a:xfrm>
        </p:grpSpPr>
        <p:sp>
          <p:nvSpPr>
            <p:cNvPr id="110595" name="Line 3909"/>
            <p:cNvSpPr/>
            <p:nvPr/>
          </p:nvSpPr>
          <p:spPr>
            <a:xfrm>
              <a:off x="8983" y="220"/>
              <a:ext cx="272" cy="0"/>
            </a:xfrm>
            <a:prstGeom prst="line">
              <a:avLst/>
            </a:prstGeom>
            <a:ln w="9525" cap="flat" cmpd="sng">
              <a:solidFill>
                <a:srgbClr val="000000"/>
              </a:solidFill>
              <a:prstDash val="solid"/>
              <a:round/>
              <a:headEnd type="none" w="med" len="med"/>
              <a:tailEnd type="triangle" w="med" len="med"/>
            </a:ln>
          </p:spPr>
        </p:sp>
        <p:grpSp>
          <p:nvGrpSpPr>
            <p:cNvPr id="110596" name="Group 3910"/>
            <p:cNvGrpSpPr/>
            <p:nvPr/>
          </p:nvGrpSpPr>
          <p:grpSpPr>
            <a:xfrm>
              <a:off x="0" y="6"/>
              <a:ext cx="10243" cy="1087"/>
              <a:chOff x="0" y="6"/>
              <a:chExt cx="10243" cy="1087"/>
            </a:xfrm>
          </p:grpSpPr>
          <p:sp>
            <p:nvSpPr>
              <p:cNvPr id="110597" name="Line 3911"/>
              <p:cNvSpPr/>
              <p:nvPr/>
            </p:nvSpPr>
            <p:spPr>
              <a:xfrm>
                <a:off x="919" y="152"/>
                <a:ext cx="272" cy="0"/>
              </a:xfrm>
              <a:prstGeom prst="line">
                <a:avLst/>
              </a:prstGeom>
              <a:ln w="9525" cap="flat" cmpd="sng">
                <a:solidFill>
                  <a:srgbClr val="000000"/>
                </a:solidFill>
                <a:prstDash val="solid"/>
                <a:round/>
                <a:headEnd type="none" w="med" len="med"/>
                <a:tailEnd type="triangle" w="med" len="med"/>
              </a:ln>
            </p:spPr>
          </p:sp>
          <p:grpSp>
            <p:nvGrpSpPr>
              <p:cNvPr id="110598" name="Group 3912"/>
              <p:cNvGrpSpPr/>
              <p:nvPr/>
            </p:nvGrpSpPr>
            <p:grpSpPr>
              <a:xfrm>
                <a:off x="0" y="6"/>
                <a:ext cx="10243" cy="1087"/>
                <a:chOff x="0" y="6"/>
                <a:chExt cx="9784" cy="1131"/>
              </a:xfrm>
            </p:grpSpPr>
            <p:grpSp>
              <p:nvGrpSpPr>
                <p:cNvPr id="110599" name="Group 3913"/>
                <p:cNvGrpSpPr/>
                <p:nvPr/>
              </p:nvGrpSpPr>
              <p:grpSpPr>
                <a:xfrm>
                  <a:off x="0" y="6"/>
                  <a:ext cx="9784" cy="475"/>
                  <a:chOff x="0" y="6"/>
                  <a:chExt cx="9784" cy="475"/>
                </a:xfrm>
              </p:grpSpPr>
              <p:grpSp>
                <p:nvGrpSpPr>
                  <p:cNvPr id="110600" name="Group 3914"/>
                  <p:cNvGrpSpPr/>
                  <p:nvPr/>
                </p:nvGrpSpPr>
                <p:grpSpPr>
                  <a:xfrm>
                    <a:off x="1161" y="6"/>
                    <a:ext cx="7421" cy="475"/>
                    <a:chOff x="0" y="0"/>
                    <a:chExt cx="7421" cy="475"/>
                  </a:xfrm>
                </p:grpSpPr>
                <p:sp>
                  <p:nvSpPr>
                    <p:cNvPr id="97294" name="Text Box 3915"/>
                    <p:cNvSpPr txBox="1">
                      <a:spLocks noChangeArrowheads="1"/>
                    </p:cNvSpPr>
                    <p:nvPr/>
                  </p:nvSpPr>
                  <p:spPr bwMode="auto">
                    <a:xfrm>
                      <a:off x="0" y="0"/>
                      <a:ext cx="938" cy="448"/>
                    </a:xfrm>
                    <a:prstGeom prst="rect">
                      <a:avLst/>
                    </a:prstGeom>
                    <a:solidFill>
                      <a:srgbClr val="FFFFFF"/>
                    </a:solidFill>
                    <a:ln w="9525">
                      <a:solidFill>
                        <a:srgbClr val="000000"/>
                      </a:solidFill>
                      <a:miter lim="800000"/>
                    </a:ln>
                  </p:spPr>
                  <p:txBody>
                    <a:bodyPr/>
                    <a:lstStyle/>
                    <a:p>
                      <a:pPr marR="0" defTabSz="914400">
                        <a:lnSpc>
                          <a:spcPct val="96000"/>
                        </a:lnSpc>
                        <a:buClrTx/>
                        <a:buSzTx/>
                        <a:defRPr/>
                      </a:pPr>
                      <a:r>
                        <a:rPr kumimoji="0" lang="zh-CN" altLang="en-US" sz="2000" b="1" kern="1200" cap="none" spc="0" normalizeH="0" baseline="0" noProof="0" dirty="0">
                          <a:solidFill>
                            <a:srgbClr val="FF0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宋体" panose="02010600030101010101" pitchFamily="2" charset="-122"/>
                        </a:rPr>
                        <a:t>硫酸浸出</a:t>
                      </a:r>
                    </a:p>
                  </p:txBody>
                </p:sp>
                <p:sp>
                  <p:nvSpPr>
                    <p:cNvPr id="110602" name="Text Box 3916"/>
                    <p:cNvSpPr txBox="1"/>
                    <p:nvPr/>
                  </p:nvSpPr>
                  <p:spPr>
                    <a:xfrm>
                      <a:off x="1236" y="14"/>
                      <a:ext cx="599" cy="448"/>
                    </a:xfrm>
                    <a:prstGeom prst="rect">
                      <a:avLst/>
                    </a:prstGeom>
                    <a:solidFill>
                      <a:srgbClr val="FFFFFF"/>
                    </a:solidFill>
                    <a:ln w="9525" cap="flat" cmpd="sng">
                      <a:solidFill>
                        <a:srgbClr val="000000"/>
                      </a:solidFill>
                      <a:prstDash val="solid"/>
                      <a:miter/>
                      <a:headEnd type="none" w="med" len="med"/>
                      <a:tailEnd type="none" w="med" len="med"/>
                    </a:ln>
                  </p:spPr>
                  <p:txBody>
                    <a:bodyPr anchor="t"/>
                    <a:lstStyle/>
                    <a:p>
                      <a:pPr>
                        <a:lnSpc>
                          <a:spcPct val="96000"/>
                        </a:lnSpc>
                      </a:pPr>
                      <a:r>
                        <a:rPr lang="zh-CN" altLang="en-US" sz="2000" b="1" dirty="0">
                          <a:latin typeface="Calibri" panose="020F0502020204030204" pitchFamily="34" charset="0"/>
                          <a:ea typeface="Helvetica"/>
                        </a:rPr>
                        <a:t>过滤</a:t>
                      </a:r>
                    </a:p>
                  </p:txBody>
                </p:sp>
                <p:sp>
                  <p:nvSpPr>
                    <p:cNvPr id="110603" name="Text Box 3917"/>
                    <p:cNvSpPr txBox="1"/>
                    <p:nvPr/>
                  </p:nvSpPr>
                  <p:spPr>
                    <a:xfrm>
                      <a:off x="2168" y="0"/>
                      <a:ext cx="938" cy="448"/>
                    </a:xfrm>
                    <a:prstGeom prst="rect">
                      <a:avLst/>
                    </a:prstGeom>
                    <a:solidFill>
                      <a:srgbClr val="FFFFFF"/>
                    </a:solidFill>
                    <a:ln w="9525" cap="flat" cmpd="sng">
                      <a:solidFill>
                        <a:srgbClr val="000000"/>
                      </a:solidFill>
                      <a:prstDash val="solid"/>
                      <a:miter/>
                      <a:headEnd type="none" w="med" len="med"/>
                      <a:tailEnd type="none" w="med" len="med"/>
                    </a:ln>
                  </p:spPr>
                  <p:txBody>
                    <a:bodyPr anchor="t"/>
                    <a:lstStyle/>
                    <a:p>
                      <a:pPr>
                        <a:lnSpc>
                          <a:spcPct val="96000"/>
                        </a:lnSpc>
                      </a:pPr>
                      <a:r>
                        <a:rPr lang="zh-CN" altLang="en-US" sz="2000" b="1" dirty="0">
                          <a:latin typeface="Calibri" panose="020F0502020204030204" pitchFamily="34" charset="0"/>
                          <a:ea typeface="Helvetica"/>
                        </a:rPr>
                        <a:t>净化除杂</a:t>
                      </a:r>
                    </a:p>
                  </p:txBody>
                </p:sp>
                <p:sp>
                  <p:nvSpPr>
                    <p:cNvPr id="110604" name="Text Box 3918"/>
                    <p:cNvSpPr txBox="1"/>
                    <p:nvPr/>
                  </p:nvSpPr>
                  <p:spPr>
                    <a:xfrm>
                      <a:off x="3424" y="1"/>
                      <a:ext cx="640" cy="434"/>
                    </a:xfrm>
                    <a:prstGeom prst="rect">
                      <a:avLst/>
                    </a:prstGeom>
                    <a:solidFill>
                      <a:srgbClr val="FFFFFF"/>
                    </a:solidFill>
                    <a:ln w="9525" cap="flat" cmpd="sng">
                      <a:solidFill>
                        <a:srgbClr val="000000"/>
                      </a:solidFill>
                      <a:prstDash val="solid"/>
                      <a:miter/>
                      <a:headEnd type="none" w="med" len="med"/>
                      <a:tailEnd type="none" w="med" len="med"/>
                    </a:ln>
                  </p:spPr>
                  <p:txBody>
                    <a:bodyPr anchor="t"/>
                    <a:lstStyle/>
                    <a:p>
                      <a:pPr>
                        <a:lnSpc>
                          <a:spcPct val="96000"/>
                        </a:lnSpc>
                      </a:pPr>
                      <a:r>
                        <a:rPr lang="zh-CN" altLang="en-US" sz="2000" b="1" dirty="0">
                          <a:latin typeface="Calibri" panose="020F0502020204030204" pitchFamily="34" charset="0"/>
                          <a:ea typeface="Helvetica"/>
                        </a:rPr>
                        <a:t>过滤</a:t>
                      </a:r>
                    </a:p>
                  </p:txBody>
                </p:sp>
                <p:sp>
                  <p:nvSpPr>
                    <p:cNvPr id="110605" name="Text Box 3919"/>
                    <p:cNvSpPr txBox="1"/>
                    <p:nvPr/>
                  </p:nvSpPr>
                  <p:spPr>
                    <a:xfrm>
                      <a:off x="4375" y="0"/>
                      <a:ext cx="938" cy="448"/>
                    </a:xfrm>
                    <a:prstGeom prst="rect">
                      <a:avLst/>
                    </a:prstGeom>
                    <a:solidFill>
                      <a:srgbClr val="FFFFFF"/>
                    </a:solidFill>
                    <a:ln w="9525" cap="flat" cmpd="sng">
                      <a:solidFill>
                        <a:srgbClr val="000000"/>
                      </a:solidFill>
                      <a:prstDash val="solid"/>
                      <a:miter/>
                      <a:headEnd type="none" w="med" len="med"/>
                      <a:tailEnd type="none" w="med" len="med"/>
                    </a:ln>
                  </p:spPr>
                  <p:txBody>
                    <a:bodyPr anchor="t"/>
                    <a:lstStyle/>
                    <a:p>
                      <a:pPr>
                        <a:lnSpc>
                          <a:spcPct val="96000"/>
                        </a:lnSpc>
                      </a:pPr>
                      <a:r>
                        <a:rPr lang="zh-CN" altLang="en-US" sz="2000" b="1" dirty="0">
                          <a:latin typeface="Calibri" panose="020F0502020204030204" pitchFamily="34" charset="0"/>
                          <a:ea typeface="Helvetica"/>
                        </a:rPr>
                        <a:t>蒸发浓缩</a:t>
                      </a:r>
                    </a:p>
                  </p:txBody>
                </p:sp>
                <p:sp>
                  <p:nvSpPr>
                    <p:cNvPr id="110606" name="Text Box 3920"/>
                    <p:cNvSpPr txBox="1"/>
                    <p:nvPr/>
                  </p:nvSpPr>
                  <p:spPr>
                    <a:xfrm>
                      <a:off x="5572" y="27"/>
                      <a:ext cx="938" cy="448"/>
                    </a:xfrm>
                    <a:prstGeom prst="rect">
                      <a:avLst/>
                    </a:prstGeom>
                    <a:solidFill>
                      <a:srgbClr val="FFFFFF"/>
                    </a:solidFill>
                    <a:ln w="9525" cap="flat" cmpd="sng">
                      <a:solidFill>
                        <a:srgbClr val="000000"/>
                      </a:solidFill>
                      <a:prstDash val="solid"/>
                      <a:miter/>
                      <a:headEnd type="none" w="med" len="med"/>
                      <a:tailEnd type="none" w="med" len="med"/>
                    </a:ln>
                  </p:spPr>
                  <p:txBody>
                    <a:bodyPr anchor="t"/>
                    <a:lstStyle/>
                    <a:p>
                      <a:pPr>
                        <a:lnSpc>
                          <a:spcPct val="96000"/>
                        </a:lnSpc>
                      </a:pPr>
                      <a:r>
                        <a:rPr lang="zh-CN" altLang="en-US" sz="2000" b="1" dirty="0">
                          <a:latin typeface="Calibri" panose="020F0502020204030204" pitchFamily="34" charset="0"/>
                          <a:ea typeface="Helvetica"/>
                        </a:rPr>
                        <a:t>冷却结晶</a:t>
                      </a:r>
                    </a:p>
                  </p:txBody>
                </p:sp>
                <p:sp>
                  <p:nvSpPr>
                    <p:cNvPr id="110607" name="Text Box 3921"/>
                    <p:cNvSpPr txBox="1"/>
                    <p:nvPr/>
                  </p:nvSpPr>
                  <p:spPr>
                    <a:xfrm>
                      <a:off x="6890" y="25"/>
                      <a:ext cx="531" cy="421"/>
                    </a:xfrm>
                    <a:prstGeom prst="rect">
                      <a:avLst/>
                    </a:prstGeom>
                    <a:solidFill>
                      <a:srgbClr val="FFFFFF"/>
                    </a:solidFill>
                    <a:ln w="9525" cap="flat" cmpd="sng">
                      <a:solidFill>
                        <a:srgbClr val="000000"/>
                      </a:solidFill>
                      <a:prstDash val="solid"/>
                      <a:miter/>
                      <a:headEnd type="none" w="med" len="med"/>
                      <a:tailEnd type="none" w="med" len="med"/>
                    </a:ln>
                  </p:spPr>
                  <p:txBody>
                    <a:bodyPr anchor="t"/>
                    <a:lstStyle/>
                    <a:p>
                      <a:pPr>
                        <a:lnSpc>
                          <a:spcPct val="96000"/>
                        </a:lnSpc>
                      </a:pPr>
                      <a:r>
                        <a:rPr lang="zh-CN" altLang="en-US" sz="2000" b="1" dirty="0">
                          <a:latin typeface="Calibri" panose="020F0502020204030204" pitchFamily="34" charset="0"/>
                          <a:ea typeface="Helvetica"/>
                        </a:rPr>
                        <a:t>过滤</a:t>
                      </a:r>
                    </a:p>
                  </p:txBody>
                </p:sp>
                <p:sp>
                  <p:nvSpPr>
                    <p:cNvPr id="110608" name="Line 3922"/>
                    <p:cNvSpPr/>
                    <p:nvPr/>
                  </p:nvSpPr>
                  <p:spPr>
                    <a:xfrm>
                      <a:off x="938" y="230"/>
                      <a:ext cx="285" cy="0"/>
                    </a:xfrm>
                    <a:prstGeom prst="line">
                      <a:avLst/>
                    </a:prstGeom>
                    <a:ln w="9525" cap="flat" cmpd="sng">
                      <a:solidFill>
                        <a:srgbClr val="000000"/>
                      </a:solidFill>
                      <a:prstDash val="solid"/>
                      <a:round/>
                      <a:headEnd type="none" w="med" len="med"/>
                      <a:tailEnd type="triangle" w="med" len="med"/>
                    </a:ln>
                  </p:spPr>
                </p:sp>
                <p:sp>
                  <p:nvSpPr>
                    <p:cNvPr id="110609" name="Line 3923"/>
                    <p:cNvSpPr/>
                    <p:nvPr/>
                  </p:nvSpPr>
                  <p:spPr>
                    <a:xfrm>
                      <a:off x="1834" y="244"/>
                      <a:ext cx="285" cy="0"/>
                    </a:xfrm>
                    <a:prstGeom prst="line">
                      <a:avLst/>
                    </a:prstGeom>
                    <a:ln w="9525" cap="flat" cmpd="sng">
                      <a:solidFill>
                        <a:srgbClr val="000000"/>
                      </a:solidFill>
                      <a:prstDash val="solid"/>
                      <a:round/>
                      <a:headEnd type="none" w="med" len="med"/>
                      <a:tailEnd type="triangle" w="med" len="med"/>
                    </a:ln>
                  </p:spPr>
                </p:sp>
                <p:sp>
                  <p:nvSpPr>
                    <p:cNvPr id="110610" name="Line 3924"/>
                    <p:cNvSpPr/>
                    <p:nvPr/>
                  </p:nvSpPr>
                  <p:spPr>
                    <a:xfrm>
                      <a:off x="3124" y="230"/>
                      <a:ext cx="285" cy="0"/>
                    </a:xfrm>
                    <a:prstGeom prst="line">
                      <a:avLst/>
                    </a:prstGeom>
                    <a:ln w="9525" cap="flat" cmpd="sng">
                      <a:solidFill>
                        <a:srgbClr val="000000"/>
                      </a:solidFill>
                      <a:prstDash val="solid"/>
                      <a:round/>
                      <a:headEnd type="none" w="med" len="med"/>
                      <a:tailEnd type="triangle" w="med" len="med"/>
                    </a:ln>
                  </p:spPr>
                </p:sp>
                <p:sp>
                  <p:nvSpPr>
                    <p:cNvPr id="110611" name="Line 3925"/>
                    <p:cNvSpPr/>
                    <p:nvPr/>
                  </p:nvSpPr>
                  <p:spPr>
                    <a:xfrm>
                      <a:off x="4075" y="216"/>
                      <a:ext cx="285" cy="0"/>
                    </a:xfrm>
                    <a:prstGeom prst="line">
                      <a:avLst/>
                    </a:prstGeom>
                    <a:ln w="9525" cap="flat" cmpd="sng">
                      <a:solidFill>
                        <a:srgbClr val="000000"/>
                      </a:solidFill>
                      <a:prstDash val="solid"/>
                      <a:round/>
                      <a:headEnd type="none" w="med" len="med"/>
                      <a:tailEnd type="triangle" w="med" len="med"/>
                    </a:ln>
                  </p:spPr>
                </p:sp>
                <p:sp>
                  <p:nvSpPr>
                    <p:cNvPr id="110612" name="Line 3926"/>
                    <p:cNvSpPr/>
                    <p:nvPr/>
                  </p:nvSpPr>
                  <p:spPr>
                    <a:xfrm>
                      <a:off x="5325" y="230"/>
                      <a:ext cx="285" cy="0"/>
                    </a:xfrm>
                    <a:prstGeom prst="line">
                      <a:avLst/>
                    </a:prstGeom>
                    <a:ln w="9525" cap="flat" cmpd="sng">
                      <a:solidFill>
                        <a:srgbClr val="000000"/>
                      </a:solidFill>
                      <a:prstDash val="solid"/>
                      <a:round/>
                      <a:headEnd type="none" w="med" len="med"/>
                      <a:tailEnd type="triangle" w="med" len="med"/>
                    </a:ln>
                  </p:spPr>
                </p:sp>
                <p:sp>
                  <p:nvSpPr>
                    <p:cNvPr id="110613" name="Line 3927"/>
                    <p:cNvSpPr/>
                    <p:nvPr/>
                  </p:nvSpPr>
                  <p:spPr>
                    <a:xfrm>
                      <a:off x="6535" y="230"/>
                      <a:ext cx="285" cy="0"/>
                    </a:xfrm>
                    <a:prstGeom prst="line">
                      <a:avLst/>
                    </a:prstGeom>
                    <a:ln w="9525" cap="flat" cmpd="sng">
                      <a:solidFill>
                        <a:srgbClr val="000000"/>
                      </a:solidFill>
                      <a:prstDash val="solid"/>
                      <a:round/>
                      <a:headEnd type="none" w="med" len="med"/>
                      <a:tailEnd type="triangle" w="med" len="med"/>
                    </a:ln>
                  </p:spPr>
                </p:sp>
              </p:grpSp>
              <p:sp>
                <p:nvSpPr>
                  <p:cNvPr id="110614" name="Text Box 3928"/>
                  <p:cNvSpPr txBox="1"/>
                  <p:nvPr/>
                </p:nvSpPr>
                <p:spPr>
                  <a:xfrm>
                    <a:off x="8870" y="133"/>
                    <a:ext cx="914" cy="332"/>
                  </a:xfrm>
                  <a:prstGeom prst="rect">
                    <a:avLst/>
                  </a:prstGeom>
                  <a:noFill/>
                  <a:ln w="9525">
                    <a:noFill/>
                  </a:ln>
                </p:spPr>
                <p:txBody>
                  <a:bodyPr lIns="0" tIns="0" rIns="0" bIns="0" anchor="t"/>
                  <a:lstStyle/>
                  <a:p>
                    <a:pPr algn="ctr"/>
                    <a:r>
                      <a:rPr lang="zh-CN" altLang="en-US" sz="2000" b="1" dirty="0">
                        <a:latin typeface="Calibri" panose="020F0502020204030204" pitchFamily="34" charset="0"/>
                        <a:ea typeface="Helvetica"/>
                      </a:rPr>
                      <a:t>粗硼酸</a:t>
                    </a:r>
                  </a:p>
                </p:txBody>
              </p:sp>
              <p:sp>
                <p:nvSpPr>
                  <p:cNvPr id="110615" name="Text Box 3929"/>
                  <p:cNvSpPr txBox="1"/>
                  <p:nvPr/>
                </p:nvSpPr>
                <p:spPr>
                  <a:xfrm>
                    <a:off x="0" y="34"/>
                    <a:ext cx="914" cy="332"/>
                  </a:xfrm>
                  <a:prstGeom prst="rect">
                    <a:avLst/>
                  </a:prstGeom>
                  <a:noFill/>
                  <a:ln w="9525">
                    <a:noFill/>
                  </a:ln>
                </p:spPr>
                <p:txBody>
                  <a:bodyPr lIns="0" tIns="0" rIns="0" bIns="0" anchor="t"/>
                  <a:lstStyle/>
                  <a:p>
                    <a:pPr algn="ctr"/>
                    <a:r>
                      <a:rPr lang="zh-CN" altLang="en-US" sz="2000" b="1" dirty="0">
                        <a:latin typeface="Calibri" panose="020F0502020204030204" pitchFamily="34" charset="0"/>
                        <a:ea typeface="Helvetica"/>
                      </a:rPr>
                      <a:t>铁硼矿粉</a:t>
                    </a:r>
                  </a:p>
                </p:txBody>
              </p:sp>
            </p:grpSp>
            <p:sp>
              <p:nvSpPr>
                <p:cNvPr id="110616" name="Text Box 3930"/>
                <p:cNvSpPr txBox="1"/>
                <p:nvPr/>
              </p:nvSpPr>
              <p:spPr>
                <a:xfrm>
                  <a:off x="2262" y="791"/>
                  <a:ext cx="778" cy="346"/>
                </a:xfrm>
                <a:prstGeom prst="rect">
                  <a:avLst/>
                </a:prstGeom>
                <a:noFill/>
                <a:ln w="9525">
                  <a:noFill/>
                </a:ln>
              </p:spPr>
              <p:txBody>
                <a:bodyPr lIns="0" tIns="0" rIns="0" bIns="0" anchor="t"/>
                <a:lstStyle/>
                <a:p>
                  <a:pPr algn="ctr"/>
                  <a:r>
                    <a:rPr lang="zh-CN" altLang="en-US" sz="2000" b="1" dirty="0">
                      <a:latin typeface="Calibri" panose="020F0502020204030204" pitchFamily="34" charset="0"/>
                      <a:ea typeface="Helvetica"/>
                    </a:rPr>
                    <a:t>浸渣</a:t>
                  </a:r>
                </a:p>
              </p:txBody>
            </p:sp>
            <p:sp>
              <p:nvSpPr>
                <p:cNvPr id="110617" name="Line 3931"/>
                <p:cNvSpPr/>
                <p:nvPr/>
              </p:nvSpPr>
              <p:spPr>
                <a:xfrm>
                  <a:off x="2655" y="467"/>
                  <a:ext cx="0" cy="286"/>
                </a:xfrm>
                <a:prstGeom prst="line">
                  <a:avLst/>
                </a:prstGeom>
                <a:ln w="9525" cap="flat" cmpd="sng">
                  <a:solidFill>
                    <a:srgbClr val="000000"/>
                  </a:solidFill>
                  <a:prstDash val="solid"/>
                  <a:round/>
                  <a:headEnd type="none" w="med" len="med"/>
                  <a:tailEnd type="triangle" w="med" len="med"/>
                </a:ln>
              </p:spPr>
            </p:sp>
            <p:sp>
              <p:nvSpPr>
                <p:cNvPr id="110618" name="Line 3932"/>
                <p:cNvSpPr/>
                <p:nvPr/>
              </p:nvSpPr>
              <p:spPr>
                <a:xfrm>
                  <a:off x="4896" y="453"/>
                  <a:ext cx="0" cy="286"/>
                </a:xfrm>
                <a:prstGeom prst="line">
                  <a:avLst/>
                </a:prstGeom>
                <a:ln w="9525" cap="flat" cmpd="sng">
                  <a:solidFill>
                    <a:srgbClr val="000000"/>
                  </a:solidFill>
                  <a:prstDash val="solid"/>
                  <a:round/>
                  <a:headEnd type="none" w="med" len="med"/>
                  <a:tailEnd type="triangle" w="med" len="med"/>
                </a:ln>
              </p:spPr>
            </p:sp>
            <p:sp>
              <p:nvSpPr>
                <p:cNvPr id="110619" name="Line 3933"/>
                <p:cNvSpPr/>
                <p:nvPr/>
              </p:nvSpPr>
              <p:spPr>
                <a:xfrm>
                  <a:off x="8292" y="453"/>
                  <a:ext cx="0" cy="286"/>
                </a:xfrm>
                <a:prstGeom prst="line">
                  <a:avLst/>
                </a:prstGeom>
                <a:ln w="9525" cap="flat" cmpd="sng">
                  <a:solidFill>
                    <a:srgbClr val="000000"/>
                  </a:solidFill>
                  <a:prstDash val="solid"/>
                  <a:round/>
                  <a:headEnd type="none" w="med" len="med"/>
                  <a:tailEnd type="triangle" w="med" len="med"/>
                </a:ln>
              </p:spPr>
            </p:sp>
            <p:sp>
              <p:nvSpPr>
                <p:cNvPr id="110620" name="Text Box 3934"/>
                <p:cNvSpPr txBox="1"/>
                <p:nvPr/>
              </p:nvSpPr>
              <p:spPr>
                <a:xfrm>
                  <a:off x="4504" y="777"/>
                  <a:ext cx="832" cy="359"/>
                </a:xfrm>
                <a:prstGeom prst="rect">
                  <a:avLst/>
                </a:prstGeom>
                <a:noFill/>
                <a:ln w="9525">
                  <a:noFill/>
                </a:ln>
              </p:spPr>
              <p:txBody>
                <a:bodyPr lIns="0" tIns="0" rIns="0" bIns="0" anchor="t"/>
                <a:lstStyle/>
                <a:p>
                  <a:pPr algn="ctr"/>
                  <a:r>
                    <a:rPr lang="zh-CN" altLang="en-US" sz="2000" b="1" dirty="0">
                      <a:latin typeface="Calibri" panose="020F0502020204030204" pitchFamily="34" charset="0"/>
                      <a:ea typeface="Helvetica"/>
                    </a:rPr>
                    <a:t>滤渣</a:t>
                  </a:r>
                </a:p>
              </p:txBody>
            </p:sp>
            <p:sp>
              <p:nvSpPr>
                <p:cNvPr id="110621" name="Text Box 3935"/>
                <p:cNvSpPr txBox="1"/>
                <p:nvPr/>
              </p:nvSpPr>
              <p:spPr>
                <a:xfrm>
                  <a:off x="7227" y="791"/>
                  <a:ext cx="2135" cy="226"/>
                </a:xfrm>
                <a:prstGeom prst="rect">
                  <a:avLst/>
                </a:prstGeom>
                <a:noFill/>
                <a:ln w="9525">
                  <a:noFill/>
                </a:ln>
              </p:spPr>
              <p:txBody>
                <a:bodyPr lIns="0" tIns="0" rIns="0" bIns="0" anchor="t"/>
                <a:lstStyle/>
                <a:p>
                  <a:pPr algn="ctr"/>
                  <a:r>
                    <a:rPr lang="zh-CN" altLang="en-US" sz="2000" b="1" dirty="0">
                      <a:latin typeface="Calibri" panose="020F0502020204030204" pitchFamily="34" charset="0"/>
                      <a:ea typeface="Helvetica"/>
                    </a:rPr>
                    <a:t>含镁盐母液</a:t>
                  </a:r>
                </a:p>
              </p:txBody>
            </p:sp>
          </p:grpSp>
        </p:grpSp>
      </p:grpSp>
      <p:sp>
        <p:nvSpPr>
          <p:cNvPr id="110622" name="Rectangle 35"/>
          <p:cNvSpPr/>
          <p:nvPr/>
        </p:nvSpPr>
        <p:spPr>
          <a:xfrm>
            <a:off x="967423" y="1197610"/>
            <a:ext cx="10572750" cy="1198880"/>
          </a:xfrm>
          <a:prstGeom prst="rect">
            <a:avLst/>
          </a:prstGeom>
          <a:noFill/>
          <a:ln w="9525">
            <a:noFill/>
          </a:ln>
        </p:spPr>
        <p:txBody>
          <a:bodyPr anchor="ctr">
            <a:spAutoFit/>
          </a:bodyPr>
          <a:lstStyle/>
          <a:p>
            <a:r>
              <a:rPr lang="zh-CN"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硼及其化合物在工业上有许多用途。以铁硼矿（主要成分为</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Mg</a:t>
            </a:r>
            <a:r>
              <a:rPr lang="en-US" altLang="zh-CN" sz="2400" b="1" baseline="-30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B</a:t>
            </a:r>
            <a:r>
              <a:rPr lang="en-US" altLang="zh-CN" sz="2400" b="1" baseline="-30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O</a:t>
            </a:r>
            <a:r>
              <a:rPr lang="en-US" altLang="zh-CN" sz="2400" b="1" baseline="-30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·H</a:t>
            </a:r>
            <a:r>
              <a:rPr lang="en-US" altLang="zh-CN" sz="2400" b="1" baseline="-30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O</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和</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Fe</a:t>
            </a:r>
            <a:r>
              <a:rPr lang="en-US" altLang="zh-CN" sz="2400" b="1" baseline="-30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O</a:t>
            </a:r>
            <a:r>
              <a:rPr lang="en-US" altLang="zh-CN" sz="2400" b="1" baseline="-30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，还有少量</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Fe</a:t>
            </a:r>
            <a:r>
              <a:rPr lang="en-US" altLang="zh-CN" sz="2400" b="1" baseline="-30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O</a:t>
            </a:r>
            <a:r>
              <a:rPr lang="en-US" altLang="zh-CN" sz="2400" b="1" baseline="-30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FeO</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CaO</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Al</a:t>
            </a:r>
            <a:r>
              <a:rPr lang="en-US" altLang="zh-CN" sz="2400" b="1" baseline="-30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O</a:t>
            </a:r>
            <a:r>
              <a:rPr lang="en-US" altLang="zh-CN" sz="2400" b="1" baseline="-30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和</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SiO</a:t>
            </a:r>
            <a:r>
              <a:rPr lang="en-US" altLang="zh-CN" sz="2400" b="1" baseline="-30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等</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为原料制备硼酸</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(H</a:t>
            </a:r>
            <a:r>
              <a:rPr lang="en-US" altLang="zh-CN" sz="2400" b="1" baseline="-30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BO</a:t>
            </a:r>
            <a:r>
              <a:rPr lang="en-US" altLang="zh-CN" sz="2400" b="1" baseline="-30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的工艺流程如图所示： </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8" name="矩形 37"/>
          <p:cNvSpPr/>
          <p:nvPr/>
        </p:nvSpPr>
        <p:spPr>
          <a:xfrm>
            <a:off x="1341755" y="5186045"/>
            <a:ext cx="10661650" cy="52197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en-US" altLang="zh-CN" sz="28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黑体" panose="02010609060101010101" pitchFamily="2" charset="-122"/>
                <a:ea typeface="黑体" panose="02010609060101010101" pitchFamily="2" charset="-122"/>
                <a:cs typeface="+mn-cs"/>
              </a:rPr>
              <a:t> </a:t>
            </a:r>
            <a:r>
              <a:rPr kumimoji="0" lang="zh-CN" altLang="zh-CN" sz="28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黑体" panose="02010609060101010101" pitchFamily="2" charset="-122"/>
                <a:ea typeface="黑体" panose="02010609060101010101" pitchFamily="2" charset="-122"/>
                <a:cs typeface="+mn-cs"/>
              </a:rPr>
              <a:t>高考化学试题不回避历年</a:t>
            </a:r>
            <a:r>
              <a:rPr kumimoji="0" lang="zh-CN" altLang="en-US" sz="28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黑体" panose="02010609060101010101" pitchFamily="2" charset="-122"/>
                <a:ea typeface="黑体" panose="02010609060101010101" pitchFamily="2" charset="-122"/>
                <a:cs typeface="+mn-cs"/>
              </a:rPr>
              <a:t>经典</a:t>
            </a:r>
            <a:r>
              <a:rPr kumimoji="0" lang="zh-CN" altLang="zh-CN" sz="28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黑体" panose="02010609060101010101" pitchFamily="2" charset="-122"/>
                <a:ea typeface="黑体" panose="02010609060101010101" pitchFamily="2" charset="-122"/>
                <a:cs typeface="+mn-cs"/>
              </a:rPr>
              <a:t>高考</a:t>
            </a:r>
            <a:r>
              <a:rPr kumimoji="0" lang="zh-CN" altLang="en-US" sz="28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黑体" panose="02010609060101010101" pitchFamily="2" charset="-122"/>
                <a:ea typeface="黑体" panose="02010609060101010101" pitchFamily="2" charset="-122"/>
                <a:cs typeface="+mn-cs"/>
              </a:rPr>
              <a:t>题目素材！</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
          <p:cNvSpPr>
            <a:spLocks noChangeArrowheads="1"/>
          </p:cNvSpPr>
          <p:nvPr/>
        </p:nvSpPr>
        <p:spPr bwMode="auto">
          <a:xfrm>
            <a:off x="338138" y="762318"/>
            <a:ext cx="1151413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52095" marR="0" lvl="0" indent="-431800" algn="just" defTabSz="914400" rtl="0" eaLnBrk="1" fontAlgn="base" latinLnBrk="0" hangingPunct="1">
              <a:lnSpc>
                <a:spcPct val="15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Arial" panose="020B0604020202020204"/>
                <a:ea typeface="黑体" panose="02010609060101010101" pitchFamily="2" charset="-122"/>
                <a:cs typeface="Courier New" panose="02070309020205020404"/>
              </a:rPr>
              <a:t>(2019·</a:t>
            </a:r>
            <a:r>
              <a:rPr kumimoji="0" lang="zh-CN" altLang="zh-CN" sz="2400" b="1" i="0" u="none" strike="noStrike" kern="100" cap="none" spc="0" normalizeH="0" baseline="0" noProof="0" dirty="0">
                <a:ln>
                  <a:noFill/>
                </a:ln>
                <a:solidFill>
                  <a:schemeClr val="tx1"/>
                </a:solidFill>
                <a:effectLst/>
                <a:uLnTx/>
                <a:uFillTx/>
                <a:latin typeface="Arial" panose="020B0604020202020204"/>
                <a:ea typeface="黑体" panose="02010609060101010101" pitchFamily="2" charset="-122"/>
                <a:cs typeface="Arial" panose="020B0604020202020204"/>
              </a:rPr>
              <a:t>课标全国</a:t>
            </a:r>
            <a:r>
              <a:rPr kumimoji="0" lang="zh-CN" altLang="zh-CN" sz="2400" b="1"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Ⅱ</a:t>
            </a:r>
            <a:r>
              <a:rPr kumimoji="0" lang="zh-CN" altLang="zh-CN" sz="2400" b="1" i="0" u="none" strike="noStrike" kern="100" cap="none" spc="0" normalizeH="0" baseline="0" noProof="0" dirty="0">
                <a:ln>
                  <a:noFill/>
                </a:ln>
                <a:solidFill>
                  <a:schemeClr val="tx1"/>
                </a:solidFill>
                <a:effectLst/>
                <a:uLnTx/>
                <a:uFillTx/>
                <a:latin typeface="Arial" panose="020B0604020202020204"/>
                <a:ea typeface="黑体" panose="02010609060101010101" pitchFamily="2" charset="-122"/>
                <a:cs typeface="Arial" panose="020B0604020202020204"/>
              </a:rPr>
              <a:t>，</a:t>
            </a:r>
            <a:r>
              <a:rPr kumimoji="0" lang="en-US" altLang="zh-CN" sz="2400" b="1" i="0" u="none" strike="noStrike" kern="100" cap="none" spc="0" normalizeH="0" baseline="0" noProof="0" dirty="0">
                <a:ln>
                  <a:noFill/>
                </a:ln>
                <a:solidFill>
                  <a:schemeClr val="tx1"/>
                </a:solidFill>
                <a:effectLst/>
                <a:uLnTx/>
                <a:uFillTx/>
                <a:latin typeface="Arial" panose="020B0604020202020204"/>
                <a:ea typeface="黑体" panose="02010609060101010101" pitchFamily="2" charset="-122"/>
                <a:cs typeface="Courier New" panose="02070309020205020404"/>
              </a:rPr>
              <a:t>26)</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立德粉</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ZnS·BaSO</a:t>
            </a:r>
            <a:r>
              <a:rPr kumimoji="0" lang="en-US" altLang="zh-CN" sz="2400" b="1" i="0" u="none" strike="noStrike" kern="100" cap="none" spc="0" normalizeH="0" baseline="-2500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4</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也称锌钡白</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，是一种常用白色颜料。</a:t>
            </a:r>
            <a:endParaRPr kumimoji="0" lang="zh-CN" altLang="zh-CN" sz="1000" b="0" i="0" u="none" strike="noStrike" kern="1200" cap="none" spc="0" normalizeH="0" baseline="0" noProof="0" dirty="0">
              <a:ln>
                <a:noFill/>
              </a:ln>
              <a:solidFill>
                <a:schemeClr val="tx1"/>
              </a:solidFill>
              <a:effectLst/>
              <a:uLnTx/>
              <a:uFillTx/>
              <a:latin typeface="宋体" panose="02010600030101010101" pitchFamily="2" charset="-122"/>
              <a:ea typeface="黑体" panose="02010609060101010101" pitchFamily="2" charset="-122"/>
              <a:cs typeface="Courier New" panose="02070309020205020404" pitchFamily="49" charset="0"/>
            </a:endParaRPr>
          </a:p>
        </p:txBody>
      </p:sp>
      <p:sp>
        <p:nvSpPr>
          <p:cNvPr id="16386" name="矩形 1"/>
          <p:cNvSpPr>
            <a:spLocks noChangeArrowheads="1"/>
          </p:cNvSpPr>
          <p:nvPr/>
        </p:nvSpPr>
        <p:spPr bwMode="auto">
          <a:xfrm>
            <a:off x="677228" y="1407478"/>
            <a:ext cx="1151413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just" defTabSz="914400" rtl="0" eaLnBrk="1" fontAlgn="base" latinLnBrk="0" hangingPunct="1">
              <a:lnSpc>
                <a:spcPct val="150000"/>
              </a:lnSpc>
              <a:spcBef>
                <a:spcPct val="0"/>
              </a:spcBef>
              <a:spcAft>
                <a:spcPts val="0"/>
              </a:spcAft>
              <a:buClrTx/>
              <a:buSzTx/>
              <a:buFontTx/>
              <a:buNone/>
              <a:defRPr/>
            </a:pP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以重晶石</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(BaSO</a:t>
            </a:r>
            <a:r>
              <a:rPr kumimoji="0" lang="en-US" altLang="zh-CN" sz="2400" b="1" i="0" u="none" strike="noStrike" kern="100" cap="none" spc="0" normalizeH="0" baseline="-2500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4</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为原料，可按如下工艺生产立德粉：</a:t>
            </a:r>
            <a:endParaRPr kumimoji="0" lang="zh-CN" altLang="zh-CN" sz="1000" b="0" i="0" u="none" strike="noStrike" kern="1200" cap="none" spc="0" normalizeH="0" baseline="0" noProof="0" dirty="0">
              <a:ln>
                <a:noFill/>
              </a:ln>
              <a:solidFill>
                <a:schemeClr val="tx1"/>
              </a:solidFill>
              <a:effectLst/>
              <a:uLnTx/>
              <a:uFillTx/>
              <a:latin typeface="宋体" panose="02010600030101010101" pitchFamily="2" charset="-122"/>
              <a:ea typeface="黑体" panose="02010609060101010101" pitchFamily="2" charset="-122"/>
              <a:cs typeface="Courier New" panose="02070309020205020404" pitchFamily="49" charset="0"/>
            </a:endParaRPr>
          </a:p>
        </p:txBody>
      </p:sp>
      <p:pic>
        <p:nvPicPr>
          <p:cNvPr id="16387" name="Picture 4" descr="2019-14"/>
          <p:cNvPicPr>
            <a:picLocks noChangeAspect="1"/>
          </p:cNvPicPr>
          <p:nvPr/>
        </p:nvPicPr>
        <p:blipFill>
          <a:blip r:embed="rId2">
            <a:clrChange>
              <a:clrFrom>
                <a:srgbClr val="FFFFFF"/>
              </a:clrFrom>
              <a:clrTo>
                <a:srgbClr val="FFFFFF">
                  <a:alpha val="0"/>
                </a:srgbClr>
              </a:clrTo>
            </a:clrChange>
          </a:blip>
          <a:stretch>
            <a:fillRect/>
          </a:stretch>
        </p:blipFill>
        <p:spPr>
          <a:xfrm>
            <a:off x="1325245" y="2251075"/>
            <a:ext cx="9590405" cy="3821430"/>
          </a:xfrm>
          <a:prstGeom prst="rect">
            <a:avLst/>
          </a:prstGeom>
          <a:noFill/>
          <a:ln w="9525">
            <a:noFill/>
          </a:ln>
        </p:spPr>
      </p:pic>
      <p:sp>
        <p:nvSpPr>
          <p:cNvPr id="2" name="文本框 1"/>
          <p:cNvSpPr txBox="1"/>
          <p:nvPr/>
        </p:nvSpPr>
        <p:spPr>
          <a:xfrm>
            <a:off x="477520" y="182880"/>
            <a:ext cx="2464435" cy="460375"/>
          </a:xfrm>
          <a:prstGeom prst="rect">
            <a:avLst/>
          </a:prstGeom>
          <a:noFill/>
        </p:spPr>
        <p:txBody>
          <a:bodyPr wrap="square" rtlCol="0">
            <a:spAutoFit/>
          </a:bodyPr>
          <a:lstStyle/>
          <a:p>
            <a:r>
              <a:rPr lang="zh-CN" altLang="en-US" sz="2400" b="1">
                <a:solidFill>
                  <a:srgbClr val="FF0000"/>
                </a:solidFill>
              </a:rPr>
              <a:t>自主练习</a:t>
            </a:r>
          </a:p>
        </p:txBody>
      </p:sp>
      <p:sp>
        <p:nvSpPr>
          <p:cNvPr id="22" name="矩形 21"/>
          <p:cNvSpPr/>
          <p:nvPr/>
        </p:nvSpPr>
        <p:spPr>
          <a:xfrm>
            <a:off x="1325245" y="3356610"/>
            <a:ext cx="1169035" cy="861695"/>
          </a:xfrm>
          <a:prstGeom prst="rect">
            <a:avLst/>
          </a:prstGeom>
          <a:noFill/>
          <a:ln w="28575">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600" b="0" i="0" u="none" strike="noStrike" kern="1200" cap="none" spc="0" normalizeH="0" baseline="0" noProof="0">
              <a:ln>
                <a:noFill/>
              </a:ln>
              <a:solidFill>
                <a:schemeClr val="lt1"/>
              </a:solidFill>
              <a:effectLst/>
              <a:uLnTx/>
              <a:uFillTx/>
              <a:latin typeface="+mn-lt"/>
              <a:ea typeface="+mn-ea"/>
              <a:cs typeface="+mn-cs"/>
            </a:endParaRPr>
          </a:p>
        </p:txBody>
      </p:sp>
      <p:sp>
        <p:nvSpPr>
          <p:cNvPr id="21" name="矩形标注 20"/>
          <p:cNvSpPr/>
          <p:nvPr/>
        </p:nvSpPr>
        <p:spPr>
          <a:xfrm>
            <a:off x="1233170" y="1958975"/>
            <a:ext cx="952500" cy="457200"/>
          </a:xfrm>
          <a:prstGeom prst="wedgeRectCallout">
            <a:avLst>
              <a:gd name="adj1" fmla="val -2199"/>
              <a:gd name="adj2" fmla="val 30681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原料</a:t>
            </a:r>
          </a:p>
        </p:txBody>
      </p:sp>
      <p:cxnSp>
        <p:nvCxnSpPr>
          <p:cNvPr id="30" name="直接箭头连接符 29"/>
          <p:cNvCxnSpPr/>
          <p:nvPr/>
        </p:nvCxnSpPr>
        <p:spPr>
          <a:xfrm>
            <a:off x="1829435" y="2347913"/>
            <a:ext cx="8304213"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矩形标注 23"/>
          <p:cNvSpPr/>
          <p:nvPr/>
        </p:nvSpPr>
        <p:spPr>
          <a:xfrm>
            <a:off x="10247948" y="2051050"/>
            <a:ext cx="952500" cy="457200"/>
          </a:xfrm>
          <a:prstGeom prst="wedgeRectCallout">
            <a:avLst>
              <a:gd name="adj1" fmla="val -209166"/>
              <a:gd name="adj2" fmla="val 723611"/>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产品</a:t>
            </a:r>
          </a:p>
        </p:txBody>
      </p:sp>
      <p:sp>
        <p:nvSpPr>
          <p:cNvPr id="38" name="矩形 37"/>
          <p:cNvSpPr/>
          <p:nvPr/>
        </p:nvSpPr>
        <p:spPr>
          <a:xfrm>
            <a:off x="7907020" y="4995545"/>
            <a:ext cx="1035685" cy="956945"/>
          </a:xfrm>
          <a:prstGeom prst="rect">
            <a:avLst/>
          </a:prstGeom>
          <a:noFill/>
          <a:ln w="28575">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600" b="0" i="0" u="none" strike="noStrike" kern="1200" cap="none" spc="0" normalizeH="0" baseline="0" noProof="0">
              <a:ln>
                <a:noFill/>
              </a:ln>
              <a:solidFill>
                <a:schemeClr val="lt1"/>
              </a:solidFill>
              <a:effectLst/>
              <a:uLnTx/>
              <a:uFillTx/>
              <a:latin typeface="+mn-lt"/>
              <a:ea typeface="+mn-ea"/>
              <a:cs typeface="+mn-cs"/>
            </a:endParaRPr>
          </a:p>
        </p:txBody>
      </p:sp>
      <p:sp>
        <p:nvSpPr>
          <p:cNvPr id="39" name="矩形 38"/>
          <p:cNvSpPr/>
          <p:nvPr/>
        </p:nvSpPr>
        <p:spPr>
          <a:xfrm>
            <a:off x="2677160" y="3233420"/>
            <a:ext cx="3710940" cy="1377315"/>
          </a:xfrm>
          <a:prstGeom prst="rect">
            <a:avLst/>
          </a:prstGeom>
          <a:noFill/>
          <a:ln w="28575">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600" b="0" i="0" u="none" strike="noStrike" kern="1200" cap="none" spc="0" normalizeH="0" baseline="0" noProof="0">
              <a:ln>
                <a:noFill/>
              </a:ln>
              <a:solidFill>
                <a:schemeClr val="lt1"/>
              </a:solidFill>
              <a:effectLst/>
              <a:uLnTx/>
              <a:uFillTx/>
              <a:latin typeface="+mn-lt"/>
              <a:ea typeface="+mn-ea"/>
              <a:cs typeface="+mn-cs"/>
            </a:endParaRPr>
          </a:p>
        </p:txBody>
      </p:sp>
      <p:sp>
        <p:nvSpPr>
          <p:cNvPr id="35" name="椭圆形标注 34"/>
          <p:cNvSpPr/>
          <p:nvPr/>
        </p:nvSpPr>
        <p:spPr>
          <a:xfrm>
            <a:off x="2494280" y="5131435"/>
            <a:ext cx="1412875" cy="685800"/>
          </a:xfrm>
          <a:prstGeom prst="wedgeEllipseCallout">
            <a:avLst>
              <a:gd name="adj1" fmla="val 49284"/>
              <a:gd name="adj2" fmla="val -111344"/>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原料预处理</a:t>
            </a:r>
          </a:p>
        </p:txBody>
      </p:sp>
      <p:sp>
        <p:nvSpPr>
          <p:cNvPr id="40" name="矩形 39"/>
          <p:cNvSpPr/>
          <p:nvPr/>
        </p:nvSpPr>
        <p:spPr>
          <a:xfrm>
            <a:off x="6793865" y="2508250"/>
            <a:ext cx="4606290" cy="2487295"/>
          </a:xfrm>
          <a:prstGeom prst="rect">
            <a:avLst/>
          </a:prstGeom>
          <a:noFill/>
          <a:ln w="28575">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600" b="0" i="0" u="none" strike="noStrike" kern="1200" cap="none" spc="0" normalizeH="0" baseline="0" noProof="0">
              <a:ln>
                <a:noFill/>
              </a:ln>
              <a:solidFill>
                <a:schemeClr val="lt1"/>
              </a:solidFill>
              <a:effectLst/>
              <a:uLnTx/>
              <a:uFillTx/>
              <a:latin typeface="+mn-lt"/>
              <a:ea typeface="+mn-ea"/>
              <a:cs typeface="+mn-cs"/>
            </a:endParaRPr>
          </a:p>
        </p:txBody>
      </p:sp>
      <p:sp>
        <p:nvSpPr>
          <p:cNvPr id="44" name="矩形标注 43"/>
          <p:cNvSpPr/>
          <p:nvPr/>
        </p:nvSpPr>
        <p:spPr>
          <a:xfrm>
            <a:off x="8451215" y="1892935"/>
            <a:ext cx="1525588" cy="457200"/>
          </a:xfrm>
          <a:prstGeom prst="wedgeRectCallout">
            <a:avLst>
              <a:gd name="adj1" fmla="val -46631"/>
              <a:gd name="adj2" fmla="val 144780"/>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核心反应</a:t>
            </a:r>
          </a:p>
        </p:txBody>
      </p:sp>
      <p:sp>
        <p:nvSpPr>
          <p:cNvPr id="36" name="椭圆形标注 35"/>
          <p:cNvSpPr/>
          <p:nvPr/>
        </p:nvSpPr>
        <p:spPr>
          <a:xfrm>
            <a:off x="10247948" y="6072505"/>
            <a:ext cx="1752600" cy="685800"/>
          </a:xfrm>
          <a:prstGeom prst="wedgeEllipseCallout">
            <a:avLst>
              <a:gd name="adj1" fmla="val -58019"/>
              <a:gd name="adj2" fmla="val -12484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分离提纯</a:t>
            </a:r>
          </a:p>
        </p:txBody>
      </p:sp>
      <p:sp>
        <p:nvSpPr>
          <p:cNvPr id="42" name="圆角矩形 41"/>
          <p:cNvSpPr/>
          <p:nvPr/>
        </p:nvSpPr>
        <p:spPr>
          <a:xfrm>
            <a:off x="3675380" y="2508250"/>
            <a:ext cx="1371600" cy="533400"/>
          </a:xfrm>
          <a:prstGeom prst="round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条件控制</a:t>
            </a:r>
          </a:p>
        </p:txBody>
      </p:sp>
      <p:sp>
        <p:nvSpPr>
          <p:cNvPr id="43" name="圆角矩形 42"/>
          <p:cNvSpPr/>
          <p:nvPr/>
        </p:nvSpPr>
        <p:spPr>
          <a:xfrm>
            <a:off x="5295583" y="4995545"/>
            <a:ext cx="1371600" cy="533400"/>
          </a:xfrm>
          <a:prstGeom prst="round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循环利用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left)">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ipe(left)">
                                      <p:cBhvr>
                                        <p:cTn id="57" dur="50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1" grpId="0" bldLvl="0" animBg="1"/>
      <p:bldP spid="24" grpId="0" bldLvl="0" animBg="1"/>
      <p:bldP spid="38" grpId="0" bldLvl="0" animBg="1"/>
      <p:bldP spid="39" grpId="0" bldLvl="0" animBg="1"/>
      <p:bldP spid="35" grpId="0" bldLvl="0" animBg="1"/>
      <p:bldP spid="40" grpId="0" bldLvl="0" animBg="1"/>
      <p:bldP spid="44" grpId="0" bldLvl="0" animBg="1"/>
      <p:bldP spid="36" grpId="0" bldLvl="0" animBg="1"/>
      <p:bldP spid="42" grpId="0" bldLvl="0" animBg="1"/>
      <p:bldP spid="4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55816" y="195496"/>
            <a:ext cx="11412000" cy="649160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endParaRPr lang="zh-CN" altLang="zh-CN" b="1" kern="100" dirty="0">
              <a:latin typeface="微软雅黑" panose="020B0503020204020204" pitchFamily="34" charset="-122"/>
              <a:ea typeface="微软雅黑" panose="020B0503020204020204" pitchFamily="34" charset="-122"/>
              <a:cs typeface="Courier New" panose="02070309020205020404" pitchFamily="49" charset="0"/>
            </a:endParaRPr>
          </a:p>
          <a:p>
            <a:pPr algn="just">
              <a:lnSpc>
                <a:spcPct val="150000"/>
              </a:lnSpc>
              <a:spcAft>
                <a:spcPts val="0"/>
              </a:spcAft>
            </a:pPr>
            <a:r>
              <a:rPr lang="en-US" altLang="zh-CN" sz="2800" b="1" kern="100" dirty="0">
                <a:solidFill>
                  <a:srgbClr val="002060"/>
                </a:solidFill>
                <a:latin typeface="Times New Roman" panose="02020603050405020304" pitchFamily="18" charset="0"/>
                <a:ea typeface="微软雅黑" panose="020B0503020204020204" pitchFamily="34" charset="-122"/>
                <a:cs typeface="Courier New" panose="02070309020205020404" pitchFamily="49" charset="0"/>
              </a:rPr>
              <a:t>1.</a:t>
            </a:r>
            <a:r>
              <a:rPr lang="zh-CN" altLang="zh-CN" sz="2800" b="1" kern="1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循环物质的确定</a:t>
            </a:r>
            <a:endParaRPr lang="zh-CN" altLang="zh-CN" sz="2800" b="1" kern="100" dirty="0">
              <a:solidFill>
                <a:srgbClr val="002060"/>
              </a:solidFill>
              <a:latin typeface="宋体" panose="02010600030101010101" pitchFamily="2" charset="-122"/>
              <a:cs typeface="Courier New" panose="02070309020205020404" pitchFamily="49" charset="0"/>
            </a:endParaRPr>
          </a:p>
          <a:p>
            <a:pPr algn="just">
              <a:lnSpc>
                <a:spcPct val="150000"/>
              </a:lnSpc>
              <a:spcAft>
                <a:spcPts val="0"/>
              </a:spcAft>
            </a:pPr>
            <a:r>
              <a:rPr lang="en-US" altLang="zh-CN" b="1"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b="1" kern="100" dirty="0">
                <a:latin typeface="Times New Roman" panose="02020603050405020304" pitchFamily="18" charset="0"/>
                <a:ea typeface="微软雅黑" panose="020B0503020204020204" pitchFamily="34" charset="-122"/>
                <a:cs typeface="Times New Roman" panose="02020603050405020304" pitchFamily="18" charset="0"/>
              </a:rPr>
              <a:t>从流程图上看：</a:t>
            </a:r>
            <a:r>
              <a:rPr lang="zh-CN" altLang="zh-CN" b="1"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箭头回头</a:t>
            </a:r>
            <a:r>
              <a:rPr lang="zh-CN" altLang="zh-CN" b="1"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b="1"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b="1" kern="100" dirty="0">
                <a:latin typeface="Times New Roman" panose="02020603050405020304" pitchFamily="18" charset="0"/>
                <a:ea typeface="微软雅黑" panose="020B0503020204020204" pitchFamily="34" charset="-122"/>
                <a:cs typeface="Times New Roman" panose="02020603050405020304" pitchFamily="18" charset="0"/>
              </a:rPr>
              <a:t>从物质的转化上看：</a:t>
            </a:r>
            <a:r>
              <a:rPr lang="zh-CN" altLang="zh-CN" b="1"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在流程中加入的物质，后续步骤中又会产生</a:t>
            </a:r>
            <a:r>
              <a:rPr lang="en-US" altLang="zh-CN" b="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b="1"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在滤渣或滤液中寻找</a:t>
            </a:r>
            <a:r>
              <a:rPr lang="en-US" altLang="zh-CN" b="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b="1"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b="1"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solidFill>
                  <a:srgbClr val="002060"/>
                </a:solidFill>
                <a:latin typeface="Times New Roman" panose="02020603050405020304" pitchFamily="18" charset="0"/>
                <a:ea typeface="微软雅黑" panose="020B0503020204020204" pitchFamily="34" charset="-122"/>
                <a:cs typeface="Courier New" panose="02070309020205020404" pitchFamily="49" charset="0"/>
              </a:rPr>
              <a:t>2.</a:t>
            </a:r>
            <a:r>
              <a:rPr lang="zh-CN" altLang="zh-CN" sz="2800" b="1" kern="1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副产品的判断</a:t>
            </a:r>
            <a:endParaRPr lang="zh-CN" altLang="zh-CN" sz="2800" b="1" kern="100" dirty="0">
              <a:solidFill>
                <a:srgbClr val="002060"/>
              </a:solidFill>
              <a:latin typeface="宋体" panose="02010600030101010101" pitchFamily="2" charset="-122"/>
              <a:cs typeface="Courier New" panose="02070309020205020404" pitchFamily="49" charset="0"/>
            </a:endParaRPr>
          </a:p>
          <a:p>
            <a:pPr algn="just">
              <a:lnSpc>
                <a:spcPct val="150000"/>
              </a:lnSpc>
              <a:spcAft>
                <a:spcPts val="0"/>
              </a:spcAft>
            </a:pPr>
            <a:r>
              <a:rPr lang="en-US" altLang="zh-CN" b="1"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b="1" kern="100" dirty="0">
                <a:latin typeface="Times New Roman" panose="02020603050405020304" pitchFamily="18" charset="0"/>
                <a:ea typeface="微软雅黑" panose="020B0503020204020204" pitchFamily="34" charset="-122"/>
                <a:cs typeface="Times New Roman" panose="02020603050405020304" pitchFamily="18" charset="0"/>
              </a:rPr>
              <a:t>从流程图上看：</a:t>
            </a:r>
            <a:r>
              <a:rPr lang="zh-CN" altLang="zh-CN" b="1"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支线产品</a:t>
            </a:r>
            <a:r>
              <a:rPr lang="zh-CN" altLang="zh-CN" b="1"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b="1"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b="1" kern="100" dirty="0">
                <a:latin typeface="Times New Roman" panose="02020603050405020304" pitchFamily="18" charset="0"/>
                <a:ea typeface="微软雅黑" panose="020B0503020204020204" pitchFamily="34" charset="-122"/>
                <a:cs typeface="Times New Roman" panose="02020603050405020304" pitchFamily="18" charset="0"/>
              </a:rPr>
              <a:t>从制备的目的上判断：</a:t>
            </a:r>
            <a:r>
              <a:rPr lang="zh-CN" altLang="zh-CN" b="1"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不是主产品</a:t>
            </a:r>
            <a:r>
              <a:rPr lang="zh-CN" altLang="zh-CN" b="1"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b="1"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solidFill>
                  <a:srgbClr val="002060"/>
                </a:solidFill>
                <a:latin typeface="Times New Roman" panose="02020603050405020304" pitchFamily="18" charset="0"/>
                <a:ea typeface="微软雅黑" panose="020B0503020204020204" pitchFamily="34" charset="-122"/>
                <a:cs typeface="Courier New" panose="02070309020205020404" pitchFamily="49" charset="0"/>
              </a:rPr>
              <a:t>3.</a:t>
            </a:r>
            <a:r>
              <a:rPr lang="zh-CN" altLang="zh-CN" sz="2800" b="1" kern="1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滤渣、滤液中成分的确定</a:t>
            </a:r>
            <a:endParaRPr lang="zh-CN" altLang="zh-CN" sz="2800" b="1" kern="100" dirty="0">
              <a:solidFill>
                <a:srgbClr val="002060"/>
              </a:solidFill>
              <a:latin typeface="宋体" panose="02010600030101010101" pitchFamily="2" charset="-122"/>
              <a:cs typeface="Courier New" panose="02070309020205020404" pitchFamily="49" charset="0"/>
            </a:endParaRPr>
          </a:p>
          <a:p>
            <a:pPr algn="just">
              <a:lnSpc>
                <a:spcPct val="150000"/>
              </a:lnSpc>
              <a:spcAft>
                <a:spcPts val="0"/>
              </a:spcAft>
            </a:pPr>
            <a:r>
              <a:rPr lang="zh-CN" altLang="zh-CN" b="1" kern="100" dirty="0">
                <a:latin typeface="Times New Roman" panose="02020603050405020304" pitchFamily="18" charset="0"/>
                <a:ea typeface="微软雅黑" panose="020B0503020204020204" pitchFamily="34" charset="-122"/>
                <a:cs typeface="Times New Roman" panose="02020603050405020304" pitchFamily="18" charset="0"/>
              </a:rPr>
              <a:t>要考虑样品中原料和杂质的成分在每一步骤中与每一种试剂反应的情况：</a:t>
            </a:r>
            <a:endParaRPr lang="zh-CN" altLang="zh-CN" sz="1050" b="1"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b="1"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b="1" kern="100" dirty="0">
                <a:latin typeface="Times New Roman" panose="02020603050405020304" pitchFamily="18" charset="0"/>
                <a:ea typeface="微软雅黑" panose="020B0503020204020204" pitchFamily="34" charset="-122"/>
                <a:cs typeface="Times New Roman" panose="02020603050405020304" pitchFamily="18" charset="0"/>
              </a:rPr>
              <a:t>反应过程中哪些物质</a:t>
            </a:r>
            <a:r>
              <a:rPr lang="en-US" altLang="zh-CN"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b="1" kern="100" dirty="0">
                <a:latin typeface="Times New Roman" panose="02020603050405020304" pitchFamily="18" charset="0"/>
                <a:ea typeface="微软雅黑" panose="020B0503020204020204" pitchFamily="34" charset="-122"/>
                <a:cs typeface="Times New Roman" panose="02020603050405020304" pitchFamily="18" charset="0"/>
              </a:rPr>
              <a:t>离子</a:t>
            </a:r>
            <a:r>
              <a:rPr lang="en-US" altLang="zh-CN"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b="1" kern="100" dirty="0">
                <a:latin typeface="Times New Roman" panose="02020603050405020304" pitchFamily="18" charset="0"/>
                <a:ea typeface="微软雅黑" panose="020B0503020204020204" pitchFamily="34" charset="-122"/>
                <a:cs typeface="Times New Roman" panose="02020603050405020304" pitchFamily="18" charset="0"/>
              </a:rPr>
              <a:t>消失了？</a:t>
            </a:r>
            <a:endParaRPr lang="zh-CN" altLang="zh-CN" sz="1050" b="1"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b="1"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b="1" kern="100" dirty="0">
                <a:latin typeface="Times New Roman" panose="02020603050405020304" pitchFamily="18" charset="0"/>
                <a:ea typeface="微软雅黑" panose="020B0503020204020204" pitchFamily="34" charset="-122"/>
                <a:cs typeface="Times New Roman" panose="02020603050405020304" pitchFamily="18" charset="0"/>
              </a:rPr>
              <a:t>所加试剂是否过量或离子间发生化学反应，又产生了哪些新离子？要考虑这些离子间是否会发生反应。</a:t>
            </a:r>
            <a:endParaRPr lang="zh-CN" altLang="zh-CN" sz="1050" b="1" kern="100" dirty="0">
              <a:latin typeface="宋体" panose="02010600030101010101" pitchFamily="2" charset="-122"/>
              <a:cs typeface="Courier New" panose="02070309020205020404" pitchFamily="49" charset="0"/>
            </a:endParaRPr>
          </a:p>
        </p:txBody>
      </p:sp>
      <p:sp>
        <p:nvSpPr>
          <p:cNvPr id="7" name="文本框 6"/>
          <p:cNvSpPr txBox="1"/>
          <p:nvPr/>
        </p:nvSpPr>
        <p:spPr>
          <a:xfrm>
            <a:off x="2117725" y="226060"/>
            <a:ext cx="7649210" cy="583565"/>
          </a:xfrm>
          <a:prstGeom prst="rect">
            <a:avLst/>
          </a:prstGeom>
          <a:noFill/>
        </p:spPr>
        <p:txBody>
          <a:bodyPr wrap="square" rtlCol="0">
            <a:spAutoFit/>
          </a:bodyPr>
          <a:lstStyle/>
          <a:p>
            <a:r>
              <a:rPr lang="zh-CN" altLang="en-US" sz="3200" b="1">
                <a:solidFill>
                  <a:srgbClr val="FF0000"/>
                </a:solidFill>
                <a:latin typeface="微软雅黑" panose="020B0503020204020204" pitchFamily="34" charset="-122"/>
                <a:ea typeface="微软雅黑" panose="020B0503020204020204" pitchFamily="34" charset="-122"/>
              </a:rPr>
              <a:t>分析技巧三：</a:t>
            </a:r>
            <a:r>
              <a:rPr lang="zh-CN" altLang="zh-CN" sz="3200" b="1" kern="100" dirty="0">
                <a:solidFill>
                  <a:srgbClr val="FF0000"/>
                </a:solidFill>
                <a:latin typeface="微软雅黑" panose="020B0503020204020204" pitchFamily="34" charset="-122"/>
                <a:ea typeface="微软雅黑" panose="020B0503020204020204" pitchFamily="34" charset="-122"/>
                <a:cs typeface="Courier New" panose="02070309020205020404" pitchFamily="49" charset="0"/>
                <a:sym typeface="+mn-ea"/>
              </a:rPr>
              <a:t>流程图中物质的转化与跟踪</a:t>
            </a:r>
            <a:endParaRPr lang="zh-CN" altLang="zh-CN" sz="3200" b="1" kern="100" dirty="0" smtClean="0">
              <a:ln>
                <a:noFill/>
              </a:ln>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Courier New" panose="02070309020205020404" pitchFamily="49"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1"/>
          <p:cNvSpPr>
            <a:spLocks noChangeArrowheads="1"/>
          </p:cNvSpPr>
          <p:nvPr/>
        </p:nvSpPr>
        <p:spPr bwMode="auto">
          <a:xfrm>
            <a:off x="68263" y="110808"/>
            <a:ext cx="11399838"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60045" marR="0" lvl="0" indent="-360045" algn="just" defTabSz="914400" rtl="0" eaLnBrk="1" fontAlgn="base" latinLnBrk="0" hangingPunct="1">
              <a:lnSpc>
                <a:spcPct val="150000"/>
              </a:lnSpc>
              <a:spcBef>
                <a:spcPct val="0"/>
              </a:spcBef>
              <a:spcAft>
                <a:spcPts val="0"/>
              </a:spcAft>
              <a:buClrTx/>
              <a:buSzTx/>
              <a:buFontTx/>
              <a:buNone/>
              <a:defRPr/>
            </a:pP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黑体" panose="02010609060101010101" pitchFamily="2" charset="-122"/>
                <a:cs typeface="Times New Roman" panose="02020603050405020304"/>
              </a:rPr>
              <a:t>例：</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氧化钪</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(Sc</a:t>
            </a:r>
            <a:r>
              <a:rPr kumimoji="0" lang="en-US" altLang="zh-CN" sz="2400" b="1" i="0" u="none" strike="noStrike" kern="100" cap="none" spc="0" normalizeH="0" baseline="-2500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2</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O</a:t>
            </a:r>
            <a:r>
              <a:rPr kumimoji="0" lang="en-US" altLang="zh-CN" sz="2400" b="1" i="0" u="none" strike="noStrike" kern="100" cap="none" spc="0" normalizeH="0" baseline="-2500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3</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在合金、电光源、催化剂、激活剂和陶瓷等领域有广泛的应用，以钪精矿为原料</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主要成分为</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Sc</a:t>
            </a:r>
            <a:r>
              <a:rPr kumimoji="0" lang="en-US" altLang="zh-CN" sz="2400" b="1" i="0" u="none" strike="noStrike" kern="100" cap="none" spc="0" normalizeH="0" baseline="-2500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2</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O</a:t>
            </a:r>
            <a:r>
              <a:rPr kumimoji="0" lang="en-US" altLang="zh-CN" sz="2400" b="1" i="0" u="none" strike="noStrike" kern="100" cap="none" spc="0" normalizeH="0" baseline="-2500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3</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，还含有</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Fe</a:t>
            </a:r>
            <a:r>
              <a:rPr kumimoji="0" lang="en-US" altLang="zh-CN" sz="2400" b="1" i="0" u="none" strike="noStrike" kern="100" cap="none" spc="0" normalizeH="0" baseline="-2500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2</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O</a:t>
            </a:r>
            <a:r>
              <a:rPr kumimoji="0" lang="en-US" altLang="zh-CN" sz="2400" b="1" i="0" u="none" strike="noStrike" kern="100" cap="none" spc="0" normalizeH="0" baseline="-2500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3</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a:t>
            </a:r>
            <a:r>
              <a:rPr kumimoji="0" lang="en-US" altLang="zh-CN" sz="2400" b="1" i="0" u="none" strike="noStrike" kern="100" cap="none" spc="0" normalizeH="0" baseline="0" noProof="0" dirty="0" err="1">
                <a:ln>
                  <a:noFill/>
                </a:ln>
                <a:solidFill>
                  <a:schemeClr val="tx1"/>
                </a:solidFill>
                <a:effectLst/>
                <a:uLnTx/>
                <a:uFillTx/>
                <a:latin typeface="Times New Roman" panose="02020603050405020304"/>
                <a:ea typeface="宋体" panose="02010600030101010101" pitchFamily="2" charset="-122"/>
                <a:cs typeface="Courier New" panose="02070309020205020404"/>
              </a:rPr>
              <a:t>MnO</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SiO</a:t>
            </a:r>
            <a:r>
              <a:rPr kumimoji="0" lang="en-US" altLang="zh-CN" sz="2400" b="1" i="0" u="none" strike="noStrike" kern="100" cap="none" spc="0" normalizeH="0" baseline="-2500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2</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等杂质</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生产氧化钪的一种工艺流程如下：</a:t>
            </a:r>
            <a:endParaRPr kumimoji="0" lang="zh-CN" altLang="zh-CN" sz="1000" b="0" i="0" u="none" strike="noStrike" kern="1200" cap="none" spc="0" normalizeH="0" baseline="0" noProof="0" dirty="0">
              <a:ln>
                <a:noFill/>
              </a:ln>
              <a:solidFill>
                <a:schemeClr val="tx1"/>
              </a:solidFill>
              <a:effectLst/>
              <a:uLnTx/>
              <a:uFillTx/>
              <a:latin typeface="宋体" panose="02010600030101010101" pitchFamily="2" charset="-122"/>
              <a:ea typeface="黑体" panose="02010609060101010101" pitchFamily="2" charset="-122"/>
              <a:cs typeface="Courier New" panose="02070309020205020404" pitchFamily="49" charset="0"/>
            </a:endParaRPr>
          </a:p>
        </p:txBody>
      </p:sp>
      <p:pic>
        <p:nvPicPr>
          <p:cNvPr id="47107" name="Picture 4" descr="K405"/>
          <p:cNvPicPr>
            <a:picLocks noChangeAspect="1"/>
          </p:cNvPicPr>
          <p:nvPr/>
        </p:nvPicPr>
        <p:blipFill>
          <a:blip r:embed="rId2">
            <a:clrChange>
              <a:clrFrom>
                <a:srgbClr val="FFFFFF"/>
              </a:clrFrom>
              <a:clrTo>
                <a:srgbClr val="FFFFFF">
                  <a:alpha val="0"/>
                </a:srgbClr>
              </a:clrTo>
            </a:clrChange>
            <a:lum bright="-36000" contrast="6000"/>
          </a:blip>
          <a:stretch>
            <a:fillRect/>
          </a:stretch>
        </p:blipFill>
        <p:spPr>
          <a:xfrm>
            <a:off x="3957638" y="1258888"/>
            <a:ext cx="6969125" cy="3683000"/>
          </a:xfrm>
          <a:prstGeom prst="rect">
            <a:avLst/>
          </a:prstGeom>
          <a:noFill/>
          <a:ln w="9525">
            <a:noFill/>
          </a:ln>
        </p:spPr>
      </p:pic>
      <p:sp>
        <p:nvSpPr>
          <p:cNvPr id="27650" name="矩形 1"/>
          <p:cNvSpPr>
            <a:spLocks noChangeArrowheads="1"/>
          </p:cNvSpPr>
          <p:nvPr/>
        </p:nvSpPr>
        <p:spPr bwMode="auto">
          <a:xfrm>
            <a:off x="344488" y="4755515"/>
            <a:ext cx="10847388" cy="1983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just" defTabSz="914400" rtl="0" eaLnBrk="1" fontAlgn="base" latinLnBrk="0" hangingPunct="1">
              <a:lnSpc>
                <a:spcPct val="15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(1)</a:t>
            </a:r>
            <a:r>
              <a:rPr kumimoji="0" lang="en-US" altLang="zh-CN" sz="2400" b="1"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Times New Roman" panose="02020603050405020304"/>
              </a:rPr>
              <a:t>“</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酸溶</a:t>
            </a:r>
            <a:r>
              <a:rPr kumimoji="0" lang="en-US" altLang="zh-CN" sz="2400" b="1"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Times New Roman" panose="02020603050405020304"/>
              </a:rPr>
              <a:t>”</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得到滤渣的主要成分是</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________</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25 </a:t>
            </a:r>
            <a:r>
              <a:rPr kumimoji="0" lang="en-US" altLang="zh-CN" sz="2400" b="1"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Times New Roman" panose="02020603050405020304"/>
              </a:rPr>
              <a:t>℃</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时，加入氨水调节溶液的</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pH</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3</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，过滤，滤渣的主要成分是</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________</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Courier New" panose="02070309020205020404"/>
            </a:endParaRPr>
          </a:p>
          <a:p>
            <a:pPr marL="0" marR="0" lvl="0" indent="0" algn="just" defTabSz="914400" rtl="0" eaLnBrk="1" fontAlgn="base" latinLnBrk="0" hangingPunct="1">
              <a:lnSpc>
                <a:spcPct val="15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(2)</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草酸钪在空气中</a:t>
            </a:r>
            <a:r>
              <a:rPr kumimoji="0" lang="en-US" altLang="zh-CN" sz="2400" b="1"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Times New Roman" panose="02020603050405020304"/>
              </a:rPr>
              <a:t>“</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灼烧</a:t>
            </a:r>
            <a:r>
              <a:rPr kumimoji="0" lang="en-US" altLang="zh-CN" sz="2400" b="1"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Times New Roman" panose="02020603050405020304"/>
              </a:rPr>
              <a:t>”</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时，产物除氧化钪外，还有</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________</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Courier New" panose="02070309020205020404"/>
            </a:endParaRPr>
          </a:p>
          <a:p>
            <a:pPr marL="0" marR="0" lvl="0" indent="0" algn="just" defTabSz="914400" rtl="0" eaLnBrk="1" fontAlgn="base" latinLnBrk="0" hangingPunct="1">
              <a:lnSpc>
                <a:spcPct val="150000"/>
              </a:lnSpc>
              <a:spcBef>
                <a:spcPct val="0"/>
              </a:spcBef>
              <a:spcAft>
                <a:spcPts val="0"/>
              </a:spcAft>
              <a:buClrTx/>
              <a:buSzTx/>
              <a:buFontTx/>
              <a:buNone/>
              <a:defRPr/>
            </a:pPr>
            <a:endParaRPr kumimoji="0" lang="zh-CN" altLang="zh-CN" sz="1000" b="0" i="0" u="none" strike="noStrike" kern="1200" cap="none" spc="0" normalizeH="0" baseline="0" noProof="0" dirty="0">
              <a:ln>
                <a:noFill/>
              </a:ln>
              <a:solidFill>
                <a:srgbClr val="FF0000"/>
              </a:solidFill>
              <a:effectLst/>
              <a:uLnTx/>
              <a:uFillTx/>
              <a:latin typeface="宋体" panose="02010600030101010101" pitchFamily="2" charset="-122"/>
              <a:ea typeface="黑体" panose="02010609060101010101" pitchFamily="2" charset="-122"/>
              <a:cs typeface="Courier New" panose="02070309020205020404" pitchFamily="49" charset="0"/>
            </a:endParaRPr>
          </a:p>
        </p:txBody>
      </p:sp>
      <p:sp>
        <p:nvSpPr>
          <p:cNvPr id="2" name="文本框 1"/>
          <p:cNvSpPr txBox="1"/>
          <p:nvPr/>
        </p:nvSpPr>
        <p:spPr>
          <a:xfrm>
            <a:off x="5265420" y="4755515"/>
            <a:ext cx="772795" cy="460375"/>
          </a:xfrm>
          <a:prstGeom prst="rect">
            <a:avLst/>
          </a:prstGeom>
          <a:noFill/>
        </p:spPr>
        <p:txBody>
          <a:bodyPr wrap="none" rtlCol="0" anchor="t">
            <a:spAutoFit/>
          </a:bodyPr>
          <a:lstStyle/>
          <a:p>
            <a:r>
              <a:rPr lang="en-US" altLang="zh-CN" sz="2400" b="1" kern="100" noProof="0" dirty="0">
                <a:ln>
                  <a:noFill/>
                </a:ln>
                <a:solidFill>
                  <a:srgbClr val="FF0000"/>
                </a:solidFill>
                <a:effectLst/>
                <a:uLnTx/>
                <a:uFillTx/>
                <a:latin typeface="Times New Roman" panose="02020603050405020304"/>
                <a:ea typeface="宋体" panose="02010600030101010101" pitchFamily="2" charset="-122"/>
                <a:cs typeface="Courier New" panose="02070309020205020404"/>
                <a:sym typeface="+mn-ea"/>
              </a:rPr>
              <a:t>SiO</a:t>
            </a:r>
            <a:r>
              <a:rPr lang="en-US" altLang="zh-CN" sz="2400" b="1" kern="100" baseline="-25000" noProof="0" dirty="0">
                <a:ln>
                  <a:noFill/>
                </a:ln>
                <a:solidFill>
                  <a:srgbClr val="FF0000"/>
                </a:solidFill>
                <a:effectLst/>
                <a:uLnTx/>
                <a:uFillTx/>
                <a:latin typeface="Times New Roman" panose="02020603050405020304"/>
                <a:ea typeface="宋体" panose="02010600030101010101" pitchFamily="2" charset="-122"/>
                <a:cs typeface="Courier New" panose="02070309020205020404"/>
                <a:sym typeface="+mn-ea"/>
              </a:rPr>
              <a:t>2</a:t>
            </a:r>
            <a:endParaRPr lang="zh-CN" altLang="en-US" sz="2400"/>
          </a:p>
        </p:txBody>
      </p:sp>
      <p:sp>
        <p:nvSpPr>
          <p:cNvPr id="4" name="文本框 3"/>
          <p:cNvSpPr txBox="1"/>
          <p:nvPr/>
        </p:nvSpPr>
        <p:spPr>
          <a:xfrm>
            <a:off x="4758055" y="5367020"/>
            <a:ext cx="1280160" cy="460375"/>
          </a:xfrm>
          <a:prstGeom prst="rect">
            <a:avLst/>
          </a:prstGeom>
          <a:noFill/>
        </p:spPr>
        <p:txBody>
          <a:bodyPr wrap="none" rtlCol="0" anchor="t">
            <a:spAutoFit/>
          </a:bodyPr>
          <a:lstStyle/>
          <a:p>
            <a:r>
              <a:rPr lang="en-US" altLang="zh-CN" sz="2400" b="1" kern="100" noProof="0" dirty="0">
                <a:ln>
                  <a:noFill/>
                </a:ln>
                <a:solidFill>
                  <a:srgbClr val="FF0000"/>
                </a:solidFill>
                <a:effectLst/>
                <a:uLnTx/>
                <a:uFillTx/>
                <a:latin typeface="Times New Roman" panose="02020603050405020304"/>
                <a:ea typeface="宋体" panose="02010600030101010101" pitchFamily="2" charset="-122"/>
                <a:cs typeface="Courier New" panose="02070309020205020404"/>
                <a:sym typeface="+mn-ea"/>
              </a:rPr>
              <a:t>Fe(OH)</a:t>
            </a:r>
            <a:r>
              <a:rPr lang="en-US" altLang="zh-CN" sz="2400" b="1" kern="100" baseline="-25000" noProof="0" dirty="0">
                <a:ln>
                  <a:noFill/>
                </a:ln>
                <a:solidFill>
                  <a:srgbClr val="FF0000"/>
                </a:solidFill>
                <a:effectLst/>
                <a:uLnTx/>
                <a:uFillTx/>
                <a:latin typeface="Times New Roman" panose="02020603050405020304"/>
                <a:ea typeface="宋体" panose="02010600030101010101" pitchFamily="2" charset="-122"/>
                <a:cs typeface="Courier New" panose="02070309020205020404"/>
                <a:sym typeface="+mn-ea"/>
              </a:rPr>
              <a:t>3</a:t>
            </a:r>
            <a:endParaRPr lang="zh-CN" altLang="en-US" sz="2400"/>
          </a:p>
        </p:txBody>
      </p:sp>
      <p:sp>
        <p:nvSpPr>
          <p:cNvPr id="5" name="文本框 4"/>
          <p:cNvSpPr txBox="1"/>
          <p:nvPr/>
        </p:nvSpPr>
        <p:spPr>
          <a:xfrm>
            <a:off x="8069898" y="5827395"/>
            <a:ext cx="739140" cy="645160"/>
          </a:xfrm>
          <a:prstGeom prst="rect">
            <a:avLst/>
          </a:prstGeom>
          <a:noFill/>
        </p:spPr>
        <p:txBody>
          <a:bodyPr wrap="none" rtlCol="0" anchor="t">
            <a:spAutoFit/>
          </a:bodyPr>
          <a:lstStyle/>
          <a:p>
            <a:pPr marL="0" marR="0" lvl="0" indent="0" algn="just" defTabSz="914400" rtl="0" eaLnBrk="1" fontAlgn="base" latinLnBrk="0" hangingPunct="1">
              <a:lnSpc>
                <a:spcPct val="150000"/>
              </a:lnSpc>
              <a:spcBef>
                <a:spcPct val="0"/>
              </a:spcBef>
              <a:spcAft>
                <a:spcPts val="0"/>
              </a:spcAft>
              <a:buClrTx/>
              <a:buSzTx/>
              <a:buFontTx/>
              <a:buNone/>
              <a:defRPr/>
            </a:pPr>
            <a:r>
              <a:rPr lang="en-US" altLang="zh-CN" sz="2400" b="1" kern="100" noProof="0" dirty="0">
                <a:ln>
                  <a:noFill/>
                </a:ln>
                <a:solidFill>
                  <a:srgbClr val="FF0000"/>
                </a:solidFill>
                <a:effectLst/>
                <a:uLnTx/>
                <a:uFillTx/>
                <a:latin typeface="Times New Roman" panose="02020603050405020304"/>
                <a:ea typeface="宋体" panose="02010600030101010101" pitchFamily="2" charset="-122"/>
                <a:cs typeface="Courier New" panose="02070309020205020404"/>
                <a:sym typeface="+mn-ea"/>
              </a:rPr>
              <a:t>CO</a:t>
            </a:r>
            <a:r>
              <a:rPr lang="en-US" altLang="zh-CN" sz="2400" b="1" kern="100" baseline="-25000" noProof="0" dirty="0">
                <a:ln>
                  <a:noFill/>
                </a:ln>
                <a:solidFill>
                  <a:srgbClr val="FF0000"/>
                </a:solidFill>
                <a:effectLst/>
                <a:uLnTx/>
                <a:uFillTx/>
                <a:latin typeface="Times New Roman" panose="02020603050405020304"/>
                <a:ea typeface="宋体" panose="02010600030101010101" pitchFamily="2" charset="-122"/>
                <a:cs typeface="Courier New" panose="02070309020205020404"/>
                <a:sym typeface="+mn-ea"/>
              </a:rPr>
              <a:t>2</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p:bldP spid="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672273" y="3755385"/>
            <a:ext cx="8822690" cy="3031490"/>
            <a:chOff x="148273" y="3755385"/>
            <a:chExt cx="8822690" cy="3031490"/>
          </a:xfrm>
        </p:grpSpPr>
        <p:pic>
          <p:nvPicPr>
            <p:cNvPr id="3" name="图片 2"/>
            <p:cNvPicPr/>
            <p:nvPr/>
          </p:nvPicPr>
          <p:blipFill>
            <a:blip r:embed="rId2" cstate="print">
              <a:lum bright="-30000" contrast="42000"/>
            </a:blip>
            <a:stretch>
              <a:fillRect/>
            </a:stretch>
          </p:blipFill>
          <p:spPr>
            <a:xfrm>
              <a:off x="1414463" y="3755385"/>
              <a:ext cx="7556500" cy="3031490"/>
            </a:xfrm>
            <a:prstGeom prst="rect">
              <a:avLst/>
            </a:prstGeom>
            <a:noFill/>
            <a:ln w="9525">
              <a:noFill/>
            </a:ln>
          </p:spPr>
        </p:pic>
        <p:sp>
          <p:nvSpPr>
            <p:cNvPr id="101" name="文本框 100"/>
            <p:cNvSpPr txBox="1"/>
            <p:nvPr/>
          </p:nvSpPr>
          <p:spPr>
            <a:xfrm>
              <a:off x="148273" y="3755385"/>
              <a:ext cx="2225675" cy="398780"/>
            </a:xfrm>
            <a:prstGeom prst="rect">
              <a:avLst/>
            </a:prstGeom>
            <a:noFill/>
            <a:ln w="9525">
              <a:noFill/>
            </a:ln>
          </p:spPr>
          <p:txBody>
            <a:bodyPr wrap="square">
              <a:spAutoFit/>
            </a:bodyPr>
            <a:lstStyle/>
            <a:p>
              <a:pPr indent="0"/>
              <a:r>
                <a:rPr lang="zh-CN" altLang="en-US" sz="2000" b="1" dirty="0">
                  <a:solidFill>
                    <a:srgbClr val="0B5FD1"/>
                  </a:solidFill>
                  <a:effectLst/>
                  <a:latin typeface="微软雅黑" panose="020B0503020204020204" pitchFamily="34" charset="-122"/>
                  <a:ea typeface="微软雅黑" panose="020B0503020204020204" pitchFamily="34" charset="-122"/>
                  <a:cs typeface="微软雅黑" panose="020B0503020204020204" pitchFamily="34" charset="-122"/>
                </a:rPr>
                <a:t>2018全国1卷</a:t>
              </a:r>
            </a:p>
          </p:txBody>
        </p:sp>
      </p:grpSp>
      <p:sp>
        <p:nvSpPr>
          <p:cNvPr id="4" name="标题 3"/>
          <p:cNvSpPr>
            <a:spLocks noGrp="1"/>
          </p:cNvSpPr>
          <p:nvPr>
            <p:ph type="title" idx="4294967295"/>
          </p:nvPr>
        </p:nvSpPr>
        <p:spPr>
          <a:xfrm>
            <a:off x="3536315" y="730885"/>
            <a:ext cx="5472430" cy="994410"/>
          </a:xfrm>
        </p:spPr>
        <p:txBody>
          <a:bodyPr>
            <a:noAutofit/>
          </a:bodyPr>
          <a:lstStyle/>
          <a:p>
            <a:pPr algn="l">
              <a:lnSpc>
                <a:spcPct val="100000"/>
              </a:lnSpc>
            </a:pPr>
            <a:r>
              <a:rPr lang="zh-CN" altLang="en-US" sz="2400" b="1" dirty="0">
                <a:solidFill>
                  <a:srgbClr val="00206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类型1 </a:t>
            </a:r>
            <a:r>
              <a:rPr lang="en-US" altLang="zh-CN" sz="2400" b="1" dirty="0">
                <a:solidFill>
                  <a:srgbClr val="00206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b="1" dirty="0">
                <a:solidFill>
                  <a:srgbClr val="00206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操作反应流</a:t>
            </a:r>
            <a:r>
              <a:rPr lang="en-US" altLang="zh-CN" sz="2400" b="1" dirty="0">
                <a:solidFill>
                  <a:srgbClr val="00206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b="1" dirty="0">
                <a:solidFill>
                  <a:srgbClr val="00206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型（经典）</a:t>
            </a:r>
          </a:p>
        </p:txBody>
      </p:sp>
      <p:grpSp>
        <p:nvGrpSpPr>
          <p:cNvPr id="18" name="组合 17"/>
          <p:cNvGrpSpPr/>
          <p:nvPr/>
        </p:nvGrpSpPr>
        <p:grpSpPr>
          <a:xfrm>
            <a:off x="1963991" y="1506751"/>
            <a:ext cx="8261985" cy="2248535"/>
            <a:chOff x="439991" y="1506751"/>
            <a:chExt cx="8261985" cy="2248535"/>
          </a:xfrm>
        </p:grpSpPr>
        <p:pic>
          <p:nvPicPr>
            <p:cNvPr id="2" name="图片 1"/>
            <p:cNvPicPr/>
            <p:nvPr/>
          </p:nvPicPr>
          <p:blipFill>
            <a:blip r:embed="rId3" cstate="print">
              <a:lum bright="-24000" contrast="30000"/>
            </a:blip>
            <a:stretch>
              <a:fillRect/>
            </a:stretch>
          </p:blipFill>
          <p:spPr>
            <a:xfrm>
              <a:off x="1579816" y="1605811"/>
              <a:ext cx="7122160" cy="2149475"/>
            </a:xfrm>
            <a:prstGeom prst="rect">
              <a:avLst/>
            </a:prstGeom>
            <a:noFill/>
            <a:ln w="9525">
              <a:noFill/>
            </a:ln>
          </p:spPr>
        </p:pic>
        <p:sp>
          <p:nvSpPr>
            <p:cNvPr id="5" name="文本框 4"/>
            <p:cNvSpPr txBox="1"/>
            <p:nvPr/>
          </p:nvSpPr>
          <p:spPr>
            <a:xfrm>
              <a:off x="439991" y="1506751"/>
              <a:ext cx="1572260" cy="398780"/>
            </a:xfrm>
            <a:prstGeom prst="rect">
              <a:avLst/>
            </a:prstGeom>
            <a:noFill/>
          </p:spPr>
          <p:txBody>
            <a:bodyPr wrap="none" rtlCol="0" anchor="t">
              <a:spAutoFit/>
            </a:bodyPr>
            <a:lstStyle/>
            <a:p>
              <a:pPr>
                <a:lnSpc>
                  <a:spcPct val="100000"/>
                </a:lnSpc>
              </a:pPr>
              <a:r>
                <a:rPr lang="zh-CN" altLang="en-US" sz="2000" b="1" dirty="0" smtClean="0">
                  <a:solidFill>
                    <a:srgbClr val="0B5FD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2018江苏卷</a:t>
              </a:r>
              <a:endParaRPr lang="zh-CN" altLang="en-US" sz="2000" b="1" dirty="0">
                <a:solidFill>
                  <a:srgbClr val="0B5FD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16" name="组合 15"/>
          <p:cNvGrpSpPr/>
          <p:nvPr/>
        </p:nvGrpSpPr>
        <p:grpSpPr>
          <a:xfrm>
            <a:off x="3898551" y="2803412"/>
            <a:ext cx="5227752" cy="504190"/>
            <a:chOff x="4606" y="4719"/>
            <a:chExt cx="6575" cy="794"/>
          </a:xfrm>
        </p:grpSpPr>
        <p:sp>
          <p:nvSpPr>
            <p:cNvPr id="7" name="椭圆 6"/>
            <p:cNvSpPr/>
            <p:nvPr/>
          </p:nvSpPr>
          <p:spPr>
            <a:xfrm>
              <a:off x="4606" y="4719"/>
              <a:ext cx="1134" cy="794"/>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6309" y="4719"/>
              <a:ext cx="1134" cy="794"/>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7556" y="4719"/>
              <a:ext cx="1134" cy="794"/>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774" y="4719"/>
              <a:ext cx="1134" cy="794"/>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0047" y="4719"/>
              <a:ext cx="1134" cy="794"/>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4612858" y="6021288"/>
            <a:ext cx="4291455" cy="504190"/>
            <a:chOff x="5537" y="9068"/>
            <a:chExt cx="4957" cy="794"/>
          </a:xfrm>
        </p:grpSpPr>
        <p:sp>
          <p:nvSpPr>
            <p:cNvPr id="12" name="椭圆 11"/>
            <p:cNvSpPr/>
            <p:nvPr/>
          </p:nvSpPr>
          <p:spPr>
            <a:xfrm>
              <a:off x="9360" y="9068"/>
              <a:ext cx="1134" cy="794"/>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092" y="9068"/>
              <a:ext cx="1134" cy="794"/>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6815" y="9068"/>
              <a:ext cx="1134" cy="794"/>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5537" y="9068"/>
              <a:ext cx="1134" cy="794"/>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2938780" y="147320"/>
            <a:ext cx="6668135" cy="583565"/>
          </a:xfrm>
          <a:prstGeom prst="rect">
            <a:avLst/>
          </a:prstGeom>
          <a:noFill/>
        </p:spPr>
        <p:txBody>
          <a:bodyPr wrap="square" rtlCol="0">
            <a:spAutoFit/>
          </a:bodyPr>
          <a:lstStyle/>
          <a:p>
            <a:r>
              <a:rPr lang="zh-CN" altLang="en-US" sz="3200" b="1">
                <a:solidFill>
                  <a:srgbClr val="FF0000"/>
                </a:solidFill>
                <a:latin typeface="微软雅黑" panose="020B0503020204020204" pitchFamily="34" charset="-122"/>
                <a:ea typeface="微软雅黑" panose="020B0503020204020204" pitchFamily="34" charset="-122"/>
              </a:rPr>
              <a:t>分析技巧四：流程图式样类型</a:t>
            </a:r>
            <a:endParaRPr lang="zh-CN" altLang="en-US" sz="3200" b="1" dirty="0" smtClean="0">
              <a:ln>
                <a:noFill/>
              </a:ln>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711835" y="2060495"/>
            <a:ext cx="9967666" cy="4148767"/>
            <a:chOff x="-812165" y="2060495"/>
            <a:chExt cx="9967666" cy="4148767"/>
          </a:xfrm>
        </p:grpSpPr>
        <p:pic>
          <p:nvPicPr>
            <p:cNvPr id="3" name="图片 2"/>
            <p:cNvPicPr/>
            <p:nvPr/>
          </p:nvPicPr>
          <p:blipFill>
            <a:blip r:embed="rId2" cstate="print"/>
            <a:stretch>
              <a:fillRect/>
            </a:stretch>
          </p:blipFill>
          <p:spPr>
            <a:xfrm>
              <a:off x="370525" y="2060848"/>
              <a:ext cx="8784976" cy="4148414"/>
            </a:xfrm>
            <a:prstGeom prst="rect">
              <a:avLst/>
            </a:prstGeom>
            <a:noFill/>
            <a:ln w="9525">
              <a:noFill/>
            </a:ln>
          </p:spPr>
        </p:pic>
        <p:sp>
          <p:nvSpPr>
            <p:cNvPr id="2" name="文本框 1"/>
            <p:cNvSpPr txBox="1"/>
            <p:nvPr/>
          </p:nvSpPr>
          <p:spPr>
            <a:xfrm>
              <a:off x="-812165" y="2060495"/>
              <a:ext cx="1729105" cy="398780"/>
            </a:xfrm>
            <a:prstGeom prst="rect">
              <a:avLst/>
            </a:prstGeom>
            <a:noFill/>
          </p:spPr>
          <p:txBody>
            <a:bodyPr wrap="none" rtlCol="0" anchor="t">
              <a:spAutoFit/>
            </a:bodyPr>
            <a:lstStyle/>
            <a:p>
              <a:pPr algn="l"/>
              <a:r>
                <a:rPr lang="zh-CN" altLang="en-US" sz="2000" b="1" dirty="0">
                  <a:solidFill>
                    <a:srgbClr val="0B5FD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2018全国</a:t>
              </a:r>
              <a:r>
                <a:rPr lang="en-US" altLang="zh-CN" sz="2000" b="1" dirty="0">
                  <a:solidFill>
                    <a:srgbClr val="0B5FD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000" b="1" dirty="0">
                  <a:solidFill>
                    <a:srgbClr val="0B5FD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卷</a:t>
              </a:r>
              <a:endParaRPr lang="zh-CN" altLang="en-US" sz="2000" b="1" dirty="0">
                <a:solidFill>
                  <a:srgbClr val="0B5FD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0" name="组合 9"/>
          <p:cNvGrpSpPr/>
          <p:nvPr/>
        </p:nvGrpSpPr>
        <p:grpSpPr>
          <a:xfrm>
            <a:off x="3063234" y="4481723"/>
            <a:ext cx="6953138" cy="575310"/>
            <a:chOff x="4836" y="5135"/>
            <a:chExt cx="10359" cy="906"/>
          </a:xfrm>
        </p:grpSpPr>
        <p:sp>
          <p:nvSpPr>
            <p:cNvPr id="13" name="椭圆 12"/>
            <p:cNvSpPr/>
            <p:nvPr/>
          </p:nvSpPr>
          <p:spPr>
            <a:xfrm>
              <a:off x="14061" y="5212"/>
              <a:ext cx="1134" cy="794"/>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0924" y="5247"/>
              <a:ext cx="1440" cy="794"/>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389" y="5212"/>
              <a:ext cx="1702" cy="794"/>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6565" y="5153"/>
              <a:ext cx="1134" cy="794"/>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836" y="5135"/>
              <a:ext cx="1134" cy="794"/>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标题 11"/>
          <p:cNvSpPr>
            <a:spLocks noGrp="1"/>
          </p:cNvSpPr>
          <p:nvPr>
            <p:ph type="title" idx="4294967295"/>
          </p:nvPr>
        </p:nvSpPr>
        <p:spPr>
          <a:xfrm>
            <a:off x="3782695" y="433705"/>
            <a:ext cx="5472430" cy="994410"/>
          </a:xfrm>
        </p:spPr>
        <p:txBody>
          <a:bodyPr>
            <a:noAutofit/>
          </a:bodyPr>
          <a:lstStyle/>
          <a:p>
            <a:pPr algn="l">
              <a:lnSpc>
                <a:spcPct val="100000"/>
              </a:lnSpc>
            </a:pPr>
            <a:r>
              <a:rPr lang="zh-CN" altLang="en-US" sz="2400" b="1" dirty="0">
                <a:solidFill>
                  <a:srgbClr val="00206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类型1 </a:t>
            </a:r>
            <a:r>
              <a:rPr lang="en-US" altLang="zh-CN" sz="2400" b="1" dirty="0">
                <a:solidFill>
                  <a:srgbClr val="00206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b="1" dirty="0">
                <a:solidFill>
                  <a:srgbClr val="00206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操作反应流</a:t>
            </a:r>
            <a:r>
              <a:rPr lang="en-US" altLang="zh-CN" sz="2400" b="1" dirty="0">
                <a:solidFill>
                  <a:srgbClr val="00206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b="1" dirty="0">
                <a:solidFill>
                  <a:srgbClr val="00206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型（经典）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trips(downRight)">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4160520" y="621030"/>
            <a:ext cx="4015105" cy="521970"/>
          </a:xfrm>
          <a:prstGeom prst="rect">
            <a:avLst/>
          </a:prstGeom>
          <a:noFill/>
          <a:ln w="9525">
            <a:noFill/>
          </a:ln>
        </p:spPr>
        <p:txBody>
          <a:bodyPr wrap="square">
            <a:spAutoFit/>
          </a:bodyPr>
          <a:lstStyle/>
          <a:p>
            <a:pPr algn="l" eaLnBrk="0" fontAlgn="base" hangingPunct="0"/>
            <a:r>
              <a:rPr lang="zh-CN" altLang="en-US" sz="2800" b="1" dirty="0">
                <a:solidFill>
                  <a:srgbClr val="002060"/>
                </a:solidFill>
                <a:effectLst/>
                <a:latin typeface="微软雅黑" panose="020B0503020204020204" pitchFamily="34" charset="-122"/>
                <a:ea typeface="微软雅黑" panose="020B0503020204020204" pitchFamily="34" charset="-122"/>
                <a:cs typeface="微软雅黑" panose="020B0503020204020204" pitchFamily="34" charset="-122"/>
              </a:rPr>
              <a:t>类型2 </a:t>
            </a:r>
            <a:r>
              <a:rPr lang="en-US" altLang="zh-CN" sz="2800" b="1" dirty="0">
                <a:solidFill>
                  <a:srgbClr val="00206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dirty="0">
                <a:solidFill>
                  <a:srgbClr val="00206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物质流</a:t>
            </a:r>
            <a:r>
              <a:rPr lang="en-US" altLang="zh-CN" sz="2800" b="1" dirty="0">
                <a:solidFill>
                  <a:srgbClr val="00206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dirty="0">
                <a:solidFill>
                  <a:srgbClr val="002060"/>
                </a:solidFill>
                <a:effectLst/>
                <a:latin typeface="微软雅黑" panose="020B0503020204020204" pitchFamily="34" charset="-122"/>
                <a:ea typeface="微软雅黑" panose="020B0503020204020204" pitchFamily="34" charset="-122"/>
                <a:cs typeface="微软雅黑" panose="020B0503020204020204" pitchFamily="34" charset="-122"/>
              </a:rPr>
              <a:t>型</a:t>
            </a:r>
          </a:p>
        </p:txBody>
      </p:sp>
      <p:grpSp>
        <p:nvGrpSpPr>
          <p:cNvPr id="2" name="组合 1"/>
          <p:cNvGrpSpPr/>
          <p:nvPr/>
        </p:nvGrpSpPr>
        <p:grpSpPr>
          <a:xfrm>
            <a:off x="757334" y="1937212"/>
            <a:ext cx="9509761" cy="3704346"/>
            <a:chOff x="-766666" y="2316942"/>
            <a:chExt cx="9509761" cy="3704346"/>
          </a:xfrm>
        </p:grpSpPr>
        <p:pic>
          <p:nvPicPr>
            <p:cNvPr id="3" name="图片 2"/>
            <p:cNvPicPr/>
            <p:nvPr/>
          </p:nvPicPr>
          <p:blipFill>
            <a:blip r:embed="rId2" cstate="print">
              <a:lum bright="-36000" contrast="54000"/>
            </a:blip>
            <a:stretch>
              <a:fillRect/>
            </a:stretch>
          </p:blipFill>
          <p:spPr>
            <a:xfrm>
              <a:off x="534183" y="2316942"/>
              <a:ext cx="8208912" cy="3704346"/>
            </a:xfrm>
            <a:prstGeom prst="rect">
              <a:avLst/>
            </a:prstGeom>
            <a:noFill/>
            <a:ln w="9525">
              <a:noFill/>
            </a:ln>
          </p:spPr>
        </p:pic>
        <p:sp>
          <p:nvSpPr>
            <p:cNvPr id="5" name="文本框 4"/>
            <p:cNvSpPr txBox="1"/>
            <p:nvPr/>
          </p:nvSpPr>
          <p:spPr>
            <a:xfrm>
              <a:off x="-766666" y="2495952"/>
              <a:ext cx="1849120" cy="460375"/>
            </a:xfrm>
            <a:prstGeom prst="rect">
              <a:avLst/>
            </a:prstGeom>
            <a:noFill/>
          </p:spPr>
          <p:txBody>
            <a:bodyPr wrap="none" rtlCol="0" anchor="t">
              <a:spAutoFit/>
            </a:bodyPr>
            <a:lstStyle/>
            <a:p>
              <a:pPr algn="l"/>
              <a:r>
                <a:rPr lang="zh-CN" altLang="en-US" sz="2400" b="1" dirty="0">
                  <a:solidFill>
                    <a:srgbClr val="0B5FD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2018北京卷</a:t>
              </a:r>
            </a:p>
          </p:txBody>
        </p:sp>
      </p:grpSp>
      <p:grpSp>
        <p:nvGrpSpPr>
          <p:cNvPr id="4" name="组合 3"/>
          <p:cNvGrpSpPr/>
          <p:nvPr/>
        </p:nvGrpSpPr>
        <p:grpSpPr>
          <a:xfrm>
            <a:off x="2152650" y="3625334"/>
            <a:ext cx="8114445" cy="1872208"/>
            <a:chOff x="628650" y="4005064"/>
            <a:chExt cx="8114445" cy="1872208"/>
          </a:xfrm>
        </p:grpSpPr>
        <p:sp>
          <p:nvSpPr>
            <p:cNvPr id="9" name="椭圆 8"/>
            <p:cNvSpPr/>
            <p:nvPr/>
          </p:nvSpPr>
          <p:spPr>
            <a:xfrm>
              <a:off x="628650" y="4653136"/>
              <a:ext cx="919014" cy="648206"/>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067944" y="5085184"/>
              <a:ext cx="936105" cy="792088"/>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920875" y="4653136"/>
              <a:ext cx="1138957" cy="648206"/>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211954" y="4169115"/>
              <a:ext cx="864101" cy="628037"/>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740430" y="4005064"/>
              <a:ext cx="1002665" cy="792088"/>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W5D$72O[Q8M2W~FZ3EOF)3K"/>
          <p:cNvPicPr>
            <a:picLocks noChangeAspect="1"/>
          </p:cNvPicPr>
          <p:nvPr/>
        </p:nvPicPr>
        <p:blipFill>
          <a:blip r:embed="rId2" cstate="print"/>
          <a:stretch>
            <a:fillRect/>
          </a:stretch>
        </p:blipFill>
        <p:spPr>
          <a:xfrm>
            <a:off x="1631504" y="2404745"/>
            <a:ext cx="9036496" cy="3826074"/>
          </a:xfrm>
          <a:prstGeom prst="rect">
            <a:avLst/>
          </a:prstGeom>
        </p:spPr>
      </p:pic>
      <p:sp>
        <p:nvSpPr>
          <p:cNvPr id="104" name="文本框 103"/>
          <p:cNvSpPr txBox="1"/>
          <p:nvPr/>
        </p:nvSpPr>
        <p:spPr>
          <a:xfrm>
            <a:off x="1917065" y="714375"/>
            <a:ext cx="9643110" cy="460375"/>
          </a:xfrm>
          <a:prstGeom prst="rect">
            <a:avLst/>
          </a:prstGeom>
          <a:noFill/>
          <a:ln w="9525">
            <a:noFill/>
          </a:ln>
        </p:spPr>
        <p:txBody>
          <a:bodyPr wrap="square">
            <a:spAutoFit/>
          </a:bodyPr>
          <a:lstStyle/>
          <a:p>
            <a:pPr algn="l"/>
            <a:r>
              <a:rPr lang="zh-CN" altLang="en-US" sz="2400" b="1" dirty="0">
                <a:solidFill>
                  <a:srgbClr val="002060"/>
                </a:solidFill>
                <a:effectLst/>
                <a:latin typeface="微软雅黑" panose="020B0503020204020204" pitchFamily="34" charset="-122"/>
                <a:ea typeface="微软雅黑" panose="020B0503020204020204" pitchFamily="34" charset="-122"/>
                <a:cs typeface="微软雅黑" panose="020B0503020204020204" pitchFamily="34" charset="-122"/>
              </a:rPr>
              <a:t>类型3：综合型（主线为物质转化，综合操作和反应）</a:t>
            </a:r>
          </a:p>
        </p:txBody>
      </p:sp>
      <p:sp>
        <p:nvSpPr>
          <p:cNvPr id="7" name="文本框 6"/>
          <p:cNvSpPr txBox="1"/>
          <p:nvPr/>
        </p:nvSpPr>
        <p:spPr>
          <a:xfrm>
            <a:off x="244475" y="2404745"/>
            <a:ext cx="2037080" cy="460375"/>
          </a:xfrm>
          <a:prstGeom prst="rect">
            <a:avLst/>
          </a:prstGeom>
          <a:noFill/>
        </p:spPr>
        <p:txBody>
          <a:bodyPr wrap="none" rtlCol="0" anchor="t">
            <a:spAutoFit/>
          </a:bodyPr>
          <a:lstStyle/>
          <a:p>
            <a:pPr algn="l"/>
            <a:r>
              <a:rPr lang="zh-CN" altLang="en-US" sz="2400" b="1">
                <a:solidFill>
                  <a:srgbClr val="0B5FD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201</a:t>
            </a:r>
            <a:r>
              <a:rPr lang="en-US" altLang="zh-CN" sz="2400" b="1">
                <a:solidFill>
                  <a:srgbClr val="0B5FD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7</a:t>
            </a:r>
            <a:r>
              <a:rPr lang="zh-CN" altLang="en-US" sz="2400" b="1">
                <a:solidFill>
                  <a:srgbClr val="0B5FD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全国</a:t>
            </a:r>
            <a:r>
              <a:rPr lang="en-US" altLang="zh-CN" sz="2400" b="1">
                <a:solidFill>
                  <a:srgbClr val="0B5FD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400" b="1">
                <a:solidFill>
                  <a:srgbClr val="0B5FD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卷</a:t>
            </a:r>
            <a:endParaRPr lang="zh-CN" altLang="en-US" sz="2400" b="1">
              <a:solidFill>
                <a:srgbClr val="0B5FD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7" name="组合 16"/>
          <p:cNvGrpSpPr/>
          <p:nvPr/>
        </p:nvGrpSpPr>
        <p:grpSpPr>
          <a:xfrm>
            <a:off x="3787422" y="3935730"/>
            <a:ext cx="6880578" cy="1969210"/>
            <a:chOff x="2263422" y="3935730"/>
            <a:chExt cx="6880578" cy="1969210"/>
          </a:xfrm>
        </p:grpSpPr>
        <p:sp>
          <p:nvSpPr>
            <p:cNvPr id="8" name="椭圆 7"/>
            <p:cNvSpPr/>
            <p:nvPr/>
          </p:nvSpPr>
          <p:spPr>
            <a:xfrm>
              <a:off x="2263422" y="4797018"/>
              <a:ext cx="720090" cy="504190"/>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7784420" y="5400750"/>
              <a:ext cx="720090" cy="504190"/>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519314" y="5157192"/>
              <a:ext cx="720090" cy="504190"/>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707904" y="5301208"/>
              <a:ext cx="720090" cy="504190"/>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707904" y="3935730"/>
              <a:ext cx="917848" cy="504190"/>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6444208" y="3935730"/>
              <a:ext cx="936104" cy="861287"/>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155940" y="4005064"/>
              <a:ext cx="988060" cy="791953"/>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2999656" y="4278428"/>
            <a:ext cx="4420319" cy="1022780"/>
            <a:chOff x="1475656" y="4278428"/>
            <a:chExt cx="4420319" cy="1022780"/>
          </a:xfrm>
        </p:grpSpPr>
        <p:sp>
          <p:nvSpPr>
            <p:cNvPr id="3" name="矩形 2"/>
            <p:cNvSpPr/>
            <p:nvPr/>
          </p:nvSpPr>
          <p:spPr>
            <a:xfrm>
              <a:off x="1475656" y="4634663"/>
              <a:ext cx="730334" cy="66654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296535" y="4278428"/>
              <a:ext cx="599440" cy="35623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椭圆 14"/>
          <p:cNvSpPr/>
          <p:nvPr/>
        </p:nvSpPr>
        <p:spPr>
          <a:xfrm>
            <a:off x="5231765" y="714375"/>
            <a:ext cx="1343025" cy="504190"/>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820535" y="714375"/>
            <a:ext cx="2082800" cy="42989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92735" y="268605"/>
            <a:ext cx="9039860" cy="706755"/>
          </a:xfrm>
          <a:prstGeom prst="rect">
            <a:avLst/>
          </a:prstGeom>
          <a:noFill/>
          <a:ln w="9525">
            <a:noFill/>
          </a:ln>
        </p:spPr>
        <p:txBody>
          <a:bodyPr wrap="square">
            <a:spAutoFit/>
          </a:bodyPr>
          <a:lstStyle/>
          <a:p>
            <a:pPr algn="l"/>
            <a:r>
              <a:rPr lang="zh-CN" altLang="en-US" sz="4000" b="1" dirty="0" smtClean="0">
                <a:latin typeface="黑体" panose="02010609060101010101" pitchFamily="2" charset="-122"/>
                <a:ea typeface="黑体" panose="02010609060101010101" pitchFamily="2" charset="-122"/>
                <a:cs typeface="黑体" panose="02010609060101010101" pitchFamily="2" charset="-122"/>
              </a:rPr>
              <a:t>抓住</a:t>
            </a:r>
            <a:r>
              <a:rPr lang="en-US" altLang="zh-CN" sz="4000" b="1" dirty="0">
                <a:latin typeface="黑体" panose="02010609060101010101" pitchFamily="2" charset="-122"/>
                <a:ea typeface="黑体" panose="02010609060101010101" pitchFamily="2" charset="-122"/>
                <a:cs typeface="黑体" panose="02010609060101010101" pitchFamily="2" charset="-122"/>
              </a:rPr>
              <a:t>“</a:t>
            </a:r>
            <a:r>
              <a:rPr lang="zh-CN" altLang="en-US" sz="4000" b="1" dirty="0">
                <a:solidFill>
                  <a:srgbClr val="FF0000"/>
                </a:solidFill>
                <a:latin typeface="黑体" panose="02010609060101010101" pitchFamily="2" charset="-122"/>
                <a:ea typeface="黑体" panose="02010609060101010101" pitchFamily="2" charset="-122"/>
                <a:cs typeface="黑体" panose="02010609060101010101" pitchFamily="2" charset="-122"/>
              </a:rPr>
              <a:t>原型</a:t>
            </a:r>
            <a:r>
              <a:rPr lang="en-US" altLang="zh-CN" sz="4000" b="1" dirty="0" smtClean="0">
                <a:latin typeface="黑体" panose="02010609060101010101" pitchFamily="2" charset="-122"/>
                <a:ea typeface="黑体" panose="02010609060101010101" pitchFamily="2" charset="-122"/>
                <a:cs typeface="黑体" panose="02010609060101010101" pitchFamily="2" charset="-122"/>
              </a:rPr>
              <a:t>”</a:t>
            </a:r>
            <a:r>
              <a:rPr lang="zh-CN" altLang="en-US" sz="4000" b="1" dirty="0" smtClean="0">
                <a:latin typeface="黑体" panose="02010609060101010101" pitchFamily="2" charset="-122"/>
                <a:ea typeface="黑体" panose="02010609060101010101" pitchFamily="2" charset="-122"/>
                <a:cs typeface="黑体" panose="02010609060101010101" pitchFamily="2" charset="-122"/>
              </a:rPr>
              <a:t>、熟练</a:t>
            </a:r>
            <a:r>
              <a:rPr lang="zh-CN" altLang="en-US" sz="4000" b="1" dirty="0" smtClean="0">
                <a:solidFill>
                  <a:srgbClr val="FF0000"/>
                </a:solidFill>
                <a:latin typeface="黑体" panose="02010609060101010101" pitchFamily="2" charset="-122"/>
                <a:ea typeface="黑体" panose="02010609060101010101" pitchFamily="2" charset="-122"/>
                <a:cs typeface="黑体" panose="02010609060101010101" pitchFamily="2" charset="-122"/>
              </a:rPr>
              <a:t>模型</a:t>
            </a:r>
          </a:p>
        </p:txBody>
      </p:sp>
      <p:sp>
        <p:nvSpPr>
          <p:cNvPr id="2" name="文本框 1"/>
          <p:cNvSpPr txBox="1"/>
          <p:nvPr/>
        </p:nvSpPr>
        <p:spPr>
          <a:xfrm>
            <a:off x="547421" y="1872640"/>
            <a:ext cx="8784976" cy="1383665"/>
          </a:xfrm>
          <a:prstGeom prst="rect">
            <a:avLst/>
          </a:prstGeom>
          <a:noFill/>
          <a:ln w="9525">
            <a:noFill/>
          </a:ln>
        </p:spPr>
        <p:txBody>
          <a:bodyPr wrap="square">
            <a:spAutoFit/>
          </a:bodyPr>
          <a:lstStyle/>
          <a:p>
            <a:pPr>
              <a:lnSpc>
                <a:spcPct val="150000"/>
              </a:lnSpc>
            </a:pPr>
            <a:r>
              <a:rPr lang="zh-CN" altLang="en-US" sz="2800" b="1" dirty="0" smtClean="0">
                <a:solidFill>
                  <a:srgbClr val="FF0000"/>
                </a:solidFill>
                <a:ea typeface="宋体" panose="02010600030101010101" pitchFamily="2" charset="-122"/>
              </a:rPr>
              <a:t>例：铝土矿</a:t>
            </a:r>
            <a:r>
              <a:rPr lang="zh-CN" altLang="en-US" sz="2800" b="1" dirty="0">
                <a:solidFill>
                  <a:srgbClr val="FF0000"/>
                </a:solidFill>
                <a:ea typeface="宋体" panose="02010600030101010101" pitchFamily="2" charset="-122"/>
              </a:rPr>
              <a:t>制取</a:t>
            </a:r>
            <a:r>
              <a:rPr lang="zh-CN" altLang="en-US" sz="2800" b="1" dirty="0" smtClean="0">
                <a:solidFill>
                  <a:srgbClr val="FF0000"/>
                </a:solidFill>
                <a:ea typeface="宋体" panose="02010600030101010101" pitchFamily="2" charset="-122"/>
              </a:rPr>
              <a:t>铝（画</a:t>
            </a:r>
            <a:r>
              <a:rPr lang="zh-CN" altLang="en-US" sz="2800" b="1" dirty="0" smtClean="0">
                <a:solidFill>
                  <a:srgbClr val="FF0000"/>
                </a:solidFill>
                <a:ea typeface="华文宋体" panose="02010600040101010101" pitchFamily="2" charset="-122"/>
                <a:sym typeface="+mn-ea"/>
              </a:rPr>
              <a:t>“操作反应流”型）</a:t>
            </a:r>
            <a:endParaRPr lang="zh-CN" altLang="en-US" sz="2800" b="1" dirty="0">
              <a:solidFill>
                <a:srgbClr val="FF0000"/>
              </a:solidFill>
              <a:ea typeface="华文宋体" panose="02010600040101010101" pitchFamily="2" charset="-122"/>
            </a:endParaRPr>
          </a:p>
          <a:p>
            <a:pPr>
              <a:lnSpc>
                <a:spcPct val="150000"/>
              </a:lnSpc>
            </a:pPr>
            <a:endParaRPr lang="zh-CN" altLang="en-US" sz="2800" b="1" dirty="0">
              <a:solidFill>
                <a:srgbClr val="FF0000"/>
              </a:solidFill>
              <a:ea typeface="宋体" panose="02010600030101010101" pitchFamily="2" charset="-122"/>
            </a:endParaRPr>
          </a:p>
        </p:txBody>
      </p:sp>
      <p:grpSp>
        <p:nvGrpSpPr>
          <p:cNvPr id="8" name="组合 7"/>
          <p:cNvGrpSpPr/>
          <p:nvPr/>
        </p:nvGrpSpPr>
        <p:grpSpPr>
          <a:xfrm>
            <a:off x="1523683" y="5766282"/>
            <a:ext cx="3439795" cy="864095"/>
            <a:chOff x="132796" y="5131852"/>
            <a:chExt cx="3439795" cy="864095"/>
          </a:xfrm>
        </p:grpSpPr>
        <p:sp>
          <p:nvSpPr>
            <p:cNvPr id="7" name="TextBox 6"/>
            <p:cNvSpPr txBox="1"/>
            <p:nvPr/>
          </p:nvSpPr>
          <p:spPr>
            <a:xfrm>
              <a:off x="132796" y="5282045"/>
              <a:ext cx="3439795" cy="521970"/>
            </a:xfrm>
            <a:prstGeom prst="rect">
              <a:avLst/>
            </a:prstGeom>
            <a:noFill/>
          </p:spPr>
          <p:txBody>
            <a:bodyPr wrap="square" rtlCol="0">
              <a:spAutoFit/>
            </a:bodyPr>
            <a:lstStyle/>
            <a:p>
              <a:r>
                <a:rPr lang="zh-CN" altLang="en-US" sz="2800" b="1" dirty="0" smtClean="0">
                  <a:solidFill>
                    <a:srgbClr val="FF0000"/>
                  </a:solidFill>
                  <a:ea typeface="华文宋体" panose="02010600040101010101" pitchFamily="2" charset="-122"/>
                </a:rPr>
                <a:t>“操作反应流”型</a:t>
              </a:r>
              <a:endParaRPr lang="zh-CN" altLang="en-US" sz="2800" b="1" dirty="0">
                <a:solidFill>
                  <a:srgbClr val="FF0000"/>
                </a:solidFill>
                <a:ea typeface="华文宋体" panose="02010600040101010101" pitchFamily="2" charset="-122"/>
              </a:endParaRPr>
            </a:p>
          </p:txBody>
        </p:sp>
        <p:sp>
          <p:nvSpPr>
            <p:cNvPr id="10" name="椭圆 9"/>
            <p:cNvSpPr/>
            <p:nvPr/>
          </p:nvSpPr>
          <p:spPr>
            <a:xfrm>
              <a:off x="172167" y="5131852"/>
              <a:ext cx="3144212" cy="864095"/>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11"/>
          <p:cNvSpPr txBox="1"/>
          <p:nvPr/>
        </p:nvSpPr>
        <p:spPr>
          <a:xfrm>
            <a:off x="502727" y="1186081"/>
            <a:ext cx="4246880" cy="583565"/>
          </a:xfrm>
          <a:prstGeom prst="rect">
            <a:avLst/>
          </a:prstGeom>
          <a:solidFill>
            <a:srgbClr val="92D050"/>
          </a:solidFill>
        </p:spPr>
        <p:txBody>
          <a:bodyPr wrap="none" rtlCol="0">
            <a:spAutoFit/>
          </a:bodyPr>
          <a:lstStyle/>
          <a:p>
            <a:r>
              <a:rPr lang="zh-CN" altLang="en-US" sz="3200" b="1" dirty="0" smtClean="0"/>
              <a:t>先学会画，会画就会看</a:t>
            </a:r>
            <a:endParaRPr lang="zh-CN" altLang="en-US" sz="3200" b="1" dirty="0"/>
          </a:p>
        </p:txBody>
      </p:sp>
      <p:grpSp>
        <p:nvGrpSpPr>
          <p:cNvPr id="6" name="组合 5"/>
          <p:cNvGrpSpPr/>
          <p:nvPr/>
        </p:nvGrpSpPr>
        <p:grpSpPr>
          <a:xfrm>
            <a:off x="2658917" y="2558614"/>
            <a:ext cx="6724145" cy="3169836"/>
            <a:chOff x="1134917" y="2112209"/>
            <a:chExt cx="6724145" cy="3169836"/>
          </a:xfrm>
        </p:grpSpPr>
        <p:sp>
          <p:nvSpPr>
            <p:cNvPr id="13" name="矩形 12"/>
            <p:cNvSpPr/>
            <p:nvPr/>
          </p:nvSpPr>
          <p:spPr>
            <a:xfrm>
              <a:off x="1134917" y="2708920"/>
              <a:ext cx="6289663" cy="257312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14"/>
            <p:cNvSpPr/>
            <p:nvPr/>
          </p:nvSpPr>
          <p:spPr>
            <a:xfrm rot="19206964" flipV="1">
              <a:off x="6555305" y="2112209"/>
              <a:ext cx="1303757" cy="3164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sp>
        <p:nvSpPr>
          <p:cNvPr id="16" name="文本框 4"/>
          <p:cNvSpPr txBox="1"/>
          <p:nvPr/>
        </p:nvSpPr>
        <p:spPr>
          <a:xfrm>
            <a:off x="8826480" y="1770038"/>
            <a:ext cx="1584176" cy="521970"/>
          </a:xfrm>
          <a:prstGeom prst="rect">
            <a:avLst/>
          </a:prstGeom>
          <a:noFill/>
        </p:spPr>
        <p:txBody>
          <a:bodyPr wrap="square" rtlCol="0">
            <a:spAutoFit/>
          </a:bodyPr>
          <a:lstStyle/>
          <a:p>
            <a:r>
              <a:rPr lang="zh-CN" altLang="en-US" sz="2800" b="1" dirty="0">
                <a:solidFill>
                  <a:srgbClr val="FF0000"/>
                </a:solidFill>
                <a:latin typeface="微软雅黑" panose="020B0503020204020204" pitchFamily="34" charset="-122"/>
                <a:ea typeface="微软雅黑" panose="020B0503020204020204" pitchFamily="34" charset="-122"/>
              </a:rPr>
              <a:t>预处理</a:t>
            </a:r>
          </a:p>
        </p:txBody>
      </p:sp>
      <p:grpSp>
        <p:nvGrpSpPr>
          <p:cNvPr id="9" name="组合 8"/>
          <p:cNvGrpSpPr/>
          <p:nvPr/>
        </p:nvGrpSpPr>
        <p:grpSpPr>
          <a:xfrm>
            <a:off x="9188611" y="2727719"/>
            <a:ext cx="1462171" cy="2256887"/>
            <a:chOff x="7424581" y="2673744"/>
            <a:chExt cx="1462171" cy="2256887"/>
          </a:xfrm>
        </p:grpSpPr>
        <p:sp>
          <p:nvSpPr>
            <p:cNvPr id="17" name="椭圆 16"/>
            <p:cNvSpPr/>
            <p:nvPr/>
          </p:nvSpPr>
          <p:spPr>
            <a:xfrm>
              <a:off x="7424581" y="3202439"/>
              <a:ext cx="1462171" cy="1728192"/>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右箭头 17"/>
            <p:cNvSpPr/>
            <p:nvPr/>
          </p:nvSpPr>
          <p:spPr>
            <a:xfrm rot="19206964" flipV="1">
              <a:off x="7721095" y="2673744"/>
              <a:ext cx="1148692" cy="529516"/>
            </a:xfrm>
            <a:prstGeom prst="rightArrow">
              <a:avLst>
                <a:gd name="adj1" fmla="val 16248"/>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4"/>
          <p:cNvSpPr txBox="1"/>
          <p:nvPr/>
        </p:nvSpPr>
        <p:spPr>
          <a:xfrm>
            <a:off x="10200456" y="1339126"/>
            <a:ext cx="792088" cy="1814830"/>
          </a:xfrm>
          <a:prstGeom prst="rect">
            <a:avLst/>
          </a:prstGeom>
          <a:noFill/>
        </p:spPr>
        <p:txBody>
          <a:bodyPr wrap="square" rtlCol="0">
            <a:spAutoFit/>
          </a:bodyPr>
          <a:lstStyle/>
          <a:p>
            <a:r>
              <a:rPr lang="zh-CN" altLang="en-US" sz="2800" b="1" dirty="0" smtClean="0">
                <a:solidFill>
                  <a:srgbClr val="FF0000"/>
                </a:solidFill>
                <a:latin typeface="微软雅黑" panose="020B0503020204020204" pitchFamily="34" charset="-122"/>
                <a:ea typeface="微软雅黑" panose="020B0503020204020204" pitchFamily="34" charset="-122"/>
              </a:rPr>
              <a:t>核心反应</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028700" y="4084955"/>
            <a:ext cx="1377950" cy="521970"/>
          </a:xfrm>
          <a:prstGeom prst="rect">
            <a:avLst/>
          </a:prstGeom>
          <a:noFill/>
          <a:ln>
            <a:noFill/>
          </a:ln>
        </p:spPr>
        <p:txBody>
          <a:bodyPr wrap="square" rtlCol="0">
            <a:spAutoFit/>
          </a:bodyPr>
          <a:lstStyle/>
          <a:p>
            <a:r>
              <a:rPr lang="zh-CN" altLang="en-US" sz="2800">
                <a:ln>
                  <a:solidFill>
                    <a:schemeClr val="tx1"/>
                  </a:solidFill>
                </a:ln>
              </a:rPr>
              <a:t>铝土矿</a:t>
            </a:r>
          </a:p>
        </p:txBody>
      </p:sp>
      <p:cxnSp>
        <p:nvCxnSpPr>
          <p:cNvPr id="11" name="直接箭头连接符 10"/>
          <p:cNvCxnSpPr/>
          <p:nvPr/>
        </p:nvCxnSpPr>
        <p:spPr>
          <a:xfrm flipV="1">
            <a:off x="2279650" y="4354195"/>
            <a:ext cx="791210" cy="15875"/>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sp>
        <p:nvSpPr>
          <p:cNvPr id="14" name="文本框 13"/>
          <p:cNvSpPr txBox="1"/>
          <p:nvPr/>
        </p:nvSpPr>
        <p:spPr>
          <a:xfrm>
            <a:off x="3166110" y="4084955"/>
            <a:ext cx="982345" cy="521970"/>
          </a:xfrm>
          <a:prstGeom prst="rect">
            <a:avLst/>
          </a:prstGeom>
          <a:noFill/>
          <a:ln>
            <a:solidFill>
              <a:srgbClr val="00B050"/>
            </a:solidFill>
          </a:ln>
        </p:spPr>
        <p:txBody>
          <a:bodyPr wrap="square" rtlCol="0">
            <a:spAutoFit/>
          </a:bodyPr>
          <a:lstStyle/>
          <a:p>
            <a:r>
              <a:rPr lang="zh-CN" altLang="en-US" sz="2800" b="1"/>
              <a:t>酸浸</a:t>
            </a:r>
          </a:p>
        </p:txBody>
      </p:sp>
      <p:cxnSp>
        <p:nvCxnSpPr>
          <p:cNvPr id="20" name="直接箭头连接符 19"/>
          <p:cNvCxnSpPr>
            <a:endCxn id="14" idx="0"/>
          </p:cNvCxnSpPr>
          <p:nvPr/>
        </p:nvCxnSpPr>
        <p:spPr>
          <a:xfrm>
            <a:off x="3625215" y="3673475"/>
            <a:ext cx="32385" cy="41148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sp>
        <p:nvSpPr>
          <p:cNvPr id="21" name="文本框 20"/>
          <p:cNvSpPr txBox="1"/>
          <p:nvPr/>
        </p:nvSpPr>
        <p:spPr>
          <a:xfrm>
            <a:off x="3176905" y="5018405"/>
            <a:ext cx="971550" cy="398780"/>
          </a:xfrm>
          <a:prstGeom prst="rect">
            <a:avLst/>
          </a:prstGeom>
          <a:noFill/>
          <a:ln>
            <a:noFill/>
          </a:ln>
        </p:spPr>
        <p:txBody>
          <a:bodyPr wrap="square" rtlCol="0">
            <a:spAutoFit/>
          </a:bodyPr>
          <a:lstStyle/>
          <a:p>
            <a:r>
              <a:rPr lang="zh-CN" altLang="en-US" sz="2000">
                <a:ln>
                  <a:solidFill>
                    <a:schemeClr val="tx1"/>
                  </a:solidFill>
                </a:ln>
              </a:rPr>
              <a:t>滤渣</a:t>
            </a:r>
            <a:r>
              <a:rPr lang="en-US" altLang="zh-CN" sz="2000">
                <a:ln>
                  <a:solidFill>
                    <a:schemeClr val="tx1"/>
                  </a:solidFill>
                </a:ln>
              </a:rPr>
              <a:t>1</a:t>
            </a:r>
          </a:p>
        </p:txBody>
      </p:sp>
      <p:cxnSp>
        <p:nvCxnSpPr>
          <p:cNvPr id="22" name="直接箭头连接符 21"/>
          <p:cNvCxnSpPr>
            <a:endCxn id="21" idx="0"/>
          </p:cNvCxnSpPr>
          <p:nvPr/>
        </p:nvCxnSpPr>
        <p:spPr>
          <a:xfrm>
            <a:off x="3625215" y="4606925"/>
            <a:ext cx="37465" cy="41148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sp>
        <p:nvSpPr>
          <p:cNvPr id="23" name="文本框 22"/>
          <p:cNvSpPr txBox="1"/>
          <p:nvPr/>
        </p:nvSpPr>
        <p:spPr>
          <a:xfrm>
            <a:off x="2966085" y="3356610"/>
            <a:ext cx="1636395" cy="398780"/>
          </a:xfrm>
          <a:prstGeom prst="rect">
            <a:avLst/>
          </a:prstGeom>
          <a:noFill/>
          <a:ln>
            <a:noFill/>
          </a:ln>
        </p:spPr>
        <p:txBody>
          <a:bodyPr wrap="square" rtlCol="0">
            <a:spAutoFit/>
          </a:bodyPr>
          <a:lstStyle/>
          <a:p>
            <a:r>
              <a:rPr lang="zh-CN" altLang="en-US" sz="2000">
                <a:ln>
                  <a:solidFill>
                    <a:schemeClr val="tx1"/>
                  </a:solidFill>
                </a:ln>
              </a:rPr>
              <a:t>过量稀盐酸</a:t>
            </a:r>
          </a:p>
        </p:txBody>
      </p:sp>
      <p:cxnSp>
        <p:nvCxnSpPr>
          <p:cNvPr id="24" name="直接箭头连接符 23"/>
          <p:cNvCxnSpPr/>
          <p:nvPr/>
        </p:nvCxnSpPr>
        <p:spPr>
          <a:xfrm flipV="1">
            <a:off x="4172585" y="4338320"/>
            <a:ext cx="513715" cy="1524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sp>
        <p:nvSpPr>
          <p:cNvPr id="25" name="文本框 24"/>
          <p:cNvSpPr txBox="1"/>
          <p:nvPr/>
        </p:nvSpPr>
        <p:spPr>
          <a:xfrm>
            <a:off x="4686300" y="4101465"/>
            <a:ext cx="982345" cy="521970"/>
          </a:xfrm>
          <a:prstGeom prst="rect">
            <a:avLst/>
          </a:prstGeom>
          <a:noFill/>
          <a:ln>
            <a:solidFill>
              <a:srgbClr val="00B050"/>
            </a:solidFill>
          </a:ln>
        </p:spPr>
        <p:txBody>
          <a:bodyPr wrap="square" rtlCol="0">
            <a:spAutoFit/>
          </a:bodyPr>
          <a:lstStyle/>
          <a:p>
            <a:r>
              <a:rPr lang="zh-CN" altLang="en-US" sz="2800" b="1"/>
              <a:t>过滤</a:t>
            </a:r>
          </a:p>
        </p:txBody>
      </p:sp>
      <p:cxnSp>
        <p:nvCxnSpPr>
          <p:cNvPr id="26" name="直接箭头连接符 25"/>
          <p:cNvCxnSpPr/>
          <p:nvPr/>
        </p:nvCxnSpPr>
        <p:spPr>
          <a:xfrm flipV="1">
            <a:off x="5668645" y="4338320"/>
            <a:ext cx="513715" cy="1524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sp>
        <p:nvSpPr>
          <p:cNvPr id="27" name="文本框 26"/>
          <p:cNvSpPr txBox="1"/>
          <p:nvPr/>
        </p:nvSpPr>
        <p:spPr>
          <a:xfrm>
            <a:off x="6182360" y="4101465"/>
            <a:ext cx="982345" cy="521970"/>
          </a:xfrm>
          <a:prstGeom prst="rect">
            <a:avLst/>
          </a:prstGeom>
          <a:noFill/>
          <a:ln>
            <a:solidFill>
              <a:srgbClr val="00B050"/>
            </a:solidFill>
          </a:ln>
        </p:spPr>
        <p:txBody>
          <a:bodyPr wrap="square" rtlCol="0">
            <a:spAutoFit/>
          </a:bodyPr>
          <a:lstStyle/>
          <a:p>
            <a:r>
              <a:rPr lang="zh-CN" altLang="en-US" sz="2800" b="1"/>
              <a:t>过滤</a:t>
            </a:r>
          </a:p>
        </p:txBody>
      </p:sp>
      <p:cxnSp>
        <p:nvCxnSpPr>
          <p:cNvPr id="28" name="直接箭头连接符 27"/>
          <p:cNvCxnSpPr/>
          <p:nvPr/>
        </p:nvCxnSpPr>
        <p:spPr>
          <a:xfrm flipV="1">
            <a:off x="7308215" y="4338320"/>
            <a:ext cx="513715" cy="1524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sp>
        <p:nvSpPr>
          <p:cNvPr id="29" name="文本框 28"/>
          <p:cNvSpPr txBox="1"/>
          <p:nvPr/>
        </p:nvSpPr>
        <p:spPr>
          <a:xfrm>
            <a:off x="7844155" y="4101465"/>
            <a:ext cx="982345" cy="521970"/>
          </a:xfrm>
          <a:prstGeom prst="rect">
            <a:avLst/>
          </a:prstGeom>
          <a:noFill/>
          <a:ln>
            <a:solidFill>
              <a:srgbClr val="00B050"/>
            </a:solidFill>
          </a:ln>
        </p:spPr>
        <p:txBody>
          <a:bodyPr wrap="square" rtlCol="0">
            <a:spAutoFit/>
          </a:bodyPr>
          <a:lstStyle/>
          <a:p>
            <a:r>
              <a:rPr lang="zh-CN" altLang="en-US" sz="2800" b="1"/>
              <a:t>灼烧</a:t>
            </a:r>
          </a:p>
        </p:txBody>
      </p:sp>
      <p:cxnSp>
        <p:nvCxnSpPr>
          <p:cNvPr id="30" name="直接箭头连接符 29"/>
          <p:cNvCxnSpPr/>
          <p:nvPr/>
        </p:nvCxnSpPr>
        <p:spPr>
          <a:xfrm>
            <a:off x="5161280" y="3673475"/>
            <a:ext cx="32385" cy="41148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sp>
        <p:nvSpPr>
          <p:cNvPr id="31" name="文本框 30"/>
          <p:cNvSpPr txBox="1"/>
          <p:nvPr/>
        </p:nvSpPr>
        <p:spPr>
          <a:xfrm>
            <a:off x="4435475" y="3274695"/>
            <a:ext cx="1746885" cy="398780"/>
          </a:xfrm>
          <a:prstGeom prst="rect">
            <a:avLst/>
          </a:prstGeom>
          <a:noFill/>
          <a:ln>
            <a:noFill/>
          </a:ln>
        </p:spPr>
        <p:txBody>
          <a:bodyPr wrap="square" rtlCol="0">
            <a:spAutoFit/>
          </a:bodyPr>
          <a:lstStyle/>
          <a:p>
            <a:r>
              <a:rPr lang="zh-CN" altLang="en-US" sz="2000">
                <a:ln>
                  <a:solidFill>
                    <a:schemeClr val="tx1"/>
                  </a:solidFill>
                </a:ln>
              </a:rPr>
              <a:t>过量氢氧化钠</a:t>
            </a:r>
          </a:p>
        </p:txBody>
      </p:sp>
      <p:sp>
        <p:nvSpPr>
          <p:cNvPr id="32" name="文本框 31"/>
          <p:cNvSpPr txBox="1"/>
          <p:nvPr/>
        </p:nvSpPr>
        <p:spPr>
          <a:xfrm>
            <a:off x="4796790" y="4984750"/>
            <a:ext cx="971550" cy="398780"/>
          </a:xfrm>
          <a:prstGeom prst="rect">
            <a:avLst/>
          </a:prstGeom>
          <a:noFill/>
          <a:ln>
            <a:noFill/>
          </a:ln>
        </p:spPr>
        <p:txBody>
          <a:bodyPr wrap="square" rtlCol="0">
            <a:spAutoFit/>
          </a:bodyPr>
          <a:lstStyle/>
          <a:p>
            <a:r>
              <a:rPr lang="zh-CN" altLang="en-US" sz="2000">
                <a:ln>
                  <a:solidFill>
                    <a:schemeClr val="tx1"/>
                  </a:solidFill>
                </a:ln>
              </a:rPr>
              <a:t>滤渣</a:t>
            </a:r>
            <a:r>
              <a:rPr lang="en-US" altLang="zh-CN" sz="2000">
                <a:ln>
                  <a:solidFill>
                    <a:schemeClr val="tx1"/>
                  </a:solidFill>
                </a:ln>
              </a:rPr>
              <a:t>2</a:t>
            </a:r>
          </a:p>
        </p:txBody>
      </p:sp>
      <p:cxnSp>
        <p:nvCxnSpPr>
          <p:cNvPr id="33" name="直接箭头连接符 32"/>
          <p:cNvCxnSpPr/>
          <p:nvPr/>
        </p:nvCxnSpPr>
        <p:spPr>
          <a:xfrm>
            <a:off x="5161280" y="4623435"/>
            <a:ext cx="37465" cy="41148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34" name="直接箭头连接符 33"/>
          <p:cNvCxnSpPr/>
          <p:nvPr/>
        </p:nvCxnSpPr>
        <p:spPr>
          <a:xfrm>
            <a:off x="6657340" y="3689985"/>
            <a:ext cx="32385" cy="41148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sp>
        <p:nvSpPr>
          <p:cNvPr id="35" name="文本框 34"/>
          <p:cNvSpPr txBox="1"/>
          <p:nvPr/>
        </p:nvSpPr>
        <p:spPr>
          <a:xfrm>
            <a:off x="6167120" y="3274695"/>
            <a:ext cx="1746885" cy="398780"/>
          </a:xfrm>
          <a:prstGeom prst="rect">
            <a:avLst/>
          </a:prstGeom>
          <a:noFill/>
          <a:ln>
            <a:noFill/>
          </a:ln>
        </p:spPr>
        <p:txBody>
          <a:bodyPr wrap="square" rtlCol="0">
            <a:spAutoFit/>
          </a:bodyPr>
          <a:lstStyle/>
          <a:p>
            <a:r>
              <a:rPr lang="zh-CN" altLang="en-US" sz="2000">
                <a:ln>
                  <a:solidFill>
                    <a:schemeClr val="tx1"/>
                  </a:solidFill>
                </a:ln>
              </a:rPr>
              <a:t>过量二氧化碳</a:t>
            </a:r>
          </a:p>
        </p:txBody>
      </p:sp>
      <p:cxnSp>
        <p:nvCxnSpPr>
          <p:cNvPr id="36" name="直接箭头连接符 35"/>
          <p:cNvCxnSpPr/>
          <p:nvPr/>
        </p:nvCxnSpPr>
        <p:spPr>
          <a:xfrm>
            <a:off x="6689725" y="4623435"/>
            <a:ext cx="37465" cy="41148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sp>
        <p:nvSpPr>
          <p:cNvPr id="37" name="文本框 36"/>
          <p:cNvSpPr txBox="1"/>
          <p:nvPr/>
        </p:nvSpPr>
        <p:spPr>
          <a:xfrm>
            <a:off x="6336665" y="5034915"/>
            <a:ext cx="971550" cy="398780"/>
          </a:xfrm>
          <a:prstGeom prst="rect">
            <a:avLst/>
          </a:prstGeom>
          <a:noFill/>
          <a:ln>
            <a:noFill/>
          </a:ln>
        </p:spPr>
        <p:txBody>
          <a:bodyPr wrap="square" rtlCol="0">
            <a:spAutoFit/>
          </a:bodyPr>
          <a:lstStyle/>
          <a:p>
            <a:r>
              <a:rPr lang="zh-CN" altLang="en-US" sz="2000">
                <a:ln>
                  <a:solidFill>
                    <a:schemeClr val="tx1"/>
                  </a:solidFill>
                </a:ln>
              </a:rPr>
              <a:t>滤液</a:t>
            </a:r>
            <a:r>
              <a:rPr lang="en-US" altLang="zh-CN" sz="2000">
                <a:ln>
                  <a:solidFill>
                    <a:schemeClr val="tx1"/>
                  </a:solidFill>
                </a:ln>
              </a:rPr>
              <a:t>1</a:t>
            </a:r>
          </a:p>
        </p:txBody>
      </p:sp>
      <p:cxnSp>
        <p:nvCxnSpPr>
          <p:cNvPr id="38" name="直接箭头连接符 37"/>
          <p:cNvCxnSpPr/>
          <p:nvPr/>
        </p:nvCxnSpPr>
        <p:spPr>
          <a:xfrm flipV="1">
            <a:off x="8826500" y="4323080"/>
            <a:ext cx="513715" cy="1524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sp>
        <p:nvSpPr>
          <p:cNvPr id="39" name="文本框 38"/>
          <p:cNvSpPr txBox="1"/>
          <p:nvPr/>
        </p:nvSpPr>
        <p:spPr>
          <a:xfrm>
            <a:off x="9428480" y="4101465"/>
            <a:ext cx="982345" cy="521970"/>
          </a:xfrm>
          <a:prstGeom prst="rect">
            <a:avLst/>
          </a:prstGeom>
          <a:noFill/>
          <a:ln>
            <a:solidFill>
              <a:srgbClr val="00B050"/>
            </a:solidFill>
          </a:ln>
        </p:spPr>
        <p:txBody>
          <a:bodyPr wrap="square" rtlCol="0">
            <a:spAutoFit/>
          </a:bodyPr>
          <a:lstStyle/>
          <a:p>
            <a:r>
              <a:rPr lang="zh-CN" altLang="en-US" sz="2800" b="1"/>
              <a:t>电解</a:t>
            </a:r>
          </a:p>
        </p:txBody>
      </p:sp>
      <p:cxnSp>
        <p:nvCxnSpPr>
          <p:cNvPr id="40" name="直接箭头连接符 39"/>
          <p:cNvCxnSpPr/>
          <p:nvPr/>
        </p:nvCxnSpPr>
        <p:spPr>
          <a:xfrm>
            <a:off x="9903460" y="3564255"/>
            <a:ext cx="32385" cy="41148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sp>
        <p:nvSpPr>
          <p:cNvPr id="41" name="文本框 40"/>
          <p:cNvSpPr txBox="1"/>
          <p:nvPr/>
        </p:nvSpPr>
        <p:spPr>
          <a:xfrm>
            <a:off x="9332595" y="3154045"/>
            <a:ext cx="1155065" cy="398780"/>
          </a:xfrm>
          <a:prstGeom prst="rect">
            <a:avLst/>
          </a:prstGeom>
          <a:noFill/>
          <a:ln>
            <a:noFill/>
          </a:ln>
        </p:spPr>
        <p:txBody>
          <a:bodyPr wrap="square" rtlCol="0">
            <a:spAutoFit/>
          </a:bodyPr>
          <a:lstStyle/>
          <a:p>
            <a:r>
              <a:rPr lang="zh-CN" altLang="en-US" sz="2000">
                <a:ln>
                  <a:solidFill>
                    <a:schemeClr val="tx1"/>
                  </a:solidFill>
                </a:ln>
              </a:rPr>
              <a:t>冰晶石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72161" y="385425"/>
            <a:ext cx="8784976" cy="737235"/>
          </a:xfrm>
          <a:prstGeom prst="rect">
            <a:avLst/>
          </a:prstGeom>
          <a:noFill/>
          <a:ln w="9525">
            <a:noFill/>
          </a:ln>
        </p:spPr>
        <p:txBody>
          <a:bodyPr wrap="square">
            <a:spAutoFit/>
          </a:bodyPr>
          <a:lstStyle/>
          <a:p>
            <a:pPr>
              <a:lnSpc>
                <a:spcPct val="150000"/>
              </a:lnSpc>
            </a:pPr>
            <a:r>
              <a:rPr lang="zh-CN" altLang="en-US" sz="28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练习</a:t>
            </a:r>
            <a:r>
              <a:rPr lang="en-US" altLang="zh-CN" sz="28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8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：铝土矿</a:t>
            </a:r>
            <a:r>
              <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制取</a:t>
            </a:r>
            <a:r>
              <a:rPr lang="zh-CN" altLang="en-US" sz="28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铝（画</a:t>
            </a:r>
            <a:r>
              <a:rPr lang="zh-CN" altLang="en-US" sz="28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“物质流”型）</a:t>
            </a:r>
            <a:endPar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8" name="组合 7"/>
          <p:cNvGrpSpPr/>
          <p:nvPr/>
        </p:nvGrpSpPr>
        <p:grpSpPr>
          <a:xfrm>
            <a:off x="4886845" y="5729461"/>
            <a:ext cx="3439795" cy="792087"/>
            <a:chOff x="196100" y="5445224"/>
            <a:chExt cx="3439795" cy="792087"/>
          </a:xfrm>
        </p:grpSpPr>
        <p:sp>
          <p:nvSpPr>
            <p:cNvPr id="7" name="TextBox 6"/>
            <p:cNvSpPr txBox="1"/>
            <p:nvPr/>
          </p:nvSpPr>
          <p:spPr>
            <a:xfrm>
              <a:off x="196100" y="5589240"/>
              <a:ext cx="3439795" cy="521970"/>
            </a:xfrm>
            <a:prstGeom prst="rect">
              <a:avLst/>
            </a:prstGeom>
            <a:noFill/>
          </p:spPr>
          <p:txBody>
            <a:bodyPr wrap="square" rtlCol="0">
              <a:spAutoFit/>
            </a:bodyPr>
            <a:lstStyle/>
            <a:p>
              <a:r>
                <a:rPr lang="zh-CN" altLang="en-US" sz="2800" b="1" dirty="0" smtClean="0">
                  <a:solidFill>
                    <a:srgbClr val="FF0000"/>
                  </a:solidFill>
                  <a:ea typeface="华文宋体" panose="02010600040101010101" pitchFamily="2" charset="-122"/>
                </a:rPr>
                <a:t>“物质流”型</a:t>
              </a:r>
              <a:endParaRPr lang="zh-CN" altLang="en-US" sz="2800" b="1" dirty="0">
                <a:solidFill>
                  <a:srgbClr val="FF0000"/>
                </a:solidFill>
                <a:ea typeface="华文宋体" panose="02010600040101010101" pitchFamily="2" charset="-122"/>
              </a:endParaRPr>
            </a:p>
          </p:txBody>
        </p:sp>
        <p:sp>
          <p:nvSpPr>
            <p:cNvPr id="10" name="椭圆 9"/>
            <p:cNvSpPr/>
            <p:nvPr/>
          </p:nvSpPr>
          <p:spPr>
            <a:xfrm>
              <a:off x="362476" y="5445224"/>
              <a:ext cx="2337316" cy="792087"/>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
          <p:cNvSpPr txBox="1"/>
          <p:nvPr/>
        </p:nvSpPr>
        <p:spPr>
          <a:xfrm>
            <a:off x="372110" y="2976880"/>
            <a:ext cx="1377950" cy="521970"/>
          </a:xfrm>
          <a:prstGeom prst="rect">
            <a:avLst/>
          </a:prstGeom>
          <a:noFill/>
          <a:ln>
            <a:solidFill>
              <a:srgbClr val="00B050"/>
            </a:solidFill>
          </a:ln>
        </p:spPr>
        <p:txBody>
          <a:bodyPr wrap="square" rtlCol="0">
            <a:spAutoFit/>
          </a:bodyPr>
          <a:lstStyle/>
          <a:p>
            <a:r>
              <a:rPr lang="zh-CN" altLang="en-US" sz="2800">
                <a:ln>
                  <a:solidFill>
                    <a:schemeClr val="tx1"/>
                  </a:solidFill>
                </a:ln>
              </a:rPr>
              <a:t>铝土矿</a:t>
            </a:r>
          </a:p>
        </p:txBody>
      </p:sp>
      <p:cxnSp>
        <p:nvCxnSpPr>
          <p:cNvPr id="11" name="直接箭头连接符 10"/>
          <p:cNvCxnSpPr>
            <a:stCxn id="3" idx="3"/>
          </p:cNvCxnSpPr>
          <p:nvPr/>
        </p:nvCxnSpPr>
        <p:spPr>
          <a:xfrm>
            <a:off x="1750060" y="3237865"/>
            <a:ext cx="1653540" cy="8255"/>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sp>
        <p:nvSpPr>
          <p:cNvPr id="5" name="左中括号 4"/>
          <p:cNvSpPr/>
          <p:nvPr/>
        </p:nvSpPr>
        <p:spPr>
          <a:xfrm>
            <a:off x="3493770" y="2660015"/>
            <a:ext cx="458470" cy="1155700"/>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6" name="文本框 5"/>
          <p:cNvSpPr txBox="1"/>
          <p:nvPr/>
        </p:nvSpPr>
        <p:spPr>
          <a:xfrm>
            <a:off x="3952240" y="2454910"/>
            <a:ext cx="934720" cy="521970"/>
          </a:xfrm>
          <a:prstGeom prst="rect">
            <a:avLst/>
          </a:prstGeom>
          <a:noFill/>
          <a:ln>
            <a:solidFill>
              <a:srgbClr val="00B050"/>
            </a:solidFill>
          </a:ln>
        </p:spPr>
        <p:txBody>
          <a:bodyPr wrap="square" rtlCol="0">
            <a:spAutoFit/>
          </a:bodyPr>
          <a:lstStyle/>
          <a:p>
            <a:r>
              <a:rPr lang="zh-CN" altLang="en-US" sz="2800">
                <a:ln>
                  <a:solidFill>
                    <a:schemeClr val="tx1"/>
                  </a:solidFill>
                </a:ln>
              </a:rPr>
              <a:t>沉淀</a:t>
            </a:r>
          </a:p>
        </p:txBody>
      </p:sp>
      <p:sp>
        <p:nvSpPr>
          <p:cNvPr id="9" name="文本框 8"/>
          <p:cNvSpPr txBox="1"/>
          <p:nvPr/>
        </p:nvSpPr>
        <p:spPr>
          <a:xfrm>
            <a:off x="3952240" y="3498850"/>
            <a:ext cx="934720" cy="521970"/>
          </a:xfrm>
          <a:prstGeom prst="rect">
            <a:avLst/>
          </a:prstGeom>
          <a:noFill/>
          <a:ln>
            <a:solidFill>
              <a:srgbClr val="00B050"/>
            </a:solidFill>
          </a:ln>
        </p:spPr>
        <p:txBody>
          <a:bodyPr wrap="square" rtlCol="0">
            <a:spAutoFit/>
          </a:bodyPr>
          <a:lstStyle/>
          <a:p>
            <a:r>
              <a:rPr lang="zh-CN" altLang="en-US" sz="2800">
                <a:ln>
                  <a:solidFill>
                    <a:schemeClr val="tx1"/>
                  </a:solidFill>
                </a:ln>
              </a:rPr>
              <a:t>滤液</a:t>
            </a:r>
          </a:p>
        </p:txBody>
      </p:sp>
      <p:sp>
        <p:nvSpPr>
          <p:cNvPr id="31" name="文本框 30"/>
          <p:cNvSpPr txBox="1"/>
          <p:nvPr/>
        </p:nvSpPr>
        <p:spPr>
          <a:xfrm>
            <a:off x="1770380" y="2660015"/>
            <a:ext cx="1746885" cy="398780"/>
          </a:xfrm>
          <a:prstGeom prst="rect">
            <a:avLst/>
          </a:prstGeom>
          <a:noFill/>
          <a:ln>
            <a:noFill/>
          </a:ln>
        </p:spPr>
        <p:txBody>
          <a:bodyPr wrap="square" rtlCol="0">
            <a:spAutoFit/>
          </a:bodyPr>
          <a:lstStyle/>
          <a:p>
            <a:r>
              <a:rPr lang="zh-CN" altLang="en-US" sz="2000">
                <a:ln>
                  <a:solidFill>
                    <a:schemeClr val="tx1"/>
                  </a:solidFill>
                </a:ln>
              </a:rPr>
              <a:t>过量氢氧化钠</a:t>
            </a:r>
          </a:p>
        </p:txBody>
      </p:sp>
      <p:sp>
        <p:nvSpPr>
          <p:cNvPr id="12" name="文本框 11"/>
          <p:cNvSpPr txBox="1"/>
          <p:nvPr/>
        </p:nvSpPr>
        <p:spPr>
          <a:xfrm>
            <a:off x="2221865" y="3416935"/>
            <a:ext cx="844550" cy="398780"/>
          </a:xfrm>
          <a:prstGeom prst="rect">
            <a:avLst/>
          </a:prstGeom>
          <a:noFill/>
          <a:ln>
            <a:noFill/>
          </a:ln>
        </p:spPr>
        <p:txBody>
          <a:bodyPr wrap="square" rtlCol="0">
            <a:spAutoFit/>
          </a:bodyPr>
          <a:lstStyle/>
          <a:p>
            <a:r>
              <a:rPr lang="zh-CN" altLang="en-US" sz="2000">
                <a:ln>
                  <a:solidFill>
                    <a:schemeClr val="tx1"/>
                  </a:solidFill>
                </a:ln>
              </a:rPr>
              <a:t>过滤</a:t>
            </a:r>
          </a:p>
        </p:txBody>
      </p:sp>
      <p:cxnSp>
        <p:nvCxnSpPr>
          <p:cNvPr id="13" name="直接箭头连接符 12"/>
          <p:cNvCxnSpPr/>
          <p:nvPr/>
        </p:nvCxnSpPr>
        <p:spPr>
          <a:xfrm>
            <a:off x="4886960" y="3756025"/>
            <a:ext cx="1653540" cy="8255"/>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sp>
        <p:nvSpPr>
          <p:cNvPr id="14" name="文本框 13"/>
          <p:cNvSpPr txBox="1"/>
          <p:nvPr/>
        </p:nvSpPr>
        <p:spPr>
          <a:xfrm>
            <a:off x="4840605" y="3246120"/>
            <a:ext cx="1746885" cy="398780"/>
          </a:xfrm>
          <a:prstGeom prst="rect">
            <a:avLst/>
          </a:prstGeom>
          <a:noFill/>
          <a:ln>
            <a:noFill/>
          </a:ln>
        </p:spPr>
        <p:txBody>
          <a:bodyPr wrap="square" rtlCol="0">
            <a:spAutoFit/>
          </a:bodyPr>
          <a:lstStyle/>
          <a:p>
            <a:r>
              <a:rPr lang="zh-CN" altLang="en-US" sz="2000">
                <a:ln>
                  <a:solidFill>
                    <a:schemeClr val="tx1"/>
                  </a:solidFill>
                </a:ln>
              </a:rPr>
              <a:t>过量二氧化碳</a:t>
            </a:r>
          </a:p>
        </p:txBody>
      </p:sp>
      <p:sp>
        <p:nvSpPr>
          <p:cNvPr id="15" name="文本框 14"/>
          <p:cNvSpPr txBox="1"/>
          <p:nvPr/>
        </p:nvSpPr>
        <p:spPr>
          <a:xfrm>
            <a:off x="5166995" y="3923665"/>
            <a:ext cx="844550" cy="398780"/>
          </a:xfrm>
          <a:prstGeom prst="rect">
            <a:avLst/>
          </a:prstGeom>
          <a:noFill/>
          <a:ln>
            <a:noFill/>
          </a:ln>
        </p:spPr>
        <p:txBody>
          <a:bodyPr wrap="square" rtlCol="0">
            <a:spAutoFit/>
          </a:bodyPr>
          <a:lstStyle/>
          <a:p>
            <a:r>
              <a:rPr lang="zh-CN" altLang="en-US" sz="2000">
                <a:ln>
                  <a:solidFill>
                    <a:schemeClr val="tx1"/>
                  </a:solidFill>
                </a:ln>
              </a:rPr>
              <a:t>过滤</a:t>
            </a:r>
          </a:p>
        </p:txBody>
      </p:sp>
      <p:sp>
        <p:nvSpPr>
          <p:cNvPr id="16" name="左中括号 15"/>
          <p:cNvSpPr/>
          <p:nvPr/>
        </p:nvSpPr>
        <p:spPr>
          <a:xfrm>
            <a:off x="6587490" y="3166745"/>
            <a:ext cx="458470" cy="1155700"/>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17" name="文本框 16"/>
          <p:cNvSpPr txBox="1"/>
          <p:nvPr/>
        </p:nvSpPr>
        <p:spPr>
          <a:xfrm>
            <a:off x="7045960" y="4020820"/>
            <a:ext cx="934720" cy="521970"/>
          </a:xfrm>
          <a:prstGeom prst="rect">
            <a:avLst/>
          </a:prstGeom>
          <a:noFill/>
          <a:ln>
            <a:solidFill>
              <a:srgbClr val="00B050"/>
            </a:solidFill>
          </a:ln>
        </p:spPr>
        <p:txBody>
          <a:bodyPr wrap="square" rtlCol="0">
            <a:spAutoFit/>
          </a:bodyPr>
          <a:lstStyle/>
          <a:p>
            <a:r>
              <a:rPr lang="zh-CN" altLang="en-US" sz="2800">
                <a:ln>
                  <a:solidFill>
                    <a:schemeClr val="tx1"/>
                  </a:solidFill>
                </a:ln>
              </a:rPr>
              <a:t>沉淀</a:t>
            </a:r>
          </a:p>
        </p:txBody>
      </p:sp>
      <p:sp>
        <p:nvSpPr>
          <p:cNvPr id="18" name="文本框 17"/>
          <p:cNvSpPr txBox="1"/>
          <p:nvPr/>
        </p:nvSpPr>
        <p:spPr>
          <a:xfrm>
            <a:off x="7045960" y="2894965"/>
            <a:ext cx="934720" cy="521970"/>
          </a:xfrm>
          <a:prstGeom prst="rect">
            <a:avLst/>
          </a:prstGeom>
          <a:noFill/>
          <a:ln>
            <a:solidFill>
              <a:srgbClr val="00B050"/>
            </a:solidFill>
          </a:ln>
        </p:spPr>
        <p:txBody>
          <a:bodyPr wrap="square" rtlCol="0">
            <a:spAutoFit/>
          </a:bodyPr>
          <a:lstStyle/>
          <a:p>
            <a:r>
              <a:rPr lang="zh-CN" altLang="en-US" sz="2800">
                <a:ln>
                  <a:solidFill>
                    <a:schemeClr val="tx1"/>
                  </a:solidFill>
                </a:ln>
              </a:rPr>
              <a:t>滤液</a:t>
            </a:r>
          </a:p>
        </p:txBody>
      </p:sp>
      <p:cxnSp>
        <p:nvCxnSpPr>
          <p:cNvPr id="19" name="直接箭头连接符 18"/>
          <p:cNvCxnSpPr/>
          <p:nvPr/>
        </p:nvCxnSpPr>
        <p:spPr>
          <a:xfrm>
            <a:off x="8117840" y="4277995"/>
            <a:ext cx="843280" cy="13335"/>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sp>
        <p:nvSpPr>
          <p:cNvPr id="20" name="文本框 19"/>
          <p:cNvSpPr txBox="1"/>
          <p:nvPr/>
        </p:nvSpPr>
        <p:spPr>
          <a:xfrm>
            <a:off x="8117840" y="3756025"/>
            <a:ext cx="844550" cy="398780"/>
          </a:xfrm>
          <a:prstGeom prst="rect">
            <a:avLst/>
          </a:prstGeom>
          <a:noFill/>
          <a:ln>
            <a:noFill/>
          </a:ln>
        </p:spPr>
        <p:txBody>
          <a:bodyPr wrap="square" rtlCol="0">
            <a:spAutoFit/>
          </a:bodyPr>
          <a:lstStyle/>
          <a:p>
            <a:r>
              <a:rPr lang="zh-CN" altLang="en-US" sz="2000">
                <a:ln>
                  <a:solidFill>
                    <a:schemeClr val="tx1"/>
                  </a:solidFill>
                </a:ln>
              </a:rPr>
              <a:t>灼烧</a:t>
            </a:r>
          </a:p>
        </p:txBody>
      </p:sp>
      <p:sp>
        <p:nvSpPr>
          <p:cNvPr id="21" name="文本框 20"/>
          <p:cNvSpPr txBox="1"/>
          <p:nvPr/>
        </p:nvSpPr>
        <p:spPr>
          <a:xfrm>
            <a:off x="8962390" y="4020820"/>
            <a:ext cx="934720" cy="521970"/>
          </a:xfrm>
          <a:prstGeom prst="rect">
            <a:avLst/>
          </a:prstGeom>
          <a:noFill/>
          <a:ln>
            <a:solidFill>
              <a:srgbClr val="00B050"/>
            </a:solidFill>
          </a:ln>
        </p:spPr>
        <p:txBody>
          <a:bodyPr wrap="square" rtlCol="0">
            <a:spAutoFit/>
          </a:bodyPr>
          <a:lstStyle/>
          <a:p>
            <a:r>
              <a:rPr lang="zh-CN" altLang="en-US" sz="2800">
                <a:ln>
                  <a:solidFill>
                    <a:schemeClr val="tx1"/>
                  </a:solidFill>
                </a:ln>
              </a:rPr>
              <a:t>固体</a:t>
            </a:r>
          </a:p>
        </p:txBody>
      </p:sp>
      <p:cxnSp>
        <p:nvCxnSpPr>
          <p:cNvPr id="22" name="直接箭头连接符 21"/>
          <p:cNvCxnSpPr/>
          <p:nvPr/>
        </p:nvCxnSpPr>
        <p:spPr>
          <a:xfrm>
            <a:off x="9897110" y="4277995"/>
            <a:ext cx="843280" cy="13335"/>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sp>
        <p:nvSpPr>
          <p:cNvPr id="23" name="文本框 22"/>
          <p:cNvSpPr txBox="1"/>
          <p:nvPr/>
        </p:nvSpPr>
        <p:spPr>
          <a:xfrm>
            <a:off x="10740390" y="4020820"/>
            <a:ext cx="618490" cy="521970"/>
          </a:xfrm>
          <a:prstGeom prst="rect">
            <a:avLst/>
          </a:prstGeom>
          <a:noFill/>
          <a:ln>
            <a:solidFill>
              <a:srgbClr val="00B050"/>
            </a:solidFill>
          </a:ln>
        </p:spPr>
        <p:txBody>
          <a:bodyPr wrap="square" rtlCol="0">
            <a:spAutoFit/>
          </a:bodyPr>
          <a:lstStyle/>
          <a:p>
            <a:r>
              <a:rPr lang="zh-CN" altLang="en-US" sz="2800">
                <a:ln>
                  <a:solidFill>
                    <a:schemeClr val="tx1"/>
                  </a:solidFill>
                </a:ln>
              </a:rPr>
              <a:t>铝</a:t>
            </a:r>
          </a:p>
        </p:txBody>
      </p:sp>
      <p:sp>
        <p:nvSpPr>
          <p:cNvPr id="24" name="文本框 23"/>
          <p:cNvSpPr txBox="1"/>
          <p:nvPr/>
        </p:nvSpPr>
        <p:spPr>
          <a:xfrm>
            <a:off x="9897110" y="3756025"/>
            <a:ext cx="986790" cy="398780"/>
          </a:xfrm>
          <a:prstGeom prst="rect">
            <a:avLst/>
          </a:prstGeom>
          <a:noFill/>
          <a:ln>
            <a:noFill/>
          </a:ln>
        </p:spPr>
        <p:txBody>
          <a:bodyPr wrap="square" rtlCol="0">
            <a:spAutoFit/>
          </a:bodyPr>
          <a:lstStyle/>
          <a:p>
            <a:r>
              <a:rPr lang="zh-CN" altLang="en-US" sz="2000">
                <a:ln>
                  <a:solidFill>
                    <a:schemeClr val="tx1"/>
                  </a:solidFill>
                </a:ln>
              </a:rPr>
              <a:t>冰晶石</a:t>
            </a:r>
          </a:p>
        </p:txBody>
      </p:sp>
      <p:sp>
        <p:nvSpPr>
          <p:cNvPr id="25" name="文本框 24"/>
          <p:cNvSpPr txBox="1"/>
          <p:nvPr/>
        </p:nvSpPr>
        <p:spPr>
          <a:xfrm>
            <a:off x="9968230" y="4322445"/>
            <a:ext cx="844550" cy="398780"/>
          </a:xfrm>
          <a:prstGeom prst="rect">
            <a:avLst/>
          </a:prstGeom>
          <a:noFill/>
          <a:ln>
            <a:noFill/>
          </a:ln>
        </p:spPr>
        <p:txBody>
          <a:bodyPr wrap="square" rtlCol="0">
            <a:spAutoFit/>
          </a:bodyPr>
          <a:lstStyle/>
          <a:p>
            <a:r>
              <a:rPr lang="zh-CN" altLang="en-US" sz="2000">
                <a:ln>
                  <a:solidFill>
                    <a:schemeClr val="tx1"/>
                  </a:solidFill>
                </a:ln>
              </a:rPr>
              <a:t>电解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ext Box 3"/>
          <p:cNvSpPr txBox="1">
            <a:spLocks noChangeArrowheads="1"/>
          </p:cNvSpPr>
          <p:nvPr/>
        </p:nvSpPr>
        <p:spPr bwMode="auto">
          <a:xfrm>
            <a:off x="4364990" y="534035"/>
            <a:ext cx="8241030" cy="618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algn="l" eaLnBrk="1" hangingPunct="1">
              <a:lnSpc>
                <a:spcPct val="150000"/>
              </a:lnSpc>
            </a:pPr>
            <a:r>
              <a:rPr lang="zh-CN" altLang="en-US" sz="3000" b="1" dirty="0" smtClean="0">
                <a:gradFill>
                  <a:gsLst>
                    <a:gs pos="0">
                      <a:srgbClr val="012D86"/>
                    </a:gs>
                    <a:gs pos="100000">
                      <a:srgbClr val="0E2557"/>
                    </a:gs>
                  </a:gsLst>
                  <a:lin scaled="0"/>
                </a:gradFill>
                <a:latin typeface="微软雅黑" panose="020B0503020204020204" pitchFamily="34" charset="-122"/>
                <a:ea typeface="微软雅黑" panose="020B0503020204020204" pitchFamily="34" charset="-122"/>
                <a:cs typeface="微软雅黑" panose="020B0503020204020204" pitchFamily="34" charset="-122"/>
              </a:rPr>
              <a:t>工艺流程题</a:t>
            </a:r>
            <a:r>
              <a:rPr lang="zh-CN" altLang="en-US" sz="3000" b="1" dirty="0">
                <a:gradFill>
                  <a:gsLst>
                    <a:gs pos="0">
                      <a:srgbClr val="012D86"/>
                    </a:gs>
                    <a:gs pos="100000">
                      <a:srgbClr val="0E2557"/>
                    </a:gs>
                  </a:gsLst>
                  <a:lin scaled="0"/>
                </a:gradFill>
                <a:latin typeface="微软雅黑" panose="020B0503020204020204" pitchFamily="34" charset="-122"/>
                <a:ea typeface="微软雅黑" panose="020B0503020204020204" pitchFamily="34" charset="-122"/>
                <a:cs typeface="微软雅黑" panose="020B0503020204020204" pitchFamily="34" charset="-122"/>
              </a:rPr>
              <a:t>常涉及的知识点</a:t>
            </a:r>
            <a:endParaRPr lang="zh-CN" altLang="en-US" sz="3000" b="1" dirty="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50000"/>
              </a:lnSpc>
            </a:pPr>
            <a:r>
              <a:rPr lang="en-US" altLang="zh-CN" sz="2600" b="1" dirty="0">
                <a:latin typeface="微软雅黑" panose="020B0503020204020204" pitchFamily="34" charset="-122"/>
                <a:ea typeface="微软雅黑" panose="020B0503020204020204" pitchFamily="34" charset="-122"/>
                <a:cs typeface="微软雅黑" panose="020B0503020204020204" pitchFamily="34" charset="-122"/>
              </a:rPr>
              <a:t>(1)</a:t>
            </a:r>
            <a:r>
              <a:rPr lang="en-US" altLang="zh-CN" sz="2600" b="1" dirty="0">
                <a:latin typeface="微软雅黑" panose="020B0503020204020204" pitchFamily="34" charset="-122"/>
                <a:ea typeface="微软雅黑" panose="020B0503020204020204" pitchFamily="34" charset="-122"/>
                <a:cs typeface="微软雅黑" panose="020B0503020204020204" pitchFamily="34" charset="-122"/>
                <a:sym typeface="+mn-ea"/>
              </a:rPr>
              <a:t>基础化学概念</a:t>
            </a:r>
          </a:p>
          <a:p>
            <a:pPr eaLnBrk="1" hangingPunct="1">
              <a:lnSpc>
                <a:spcPct val="150000"/>
              </a:lnSpc>
            </a:pPr>
            <a:r>
              <a:rPr lang="en-US" altLang="zh-CN" sz="2600" b="1" dirty="0">
                <a:latin typeface="微软雅黑" panose="020B0503020204020204" pitchFamily="34" charset="-122"/>
                <a:ea typeface="微软雅黑" panose="020B0503020204020204" pitchFamily="34" charset="-122"/>
                <a:cs typeface="微软雅黑" panose="020B0503020204020204" pitchFamily="34" charset="-122"/>
                <a:sym typeface="+mn-ea"/>
              </a:rPr>
              <a:t>（电子式、化合价、物质分类、反应类型）</a:t>
            </a:r>
            <a:endParaRPr lang="en-US" altLang="zh-CN" sz="2600" b="1" dirty="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50000"/>
              </a:lnSpc>
            </a:pPr>
            <a:r>
              <a:rPr lang="en-US" altLang="zh-CN" sz="2600" b="1" dirty="0">
                <a:latin typeface="微软雅黑" panose="020B0503020204020204" pitchFamily="34" charset="-122"/>
                <a:ea typeface="微软雅黑" panose="020B0503020204020204" pitchFamily="34" charset="-122"/>
                <a:cs typeface="微软雅黑" panose="020B0503020204020204" pitchFamily="34" charset="-122"/>
              </a:rPr>
              <a:t>(2)</a:t>
            </a:r>
            <a:r>
              <a:rPr lang="en-US" altLang="zh-CN" sz="2600" b="1" dirty="0">
                <a:latin typeface="微软雅黑" panose="020B0503020204020204" pitchFamily="34" charset="-122"/>
                <a:ea typeface="微软雅黑" panose="020B0503020204020204" pitchFamily="34" charset="-122"/>
                <a:cs typeface="微软雅黑" panose="020B0503020204020204" pitchFamily="34" charset="-122"/>
                <a:sym typeface="+mn-ea"/>
              </a:rPr>
              <a:t>原料预处理方法(煅烧、研磨、浸泡等)</a:t>
            </a:r>
            <a:endParaRPr lang="en-US" altLang="zh-CN" sz="2600" b="1" dirty="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50000"/>
              </a:lnSpc>
            </a:pPr>
            <a:r>
              <a:rPr lang="en-US" altLang="zh-CN" sz="2600" b="1" dirty="0">
                <a:latin typeface="微软雅黑" panose="020B0503020204020204" pitchFamily="34" charset="-122"/>
                <a:ea typeface="微软雅黑" panose="020B0503020204020204" pitchFamily="34" charset="-122"/>
                <a:cs typeface="微软雅黑" panose="020B0503020204020204" pitchFamily="34" charset="-122"/>
              </a:rPr>
              <a:t>(3)</a:t>
            </a:r>
            <a:r>
              <a:rPr lang="en-US" altLang="zh-CN" sz="2600" b="1" dirty="0">
                <a:latin typeface="微软雅黑" panose="020B0503020204020204" pitchFamily="34" charset="-122"/>
                <a:ea typeface="微软雅黑" panose="020B0503020204020204" pitchFamily="34" charset="-122"/>
                <a:cs typeface="微软雅黑" panose="020B0503020204020204" pitchFamily="34" charset="-122"/>
                <a:sym typeface="+mn-ea"/>
              </a:rPr>
              <a:t>氧化还原反应基本概念与应用</a:t>
            </a:r>
            <a:endParaRPr lang="en-US" altLang="zh-CN" sz="2600" b="1" dirty="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50000"/>
              </a:lnSpc>
            </a:pPr>
            <a:r>
              <a:rPr lang="zh-CN" altLang="en-US" sz="2600" b="1" smtClean="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600" b="1" smtClean="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流程中物质组成推断</a:t>
            </a:r>
            <a:endParaRPr lang="zh-CN" altLang="en-US" sz="2600" b="1" smtClean="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50000"/>
              </a:lnSpc>
            </a:pPr>
            <a:r>
              <a:rPr lang="zh-CN" altLang="en-US" sz="2600" b="1" smtClean="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600" b="1" smtClean="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陌生化学（离子）方程式书写</a:t>
            </a:r>
            <a:endParaRPr lang="zh-CN" altLang="en-US" sz="2600" b="1" smtClean="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50000"/>
              </a:lnSpc>
            </a:pPr>
            <a:r>
              <a:rPr lang="zh-CN" altLang="en-US" sz="2600" b="1" smtClean="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(6) 化学实验操作（如除杂、分离、提纯、检验等）</a:t>
            </a:r>
          </a:p>
          <a:p>
            <a:pPr eaLnBrk="1" hangingPunct="1">
              <a:lnSpc>
                <a:spcPct val="150000"/>
              </a:lnSpc>
            </a:pPr>
            <a:r>
              <a:rPr lang="zh-CN" altLang="en-US" sz="2600" b="1" smtClean="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2600" b="1" smtClean="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工艺条件的优化与选择</a:t>
            </a:r>
            <a:endParaRPr lang="zh-CN" altLang="en-US" sz="2600" b="1" i="0" u="none" strike="noStrike" baseline="0" smtClean="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50000"/>
              </a:lnSpc>
            </a:pPr>
            <a:r>
              <a:rPr lang="en-US" altLang="zh-CN" sz="2600" b="1" dirty="0">
                <a:latin typeface="微软雅黑" panose="020B0503020204020204" pitchFamily="34" charset="-122"/>
                <a:ea typeface="微软雅黑" panose="020B0503020204020204" pitchFamily="34" charset="-122"/>
                <a:cs typeface="微软雅黑" panose="020B0503020204020204" pitchFamily="34" charset="-122"/>
              </a:rPr>
              <a:t>(8) </a:t>
            </a:r>
            <a:r>
              <a:rPr lang="en-US" altLang="zh-CN" sz="2600" b="1" dirty="0">
                <a:latin typeface="微软雅黑" panose="020B0503020204020204" pitchFamily="34" charset="-122"/>
                <a:ea typeface="微软雅黑" panose="020B0503020204020204" pitchFamily="34" charset="-122"/>
                <a:cs typeface="微软雅黑" panose="020B0503020204020204" pitchFamily="34" charset="-122"/>
                <a:sym typeface="+mn-ea"/>
              </a:rPr>
              <a:t>电化学原理应用</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9233" name="Picture 5" descr="E:\牛鑫\2019（下）\课件\2020版 创新设计 二轮专题复习 化学 全国版\K401.TIF"/>
          <p:cNvPicPr>
            <a:picLocks noChangeAspect="1"/>
          </p:cNvPicPr>
          <p:nvPr>
            <p:custDataLst>
              <p:tags r:id="rId1"/>
            </p:custDataLst>
          </p:nvPr>
        </p:nvPicPr>
        <p:blipFill>
          <a:blip r:embed="rId4" r:link="rId5">
            <a:clrChange>
              <a:clrFrom>
                <a:srgbClr val="FFFFFF"/>
              </a:clrFrom>
              <a:clrTo>
                <a:srgbClr val="FFFFFF">
                  <a:alpha val="0"/>
                </a:srgbClr>
              </a:clrTo>
            </a:clrChange>
            <a:lum bright="-66000" contrast="18000"/>
          </a:blip>
          <a:stretch>
            <a:fillRect/>
          </a:stretch>
        </p:blipFill>
        <p:spPr>
          <a:xfrm>
            <a:off x="152400" y="2457450"/>
            <a:ext cx="4149725" cy="2191385"/>
          </a:xfrm>
          <a:prstGeom prst="rect">
            <a:avLst/>
          </a:prstGeom>
          <a:noFill/>
          <a:ln w="9525">
            <a:noFill/>
          </a:ln>
        </p:spPr>
      </p:pic>
      <p:sp>
        <p:nvSpPr>
          <p:cNvPr id="2" name="文本框 1"/>
          <p:cNvSpPr txBox="1"/>
          <p:nvPr/>
        </p:nvSpPr>
        <p:spPr>
          <a:xfrm>
            <a:off x="758825" y="1596390"/>
            <a:ext cx="3469640" cy="398780"/>
          </a:xfrm>
          <a:prstGeom prst="rect">
            <a:avLst/>
          </a:prstGeom>
          <a:noFill/>
        </p:spPr>
        <p:txBody>
          <a:bodyPr wrap="none" rtlCol="0" anchor="t">
            <a:spAutoFit/>
          </a:bodyPr>
          <a:lstStyle/>
          <a:p>
            <a:r>
              <a:rPr lang="en-US" altLang="zh-CN" sz="2000" b="1"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2015</a:t>
            </a:r>
            <a:r>
              <a:rPr lang="zh-CN" sz="2000" b="1"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2019</a:t>
            </a:r>
            <a:r>
              <a:rPr lang="zh-CN" sz="2000" b="1"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五年考点分布图</a:t>
            </a:r>
            <a:endParaRPr lang="zh-CN" altLang="en-US" sz="2000" b="1"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152400" y="139700"/>
            <a:ext cx="3078480" cy="645160"/>
          </a:xfrm>
          <a:prstGeom prst="rect">
            <a:avLst/>
          </a:prstGeom>
          <a:noFill/>
        </p:spPr>
        <p:txBody>
          <a:bodyPr wrap="square" rtlCol="0">
            <a:spAutoFit/>
          </a:bodyPr>
          <a:lstStyle/>
          <a:p>
            <a:r>
              <a:rPr lang="zh-CN" altLang="en-US" sz="3600" b="1">
                <a:solidFill>
                  <a:srgbClr val="FF0000"/>
                </a:solidFill>
              </a:rPr>
              <a:t>考情考点分析</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03324" y="1312778"/>
            <a:ext cx="9144001" cy="553085"/>
          </a:xfrm>
          <a:prstGeom prst="rect">
            <a:avLst/>
          </a:prstGeom>
          <a:noFill/>
          <a:ln w="9525">
            <a:noFill/>
          </a:ln>
        </p:spPr>
        <p:txBody>
          <a:bodyPr wrap="square">
            <a:spAutoFit/>
          </a:bodyPr>
          <a:lstStyle/>
          <a:p>
            <a:pPr>
              <a:lnSpc>
                <a:spcPct val="150000"/>
              </a:lnSpc>
            </a:pPr>
            <a:r>
              <a:rPr lang="zh-CN" altLang="en-US" sz="2000" b="1" dirty="0" smtClean="0">
                <a:solidFill>
                  <a:srgbClr val="FF0000"/>
                </a:solidFill>
              </a:rPr>
              <a:t>海水</a:t>
            </a:r>
            <a:r>
              <a:rPr lang="zh-CN" altLang="en-US" sz="2000" b="1" dirty="0">
                <a:solidFill>
                  <a:srgbClr val="FF0000"/>
                </a:solidFill>
              </a:rPr>
              <a:t>综合利用</a:t>
            </a:r>
            <a:r>
              <a:rPr lang="zh-CN" altLang="en-US" sz="2000" b="1" dirty="0" smtClean="0">
                <a:solidFill>
                  <a:srgbClr val="FF0000"/>
                </a:solidFill>
              </a:rPr>
              <a:t>（高温灼烧、萃取</a:t>
            </a:r>
            <a:r>
              <a:rPr lang="zh-CN" altLang="en-US" sz="2000" b="1" dirty="0">
                <a:solidFill>
                  <a:srgbClr val="FF0000"/>
                </a:solidFill>
              </a:rPr>
              <a:t>-蒸馏提纯</a:t>
            </a:r>
            <a:r>
              <a:rPr lang="zh-CN" altLang="en-US" sz="2000" b="1" dirty="0" smtClean="0">
                <a:solidFill>
                  <a:srgbClr val="FF0000"/>
                </a:solidFill>
              </a:rPr>
              <a:t>、氧化还原、电解法）；</a:t>
            </a:r>
            <a:endParaRPr lang="zh-CN" altLang="en-US" sz="2000" b="1" dirty="0">
              <a:solidFill>
                <a:srgbClr val="FF0000"/>
              </a:solidFill>
            </a:endParaRPr>
          </a:p>
        </p:txBody>
      </p:sp>
      <p:grpSp>
        <p:nvGrpSpPr>
          <p:cNvPr id="9" name="组合 8"/>
          <p:cNvGrpSpPr/>
          <p:nvPr/>
        </p:nvGrpSpPr>
        <p:grpSpPr>
          <a:xfrm>
            <a:off x="894715" y="2043430"/>
            <a:ext cx="9152255" cy="3990704"/>
            <a:chOff x="198929" y="2348880"/>
            <a:chExt cx="4194394" cy="3760114"/>
          </a:xfrm>
        </p:grpSpPr>
        <p:pic>
          <p:nvPicPr>
            <p:cNvPr id="8" name="Picture 2" descr="D:\工艺流程讲座材料\海带中提取碘.jpg"/>
            <p:cNvPicPr>
              <a:picLocks noChangeAspect="1" noChangeArrowheads="1"/>
            </p:cNvPicPr>
            <p:nvPr/>
          </p:nvPicPr>
          <p:blipFill rotWithShape="1">
            <a:blip r:embed="rId2" cstate="print">
              <a:lum bright="-24000" contrast="30000"/>
              <a:extLst>
                <a:ext uri="{28A0092B-C50C-407E-A947-70E740481C1C}">
                  <a14:useLocalDpi xmlns:a14="http://schemas.microsoft.com/office/drawing/2010/main" val="0"/>
                </a:ext>
              </a:extLst>
            </a:blip>
            <a:srcRect l="1104" t="25543" r="1104" b="13457"/>
            <a:stretch>
              <a:fillRect/>
            </a:stretch>
          </p:blipFill>
          <p:spPr bwMode="auto">
            <a:xfrm>
              <a:off x="198929" y="2348880"/>
              <a:ext cx="4194394" cy="33843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55168" y="5733256"/>
              <a:ext cx="932931" cy="375738"/>
            </a:xfrm>
            <a:prstGeom prst="rect">
              <a:avLst/>
            </a:prstGeom>
            <a:solidFill>
              <a:schemeClr val="accent2">
                <a:lumMod val="60000"/>
                <a:lumOff val="40000"/>
              </a:schemeClr>
            </a:solidFill>
          </p:spPr>
          <p:txBody>
            <a:bodyPr wrap="square" rtlCol="0">
              <a:spAutoFit/>
            </a:bodyPr>
            <a:lstStyle/>
            <a:p>
              <a:r>
                <a:rPr lang="zh-CN" altLang="en-US" sz="2000" b="1" dirty="0" smtClean="0">
                  <a:solidFill>
                    <a:srgbClr val="FF0000"/>
                  </a:solidFill>
                </a:rPr>
                <a:t>海带中提取碘</a:t>
              </a:r>
              <a:endParaRPr lang="zh-CN" altLang="en-US" sz="2000" b="1" dirty="0">
                <a:solidFill>
                  <a:srgbClr val="FF0000"/>
                </a:solidFill>
              </a:endParaRPr>
            </a:p>
          </p:txBody>
        </p:sp>
      </p:grpSp>
      <p:sp>
        <p:nvSpPr>
          <p:cNvPr id="6" name="文本框 5"/>
          <p:cNvSpPr txBox="1"/>
          <p:nvPr/>
        </p:nvSpPr>
        <p:spPr>
          <a:xfrm>
            <a:off x="372161" y="385425"/>
            <a:ext cx="8784976" cy="737235"/>
          </a:xfrm>
          <a:prstGeom prst="rect">
            <a:avLst/>
          </a:prstGeom>
          <a:noFill/>
          <a:ln w="9525">
            <a:noFill/>
          </a:ln>
        </p:spPr>
        <p:txBody>
          <a:bodyPr wrap="square">
            <a:spAutoFit/>
          </a:bodyPr>
          <a:lstStyle/>
          <a:p>
            <a:pPr>
              <a:lnSpc>
                <a:spcPct val="150000"/>
              </a:lnSpc>
            </a:pPr>
            <a:r>
              <a:rPr lang="zh-CN" altLang="en-US" sz="28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练习</a:t>
            </a:r>
            <a:r>
              <a:rPr lang="en-US" altLang="zh-CN" sz="28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8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dirty="0" smtClean="0">
                <a:solidFill>
                  <a:srgbClr val="FF0000"/>
                </a:solidFill>
                <a:sym typeface="+mn-ea"/>
              </a:rPr>
              <a:t>根据课本文字描述，转化成工业流程图</a:t>
            </a:r>
            <a:endParaRPr lang="zh-CN" altLang="en-US" sz="28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2802" y="347251"/>
            <a:ext cx="9025987" cy="2584450"/>
          </a:xfrm>
          <a:prstGeom prst="rect">
            <a:avLst/>
          </a:prstGeom>
          <a:noFill/>
        </p:spPr>
        <p:txBody>
          <a:bodyPr wrap="square" rtlCol="0">
            <a:spAutoFit/>
          </a:bodyPr>
          <a:lstStyle/>
          <a:p>
            <a:pPr latinLnBrk="1"/>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rPr>
              <a:t>转化成简洁步骤描述：</a:t>
            </a:r>
          </a:p>
          <a:p>
            <a:pPr latinLnBrk="1"/>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rPr>
              <a:t>1</a:t>
            </a: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灼烧</a:t>
            </a:r>
            <a:endPar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endParaRPr>
          </a:p>
          <a:p>
            <a:pPr latinLnBrk="1"/>
            <a:r>
              <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rPr>
              <a:t>                      2</a:t>
            </a: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溶解过滤</a:t>
            </a:r>
            <a:endPar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endParaRPr>
          </a:p>
          <a:p>
            <a:pPr latinLnBrk="1"/>
            <a:r>
              <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rPr>
              <a:t>                      3</a:t>
            </a: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氧化</a:t>
            </a:r>
            <a:endPar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endParaRPr>
          </a:p>
          <a:p>
            <a:pPr latinLnBrk="1"/>
            <a:r>
              <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rPr>
              <a:t>                      4</a:t>
            </a: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萃取分液</a:t>
            </a:r>
          </a:p>
          <a:p>
            <a:pPr latinLnBrk="1"/>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5. </a:t>
            </a: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蒸馏</a:t>
            </a:r>
            <a:endParaRPr lang="en-US" altLang="zh-CN" sz="2400" b="1" dirty="0">
              <a:latin typeface="微软雅黑" panose="020B0503020204020204" pitchFamily="34" charset="-122"/>
              <a:ea typeface="微软雅黑" panose="020B0503020204020204" pitchFamily="34" charset="-122"/>
              <a:cs typeface="微软雅黑" panose="020B0503020204020204" pitchFamily="34" charset="-122"/>
            </a:endParaRPr>
          </a:p>
          <a:p>
            <a:pPr latinLnBrk="1"/>
            <a:r>
              <a:rPr lang="en-US" altLang="zh-CN" b="1" dirty="0">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9" name="文本框 8"/>
          <p:cNvSpPr txBox="1"/>
          <p:nvPr/>
        </p:nvSpPr>
        <p:spPr>
          <a:xfrm>
            <a:off x="1632585" y="2931795"/>
            <a:ext cx="2860040" cy="460375"/>
          </a:xfrm>
          <a:prstGeom prst="rect">
            <a:avLst/>
          </a:prstGeom>
          <a:noFill/>
        </p:spPr>
        <p:txBody>
          <a:bodyPr wrap="square" rtlCol="0">
            <a:spAutoFit/>
          </a:bodyPr>
          <a:lstStyle/>
          <a:p>
            <a:r>
              <a:rPr lang="zh-CN" altLang="en-US" sz="2400" b="1" dirty="0" smtClean="0">
                <a:solidFill>
                  <a:srgbClr val="FF0000"/>
                </a:solidFill>
                <a:sym typeface="+mn-ea"/>
              </a:rPr>
              <a:t>再转化成流程图：</a:t>
            </a:r>
          </a:p>
        </p:txBody>
      </p:sp>
      <p:pic>
        <p:nvPicPr>
          <p:cNvPr id="7" name="图片 6" descr="图片1"/>
          <p:cNvPicPr>
            <a:picLocks noChangeAspect="1"/>
          </p:cNvPicPr>
          <p:nvPr/>
        </p:nvPicPr>
        <p:blipFill>
          <a:blip r:embed="rId2" cstate="print"/>
          <a:srcRect l="-289" t="879" r="289" b="14071"/>
          <a:stretch>
            <a:fillRect/>
          </a:stretch>
        </p:blipFill>
        <p:spPr>
          <a:xfrm>
            <a:off x="1583055" y="3564890"/>
            <a:ext cx="9026525" cy="28124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pic.wenwen.soso.com/p/20181221/20181221075911-646039178_png_451_78_108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3070" y="4441671"/>
            <a:ext cx="8785547" cy="227218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a:off x="206193" y="84793"/>
            <a:ext cx="10438947" cy="4149413"/>
            <a:chOff x="3611274" y="1808243"/>
            <a:chExt cx="5276288" cy="3943842"/>
          </a:xfrm>
        </p:grpSpPr>
        <p:pic>
          <p:nvPicPr>
            <p:cNvPr id="4" name="Picture 3" descr="D:\工艺流程讲座材料\海水中提取溴.jpg"/>
            <p:cNvPicPr>
              <a:picLocks noChangeAspect="1" noChangeArrowheads="1"/>
            </p:cNvPicPr>
            <p:nvPr/>
          </p:nvPicPr>
          <p:blipFill rotWithShape="1">
            <a:blip r:embed="rId3" cstate="print">
              <a:lum bright="-18000" contrast="24000"/>
              <a:extLst>
                <a:ext uri="{28A0092B-C50C-407E-A947-70E740481C1C}">
                  <a14:useLocalDpi xmlns:a14="http://schemas.microsoft.com/office/drawing/2010/main" val="0"/>
                </a:ext>
              </a:extLst>
            </a:blip>
            <a:srcRect l="12947" t="3819" r="1561" b="12992"/>
            <a:stretch>
              <a:fillRect/>
            </a:stretch>
          </p:blipFill>
          <p:spPr bwMode="auto">
            <a:xfrm>
              <a:off x="4530263" y="2459746"/>
              <a:ext cx="4357299" cy="32923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11274" y="1808243"/>
              <a:ext cx="1025130" cy="379024"/>
            </a:xfrm>
            <a:prstGeom prst="rect">
              <a:avLst/>
            </a:prstGeom>
            <a:solidFill>
              <a:schemeClr val="accent2">
                <a:lumMod val="60000"/>
                <a:lumOff val="40000"/>
              </a:schemeClr>
            </a:solidFill>
          </p:spPr>
          <p:txBody>
            <a:bodyPr wrap="square" rtlCol="0">
              <a:spAutoFit/>
            </a:bodyPr>
            <a:lstStyle/>
            <a:p>
              <a:r>
                <a:rPr lang="zh-CN" altLang="en-US" sz="2000" b="1" dirty="0">
                  <a:solidFill>
                    <a:srgbClr val="FF0000"/>
                  </a:solidFill>
                </a:rPr>
                <a:t>海水中提取溴</a:t>
              </a:r>
            </a:p>
          </p:txBody>
        </p:sp>
      </p:grpSp>
      <p:sp>
        <p:nvSpPr>
          <p:cNvPr id="18" name="文本框 4"/>
          <p:cNvSpPr txBox="1"/>
          <p:nvPr/>
        </p:nvSpPr>
        <p:spPr>
          <a:xfrm>
            <a:off x="7536160" y="4441901"/>
            <a:ext cx="2566780" cy="398780"/>
          </a:xfrm>
          <a:prstGeom prst="rect">
            <a:avLst/>
          </a:prstGeom>
          <a:solidFill>
            <a:schemeClr val="accent1">
              <a:lumMod val="90000"/>
            </a:schemeClr>
          </a:solidFill>
        </p:spPr>
        <p:txBody>
          <a:bodyPr wrap="square" rtlCol="0">
            <a:spAutoFit/>
          </a:bodyPr>
          <a:lstStyle/>
          <a:p>
            <a:r>
              <a:rPr lang="zh-CN" altLang="en-US" sz="2000" b="1" dirty="0" smtClean="0">
                <a:solidFill>
                  <a:srgbClr val="FF0000"/>
                </a:solidFill>
                <a:latin typeface="微软雅黑" panose="020B0503020204020204" pitchFamily="34" charset="-122"/>
                <a:ea typeface="微软雅黑" panose="020B0503020204020204" pitchFamily="34" charset="-122"/>
              </a:rPr>
              <a:t>富集、蒸馏操作。。。</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
        <p:nvSpPr>
          <p:cNvPr id="19" name="右箭头 18"/>
          <p:cNvSpPr/>
          <p:nvPr/>
        </p:nvSpPr>
        <p:spPr>
          <a:xfrm rot="19206964" flipV="1">
            <a:off x="6315543" y="4925270"/>
            <a:ext cx="1276789" cy="25811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276985" y="1068070"/>
            <a:ext cx="8893175" cy="5382599"/>
            <a:chOff x="712470" y="1942616"/>
            <a:chExt cx="7675954" cy="4293815"/>
          </a:xfrm>
        </p:grpSpPr>
        <p:pic>
          <p:nvPicPr>
            <p:cNvPr id="12" name="Picture 4" descr="D:\工艺流程讲座材料\海水中提取镁.jpg"/>
            <p:cNvPicPr>
              <a:picLocks noChangeAspect="1" noChangeArrowheads="1"/>
            </p:cNvPicPr>
            <p:nvPr/>
          </p:nvPicPr>
          <p:blipFill rotWithShape="1">
            <a:blip r:embed="rId2" cstate="print">
              <a:lum bright="-30000" contrast="36000"/>
              <a:extLst>
                <a:ext uri="{28A0092B-C50C-407E-A947-70E740481C1C}">
                  <a14:useLocalDpi xmlns:a14="http://schemas.microsoft.com/office/drawing/2010/main" val="0"/>
                </a:ext>
              </a:extLst>
            </a:blip>
            <a:srcRect t="22453" b="4423"/>
            <a:stretch>
              <a:fillRect/>
            </a:stretch>
          </p:blipFill>
          <p:spPr bwMode="auto">
            <a:xfrm>
              <a:off x="712470" y="1942616"/>
              <a:ext cx="7675954" cy="3888431"/>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3591292" y="5942630"/>
              <a:ext cx="1520233" cy="293801"/>
            </a:xfrm>
            <a:prstGeom prst="rect">
              <a:avLst/>
            </a:prstGeom>
            <a:solidFill>
              <a:schemeClr val="accent2">
                <a:lumMod val="60000"/>
                <a:lumOff val="40000"/>
              </a:schemeClr>
            </a:solidFill>
          </p:spPr>
          <p:txBody>
            <a:bodyPr wrap="square">
              <a:spAutoFit/>
            </a:bodyPr>
            <a:lstStyle/>
            <a:p>
              <a:r>
                <a:rPr lang="zh-CN" altLang="en-US" b="1" dirty="0">
                  <a:solidFill>
                    <a:srgbClr val="FF0000"/>
                  </a:solidFill>
                </a:rPr>
                <a:t>海水中</a:t>
              </a:r>
              <a:r>
                <a:rPr lang="zh-CN" altLang="en-US" b="1" dirty="0" smtClean="0">
                  <a:solidFill>
                    <a:srgbClr val="FF0000"/>
                  </a:solidFill>
                </a:rPr>
                <a:t>提取镁</a:t>
              </a:r>
              <a:endParaRPr lang="zh-CN" altLang="en-US" b="1" dirty="0">
                <a:solidFill>
                  <a:srgbClr val="FF0000"/>
                </a:solidFill>
              </a:endParaRPr>
            </a:p>
          </p:txBody>
        </p:sp>
      </p:grpSp>
      <p:sp>
        <p:nvSpPr>
          <p:cNvPr id="5" name="文本框 4"/>
          <p:cNvSpPr txBox="1"/>
          <p:nvPr/>
        </p:nvSpPr>
        <p:spPr>
          <a:xfrm>
            <a:off x="340411" y="226675"/>
            <a:ext cx="8784976" cy="737235"/>
          </a:xfrm>
          <a:prstGeom prst="rect">
            <a:avLst/>
          </a:prstGeom>
          <a:noFill/>
          <a:ln w="9525">
            <a:noFill/>
          </a:ln>
        </p:spPr>
        <p:txBody>
          <a:bodyPr wrap="square">
            <a:spAutoFit/>
          </a:bodyPr>
          <a:lstStyle/>
          <a:p>
            <a:pPr>
              <a:lnSpc>
                <a:spcPct val="150000"/>
              </a:lnSpc>
            </a:pPr>
            <a:r>
              <a:rPr lang="zh-CN" altLang="en-US" sz="28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练习</a:t>
            </a:r>
            <a:r>
              <a:rPr lang="en-US" altLang="zh-CN" sz="28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8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dirty="0" smtClean="0">
                <a:solidFill>
                  <a:srgbClr val="FF0000"/>
                </a:solidFill>
                <a:sym typeface="+mn-ea"/>
              </a:rPr>
              <a:t>课本习题中流程框图</a:t>
            </a:r>
            <a:endParaRPr lang="zh-CN" altLang="en-US" sz="28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389380" y="508635"/>
            <a:ext cx="9378315" cy="6210298"/>
            <a:chOff x="587625" y="155503"/>
            <a:chExt cx="6840761" cy="4906497"/>
          </a:xfrm>
        </p:grpSpPr>
        <p:grpSp>
          <p:nvGrpSpPr>
            <p:cNvPr id="9" name="组合 8"/>
            <p:cNvGrpSpPr/>
            <p:nvPr/>
          </p:nvGrpSpPr>
          <p:grpSpPr>
            <a:xfrm>
              <a:off x="587625" y="155503"/>
              <a:ext cx="6840761" cy="4501675"/>
              <a:chOff x="587625" y="-587489"/>
              <a:chExt cx="6840761" cy="5051625"/>
            </a:xfrm>
          </p:grpSpPr>
          <p:pic>
            <p:nvPicPr>
              <p:cNvPr id="10" name="Picture 2" descr="D:\工艺流程讲座材料\轻质氧化镁制备1.jpg"/>
              <p:cNvPicPr>
                <a:picLocks noChangeAspect="1" noChangeArrowheads="1"/>
              </p:cNvPicPr>
              <p:nvPr/>
            </p:nvPicPr>
            <p:blipFill rotWithShape="1">
              <a:blip r:embed="rId2" cstate="print">
                <a:lum bright="-24000" contrast="12000"/>
                <a:extLst>
                  <a:ext uri="{28A0092B-C50C-407E-A947-70E740481C1C}">
                    <a14:useLocalDpi xmlns:a14="http://schemas.microsoft.com/office/drawing/2010/main" val="0"/>
                  </a:ext>
                </a:extLst>
              </a:blip>
              <a:srcRect l="6113" t="63529" r="3346" b="18236"/>
              <a:stretch>
                <a:fillRect/>
              </a:stretch>
            </p:blipFill>
            <p:spPr bwMode="auto">
              <a:xfrm>
                <a:off x="587626" y="-587489"/>
                <a:ext cx="6840760" cy="4825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D:\工艺流程讲座材料\轻质氧化镁制备2.jpg"/>
              <p:cNvPicPr>
                <a:picLocks noChangeAspect="1" noChangeArrowheads="1"/>
              </p:cNvPicPr>
              <p:nvPr/>
            </p:nvPicPr>
            <p:blipFill rotWithShape="1">
              <a:blip r:embed="rId3" cstate="print">
                <a:lum bright="-24000" contrast="12000"/>
                <a:extLst>
                  <a:ext uri="{28A0092B-C50C-407E-A947-70E740481C1C}">
                    <a14:useLocalDpi xmlns:a14="http://schemas.microsoft.com/office/drawing/2010/main" val="0"/>
                  </a:ext>
                </a:extLst>
              </a:blip>
              <a:srcRect l="5059" t="1751" r="11956" b="7217"/>
              <a:stretch>
                <a:fillRect/>
              </a:stretch>
            </p:blipFill>
            <p:spPr bwMode="auto">
              <a:xfrm rot="5400000">
                <a:off x="1523729" y="-1440520"/>
                <a:ext cx="4968552" cy="684076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3189442" y="4746941"/>
              <a:ext cx="1663247" cy="315059"/>
            </a:xfrm>
            <a:prstGeom prst="rect">
              <a:avLst/>
            </a:prstGeom>
            <a:solidFill>
              <a:schemeClr val="accent2">
                <a:lumMod val="60000"/>
                <a:lumOff val="40000"/>
              </a:schemeClr>
            </a:solidFill>
          </p:spPr>
          <p:txBody>
            <a:bodyPr wrap="square" rtlCol="0">
              <a:spAutoFit/>
            </a:bodyPr>
            <a:lstStyle/>
            <a:p>
              <a:r>
                <a:rPr lang="zh-CN" altLang="en-US" sz="2000" b="1" dirty="0">
                  <a:solidFill>
                    <a:srgbClr val="FF0000"/>
                  </a:solidFill>
                </a:rPr>
                <a:t>制</a:t>
              </a:r>
              <a:r>
                <a:rPr lang="zh-CN" altLang="en-US" sz="2000" b="1" dirty="0" smtClean="0">
                  <a:solidFill>
                    <a:srgbClr val="FF0000"/>
                  </a:solidFill>
                </a:rPr>
                <a:t>取轻质氧化镁</a:t>
              </a:r>
              <a:endParaRPr lang="zh-CN" altLang="en-US" sz="2000" b="1" dirty="0">
                <a:solidFill>
                  <a:srgbClr val="FF0000"/>
                </a:solidFil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90211" y="1440656"/>
            <a:ext cx="292894" cy="368300"/>
          </a:xfrm>
          <a:prstGeom prst="rect">
            <a:avLst/>
          </a:prstGeom>
          <a:noFill/>
        </p:spPr>
        <p:txBody>
          <a:bodyPr wrap="square" rtlCol="0" anchor="t">
            <a:spAutoFit/>
          </a:bodyPr>
          <a:lstStyle/>
          <a:p>
            <a:pPr>
              <a:lnSpc>
                <a:spcPct val="100000"/>
              </a:lnSpc>
            </a:pPr>
            <a:r>
              <a:rPr lang="zh-CN" altLang="en-US">
                <a:effectLst/>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b="1">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nvSpPr>
        <p:spPr>
          <a:xfrm>
            <a:off x="213836" y="116840"/>
            <a:ext cx="6788785" cy="521970"/>
          </a:xfrm>
          <a:prstGeom prst="rect">
            <a:avLst/>
          </a:prstGeom>
          <a:noFill/>
        </p:spPr>
        <p:txBody>
          <a:bodyPr wrap="square" rtlCol="0">
            <a:spAutoFit/>
          </a:bodyPr>
          <a:lstStyle/>
          <a:p>
            <a:r>
              <a:rPr lang="zh-CN" altLang="en-US" sz="2800" b="1" dirty="0" smtClean="0">
                <a:solidFill>
                  <a:srgbClr val="00206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近几年高考工业流程题的考查方式一览表</a:t>
            </a:r>
          </a:p>
        </p:txBody>
      </p:sp>
      <p:graphicFrame>
        <p:nvGraphicFramePr>
          <p:cNvPr id="5" name="表格 4"/>
          <p:cNvGraphicFramePr>
            <a:graphicFrameLocks noGrp="1"/>
          </p:cNvGraphicFramePr>
          <p:nvPr>
            <p:custDataLst>
              <p:tags r:id="rId1"/>
            </p:custDataLst>
          </p:nvPr>
        </p:nvGraphicFramePr>
        <p:xfrm>
          <a:off x="213995" y="638810"/>
          <a:ext cx="11978005" cy="6183142"/>
        </p:xfrm>
        <a:graphic>
          <a:graphicData uri="http://schemas.openxmlformats.org/drawingml/2006/table">
            <a:tbl>
              <a:tblPr>
                <a:tableStyleId>{5C22544A-7EE6-4342-B048-85BDC9FD1C3A}</a:tableStyleId>
              </a:tblPr>
              <a:tblGrid>
                <a:gridCol w="1805305">
                  <a:extLst>
                    <a:ext uri="{9D8B030D-6E8A-4147-A177-3AD203B41FA5}">
                      <a16:colId xmlns:a16="http://schemas.microsoft.com/office/drawing/2014/main" val="20000"/>
                    </a:ext>
                  </a:extLst>
                </a:gridCol>
                <a:gridCol w="800735">
                  <a:extLst>
                    <a:ext uri="{9D8B030D-6E8A-4147-A177-3AD203B41FA5}">
                      <a16:colId xmlns:a16="http://schemas.microsoft.com/office/drawing/2014/main" val="20001"/>
                    </a:ext>
                  </a:extLst>
                </a:gridCol>
                <a:gridCol w="861695">
                  <a:extLst>
                    <a:ext uri="{9D8B030D-6E8A-4147-A177-3AD203B41FA5}">
                      <a16:colId xmlns:a16="http://schemas.microsoft.com/office/drawing/2014/main" val="20002"/>
                    </a:ext>
                  </a:extLst>
                </a:gridCol>
                <a:gridCol w="968375">
                  <a:extLst>
                    <a:ext uri="{9D8B030D-6E8A-4147-A177-3AD203B41FA5}">
                      <a16:colId xmlns:a16="http://schemas.microsoft.com/office/drawing/2014/main" val="20003"/>
                    </a:ext>
                  </a:extLst>
                </a:gridCol>
                <a:gridCol w="861695">
                  <a:extLst>
                    <a:ext uri="{9D8B030D-6E8A-4147-A177-3AD203B41FA5}">
                      <a16:colId xmlns:a16="http://schemas.microsoft.com/office/drawing/2014/main" val="20004"/>
                    </a:ext>
                  </a:extLst>
                </a:gridCol>
                <a:gridCol w="1077595">
                  <a:extLst>
                    <a:ext uri="{9D8B030D-6E8A-4147-A177-3AD203B41FA5}">
                      <a16:colId xmlns:a16="http://schemas.microsoft.com/office/drawing/2014/main" val="20005"/>
                    </a:ext>
                  </a:extLst>
                </a:gridCol>
                <a:gridCol w="969645">
                  <a:extLst>
                    <a:ext uri="{9D8B030D-6E8A-4147-A177-3AD203B41FA5}">
                      <a16:colId xmlns:a16="http://schemas.microsoft.com/office/drawing/2014/main" val="20006"/>
                    </a:ext>
                  </a:extLst>
                </a:gridCol>
                <a:gridCol w="862330">
                  <a:extLst>
                    <a:ext uri="{9D8B030D-6E8A-4147-A177-3AD203B41FA5}">
                      <a16:colId xmlns:a16="http://schemas.microsoft.com/office/drawing/2014/main" val="20007"/>
                    </a:ext>
                  </a:extLst>
                </a:gridCol>
                <a:gridCol w="969645">
                  <a:extLst>
                    <a:ext uri="{9D8B030D-6E8A-4147-A177-3AD203B41FA5}">
                      <a16:colId xmlns:a16="http://schemas.microsoft.com/office/drawing/2014/main" val="20008"/>
                    </a:ext>
                  </a:extLst>
                </a:gridCol>
                <a:gridCol w="861060">
                  <a:extLst>
                    <a:ext uri="{9D8B030D-6E8A-4147-A177-3AD203B41FA5}">
                      <a16:colId xmlns:a16="http://schemas.microsoft.com/office/drawing/2014/main" val="20009"/>
                    </a:ext>
                  </a:extLst>
                </a:gridCol>
                <a:gridCol w="970915">
                  <a:extLst>
                    <a:ext uri="{9D8B030D-6E8A-4147-A177-3AD203B41FA5}">
                      <a16:colId xmlns:a16="http://schemas.microsoft.com/office/drawing/2014/main" val="20010"/>
                    </a:ext>
                  </a:extLst>
                </a:gridCol>
                <a:gridCol w="969010">
                  <a:extLst>
                    <a:ext uri="{9D8B030D-6E8A-4147-A177-3AD203B41FA5}">
                      <a16:colId xmlns:a16="http://schemas.microsoft.com/office/drawing/2014/main" val="20011"/>
                    </a:ext>
                  </a:extLst>
                </a:gridCol>
              </a:tblGrid>
              <a:tr h="421005">
                <a:tc>
                  <a:txBody>
                    <a:bodyPr/>
                    <a:lstStyle/>
                    <a:p>
                      <a:pPr algn="ctr" fontAlgn="ctr"/>
                      <a:r>
                        <a:rPr lang="zh-CN" altLang="en-US" sz="1400" b="1" u="none" strike="noStrike" baseline="0" dirty="0" smtClean="0">
                          <a:solidFill>
                            <a:srgbClr val="FF0000"/>
                          </a:solidFill>
                          <a:effectLst/>
                          <a:ea typeface="华文楷体" panose="02010600040101010101" pitchFamily="2" charset="-122"/>
                        </a:rPr>
                        <a:t>知识考查点</a:t>
                      </a:r>
                      <a:endParaRPr lang="zh-CN" altLang="en-US" sz="1400" b="1" i="0" u="none" strike="noStrike" baseline="0" dirty="0" smtClean="0">
                        <a:solidFill>
                          <a:srgbClr val="FF0000"/>
                        </a:solidFill>
                        <a:effectLst/>
                        <a:latin typeface="宋体" panose="02010600030101010101" pitchFamily="2" charset="-122"/>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dirty="0">
                          <a:effectLst/>
                          <a:ea typeface="华文楷体" panose="02010600040101010101" pitchFamily="2" charset="-122"/>
                        </a:rPr>
                        <a:t>2016</a:t>
                      </a:r>
                      <a:r>
                        <a:rPr lang="zh-CN" altLang="en-US" sz="1400" b="1" u="none" strike="noStrike" baseline="0" dirty="0">
                          <a:effectLst/>
                          <a:ea typeface="华文楷体" panose="02010600040101010101" pitchFamily="2" charset="-122"/>
                        </a:rPr>
                        <a:t>年</a:t>
                      </a:r>
                      <a:r>
                        <a:rPr lang="en-US" altLang="zh-CN" sz="1400" b="1" u="none" strike="noStrike" baseline="0" dirty="0">
                          <a:effectLst/>
                          <a:ea typeface="华文楷体" panose="02010600040101010101" pitchFamily="2" charset="-122"/>
                        </a:rPr>
                        <a:t>Ⅰ</a:t>
                      </a:r>
                      <a:r>
                        <a:rPr lang="zh-CN" altLang="en-US" sz="1400" b="1" u="none" strike="noStrike" baseline="0" dirty="0">
                          <a:effectLst/>
                          <a:ea typeface="华文楷体" panose="02010600040101010101" pitchFamily="2" charset="-122"/>
                        </a:rPr>
                        <a:t>卷</a:t>
                      </a:r>
                      <a:endParaRPr lang="zh-CN" altLang="en-US" sz="1400" b="1" i="0" u="none" strike="noStrike" baseline="0" dirty="0">
                        <a:solidFill>
                          <a:srgbClr val="000000"/>
                        </a:solidFill>
                        <a:effectLst/>
                        <a:latin typeface="Arial" panose="020B06040202020202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a:effectLst/>
                          <a:ea typeface="华文楷体" panose="02010600040101010101" pitchFamily="2" charset="-122"/>
                        </a:rPr>
                        <a:t>2016</a:t>
                      </a:r>
                      <a:r>
                        <a:rPr lang="zh-CN" altLang="en-US" sz="1400" b="1" u="none" strike="noStrike" baseline="0">
                          <a:effectLst/>
                          <a:ea typeface="华文楷体" panose="02010600040101010101" pitchFamily="2" charset="-122"/>
                        </a:rPr>
                        <a:t>年</a:t>
                      </a:r>
                      <a:r>
                        <a:rPr lang="en-US" altLang="zh-CN" sz="1400" b="1" u="none" strike="noStrike" baseline="0">
                          <a:effectLst/>
                          <a:ea typeface="华文楷体" panose="02010600040101010101" pitchFamily="2" charset="-122"/>
                        </a:rPr>
                        <a:t>Ⅲ</a:t>
                      </a:r>
                      <a:r>
                        <a:rPr lang="zh-CN" altLang="en-US" sz="1400" b="1" u="none" strike="noStrike" baseline="0">
                          <a:effectLst/>
                          <a:ea typeface="华文楷体" panose="02010600040101010101" pitchFamily="2" charset="-122"/>
                        </a:rPr>
                        <a:t>卷</a:t>
                      </a:r>
                      <a:endParaRPr lang="zh-CN" altLang="en-US" sz="1400" b="1" i="0" u="none" strike="noStrike" baseline="0">
                        <a:solidFill>
                          <a:srgbClr val="000000"/>
                        </a:solidFill>
                        <a:effectLst/>
                        <a:latin typeface="Arial" panose="020B06040202020202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a:effectLst/>
                          <a:ea typeface="华文楷体" panose="02010600040101010101" pitchFamily="2" charset="-122"/>
                        </a:rPr>
                        <a:t>2017</a:t>
                      </a:r>
                      <a:r>
                        <a:rPr lang="zh-CN" altLang="en-US" sz="1400" b="1" u="none" strike="noStrike" baseline="0">
                          <a:effectLst/>
                          <a:ea typeface="华文楷体" panose="02010600040101010101" pitchFamily="2" charset="-122"/>
                        </a:rPr>
                        <a:t>年</a:t>
                      </a:r>
                      <a:r>
                        <a:rPr lang="en-US" altLang="zh-CN" sz="1400" b="1" u="none" strike="noStrike" baseline="0">
                          <a:effectLst/>
                          <a:ea typeface="华文楷体" panose="02010600040101010101" pitchFamily="2" charset="-122"/>
                        </a:rPr>
                        <a:t>Ⅰ</a:t>
                      </a:r>
                      <a:r>
                        <a:rPr lang="zh-CN" altLang="en-US" sz="1400" b="1" u="none" strike="noStrike" baseline="0">
                          <a:effectLst/>
                          <a:ea typeface="华文楷体" panose="02010600040101010101" pitchFamily="2" charset="-122"/>
                        </a:rPr>
                        <a:t>卷</a:t>
                      </a:r>
                      <a:endParaRPr lang="zh-CN" altLang="en-US" sz="1400" b="1" i="0" u="none" strike="noStrike" baseline="0">
                        <a:solidFill>
                          <a:srgbClr val="000000"/>
                        </a:solidFill>
                        <a:effectLst/>
                        <a:latin typeface="Arial" panose="020B06040202020202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dirty="0">
                          <a:effectLst/>
                          <a:ea typeface="华文楷体" panose="02010600040101010101" pitchFamily="2" charset="-122"/>
                        </a:rPr>
                        <a:t>2017</a:t>
                      </a:r>
                      <a:r>
                        <a:rPr lang="zh-CN" altLang="en-US" sz="1400" b="1" u="none" strike="noStrike" baseline="0" dirty="0">
                          <a:effectLst/>
                          <a:ea typeface="华文楷体" panose="02010600040101010101" pitchFamily="2" charset="-122"/>
                        </a:rPr>
                        <a:t>年</a:t>
                      </a:r>
                      <a:r>
                        <a:rPr lang="en-US" altLang="zh-CN" sz="1400" b="1" u="none" strike="noStrike" baseline="0" dirty="0">
                          <a:effectLst/>
                          <a:ea typeface="华文楷体" panose="02010600040101010101" pitchFamily="2" charset="-122"/>
                        </a:rPr>
                        <a:t>Ⅱ</a:t>
                      </a:r>
                      <a:r>
                        <a:rPr lang="zh-CN" altLang="en-US" sz="1400" b="1" u="none" strike="noStrike" baseline="0" dirty="0">
                          <a:effectLst/>
                          <a:ea typeface="华文楷体" panose="02010600040101010101" pitchFamily="2" charset="-122"/>
                        </a:rPr>
                        <a:t>卷</a:t>
                      </a:r>
                      <a:endParaRPr lang="zh-CN" altLang="en-US" sz="1400" b="1" i="0" u="none" strike="noStrike" baseline="0" dirty="0">
                        <a:solidFill>
                          <a:srgbClr val="000000"/>
                        </a:solidFill>
                        <a:effectLst/>
                        <a:latin typeface="Arial" panose="020B06040202020202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a:effectLst/>
                          <a:ea typeface="华文楷体" panose="02010600040101010101" pitchFamily="2" charset="-122"/>
                        </a:rPr>
                        <a:t>2017</a:t>
                      </a:r>
                      <a:r>
                        <a:rPr lang="zh-CN" altLang="en-US" sz="1400" b="1" u="none" strike="noStrike" baseline="0">
                          <a:effectLst/>
                          <a:ea typeface="华文楷体" panose="02010600040101010101" pitchFamily="2" charset="-122"/>
                        </a:rPr>
                        <a:t>年</a:t>
                      </a:r>
                      <a:r>
                        <a:rPr lang="en-US" altLang="zh-CN" sz="1400" b="1" u="none" strike="noStrike" baseline="0">
                          <a:effectLst/>
                          <a:ea typeface="华文楷体" panose="02010600040101010101" pitchFamily="2" charset="-122"/>
                        </a:rPr>
                        <a:t>Ⅲ</a:t>
                      </a:r>
                      <a:r>
                        <a:rPr lang="zh-CN" altLang="en-US" sz="1400" b="1" u="none" strike="noStrike" baseline="0">
                          <a:effectLst/>
                          <a:ea typeface="华文楷体" panose="02010600040101010101" pitchFamily="2" charset="-122"/>
                        </a:rPr>
                        <a:t>卷</a:t>
                      </a:r>
                      <a:endParaRPr lang="zh-CN" altLang="en-US" sz="1400" b="1" i="0" u="none" strike="noStrike" baseline="0">
                        <a:solidFill>
                          <a:srgbClr val="000000"/>
                        </a:solidFill>
                        <a:effectLst/>
                        <a:latin typeface="Arial" panose="020B06040202020202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a:effectLst/>
                          <a:ea typeface="华文楷体" panose="02010600040101010101" pitchFamily="2" charset="-122"/>
                        </a:rPr>
                        <a:t>2018</a:t>
                      </a:r>
                      <a:r>
                        <a:rPr lang="zh-CN" altLang="en-US" sz="1400" b="1" u="none" strike="noStrike" baseline="0">
                          <a:effectLst/>
                          <a:ea typeface="华文楷体" panose="02010600040101010101" pitchFamily="2" charset="-122"/>
                        </a:rPr>
                        <a:t>年</a:t>
                      </a:r>
                      <a:r>
                        <a:rPr lang="en-US" altLang="zh-CN" sz="1400" b="1" u="none" strike="noStrike" baseline="0">
                          <a:effectLst/>
                          <a:ea typeface="华文楷体" panose="02010600040101010101" pitchFamily="2" charset="-122"/>
                        </a:rPr>
                        <a:t>Ⅰ</a:t>
                      </a:r>
                      <a:r>
                        <a:rPr lang="zh-CN" altLang="en-US" sz="1400" b="1" u="none" strike="noStrike" baseline="0">
                          <a:effectLst/>
                          <a:ea typeface="华文楷体" panose="02010600040101010101" pitchFamily="2" charset="-122"/>
                        </a:rPr>
                        <a:t>卷</a:t>
                      </a:r>
                      <a:endParaRPr lang="zh-CN" altLang="en-US" sz="1400" b="1" i="0" u="none" strike="noStrike" baseline="0">
                        <a:solidFill>
                          <a:srgbClr val="000000"/>
                        </a:solidFill>
                        <a:effectLst/>
                        <a:latin typeface="Arial" panose="020B06040202020202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a:effectLst/>
                          <a:ea typeface="华文楷体" panose="02010600040101010101" pitchFamily="2" charset="-122"/>
                        </a:rPr>
                        <a:t>2018</a:t>
                      </a:r>
                      <a:r>
                        <a:rPr lang="zh-CN" altLang="en-US" sz="1400" b="1" u="none" strike="noStrike" baseline="0">
                          <a:effectLst/>
                          <a:ea typeface="华文楷体" panose="02010600040101010101" pitchFamily="2" charset="-122"/>
                        </a:rPr>
                        <a:t>年</a:t>
                      </a:r>
                      <a:r>
                        <a:rPr lang="en-US" altLang="zh-CN" sz="1400" b="1" u="none" strike="noStrike" baseline="0">
                          <a:effectLst/>
                          <a:ea typeface="华文楷体" panose="02010600040101010101" pitchFamily="2" charset="-122"/>
                        </a:rPr>
                        <a:t>Ⅱ</a:t>
                      </a:r>
                      <a:r>
                        <a:rPr lang="zh-CN" altLang="en-US" sz="1400" b="1" u="none" strike="noStrike" baseline="0">
                          <a:effectLst/>
                          <a:ea typeface="华文楷体" panose="02010600040101010101" pitchFamily="2" charset="-122"/>
                        </a:rPr>
                        <a:t>卷</a:t>
                      </a:r>
                      <a:endParaRPr lang="zh-CN" altLang="en-US" sz="1400" b="1" i="0" u="none" strike="noStrike" baseline="0">
                        <a:solidFill>
                          <a:srgbClr val="000000"/>
                        </a:solidFill>
                        <a:effectLst/>
                        <a:latin typeface="Arial" panose="020B06040202020202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a:effectLst/>
                          <a:ea typeface="华文楷体" panose="02010600040101010101" pitchFamily="2" charset="-122"/>
                        </a:rPr>
                        <a:t>2018</a:t>
                      </a:r>
                      <a:r>
                        <a:rPr lang="zh-CN" altLang="en-US" sz="1400" b="1" u="none" strike="noStrike" baseline="0">
                          <a:effectLst/>
                          <a:ea typeface="华文楷体" panose="02010600040101010101" pitchFamily="2" charset="-122"/>
                        </a:rPr>
                        <a:t>年</a:t>
                      </a:r>
                      <a:r>
                        <a:rPr lang="en-US" altLang="zh-CN" sz="1400" b="1" u="none" strike="noStrike" baseline="0">
                          <a:effectLst/>
                          <a:ea typeface="华文楷体" panose="02010600040101010101" pitchFamily="2" charset="-122"/>
                        </a:rPr>
                        <a:t>Ⅲ</a:t>
                      </a:r>
                      <a:r>
                        <a:rPr lang="zh-CN" altLang="en-US" sz="1400" b="1" u="none" strike="noStrike" baseline="0">
                          <a:effectLst/>
                          <a:ea typeface="华文楷体" panose="02010600040101010101" pitchFamily="2" charset="-122"/>
                        </a:rPr>
                        <a:t>卷</a:t>
                      </a:r>
                      <a:endParaRPr lang="zh-CN" altLang="en-US" sz="1400" b="1" i="0" u="none" strike="noStrike" baseline="0">
                        <a:solidFill>
                          <a:srgbClr val="000000"/>
                        </a:solidFill>
                        <a:effectLst/>
                        <a:latin typeface="Arial" panose="020B06040202020202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a:effectLst/>
                          <a:ea typeface="华文楷体" panose="02010600040101010101" pitchFamily="2" charset="-122"/>
                        </a:rPr>
                        <a:t>2019</a:t>
                      </a:r>
                      <a:r>
                        <a:rPr lang="zh-CN" altLang="en-US" sz="1400" b="1" u="none" strike="noStrike" baseline="0">
                          <a:effectLst/>
                          <a:ea typeface="华文楷体" panose="02010600040101010101" pitchFamily="2" charset="-122"/>
                        </a:rPr>
                        <a:t>年</a:t>
                      </a:r>
                      <a:r>
                        <a:rPr lang="en-US" altLang="zh-CN" sz="1400" b="1" u="none" strike="noStrike" baseline="0">
                          <a:effectLst/>
                          <a:ea typeface="华文楷体" panose="02010600040101010101" pitchFamily="2" charset="-122"/>
                        </a:rPr>
                        <a:t>Ⅰ</a:t>
                      </a:r>
                      <a:r>
                        <a:rPr lang="zh-CN" altLang="en-US" sz="1400" b="1" u="none" strike="noStrike" baseline="0">
                          <a:effectLst/>
                          <a:ea typeface="华文楷体" panose="02010600040101010101" pitchFamily="2" charset="-122"/>
                        </a:rPr>
                        <a:t>卷</a:t>
                      </a:r>
                      <a:endParaRPr lang="zh-CN" altLang="en-US" sz="1400" b="1" i="0" u="none" strike="noStrike" baseline="0">
                        <a:solidFill>
                          <a:srgbClr val="000000"/>
                        </a:solidFill>
                        <a:effectLst/>
                        <a:latin typeface="Arial" panose="020B06040202020202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a:effectLst/>
                          <a:ea typeface="华文楷体" panose="02010600040101010101" pitchFamily="2" charset="-122"/>
                        </a:rPr>
                        <a:t>2019</a:t>
                      </a:r>
                      <a:r>
                        <a:rPr lang="zh-CN" altLang="en-US" sz="1400" b="1" u="none" strike="noStrike" baseline="0">
                          <a:effectLst/>
                          <a:ea typeface="华文楷体" panose="02010600040101010101" pitchFamily="2" charset="-122"/>
                        </a:rPr>
                        <a:t>年</a:t>
                      </a:r>
                      <a:r>
                        <a:rPr lang="en-US" altLang="zh-CN" sz="1400" b="1" u="none" strike="noStrike" baseline="0">
                          <a:effectLst/>
                          <a:ea typeface="华文楷体" panose="02010600040101010101" pitchFamily="2" charset="-122"/>
                        </a:rPr>
                        <a:t>Ⅱ</a:t>
                      </a:r>
                      <a:r>
                        <a:rPr lang="zh-CN" altLang="en-US" sz="1400" b="1" u="none" strike="noStrike" baseline="0">
                          <a:effectLst/>
                          <a:ea typeface="华文楷体" panose="02010600040101010101" pitchFamily="2" charset="-122"/>
                        </a:rPr>
                        <a:t>卷</a:t>
                      </a:r>
                      <a:endParaRPr lang="zh-CN" altLang="en-US" sz="1400" b="1" i="0" u="none" strike="noStrike" baseline="0">
                        <a:solidFill>
                          <a:srgbClr val="000000"/>
                        </a:solidFill>
                        <a:effectLst/>
                        <a:latin typeface="Arial" panose="020B06040202020202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a:effectLst/>
                          <a:ea typeface="华文楷体" panose="02010600040101010101" pitchFamily="2" charset="-122"/>
                        </a:rPr>
                        <a:t>2019</a:t>
                      </a:r>
                      <a:r>
                        <a:rPr lang="zh-CN" altLang="en-US" sz="1400" b="1" u="none" strike="noStrike" baseline="0">
                          <a:effectLst/>
                          <a:ea typeface="华文楷体" panose="02010600040101010101" pitchFamily="2" charset="-122"/>
                        </a:rPr>
                        <a:t>年</a:t>
                      </a:r>
                      <a:r>
                        <a:rPr lang="en-US" altLang="zh-CN" sz="1400" b="1" u="none" strike="noStrike" baseline="0">
                          <a:effectLst/>
                          <a:ea typeface="华文楷体" panose="02010600040101010101" pitchFamily="2" charset="-122"/>
                        </a:rPr>
                        <a:t>Ⅲ</a:t>
                      </a:r>
                      <a:r>
                        <a:rPr lang="zh-CN" altLang="en-US" sz="1400" b="1" u="none" strike="noStrike" baseline="0">
                          <a:effectLst/>
                          <a:ea typeface="华文楷体" panose="02010600040101010101" pitchFamily="2" charset="-122"/>
                        </a:rPr>
                        <a:t>卷</a:t>
                      </a:r>
                      <a:endParaRPr lang="zh-CN" altLang="en-US" sz="1400" b="1" i="0" u="none" strike="noStrike" baseline="0">
                        <a:solidFill>
                          <a:srgbClr val="000000"/>
                        </a:solidFill>
                        <a:effectLst/>
                        <a:latin typeface="Arial" panose="020B06040202020202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53465">
                <a:tc>
                  <a:txBody>
                    <a:bodyPr/>
                    <a:lstStyle/>
                    <a:p>
                      <a:pPr algn="l" fontAlgn="ctr"/>
                      <a:r>
                        <a:rPr lang="zh-CN" altLang="en-US" sz="1400" b="1" u="none" strike="noStrike" baseline="0" smtClean="0">
                          <a:solidFill>
                            <a:srgbClr val="FF0000"/>
                          </a:solidFill>
                          <a:effectLst/>
                          <a:ea typeface="华文楷体" panose="02010600040101010101" pitchFamily="2" charset="-122"/>
                        </a:rPr>
                        <a:t>基础化学概念（电子式、化合价、物质分类、反应类型）</a:t>
                      </a:r>
                      <a:endParaRPr lang="zh-CN" altLang="en-US" sz="1400" b="1" i="0" u="none" strike="noStrike" baseline="0" dirty="0" smtClean="0">
                        <a:solidFill>
                          <a:srgbClr val="FF0000"/>
                        </a:solidFill>
                        <a:effectLst/>
                        <a:latin typeface="宋体" panose="02010600030101010101" pitchFamily="2" charset="-122"/>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a:effectLst/>
                          <a:ea typeface="华文楷体" panose="02010600040101010101" pitchFamily="2" charset="-122"/>
                        </a:rPr>
                        <a:t>28</a:t>
                      </a:r>
                      <a:r>
                        <a:rPr lang="zh-CN" altLang="en-US" sz="1400" b="1" u="none" strike="noStrike" baseline="0">
                          <a:effectLst/>
                          <a:ea typeface="华文楷体" panose="02010600040101010101" pitchFamily="2" charset="-122"/>
                        </a:rPr>
                        <a:t>（</a:t>
                      </a:r>
                      <a:r>
                        <a:rPr lang="en-US" altLang="zh-CN" sz="1400" b="1" u="none" strike="noStrike" baseline="0">
                          <a:effectLst/>
                          <a:ea typeface="华文楷体" panose="02010600040101010101" pitchFamily="2" charset="-122"/>
                        </a:rPr>
                        <a:t>1</a:t>
                      </a:r>
                      <a:r>
                        <a:rPr lang="zh-CN" altLang="en-US" sz="1400" b="1" u="none" strike="noStrike" baseline="0">
                          <a:effectLst/>
                          <a:ea typeface="华文楷体" panose="02010600040101010101" pitchFamily="2" charset="-122"/>
                        </a:rPr>
                        <a:t>）</a:t>
                      </a:r>
                      <a:endParaRPr lang="zh-CN" altLang="en-US"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u="none" strike="noStrike" baseline="0" dirty="0">
                          <a:effectLst/>
                          <a:ea typeface="华文楷体" panose="02010600040101010101" pitchFamily="2" charset="-122"/>
                        </a:rPr>
                        <a:t> </a:t>
                      </a:r>
                      <a:endParaRPr lang="zh-CN" altLang="en-US" sz="1400" b="1" i="0" u="none" strike="noStrike" baseline="0" dirty="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u="none" strike="noStrike" baseline="0" dirty="0">
                          <a:effectLst/>
                          <a:ea typeface="华文楷体" panose="02010600040101010101" pitchFamily="2" charset="-122"/>
                        </a:rPr>
                        <a:t> </a:t>
                      </a:r>
                      <a:endParaRPr lang="zh-CN" altLang="en-US" sz="1400" b="1" i="0" u="none" strike="noStrike" baseline="0" dirty="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u="none" strike="noStrike" baseline="0" dirty="0">
                          <a:effectLst/>
                          <a:ea typeface="华文楷体" panose="02010600040101010101" pitchFamily="2" charset="-122"/>
                        </a:rPr>
                        <a:t> </a:t>
                      </a:r>
                      <a:endParaRPr lang="zh-CN" altLang="en-US" sz="1400" b="1" i="0" u="none" strike="noStrike" baseline="0" dirty="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dirty="0">
                          <a:effectLst/>
                          <a:ea typeface="华文楷体" panose="02010600040101010101" pitchFamily="2" charset="-122"/>
                        </a:rPr>
                        <a:t>27(4)</a:t>
                      </a:r>
                      <a:endParaRPr lang="en-US" altLang="zh-CN" sz="1400" b="1" i="0" u="none" strike="noStrike" baseline="0" dirty="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u="none" strike="noStrike" baseline="0">
                          <a:effectLst/>
                          <a:ea typeface="华文楷体" panose="02010600040101010101" pitchFamily="2" charset="-122"/>
                        </a:rPr>
                        <a:t> </a:t>
                      </a:r>
                      <a:endParaRPr lang="zh-CN" altLang="en-US"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a:effectLst/>
                          <a:ea typeface="华文楷体" panose="02010600040101010101" pitchFamily="2" charset="-122"/>
                        </a:rPr>
                        <a:t>27(1)</a:t>
                      </a:r>
                      <a:endParaRPr lang="en-US" altLang="zh-CN"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u="none" strike="noStrike" baseline="0">
                          <a:effectLst/>
                          <a:ea typeface="华文楷体" panose="02010600040101010101" pitchFamily="2" charset="-122"/>
                        </a:rPr>
                        <a:t> </a:t>
                      </a:r>
                      <a:endParaRPr lang="zh-CN" altLang="en-US"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a:effectLst/>
                          <a:ea typeface="华文楷体" panose="02010600040101010101" pitchFamily="2" charset="-122"/>
                        </a:rPr>
                        <a:t>26(3)</a:t>
                      </a:r>
                      <a:endParaRPr lang="en-US" altLang="zh-CN"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dirty="0">
                          <a:solidFill>
                            <a:srgbClr val="FF0000"/>
                          </a:solidFill>
                          <a:effectLst/>
                          <a:ea typeface="华文楷体" panose="02010600040101010101" pitchFamily="2" charset="-122"/>
                        </a:rPr>
                        <a:t>26(1)</a:t>
                      </a:r>
                      <a:endParaRPr lang="en-US" altLang="zh-CN" sz="1400" b="1" i="0" u="none" strike="noStrike" baseline="0" dirty="0">
                        <a:solidFill>
                          <a:srgbClr val="FF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u="none" strike="noStrike" baseline="0" dirty="0">
                          <a:effectLst/>
                          <a:ea typeface="华文楷体" panose="02010600040101010101" pitchFamily="2" charset="-122"/>
                        </a:rPr>
                        <a:t>　</a:t>
                      </a:r>
                      <a:endParaRPr lang="zh-CN" altLang="en-US" sz="1400" b="1" i="0" u="none" strike="noStrike" baseline="0" dirty="0">
                        <a:solidFill>
                          <a:srgbClr val="000000"/>
                        </a:solidFill>
                        <a:effectLst/>
                        <a:latin typeface="宋体" panose="02010600030101010101" pitchFamily="2" charset="-122"/>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31825">
                <a:tc>
                  <a:txBody>
                    <a:bodyPr/>
                    <a:lstStyle/>
                    <a:p>
                      <a:pPr algn="l" fontAlgn="ctr"/>
                      <a:r>
                        <a:rPr lang="zh-CN" altLang="en-US" sz="1400" b="1" u="none" strike="noStrike" baseline="0" smtClean="0">
                          <a:solidFill>
                            <a:srgbClr val="FF0000"/>
                          </a:solidFill>
                          <a:effectLst/>
                          <a:ea typeface="华文楷体" panose="02010600040101010101" pitchFamily="2" charset="-122"/>
                        </a:rPr>
                        <a:t>原料预处理方法</a:t>
                      </a:r>
                      <a:r>
                        <a:rPr lang="en-US" altLang="zh-CN" sz="1400" b="1" u="none" strike="noStrike" baseline="0" smtClean="0">
                          <a:solidFill>
                            <a:srgbClr val="FF0000"/>
                          </a:solidFill>
                          <a:effectLst/>
                          <a:ea typeface="华文楷体" panose="02010600040101010101" pitchFamily="2" charset="-122"/>
                        </a:rPr>
                        <a:t>(</a:t>
                      </a:r>
                      <a:r>
                        <a:rPr lang="zh-CN" altLang="en-US" sz="1400" b="1" u="none" strike="noStrike" baseline="0" smtClean="0">
                          <a:solidFill>
                            <a:srgbClr val="FF0000"/>
                          </a:solidFill>
                          <a:effectLst/>
                          <a:ea typeface="华文楷体" panose="02010600040101010101" pitchFamily="2" charset="-122"/>
                        </a:rPr>
                        <a:t>煅烧、研磨、浸泡等</a:t>
                      </a:r>
                      <a:r>
                        <a:rPr lang="en-US" altLang="zh-CN" sz="1400" b="1" u="none" strike="noStrike" baseline="0" smtClean="0">
                          <a:solidFill>
                            <a:srgbClr val="FF0000"/>
                          </a:solidFill>
                          <a:effectLst/>
                          <a:ea typeface="华文楷体" panose="02010600040101010101" pitchFamily="2" charset="-122"/>
                        </a:rPr>
                        <a:t>)</a:t>
                      </a:r>
                      <a:endParaRPr lang="en-US" altLang="zh-CN" sz="1400" b="1" i="0" u="none" strike="noStrike" baseline="0" dirty="0" smtClean="0">
                        <a:solidFill>
                          <a:srgbClr val="FF0000"/>
                        </a:solidFill>
                        <a:effectLst/>
                        <a:latin typeface="宋体" panose="02010600030101010101" pitchFamily="2" charset="-122"/>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u="none" strike="noStrike" baseline="0">
                          <a:effectLst/>
                          <a:ea typeface="华文楷体" panose="02010600040101010101" pitchFamily="2" charset="-122"/>
                        </a:rPr>
                        <a:t> </a:t>
                      </a:r>
                      <a:endParaRPr lang="zh-CN" altLang="en-US"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u="none" strike="noStrike" baseline="0">
                          <a:effectLst/>
                          <a:ea typeface="华文楷体" panose="02010600040101010101" pitchFamily="2" charset="-122"/>
                        </a:rPr>
                        <a:t> </a:t>
                      </a:r>
                      <a:endParaRPr lang="zh-CN" altLang="en-US"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u="none" strike="noStrike" baseline="0">
                          <a:effectLst/>
                          <a:ea typeface="华文楷体" panose="02010600040101010101" pitchFamily="2" charset="-122"/>
                        </a:rPr>
                        <a:t> </a:t>
                      </a:r>
                      <a:endParaRPr lang="zh-CN" altLang="en-US"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a:effectLst/>
                          <a:ea typeface="华文楷体" panose="02010600040101010101" pitchFamily="2" charset="-122"/>
                        </a:rPr>
                        <a:t>26(1)</a:t>
                      </a:r>
                      <a:endParaRPr lang="en-US" altLang="zh-CN"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u="none" strike="noStrike" baseline="0">
                          <a:effectLst/>
                          <a:ea typeface="华文楷体" panose="02010600040101010101" pitchFamily="2" charset="-122"/>
                        </a:rPr>
                        <a:t> </a:t>
                      </a:r>
                      <a:endParaRPr lang="zh-CN" altLang="en-US"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u="none" strike="noStrike" baseline="0" dirty="0">
                          <a:effectLst/>
                          <a:ea typeface="华文楷体" panose="02010600040101010101" pitchFamily="2" charset="-122"/>
                        </a:rPr>
                        <a:t> </a:t>
                      </a:r>
                      <a:endParaRPr lang="zh-CN" altLang="en-US" sz="1400" b="1" i="0" u="none" strike="noStrike" baseline="0" dirty="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u="none" strike="noStrike" baseline="0">
                          <a:effectLst/>
                          <a:ea typeface="华文楷体" panose="02010600040101010101" pitchFamily="2" charset="-122"/>
                        </a:rPr>
                        <a:t> </a:t>
                      </a:r>
                      <a:endParaRPr lang="zh-CN" altLang="en-US"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u="none" strike="noStrike" baseline="0">
                          <a:effectLst/>
                          <a:ea typeface="华文楷体" panose="02010600040101010101" pitchFamily="2" charset="-122"/>
                        </a:rPr>
                        <a:t> </a:t>
                      </a:r>
                      <a:endParaRPr lang="zh-CN" altLang="en-US"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a:effectLst/>
                          <a:ea typeface="华文楷体" panose="02010600040101010101" pitchFamily="2" charset="-122"/>
                        </a:rPr>
                        <a:t>26(4)     27(1)    27(2)(4)</a:t>
                      </a:r>
                      <a:endParaRPr lang="en-US" altLang="zh-CN"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u="none" strike="noStrike" baseline="0">
                          <a:effectLst/>
                          <a:ea typeface="华文楷体" panose="02010600040101010101" pitchFamily="2" charset="-122"/>
                        </a:rPr>
                        <a:t>　</a:t>
                      </a:r>
                      <a:endParaRPr lang="zh-CN" altLang="en-US" sz="1400" b="1" i="0" u="none" strike="noStrike" baseline="0">
                        <a:solidFill>
                          <a:srgbClr val="000000"/>
                        </a:solidFill>
                        <a:effectLst/>
                        <a:latin typeface="宋体" panose="02010600030101010101" pitchFamily="2" charset="-122"/>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u="none" strike="noStrike" baseline="0">
                          <a:effectLst/>
                          <a:ea typeface="华文楷体" panose="02010600040101010101" pitchFamily="2" charset="-122"/>
                        </a:rPr>
                        <a:t>　</a:t>
                      </a:r>
                      <a:endParaRPr lang="zh-CN" altLang="en-US" sz="1400" b="1" i="0" u="none" strike="noStrike" baseline="0">
                        <a:solidFill>
                          <a:srgbClr val="000000"/>
                        </a:solidFill>
                        <a:effectLst/>
                        <a:latin typeface="宋体" panose="02010600030101010101" pitchFamily="2" charset="-122"/>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32460">
                <a:tc>
                  <a:txBody>
                    <a:bodyPr/>
                    <a:lstStyle/>
                    <a:p>
                      <a:pPr algn="l" fontAlgn="ctr"/>
                      <a:r>
                        <a:rPr lang="zh-CN" altLang="en-US" sz="1400" b="1" u="none" strike="noStrike" baseline="0" smtClean="0">
                          <a:solidFill>
                            <a:srgbClr val="FF0000"/>
                          </a:solidFill>
                          <a:effectLst/>
                          <a:ea typeface="华文楷体" panose="02010600040101010101" pitchFamily="2" charset="-122"/>
                        </a:rPr>
                        <a:t>氧化还原反应基本概念与应用</a:t>
                      </a:r>
                      <a:endParaRPr lang="zh-CN" altLang="en-US" sz="1400" b="1" i="0" u="none" strike="noStrike" baseline="0" dirty="0" smtClean="0">
                        <a:solidFill>
                          <a:srgbClr val="FF0000"/>
                        </a:solidFill>
                        <a:effectLst/>
                        <a:latin typeface="宋体" panose="02010600030101010101" pitchFamily="2" charset="-122"/>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a:effectLst/>
                          <a:ea typeface="华文楷体" panose="02010600040101010101" pitchFamily="2" charset="-122"/>
                        </a:rPr>
                        <a:t>28</a:t>
                      </a:r>
                      <a:r>
                        <a:rPr lang="zh-CN" altLang="en-US" sz="1400" b="1" u="none" strike="noStrike" baseline="0">
                          <a:effectLst/>
                          <a:ea typeface="华文楷体" panose="02010600040101010101" pitchFamily="2" charset="-122"/>
                        </a:rPr>
                        <a:t>（</a:t>
                      </a:r>
                      <a:r>
                        <a:rPr lang="en-US" altLang="zh-CN" sz="1400" b="1" u="none" strike="noStrike" baseline="0">
                          <a:effectLst/>
                          <a:ea typeface="华文楷体" panose="02010600040101010101" pitchFamily="2" charset="-122"/>
                        </a:rPr>
                        <a:t>4</a:t>
                      </a:r>
                      <a:r>
                        <a:rPr lang="zh-CN" altLang="en-US" sz="1400" b="1" u="none" strike="noStrike" baseline="0">
                          <a:effectLst/>
                          <a:ea typeface="华文楷体" panose="02010600040101010101" pitchFamily="2" charset="-122"/>
                        </a:rPr>
                        <a:t>）</a:t>
                      </a:r>
                      <a:endParaRPr lang="zh-CN" altLang="en-US"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a:effectLst/>
                          <a:ea typeface="华文楷体" panose="02010600040101010101" pitchFamily="2" charset="-122"/>
                        </a:rPr>
                        <a:t>28(2)</a:t>
                      </a:r>
                      <a:endParaRPr lang="en-US" altLang="zh-CN"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u="none" strike="noStrike" baseline="0">
                          <a:effectLst/>
                          <a:ea typeface="华文楷体" panose="02010600040101010101" pitchFamily="2" charset="-122"/>
                        </a:rPr>
                        <a:t> </a:t>
                      </a:r>
                      <a:endParaRPr lang="zh-CN" altLang="en-US"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u="none" strike="noStrike" baseline="0">
                          <a:effectLst/>
                          <a:ea typeface="华文楷体" panose="02010600040101010101" pitchFamily="2" charset="-122"/>
                        </a:rPr>
                        <a:t> </a:t>
                      </a:r>
                      <a:endParaRPr lang="zh-CN" altLang="en-US"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a:effectLst/>
                          <a:ea typeface="华文楷体" panose="02010600040101010101" pitchFamily="2" charset="-122"/>
                        </a:rPr>
                        <a:t>27(1)</a:t>
                      </a:r>
                      <a:endParaRPr lang="en-US" altLang="zh-CN"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u="none" strike="noStrike" baseline="0">
                          <a:effectLst/>
                          <a:ea typeface="华文楷体" panose="02010600040101010101" pitchFamily="2" charset="-122"/>
                        </a:rPr>
                        <a:t> </a:t>
                      </a:r>
                      <a:endParaRPr lang="zh-CN" altLang="en-US"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u="none" strike="noStrike" baseline="0" dirty="0">
                          <a:effectLst/>
                          <a:ea typeface="华文楷体" panose="02010600040101010101" pitchFamily="2" charset="-122"/>
                        </a:rPr>
                        <a:t> </a:t>
                      </a:r>
                      <a:endParaRPr lang="zh-CN" altLang="en-US" sz="1400" b="1" i="0" u="none" strike="noStrike" baseline="0" dirty="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u="none" strike="noStrike" baseline="0" dirty="0">
                          <a:effectLst/>
                          <a:ea typeface="华文楷体" panose="02010600040101010101" pitchFamily="2" charset="-122"/>
                        </a:rPr>
                        <a:t> </a:t>
                      </a:r>
                      <a:endParaRPr lang="zh-CN" altLang="en-US" sz="1400" b="1" i="0" u="none" strike="noStrike" baseline="0" dirty="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a:effectLst/>
                          <a:ea typeface="华文楷体" panose="02010600040101010101" pitchFamily="2" charset="-122"/>
                        </a:rPr>
                        <a:t>27(3)  </a:t>
                      </a:r>
                      <a:endParaRPr lang="en-US" altLang="zh-CN"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a:effectLst/>
                          <a:ea typeface="华文楷体" panose="02010600040101010101" pitchFamily="2" charset="-122"/>
                        </a:rPr>
                        <a:t>26(3)</a:t>
                      </a:r>
                      <a:endParaRPr lang="en-US" altLang="zh-CN"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a:effectLst/>
                          <a:ea typeface="华文楷体" panose="02010600040101010101" pitchFamily="2" charset="-122"/>
                        </a:rPr>
                        <a:t>26(2)</a:t>
                      </a:r>
                      <a:endParaRPr lang="en-US" altLang="zh-CN"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07010">
                <a:tc rowSpan="4">
                  <a:txBody>
                    <a:bodyPr/>
                    <a:lstStyle/>
                    <a:p>
                      <a:pPr algn="l" fontAlgn="ctr"/>
                      <a:r>
                        <a:rPr lang="zh-CN" altLang="en-US" sz="1400" b="1" u="none" strike="noStrike" baseline="0" smtClean="0">
                          <a:solidFill>
                            <a:srgbClr val="FF0000"/>
                          </a:solidFill>
                          <a:effectLst/>
                          <a:ea typeface="华文楷体" panose="02010600040101010101" pitchFamily="2" charset="-122"/>
                        </a:rPr>
                        <a:t>流程中物质组成推断</a:t>
                      </a:r>
                      <a:endParaRPr lang="zh-CN" altLang="en-US" sz="1400" b="1" i="0" u="none" strike="noStrike" baseline="0" dirty="0" smtClean="0">
                        <a:solidFill>
                          <a:srgbClr val="FF0000"/>
                        </a:solidFill>
                        <a:effectLst/>
                        <a:latin typeface="宋体" panose="02010600030101010101" pitchFamily="2" charset="-122"/>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l" fontAlgn="ctr"/>
                      <a:r>
                        <a:rPr lang="en-US" altLang="zh-CN" sz="1400" b="1" u="none" strike="noStrike" baseline="0" dirty="0">
                          <a:effectLst/>
                          <a:ea typeface="华文楷体" panose="02010600040101010101" pitchFamily="2" charset="-122"/>
                        </a:rPr>
                        <a:t>28</a:t>
                      </a:r>
                      <a:r>
                        <a:rPr lang="zh-CN" altLang="en-US" sz="1400" b="1" u="none" strike="noStrike" baseline="0" dirty="0">
                          <a:effectLst/>
                          <a:ea typeface="华文楷体" panose="02010600040101010101" pitchFamily="2" charset="-122"/>
                        </a:rPr>
                        <a:t>（</a:t>
                      </a:r>
                      <a:r>
                        <a:rPr lang="en-US" altLang="zh-CN" sz="1400" b="1" u="none" strike="noStrike" baseline="0" dirty="0">
                          <a:effectLst/>
                          <a:ea typeface="华文楷体" panose="02010600040101010101" pitchFamily="2" charset="-122"/>
                        </a:rPr>
                        <a:t>3</a:t>
                      </a:r>
                      <a:r>
                        <a:rPr lang="zh-CN" altLang="en-US" sz="1400" b="1" u="none" strike="noStrike" baseline="0" dirty="0">
                          <a:effectLst/>
                          <a:ea typeface="华文楷体" panose="02010600040101010101" pitchFamily="2" charset="-122"/>
                        </a:rPr>
                        <a:t>）</a:t>
                      </a:r>
                      <a:endParaRPr lang="zh-CN" altLang="en-US" sz="1400" b="1" i="0" u="none" strike="noStrike" baseline="0" dirty="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dirty="0">
                          <a:effectLst/>
                          <a:ea typeface="华文楷体" panose="02010600040101010101" pitchFamily="2" charset="-122"/>
                        </a:rPr>
                        <a:t>28(1)</a:t>
                      </a:r>
                      <a:endParaRPr lang="en-US" altLang="zh-CN" sz="1400" b="1" i="0" u="none" strike="noStrike" baseline="0" dirty="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l" fontAlgn="ctr"/>
                      <a:r>
                        <a:rPr lang="zh-CN" altLang="en-US" sz="1400" b="1" u="none" strike="noStrike" baseline="0">
                          <a:effectLst/>
                          <a:ea typeface="华文楷体" panose="02010600040101010101" pitchFamily="2" charset="-122"/>
                        </a:rPr>
                        <a:t> </a:t>
                      </a:r>
                      <a:endParaRPr lang="zh-CN" altLang="en-US"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a:effectLst/>
                          <a:ea typeface="华文楷体" panose="02010600040101010101" pitchFamily="2" charset="-122"/>
                        </a:rPr>
                        <a:t>26(2)</a:t>
                      </a:r>
                      <a:endParaRPr lang="en-US" altLang="zh-CN"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l" fontAlgn="ctr"/>
                      <a:r>
                        <a:rPr lang="en-US" altLang="zh-CN" sz="1400" b="1" u="none" strike="noStrike" baseline="0">
                          <a:effectLst/>
                          <a:ea typeface="华文楷体" panose="02010600040101010101" pitchFamily="2" charset="-122"/>
                        </a:rPr>
                        <a:t>27(2)</a:t>
                      </a:r>
                      <a:endParaRPr lang="en-US" altLang="zh-CN"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b="1" u="none" strike="noStrike" baseline="0">
                          <a:effectLst/>
                          <a:ea typeface="华文楷体" panose="02010600040101010101" pitchFamily="2" charset="-122"/>
                        </a:rPr>
                        <a:t>7B</a:t>
                      </a:r>
                      <a:r>
                        <a:rPr lang="zh-CN" altLang="en-US" sz="1400" b="1" u="none" strike="noStrike" baseline="0">
                          <a:effectLst/>
                          <a:ea typeface="华文楷体" panose="02010600040101010101" pitchFamily="2" charset="-122"/>
                        </a:rPr>
                        <a:t>选项</a:t>
                      </a:r>
                      <a:endParaRPr lang="zh-CN" altLang="en-US"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l" fontAlgn="ctr"/>
                      <a:r>
                        <a:rPr lang="en-US" altLang="zh-CN" sz="1400" b="1" u="none" strike="noStrike" baseline="0" dirty="0">
                          <a:effectLst/>
                          <a:ea typeface="华文楷体" panose="02010600040101010101" pitchFamily="2" charset="-122"/>
                        </a:rPr>
                        <a:t>27(2)</a:t>
                      </a:r>
                      <a:endParaRPr lang="en-US" altLang="zh-CN" sz="1400" b="1" i="0" u="none" strike="noStrike" baseline="0" dirty="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l" fontAlgn="ctr"/>
                      <a:r>
                        <a:rPr lang="en-US" altLang="zh-CN" sz="1400" b="1" u="none" strike="noStrike" baseline="0" dirty="0">
                          <a:effectLst/>
                          <a:ea typeface="华文楷体" panose="02010600040101010101" pitchFamily="2" charset="-122"/>
                        </a:rPr>
                        <a:t>26(2)</a:t>
                      </a:r>
                      <a:endParaRPr lang="en-US" altLang="zh-CN" sz="1400" b="1" i="0" u="none" strike="noStrike" baseline="0" dirty="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dirty="0">
                          <a:effectLst/>
                          <a:ea typeface="华文楷体" panose="02010600040101010101" pitchFamily="2" charset="-122"/>
                        </a:rPr>
                        <a:t>26(2)</a:t>
                      </a:r>
                      <a:endParaRPr lang="en-US" altLang="zh-CN" sz="1400" b="1" i="0" u="none" strike="noStrike" baseline="0" dirty="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dirty="0">
                          <a:effectLst/>
                          <a:ea typeface="华文楷体" panose="02010600040101010101" pitchFamily="2" charset="-122"/>
                        </a:rPr>
                        <a:t>26(2)</a:t>
                      </a:r>
                      <a:endParaRPr lang="en-US" altLang="zh-CN" sz="1400" b="1" i="0" u="none" strike="noStrike" baseline="0" dirty="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a:effectLst/>
                          <a:ea typeface="华文楷体" panose="02010600040101010101" pitchFamily="2" charset="-122"/>
                        </a:rPr>
                        <a:t>26(1)</a:t>
                      </a:r>
                      <a:endParaRPr lang="en-US" altLang="zh-CN"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03860">
                <a:tc vMerge="1">
                  <a:txBody>
                    <a:bodyPr/>
                    <a:lstStyle/>
                    <a:p>
                      <a:endParaRPr lang="zh-CN"/>
                    </a:p>
                  </a:txBody>
                  <a:tcPr/>
                </a:tc>
                <a:tc vMerge="1">
                  <a:txBody>
                    <a:bodyPr/>
                    <a:lstStyle/>
                    <a:p>
                      <a:endParaRPr lang="zh-CN"/>
                    </a:p>
                  </a:txBody>
                  <a:tcPr/>
                </a:tc>
                <a:tc>
                  <a:txBody>
                    <a:bodyPr/>
                    <a:lstStyle/>
                    <a:p>
                      <a:pPr algn="l" fontAlgn="ctr"/>
                      <a:r>
                        <a:rPr lang="en-US" altLang="zh-CN" sz="1400" b="1" u="none" strike="noStrike" baseline="0">
                          <a:effectLst/>
                          <a:ea typeface="华文楷体" panose="02010600040101010101" pitchFamily="2" charset="-122"/>
                        </a:rPr>
                        <a:t>28(3)</a:t>
                      </a:r>
                      <a:endParaRPr lang="en-US" altLang="zh-CN"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p>
                  </a:txBody>
                  <a:tcPr/>
                </a:tc>
                <a:tc>
                  <a:txBody>
                    <a:bodyPr/>
                    <a:lstStyle/>
                    <a:p>
                      <a:pPr algn="l" fontAlgn="ctr"/>
                      <a:r>
                        <a:rPr lang="en-US" altLang="zh-CN" sz="1400" b="1" u="none" strike="noStrike" baseline="0">
                          <a:effectLst/>
                          <a:ea typeface="华文楷体" panose="02010600040101010101" pitchFamily="2" charset="-122"/>
                        </a:rPr>
                        <a:t>26(3)</a:t>
                      </a:r>
                      <a:endParaRPr lang="en-US" altLang="zh-CN"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p>
                  </a:txBody>
                  <a:tcPr/>
                </a:tc>
                <a:tc>
                  <a:txBody>
                    <a:bodyPr/>
                    <a:lstStyle/>
                    <a:p>
                      <a:pPr algn="l" fontAlgn="ctr"/>
                      <a:r>
                        <a:rPr lang="en-US" sz="1400" b="1" u="none" strike="noStrike" baseline="0">
                          <a:effectLst/>
                          <a:ea typeface="华文楷体" panose="02010600040101010101" pitchFamily="2" charset="-122"/>
                        </a:rPr>
                        <a:t>7C</a:t>
                      </a:r>
                      <a:r>
                        <a:rPr lang="zh-CN" altLang="en-US" sz="1400" b="1" u="none" strike="noStrike" baseline="0">
                          <a:effectLst/>
                          <a:ea typeface="华文楷体" panose="02010600040101010101" pitchFamily="2" charset="-122"/>
                        </a:rPr>
                        <a:t>选项</a:t>
                      </a:r>
                      <a:r>
                        <a:rPr lang="en-US" altLang="zh-CN" sz="1400" b="1" u="none" strike="noStrike" baseline="0">
                          <a:effectLst/>
                          <a:ea typeface="华文楷体" panose="02010600040101010101" pitchFamily="2" charset="-122"/>
                        </a:rPr>
                        <a:t>27(2)</a:t>
                      </a:r>
                      <a:endParaRPr lang="en-US" altLang="zh-CN"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p>
                  </a:txBody>
                  <a:tcPr/>
                </a:tc>
                <a:tc vMerge="1">
                  <a:txBody>
                    <a:bodyPr/>
                    <a:lstStyle/>
                    <a:p>
                      <a:endParaRPr lang="zh-CN"/>
                    </a:p>
                  </a:txBody>
                  <a:tcPr/>
                </a:tc>
                <a:tc>
                  <a:txBody>
                    <a:bodyPr/>
                    <a:lstStyle/>
                    <a:p>
                      <a:pPr algn="l" fontAlgn="ctr"/>
                      <a:r>
                        <a:rPr lang="zh-CN" altLang="en-US" sz="1400" b="1" u="none" strike="noStrike" baseline="0" dirty="0">
                          <a:effectLst/>
                          <a:ea typeface="华文楷体" panose="02010600040101010101" pitchFamily="2" charset="-122"/>
                        </a:rPr>
                        <a:t>　</a:t>
                      </a:r>
                      <a:endParaRPr lang="zh-CN" altLang="en-US" sz="1400" b="1" i="0" u="none" strike="noStrike" baseline="0" dirty="0">
                        <a:solidFill>
                          <a:srgbClr val="000000"/>
                        </a:solidFill>
                        <a:effectLst/>
                        <a:latin typeface="宋体" panose="02010600030101010101" pitchFamily="2" charset="-122"/>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u="none" strike="noStrike" baseline="0">
                          <a:effectLst/>
                          <a:ea typeface="华文楷体" panose="02010600040101010101" pitchFamily="2" charset="-122"/>
                        </a:rPr>
                        <a:t>　</a:t>
                      </a:r>
                      <a:endParaRPr lang="zh-CN" altLang="en-US" sz="1400" b="1" i="0" u="none" strike="noStrike" baseline="0">
                        <a:solidFill>
                          <a:srgbClr val="000000"/>
                        </a:solidFill>
                        <a:effectLst/>
                        <a:latin typeface="宋体" panose="02010600030101010101" pitchFamily="2" charset="-122"/>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a:effectLst/>
                          <a:ea typeface="华文楷体" panose="02010600040101010101" pitchFamily="2" charset="-122"/>
                        </a:rPr>
                        <a:t>26(4)</a:t>
                      </a:r>
                      <a:endParaRPr lang="en-US" altLang="zh-CN"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06375">
                <a:tc vMerge="1">
                  <a:txBody>
                    <a:bodyPr/>
                    <a:lstStyle/>
                    <a:p>
                      <a:endParaRPr lang="zh-CN"/>
                    </a:p>
                  </a:txBody>
                  <a:tcPr/>
                </a:tc>
                <a:tc vMerge="1">
                  <a:txBody>
                    <a:bodyPr/>
                    <a:lstStyle/>
                    <a:p>
                      <a:endParaRPr lang="zh-CN"/>
                    </a:p>
                  </a:txBody>
                  <a:tcPr/>
                </a:tc>
                <a:tc>
                  <a:txBody>
                    <a:bodyPr/>
                    <a:lstStyle/>
                    <a:p>
                      <a:pPr algn="l" fontAlgn="ctr"/>
                      <a:r>
                        <a:rPr lang="en-US" altLang="zh-CN" sz="1400" b="1" u="none" strike="noStrike" baseline="0">
                          <a:effectLst/>
                          <a:ea typeface="华文楷体" panose="02010600040101010101" pitchFamily="2" charset="-122"/>
                        </a:rPr>
                        <a:t>28(4)</a:t>
                      </a:r>
                      <a:endParaRPr lang="en-US" altLang="zh-CN"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p>
                  </a:txBody>
                  <a:tcPr/>
                </a:tc>
                <a:tc>
                  <a:txBody>
                    <a:bodyPr/>
                    <a:lstStyle/>
                    <a:p>
                      <a:pPr algn="l" fontAlgn="t"/>
                      <a:r>
                        <a:rPr lang="zh-CN" altLang="en-US" sz="1400" b="1" u="none" strike="noStrike" baseline="0">
                          <a:effectLst/>
                          <a:ea typeface="华文楷体" panose="02010600040101010101" pitchFamily="2" charset="-122"/>
                        </a:rPr>
                        <a:t>　</a:t>
                      </a:r>
                      <a:endParaRPr lang="zh-CN" altLang="en-US" sz="1400" b="1" i="0" u="none" strike="noStrike" baseline="0">
                        <a:solidFill>
                          <a:srgbClr val="000000"/>
                        </a:solidFill>
                        <a:effectLst/>
                        <a:latin typeface="宋体" panose="02010600030101010101" pitchFamily="2" charset="-122"/>
                        <a:ea typeface="华文楷体" panose="02010600040101010101" pitchFamily="2" charset="-122"/>
                      </a:endParaRPr>
                    </a:p>
                  </a:txBody>
                  <a:tcPr marL="6578" marR="6578" marT="657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p>
                  </a:txBody>
                  <a:tcPr/>
                </a:tc>
                <a:tc>
                  <a:txBody>
                    <a:bodyPr/>
                    <a:lstStyle/>
                    <a:p>
                      <a:pPr algn="l" fontAlgn="t"/>
                      <a:r>
                        <a:rPr lang="zh-CN" altLang="en-US" sz="1400" b="1" u="none" strike="noStrike" baseline="0">
                          <a:effectLst/>
                          <a:ea typeface="华文楷体" panose="02010600040101010101" pitchFamily="2" charset="-122"/>
                        </a:rPr>
                        <a:t>　</a:t>
                      </a:r>
                      <a:endParaRPr lang="zh-CN" altLang="en-US" sz="1400" b="1" i="0" u="none" strike="noStrike" baseline="0">
                        <a:solidFill>
                          <a:srgbClr val="000000"/>
                        </a:solidFill>
                        <a:effectLst/>
                        <a:latin typeface="宋体" panose="02010600030101010101" pitchFamily="2" charset="-122"/>
                        <a:ea typeface="华文楷体" panose="02010600040101010101" pitchFamily="2" charset="-122"/>
                      </a:endParaRPr>
                    </a:p>
                  </a:txBody>
                  <a:tcPr marL="6578" marR="6578" marT="657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p>
                  </a:txBody>
                  <a:tcPr/>
                </a:tc>
                <a:tc vMerge="1">
                  <a:txBody>
                    <a:bodyPr/>
                    <a:lstStyle/>
                    <a:p>
                      <a:endParaRPr lang="zh-CN"/>
                    </a:p>
                  </a:txBody>
                  <a:tcPr/>
                </a:tc>
                <a:tc>
                  <a:txBody>
                    <a:bodyPr/>
                    <a:lstStyle/>
                    <a:p>
                      <a:pPr algn="l" fontAlgn="ctr"/>
                      <a:r>
                        <a:rPr lang="zh-CN" altLang="en-US" sz="1400" b="1" u="none" strike="noStrike" baseline="0" dirty="0">
                          <a:effectLst/>
                          <a:ea typeface="华文楷体" panose="02010600040101010101" pitchFamily="2" charset="-122"/>
                        </a:rPr>
                        <a:t>　</a:t>
                      </a:r>
                      <a:endParaRPr lang="zh-CN" altLang="en-US" sz="1400" b="1" i="0" u="none" strike="noStrike" baseline="0" dirty="0">
                        <a:solidFill>
                          <a:srgbClr val="000000"/>
                        </a:solidFill>
                        <a:effectLst/>
                        <a:latin typeface="宋体" panose="02010600030101010101" pitchFamily="2" charset="-122"/>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u="none" strike="noStrike" baseline="0">
                          <a:effectLst/>
                          <a:ea typeface="华文楷体" panose="02010600040101010101" pitchFamily="2" charset="-122"/>
                        </a:rPr>
                        <a:t>　</a:t>
                      </a:r>
                      <a:endParaRPr lang="zh-CN" altLang="en-US" sz="1400" b="1" i="0" u="none" strike="noStrike" baseline="0">
                        <a:solidFill>
                          <a:srgbClr val="000000"/>
                        </a:solidFill>
                        <a:effectLst/>
                        <a:latin typeface="宋体" panose="02010600030101010101" pitchFamily="2" charset="-122"/>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u="none" strike="noStrike" baseline="0">
                          <a:effectLst/>
                          <a:ea typeface="华文楷体" panose="02010600040101010101" pitchFamily="2" charset="-122"/>
                        </a:rPr>
                        <a:t>　</a:t>
                      </a:r>
                      <a:endParaRPr lang="zh-CN" altLang="en-US" sz="1400" b="1" i="0" u="none" strike="noStrike" baseline="0">
                        <a:solidFill>
                          <a:srgbClr val="000000"/>
                        </a:solidFill>
                        <a:effectLst/>
                        <a:latin typeface="宋体" panose="02010600030101010101" pitchFamily="2" charset="-122"/>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07010">
                <a:tc vMerge="1">
                  <a:txBody>
                    <a:bodyPr/>
                    <a:lstStyle/>
                    <a:p>
                      <a:endParaRPr lang="zh-CN"/>
                    </a:p>
                  </a:txBody>
                  <a:tcPr/>
                </a:tc>
                <a:tc vMerge="1">
                  <a:txBody>
                    <a:bodyPr/>
                    <a:lstStyle/>
                    <a:p>
                      <a:endParaRPr lang="zh-CN"/>
                    </a:p>
                  </a:txBody>
                  <a:tcPr/>
                </a:tc>
                <a:tc>
                  <a:txBody>
                    <a:bodyPr/>
                    <a:lstStyle/>
                    <a:p>
                      <a:pPr algn="l" fontAlgn="ctr"/>
                      <a:r>
                        <a:rPr lang="en-US" altLang="zh-CN" sz="1400" b="1" u="none" strike="noStrike" baseline="0">
                          <a:effectLst/>
                          <a:ea typeface="华文楷体" panose="02010600040101010101" pitchFamily="2" charset="-122"/>
                        </a:rPr>
                        <a:t>28(5)</a:t>
                      </a:r>
                      <a:endParaRPr lang="en-US" altLang="zh-CN"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p>
                  </a:txBody>
                  <a:tcPr/>
                </a:tc>
                <a:tc>
                  <a:txBody>
                    <a:bodyPr/>
                    <a:lstStyle/>
                    <a:p>
                      <a:pPr algn="l" fontAlgn="t"/>
                      <a:r>
                        <a:rPr lang="zh-CN" altLang="en-US" sz="1400" b="1" u="none" strike="noStrike" baseline="0">
                          <a:effectLst/>
                          <a:ea typeface="华文楷体" panose="02010600040101010101" pitchFamily="2" charset="-122"/>
                        </a:rPr>
                        <a:t>　</a:t>
                      </a:r>
                      <a:endParaRPr lang="zh-CN" altLang="en-US" sz="1400" b="1" i="0" u="none" strike="noStrike" baseline="0">
                        <a:solidFill>
                          <a:srgbClr val="000000"/>
                        </a:solidFill>
                        <a:effectLst/>
                        <a:latin typeface="宋体" panose="02010600030101010101" pitchFamily="2" charset="-122"/>
                        <a:ea typeface="华文楷体" panose="02010600040101010101" pitchFamily="2" charset="-122"/>
                      </a:endParaRPr>
                    </a:p>
                  </a:txBody>
                  <a:tcPr marL="6578" marR="6578" marT="657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p>
                  </a:txBody>
                  <a:tcPr/>
                </a:tc>
                <a:tc>
                  <a:txBody>
                    <a:bodyPr/>
                    <a:lstStyle/>
                    <a:p>
                      <a:pPr algn="l" fontAlgn="t"/>
                      <a:r>
                        <a:rPr lang="zh-CN" altLang="en-US" sz="1400" b="1" u="none" strike="noStrike" baseline="0" dirty="0">
                          <a:effectLst/>
                          <a:ea typeface="华文楷体" panose="02010600040101010101" pitchFamily="2" charset="-122"/>
                        </a:rPr>
                        <a:t>　</a:t>
                      </a:r>
                      <a:endParaRPr lang="zh-CN" altLang="en-US" sz="1400" b="1" i="0" u="none" strike="noStrike" baseline="0" dirty="0">
                        <a:solidFill>
                          <a:srgbClr val="000000"/>
                        </a:solidFill>
                        <a:effectLst/>
                        <a:latin typeface="宋体" panose="02010600030101010101" pitchFamily="2" charset="-122"/>
                        <a:ea typeface="华文楷体" panose="02010600040101010101" pitchFamily="2" charset="-122"/>
                      </a:endParaRPr>
                    </a:p>
                  </a:txBody>
                  <a:tcPr marL="6578" marR="6578" marT="657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p>
                  </a:txBody>
                  <a:tcPr/>
                </a:tc>
                <a:tc vMerge="1">
                  <a:txBody>
                    <a:bodyPr/>
                    <a:lstStyle/>
                    <a:p>
                      <a:endParaRPr lang="zh-CN"/>
                    </a:p>
                  </a:txBody>
                  <a:tcPr/>
                </a:tc>
                <a:tc>
                  <a:txBody>
                    <a:bodyPr/>
                    <a:lstStyle/>
                    <a:p>
                      <a:pPr algn="l" fontAlgn="ctr"/>
                      <a:r>
                        <a:rPr lang="zh-CN" altLang="en-US" sz="1400" b="1" u="none" strike="noStrike" baseline="0" dirty="0">
                          <a:effectLst/>
                          <a:ea typeface="华文楷体" panose="02010600040101010101" pitchFamily="2" charset="-122"/>
                        </a:rPr>
                        <a:t>　</a:t>
                      </a:r>
                      <a:endParaRPr lang="zh-CN" altLang="en-US" sz="1400" b="1" i="0" u="none" strike="noStrike" baseline="0" dirty="0">
                        <a:solidFill>
                          <a:srgbClr val="000000"/>
                        </a:solidFill>
                        <a:effectLst/>
                        <a:latin typeface="宋体" panose="02010600030101010101" pitchFamily="2" charset="-122"/>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u="none" strike="noStrike" baseline="0" dirty="0">
                          <a:effectLst/>
                          <a:ea typeface="华文楷体" panose="02010600040101010101" pitchFamily="2" charset="-122"/>
                        </a:rPr>
                        <a:t>　</a:t>
                      </a:r>
                      <a:endParaRPr lang="zh-CN" altLang="en-US" sz="1400" b="1" i="0" u="none" strike="noStrike" baseline="0" dirty="0">
                        <a:solidFill>
                          <a:srgbClr val="000000"/>
                        </a:solidFill>
                        <a:effectLst/>
                        <a:latin typeface="宋体" panose="02010600030101010101" pitchFamily="2" charset="-122"/>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u="none" strike="noStrike" baseline="0">
                          <a:effectLst/>
                          <a:ea typeface="华文楷体" panose="02010600040101010101" pitchFamily="2" charset="-122"/>
                        </a:rPr>
                        <a:t>　</a:t>
                      </a:r>
                      <a:endParaRPr lang="zh-CN" altLang="en-US" sz="1400" b="1" i="0" u="none" strike="noStrike" baseline="0">
                        <a:solidFill>
                          <a:srgbClr val="000000"/>
                        </a:solidFill>
                        <a:effectLst/>
                        <a:latin typeface="宋体" panose="02010600030101010101" pitchFamily="2" charset="-122"/>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21005">
                <a:tc rowSpan="2">
                  <a:txBody>
                    <a:bodyPr/>
                    <a:lstStyle/>
                    <a:p>
                      <a:pPr algn="l" fontAlgn="ctr"/>
                      <a:r>
                        <a:rPr lang="zh-CN" altLang="en-US" sz="1400" b="1" u="none" strike="noStrike" baseline="0" smtClean="0">
                          <a:solidFill>
                            <a:srgbClr val="FF0000"/>
                          </a:solidFill>
                          <a:effectLst/>
                          <a:ea typeface="华文楷体" panose="02010600040101010101" pitchFamily="2" charset="-122"/>
                        </a:rPr>
                        <a:t>陌生化学用语书写</a:t>
                      </a:r>
                      <a:endParaRPr lang="zh-CN" altLang="en-US" sz="1400" b="1" i="0" u="none" strike="noStrike" baseline="0" dirty="0" smtClean="0">
                        <a:solidFill>
                          <a:srgbClr val="FF0000"/>
                        </a:solidFill>
                        <a:effectLst/>
                        <a:latin typeface="宋体" panose="02010600030101010101" pitchFamily="2" charset="-122"/>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ctr"/>
                      <a:r>
                        <a:rPr lang="en-US" altLang="zh-CN" sz="1400" b="1" u="none" strike="noStrike" baseline="0">
                          <a:effectLst/>
                          <a:ea typeface="华文楷体" panose="02010600040101010101" pitchFamily="2" charset="-122"/>
                        </a:rPr>
                        <a:t>28</a:t>
                      </a:r>
                      <a:r>
                        <a:rPr lang="zh-CN" altLang="en-US" sz="1400" b="1" u="none" strike="noStrike" baseline="0">
                          <a:effectLst/>
                          <a:ea typeface="华文楷体" panose="02010600040101010101" pitchFamily="2" charset="-122"/>
                        </a:rPr>
                        <a:t>（</a:t>
                      </a:r>
                      <a:r>
                        <a:rPr lang="en-US" altLang="zh-CN" sz="1400" b="1" u="none" strike="noStrike" baseline="0">
                          <a:effectLst/>
                          <a:ea typeface="华文楷体" panose="02010600040101010101" pitchFamily="2" charset="-122"/>
                        </a:rPr>
                        <a:t>2</a:t>
                      </a:r>
                      <a:r>
                        <a:rPr lang="zh-CN" altLang="en-US" sz="1400" b="1" u="none" strike="noStrike" baseline="0">
                          <a:effectLst/>
                          <a:ea typeface="华文楷体" panose="02010600040101010101" pitchFamily="2" charset="-122"/>
                        </a:rPr>
                        <a:t>）</a:t>
                      </a:r>
                      <a:endParaRPr lang="zh-CN" altLang="en-US"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a:effectLst/>
                          <a:ea typeface="华文楷体" panose="02010600040101010101" pitchFamily="2" charset="-122"/>
                        </a:rPr>
                        <a:t>28(1)</a:t>
                      </a:r>
                      <a:endParaRPr lang="en-US" altLang="zh-CN"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a:effectLst/>
                          <a:ea typeface="华文楷体" panose="02010600040101010101" pitchFamily="2" charset="-122"/>
                        </a:rPr>
                        <a:t>27(2)</a:t>
                      </a:r>
                      <a:endParaRPr lang="en-US" altLang="zh-CN"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ctr"/>
                      <a:r>
                        <a:rPr lang="zh-CN" altLang="en-US" sz="1400" b="1" u="none" strike="noStrike" baseline="0" dirty="0">
                          <a:effectLst/>
                          <a:ea typeface="华文楷体" panose="02010600040101010101" pitchFamily="2" charset="-122"/>
                        </a:rPr>
                        <a:t> </a:t>
                      </a:r>
                      <a:endParaRPr lang="zh-CN" altLang="en-US" sz="1400" b="1" i="0" u="none" strike="noStrike" baseline="0" dirty="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ctr"/>
                      <a:r>
                        <a:rPr lang="en-US" altLang="zh-CN" sz="1400" b="1" u="none" strike="noStrike" baseline="0">
                          <a:effectLst/>
                          <a:ea typeface="华文楷体" panose="02010600040101010101" pitchFamily="2" charset="-122"/>
                        </a:rPr>
                        <a:t>27(3)</a:t>
                      </a:r>
                      <a:endParaRPr lang="en-US" altLang="zh-CN"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ctr"/>
                      <a:r>
                        <a:rPr lang="en-US" altLang="zh-CN" sz="1400" b="1" u="none" strike="noStrike" baseline="0" dirty="0">
                          <a:effectLst/>
                          <a:ea typeface="华文楷体" panose="02010600040101010101" pitchFamily="2" charset="-122"/>
                        </a:rPr>
                        <a:t>27(1)</a:t>
                      </a:r>
                      <a:endParaRPr lang="en-US" altLang="zh-CN" sz="1400" b="1" i="0" u="none" strike="noStrike" baseline="0" dirty="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ctr"/>
                      <a:r>
                        <a:rPr lang="en-US" altLang="zh-CN" sz="1400" b="1" u="none" strike="noStrike" baseline="0">
                          <a:effectLst/>
                          <a:ea typeface="华文楷体" panose="02010600040101010101" pitchFamily="2" charset="-122"/>
                        </a:rPr>
                        <a:t>27(2)</a:t>
                      </a:r>
                      <a:endParaRPr lang="en-US" altLang="zh-CN"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a:effectLst/>
                          <a:ea typeface="华文楷体" panose="02010600040101010101" pitchFamily="2" charset="-122"/>
                        </a:rPr>
                        <a:t>26(1)</a:t>
                      </a:r>
                      <a:endParaRPr lang="en-US" altLang="zh-CN"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dirty="0">
                          <a:effectLst/>
                          <a:ea typeface="华文楷体" panose="02010600040101010101" pitchFamily="2" charset="-122"/>
                        </a:rPr>
                        <a:t>26(1)</a:t>
                      </a:r>
                      <a:endParaRPr lang="en-US" altLang="zh-CN" sz="1400" b="1" i="0" u="none" strike="noStrike" baseline="0" dirty="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dirty="0">
                          <a:effectLst/>
                          <a:ea typeface="华文楷体" panose="02010600040101010101" pitchFamily="2" charset="-122"/>
                        </a:rPr>
                        <a:t>26(2)</a:t>
                      </a:r>
                      <a:endParaRPr lang="en-US" altLang="zh-CN" sz="1400" b="1" i="0" u="none" strike="noStrike" baseline="0" dirty="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a:effectLst/>
                          <a:ea typeface="华文楷体" panose="02010600040101010101" pitchFamily="2" charset="-122"/>
                        </a:rPr>
                        <a:t>26(1)(6)</a:t>
                      </a:r>
                      <a:endParaRPr lang="en-US" altLang="zh-CN"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06375">
                <a:tc vMerge="1">
                  <a:txBody>
                    <a:bodyPr/>
                    <a:lstStyle/>
                    <a:p>
                      <a:endParaRPr lang="zh-CN"/>
                    </a:p>
                  </a:txBody>
                  <a:tcPr/>
                </a:tc>
                <a:tc vMerge="1">
                  <a:txBody>
                    <a:bodyPr/>
                    <a:lstStyle/>
                    <a:p>
                      <a:endParaRPr lang="zh-CN"/>
                    </a:p>
                  </a:txBody>
                  <a:tcPr/>
                </a:tc>
                <a:tc>
                  <a:txBody>
                    <a:bodyPr/>
                    <a:lstStyle/>
                    <a:p>
                      <a:pPr algn="l" fontAlgn="ctr"/>
                      <a:r>
                        <a:rPr lang="en-US" altLang="zh-CN" sz="1400" b="1" u="none" strike="noStrike" baseline="0">
                          <a:effectLst/>
                          <a:ea typeface="华文楷体" panose="02010600040101010101" pitchFamily="2" charset="-122"/>
                        </a:rPr>
                        <a:t>28(6)</a:t>
                      </a:r>
                      <a:endParaRPr lang="en-US" altLang="zh-CN"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a:effectLst/>
                          <a:ea typeface="华文楷体" panose="02010600040101010101" pitchFamily="2" charset="-122"/>
                        </a:rPr>
                        <a:t>27(6)</a:t>
                      </a:r>
                      <a:endParaRPr lang="en-US" altLang="zh-CN"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l" fontAlgn="ctr"/>
                      <a:r>
                        <a:rPr lang="en-US" altLang="zh-CN" sz="1400" b="1" u="none" strike="noStrike" baseline="0">
                          <a:effectLst/>
                          <a:ea typeface="华文楷体" panose="02010600040101010101" pitchFamily="2" charset="-122"/>
                        </a:rPr>
                        <a:t>26(3)</a:t>
                      </a:r>
                      <a:endParaRPr lang="en-US" altLang="zh-CN"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a:effectLst/>
                          <a:ea typeface="华文楷体" panose="02010600040101010101" pitchFamily="2" charset="-122"/>
                        </a:rPr>
                        <a:t>26(4)</a:t>
                      </a:r>
                      <a:endParaRPr lang="en-US" altLang="zh-CN"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u="none" strike="noStrike" baseline="0" dirty="0">
                          <a:effectLst/>
                          <a:ea typeface="华文楷体" panose="02010600040101010101" pitchFamily="2" charset="-122"/>
                        </a:rPr>
                        <a:t>　</a:t>
                      </a:r>
                      <a:endParaRPr lang="zh-CN" altLang="en-US" sz="1400" b="1" i="0" u="none" strike="noStrike" baseline="0" dirty="0">
                        <a:solidFill>
                          <a:srgbClr val="000000"/>
                        </a:solidFill>
                        <a:effectLst/>
                        <a:latin typeface="宋体" panose="02010600030101010101" pitchFamily="2" charset="-122"/>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u="none" strike="noStrike" baseline="0">
                          <a:effectLst/>
                          <a:ea typeface="华文楷体" panose="02010600040101010101" pitchFamily="2" charset="-122"/>
                        </a:rPr>
                        <a:t>　</a:t>
                      </a:r>
                      <a:endParaRPr lang="zh-CN" altLang="en-US" sz="1400" b="1" i="0" u="none" strike="noStrike" baseline="0">
                        <a:solidFill>
                          <a:srgbClr val="000000"/>
                        </a:solidFill>
                        <a:effectLst/>
                        <a:latin typeface="宋体" panose="02010600030101010101" pitchFamily="2" charset="-122"/>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631825">
                <a:tc rowSpan="2">
                  <a:txBody>
                    <a:bodyPr/>
                    <a:lstStyle/>
                    <a:p>
                      <a:pPr algn="l" fontAlgn="ctr"/>
                      <a:r>
                        <a:rPr lang="zh-CN" altLang="en-US" sz="1400" b="1" u="none" strike="noStrike" baseline="0" dirty="0" smtClean="0">
                          <a:solidFill>
                            <a:srgbClr val="FF0000"/>
                          </a:solidFill>
                          <a:effectLst/>
                          <a:ea typeface="华文楷体" panose="02010600040101010101" pitchFamily="2" charset="-122"/>
                        </a:rPr>
                        <a:t>工艺条件的优化与选择</a:t>
                      </a:r>
                      <a:endParaRPr lang="zh-CN" altLang="en-US" sz="1400" b="1" i="0" u="none" strike="noStrike" baseline="0" dirty="0" smtClean="0">
                        <a:solidFill>
                          <a:srgbClr val="FF0000"/>
                        </a:solidFill>
                        <a:effectLst/>
                        <a:latin typeface="宋体" panose="02010600030101010101" pitchFamily="2" charset="-122"/>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ctr"/>
                      <a:r>
                        <a:rPr lang="zh-CN" altLang="en-US" sz="1400" b="1" u="none" strike="noStrike" baseline="0">
                          <a:effectLst/>
                          <a:ea typeface="华文楷体" panose="02010600040101010101" pitchFamily="2" charset="-122"/>
                        </a:rPr>
                        <a:t> </a:t>
                      </a:r>
                      <a:endParaRPr lang="zh-CN" altLang="en-US"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ctr"/>
                      <a:r>
                        <a:rPr lang="zh-CN" altLang="en-US" sz="1400" b="1" u="none" strike="noStrike" baseline="0">
                          <a:effectLst/>
                          <a:ea typeface="华文楷体" panose="02010600040101010101" pitchFamily="2" charset="-122"/>
                        </a:rPr>
                        <a:t> </a:t>
                      </a:r>
                      <a:endParaRPr lang="zh-CN" altLang="en-US"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a:effectLst/>
                          <a:ea typeface="华文楷体" panose="02010600040101010101" pitchFamily="2" charset="-122"/>
                        </a:rPr>
                        <a:t>27(1)</a:t>
                      </a:r>
                      <a:endParaRPr lang="en-US" altLang="zh-CN"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ctr"/>
                      <a:r>
                        <a:rPr lang="en-US" altLang="zh-CN" sz="1400" b="1" u="none" strike="noStrike" baseline="0">
                          <a:effectLst/>
                          <a:ea typeface="华文楷体" panose="02010600040101010101" pitchFamily="2" charset="-122"/>
                        </a:rPr>
                        <a:t>26(3)</a:t>
                      </a:r>
                      <a:endParaRPr lang="en-US" altLang="zh-CN"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ctr"/>
                      <a:r>
                        <a:rPr lang="en-US" altLang="zh-CN" sz="1400" b="1" u="none" strike="noStrike" baseline="0" dirty="0">
                          <a:effectLst/>
                          <a:ea typeface="华文楷体" panose="02010600040101010101" pitchFamily="2" charset="-122"/>
                        </a:rPr>
                        <a:t>27(1)27(4)</a:t>
                      </a:r>
                      <a:endParaRPr lang="en-US" altLang="zh-CN" sz="1400" b="1" i="0" u="none" strike="noStrike" baseline="0" dirty="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ctr"/>
                      <a:r>
                        <a:rPr lang="en-US" sz="1400" b="1" u="none" strike="noStrike" baseline="0">
                          <a:effectLst/>
                          <a:ea typeface="华文楷体" panose="02010600040101010101" pitchFamily="2" charset="-122"/>
                        </a:rPr>
                        <a:t>7D</a:t>
                      </a:r>
                      <a:r>
                        <a:rPr lang="zh-CN" altLang="en-US" sz="1400" b="1" u="none" strike="noStrike" baseline="0">
                          <a:effectLst/>
                          <a:ea typeface="华文楷体" panose="02010600040101010101" pitchFamily="2" charset="-122"/>
                        </a:rPr>
                        <a:t>选项</a:t>
                      </a:r>
                      <a:r>
                        <a:rPr lang="en-US" altLang="zh-CN" sz="1400" b="1" u="none" strike="noStrike" baseline="0">
                          <a:effectLst/>
                          <a:ea typeface="华文楷体" panose="02010600040101010101" pitchFamily="2" charset="-122"/>
                        </a:rPr>
                        <a:t>27(2)</a:t>
                      </a:r>
                      <a:endParaRPr lang="en-US" altLang="zh-CN"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a:effectLst/>
                          <a:ea typeface="华文楷体" panose="02010600040101010101" pitchFamily="2" charset="-122"/>
                        </a:rPr>
                        <a:t>27(2)</a:t>
                      </a:r>
                      <a:endParaRPr lang="en-US" altLang="zh-CN"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ctr"/>
                      <a:r>
                        <a:rPr lang="en-US" altLang="zh-CN" sz="1400" b="1" u="none" strike="noStrike" baseline="0" dirty="0">
                          <a:effectLst/>
                          <a:ea typeface="华文楷体" panose="02010600040101010101" pitchFamily="2" charset="-122"/>
                        </a:rPr>
                        <a:t>26(2)</a:t>
                      </a:r>
                      <a:endParaRPr lang="en-US" altLang="zh-CN" sz="1400" b="1" i="0" u="none" strike="noStrike" baseline="0" dirty="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a:effectLst/>
                          <a:ea typeface="华文楷体" panose="02010600040101010101" pitchFamily="2" charset="-122"/>
                        </a:rPr>
                        <a:t>26(3)</a:t>
                      </a:r>
                      <a:endParaRPr lang="en-US" altLang="zh-CN"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u="none" strike="noStrike" baseline="0" dirty="0">
                          <a:effectLst/>
                          <a:ea typeface="华文楷体" panose="02010600040101010101" pitchFamily="2" charset="-122"/>
                        </a:rPr>
                        <a:t>　</a:t>
                      </a:r>
                      <a:endParaRPr lang="zh-CN" altLang="en-US" sz="1400" b="1" i="0" u="none" strike="noStrike" baseline="0" dirty="0">
                        <a:solidFill>
                          <a:srgbClr val="000000"/>
                        </a:solidFill>
                        <a:effectLst/>
                        <a:latin typeface="宋体" panose="02010600030101010101" pitchFamily="2" charset="-122"/>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dirty="0">
                          <a:effectLst/>
                          <a:ea typeface="华文楷体" panose="02010600040101010101" pitchFamily="2" charset="-122"/>
                        </a:rPr>
                        <a:t>26(3)(5)</a:t>
                      </a:r>
                      <a:endParaRPr lang="en-US" altLang="zh-CN" sz="1400" b="1" i="0" u="none" strike="noStrike" baseline="0" dirty="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05740">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l" fontAlgn="ctr"/>
                      <a:r>
                        <a:rPr lang="en-US" altLang="zh-CN" sz="1400" b="1" u="none" strike="noStrike" baseline="0">
                          <a:effectLst/>
                          <a:ea typeface="华文楷体" panose="02010600040101010101" pitchFamily="2" charset="-122"/>
                        </a:rPr>
                        <a:t>27(3)</a:t>
                      </a:r>
                      <a:endParaRPr lang="en-US" altLang="zh-CN"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l" fontAlgn="ctr"/>
                      <a:r>
                        <a:rPr lang="en-US" altLang="zh-CN" sz="1400" b="1" u="none" strike="noStrike" baseline="0">
                          <a:effectLst/>
                          <a:ea typeface="华文楷体" panose="02010600040101010101" pitchFamily="2" charset="-122"/>
                        </a:rPr>
                        <a:t>27(3)</a:t>
                      </a:r>
                      <a:endParaRPr lang="en-US" altLang="zh-CN"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p>
                  </a:txBody>
                  <a:tcPr/>
                </a:tc>
                <a:tc>
                  <a:txBody>
                    <a:bodyPr/>
                    <a:lstStyle/>
                    <a:p>
                      <a:pPr algn="l" fontAlgn="ctr"/>
                      <a:r>
                        <a:rPr lang="en-US" altLang="zh-CN" sz="1400" b="1" u="none" strike="noStrike" baseline="0">
                          <a:effectLst/>
                          <a:ea typeface="华文楷体" panose="02010600040101010101" pitchFamily="2" charset="-122"/>
                        </a:rPr>
                        <a:t>27(2)</a:t>
                      </a:r>
                      <a:endParaRPr lang="en-US" altLang="zh-CN"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u="none" strike="noStrike" baseline="0" dirty="0">
                          <a:effectLst/>
                          <a:ea typeface="华文楷体" panose="02010600040101010101" pitchFamily="2" charset="-122"/>
                        </a:rPr>
                        <a:t>　</a:t>
                      </a:r>
                      <a:endParaRPr lang="zh-CN" altLang="en-US" sz="1400" b="1" i="0" u="none" strike="noStrike" baseline="0" dirty="0">
                        <a:solidFill>
                          <a:srgbClr val="000000"/>
                        </a:solidFill>
                        <a:effectLst/>
                        <a:latin typeface="宋体" panose="02010600030101010101" pitchFamily="2" charset="-122"/>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u="none" strike="noStrike" baseline="0" dirty="0">
                          <a:effectLst/>
                          <a:ea typeface="华文楷体" panose="02010600040101010101" pitchFamily="2" charset="-122"/>
                        </a:rPr>
                        <a:t>　</a:t>
                      </a:r>
                      <a:endParaRPr lang="zh-CN" altLang="en-US" sz="1400" b="1" i="0" u="none" strike="noStrike" baseline="0" dirty="0">
                        <a:solidFill>
                          <a:srgbClr val="000000"/>
                        </a:solidFill>
                        <a:effectLst/>
                        <a:latin typeface="宋体" panose="02010600030101010101" pitchFamily="2" charset="-122"/>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11455">
                <a:tc rowSpan="2">
                  <a:txBody>
                    <a:bodyPr/>
                    <a:lstStyle/>
                    <a:p>
                      <a:pPr algn="l" fontAlgn="ctr"/>
                      <a:r>
                        <a:rPr lang="zh-CN" altLang="en-US" sz="1400" b="1" u="none" strike="noStrike" baseline="0" smtClean="0">
                          <a:solidFill>
                            <a:srgbClr val="FF0000"/>
                          </a:solidFill>
                          <a:effectLst/>
                          <a:ea typeface="华文楷体" panose="02010600040101010101" pitchFamily="2" charset="-122"/>
                        </a:rPr>
                        <a:t>化学计算</a:t>
                      </a:r>
                      <a:endParaRPr lang="zh-CN" altLang="en-US" sz="1400" b="1" i="0" u="none" strike="noStrike" baseline="0" dirty="0" smtClean="0">
                        <a:solidFill>
                          <a:srgbClr val="FF0000"/>
                        </a:solidFill>
                        <a:effectLst/>
                        <a:latin typeface="宋体" panose="02010600030101010101" pitchFamily="2" charset="-122"/>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ctr"/>
                      <a:r>
                        <a:rPr lang="en-US" altLang="zh-CN" sz="1400" b="1" u="none" strike="noStrike" baseline="0">
                          <a:effectLst/>
                          <a:ea typeface="华文楷体" panose="02010600040101010101" pitchFamily="2" charset="-122"/>
                        </a:rPr>
                        <a:t>28</a:t>
                      </a:r>
                      <a:r>
                        <a:rPr lang="zh-CN" altLang="en-US" sz="1400" b="1" u="none" strike="noStrike" baseline="0">
                          <a:effectLst/>
                          <a:ea typeface="华文楷体" panose="02010600040101010101" pitchFamily="2" charset="-122"/>
                        </a:rPr>
                        <a:t>（</a:t>
                      </a:r>
                      <a:r>
                        <a:rPr lang="en-US" altLang="zh-CN" sz="1400" b="1" u="none" strike="noStrike" baseline="0">
                          <a:effectLst/>
                          <a:ea typeface="华文楷体" panose="02010600040101010101" pitchFamily="2" charset="-122"/>
                        </a:rPr>
                        <a:t>5</a:t>
                      </a:r>
                      <a:r>
                        <a:rPr lang="zh-CN" altLang="en-US" sz="1400" b="1" u="none" strike="noStrike" baseline="0">
                          <a:effectLst/>
                          <a:ea typeface="华文楷体" panose="02010600040101010101" pitchFamily="2" charset="-122"/>
                        </a:rPr>
                        <a:t>）</a:t>
                      </a:r>
                      <a:endParaRPr lang="zh-CN" altLang="en-US"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ctr"/>
                      <a:r>
                        <a:rPr lang="zh-CN" altLang="en-US" sz="1400" b="1" u="none" strike="noStrike" baseline="0">
                          <a:effectLst/>
                          <a:ea typeface="华文楷体" panose="02010600040101010101" pitchFamily="2" charset="-122"/>
                        </a:rPr>
                        <a:t> </a:t>
                      </a:r>
                      <a:endParaRPr lang="zh-CN" altLang="en-US"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a:effectLst/>
                          <a:ea typeface="华文楷体" panose="02010600040101010101" pitchFamily="2" charset="-122"/>
                        </a:rPr>
                        <a:t>27(4)</a:t>
                      </a:r>
                      <a:endParaRPr lang="en-US" altLang="zh-CN"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ctr"/>
                      <a:r>
                        <a:rPr lang="en-US" altLang="zh-CN" sz="1400" b="1" u="none" strike="noStrike" baseline="0">
                          <a:effectLst/>
                          <a:ea typeface="华文楷体" panose="02010600040101010101" pitchFamily="2" charset="-122"/>
                        </a:rPr>
                        <a:t>26(4)</a:t>
                      </a:r>
                      <a:endParaRPr lang="en-US" altLang="zh-CN"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ctr"/>
                      <a:r>
                        <a:rPr lang="en-US" altLang="zh-CN" sz="1400" b="1" u="none" strike="noStrike" baseline="0">
                          <a:effectLst/>
                          <a:ea typeface="华文楷体" panose="02010600040101010101" pitchFamily="2" charset="-122"/>
                        </a:rPr>
                        <a:t>27(5)</a:t>
                      </a:r>
                      <a:endParaRPr lang="en-US" altLang="zh-CN"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ctr"/>
                      <a:r>
                        <a:rPr lang="en-US" altLang="zh-CN" sz="1400" b="1" u="none" strike="noStrike" baseline="0">
                          <a:effectLst/>
                          <a:ea typeface="华文楷体" panose="02010600040101010101" pitchFamily="2" charset="-122"/>
                        </a:rPr>
                        <a:t>27(4)</a:t>
                      </a:r>
                      <a:endParaRPr lang="en-US" altLang="zh-CN"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ctr"/>
                      <a:r>
                        <a:rPr lang="zh-CN" altLang="en-US" sz="1400" b="1" u="none" strike="noStrike" baseline="0">
                          <a:effectLst/>
                          <a:ea typeface="华文楷体" panose="02010600040101010101" pitchFamily="2" charset="-122"/>
                        </a:rPr>
                        <a:t> </a:t>
                      </a:r>
                      <a:endParaRPr lang="zh-CN" altLang="en-US"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ctr"/>
                      <a:r>
                        <a:rPr lang="zh-CN" altLang="en-US" sz="1400" b="1" u="none" strike="noStrike" baseline="0">
                          <a:effectLst/>
                          <a:ea typeface="华文楷体" panose="02010600040101010101" pitchFamily="2" charset="-122"/>
                        </a:rPr>
                        <a:t> </a:t>
                      </a:r>
                      <a:endParaRPr lang="zh-CN" altLang="en-US"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dirty="0">
                          <a:solidFill>
                            <a:srgbClr val="FF0000"/>
                          </a:solidFill>
                          <a:effectLst/>
                          <a:ea typeface="华文楷体" panose="02010600040101010101" pitchFamily="2" charset="-122"/>
                        </a:rPr>
                        <a:t>27(5)</a:t>
                      </a:r>
                      <a:endParaRPr lang="en-US" altLang="zh-CN" sz="1400" b="1" i="0" u="none" strike="noStrike" baseline="0" dirty="0">
                        <a:solidFill>
                          <a:srgbClr val="FF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a:effectLst/>
                          <a:ea typeface="华文楷体" panose="02010600040101010101" pitchFamily="2" charset="-122"/>
                        </a:rPr>
                        <a:t>26(3)</a:t>
                      </a:r>
                      <a:endParaRPr lang="en-US" altLang="zh-CN"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dirty="0">
                          <a:solidFill>
                            <a:srgbClr val="FF0000"/>
                          </a:solidFill>
                          <a:effectLst/>
                          <a:ea typeface="华文楷体" panose="02010600040101010101" pitchFamily="2" charset="-122"/>
                        </a:rPr>
                        <a:t>26(7)</a:t>
                      </a:r>
                      <a:endParaRPr lang="en-US" altLang="zh-CN" sz="1400" b="1" i="0" u="none" strike="noStrike" baseline="0" dirty="0">
                        <a:solidFill>
                          <a:srgbClr val="FF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06375">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l" fontAlgn="ctr"/>
                      <a:r>
                        <a:rPr lang="en-US" altLang="zh-CN" sz="1400" b="1" u="none" strike="noStrike" baseline="0">
                          <a:effectLst/>
                          <a:ea typeface="华文楷体" panose="02010600040101010101" pitchFamily="2" charset="-122"/>
                        </a:rPr>
                        <a:t>27(5)</a:t>
                      </a:r>
                      <a:endParaRPr lang="en-US" altLang="zh-CN"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l" fontAlgn="ctr"/>
                      <a:r>
                        <a:rPr lang="zh-CN" altLang="en-US" sz="1400" b="1" u="none" strike="noStrike" baseline="0">
                          <a:effectLst/>
                          <a:ea typeface="华文楷体" panose="02010600040101010101" pitchFamily="2" charset="-122"/>
                        </a:rPr>
                        <a:t>　</a:t>
                      </a:r>
                      <a:endParaRPr lang="zh-CN" altLang="en-US" sz="1400" b="1" i="0" u="none" strike="noStrike" baseline="0">
                        <a:solidFill>
                          <a:srgbClr val="000000"/>
                        </a:solidFill>
                        <a:effectLst/>
                        <a:latin typeface="宋体" panose="02010600030101010101" pitchFamily="2" charset="-122"/>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u="none" strike="noStrike" baseline="0">
                          <a:effectLst/>
                          <a:ea typeface="华文楷体" panose="02010600040101010101" pitchFamily="2" charset="-122"/>
                        </a:rPr>
                        <a:t>　</a:t>
                      </a:r>
                      <a:endParaRPr lang="zh-CN" altLang="en-US" sz="1400" b="1" i="0" u="none" strike="noStrike" baseline="0">
                        <a:solidFill>
                          <a:srgbClr val="000000"/>
                        </a:solidFill>
                        <a:effectLst/>
                        <a:latin typeface="宋体" panose="02010600030101010101" pitchFamily="2" charset="-122"/>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u="none" strike="noStrike" baseline="0" dirty="0">
                          <a:effectLst/>
                          <a:ea typeface="华文楷体" panose="02010600040101010101" pitchFamily="2" charset="-122"/>
                        </a:rPr>
                        <a:t>　</a:t>
                      </a:r>
                      <a:endParaRPr lang="zh-CN" altLang="en-US" sz="1400" b="1" i="0" u="none" strike="noStrike" baseline="0" dirty="0">
                        <a:solidFill>
                          <a:srgbClr val="000000"/>
                        </a:solidFill>
                        <a:effectLst/>
                        <a:latin typeface="宋体" panose="02010600030101010101" pitchFamily="2" charset="-122"/>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421005">
                <a:tc>
                  <a:txBody>
                    <a:bodyPr/>
                    <a:lstStyle/>
                    <a:p>
                      <a:pPr algn="l" fontAlgn="ctr"/>
                      <a:r>
                        <a:rPr lang="zh-CN" altLang="en-US" sz="1400" b="1" u="none" strike="noStrike" baseline="0" dirty="0" smtClean="0">
                          <a:solidFill>
                            <a:srgbClr val="FF0000"/>
                          </a:solidFill>
                          <a:effectLst/>
                          <a:ea typeface="华文楷体" panose="02010600040101010101" pitchFamily="2" charset="-122"/>
                        </a:rPr>
                        <a:t>电化学原理应用</a:t>
                      </a:r>
                      <a:endParaRPr lang="zh-CN" altLang="en-US" sz="1400" b="1" i="0" u="none" strike="noStrike" baseline="0" dirty="0" smtClean="0">
                        <a:solidFill>
                          <a:srgbClr val="FF0000"/>
                        </a:solidFill>
                        <a:effectLst/>
                        <a:latin typeface="宋体" panose="02010600030101010101" pitchFamily="2" charset="-122"/>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a:effectLst/>
                          <a:ea typeface="华文楷体" panose="02010600040101010101" pitchFamily="2" charset="-122"/>
                        </a:rPr>
                        <a:t>28</a:t>
                      </a:r>
                      <a:r>
                        <a:rPr lang="zh-CN" altLang="en-US" sz="1400" b="1" u="none" strike="noStrike" baseline="0">
                          <a:effectLst/>
                          <a:ea typeface="华文楷体" panose="02010600040101010101" pitchFamily="2" charset="-122"/>
                        </a:rPr>
                        <a:t>（</a:t>
                      </a:r>
                      <a:r>
                        <a:rPr lang="en-US" altLang="zh-CN" sz="1400" b="1" u="none" strike="noStrike" baseline="0">
                          <a:effectLst/>
                          <a:ea typeface="华文楷体" panose="02010600040101010101" pitchFamily="2" charset="-122"/>
                        </a:rPr>
                        <a:t>3</a:t>
                      </a:r>
                      <a:r>
                        <a:rPr lang="zh-CN" altLang="en-US" sz="1400" b="1" u="none" strike="noStrike" baseline="0">
                          <a:effectLst/>
                          <a:ea typeface="华文楷体" panose="02010600040101010101" pitchFamily="2" charset="-122"/>
                        </a:rPr>
                        <a:t>）</a:t>
                      </a:r>
                      <a:endParaRPr lang="zh-CN" altLang="en-US"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u="none" strike="noStrike" baseline="0">
                          <a:effectLst/>
                          <a:ea typeface="华文楷体" panose="02010600040101010101" pitchFamily="2" charset="-122"/>
                        </a:rPr>
                        <a:t> </a:t>
                      </a:r>
                      <a:endParaRPr lang="zh-CN" altLang="en-US"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u="none" strike="noStrike" baseline="0">
                          <a:effectLst/>
                          <a:ea typeface="华文楷体" panose="02010600040101010101" pitchFamily="2" charset="-122"/>
                        </a:rPr>
                        <a:t> </a:t>
                      </a:r>
                      <a:endParaRPr lang="zh-CN" altLang="en-US"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u="none" strike="noStrike" baseline="0">
                          <a:effectLst/>
                          <a:ea typeface="华文楷体" panose="02010600040101010101" pitchFamily="2" charset="-122"/>
                        </a:rPr>
                        <a:t> </a:t>
                      </a:r>
                      <a:endParaRPr lang="zh-CN" altLang="en-US"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u="none" strike="noStrike" baseline="0" dirty="0">
                          <a:effectLst/>
                          <a:ea typeface="华文楷体" panose="02010600040101010101" pitchFamily="2" charset="-122"/>
                        </a:rPr>
                        <a:t> </a:t>
                      </a:r>
                      <a:endParaRPr lang="zh-CN" altLang="en-US" sz="1400" b="1" i="0" u="none" strike="noStrike" baseline="0" dirty="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a:effectLst/>
                          <a:ea typeface="华文楷体" panose="02010600040101010101" pitchFamily="2" charset="-122"/>
                        </a:rPr>
                        <a:t>27(3)</a:t>
                      </a:r>
                      <a:endParaRPr lang="en-US" altLang="zh-CN"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a:effectLst/>
                          <a:ea typeface="华文楷体" panose="02010600040101010101" pitchFamily="2" charset="-122"/>
                        </a:rPr>
                        <a:t>27(3)</a:t>
                      </a:r>
                      <a:endParaRPr lang="en-US" altLang="zh-CN"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u="none" strike="noStrike" baseline="0">
                          <a:effectLst/>
                          <a:ea typeface="华文楷体" panose="02010600040101010101" pitchFamily="2" charset="-122"/>
                        </a:rPr>
                        <a:t>26(4)</a:t>
                      </a:r>
                      <a:endParaRPr lang="en-US" altLang="zh-CN" sz="1400" b="1" i="0" u="none" strike="noStrike" baseline="0">
                        <a:solidFill>
                          <a:srgbClr val="000000"/>
                        </a:solidFill>
                        <a:effectLst/>
                        <a:latin typeface="Times New Roman" panose="02020603050405020304"/>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u="none" strike="noStrike" baseline="0" dirty="0">
                          <a:effectLst/>
                          <a:ea typeface="华文楷体" panose="02010600040101010101" pitchFamily="2" charset="-122"/>
                        </a:rPr>
                        <a:t>　</a:t>
                      </a:r>
                      <a:endParaRPr lang="zh-CN" altLang="en-US" sz="1400" b="1" i="0" u="none" strike="noStrike" baseline="0" dirty="0">
                        <a:solidFill>
                          <a:srgbClr val="000000"/>
                        </a:solidFill>
                        <a:effectLst/>
                        <a:latin typeface="宋体" panose="02010600030101010101" pitchFamily="2" charset="-122"/>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u="none" strike="noStrike" baseline="0">
                          <a:effectLst/>
                          <a:ea typeface="华文楷体" panose="02010600040101010101" pitchFamily="2" charset="-122"/>
                        </a:rPr>
                        <a:t>　</a:t>
                      </a:r>
                      <a:endParaRPr lang="zh-CN" altLang="en-US" sz="1400" b="1" i="0" u="none" strike="noStrike" baseline="0">
                        <a:solidFill>
                          <a:srgbClr val="000000"/>
                        </a:solidFill>
                        <a:effectLst/>
                        <a:latin typeface="宋体" panose="02010600030101010101" pitchFamily="2" charset="-122"/>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u="none" strike="noStrike" baseline="0" dirty="0">
                          <a:effectLst/>
                          <a:ea typeface="华文楷体" panose="02010600040101010101" pitchFamily="2" charset="-122"/>
                        </a:rPr>
                        <a:t>　</a:t>
                      </a:r>
                      <a:endParaRPr lang="zh-CN" altLang="en-US" sz="1400" b="1" i="0" u="none" strike="noStrike" baseline="0" dirty="0">
                        <a:solidFill>
                          <a:srgbClr val="000000"/>
                        </a:solidFill>
                        <a:effectLst/>
                        <a:latin typeface="宋体" panose="02010600030101010101" pitchFamily="2" charset="-122"/>
                        <a:ea typeface="华文楷体" panose="02010600040101010101" pitchFamily="2" charset="-122"/>
                      </a:endParaRPr>
                    </a:p>
                  </a:txBody>
                  <a:tcPr marL="6578" marR="6578" marT="65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16" name="矩形 15"/>
          <p:cNvSpPr/>
          <p:nvPr/>
        </p:nvSpPr>
        <p:spPr>
          <a:xfrm>
            <a:off x="213360" y="3376295"/>
            <a:ext cx="11978640" cy="300101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1"/>
          <p:cNvSpPr>
            <a:spLocks noChangeArrowheads="1"/>
          </p:cNvSpPr>
          <p:nvPr/>
        </p:nvSpPr>
        <p:spPr bwMode="auto">
          <a:xfrm>
            <a:off x="312738" y="774383"/>
            <a:ext cx="11399838"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52095" marR="0" lvl="0" indent="-431800" algn="just" defTabSz="914400" rtl="0" eaLnBrk="1" fontAlgn="base" latinLnBrk="0" hangingPunct="1">
              <a:lnSpc>
                <a:spcPct val="15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Arial" panose="020B0604020202020204"/>
                <a:ea typeface="黑体" panose="02010609060101010101" pitchFamily="2" charset="-122"/>
                <a:cs typeface="Courier New" panose="02070309020205020404"/>
              </a:rPr>
              <a:t>(2019·</a:t>
            </a:r>
            <a:r>
              <a:rPr kumimoji="0" lang="zh-CN" altLang="zh-CN" sz="2400" b="1" i="0" u="none" strike="noStrike" kern="100" cap="none" spc="0" normalizeH="0" baseline="0" noProof="0" dirty="0">
                <a:ln>
                  <a:noFill/>
                </a:ln>
                <a:solidFill>
                  <a:schemeClr val="tx1"/>
                </a:solidFill>
                <a:effectLst/>
                <a:uLnTx/>
                <a:uFillTx/>
                <a:latin typeface="Arial" panose="020B0604020202020204"/>
                <a:ea typeface="黑体" panose="02010609060101010101" pitchFamily="2" charset="-122"/>
                <a:cs typeface="Arial" panose="020B0604020202020204"/>
              </a:rPr>
              <a:t>课标全国</a:t>
            </a:r>
            <a:r>
              <a:rPr kumimoji="0" lang="zh-CN" altLang="zh-CN" sz="2400" b="1"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Ⅰ</a:t>
            </a:r>
            <a:r>
              <a:rPr kumimoji="0" lang="zh-CN" altLang="zh-CN" sz="2400" b="1" i="0" u="none" strike="noStrike" kern="100" cap="none" spc="0" normalizeH="0" baseline="0" noProof="0" dirty="0">
                <a:ln>
                  <a:noFill/>
                </a:ln>
                <a:solidFill>
                  <a:schemeClr val="tx1"/>
                </a:solidFill>
                <a:effectLst/>
                <a:uLnTx/>
                <a:uFillTx/>
                <a:latin typeface="Arial" panose="020B0604020202020204"/>
                <a:ea typeface="黑体" panose="02010609060101010101" pitchFamily="2" charset="-122"/>
                <a:cs typeface="Arial" panose="020B0604020202020204"/>
              </a:rPr>
              <a:t>，</a:t>
            </a:r>
            <a:r>
              <a:rPr kumimoji="0" lang="en-US" altLang="zh-CN" sz="2400" b="1" i="0" u="none" strike="noStrike" kern="100" cap="none" spc="0" normalizeH="0" baseline="0" noProof="0" dirty="0">
                <a:ln>
                  <a:noFill/>
                </a:ln>
                <a:solidFill>
                  <a:schemeClr val="tx1"/>
                </a:solidFill>
                <a:effectLst/>
                <a:uLnTx/>
                <a:uFillTx/>
                <a:latin typeface="Arial" panose="020B0604020202020204"/>
                <a:ea typeface="黑体" panose="02010609060101010101" pitchFamily="2" charset="-122"/>
                <a:cs typeface="Courier New" panose="02070309020205020404"/>
              </a:rPr>
              <a:t>26)</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硼酸</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(H</a:t>
            </a:r>
            <a:r>
              <a:rPr kumimoji="0" lang="en-US" altLang="zh-CN" sz="2400" b="1" i="0" u="none" strike="noStrike" kern="100" cap="none" spc="0" normalizeH="0" baseline="-2500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3</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BO</a:t>
            </a:r>
            <a:r>
              <a:rPr kumimoji="0" lang="en-US" altLang="zh-CN" sz="2400" b="1" i="0" u="none" strike="noStrike" kern="100" cap="none" spc="0" normalizeH="0" baseline="-2500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3</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是一种重要的化工原料，广泛应用于玻璃、医药、肥料等工业。一种以硼镁矿</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含</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Mg</a:t>
            </a:r>
            <a:r>
              <a:rPr kumimoji="0" lang="en-US" altLang="zh-CN" sz="2400" b="1" i="0" u="none" strike="noStrike" kern="100" cap="none" spc="0" normalizeH="0" baseline="-2500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2</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B</a:t>
            </a:r>
            <a:r>
              <a:rPr kumimoji="0" lang="en-US" altLang="zh-CN" sz="2400" b="1" i="0" u="none" strike="noStrike" kern="100" cap="none" spc="0" normalizeH="0" baseline="-2500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2</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O</a:t>
            </a:r>
            <a:r>
              <a:rPr kumimoji="0" lang="en-US" altLang="zh-CN" sz="2400" b="1" i="0" u="none" strike="noStrike" kern="100" cap="none" spc="0" normalizeH="0" baseline="-2500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5</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·H</a:t>
            </a:r>
            <a:r>
              <a:rPr kumimoji="0" lang="en-US" altLang="zh-CN" sz="2400" b="1" i="0" u="none" strike="noStrike" kern="100" cap="none" spc="0" normalizeH="0" baseline="-2500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2</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O</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SiO</a:t>
            </a:r>
            <a:r>
              <a:rPr kumimoji="0" lang="en-US" altLang="zh-CN" sz="2400" b="1" i="0" u="none" strike="noStrike" kern="100" cap="none" spc="0" normalizeH="0" baseline="-2500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2</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及少量</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Fe</a:t>
            </a:r>
            <a:r>
              <a:rPr kumimoji="0" lang="en-US" altLang="zh-CN" sz="2400" b="1" i="0" u="none" strike="noStrike" kern="100" cap="none" spc="0" normalizeH="0" baseline="-2500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2</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O</a:t>
            </a:r>
            <a:r>
              <a:rPr kumimoji="0" lang="en-US" altLang="zh-CN" sz="2400" b="1" i="0" u="none" strike="noStrike" kern="100" cap="none" spc="0" normalizeH="0" baseline="-2500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3</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Al</a:t>
            </a:r>
            <a:r>
              <a:rPr kumimoji="0" lang="en-US" altLang="zh-CN" sz="2400" b="1" i="0" u="none" strike="noStrike" kern="100" cap="none" spc="0" normalizeH="0" baseline="-2500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2</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O</a:t>
            </a:r>
            <a:r>
              <a:rPr kumimoji="0" lang="en-US" altLang="zh-CN" sz="2400" b="1" i="0" u="none" strike="noStrike" kern="100" cap="none" spc="0" normalizeH="0" baseline="-2500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3</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为原料生产硼酸及轻质氧化镁的工艺流程如下：</a:t>
            </a:r>
            <a:endParaRPr kumimoji="0" lang="zh-CN" altLang="zh-CN" sz="1000" b="0" i="0" u="none" strike="noStrike" kern="1200" cap="none" spc="0" normalizeH="0" baseline="0" noProof="0" dirty="0">
              <a:ln>
                <a:noFill/>
              </a:ln>
              <a:solidFill>
                <a:schemeClr val="tx1"/>
              </a:solidFill>
              <a:effectLst/>
              <a:uLnTx/>
              <a:uFillTx/>
              <a:latin typeface="宋体" panose="02010600030101010101" pitchFamily="2" charset="-122"/>
              <a:ea typeface="黑体" panose="02010609060101010101" pitchFamily="2" charset="-122"/>
              <a:cs typeface="Courier New" panose="02070309020205020404" pitchFamily="49" charset="0"/>
            </a:endParaRPr>
          </a:p>
        </p:txBody>
      </p:sp>
      <p:pic>
        <p:nvPicPr>
          <p:cNvPr id="10243" name="Picture 4" descr="2019-6"/>
          <p:cNvPicPr>
            <a:picLocks noChangeAspect="1"/>
          </p:cNvPicPr>
          <p:nvPr/>
        </p:nvPicPr>
        <p:blipFill>
          <a:blip r:embed="rId2">
            <a:clrChange>
              <a:clrFrom>
                <a:srgbClr val="FFFFFF"/>
              </a:clrFrom>
              <a:clrTo>
                <a:srgbClr val="FFFFFF">
                  <a:alpha val="0"/>
                </a:srgbClr>
              </a:clrTo>
            </a:clrChange>
            <a:lum bright="-30000" contrast="12000"/>
          </a:blip>
          <a:stretch>
            <a:fillRect/>
          </a:stretch>
        </p:blipFill>
        <p:spPr>
          <a:xfrm>
            <a:off x="2265680" y="2767965"/>
            <a:ext cx="7849235" cy="3046730"/>
          </a:xfrm>
          <a:prstGeom prst="rect">
            <a:avLst/>
          </a:prstGeom>
          <a:noFill/>
          <a:ln w="9525">
            <a:noFill/>
          </a:ln>
        </p:spPr>
      </p:pic>
      <p:sp>
        <p:nvSpPr>
          <p:cNvPr id="2" name="矩形 1"/>
          <p:cNvSpPr/>
          <p:nvPr/>
        </p:nvSpPr>
        <p:spPr>
          <a:xfrm>
            <a:off x="351155" y="901700"/>
            <a:ext cx="11507470" cy="15703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315835" y="1983105"/>
            <a:ext cx="979805" cy="460375"/>
          </a:xfrm>
          <a:prstGeom prst="rect">
            <a:avLst/>
          </a:prstGeom>
          <a:noFill/>
        </p:spPr>
        <p:txBody>
          <a:bodyPr wrap="square" rtlCol="0">
            <a:spAutoFit/>
          </a:bodyPr>
          <a:lstStyle/>
          <a:p>
            <a:r>
              <a:rPr lang="zh-CN" altLang="en-US" sz="2400" b="1">
                <a:solidFill>
                  <a:srgbClr val="FF0000"/>
                </a:solidFill>
              </a:rPr>
              <a:t>题干</a:t>
            </a:r>
          </a:p>
        </p:txBody>
      </p:sp>
      <p:sp>
        <p:nvSpPr>
          <p:cNvPr id="4" name="矩形 3"/>
          <p:cNvSpPr/>
          <p:nvPr/>
        </p:nvSpPr>
        <p:spPr>
          <a:xfrm>
            <a:off x="2146300" y="2767965"/>
            <a:ext cx="8195945" cy="3295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7424420" y="5462905"/>
            <a:ext cx="1445260" cy="460375"/>
          </a:xfrm>
          <a:prstGeom prst="rect">
            <a:avLst/>
          </a:prstGeom>
          <a:noFill/>
        </p:spPr>
        <p:txBody>
          <a:bodyPr wrap="square" rtlCol="0">
            <a:spAutoFit/>
          </a:bodyPr>
          <a:lstStyle/>
          <a:p>
            <a:r>
              <a:rPr lang="zh-CN" altLang="en-US" sz="2400" b="1">
                <a:solidFill>
                  <a:srgbClr val="FF0000"/>
                </a:solidFill>
              </a:rPr>
              <a:t>流程图</a:t>
            </a:r>
          </a:p>
        </p:txBody>
      </p:sp>
      <p:sp>
        <p:nvSpPr>
          <p:cNvPr id="6" name="文本框 5"/>
          <p:cNvSpPr txBox="1"/>
          <p:nvPr/>
        </p:nvSpPr>
        <p:spPr>
          <a:xfrm>
            <a:off x="351155" y="97790"/>
            <a:ext cx="3062605" cy="583565"/>
          </a:xfrm>
          <a:prstGeom prst="rect">
            <a:avLst/>
          </a:prstGeom>
          <a:noFill/>
        </p:spPr>
        <p:txBody>
          <a:bodyPr wrap="square" rtlCol="0">
            <a:spAutoFit/>
          </a:bodyPr>
          <a:lstStyle/>
          <a:p>
            <a:r>
              <a:rPr lang="zh-CN" altLang="en-US" sz="3200" b="1">
                <a:solidFill>
                  <a:srgbClr val="FF0000"/>
                </a:solidFill>
              </a:rPr>
              <a:t>赏真题，知结构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3" grpId="1"/>
      <p:bldP spid="4" grpId="0" bldLvl="0" animBg="1"/>
      <p:bldP spid="4" grpId="1" animBg="1"/>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对象 1"/>
          <p:cNvGraphicFramePr>
            <a:graphicFrameLocks noChangeAspect="1"/>
          </p:cNvGraphicFramePr>
          <p:nvPr/>
        </p:nvGraphicFramePr>
        <p:xfrm>
          <a:off x="341948" y="663893"/>
          <a:ext cx="11504930" cy="5371465"/>
        </p:xfrm>
        <a:graphic>
          <a:graphicData uri="http://schemas.openxmlformats.org/presentationml/2006/ole">
            <mc:AlternateContent xmlns:mc="http://schemas.openxmlformats.org/markup-compatibility/2006">
              <mc:Choice xmlns:v="urn:schemas-microsoft-com:vml" Requires="v">
                <p:oleObj spid="_x0000_s3081" r:id="rId3" imgW="11506200" imgH="5372100" progId="Word.Document.8">
                  <p:embed/>
                </p:oleObj>
              </mc:Choice>
              <mc:Fallback>
                <p:oleObj r:id="rId3" imgW="11506200" imgH="5372100" progId="Word.Document.8">
                  <p:embed/>
                  <p:pic>
                    <p:nvPicPr>
                      <p:cNvPr id="0" name="图片 3075"/>
                      <p:cNvPicPr/>
                      <p:nvPr/>
                    </p:nvPicPr>
                    <p:blipFill>
                      <a:blip r:embed="rId4"/>
                      <a:stretch>
                        <a:fillRect/>
                      </a:stretch>
                    </p:blipFill>
                    <p:spPr>
                      <a:xfrm>
                        <a:off x="341948" y="663893"/>
                        <a:ext cx="11504930" cy="5371465"/>
                      </a:xfrm>
                      <a:prstGeom prst="rect">
                        <a:avLst/>
                      </a:prstGeom>
                      <a:noFill/>
                      <a:ln w="38100">
                        <a:noFill/>
                        <a:miter/>
                      </a:ln>
                    </p:spPr>
                  </p:pic>
                </p:oleObj>
              </mc:Fallback>
            </mc:AlternateContent>
          </a:graphicData>
        </a:graphic>
      </p:graphicFrame>
      <p:sp>
        <p:nvSpPr>
          <p:cNvPr id="4" name="矩形 3"/>
          <p:cNvSpPr/>
          <p:nvPr/>
        </p:nvSpPr>
        <p:spPr>
          <a:xfrm>
            <a:off x="217805" y="621030"/>
            <a:ext cx="11818620" cy="56127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227445" y="5618480"/>
            <a:ext cx="979805" cy="460375"/>
          </a:xfrm>
          <a:prstGeom prst="rect">
            <a:avLst/>
          </a:prstGeom>
          <a:noFill/>
        </p:spPr>
        <p:txBody>
          <a:bodyPr wrap="square" rtlCol="0">
            <a:spAutoFit/>
          </a:bodyPr>
          <a:lstStyle/>
          <a:p>
            <a:r>
              <a:rPr lang="zh-CN" altLang="en-US" sz="2400" b="1">
                <a:solidFill>
                  <a:srgbClr val="FF0000"/>
                </a:solidFill>
              </a:rPr>
              <a:t>问题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761615" y="688340"/>
            <a:ext cx="6668135" cy="583565"/>
          </a:xfrm>
          <a:prstGeom prst="rect">
            <a:avLst/>
          </a:prstGeom>
          <a:noFill/>
        </p:spPr>
        <p:txBody>
          <a:bodyPr wrap="square" rtlCol="0">
            <a:spAutoFit/>
          </a:bodyPr>
          <a:lstStyle/>
          <a:p>
            <a:r>
              <a:rPr lang="zh-CN" altLang="en-US" sz="3200" b="1">
                <a:solidFill>
                  <a:srgbClr val="FF0000"/>
                </a:solidFill>
              </a:rPr>
              <a:t>分析技巧一：流程综合题结构特点</a:t>
            </a:r>
          </a:p>
        </p:txBody>
      </p:sp>
      <p:sp>
        <p:nvSpPr>
          <p:cNvPr id="4" name="文本框 3"/>
          <p:cNvSpPr txBox="1"/>
          <p:nvPr/>
        </p:nvSpPr>
        <p:spPr>
          <a:xfrm>
            <a:off x="1322070" y="2129790"/>
            <a:ext cx="8895080" cy="521970"/>
          </a:xfrm>
          <a:prstGeom prst="rect">
            <a:avLst/>
          </a:prstGeom>
          <a:noFill/>
        </p:spPr>
        <p:txBody>
          <a:bodyPr wrap="square" rtlCol="0">
            <a:spAutoFit/>
          </a:bodyPr>
          <a:lstStyle/>
          <a:p>
            <a:r>
              <a:rPr lang="zh-CN" altLang="en-US" sz="2800" b="1">
                <a:solidFill>
                  <a:srgbClr val="002060"/>
                </a:solidFill>
              </a:rPr>
              <a:t>流程综合题的结构分为三个部分：</a:t>
            </a:r>
            <a:r>
              <a:rPr lang="zh-CN" altLang="en-US" sz="2800" b="1" u="sng">
                <a:solidFill>
                  <a:srgbClr val="002060"/>
                </a:solidFill>
              </a:rPr>
              <a:t>题干、流程图、问题</a:t>
            </a:r>
          </a:p>
        </p:txBody>
      </p:sp>
      <p:sp>
        <p:nvSpPr>
          <p:cNvPr id="5" name="文本框 4"/>
          <p:cNvSpPr txBox="1"/>
          <p:nvPr/>
        </p:nvSpPr>
        <p:spPr>
          <a:xfrm>
            <a:off x="1430020" y="3327400"/>
            <a:ext cx="9828530" cy="1630045"/>
          </a:xfrm>
          <a:prstGeom prst="rect">
            <a:avLst/>
          </a:prstGeom>
          <a:noFill/>
        </p:spPr>
        <p:txBody>
          <a:bodyPr wrap="square" rtlCol="0">
            <a:spAutoFit/>
          </a:bodyPr>
          <a:lstStyle/>
          <a:p>
            <a:r>
              <a:rPr lang="zh-CN" altLang="en-US" sz="2800" b="1">
                <a:gradFill>
                  <a:gsLst>
                    <a:gs pos="0">
                      <a:srgbClr val="FE4444"/>
                    </a:gs>
                    <a:gs pos="100000">
                      <a:srgbClr val="832B2B"/>
                    </a:gs>
                  </a:gsLst>
                  <a:lin scaled="0"/>
                </a:gradFill>
              </a:rPr>
              <a:t>分析技巧：</a:t>
            </a:r>
          </a:p>
          <a:p>
            <a:r>
              <a:rPr lang="en-US" altLang="zh-CN" sz="2400" b="1">
                <a:gradFill>
                  <a:gsLst>
                    <a:gs pos="0">
                      <a:srgbClr val="FE4444"/>
                    </a:gs>
                    <a:gs pos="100000">
                      <a:srgbClr val="832B2B"/>
                    </a:gs>
                  </a:gsLst>
                  <a:lin scaled="0"/>
                </a:gradFill>
              </a:rPr>
              <a:t>1.</a:t>
            </a:r>
            <a:r>
              <a:rPr lang="zh-CN" altLang="en-US" sz="2400" b="1">
                <a:gradFill>
                  <a:gsLst>
                    <a:gs pos="0">
                      <a:srgbClr val="FE4444"/>
                    </a:gs>
                    <a:gs pos="100000">
                      <a:srgbClr val="832B2B"/>
                    </a:gs>
                  </a:gsLst>
                  <a:lin scaled="0"/>
                </a:gradFill>
              </a:rPr>
              <a:t>快看题干（弄清原料和目的并标记）</a:t>
            </a:r>
          </a:p>
          <a:p>
            <a:r>
              <a:rPr lang="en-US" altLang="zh-CN" sz="2400" b="1">
                <a:gradFill>
                  <a:gsLst>
                    <a:gs pos="0">
                      <a:srgbClr val="FE4444"/>
                    </a:gs>
                    <a:gs pos="100000">
                      <a:srgbClr val="832B2B"/>
                    </a:gs>
                  </a:gsLst>
                  <a:lin scaled="0"/>
                </a:gradFill>
              </a:rPr>
              <a:t>2.</a:t>
            </a:r>
            <a:r>
              <a:rPr lang="zh-CN" altLang="en-US" sz="2400" b="1">
                <a:gradFill>
                  <a:gsLst>
                    <a:gs pos="0">
                      <a:srgbClr val="FE4444"/>
                    </a:gs>
                    <a:gs pos="100000">
                      <a:srgbClr val="832B2B"/>
                    </a:gs>
                  </a:gsLst>
                  <a:lin scaled="0"/>
                </a:gradFill>
              </a:rPr>
              <a:t>粗看流程（不必把每一步都看懂）</a:t>
            </a:r>
          </a:p>
          <a:p>
            <a:r>
              <a:rPr lang="en-US" altLang="zh-CN" sz="2400" b="1">
                <a:gradFill>
                  <a:gsLst>
                    <a:gs pos="0">
                      <a:srgbClr val="FE4444"/>
                    </a:gs>
                    <a:gs pos="100000">
                      <a:srgbClr val="832B2B"/>
                    </a:gs>
                  </a:gsLst>
                  <a:lin scaled="0"/>
                </a:gradFill>
              </a:rPr>
              <a:t>3.</a:t>
            </a:r>
            <a:r>
              <a:rPr lang="zh-CN" altLang="en-US" sz="2400" b="1">
                <a:gradFill>
                  <a:gsLst>
                    <a:gs pos="0">
                      <a:srgbClr val="FE4444"/>
                    </a:gs>
                    <a:gs pos="100000">
                      <a:srgbClr val="832B2B"/>
                    </a:gs>
                  </a:gsLst>
                  <a:lin scaled="0"/>
                </a:gradFill>
              </a:rPr>
              <a:t>细看问题（结合问题，在流程图上找到相应地方仔细分析）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1"/>
          <p:cNvSpPr>
            <a:spLocks noChangeArrowheads="1"/>
          </p:cNvSpPr>
          <p:nvPr/>
        </p:nvSpPr>
        <p:spPr bwMode="auto">
          <a:xfrm>
            <a:off x="395288" y="883603"/>
            <a:ext cx="11399838"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52095" marR="0" lvl="0" indent="-431800" algn="just" defTabSz="914400" rtl="0" eaLnBrk="1" fontAlgn="base" latinLnBrk="0" hangingPunct="1">
              <a:lnSpc>
                <a:spcPct val="15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Arial" panose="020B0604020202020204"/>
                <a:ea typeface="黑体" panose="02010609060101010101" pitchFamily="2" charset="-122"/>
                <a:cs typeface="Courier New" panose="02070309020205020404"/>
              </a:rPr>
              <a:t>(2019·</a:t>
            </a:r>
            <a:r>
              <a:rPr kumimoji="0" lang="zh-CN" altLang="zh-CN" sz="2400" b="1" i="0" u="none" strike="noStrike" kern="100" cap="none" spc="0" normalizeH="0" baseline="0" noProof="0" dirty="0">
                <a:ln>
                  <a:noFill/>
                </a:ln>
                <a:solidFill>
                  <a:schemeClr val="tx1"/>
                </a:solidFill>
                <a:effectLst/>
                <a:uLnTx/>
                <a:uFillTx/>
                <a:latin typeface="Arial" panose="020B0604020202020204"/>
                <a:ea typeface="黑体" panose="02010609060101010101" pitchFamily="2" charset="-122"/>
                <a:cs typeface="Arial" panose="020B0604020202020204"/>
              </a:rPr>
              <a:t>课标全国</a:t>
            </a:r>
            <a:r>
              <a:rPr kumimoji="0" lang="zh-CN" altLang="zh-CN" sz="2400" b="1"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Ⅰ</a:t>
            </a:r>
            <a:r>
              <a:rPr kumimoji="0" lang="zh-CN" altLang="zh-CN" sz="2400" b="1" i="0" u="none" strike="noStrike" kern="100" cap="none" spc="0" normalizeH="0" baseline="0" noProof="0" dirty="0">
                <a:ln>
                  <a:noFill/>
                </a:ln>
                <a:solidFill>
                  <a:schemeClr val="tx1"/>
                </a:solidFill>
                <a:effectLst/>
                <a:uLnTx/>
                <a:uFillTx/>
                <a:latin typeface="Arial" panose="020B0604020202020204"/>
                <a:ea typeface="黑体" panose="02010609060101010101" pitchFamily="2" charset="-122"/>
                <a:cs typeface="Arial" panose="020B0604020202020204"/>
              </a:rPr>
              <a:t>，</a:t>
            </a:r>
            <a:r>
              <a:rPr kumimoji="0" lang="en-US" altLang="zh-CN" sz="2400" b="1" i="0" u="none" strike="noStrike" kern="100" cap="none" spc="0" normalizeH="0" baseline="0" noProof="0" dirty="0">
                <a:ln>
                  <a:noFill/>
                </a:ln>
                <a:solidFill>
                  <a:schemeClr val="tx1"/>
                </a:solidFill>
                <a:effectLst/>
                <a:uLnTx/>
                <a:uFillTx/>
                <a:latin typeface="Arial" panose="020B0604020202020204"/>
                <a:ea typeface="黑体" panose="02010609060101010101" pitchFamily="2" charset="-122"/>
                <a:cs typeface="Courier New" panose="02070309020205020404"/>
              </a:rPr>
              <a:t>26)</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硼酸</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(H</a:t>
            </a:r>
            <a:r>
              <a:rPr kumimoji="0" lang="en-US" altLang="zh-CN" sz="2400" b="1" i="0" u="none" strike="noStrike" kern="100" cap="none" spc="0" normalizeH="0" baseline="-2500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3</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BO</a:t>
            </a:r>
            <a:r>
              <a:rPr kumimoji="0" lang="en-US" altLang="zh-CN" sz="2400" b="1" i="0" u="none" strike="noStrike" kern="100" cap="none" spc="0" normalizeH="0" baseline="-2500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3</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是一种重要的化工原料，广泛应用于玻璃、医药、肥料等工业。一种以硼镁矿</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含</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Mg</a:t>
            </a:r>
            <a:r>
              <a:rPr kumimoji="0" lang="en-US" altLang="zh-CN" sz="2400" b="1" i="0" u="none" strike="noStrike" kern="100" cap="none" spc="0" normalizeH="0" baseline="-2500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2</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B</a:t>
            </a:r>
            <a:r>
              <a:rPr kumimoji="0" lang="en-US" altLang="zh-CN" sz="2400" b="1" i="0" u="none" strike="noStrike" kern="100" cap="none" spc="0" normalizeH="0" baseline="-2500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2</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O</a:t>
            </a:r>
            <a:r>
              <a:rPr kumimoji="0" lang="en-US" altLang="zh-CN" sz="2400" b="1" i="0" u="none" strike="noStrike" kern="100" cap="none" spc="0" normalizeH="0" baseline="-2500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5</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·H</a:t>
            </a:r>
            <a:r>
              <a:rPr kumimoji="0" lang="en-US" altLang="zh-CN" sz="2400" b="1" i="0" u="none" strike="noStrike" kern="100" cap="none" spc="0" normalizeH="0" baseline="-2500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2</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O</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SiO</a:t>
            </a:r>
            <a:r>
              <a:rPr kumimoji="0" lang="en-US" altLang="zh-CN" sz="2400" b="1" i="0" u="none" strike="noStrike" kern="100" cap="none" spc="0" normalizeH="0" baseline="-2500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2</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及少量</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Fe</a:t>
            </a:r>
            <a:r>
              <a:rPr kumimoji="0" lang="en-US" altLang="zh-CN" sz="2400" b="1" i="0" u="none" strike="noStrike" kern="100" cap="none" spc="0" normalizeH="0" baseline="-2500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2</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O</a:t>
            </a:r>
            <a:r>
              <a:rPr kumimoji="0" lang="en-US" altLang="zh-CN" sz="2400" b="1" i="0" u="none" strike="noStrike" kern="100" cap="none" spc="0" normalizeH="0" baseline="-2500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3</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Al</a:t>
            </a:r>
            <a:r>
              <a:rPr kumimoji="0" lang="en-US" altLang="zh-CN" sz="2400" b="1" i="0" u="none" strike="noStrike" kern="100" cap="none" spc="0" normalizeH="0" baseline="-2500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2</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O</a:t>
            </a:r>
            <a:r>
              <a:rPr kumimoji="0" lang="en-US" altLang="zh-CN" sz="2400" b="1" i="0" u="none" strike="noStrike" kern="100" cap="none" spc="0" normalizeH="0" baseline="-2500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3</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为原料生产硼酸及轻质氧化镁的工艺流程如下：</a:t>
            </a:r>
            <a:endParaRPr kumimoji="0" lang="zh-CN" altLang="zh-CN" sz="1000" b="0" i="0" u="none" strike="noStrike" kern="1200" cap="none" spc="0" normalizeH="0" baseline="0" noProof="0" dirty="0">
              <a:ln>
                <a:noFill/>
              </a:ln>
              <a:solidFill>
                <a:schemeClr val="tx1"/>
              </a:solidFill>
              <a:effectLst/>
              <a:uLnTx/>
              <a:uFillTx/>
              <a:latin typeface="宋体" panose="02010600030101010101" pitchFamily="2" charset="-122"/>
              <a:ea typeface="黑体" panose="02010609060101010101" pitchFamily="2" charset="-122"/>
              <a:cs typeface="Courier New" panose="02070309020205020404" pitchFamily="49" charset="0"/>
            </a:endParaRPr>
          </a:p>
        </p:txBody>
      </p:sp>
      <p:sp>
        <p:nvSpPr>
          <p:cNvPr id="4" name="圆角矩形 3"/>
          <p:cNvSpPr/>
          <p:nvPr/>
        </p:nvSpPr>
        <p:spPr>
          <a:xfrm>
            <a:off x="3984625" y="1539240"/>
            <a:ext cx="7946390" cy="6064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8293735" y="2237740"/>
            <a:ext cx="1073785" cy="521970"/>
          </a:xfrm>
          <a:prstGeom prst="rect">
            <a:avLst/>
          </a:prstGeom>
          <a:noFill/>
        </p:spPr>
        <p:txBody>
          <a:bodyPr wrap="square" rtlCol="0">
            <a:spAutoFit/>
          </a:bodyPr>
          <a:lstStyle/>
          <a:p>
            <a:r>
              <a:rPr lang="zh-CN" altLang="en-US" sz="2800" b="1">
                <a:solidFill>
                  <a:srgbClr val="FF0000"/>
                </a:solidFill>
              </a:rPr>
              <a:t>原料</a:t>
            </a:r>
          </a:p>
        </p:txBody>
      </p:sp>
      <p:sp>
        <p:nvSpPr>
          <p:cNvPr id="7" name="圆角矩形 6"/>
          <p:cNvSpPr/>
          <p:nvPr/>
        </p:nvSpPr>
        <p:spPr>
          <a:xfrm>
            <a:off x="1085215" y="2170430"/>
            <a:ext cx="3048000" cy="4667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072640" y="2759710"/>
            <a:ext cx="1073785" cy="521970"/>
          </a:xfrm>
          <a:prstGeom prst="rect">
            <a:avLst/>
          </a:prstGeom>
          <a:noFill/>
        </p:spPr>
        <p:txBody>
          <a:bodyPr wrap="square" rtlCol="0">
            <a:spAutoFit/>
          </a:bodyPr>
          <a:lstStyle/>
          <a:p>
            <a:r>
              <a:rPr lang="zh-CN" altLang="en-US" sz="2800" b="1">
                <a:solidFill>
                  <a:srgbClr val="FF0000"/>
                </a:solidFill>
              </a:rPr>
              <a:t>产品</a:t>
            </a:r>
          </a:p>
        </p:txBody>
      </p:sp>
      <p:pic>
        <p:nvPicPr>
          <p:cNvPr id="10243" name="Picture 4" descr="2019-6"/>
          <p:cNvPicPr>
            <a:picLocks noChangeAspect="1"/>
          </p:cNvPicPr>
          <p:nvPr/>
        </p:nvPicPr>
        <p:blipFill>
          <a:blip r:embed="rId2">
            <a:clrChange>
              <a:clrFrom>
                <a:srgbClr val="FFFFFF"/>
              </a:clrFrom>
              <a:clrTo>
                <a:srgbClr val="FFFFFF">
                  <a:alpha val="0"/>
                </a:srgbClr>
              </a:clrTo>
            </a:clrChange>
            <a:lum bright="-30000" contrast="12000"/>
          </a:blip>
          <a:stretch>
            <a:fillRect/>
          </a:stretch>
        </p:blipFill>
        <p:spPr>
          <a:xfrm>
            <a:off x="3146425" y="3156585"/>
            <a:ext cx="7849235" cy="3046730"/>
          </a:xfrm>
          <a:prstGeom prst="rect">
            <a:avLst/>
          </a:prstGeom>
          <a:noFill/>
          <a:ln w="9525">
            <a:noFill/>
          </a:ln>
        </p:spPr>
      </p:pic>
      <p:sp>
        <p:nvSpPr>
          <p:cNvPr id="9" name="椭圆 8"/>
          <p:cNvSpPr/>
          <p:nvPr/>
        </p:nvSpPr>
        <p:spPr>
          <a:xfrm>
            <a:off x="4677410" y="4960620"/>
            <a:ext cx="1182370" cy="606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箭头连接符 9"/>
          <p:cNvCxnSpPr>
            <a:stCxn id="9" idx="2"/>
          </p:cNvCxnSpPr>
          <p:nvPr/>
        </p:nvCxnSpPr>
        <p:spPr>
          <a:xfrm flipH="1">
            <a:off x="2376170" y="5264150"/>
            <a:ext cx="2301240" cy="6921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998855" y="5045075"/>
            <a:ext cx="1377315" cy="521970"/>
          </a:xfrm>
          <a:prstGeom prst="rect">
            <a:avLst/>
          </a:prstGeom>
          <a:noFill/>
        </p:spPr>
        <p:txBody>
          <a:bodyPr wrap="square" rtlCol="0">
            <a:spAutoFit/>
          </a:bodyPr>
          <a:lstStyle/>
          <a:p>
            <a:r>
              <a:rPr lang="zh-CN" altLang="en-US" sz="2800" b="1">
                <a:solidFill>
                  <a:srgbClr val="FF0000"/>
                </a:solidFill>
              </a:rPr>
              <a:t>第一问</a:t>
            </a:r>
          </a:p>
        </p:txBody>
      </p:sp>
      <p:sp>
        <p:nvSpPr>
          <p:cNvPr id="12" name="椭圆 11"/>
          <p:cNvSpPr/>
          <p:nvPr/>
        </p:nvSpPr>
        <p:spPr>
          <a:xfrm>
            <a:off x="4804410" y="3423920"/>
            <a:ext cx="1182370" cy="606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5407025" y="2759710"/>
            <a:ext cx="1377315" cy="521970"/>
          </a:xfrm>
          <a:prstGeom prst="rect">
            <a:avLst/>
          </a:prstGeom>
          <a:noFill/>
        </p:spPr>
        <p:txBody>
          <a:bodyPr wrap="square" rtlCol="0">
            <a:spAutoFit/>
          </a:bodyPr>
          <a:lstStyle/>
          <a:p>
            <a:r>
              <a:rPr lang="zh-CN" altLang="en-US" sz="2800" b="1">
                <a:solidFill>
                  <a:srgbClr val="FF0000"/>
                </a:solidFill>
              </a:rPr>
              <a:t>第二问</a:t>
            </a:r>
          </a:p>
        </p:txBody>
      </p:sp>
      <p:sp>
        <p:nvSpPr>
          <p:cNvPr id="14" name="椭圆 13"/>
          <p:cNvSpPr/>
          <p:nvPr/>
        </p:nvSpPr>
        <p:spPr>
          <a:xfrm>
            <a:off x="7807960" y="4142105"/>
            <a:ext cx="1182370" cy="606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7990205" y="3508375"/>
            <a:ext cx="1377315" cy="521970"/>
          </a:xfrm>
          <a:prstGeom prst="rect">
            <a:avLst/>
          </a:prstGeom>
          <a:noFill/>
        </p:spPr>
        <p:txBody>
          <a:bodyPr wrap="square" rtlCol="0">
            <a:spAutoFit/>
          </a:bodyPr>
          <a:lstStyle/>
          <a:p>
            <a:r>
              <a:rPr lang="zh-CN" altLang="en-US" sz="2800" b="1">
                <a:solidFill>
                  <a:srgbClr val="FF0000"/>
                </a:solidFill>
              </a:rPr>
              <a:t>第三问</a:t>
            </a:r>
          </a:p>
        </p:txBody>
      </p:sp>
      <p:sp>
        <p:nvSpPr>
          <p:cNvPr id="16" name="椭圆 15"/>
          <p:cNvSpPr/>
          <p:nvPr/>
        </p:nvSpPr>
        <p:spPr>
          <a:xfrm>
            <a:off x="6479540" y="4960620"/>
            <a:ext cx="1182370" cy="606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8141970" y="5681345"/>
            <a:ext cx="1377315" cy="521970"/>
          </a:xfrm>
          <a:prstGeom prst="rect">
            <a:avLst/>
          </a:prstGeom>
          <a:noFill/>
        </p:spPr>
        <p:txBody>
          <a:bodyPr wrap="square" rtlCol="0">
            <a:spAutoFit/>
          </a:bodyPr>
          <a:lstStyle/>
          <a:p>
            <a:r>
              <a:rPr lang="zh-CN" altLang="en-US" sz="2800" b="1">
                <a:solidFill>
                  <a:srgbClr val="FF0000"/>
                </a:solidFill>
              </a:rPr>
              <a:t>第四问</a:t>
            </a:r>
          </a:p>
        </p:txBody>
      </p:sp>
      <p:sp>
        <p:nvSpPr>
          <p:cNvPr id="18" name="椭圆 17"/>
          <p:cNvSpPr/>
          <p:nvPr/>
        </p:nvSpPr>
        <p:spPr>
          <a:xfrm>
            <a:off x="9857105" y="4867910"/>
            <a:ext cx="1352550" cy="8083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箭头连接符 19"/>
          <p:cNvCxnSpPr/>
          <p:nvPr/>
        </p:nvCxnSpPr>
        <p:spPr>
          <a:xfrm flipH="1">
            <a:off x="9420860" y="5644515"/>
            <a:ext cx="559435" cy="23304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endCxn id="17" idx="1"/>
          </p:cNvCxnSpPr>
          <p:nvPr/>
        </p:nvCxnSpPr>
        <p:spPr>
          <a:xfrm>
            <a:off x="7538720" y="5582285"/>
            <a:ext cx="603250" cy="36004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455295" y="227330"/>
            <a:ext cx="2464435" cy="460375"/>
          </a:xfrm>
          <a:prstGeom prst="rect">
            <a:avLst/>
          </a:prstGeom>
          <a:noFill/>
        </p:spPr>
        <p:txBody>
          <a:bodyPr wrap="square" rtlCol="0">
            <a:spAutoFit/>
          </a:bodyPr>
          <a:lstStyle/>
          <a:p>
            <a:r>
              <a:rPr lang="zh-CN" altLang="en-US" sz="2400" b="1">
                <a:solidFill>
                  <a:srgbClr val="FF0000"/>
                </a:solidFill>
              </a:rPr>
              <a:t>分析示例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linds(horizont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linds(horizont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linds(horizontal)">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linds(horizontal)">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blinds(horizontal)">
                                      <p:cBhvr>
                                        <p:cTn id="72" dur="500"/>
                                        <p:tgtEl>
                                          <p:spTgt spid="21"/>
                                        </p:tgtEl>
                                      </p:cBhvr>
                                    </p:animEffect>
                                  </p:childTnLst>
                                </p:cTn>
                              </p:par>
                              <p:par>
                                <p:cTn id="73" presetID="3" presetClass="entr" presetSubtype="10" fill="hold"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blinds(horizontal)">
                                      <p:cBhvr>
                                        <p:cTn id="75" dur="500"/>
                                        <p:tgtEl>
                                          <p:spTgt spid="20"/>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blinds(horizontal)">
                                      <p:cBhvr>
                                        <p:cTn id="8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P spid="7" grpId="0" bldLvl="0" animBg="1"/>
      <p:bldP spid="7" grpId="1" animBg="1"/>
      <p:bldP spid="8" grpId="0"/>
      <p:bldP spid="8" grpId="1"/>
      <p:bldP spid="9" grpId="0" animBg="1"/>
      <p:bldP spid="9" grpId="1" animBg="1"/>
      <p:bldP spid="11" grpId="0"/>
      <p:bldP spid="11" grpId="1"/>
      <p:bldP spid="12" grpId="0" bldLvl="0" animBg="1"/>
      <p:bldP spid="12" grpId="1" animBg="1"/>
      <p:bldP spid="13" grpId="0"/>
      <p:bldP spid="13" grpId="1"/>
      <p:bldP spid="14" grpId="0" bldLvl="0" animBg="1"/>
      <p:bldP spid="14" grpId="1" animBg="1"/>
      <p:bldP spid="15" grpId="0"/>
      <p:bldP spid="15" grpId="1"/>
      <p:bldP spid="16" grpId="0" bldLvl="0" animBg="1"/>
      <p:bldP spid="16" grpId="1" animBg="1"/>
      <p:bldP spid="17" grpId="0"/>
      <p:bldP spid="17" grpId="1"/>
      <p:bldP spid="18" grpId="0" bldLvl="0" animBg="1"/>
      <p:bldP spid="1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7" name="Group 2"/>
          <p:cNvGrpSpPr/>
          <p:nvPr/>
        </p:nvGrpSpPr>
        <p:grpSpPr>
          <a:xfrm>
            <a:off x="2089785" y="2592388"/>
            <a:ext cx="7861033" cy="2895600"/>
            <a:chOff x="558" y="816"/>
            <a:chExt cx="5844" cy="2302"/>
          </a:xfrm>
        </p:grpSpPr>
        <p:pic>
          <p:nvPicPr>
            <p:cNvPr id="75778" name="Picture 2" descr="\\李笑影\李笑影\2016\二轮\大二轮\化学\9-66.TIF"/>
            <p:cNvPicPr>
              <a:picLocks noChangeAspect="1"/>
            </p:cNvPicPr>
            <p:nvPr/>
          </p:nvPicPr>
          <p:blipFill>
            <a:blip r:embed="rId2"/>
            <a:stretch>
              <a:fillRect/>
            </a:stretch>
          </p:blipFill>
          <p:spPr>
            <a:xfrm>
              <a:off x="558" y="816"/>
              <a:ext cx="4751" cy="2302"/>
            </a:xfrm>
            <a:prstGeom prst="rect">
              <a:avLst/>
            </a:prstGeom>
            <a:noFill/>
            <a:ln w="9525">
              <a:noFill/>
            </a:ln>
          </p:spPr>
        </p:pic>
        <p:sp>
          <p:nvSpPr>
            <p:cNvPr id="100356" name="Rectangle 4"/>
            <p:cNvSpPr>
              <a:spLocks noChangeArrowheads="1"/>
            </p:cNvSpPr>
            <p:nvPr/>
          </p:nvSpPr>
          <p:spPr bwMode="auto">
            <a:xfrm>
              <a:off x="5069" y="1891"/>
              <a:ext cx="1333" cy="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（副产品</a:t>
              </a:r>
              <a:r>
                <a:rPr kumimoji="0" lang="en-US" altLang="zh-CN"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a:t>
              </a:r>
            </a:p>
          </p:txBody>
        </p:sp>
      </p:grpSp>
      <p:sp>
        <p:nvSpPr>
          <p:cNvPr id="2" name="椭圆形标注 1"/>
          <p:cNvSpPr/>
          <p:nvPr/>
        </p:nvSpPr>
        <p:spPr>
          <a:xfrm>
            <a:off x="4725035" y="2439988"/>
            <a:ext cx="1295400" cy="617538"/>
          </a:xfrm>
          <a:prstGeom prst="wedgeEllipseCallout">
            <a:avLst>
              <a:gd name="adj1" fmla="val 4494"/>
              <a:gd name="adj2" fmla="val 15368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ea"/>
                <a:ea typeface="+mn-ea"/>
                <a:cs typeface="+mn-cs"/>
              </a:rPr>
              <a:t>条件</a:t>
            </a:r>
            <a:endParaRPr kumimoji="0" lang="en-US" altLang="zh-CN" sz="2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ea"/>
              <a:ea typeface="+mn-ea"/>
              <a:cs typeface="+mn-cs"/>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ea"/>
                <a:ea typeface="+mn-ea"/>
                <a:cs typeface="+mn-cs"/>
              </a:rPr>
              <a:t>控制</a:t>
            </a:r>
          </a:p>
        </p:txBody>
      </p:sp>
      <p:sp>
        <p:nvSpPr>
          <p:cNvPr id="3" name="右箭头 2"/>
          <p:cNvSpPr/>
          <p:nvPr/>
        </p:nvSpPr>
        <p:spPr>
          <a:xfrm>
            <a:off x="915035" y="3506788"/>
            <a:ext cx="10361613" cy="1371600"/>
          </a:xfrm>
          <a:prstGeom prst="right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6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7559993" y="1109980"/>
            <a:ext cx="3449320" cy="5835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黑体" panose="02010609060101010101" pitchFamily="2" charset="-122"/>
                <a:ea typeface="黑体" panose="02010609060101010101" pitchFamily="2" charset="-122"/>
                <a:cs typeface="+mn-cs"/>
              </a:rPr>
              <a:t>一线、三段、两点</a:t>
            </a:r>
          </a:p>
        </p:txBody>
      </p:sp>
      <p:sp>
        <p:nvSpPr>
          <p:cNvPr id="5" name="矩形 4"/>
          <p:cNvSpPr/>
          <p:nvPr/>
        </p:nvSpPr>
        <p:spPr>
          <a:xfrm>
            <a:off x="1981835" y="1828800"/>
            <a:ext cx="2286000" cy="4114800"/>
          </a:xfrm>
          <a:prstGeom prst="rect">
            <a:avLst/>
          </a:prstGeom>
          <a:solidFill>
            <a:srgbClr val="BBE0E3">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600" b="0" i="0" u="none" strike="noStrike" kern="1200" cap="none" spc="0" normalizeH="0" baseline="0" noProof="0">
              <a:ln>
                <a:noFill/>
              </a:ln>
              <a:solidFill>
                <a:schemeClr val="lt1"/>
              </a:solidFill>
              <a:effectLst/>
              <a:uLnTx/>
              <a:uFillTx/>
              <a:latin typeface="+mn-lt"/>
              <a:ea typeface="+mn-ea"/>
              <a:cs typeface="+mn-cs"/>
            </a:endParaRPr>
          </a:p>
        </p:txBody>
      </p:sp>
      <p:sp>
        <p:nvSpPr>
          <p:cNvPr id="16" name="矩形 15"/>
          <p:cNvSpPr/>
          <p:nvPr/>
        </p:nvSpPr>
        <p:spPr>
          <a:xfrm>
            <a:off x="4261485" y="1828800"/>
            <a:ext cx="2286000" cy="4114800"/>
          </a:xfrm>
          <a:prstGeom prst="rect">
            <a:avLst/>
          </a:prstGeom>
          <a:solidFill>
            <a:srgbClr val="5D952B">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6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p:nvPr/>
        </p:nvSpPr>
        <p:spPr>
          <a:xfrm>
            <a:off x="6547485" y="1828800"/>
            <a:ext cx="2286000" cy="4114800"/>
          </a:xfrm>
          <a:prstGeom prst="rect">
            <a:avLst/>
          </a:prstGeom>
          <a:solidFill>
            <a:srgbClr val="0070C0">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600" b="0" i="0" u="none" strike="noStrike" kern="1200" cap="none" spc="0" normalizeH="0" baseline="0" noProof="0">
              <a:ln>
                <a:noFill/>
              </a:ln>
              <a:solidFill>
                <a:schemeClr val="lt1"/>
              </a:solidFill>
              <a:effectLst/>
              <a:uLnTx/>
              <a:uFillTx/>
              <a:latin typeface="+mn-lt"/>
              <a:ea typeface="+mn-ea"/>
              <a:cs typeface="+mn-cs"/>
            </a:endParaRPr>
          </a:p>
        </p:txBody>
      </p:sp>
      <p:sp>
        <p:nvSpPr>
          <p:cNvPr id="6" name="椭圆 5"/>
          <p:cNvSpPr/>
          <p:nvPr/>
        </p:nvSpPr>
        <p:spPr>
          <a:xfrm>
            <a:off x="4725035" y="2439988"/>
            <a:ext cx="1266825" cy="6175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600" b="0" i="0" u="none" strike="noStrike" kern="1200" cap="none" spc="0" normalizeH="0" baseline="0" noProof="0">
              <a:ln>
                <a:noFill/>
              </a:ln>
              <a:solidFill>
                <a:schemeClr val="lt1"/>
              </a:solidFill>
              <a:effectLst/>
              <a:uLnTx/>
              <a:uFillTx/>
              <a:latin typeface="+mn-lt"/>
              <a:ea typeface="+mn-ea"/>
              <a:cs typeface="+mn-cs"/>
            </a:endParaRPr>
          </a:p>
        </p:txBody>
      </p:sp>
      <p:sp>
        <p:nvSpPr>
          <p:cNvPr id="19" name="椭圆 18"/>
          <p:cNvSpPr/>
          <p:nvPr/>
        </p:nvSpPr>
        <p:spPr>
          <a:xfrm>
            <a:off x="4396423" y="4868863"/>
            <a:ext cx="2003425" cy="619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600" b="0" i="0" u="none" strike="noStrike" kern="1200" cap="none" spc="0" normalizeH="0" baseline="0" noProof="0">
              <a:ln>
                <a:noFill/>
              </a:ln>
              <a:solidFill>
                <a:schemeClr val="lt1"/>
              </a:solidFill>
              <a:effectLst/>
              <a:uLnTx/>
              <a:uFillTx/>
              <a:latin typeface="+mn-lt"/>
              <a:ea typeface="+mn-ea"/>
              <a:cs typeface="+mn-cs"/>
            </a:endParaRPr>
          </a:p>
        </p:txBody>
      </p:sp>
      <p:sp>
        <p:nvSpPr>
          <p:cNvPr id="7" name="文本框 6"/>
          <p:cNvSpPr txBox="1"/>
          <p:nvPr/>
        </p:nvSpPr>
        <p:spPr>
          <a:xfrm>
            <a:off x="2165350" y="526415"/>
            <a:ext cx="6668135" cy="583565"/>
          </a:xfrm>
          <a:prstGeom prst="rect">
            <a:avLst/>
          </a:prstGeom>
          <a:noFill/>
        </p:spPr>
        <p:txBody>
          <a:bodyPr wrap="square" rtlCol="0">
            <a:spAutoFit/>
          </a:bodyPr>
          <a:lstStyle/>
          <a:p>
            <a:r>
              <a:rPr lang="zh-CN" altLang="en-US" sz="3200" b="1">
                <a:solidFill>
                  <a:srgbClr val="FF0000"/>
                </a:solidFill>
                <a:latin typeface="微软雅黑" panose="020B0503020204020204" pitchFamily="34" charset="-122"/>
                <a:ea typeface="微软雅黑" panose="020B0503020204020204" pitchFamily="34" charset="-122"/>
              </a:rPr>
              <a:t>分析技巧二：</a:t>
            </a:r>
            <a:r>
              <a:rPr lang="zh-CN" altLang="en-US" sz="3200" b="1" dirty="0" smtClean="0">
                <a:ln>
                  <a:noFill/>
                </a:ln>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sym typeface="+mn-ea"/>
              </a:rPr>
              <a:t>工艺流程图结构模板</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5" grpId="0" bldLvl="0" animBg="1"/>
      <p:bldP spid="16" grpId="0" bldLvl="0" animBg="1"/>
      <p:bldP spid="17" grpId="0" bldLvl="0" animBg="1"/>
      <p:bldP spid="6" grpId="0" bldLvl="0" animBg="1"/>
      <p:bldP spid="1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2" descr="26"/>
          <p:cNvPicPr>
            <a:picLocks noChangeAspect="1"/>
          </p:cNvPicPr>
          <p:nvPr/>
        </p:nvPicPr>
        <p:blipFill>
          <a:blip r:embed="rId3"/>
          <a:stretch>
            <a:fillRect/>
          </a:stretch>
        </p:blipFill>
        <p:spPr>
          <a:xfrm>
            <a:off x="510223" y="3048000"/>
            <a:ext cx="11347450" cy="2819400"/>
          </a:xfrm>
          <a:prstGeom prst="rect">
            <a:avLst/>
          </a:prstGeom>
          <a:noFill/>
          <a:ln w="9525">
            <a:noFill/>
          </a:ln>
        </p:spPr>
      </p:pic>
      <p:sp>
        <p:nvSpPr>
          <p:cNvPr id="21" name="矩形标注 20"/>
          <p:cNvSpPr/>
          <p:nvPr/>
        </p:nvSpPr>
        <p:spPr>
          <a:xfrm>
            <a:off x="724535" y="2133600"/>
            <a:ext cx="952500" cy="457200"/>
          </a:xfrm>
          <a:prstGeom prst="wedgeRectCallout">
            <a:avLst>
              <a:gd name="adj1" fmla="val -2199"/>
              <a:gd name="adj2" fmla="val 30681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原料</a:t>
            </a:r>
          </a:p>
        </p:txBody>
      </p:sp>
      <p:sp>
        <p:nvSpPr>
          <p:cNvPr id="22" name="矩形 21"/>
          <p:cNvSpPr/>
          <p:nvPr/>
        </p:nvSpPr>
        <p:spPr>
          <a:xfrm>
            <a:off x="610235" y="3886200"/>
            <a:ext cx="1219200" cy="498475"/>
          </a:xfrm>
          <a:prstGeom prst="rect">
            <a:avLst/>
          </a:prstGeom>
          <a:noFill/>
          <a:ln w="28575">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600" b="0" i="0" u="none" strike="noStrike" kern="1200" cap="none" spc="0" normalizeH="0" baseline="0" noProof="0">
              <a:ln>
                <a:noFill/>
              </a:ln>
              <a:solidFill>
                <a:schemeClr val="lt1"/>
              </a:solidFill>
              <a:effectLst/>
              <a:uLnTx/>
              <a:uFillTx/>
              <a:latin typeface="+mn-lt"/>
              <a:ea typeface="+mn-ea"/>
              <a:cs typeface="+mn-cs"/>
            </a:endParaRPr>
          </a:p>
        </p:txBody>
      </p:sp>
      <p:sp>
        <p:nvSpPr>
          <p:cNvPr id="24" name="矩形标注 23"/>
          <p:cNvSpPr/>
          <p:nvPr/>
        </p:nvSpPr>
        <p:spPr>
          <a:xfrm>
            <a:off x="10247948" y="2051050"/>
            <a:ext cx="952500" cy="457200"/>
          </a:xfrm>
          <a:prstGeom prst="wedgeRectCallout">
            <a:avLst>
              <a:gd name="adj1" fmla="val 2663"/>
              <a:gd name="adj2" fmla="val 296684"/>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产品</a:t>
            </a:r>
          </a:p>
        </p:txBody>
      </p:sp>
      <p:cxnSp>
        <p:nvCxnSpPr>
          <p:cNvPr id="30" name="直接箭头连接符 29"/>
          <p:cNvCxnSpPr/>
          <p:nvPr/>
        </p:nvCxnSpPr>
        <p:spPr>
          <a:xfrm>
            <a:off x="1829435" y="2347913"/>
            <a:ext cx="8304213"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椭圆形标注 34"/>
          <p:cNvSpPr/>
          <p:nvPr/>
        </p:nvSpPr>
        <p:spPr>
          <a:xfrm>
            <a:off x="991235" y="5791200"/>
            <a:ext cx="1412875" cy="685800"/>
          </a:xfrm>
          <a:prstGeom prst="wedgeEllipseCallout">
            <a:avLst>
              <a:gd name="adj1" fmla="val 49284"/>
              <a:gd name="adj2" fmla="val -111344"/>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原料预处理</a:t>
            </a:r>
          </a:p>
        </p:txBody>
      </p:sp>
      <p:sp>
        <p:nvSpPr>
          <p:cNvPr id="36" name="椭圆形标注 35"/>
          <p:cNvSpPr/>
          <p:nvPr/>
        </p:nvSpPr>
        <p:spPr>
          <a:xfrm>
            <a:off x="7847648" y="5867400"/>
            <a:ext cx="1752600" cy="685800"/>
          </a:xfrm>
          <a:prstGeom prst="wedgeEllipseCallout">
            <a:avLst>
              <a:gd name="adj1" fmla="val -58019"/>
              <a:gd name="adj2" fmla="val -12484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分离提纯</a:t>
            </a:r>
          </a:p>
        </p:txBody>
      </p:sp>
      <p:pic>
        <p:nvPicPr>
          <p:cNvPr id="108547" name="Picture 3"/>
          <p:cNvPicPr>
            <a:picLocks noChangeAspect="1"/>
          </p:cNvPicPr>
          <p:nvPr/>
        </p:nvPicPr>
        <p:blipFill>
          <a:blip r:embed="rId4"/>
          <a:stretch>
            <a:fillRect/>
          </a:stretch>
        </p:blipFill>
        <p:spPr>
          <a:xfrm>
            <a:off x="6845935" y="3952875"/>
            <a:ext cx="4086225" cy="419100"/>
          </a:xfrm>
          <a:prstGeom prst="rect">
            <a:avLst/>
          </a:prstGeom>
          <a:noFill/>
          <a:ln w="9525">
            <a:noFill/>
          </a:ln>
        </p:spPr>
      </p:pic>
      <p:sp>
        <p:nvSpPr>
          <p:cNvPr id="38" name="矩形 37"/>
          <p:cNvSpPr/>
          <p:nvPr/>
        </p:nvSpPr>
        <p:spPr>
          <a:xfrm>
            <a:off x="10108248" y="3952875"/>
            <a:ext cx="1431925" cy="1304925"/>
          </a:xfrm>
          <a:prstGeom prst="rect">
            <a:avLst/>
          </a:prstGeom>
          <a:noFill/>
          <a:ln w="28575">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600" b="0" i="0" u="none" strike="noStrike" kern="1200" cap="none" spc="0" normalizeH="0" baseline="0" noProof="0">
              <a:ln>
                <a:noFill/>
              </a:ln>
              <a:solidFill>
                <a:schemeClr val="lt1"/>
              </a:solidFill>
              <a:effectLst/>
              <a:uLnTx/>
              <a:uFillTx/>
              <a:latin typeface="+mn-lt"/>
              <a:ea typeface="+mn-ea"/>
              <a:cs typeface="+mn-cs"/>
            </a:endParaRPr>
          </a:p>
        </p:txBody>
      </p:sp>
      <p:sp>
        <p:nvSpPr>
          <p:cNvPr id="39" name="矩形 38"/>
          <p:cNvSpPr/>
          <p:nvPr/>
        </p:nvSpPr>
        <p:spPr>
          <a:xfrm>
            <a:off x="1981835" y="3048000"/>
            <a:ext cx="1676400" cy="2286000"/>
          </a:xfrm>
          <a:prstGeom prst="rect">
            <a:avLst/>
          </a:prstGeom>
          <a:noFill/>
          <a:ln w="28575">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600" b="0" i="0" u="none" strike="noStrike" kern="1200" cap="none" spc="0" normalizeH="0" baseline="0" noProof="0">
              <a:ln>
                <a:noFill/>
              </a:ln>
              <a:solidFill>
                <a:schemeClr val="lt1"/>
              </a:solidFill>
              <a:effectLst/>
              <a:uLnTx/>
              <a:uFillTx/>
              <a:latin typeface="+mn-lt"/>
              <a:ea typeface="+mn-ea"/>
              <a:cs typeface="+mn-cs"/>
            </a:endParaRPr>
          </a:p>
        </p:txBody>
      </p:sp>
      <p:sp>
        <p:nvSpPr>
          <p:cNvPr id="40" name="矩形 39"/>
          <p:cNvSpPr/>
          <p:nvPr/>
        </p:nvSpPr>
        <p:spPr>
          <a:xfrm>
            <a:off x="3734435" y="3048000"/>
            <a:ext cx="5713413" cy="2286000"/>
          </a:xfrm>
          <a:prstGeom prst="rect">
            <a:avLst/>
          </a:prstGeom>
          <a:noFill/>
          <a:ln w="28575">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600" b="0" i="0" u="none" strike="noStrike" kern="1200" cap="none" spc="0" normalizeH="0" baseline="0" noProof="0">
              <a:ln>
                <a:noFill/>
              </a:ln>
              <a:solidFill>
                <a:schemeClr val="lt1"/>
              </a:solidFill>
              <a:effectLst/>
              <a:uLnTx/>
              <a:uFillTx/>
              <a:latin typeface="+mn-lt"/>
              <a:ea typeface="+mn-ea"/>
              <a:cs typeface="+mn-cs"/>
            </a:endParaRPr>
          </a:p>
        </p:txBody>
      </p:sp>
      <p:sp>
        <p:nvSpPr>
          <p:cNvPr id="42" name="圆角矩形 41"/>
          <p:cNvSpPr/>
          <p:nvPr/>
        </p:nvSpPr>
        <p:spPr>
          <a:xfrm>
            <a:off x="2467610" y="2438400"/>
            <a:ext cx="1371600" cy="533400"/>
          </a:xfrm>
          <a:prstGeom prst="round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条件控制</a:t>
            </a:r>
          </a:p>
        </p:txBody>
      </p:sp>
      <p:sp>
        <p:nvSpPr>
          <p:cNvPr id="43" name="圆角矩形 42"/>
          <p:cNvSpPr/>
          <p:nvPr/>
        </p:nvSpPr>
        <p:spPr>
          <a:xfrm>
            <a:off x="7847648" y="2438400"/>
            <a:ext cx="1371600" cy="533400"/>
          </a:xfrm>
          <a:prstGeom prst="round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循环利用</a:t>
            </a:r>
          </a:p>
        </p:txBody>
      </p:sp>
      <p:sp>
        <p:nvSpPr>
          <p:cNvPr id="44" name="矩形标注 43"/>
          <p:cNvSpPr/>
          <p:nvPr/>
        </p:nvSpPr>
        <p:spPr>
          <a:xfrm>
            <a:off x="5093335" y="2133600"/>
            <a:ext cx="1525588" cy="457200"/>
          </a:xfrm>
          <a:prstGeom prst="wedgeRectCallout">
            <a:avLst>
              <a:gd name="adj1" fmla="val -46631"/>
              <a:gd name="adj2" fmla="val 144780"/>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核心反应</a:t>
            </a:r>
          </a:p>
        </p:txBody>
      </p:sp>
      <p:sp>
        <p:nvSpPr>
          <p:cNvPr id="4" name="矩形 3"/>
          <p:cNvSpPr/>
          <p:nvPr/>
        </p:nvSpPr>
        <p:spPr>
          <a:xfrm>
            <a:off x="510540" y="695325"/>
            <a:ext cx="11681460" cy="1198880"/>
          </a:xfrm>
          <a:prstGeom prst="rect">
            <a:avLst/>
          </a:prstGeom>
        </p:spPr>
        <p:txBody>
          <a:bodyPr wrap="square">
            <a:spAutoFit/>
          </a:bodyPr>
          <a:lstStyle/>
          <a:p>
            <a:pPr marL="0" marR="0" lvl="0" indent="0" algn="l" defTabSz="914400" rtl="0" eaLnBrk="1" fontAlgn="base" latinLnBrk="0" hangingPunct="0">
              <a:lnSpc>
                <a:spcPct val="100000"/>
              </a:lnSpc>
              <a:spcBef>
                <a:spcPct val="0"/>
              </a:spcBef>
              <a:spcAft>
                <a:spcPct val="0"/>
              </a:spcAft>
              <a:buClrTx/>
              <a:buSzTx/>
              <a:buFont typeface="Arial" panose="020B0604020202020204" pitchFamily="34" charset="0"/>
              <a:buNone/>
              <a:defRPr/>
            </a:pPr>
            <a:r>
              <a:rPr lang="en-US" altLang="zh-CN" sz="2400" b="1" kern="100" noProof="0" dirty="0">
                <a:ln>
                  <a:noFill/>
                </a:ln>
                <a:effectLst/>
                <a:uLnTx/>
                <a:uFillTx/>
                <a:latin typeface="Arial" panose="020B0604020202020204"/>
                <a:ea typeface="黑体" panose="02010609060101010101" pitchFamily="2" charset="-122"/>
                <a:cs typeface="Courier New" panose="02070309020205020404"/>
                <a:sym typeface="+mn-ea"/>
              </a:rPr>
              <a:t>(2019·</a:t>
            </a:r>
            <a:r>
              <a:rPr lang="zh-CN" altLang="zh-CN" sz="2400" b="1" kern="100" noProof="0" dirty="0">
                <a:ln>
                  <a:noFill/>
                </a:ln>
                <a:effectLst/>
                <a:uLnTx/>
                <a:uFillTx/>
                <a:latin typeface="Arial" panose="020B0604020202020204"/>
                <a:ea typeface="黑体" panose="02010609060101010101" pitchFamily="2" charset="-122"/>
                <a:cs typeface="Arial" panose="020B0604020202020204"/>
                <a:sym typeface="+mn-ea"/>
              </a:rPr>
              <a:t>课标全国</a:t>
            </a:r>
            <a:r>
              <a:rPr lang="zh-CN" altLang="zh-CN"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Ⅰ</a:t>
            </a:r>
            <a:r>
              <a:rPr lang="zh-CN" altLang="zh-CN" sz="2400" b="1" kern="100" noProof="0" dirty="0">
                <a:ln>
                  <a:noFill/>
                </a:ln>
                <a:effectLst/>
                <a:uLnTx/>
                <a:uFillTx/>
                <a:latin typeface="Arial" panose="020B0604020202020204"/>
                <a:ea typeface="黑体" panose="02010609060101010101" pitchFamily="2" charset="-122"/>
                <a:cs typeface="Arial" panose="020B0604020202020204"/>
                <a:sym typeface="+mn-ea"/>
              </a:rPr>
              <a:t>，</a:t>
            </a:r>
            <a:r>
              <a:rPr lang="en-US" altLang="zh-CN" sz="2400" b="1" kern="100" noProof="0" dirty="0">
                <a:ln>
                  <a:noFill/>
                </a:ln>
                <a:effectLst/>
                <a:uLnTx/>
                <a:uFillTx/>
                <a:latin typeface="Arial" panose="020B0604020202020204"/>
                <a:ea typeface="黑体" panose="02010609060101010101" pitchFamily="2" charset="-122"/>
                <a:cs typeface="Courier New" panose="02070309020205020404"/>
                <a:sym typeface="+mn-ea"/>
              </a:rPr>
              <a:t>26)</a:t>
            </a:r>
            <a:r>
              <a:rPr kumimoji="0" lang="zh-CN" altLang="zh-CN" sz="24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2" charset="-122"/>
                <a:cs typeface="Times New Roman" panose="02020603050405020304" pitchFamily="18" charset="0"/>
              </a:rPr>
              <a:t>硼酸（</a:t>
            </a:r>
            <a:r>
              <a:rPr kumimoji="0" lang="en-US" altLang="zh-CN" sz="24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2" charset="-122"/>
                <a:cs typeface="Times New Roman" panose="02020603050405020304" pitchFamily="18" charset="0"/>
              </a:rPr>
              <a:t>H</a:t>
            </a:r>
            <a:r>
              <a:rPr kumimoji="0" lang="en-US" altLang="zh-CN" sz="2400" b="0" i="0" u="none" strike="noStrike" kern="1200" cap="none" spc="0" normalizeH="0" baseline="-2500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2" charset="-122"/>
                <a:cs typeface="Times New Roman" panose="02020603050405020304" pitchFamily="18" charset="0"/>
              </a:rPr>
              <a:t>3</a:t>
            </a:r>
            <a:r>
              <a:rPr kumimoji="0" lang="en-US" altLang="zh-CN" sz="24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2" charset="-122"/>
                <a:cs typeface="Times New Roman" panose="02020603050405020304" pitchFamily="18" charset="0"/>
              </a:rPr>
              <a:t>BO</a:t>
            </a:r>
            <a:r>
              <a:rPr kumimoji="0" lang="en-US" altLang="zh-CN" sz="2400" b="0" i="0" u="none" strike="noStrike" kern="1200" cap="none" spc="0" normalizeH="0" baseline="-2500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2" charset="-122"/>
                <a:cs typeface="Times New Roman" panose="02020603050405020304" pitchFamily="18" charset="0"/>
              </a:rPr>
              <a:t>3</a:t>
            </a:r>
            <a:r>
              <a:rPr kumimoji="0" lang="zh-CN" altLang="zh-CN" sz="24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2" charset="-122"/>
                <a:cs typeface="Times New Roman" panose="02020603050405020304" pitchFamily="18" charset="0"/>
              </a:rPr>
              <a:t>）是一种重要的化工原料，广泛应用于玻璃、医药、肥料等工艺。一种以硼镁矿（含</a:t>
            </a:r>
            <a:r>
              <a:rPr kumimoji="0" lang="en-US" altLang="zh-CN" sz="24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2" charset="-122"/>
                <a:cs typeface="Times New Roman" panose="02020603050405020304" pitchFamily="18" charset="0"/>
              </a:rPr>
              <a:t>Mg</a:t>
            </a:r>
            <a:r>
              <a:rPr kumimoji="0" lang="en-US" altLang="zh-CN" sz="2400" b="0" i="0" u="none" strike="noStrike" kern="1200" cap="none" spc="0" normalizeH="0" baseline="-2500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2" charset="-122"/>
                <a:cs typeface="Times New Roman" panose="02020603050405020304" pitchFamily="18" charset="0"/>
              </a:rPr>
              <a:t>2</a:t>
            </a:r>
            <a:r>
              <a:rPr kumimoji="0" lang="en-US" altLang="zh-CN" sz="24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2" charset="-122"/>
                <a:cs typeface="Times New Roman" panose="02020603050405020304" pitchFamily="18" charset="0"/>
              </a:rPr>
              <a:t>B</a:t>
            </a:r>
            <a:r>
              <a:rPr kumimoji="0" lang="en-US" altLang="zh-CN" sz="2400" b="0" i="0" u="none" strike="noStrike" kern="1200" cap="none" spc="0" normalizeH="0" baseline="-2500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2" charset="-122"/>
                <a:cs typeface="Times New Roman" panose="02020603050405020304" pitchFamily="18" charset="0"/>
              </a:rPr>
              <a:t>2</a:t>
            </a:r>
            <a:r>
              <a:rPr kumimoji="0" lang="en-US" altLang="zh-CN" sz="24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2" charset="-122"/>
                <a:cs typeface="Times New Roman" panose="02020603050405020304" pitchFamily="18" charset="0"/>
              </a:rPr>
              <a:t>O</a:t>
            </a:r>
            <a:r>
              <a:rPr kumimoji="0" lang="en-US" altLang="zh-CN" sz="2400" b="0" i="0" u="none" strike="noStrike" kern="1200" cap="none" spc="0" normalizeH="0" baseline="-2500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2" charset="-122"/>
                <a:cs typeface="Times New Roman" panose="02020603050405020304" pitchFamily="18" charset="0"/>
              </a:rPr>
              <a:t>5</a:t>
            </a:r>
            <a:r>
              <a:rPr kumimoji="0" lang="zh-CN" altLang="zh-CN" sz="24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2" charset="-122"/>
                <a:cs typeface="Times New Roman" panose="02020603050405020304" pitchFamily="18" charset="0"/>
              </a:rPr>
              <a:t>·</a:t>
            </a:r>
            <a:r>
              <a:rPr kumimoji="0" lang="en-US" altLang="zh-CN" sz="24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2" charset="-122"/>
                <a:cs typeface="Times New Roman" panose="02020603050405020304" pitchFamily="18" charset="0"/>
              </a:rPr>
              <a:t>H</a:t>
            </a:r>
            <a:r>
              <a:rPr kumimoji="0" lang="en-US" altLang="zh-CN" sz="2400" b="0" i="0" u="none" strike="noStrike" kern="1200" cap="none" spc="0" normalizeH="0" baseline="-2500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2" charset="-122"/>
                <a:cs typeface="Times New Roman" panose="02020603050405020304" pitchFamily="18" charset="0"/>
              </a:rPr>
              <a:t>2</a:t>
            </a:r>
            <a:r>
              <a:rPr kumimoji="0" lang="en-US" altLang="zh-CN" sz="24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2" charset="-122"/>
                <a:cs typeface="Times New Roman" panose="02020603050405020304" pitchFamily="18" charset="0"/>
              </a:rPr>
              <a:t>O</a:t>
            </a:r>
            <a:r>
              <a:rPr kumimoji="0" lang="zh-CN" altLang="zh-CN" sz="24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2" charset="-122"/>
                <a:cs typeface="Times New Roman" panose="02020603050405020304" pitchFamily="18" charset="0"/>
              </a:rPr>
              <a:t>、</a:t>
            </a:r>
            <a:r>
              <a:rPr kumimoji="0" lang="en-US" altLang="zh-CN" sz="24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2" charset="-122"/>
                <a:cs typeface="Times New Roman" panose="02020603050405020304" pitchFamily="18" charset="0"/>
              </a:rPr>
              <a:t>SiO</a:t>
            </a:r>
            <a:r>
              <a:rPr kumimoji="0" lang="en-US" altLang="zh-CN" sz="2400" b="0" i="0" u="none" strike="noStrike" kern="1200" cap="none" spc="0" normalizeH="0" baseline="-2500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2" charset="-122"/>
                <a:cs typeface="Times New Roman" panose="02020603050405020304" pitchFamily="18" charset="0"/>
              </a:rPr>
              <a:t>2</a:t>
            </a:r>
            <a:r>
              <a:rPr kumimoji="0" lang="zh-CN" altLang="zh-CN" sz="24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2" charset="-122"/>
                <a:cs typeface="Times New Roman" panose="02020603050405020304" pitchFamily="18" charset="0"/>
              </a:rPr>
              <a:t>及少量</a:t>
            </a:r>
            <a:r>
              <a:rPr kumimoji="0" lang="en-US" altLang="zh-CN" sz="24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2" charset="-122"/>
                <a:cs typeface="Times New Roman" panose="02020603050405020304" pitchFamily="18" charset="0"/>
              </a:rPr>
              <a:t>Fe</a:t>
            </a:r>
            <a:r>
              <a:rPr kumimoji="0" lang="en-US" altLang="zh-CN" sz="2400" b="0" i="0" u="none" strike="noStrike" kern="1200" cap="none" spc="0" normalizeH="0" baseline="-2500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2" charset="-122"/>
                <a:cs typeface="Times New Roman" panose="02020603050405020304" pitchFamily="18" charset="0"/>
              </a:rPr>
              <a:t>2</a:t>
            </a:r>
            <a:r>
              <a:rPr kumimoji="0" lang="en-US" altLang="zh-CN" sz="24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2" charset="-122"/>
                <a:cs typeface="Times New Roman" panose="02020603050405020304" pitchFamily="18" charset="0"/>
              </a:rPr>
              <a:t>O</a:t>
            </a:r>
            <a:r>
              <a:rPr kumimoji="0" lang="en-US" altLang="zh-CN" sz="2400" b="0" i="0" u="none" strike="noStrike" kern="1200" cap="none" spc="0" normalizeH="0" baseline="-2500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2" charset="-122"/>
                <a:cs typeface="Times New Roman" panose="02020603050405020304" pitchFamily="18" charset="0"/>
              </a:rPr>
              <a:t>3</a:t>
            </a:r>
            <a:r>
              <a:rPr kumimoji="0" lang="zh-CN" altLang="zh-CN" sz="24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2" charset="-122"/>
                <a:cs typeface="Times New Roman" panose="02020603050405020304" pitchFamily="18" charset="0"/>
              </a:rPr>
              <a:t>、</a:t>
            </a:r>
            <a:r>
              <a:rPr kumimoji="0" lang="en-US" altLang="zh-CN" sz="24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2" charset="-122"/>
                <a:cs typeface="Times New Roman" panose="02020603050405020304" pitchFamily="18" charset="0"/>
              </a:rPr>
              <a:t>Al</a:t>
            </a:r>
            <a:r>
              <a:rPr kumimoji="0" lang="en-US" altLang="zh-CN" sz="2400" b="0" i="0" u="none" strike="noStrike" kern="1200" cap="none" spc="0" normalizeH="0" baseline="-2500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2" charset="-122"/>
                <a:cs typeface="Times New Roman" panose="02020603050405020304" pitchFamily="18" charset="0"/>
              </a:rPr>
              <a:t>2</a:t>
            </a:r>
            <a:r>
              <a:rPr kumimoji="0" lang="en-US" altLang="zh-CN" sz="24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2" charset="-122"/>
                <a:cs typeface="Times New Roman" panose="02020603050405020304" pitchFamily="18" charset="0"/>
              </a:rPr>
              <a:t>O</a:t>
            </a:r>
            <a:r>
              <a:rPr kumimoji="0" lang="en-US" altLang="zh-CN" sz="2400" b="0" i="0" u="none" strike="noStrike" kern="1200" cap="none" spc="0" normalizeH="0" baseline="-2500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2" charset="-122"/>
                <a:cs typeface="Times New Roman" panose="02020603050405020304" pitchFamily="18" charset="0"/>
              </a:rPr>
              <a:t>3</a:t>
            </a:r>
            <a:r>
              <a:rPr kumimoji="0" lang="zh-CN" altLang="zh-CN" sz="24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2" charset="-122"/>
                <a:cs typeface="Times New Roman" panose="02020603050405020304" pitchFamily="18" charset="0"/>
              </a:rPr>
              <a:t>）为原料生产硼酸及轻质氧化镁的工艺流程如下：</a:t>
            </a:r>
          </a:p>
        </p:txBody>
      </p:sp>
      <p:sp>
        <p:nvSpPr>
          <p:cNvPr id="2" name="文本框 1"/>
          <p:cNvSpPr txBox="1"/>
          <p:nvPr/>
        </p:nvSpPr>
        <p:spPr>
          <a:xfrm>
            <a:off x="610235" y="116205"/>
            <a:ext cx="2464435" cy="460375"/>
          </a:xfrm>
          <a:prstGeom prst="rect">
            <a:avLst/>
          </a:prstGeom>
          <a:noFill/>
        </p:spPr>
        <p:txBody>
          <a:bodyPr wrap="square" rtlCol="0">
            <a:spAutoFit/>
          </a:bodyPr>
          <a:lstStyle/>
          <a:p>
            <a:r>
              <a:rPr lang="zh-CN" altLang="en-US" sz="2400" b="1">
                <a:solidFill>
                  <a:srgbClr val="FF0000"/>
                </a:solidFill>
              </a:rPr>
              <a:t>分析示例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8547"/>
                                        </p:tgtEl>
                                        <p:attrNameLst>
                                          <p:attrName>style.visibility</p:attrName>
                                        </p:attrNameLst>
                                      </p:cBhvr>
                                      <p:to>
                                        <p:strVal val="visible"/>
                                      </p:to>
                                    </p:set>
                                    <p:animEffect transition="in" filter="wipe(left)">
                                      <p:cBhvr>
                                        <p:cTn id="17" dur="500"/>
                                        <p:tgtEl>
                                          <p:spTgt spid="10854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left)">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left)">
                                      <p:cBhvr>
                                        <p:cTn id="47" dur="5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left)">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left)">
                                      <p:cBhvr>
                                        <p:cTn id="57" dur="5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wipe(left)">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left)">
                                      <p:cBhvr>
                                        <p:cTn id="6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2" grpId="0" bldLvl="0" animBg="1"/>
      <p:bldP spid="24" grpId="0" bldLvl="0" animBg="1"/>
      <p:bldP spid="35" grpId="0" bldLvl="0" animBg="1"/>
      <p:bldP spid="36" grpId="0" bldLvl="0" animBg="1"/>
      <p:bldP spid="38" grpId="0" bldLvl="0" animBg="1"/>
      <p:bldP spid="39" grpId="0" bldLvl="0" animBg="1"/>
      <p:bldP spid="40" grpId="0" bldLvl="0" animBg="1"/>
      <p:bldP spid="42" grpId="0" bldLvl="0" animBg="1"/>
      <p:bldP spid="43" grpId="0" bldLvl="0" animBg="1"/>
      <p:bldP spid="44"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REFSHAPE" val="720353132"/>
  <p:tag name="KSO_WM_UNIT_PLACING_PICTURE_USER_VIEWPORT" val="{&quot;height&quot;:3010,&quot;width&quot;:5700}"/>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7d95ccb7-3eea-4173-8c5f-bb7340a712fd}"/>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rgbClr val="FF0000"/>
          </a:solidFill>
        </a:ln>
      </a:spPr>
      <a:bodyPr rtlCol="0" anchor="ctr"/>
      <a:lstStyle>
        <a:defPPr algn="ctr">
          <a:defRPr lang="zh-CN" altLang="en-US"/>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1354</Words>
  <Application>Microsoft Office PowerPoint</Application>
  <PresentationFormat>宽屏</PresentationFormat>
  <Paragraphs>298</Paragraphs>
  <Slides>24</Slides>
  <Notes>6</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24</vt:i4>
      </vt:variant>
    </vt:vector>
  </HeadingPairs>
  <TitlesOfParts>
    <vt:vector size="37" baseType="lpstr">
      <vt:lpstr>黑体</vt:lpstr>
      <vt:lpstr>华文楷体</vt:lpstr>
      <vt:lpstr>华文宋体</vt:lpstr>
      <vt:lpstr>宋体</vt:lpstr>
      <vt:lpstr>微软雅黑</vt:lpstr>
      <vt:lpstr>Arial</vt:lpstr>
      <vt:lpstr>Calibri</vt:lpstr>
      <vt:lpstr>Courier New</vt:lpstr>
      <vt:lpstr>Helvetica</vt:lpstr>
      <vt:lpstr>Times New Roman</vt:lpstr>
      <vt:lpstr>Wingdings</vt:lpstr>
      <vt:lpstr>Office 主题</vt:lpstr>
      <vt:lpstr>Microsoft Word 97 - 2003 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类型1 “操作反应流”型（经典）</vt:lpstr>
      <vt:lpstr>类型1 “操作反应流”型（经典）</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fzlin</dc:creator>
  <cp:lastModifiedBy>KX LIN</cp:lastModifiedBy>
  <cp:revision>92</cp:revision>
  <dcterms:created xsi:type="dcterms:W3CDTF">2020-03-08T06:28:00Z</dcterms:created>
  <dcterms:modified xsi:type="dcterms:W3CDTF">2021-05-07T15:29:08Z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