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88" r:id="rId4"/>
    <p:sldId id="321" r:id="rId5"/>
    <p:sldId id="257" r:id="rId6"/>
    <p:sldId id="260" r:id="rId7"/>
    <p:sldId id="320" r:id="rId8"/>
    <p:sldId id="381" r:id="rId9"/>
    <p:sldId id="261" r:id="rId10"/>
    <p:sldId id="262" r:id="rId11"/>
    <p:sldId id="258" r:id="rId12"/>
    <p:sldId id="26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  <p:cmAuthor id="2" name="作者" initials="A" lastIdx="0" clrIdx="1"/>
  <p:cmAuthor id="3" name="杨明丽" initials="杨明丽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3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3.png"/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24.xml"/><Relationship Id="rId3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6.xml"/><Relationship Id="rId3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8.xm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0.xm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tags" Target="../tags/tag35.xml"/><Relationship Id="rId3" Type="http://schemas.openxmlformats.org/officeDocument/2006/relationships/image" Target="../media/image2.png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../media/image2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image" Target="../media/image3.png"/><Relationship Id="rId5" Type="http://schemas.openxmlformats.org/officeDocument/2006/relationships/tags" Target="../tags/tag59.xml"/><Relationship Id="rId4" Type="http://schemas.openxmlformats.org/officeDocument/2006/relationships/image" Target="../media/image2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../media/image2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7.png"/><Relationship Id="rId5" Type="http://schemas.openxmlformats.org/officeDocument/2006/relationships/tags" Target="../tags/tag88.xml"/><Relationship Id="rId4" Type="http://schemas.openxmlformats.org/officeDocument/2006/relationships/image" Target="../media/image6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6217920"/>
            <a:ext cx="12192000" cy="647700"/>
            <a:chOff x="0" y="9148"/>
            <a:chExt cx="19200" cy="1664"/>
          </a:xfrm>
        </p:grpSpPr>
        <p:sp>
          <p:nvSpPr>
            <p:cNvPr id="7" name="图形 5"/>
            <p:cNvSpPr/>
            <p:nvPr>
              <p:custDataLst>
                <p:tags r:id="rId3"/>
              </p:custDataLst>
            </p:nvPr>
          </p:nvSpPr>
          <p:spPr>
            <a:xfrm>
              <a:off x="0" y="9148"/>
              <a:ext cx="7512" cy="1664"/>
            </a:xfrm>
            <a:custGeom>
              <a:avLst/>
              <a:gdLst>
                <a:gd name="connsiteX0" fmla="*/ 0 w 4769976"/>
                <a:gd name="connsiteY0" fmla="*/ 0 h 2955755"/>
                <a:gd name="connsiteX1" fmla="*/ 1488069 w 4769976"/>
                <a:gd name="connsiteY1" fmla="*/ 1080379 h 2955755"/>
                <a:gd name="connsiteX2" fmla="*/ 4769976 w 4769976"/>
                <a:gd name="connsiteY2" fmla="*/ 2955755 h 2955755"/>
                <a:gd name="connsiteX3" fmla="*/ 0 w 4769976"/>
                <a:gd name="connsiteY3" fmla="*/ 2955755 h 2955755"/>
                <a:gd name="connsiteX4" fmla="*/ 0 w 4769976"/>
                <a:gd name="connsiteY4" fmla="*/ 0 h 29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976" h="2955755">
                  <a:moveTo>
                    <a:pt x="0" y="0"/>
                  </a:moveTo>
                  <a:cubicBezTo>
                    <a:pt x="0" y="0"/>
                    <a:pt x="244614" y="774612"/>
                    <a:pt x="1488069" y="1080379"/>
                  </a:cubicBezTo>
                  <a:cubicBezTo>
                    <a:pt x="2731525" y="1386147"/>
                    <a:pt x="4056518" y="1630761"/>
                    <a:pt x="4769976" y="2955755"/>
                  </a:cubicBezTo>
                  <a:cubicBezTo>
                    <a:pt x="4138056" y="2955755"/>
                    <a:pt x="0" y="2955755"/>
                    <a:pt x="0" y="295575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0" scaled="0"/>
            </a:gradFill>
            <a:ln w="20353" cap="flat">
              <a:noFill/>
              <a:prstDash val="solid"/>
              <a:miter/>
            </a:ln>
          </p:spPr>
          <p:txBody>
            <a:bodyPr lIns="67500" tIns="35100" rIns="67500" bIns="35100" rtlCol="0" anchor="ctr">
              <a:normAutofit/>
            </a:bodyPr>
            <a:lstStyle/>
            <a:p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图形 3"/>
            <p:cNvSpPr/>
            <p:nvPr>
              <p:custDataLst>
                <p:tags r:id="rId4"/>
              </p:custDataLst>
            </p:nvPr>
          </p:nvSpPr>
          <p:spPr>
            <a:xfrm>
              <a:off x="3575" y="10048"/>
              <a:ext cx="12926" cy="754"/>
            </a:xfrm>
            <a:custGeom>
              <a:avLst/>
              <a:gdLst>
                <a:gd name="connsiteX0" fmla="*/ 0 w 8208055"/>
                <a:gd name="connsiteY0" fmla="*/ 1344891 h 1338747"/>
                <a:gd name="connsiteX1" fmla="*/ 4696588 w 8208055"/>
                <a:gd name="connsiteY1" fmla="*/ 71984 h 1338747"/>
                <a:gd name="connsiteX2" fmla="*/ 8208055 w 8208055"/>
                <a:gd name="connsiteY2" fmla="*/ 1344891 h 1338747"/>
                <a:gd name="connsiteX3" fmla="*/ 0 w 8208055"/>
                <a:gd name="connsiteY3" fmla="*/ 1344891 h 13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8055" h="1338747">
                  <a:moveTo>
                    <a:pt x="0" y="1344891"/>
                  </a:moveTo>
                  <a:cubicBezTo>
                    <a:pt x="0" y="1344891"/>
                    <a:pt x="1821574" y="-366949"/>
                    <a:pt x="4696588" y="71984"/>
                  </a:cubicBezTo>
                  <a:cubicBezTo>
                    <a:pt x="6188962" y="335344"/>
                    <a:pt x="7132668" y="620651"/>
                    <a:pt x="8208055" y="1344891"/>
                  </a:cubicBezTo>
                  <a:cubicBezTo>
                    <a:pt x="6562055" y="1344891"/>
                    <a:pt x="0" y="1344891"/>
                    <a:pt x="0" y="1344891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rgbClr val="182F77"/>
                </a:gs>
              </a:gsLst>
              <a:lin ang="0" scaled="0"/>
            </a:gradFill>
            <a:ln w="18631" cap="flat">
              <a:noFill/>
              <a:prstDash val="solid"/>
              <a:miter/>
            </a:ln>
          </p:spPr>
          <p:txBody>
            <a:bodyPr lIns="67500" tIns="35100" rIns="67500" bIns="35100" rtlCol="0" anchor="ctr">
              <a:norm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" name="图形 2"/>
            <p:cNvSpPr/>
            <p:nvPr>
              <p:custDataLst>
                <p:tags r:id="rId5"/>
              </p:custDataLst>
            </p:nvPr>
          </p:nvSpPr>
          <p:spPr>
            <a:xfrm>
              <a:off x="11860" y="9503"/>
              <a:ext cx="7340" cy="1299"/>
            </a:xfrm>
            <a:custGeom>
              <a:avLst/>
              <a:gdLst>
                <a:gd name="connsiteX0" fmla="*/ 0 w 4660618"/>
                <a:gd name="connsiteY0" fmla="*/ 2307902 h 2307902"/>
                <a:gd name="connsiteX1" fmla="*/ 2487157 w 4660618"/>
                <a:gd name="connsiteY1" fmla="*/ 1456443 h 2307902"/>
                <a:gd name="connsiteX2" fmla="*/ 4660618 w 4660618"/>
                <a:gd name="connsiteY2" fmla="*/ 0 h 2307902"/>
                <a:gd name="connsiteX3" fmla="*/ 4660618 w 4660618"/>
                <a:gd name="connsiteY3" fmla="*/ 2307902 h 2307902"/>
                <a:gd name="connsiteX4" fmla="*/ 0 w 4660618"/>
                <a:gd name="connsiteY4" fmla="*/ 2307902 h 230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618" h="2307902">
                  <a:moveTo>
                    <a:pt x="0" y="2307902"/>
                  </a:moveTo>
                  <a:cubicBezTo>
                    <a:pt x="0" y="2307902"/>
                    <a:pt x="873866" y="1389223"/>
                    <a:pt x="2487157" y="1456443"/>
                  </a:cubicBezTo>
                  <a:cubicBezTo>
                    <a:pt x="3585091" y="1389223"/>
                    <a:pt x="4414143" y="582577"/>
                    <a:pt x="4660618" y="0"/>
                  </a:cubicBezTo>
                  <a:cubicBezTo>
                    <a:pt x="4660618" y="582577"/>
                    <a:pt x="4660618" y="2307902"/>
                    <a:pt x="4660618" y="2307902"/>
                  </a:cubicBezTo>
                  <a:lnTo>
                    <a:pt x="0" y="2307902"/>
                  </a:ln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 w="22393" cap="flat">
              <a:noFill/>
              <a:prstDash val="solid"/>
              <a:miter/>
            </a:ln>
          </p:spPr>
          <p:txBody>
            <a:bodyPr lIns="67500" tIns="35100" rIns="67500" bIns="35100" rtlCol="0" anchor="ctr">
              <a:normAutofit/>
            </a:bodyPr>
            <a:lstStyle/>
            <a:p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" y="0"/>
            <a:ext cx="12124071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652270" y="1099539"/>
            <a:ext cx="8890064" cy="221599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2"/>
          <p:cNvSpPr/>
          <p:nvPr>
            <p:ph type="subTitle" idx="3" hasCustomPrompt="1"/>
            <p:custDataLst>
              <p:tags r:id="rId5"/>
            </p:custDataLst>
          </p:nvPr>
        </p:nvSpPr>
        <p:spPr>
          <a:xfrm>
            <a:off x="1652270" y="3617486"/>
            <a:ext cx="7601337" cy="2140972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811319"/>
            <a:ext cx="2442212" cy="323535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84773" y="1234440"/>
            <a:ext cx="3313137" cy="438912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" y="0"/>
            <a:ext cx="12124071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1652905" y="1650127"/>
            <a:ext cx="8889429" cy="11282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6" name="标题 4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1652270" y="2930762"/>
            <a:ext cx="8890064" cy="227711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740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00" y="30240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77310" y="58355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2" Type="http://schemas.openxmlformats.org/officeDocument/2006/relationships/theme" Target="../theme/theme2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1.xml"/><Relationship Id="rId2" Type="http://schemas.openxmlformats.org/officeDocument/2006/relationships/image" Target="../media/image10.png"/><Relationship Id="rId1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3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5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6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095375" y="2566670"/>
            <a:ext cx="10537825" cy="970915"/>
          </a:xfrm>
        </p:spPr>
        <p:txBody>
          <a:bodyPr>
            <a:noAutofit/>
          </a:bodyPr>
          <a:p>
            <a:r>
              <a:rPr lang="en-US" altLang="zh-CN" sz="6600">
                <a:solidFill>
                  <a:srgbClr val="57FA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6600">
                <a:solidFill>
                  <a:srgbClr val="57FA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快速掌握</a:t>
            </a:r>
            <a:r>
              <a:rPr lang="zh-CN" altLang="en-US" sz="6600">
                <a:solidFill>
                  <a:srgbClr val="57FA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热重分析法 </a:t>
            </a:r>
            <a:endParaRPr lang="zh-CN" altLang="en-US" sz="6600">
              <a:solidFill>
                <a:srgbClr val="57FA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4810" y="502285"/>
            <a:ext cx="1127379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．为确定 NVCO{化学式可表示为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(NH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[(VO)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(CO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(OH)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]·10H</a:t>
            </a:r>
            <a:r>
              <a:rPr lang="zh-CN" alt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}的组成，进行如下实验：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①称取 2.130 g 样品与足量 NaOH 充分反应，生成 NH</a:t>
            </a:r>
            <a:r>
              <a:rPr lang="zh-CN" altLang="en-US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0.224 L(已换算成标准状况下)。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②另取一定量样品在氮气氛围中加热，样品的固体残留率(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固体样品的剩余质量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固体样品的起始质量×100%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随温度的变化如下图所示 (分解过程中各元素的化合价不变)。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根据以上实验数据计算确定 NVCO 的化学式(写出计算过程)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9900" y="133985"/>
            <a:ext cx="3726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化学式的确定</a:t>
            </a:r>
            <a:r>
              <a:rPr lang="en-US" altLang="zh-CN" b="1">
                <a:solidFill>
                  <a:srgbClr val="C00000"/>
                </a:solidFill>
              </a:rPr>
              <a:t>——</a:t>
            </a:r>
            <a:r>
              <a:rPr lang="zh-CN" altLang="en-US" b="1">
                <a:solidFill>
                  <a:srgbClr val="C00000"/>
                </a:solidFill>
              </a:rPr>
              <a:t>难度升级</a:t>
            </a:r>
            <a:endParaRPr lang="zh-CN" altLang="en-US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5275" y="2479040"/>
            <a:ext cx="3632835" cy="2546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39125" y="2403475"/>
            <a:ext cx="250126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sym typeface="+mn-ea"/>
              </a:rPr>
              <a:t>(NH</a:t>
            </a:r>
            <a:r>
              <a:rPr lang="zh-CN" altLang="en-US" sz="1400" b="1" baseline="-25000">
                <a:sym typeface="+mn-ea"/>
              </a:rPr>
              <a:t>4</a:t>
            </a:r>
            <a:r>
              <a:rPr lang="zh-CN" altLang="en-US" sz="1400" b="1">
                <a:sym typeface="+mn-ea"/>
              </a:rPr>
              <a:t>)</a:t>
            </a:r>
            <a:r>
              <a:rPr lang="zh-CN" altLang="en-US" sz="1400" b="1" baseline="-25000">
                <a:sym typeface="+mn-ea"/>
              </a:rPr>
              <a:t>a</a:t>
            </a:r>
            <a:r>
              <a:rPr lang="zh-CN" altLang="en-US" sz="1400" b="1">
                <a:sym typeface="+mn-ea"/>
              </a:rPr>
              <a:t>[(VO)</a:t>
            </a:r>
            <a:r>
              <a:rPr lang="zh-CN" altLang="en-US" sz="1400" b="1" baseline="-25000">
                <a:sym typeface="+mn-ea"/>
              </a:rPr>
              <a:t>b</a:t>
            </a:r>
            <a:r>
              <a:rPr lang="zh-CN" altLang="en-US" sz="1400" b="1">
                <a:sym typeface="+mn-ea"/>
              </a:rPr>
              <a:t>(CO</a:t>
            </a:r>
            <a:r>
              <a:rPr lang="zh-CN" altLang="en-US" sz="1400" b="1" baseline="-25000">
                <a:sym typeface="+mn-ea"/>
              </a:rPr>
              <a:t>3</a:t>
            </a:r>
            <a:r>
              <a:rPr lang="zh-CN" altLang="en-US" sz="1400" b="1">
                <a:sym typeface="+mn-ea"/>
              </a:rPr>
              <a:t>)</a:t>
            </a:r>
            <a:r>
              <a:rPr lang="zh-CN" altLang="en-US" sz="1400" b="1" baseline="-25000">
                <a:sym typeface="+mn-ea"/>
              </a:rPr>
              <a:t>c</a:t>
            </a:r>
            <a:r>
              <a:rPr lang="zh-CN" altLang="en-US" sz="1400" b="1">
                <a:sym typeface="+mn-ea"/>
              </a:rPr>
              <a:t>(OH)</a:t>
            </a:r>
            <a:r>
              <a:rPr lang="zh-CN" altLang="en-US" sz="1400" b="1" baseline="-25000">
                <a:sym typeface="+mn-ea"/>
              </a:rPr>
              <a:t>d</a:t>
            </a:r>
            <a:r>
              <a:rPr lang="zh-CN" altLang="en-US" sz="1400" b="1">
                <a:sym typeface="+mn-ea"/>
              </a:rPr>
              <a:t>]·10H</a:t>
            </a:r>
            <a:r>
              <a:rPr lang="zh-CN" altLang="en-US" sz="1400" b="1" baseline="-25000">
                <a:sym typeface="+mn-ea"/>
              </a:rPr>
              <a:t>2</a:t>
            </a:r>
            <a:r>
              <a:rPr lang="zh-CN" altLang="en-US" sz="1400" b="1">
                <a:sym typeface="+mn-ea"/>
              </a:rPr>
              <a:t>O</a:t>
            </a:r>
            <a:endParaRPr lang="zh-CN" altLang="en-US" sz="1400" b="1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64445" y="2433955"/>
            <a:ext cx="575945" cy="2482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52480" y="3218815"/>
            <a:ext cx="457200" cy="2482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010660" y="2634615"/>
            <a:ext cx="3185160" cy="584200"/>
            <a:chOff x="5592" y="9338"/>
            <a:chExt cx="5016" cy="920"/>
          </a:xfrm>
        </p:grpSpPr>
        <p:sp>
          <p:nvSpPr>
            <p:cNvPr id="9" name="文本框 8"/>
            <p:cNvSpPr txBox="1"/>
            <p:nvPr/>
          </p:nvSpPr>
          <p:spPr>
            <a:xfrm>
              <a:off x="5592" y="9508"/>
              <a:ext cx="5016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固体残留率 </a:t>
              </a:r>
              <a:r>
                <a:rPr lang="en-US" altLang="zh-CN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%=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              </a:t>
              </a:r>
              <a:r>
                <a:rPr 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×100%</a:t>
              </a:r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275" y="9338"/>
              <a:ext cx="1046" cy="920"/>
              <a:chOff x="12140" y="8600"/>
              <a:chExt cx="1046" cy="92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140" y="8600"/>
                <a:ext cx="1047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zh-CN" altLang="en-US" b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剩余</a:t>
                </a:r>
                <a:endPara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2140" y="8940"/>
                <a:ext cx="1047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zh-CN" altLang="en-US" b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初始</a:t>
                </a:r>
                <a:endPara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2140" y="9094"/>
                <a:ext cx="989" cy="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487045" y="2780030"/>
            <a:ext cx="33699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设 NVCO 的摩尔质量为 M g·mol</a:t>
            </a:r>
            <a:r>
              <a:rPr lang="zh-CN" altLang="en-US" sz="1600" b="1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－1</a:t>
            </a:r>
            <a:endParaRPr lang="zh-CN" altLang="en-US" sz="1600" b="1" baseline="30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940" y="3245485"/>
            <a:ext cx="23850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89℃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时，失水为</a:t>
            </a:r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10-2=8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endParaRPr lang="zh-CN" altLang="en-US" sz="1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80970" y="3168650"/>
            <a:ext cx="3868420" cy="616585"/>
            <a:chOff x="1346" y="5763"/>
            <a:chExt cx="6092" cy="971"/>
          </a:xfrm>
        </p:grpSpPr>
        <p:sp>
          <p:nvSpPr>
            <p:cNvPr id="17" name="文本框 16"/>
            <p:cNvSpPr txBox="1"/>
            <p:nvPr/>
          </p:nvSpPr>
          <p:spPr>
            <a:xfrm>
              <a:off x="1346" y="5763"/>
              <a:ext cx="2293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（M－18×8）</a:t>
              </a:r>
              <a:endPara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798" y="6226"/>
              <a:ext cx="1460" cy="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2268" y="6203"/>
              <a:ext cx="55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M</a:t>
              </a:r>
              <a:endPara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64" y="5884"/>
              <a:ext cx="4074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＝86</a:t>
              </a:r>
              <a:r>
                <a:rPr lang="en-US" alt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.</a:t>
              </a:r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48</a:t>
              </a:r>
              <a:r>
                <a:rPr lang="en-US" sz="16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%</a:t>
              </a:r>
              <a:r>
                <a:rPr lang="en-US" alt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, </a:t>
              </a:r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可得</a:t>
              </a:r>
              <a:r>
                <a:rPr lang="zh-CN" altLang="en-US" sz="16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 M≈1 065</a:t>
              </a:r>
              <a:r>
                <a:rPr lang="zh-CN" alt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，</a:t>
              </a:r>
              <a:endPara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92195" y="4122420"/>
            <a:ext cx="360362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b (51</a:t>
            </a:r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＋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32 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)/1065</a:t>
            </a:r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＝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46.76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%   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可得</a:t>
            </a:r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b </a:t>
            </a:r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＝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6</a:t>
            </a:r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；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1485" y="3785235"/>
            <a:ext cx="262826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367℃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时，得</a:t>
            </a:r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VO</a:t>
            </a:r>
            <a:r>
              <a:rPr lang="en-US" altLang="zh-CN" sz="16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V+4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价，</a:t>
            </a:r>
            <a:endParaRPr lang="zh-CN" altLang="en-US" sz="1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42690" y="1862455"/>
            <a:ext cx="3367405" cy="3771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04825" y="4159885"/>
            <a:ext cx="26390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最终所得</a:t>
            </a:r>
            <a:r>
              <a:rPr lang="en-US" altLang="zh-CN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VO</a:t>
            </a:r>
            <a:r>
              <a:rPr lang="en-US" altLang="zh-CN" sz="16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残留率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46.76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% </a:t>
            </a:r>
            <a:endParaRPr lang="en-US" altLang="zh-CN" sz="1600" b="1" baseline="-25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27930" y="4611370"/>
            <a:ext cx="165544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21005"/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解得 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a</a:t>
            </a:r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＝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，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72690" y="4589780"/>
            <a:ext cx="8553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n(NH</a:t>
            </a:r>
            <a:r>
              <a:rPr lang="en-US" sz="1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＝</a:t>
            </a:r>
            <a:endParaRPr lang="zh-CN" altLang="en-US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328035" y="4497070"/>
            <a:ext cx="1082675" cy="521970"/>
            <a:chOff x="8856" y="9349"/>
            <a:chExt cx="1705" cy="822"/>
          </a:xfrm>
        </p:grpSpPr>
        <p:sp>
          <p:nvSpPr>
            <p:cNvPr id="35" name="文本框 34"/>
            <p:cNvSpPr txBox="1"/>
            <p:nvPr/>
          </p:nvSpPr>
          <p:spPr>
            <a:xfrm>
              <a:off x="8856" y="9349"/>
              <a:ext cx="170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   0.224L</a:t>
              </a:r>
              <a:endPara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22.4m</a:t>
              </a:r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ol</a:t>
              </a:r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</a:t>
              </a:r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L</a:t>
              </a:r>
              <a:r>
                <a:rPr lang="zh-CN" sz="14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－</a:t>
              </a:r>
              <a:r>
                <a:rPr lang="en-US" sz="14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1</a:t>
              </a:r>
              <a:endPara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856" y="9754"/>
              <a:ext cx="1549" cy="3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4311650" y="4611370"/>
            <a:ext cx="1004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＝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0.01 mol</a:t>
            </a:r>
            <a:endParaRPr lang="zh-CN" altLang="en-US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7045" y="4574540"/>
            <a:ext cx="3867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由</a:t>
            </a:r>
            <a:endParaRPr lang="zh-CN" altLang="en-US" sz="1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38185" y="2236470"/>
            <a:ext cx="45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en-US" altLang="zh-CN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56980" y="2236470"/>
            <a:ext cx="45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en-US" altLang="zh-CN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707245" y="2236470"/>
            <a:ext cx="45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altLang="zh-CN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1475" y="2236470"/>
            <a:ext cx="45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altLang="zh-CN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312545" y="5216525"/>
            <a:ext cx="2544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(+1)a+(+2)b+(-2)c+(-1)d=0</a:t>
            </a:r>
            <a:endParaRPr lang="en-US" altLang="zh-CN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43330" y="5619115"/>
            <a:ext cx="311785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18a＋67b＋60c＋17d＋180＝1 065 </a:t>
            </a:r>
            <a:endParaRPr lang="zh-CN" altLang="en-US" sz="1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01890" y="1803400"/>
            <a:ext cx="22167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V相对原子质量为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51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4" name="左大括号 53"/>
          <p:cNvSpPr/>
          <p:nvPr/>
        </p:nvSpPr>
        <p:spPr>
          <a:xfrm>
            <a:off x="1054735" y="5335270"/>
            <a:ext cx="317500" cy="106362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746625" y="5891530"/>
            <a:ext cx="4887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化学式为(NH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[(VO)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6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(CO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(OH)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9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]·10H</a:t>
            </a:r>
            <a:r>
              <a:rPr lang="zh-CN" altLang="en-US" sz="20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 </a:t>
            </a:r>
            <a:endParaRPr lang="zh-CN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746625" y="5216525"/>
            <a:ext cx="163258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解得 c＝4，d＝9</a:t>
            </a:r>
            <a:endParaRPr lang="zh-CN" altLang="en-US" sz="1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46625" y="5553710"/>
            <a:ext cx="43053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将 a＝5，b＝6，c＝4，d＝9 代入化学表达式，</a:t>
            </a:r>
            <a:endParaRPr lang="zh-CN" altLang="en-US" sz="16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14665" y="4580255"/>
            <a:ext cx="556260" cy="24828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8114665" y="3305175"/>
            <a:ext cx="556260" cy="24828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386715" y="5698490"/>
            <a:ext cx="59055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列式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72235" y="5891530"/>
            <a:ext cx="6451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b </a:t>
            </a:r>
            <a:r>
              <a:rPr lang="zh-CN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＝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6</a:t>
            </a:r>
            <a:endParaRPr lang="en-US" altLang="en-US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12545" y="6169660"/>
            <a:ext cx="6362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＝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5</a:t>
            </a:r>
            <a:endParaRPr lang="en-US" altLang="en-US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051925" y="2852420"/>
            <a:ext cx="219075" cy="2578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0653395" y="2852420"/>
            <a:ext cx="377825" cy="2578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6" name="直接连接符 65"/>
          <p:cNvCxnSpPr>
            <a:stCxn id="65" idx="0"/>
            <a:endCxn id="58" idx="2"/>
          </p:cNvCxnSpPr>
          <p:nvPr/>
        </p:nvCxnSpPr>
        <p:spPr>
          <a:xfrm>
            <a:off x="10842625" y="2852420"/>
            <a:ext cx="0" cy="185229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9152890" y="2916555"/>
            <a:ext cx="5080" cy="55054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873760" y="4497070"/>
            <a:ext cx="1703705" cy="521970"/>
            <a:chOff x="1376" y="7082"/>
            <a:chExt cx="2683" cy="822"/>
          </a:xfrm>
        </p:grpSpPr>
        <p:sp>
          <p:nvSpPr>
            <p:cNvPr id="32" name="文本框 31"/>
            <p:cNvSpPr txBox="1"/>
            <p:nvPr/>
          </p:nvSpPr>
          <p:spPr>
            <a:xfrm>
              <a:off x="1376" y="7082"/>
              <a:ext cx="1976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 2.130 g </a:t>
              </a:r>
              <a:endPara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 algn="l"/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1 065 g</a:t>
              </a:r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·mol</a:t>
              </a:r>
              <a:r>
                <a:rPr lang="zh-CN" sz="14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－</a:t>
              </a:r>
              <a:r>
                <a:rPr lang="en-US" sz="14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1</a:t>
              </a:r>
              <a:endPara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470" y="7488"/>
              <a:ext cx="1788" cy="1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3069" y="7262"/>
              <a:ext cx="990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a</a:t>
              </a:r>
              <a:r>
                <a:rPr lang="zh-CN" sz="14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＝</a:t>
              </a:r>
              <a:endPara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009900" y="3785235"/>
            <a:ext cx="254698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则晶体中</a:t>
            </a:r>
            <a:r>
              <a:rPr lang="en-US" altLang="zh-CN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“VO”</a:t>
            </a:r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en-US" altLang="zh-CN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+2</a:t>
            </a:r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价</a:t>
            </a:r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endParaRPr lang="zh-CN" altLang="en-US" sz="1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1" name="矩形标注 70"/>
          <p:cNvSpPr/>
          <p:nvPr/>
        </p:nvSpPr>
        <p:spPr>
          <a:xfrm>
            <a:off x="8241665" y="2374900"/>
            <a:ext cx="2600960" cy="367665"/>
          </a:xfrm>
          <a:prstGeom prst="wedgeRectCallout">
            <a:avLst>
              <a:gd name="adj1" fmla="val -33056"/>
              <a:gd name="adj2" fmla="val 127202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0" grpId="0" animBg="1"/>
      <p:bldP spid="8" grpId="0" animBg="1"/>
      <p:bldP spid="7" grpId="0" animBg="1"/>
      <p:bldP spid="16" grpId="0"/>
      <p:bldP spid="64" grpId="0" bldLvl="0" animBg="1"/>
      <p:bldP spid="65" grpId="0" bldLvl="0" animBg="1"/>
      <p:bldP spid="26" grpId="0"/>
      <p:bldP spid="59" grpId="0" animBg="1"/>
      <p:bldP spid="30" grpId="0"/>
      <p:bldP spid="100" grpId="0"/>
      <p:bldP spid="39" grpId="0"/>
      <p:bldP spid="34" grpId="0"/>
      <p:bldP spid="38" grpId="0"/>
      <p:bldP spid="31" grpId="0"/>
      <p:bldP spid="61" grpId="0"/>
      <p:bldP spid="54" grpId="0" animBg="1"/>
      <p:bldP spid="44" grpId="0"/>
      <p:bldP spid="48" grpId="0"/>
      <p:bldP spid="62" grpId="0"/>
      <p:bldP spid="63" grpId="0"/>
      <p:bldP spid="56" grpId="0"/>
      <p:bldP spid="57" grpId="0"/>
      <p:bldP spid="55" grpId="0"/>
      <p:bldP spid="27" grpId="0" animBg="1"/>
      <p:bldP spid="70" grpId="0"/>
      <p:bldP spid="40" grpId="0"/>
      <p:bldP spid="41" grpId="0"/>
      <p:bldP spid="43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44725" y="-11430"/>
            <a:ext cx="1888490" cy="731520"/>
            <a:chOff x="1323" y="1793"/>
            <a:chExt cx="2974" cy="1152"/>
          </a:xfrm>
        </p:grpSpPr>
        <p:sp>
          <p:nvSpPr>
            <p:cNvPr id="3" name="前凸带形 2"/>
            <p:cNvSpPr/>
            <p:nvPr/>
          </p:nvSpPr>
          <p:spPr>
            <a:xfrm>
              <a:off x="1323" y="1793"/>
              <a:ext cx="2974" cy="1152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241" y="2007"/>
              <a:ext cx="132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题型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6085" y="720090"/>
            <a:ext cx="4224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温度</a:t>
            </a: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质量图（</a:t>
            </a:r>
            <a:r>
              <a:rPr lang="en-US" altLang="zh-CN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T-m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图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6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2129155"/>
            <a:ext cx="2765425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270" y="1182370"/>
            <a:ext cx="4818380" cy="228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797425" y="234950"/>
            <a:ext cx="67602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草酸钙晶体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(CaC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O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4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·H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O)</a:t>
            </a:r>
            <a:r>
              <a:rPr 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在氮气氛围中的热重曲线如图所示：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6085" y="3604895"/>
            <a:ext cx="4130040" cy="1476375"/>
            <a:chOff x="542" y="4462"/>
            <a:chExt cx="6504" cy="2325"/>
          </a:xfrm>
        </p:grpSpPr>
        <p:sp>
          <p:nvSpPr>
            <p:cNvPr id="8" name="文本框 7"/>
            <p:cNvSpPr txBox="1"/>
            <p:nvPr/>
          </p:nvSpPr>
          <p:spPr>
            <a:xfrm>
              <a:off x="542" y="4462"/>
              <a:ext cx="6504" cy="2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26670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  <a:sym typeface="+mn-ea"/>
                </a:rPr>
                <a:t>试样初始质量为</a:t>
              </a:r>
              <a:r>
                <a:rPr lang="en-US" sz="14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en-US" sz="1400" b="1" baseline="-25000">
                  <a:solidFill>
                    <a:srgbClr val="C00000"/>
                  </a:solidFill>
                  <a:latin typeface="Times New Roman" panose="02020603050405020304" charset="0"/>
                  <a:sym typeface="+mn-ea"/>
                </a:rPr>
                <a:t>0</a:t>
              </a:r>
              <a:r>
                <a:rPr lang="zh-CN" sz="1400" b="1">
                  <a:ea typeface="宋体" panose="02010600030101010101" pitchFamily="2" charset="-122"/>
                  <a:sym typeface="+mn-ea"/>
                </a:rPr>
                <a:t>，失重后试样质量为</a:t>
              </a:r>
              <a:r>
                <a:rPr lang="en-US" sz="14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en-US" sz="1400" b="1" baseline="-25000">
                  <a:solidFill>
                    <a:srgbClr val="C00000"/>
                  </a:solidFill>
                  <a:latin typeface="Times New Roman" panose="02020603050405020304" charset="0"/>
                  <a:sym typeface="+mn-ea"/>
                </a:rPr>
                <a:t>1</a:t>
              </a:r>
              <a:r>
                <a:rPr lang="zh-CN" sz="1400" b="1">
                  <a:ea typeface="宋体" panose="02010600030101010101" pitchFamily="2" charset="-122"/>
                  <a:sym typeface="+mn-ea"/>
                </a:rPr>
                <a:t>，</a:t>
              </a:r>
              <a:endParaRPr lang="zh-CN" sz="1400" b="1"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  <a:sym typeface="+mn-ea"/>
                </a:rPr>
                <a:t>则 由</a:t>
              </a:r>
              <a:r>
                <a:rPr lang="en-US" altLang="zh-CN" sz="1400" b="1">
                  <a:ea typeface="宋体" panose="02010600030101010101" pitchFamily="2" charset="-122"/>
                  <a:sym typeface="+mn-ea"/>
                </a:rPr>
                <a:t>T</a:t>
              </a:r>
              <a:r>
                <a:rPr lang="en-US" altLang="zh-CN" sz="1400" b="1" baseline="-25000"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altLang="en-US" sz="1400" b="1">
                  <a:ea typeface="宋体" panose="02010600030101010101" pitchFamily="2" charset="-122"/>
                  <a:sym typeface="+mn-ea"/>
                </a:rPr>
                <a:t>升高到</a:t>
              </a:r>
              <a:r>
                <a:rPr lang="en-US" altLang="zh-CN" sz="1400" b="1">
                  <a:ea typeface="宋体" panose="02010600030101010101" pitchFamily="2" charset="-122"/>
                  <a:sym typeface="+mn-ea"/>
                </a:rPr>
                <a:t>T</a:t>
              </a:r>
              <a:r>
                <a:rPr lang="en-US" altLang="zh-CN" sz="1400" b="1" baseline="-25000">
                  <a:ea typeface="宋体" panose="02010600030101010101" pitchFamily="2" charset="-122"/>
                  <a:sym typeface="+mn-ea"/>
                </a:rPr>
                <a:t>2</a:t>
              </a:r>
              <a:r>
                <a:rPr lang="zh-CN" altLang="en-US" sz="1400" b="1">
                  <a:ea typeface="宋体" panose="02010600030101010101" pitchFamily="2" charset="-122"/>
                  <a:sym typeface="+mn-ea"/>
                </a:rPr>
                <a:t>时段</a:t>
              </a:r>
              <a:endParaRPr lang="zh-CN" sz="1400" b="1"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sz="16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rPr>
                <a:t>失重质量       </a:t>
              </a:r>
              <a:r>
                <a:rPr lang="en-US" altLang="zh-CN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r>
                <a:rPr lang="en-US" altLang="zh-CN" sz="16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 </a:t>
              </a:r>
              <a:r>
                <a:rPr lang="en-US" altLang="zh-CN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=</a:t>
              </a:r>
              <a:r>
                <a:rPr lang="zh-CN" altLang="en-US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 </a:t>
              </a:r>
              <a:r>
                <a:rPr lang="en-US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sz="1600" b="1" i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rPr>
                <a:t>0</a:t>
              </a:r>
              <a:r>
                <a:rPr lang="zh-CN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rPr>
                <a:t>－</a:t>
              </a:r>
              <a:r>
                <a:rPr lang="en-US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en-US" altLang="zh-CN" sz="1600" b="1" i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rPr>
                <a:t>1</a:t>
              </a:r>
              <a:endParaRPr lang="en-US" altLang="zh-CN" sz="16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失重百分数为   </a:t>
              </a:r>
              <a:r>
                <a:rPr lang="en-US" alt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[</a:t>
              </a:r>
              <a:r>
                <a:rPr 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(</a:t>
              </a:r>
              <a:r>
                <a:rPr lang="en-US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sz="1600" b="1" i="1" baseline="-25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0</a:t>
              </a:r>
              <a:r>
                <a:rPr lang="zh-CN" sz="1600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－</a:t>
              </a:r>
              <a:r>
                <a:rPr lang="en-US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sz="1600" b="1" i="1" baseline="-25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1</a:t>
              </a:r>
              <a:r>
                <a:rPr lang="zh-CN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)</a:t>
              </a:r>
              <a:r>
                <a:rPr 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sym typeface="+mn-ea"/>
                </a:rPr>
                <a:t>/</a:t>
              </a:r>
              <a:r>
                <a:rPr lang="en-US" sz="16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sz="1600" b="1" i="1" baseline="-25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0</a:t>
              </a:r>
              <a:r>
                <a:rPr 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]</a:t>
              </a:r>
              <a:r>
                <a:rPr 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×</a:t>
              </a:r>
              <a:r>
                <a:rPr 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100%</a:t>
              </a:r>
              <a:endParaRPr lang="en-US" altLang="zh-CN" sz="16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62" y="5479"/>
              <a:ext cx="62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15" name="矩形标注 14"/>
          <p:cNvSpPr/>
          <p:nvPr/>
        </p:nvSpPr>
        <p:spPr>
          <a:xfrm>
            <a:off x="5133340" y="772795"/>
            <a:ext cx="2510155" cy="445135"/>
          </a:xfrm>
          <a:prstGeom prst="wedgeRectCallout">
            <a:avLst>
              <a:gd name="adj1" fmla="val -16126"/>
              <a:gd name="adj2" fmla="val 1136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C00000"/>
                </a:solidFill>
              </a:rPr>
              <a:t>第一个平台为初始物质及质量。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即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: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100 ℃以前为</a:t>
            </a:r>
            <a:r>
              <a:rPr lang="en-US" altLang="zh-CN" sz="1200" b="1">
                <a:solidFill>
                  <a:srgbClr val="C00000"/>
                </a:solidFill>
              </a:rPr>
              <a:t>100g 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endParaRPr lang="en-US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64530" y="1543685"/>
            <a:ext cx="405130" cy="1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64325" y="1925320"/>
            <a:ext cx="445770" cy="44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366000" y="2354580"/>
            <a:ext cx="929640" cy="1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968105" y="2760345"/>
            <a:ext cx="57340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标注 19"/>
          <p:cNvSpPr/>
          <p:nvPr/>
        </p:nvSpPr>
        <p:spPr>
          <a:xfrm>
            <a:off x="5587365" y="3467735"/>
            <a:ext cx="1602105" cy="2084705"/>
          </a:xfrm>
          <a:prstGeom prst="wedgeRectCallout">
            <a:avLst>
              <a:gd name="adj1" fmla="val 24078"/>
              <a:gd name="adj2" fmla="val -1230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 b="1">
                <a:solidFill>
                  <a:srgbClr val="C00000"/>
                </a:solidFill>
              </a:rPr>
              <a:t>         </a:t>
            </a:r>
            <a:r>
              <a:rPr lang="zh-CN" altLang="en-US" sz="1200" b="1">
                <a:solidFill>
                  <a:srgbClr val="C00000"/>
                </a:solidFill>
              </a:rPr>
              <a:t>第二个平台为第一次失重后得到的物质及质量。</a:t>
            </a:r>
            <a:endParaRPr lang="zh-CN" altLang="en-US" sz="1200" b="1">
              <a:solidFill>
                <a:srgbClr val="C00000"/>
              </a:solidFill>
            </a:endParaRPr>
          </a:p>
          <a:p>
            <a:pPr algn="l"/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   即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: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100 ℃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—226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℃ 之间失重，失去质量占试样总质量的12.3%，相当于1 mol CaC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4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·H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O失去1 mol H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O，则所得物质为</a:t>
            </a:r>
            <a:r>
              <a:rPr lang="en-US" altLang="zh-CN" sz="1200" b="1">
                <a:solidFill>
                  <a:srgbClr val="C00000"/>
                </a:solidFill>
                <a:sym typeface="+mn-ea"/>
              </a:rPr>
              <a:t>87.7g 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endParaRPr lang="en-US" altLang="en-US" sz="1200" b="1" baseline="-25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7244715" y="3467735"/>
            <a:ext cx="1778000" cy="2084070"/>
          </a:xfrm>
          <a:prstGeom prst="wedgeRectCallout">
            <a:avLst>
              <a:gd name="adj1" fmla="val -24428"/>
              <a:gd name="adj2" fmla="val -100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第三个平台为第二次失重后得到的物质及质量。</a:t>
            </a:r>
            <a:endParaRPr lang="zh-CN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即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346～420 ℃之间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之间失重，失去质量占试样总质量的19.2%，相当于1 mol CaC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r>
              <a:rPr lang="zh-CN" altLang="en-US"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分解出1 mol CO，则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所得物质为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68.5g 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CaCO</a:t>
            </a:r>
            <a:r>
              <a:rPr lang="en-US" sz="1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endParaRPr lang="en-US" altLang="en-US" sz="1200" b="1" baseline="-25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186545" y="3467735"/>
            <a:ext cx="1867535" cy="2085340"/>
          </a:xfrm>
          <a:prstGeom prst="wedgeRectCallout">
            <a:avLst>
              <a:gd name="adj1" fmla="val -43233"/>
              <a:gd name="adj2" fmla="val -792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第四个平台为第三次失重后得到的物质及质量。</a:t>
            </a:r>
            <a:endParaRPr lang="zh-CN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即 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660～840 ℃之间失去的质量占试样总质量的30.1%，相当于1 mol CaCO</a:t>
            </a:r>
            <a:r>
              <a:rPr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分解出1 mol CO</a:t>
            </a:r>
            <a:r>
              <a:rPr sz="12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sz="1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则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第四个平台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所得物质为</a:t>
            </a:r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38.4g </a:t>
            </a:r>
            <a:r>
              <a:rPr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4935" y="720090"/>
            <a:ext cx="3795395" cy="461645"/>
            <a:chOff x="12178" y="2461"/>
            <a:chExt cx="5977" cy="727"/>
          </a:xfrm>
        </p:grpSpPr>
        <p:grpSp>
          <p:nvGrpSpPr>
            <p:cNvPr id="37" name="组合 36"/>
            <p:cNvGrpSpPr/>
            <p:nvPr/>
          </p:nvGrpSpPr>
          <p:grpSpPr>
            <a:xfrm>
              <a:off x="12353" y="2461"/>
              <a:ext cx="5802" cy="646"/>
              <a:chOff x="1028" y="9295"/>
              <a:chExt cx="5802" cy="64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881" y="9295"/>
                <a:ext cx="1889" cy="551"/>
                <a:chOff x="5448" y="9152"/>
                <a:chExt cx="1889" cy="551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544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100℃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226℃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文本框 35"/>
              <p:cNvSpPr txBox="1"/>
              <p:nvPr/>
            </p:nvSpPr>
            <p:spPr>
              <a:xfrm>
                <a:off x="1028" y="9459"/>
                <a:ext cx="5803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4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·H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                        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4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H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O↑</a:t>
                </a:r>
                <a:endParaRPr lang="zh-CN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矩形标注 37"/>
            <p:cNvSpPr/>
            <p:nvPr/>
          </p:nvSpPr>
          <p:spPr>
            <a:xfrm>
              <a:off x="12178" y="2544"/>
              <a:ext cx="5943" cy="645"/>
            </a:xfrm>
            <a:prstGeom prst="wedgeRectCallout">
              <a:avLst>
                <a:gd name="adj1" fmla="val -86092"/>
                <a:gd name="adj2" fmla="val 173720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15960" y="1487805"/>
            <a:ext cx="3460750" cy="426085"/>
            <a:chOff x="9219" y="9203"/>
            <a:chExt cx="5450" cy="671"/>
          </a:xfrm>
        </p:grpSpPr>
        <p:grpSp>
          <p:nvGrpSpPr>
            <p:cNvPr id="42" name="组合 41"/>
            <p:cNvGrpSpPr/>
            <p:nvPr/>
          </p:nvGrpSpPr>
          <p:grpSpPr>
            <a:xfrm>
              <a:off x="9219" y="9203"/>
              <a:ext cx="5258" cy="671"/>
              <a:chOff x="7432" y="8274"/>
              <a:chExt cx="5258" cy="67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432" y="8463"/>
                <a:ext cx="525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266700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4 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                 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CaCO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3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CO↑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；</a:t>
                </a:r>
                <a:endParaRPr lang="en-US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9116" y="8274"/>
                <a:ext cx="1889" cy="551"/>
                <a:chOff x="5588" y="9152"/>
                <a:chExt cx="1889" cy="551"/>
              </a:xfrm>
            </p:grpSpPr>
            <p:sp>
              <p:nvSpPr>
                <p:cNvPr id="49" name="文本框 48"/>
                <p:cNvSpPr txBox="1"/>
                <p:nvPr/>
              </p:nvSpPr>
              <p:spPr>
                <a:xfrm>
                  <a:off x="558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346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4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20℃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矩形标注 42"/>
            <p:cNvSpPr/>
            <p:nvPr/>
          </p:nvSpPr>
          <p:spPr>
            <a:xfrm>
              <a:off x="9531" y="9274"/>
              <a:ext cx="5138" cy="584"/>
            </a:xfrm>
            <a:prstGeom prst="wedgeRectCallout">
              <a:avLst>
                <a:gd name="adj1" fmla="val -88711"/>
                <a:gd name="adj2" fmla="val 102397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35110" y="2129155"/>
            <a:ext cx="3018790" cy="438150"/>
            <a:chOff x="10723" y="9169"/>
            <a:chExt cx="4754" cy="690"/>
          </a:xfrm>
        </p:grpSpPr>
        <p:grpSp>
          <p:nvGrpSpPr>
            <p:cNvPr id="41" name="组合 40"/>
            <p:cNvGrpSpPr/>
            <p:nvPr/>
          </p:nvGrpSpPr>
          <p:grpSpPr>
            <a:xfrm>
              <a:off x="10723" y="9169"/>
              <a:ext cx="4754" cy="550"/>
              <a:chOff x="4032" y="9806"/>
              <a:chExt cx="4754" cy="55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489" y="9806"/>
                <a:ext cx="1889" cy="551"/>
                <a:chOff x="5588" y="9152"/>
                <a:chExt cx="1889" cy="551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558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alt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660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84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0℃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文本框 39"/>
              <p:cNvSpPr txBox="1"/>
              <p:nvPr/>
            </p:nvSpPr>
            <p:spPr>
              <a:xfrm>
                <a:off x="4032" y="9874"/>
                <a:ext cx="4755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indent="266700" algn="l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3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                         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CaO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↑</a:t>
                </a:r>
                <a:endParaRPr lang="en-US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</p:grpSp>
        <p:sp>
          <p:nvSpPr>
            <p:cNvPr id="45" name="矩形标注 44"/>
            <p:cNvSpPr/>
            <p:nvPr/>
          </p:nvSpPr>
          <p:spPr>
            <a:xfrm>
              <a:off x="11117" y="9205"/>
              <a:ext cx="4220" cy="654"/>
            </a:xfrm>
            <a:prstGeom prst="wedgeRectCallout">
              <a:avLst>
                <a:gd name="adj1" fmla="val -78767"/>
                <a:gd name="adj2" fmla="val 48929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7" name="左大括号 46"/>
          <p:cNvSpPr/>
          <p:nvPr/>
        </p:nvSpPr>
        <p:spPr>
          <a:xfrm>
            <a:off x="5352415" y="1564005"/>
            <a:ext cx="75565" cy="33591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4650740" y="1487805"/>
            <a:ext cx="614045" cy="460375"/>
            <a:chOff x="6674" y="9875"/>
            <a:chExt cx="967" cy="725"/>
          </a:xfrm>
        </p:grpSpPr>
        <p:sp>
          <p:nvSpPr>
            <p:cNvPr id="48" name="文本框 47"/>
            <p:cNvSpPr txBox="1"/>
            <p:nvPr/>
          </p:nvSpPr>
          <p:spPr>
            <a:xfrm>
              <a:off x="6674" y="9875"/>
              <a:ext cx="576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sym typeface="+mn-ea"/>
                </a:rPr>
                <a:t>△</a:t>
              </a:r>
              <a:endParaRPr lang="zh-CN" altLang="en-US" sz="24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905" y="9875"/>
              <a:ext cx="73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0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r>
                <a:rPr lang="en-US" altLang="zh-CN" sz="2000" i="1" baseline="-250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1</a:t>
              </a:r>
              <a:endParaRPr lang="en-US" altLang="zh-CN" sz="2000" i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53" name="左大括号 52"/>
          <p:cNvSpPr/>
          <p:nvPr/>
        </p:nvSpPr>
        <p:spPr>
          <a:xfrm>
            <a:off x="5352415" y="2024380"/>
            <a:ext cx="75565" cy="33591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650740" y="1948180"/>
            <a:ext cx="614045" cy="460375"/>
            <a:chOff x="6674" y="9875"/>
            <a:chExt cx="967" cy="725"/>
          </a:xfrm>
        </p:grpSpPr>
        <p:sp>
          <p:nvSpPr>
            <p:cNvPr id="55" name="文本框 54"/>
            <p:cNvSpPr txBox="1"/>
            <p:nvPr/>
          </p:nvSpPr>
          <p:spPr>
            <a:xfrm>
              <a:off x="6674" y="9875"/>
              <a:ext cx="576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sym typeface="+mn-ea"/>
                </a:rPr>
                <a:t>△</a:t>
              </a:r>
              <a:endParaRPr lang="zh-CN" altLang="en-US" sz="24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05" y="9875"/>
              <a:ext cx="73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0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r>
                <a:rPr lang="en-US" altLang="zh-CN" sz="2000" i="1" baseline="-250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2</a:t>
              </a:r>
              <a:endParaRPr lang="en-US" altLang="zh-CN" sz="2000" i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57" name="左大括号 56"/>
          <p:cNvSpPr/>
          <p:nvPr/>
        </p:nvSpPr>
        <p:spPr>
          <a:xfrm>
            <a:off x="5352415" y="2484755"/>
            <a:ext cx="75565" cy="33591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4650740" y="2408555"/>
            <a:ext cx="614045" cy="460375"/>
            <a:chOff x="6674" y="9875"/>
            <a:chExt cx="967" cy="725"/>
          </a:xfrm>
        </p:grpSpPr>
        <p:sp>
          <p:nvSpPr>
            <p:cNvPr id="59" name="文本框 58"/>
            <p:cNvSpPr txBox="1"/>
            <p:nvPr/>
          </p:nvSpPr>
          <p:spPr>
            <a:xfrm>
              <a:off x="6674" y="9875"/>
              <a:ext cx="576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sym typeface="+mn-ea"/>
                </a:rPr>
                <a:t>△</a:t>
              </a:r>
              <a:endParaRPr lang="zh-CN" altLang="en-US" sz="24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905" y="9875"/>
              <a:ext cx="73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0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r>
                <a:rPr lang="en-US" altLang="zh-CN" sz="2000" i="1" baseline="-250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3</a:t>
              </a:r>
              <a:endParaRPr lang="en-US" altLang="zh-CN" sz="2000" i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3100" y="1453515"/>
            <a:ext cx="2539365" cy="657860"/>
            <a:chOff x="1200" y="3135"/>
            <a:chExt cx="3999" cy="1036"/>
          </a:xfrm>
        </p:grpSpPr>
        <p:sp>
          <p:nvSpPr>
            <p:cNvPr id="100" name="文本框 99"/>
            <p:cNvSpPr txBox="1"/>
            <p:nvPr/>
          </p:nvSpPr>
          <p:spPr>
            <a:xfrm>
              <a:off x="1200" y="3135"/>
              <a:ext cx="3999" cy="6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</a:rPr>
                <a:t>如固体物质</a:t>
              </a:r>
              <a:r>
                <a:rPr lang="en-US" sz="1400" b="1">
                  <a:latin typeface="Times New Roman" panose="02020603050405020304" charset="0"/>
                </a:rPr>
                <a:t>A</a:t>
              </a:r>
              <a:r>
                <a:rPr lang="zh-CN" sz="1400" b="1">
                  <a:ea typeface="宋体" panose="02010600030101010101" pitchFamily="2" charset="-122"/>
                </a:rPr>
                <a:t>热分解反应：</a:t>
              </a:r>
              <a:r>
                <a:rPr lang="zh-CN" sz="1400" b="1">
                  <a:solidFill>
                    <a:srgbClr val="C00000"/>
                  </a:solidFill>
                  <a:ea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339" y="3527"/>
              <a:ext cx="3538" cy="644"/>
              <a:chOff x="2209" y="9276"/>
              <a:chExt cx="3538" cy="644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2209" y="9438"/>
                <a:ext cx="3539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A(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固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              B(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固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</a:t>
                </a:r>
                <a:r>
                  <a:rPr lang="zh-CN" sz="1400" b="1">
                    <a:solidFill>
                      <a:srgbClr val="C00000"/>
                    </a:solidFill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C(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气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</a:t>
                </a:r>
                <a:endParaRPr lang="zh-CN" altLang="en-US" sz="1400" b="1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3207" y="9276"/>
                <a:ext cx="670" cy="483"/>
                <a:chOff x="6508" y="9276"/>
                <a:chExt cx="670" cy="483"/>
              </a:xfrm>
            </p:grpSpPr>
            <p:sp>
              <p:nvSpPr>
                <p:cNvPr id="62" name="文本框 61"/>
                <p:cNvSpPr txBox="1"/>
                <p:nvPr/>
              </p:nvSpPr>
              <p:spPr>
                <a:xfrm>
                  <a:off x="6508" y="9276"/>
                  <a:ext cx="570" cy="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pPr algn="l"/>
                  <a:r>
                    <a:rPr lang="en-US" sz="1400" b="1">
                      <a:solidFill>
                        <a:srgbClr val="C00000"/>
                      </a:solidFill>
                      <a:latin typeface="Times New Roman" panose="02020603050405020304" charset="0"/>
                      <a:sym typeface="+mn-ea"/>
                    </a:rPr>
                    <a:t>△</a:t>
                  </a:r>
                  <a:endParaRPr lang="zh-CN" altLang="en-US" sz="1400" b="1">
                    <a:solidFill>
                      <a:srgbClr val="C00000"/>
                    </a:solidFill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6508" y="9645"/>
                  <a:ext cx="670" cy="1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6508" y="9745"/>
                  <a:ext cx="670" cy="1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文本框 67"/>
          <p:cNvSpPr txBox="1"/>
          <p:nvPr/>
        </p:nvSpPr>
        <p:spPr>
          <a:xfrm>
            <a:off x="673100" y="1170305"/>
            <a:ext cx="2966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横坐标为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温度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，纵坐标为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固体质量</a:t>
            </a:r>
            <a:endParaRPr lang="zh-CN" alt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32070" y="5711190"/>
            <a:ext cx="5497830" cy="829945"/>
            <a:chOff x="7212" y="9359"/>
            <a:chExt cx="8658" cy="1307"/>
          </a:xfrm>
        </p:grpSpPr>
        <p:sp>
          <p:nvSpPr>
            <p:cNvPr id="11" name="文本框 10"/>
            <p:cNvSpPr txBox="1"/>
            <p:nvPr/>
          </p:nvSpPr>
          <p:spPr>
            <a:xfrm>
              <a:off x="7212" y="9359"/>
              <a:ext cx="8658" cy="13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sz="16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charset="-122"/>
                </a:rPr>
                <a:t>【特殊】</a:t>
              </a:r>
              <a:r>
                <a:rPr lang="zh-CN" sz="16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若在空气中</a:t>
              </a:r>
              <a:r>
                <a:rPr lang="en-US" sz="16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CaC</a:t>
              </a:r>
              <a:r>
                <a:rPr lang="en-US" sz="1600" b="1" baseline="-2500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</a:t>
              </a:r>
              <a:r>
                <a:rPr lang="en-US" sz="16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O</a:t>
              </a:r>
              <a:r>
                <a:rPr lang="en-US" sz="1600" b="1" baseline="-2500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4</a:t>
              </a:r>
              <a:r>
                <a:rPr lang="zh-CN" sz="16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受热分解时会发生如下反应：</a:t>
              </a:r>
              <a:endParaRPr lang="zh-CN" sz="1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楷体_GB2312" charset="0"/>
              </a:endParaRPr>
            </a:p>
            <a:p>
              <a:pPr indent="0"/>
              <a:r>
                <a:rPr lang="zh-CN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               </a:t>
              </a:r>
              <a:r>
                <a:rPr lang="zh-CN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 </a:t>
              </a:r>
              <a:endParaRPr 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楷体_GB2312" charset="0"/>
              </a:endParaRPr>
            </a:p>
            <a:p>
              <a:pPr indent="0"/>
              <a:r>
                <a:rPr lang="zh-CN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                       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2CaC</a:t>
              </a:r>
              <a:r>
                <a:rPr lang="en-US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O</a:t>
              </a:r>
              <a:r>
                <a:rPr lang="en-US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4</a:t>
              </a:r>
              <a:r>
                <a:rPr lang="zh-CN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＋</a:t>
              </a:r>
              <a:r>
                <a:rPr lang="en-US" sz="16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O</a:t>
              </a:r>
              <a:r>
                <a:rPr lang="en-US" sz="1600" b="1" baseline="-250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 </a:t>
              </a:r>
              <a:r>
                <a:rPr lang="en-US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  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 ==</a:t>
              </a:r>
              <a:r>
                <a:rPr lang="en-US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2CaCO</a:t>
              </a:r>
              <a:r>
                <a:rPr lang="en-US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3</a:t>
              </a:r>
              <a:r>
                <a:rPr lang="zh-CN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＋</a:t>
              </a: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</a:t>
              </a:r>
              <a:r>
                <a:rPr lang="en-US" sz="16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CO</a:t>
              </a:r>
              <a:r>
                <a:rPr lang="en-US" sz="1600" b="1" baseline="-250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楷体_GB2312" charset="0"/>
                </a:rPr>
                <a:t>2</a:t>
              </a:r>
              <a:r>
                <a:rPr lang="zh-CN" sz="16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楷体_GB2312" charset="0"/>
                </a:rPr>
                <a:t> </a:t>
              </a:r>
              <a:endParaRPr lang="zh-CN" altLang="en-US" sz="1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楷体_GB2312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021" y="9977"/>
              <a:ext cx="61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△</a:t>
              </a:r>
              <a:endParaRPr lang="en-US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楷体_GB2312" charset="0"/>
                <a:sym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36855" y="5081270"/>
            <a:ext cx="4779010" cy="1475740"/>
            <a:chOff x="373" y="8002"/>
            <a:chExt cx="7526" cy="2324"/>
          </a:xfrm>
        </p:grpSpPr>
        <p:sp>
          <p:nvSpPr>
            <p:cNvPr id="30" name="文本框 29"/>
            <p:cNvSpPr txBox="1"/>
            <p:nvPr/>
          </p:nvSpPr>
          <p:spPr>
            <a:xfrm>
              <a:off x="373" y="8002"/>
              <a:ext cx="7527" cy="2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 anchor="t">
              <a:spAutoFit/>
            </a:bodyPr>
            <a:p>
              <a:pPr indent="266700">
                <a:lnSpc>
                  <a:spcPct val="150000"/>
                </a:lnSpc>
              </a:pPr>
              <a:r>
                <a:rPr lang="zh-CN" altLang="en-US" sz="24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总结：</a:t>
              </a:r>
              <a:r>
                <a:rPr lang="zh-CN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失重质量       </a:t>
              </a:r>
              <a:r>
                <a:rPr lang="en-US" altLang="zh-CN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r>
                <a:rPr lang="en-US" altLang="zh-CN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 </a:t>
              </a:r>
              <a:r>
                <a:rPr lang="en-US" altLang="zh-CN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=</a:t>
              </a:r>
              <a:r>
                <a:rPr lang="zh-CN" alt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 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初始</a:t>
              </a:r>
              <a:r>
                <a:rPr lang="zh-CN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－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剩余</a:t>
              </a:r>
              <a:endParaRPr lang="zh-CN" altLang="en-US" b="1" i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失重百分数</a:t>
              </a:r>
              <a:r>
                <a: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=</a:t>
              </a: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 </a:t>
              </a:r>
              <a:r>
                <a: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[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失重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sym typeface="+mn-ea"/>
                </a:rPr>
                <a:t>/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初始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]×100%</a:t>
              </a:r>
              <a:endParaRPr lang="zh-CN" altLang="en-US"/>
            </a:p>
            <a:p>
              <a:pPr indent="266700">
                <a:lnSpc>
                  <a:spcPct val="150000"/>
                </a:lnSpc>
              </a:pP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                     </a:t>
              </a:r>
              <a:r>
                <a: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= </a:t>
              </a:r>
              <a:r>
                <a: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[</a:t>
              </a: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(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初始</a:t>
              </a:r>
              <a:r>
                <a:rPr lang="zh-CN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－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剩余</a:t>
              </a: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)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sym typeface="+mn-ea"/>
                </a:rPr>
                <a:t>/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zh-CN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初始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]×100%</a:t>
              </a:r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29" y="8266"/>
              <a:ext cx="62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cxnSp>
        <p:nvCxnSpPr>
          <p:cNvPr id="69" name="直接箭头连接符 68"/>
          <p:cNvCxnSpPr/>
          <p:nvPr/>
        </p:nvCxnSpPr>
        <p:spPr>
          <a:xfrm flipH="1">
            <a:off x="9274175" y="1889760"/>
            <a:ext cx="2155825" cy="436054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 bldLvl="0" animBg="1"/>
      <p:bldP spid="20" grpId="0" bldLvl="0" animBg="1"/>
      <p:bldP spid="21" grpId="0" bldLvl="0" animBg="1"/>
      <p:bldP spid="22" grpId="0" bldLvl="0" animBg="1"/>
      <p:bldP spid="47" grpId="0" bldLvl="0" animBg="1"/>
      <p:bldP spid="53" grpId="0" bldLvl="0" animBg="1"/>
      <p:bldP spid="57" grpId="0" bldLvl="0" animBg="1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7258050" y="2489835"/>
            <a:ext cx="4438650" cy="39693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2780" y="781050"/>
            <a:ext cx="11364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例 </a:t>
            </a:r>
            <a:r>
              <a:rPr lang="en-US" altLang="zh-CN" sz="1600"/>
              <a:t>1.</a:t>
            </a:r>
            <a:r>
              <a:rPr lang="zh-CN" altLang="en-US" sz="1600"/>
              <a:t>  8.34g FeSO</a:t>
            </a:r>
            <a:r>
              <a:rPr lang="zh-CN" altLang="en-US" sz="1600" baseline="-25000"/>
              <a:t>4</a:t>
            </a:r>
            <a:r>
              <a:rPr lang="zh-CN" altLang="en-US" sz="1600"/>
              <a:t>·7H</a:t>
            </a:r>
            <a:r>
              <a:rPr lang="zh-CN" altLang="en-US" sz="1600" baseline="-25000"/>
              <a:t>2</a:t>
            </a:r>
            <a:r>
              <a:rPr lang="zh-CN" altLang="en-US" sz="1600"/>
              <a:t>O样品受热脱水过程的热重曲线（样品质量随温度变化的曲线）如下图所示。 请回答下列问题。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（1）试确定78℃时固体物质M的化学式________________；</a:t>
            </a:r>
            <a:r>
              <a:rPr lang="en-US" altLang="zh-CN" sz="1600">
                <a:sym typeface="+mn-ea"/>
              </a:rPr>
              <a:t>200</a:t>
            </a:r>
            <a:r>
              <a:rPr lang="zh-CN" altLang="en-US" sz="1600">
                <a:sym typeface="+mn-ea"/>
              </a:rPr>
              <a:t>℃时固体物质</a:t>
            </a:r>
            <a:r>
              <a:rPr lang="en-US" altLang="zh-CN" sz="1600">
                <a:sym typeface="+mn-ea"/>
              </a:rPr>
              <a:t>N</a:t>
            </a:r>
            <a:r>
              <a:rPr lang="zh-CN" altLang="en-US" sz="1600">
                <a:sym typeface="+mn-ea"/>
              </a:rPr>
              <a:t>的化学式_______________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（2）取适量380℃时所得的样品P，隔绝空气加热至650℃，得到一种固体物质Q，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           同时有两种无色气体生成，试写出该反应的化学方程式_____________________________。</a:t>
            </a:r>
            <a:endParaRPr lang="zh-CN" altLang="en-US" sz="1600"/>
          </a:p>
        </p:txBody>
      </p:sp>
      <p:pic>
        <p:nvPicPr>
          <p:cNvPr id="3" name="图片 -21474826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59610" y="3134995"/>
            <a:ext cx="4806315" cy="2964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流程图: 过程 3"/>
          <p:cNvSpPr/>
          <p:nvPr/>
        </p:nvSpPr>
        <p:spPr>
          <a:xfrm>
            <a:off x="3066415" y="920750"/>
            <a:ext cx="881380" cy="238125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0810" y="2489835"/>
            <a:ext cx="51047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altLang="zh-CN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n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(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FeSO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4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·7H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)=8.34g/278g.moL</a:t>
            </a:r>
            <a:r>
              <a:rPr lang="en-US" altLang="zh-CN" b="1" baseline="30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-1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=0.03mol</a:t>
            </a:r>
            <a:endParaRPr lang="en-US" altLang="zh-CN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8050" y="3745230"/>
            <a:ext cx="210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铁元素守恒法：</a:t>
            </a:r>
            <a:endParaRPr lang="zh-CN" altLang="en-US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0" y="2597785"/>
            <a:ext cx="152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差量法：</a:t>
            </a:r>
            <a:r>
              <a:rPr lang="en-US" altLang="zh-CN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9090" y="3353435"/>
            <a:ext cx="1447800" cy="521970"/>
            <a:chOff x="5550" y="4428"/>
            <a:chExt cx="2280" cy="822"/>
          </a:xfrm>
        </p:grpSpPr>
        <p:sp>
          <p:nvSpPr>
            <p:cNvPr id="8" name="矩形标注 7"/>
            <p:cNvSpPr/>
            <p:nvPr/>
          </p:nvSpPr>
          <p:spPr>
            <a:xfrm>
              <a:off x="5550" y="4565"/>
              <a:ext cx="2280" cy="450"/>
            </a:xfrm>
            <a:prstGeom prst="wedgeRectCallout">
              <a:avLst>
                <a:gd name="adj1" fmla="val 95833"/>
                <a:gd name="adj2" fmla="val 14911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m</a:t>
              </a:r>
              <a:r>
                <a:rPr lang="en-US" altLang="zh-CN" i="1" baseline="-25000">
                  <a:solidFill>
                    <a:srgbClr val="FF0000"/>
                  </a:solidFill>
                </a:rPr>
                <a:t>1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r>
                <a:rPr lang="zh-CN" altLang="en-US">
                  <a:solidFill>
                    <a:srgbClr val="FF0000"/>
                  </a:solidFill>
                </a:rPr>
                <a:t> </a:t>
              </a:r>
              <a:r>
                <a:rPr lang="en-US" altLang="zh-CN">
                  <a:solidFill>
                    <a:srgbClr val="FF0000"/>
                  </a:solidFill>
                </a:rPr>
                <a:t>1.62g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0" y="4428"/>
              <a:ext cx="62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0200" y="4013835"/>
            <a:ext cx="1447800" cy="521970"/>
            <a:chOff x="5550" y="4428"/>
            <a:chExt cx="2280" cy="822"/>
          </a:xfrm>
        </p:grpSpPr>
        <p:sp>
          <p:nvSpPr>
            <p:cNvPr id="12" name="矩形标注 11"/>
            <p:cNvSpPr/>
            <p:nvPr/>
          </p:nvSpPr>
          <p:spPr>
            <a:xfrm>
              <a:off x="5550" y="4565"/>
              <a:ext cx="2280" cy="450"/>
            </a:xfrm>
            <a:prstGeom prst="wedgeRectCallout">
              <a:avLst>
                <a:gd name="adj1" fmla="val 99780"/>
                <a:gd name="adj2" fmla="val 6911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m</a:t>
              </a:r>
              <a:r>
                <a:rPr lang="en-US" altLang="zh-CN" i="1" baseline="-25000">
                  <a:solidFill>
                    <a:srgbClr val="FF0000"/>
                  </a:solidFill>
                </a:rPr>
                <a:t>2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r>
                <a:rPr lang="zh-CN" altLang="en-US">
                  <a:solidFill>
                    <a:srgbClr val="FF0000"/>
                  </a:solidFill>
                </a:rPr>
                <a:t> </a:t>
              </a:r>
              <a:r>
                <a:rPr lang="en-US" altLang="zh-CN">
                  <a:solidFill>
                    <a:srgbClr val="FF0000"/>
                  </a:solidFill>
                </a:rPr>
                <a:t>1.62g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50" y="4428"/>
              <a:ext cx="62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1780" y="4604385"/>
            <a:ext cx="1506078" cy="521970"/>
            <a:chOff x="-6240" y="4429"/>
            <a:chExt cx="2386" cy="822"/>
          </a:xfrm>
        </p:grpSpPr>
        <p:sp>
          <p:nvSpPr>
            <p:cNvPr id="15" name="矩形标注 14"/>
            <p:cNvSpPr/>
            <p:nvPr/>
          </p:nvSpPr>
          <p:spPr>
            <a:xfrm>
              <a:off x="-6134" y="4614"/>
              <a:ext cx="2280" cy="450"/>
            </a:xfrm>
            <a:prstGeom prst="wedgeRectCallout">
              <a:avLst>
                <a:gd name="adj1" fmla="val 101236"/>
                <a:gd name="adj2" fmla="val -5755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i="1">
                  <a:solidFill>
                    <a:srgbClr val="FF0000"/>
                  </a:solidFill>
                  <a:sym typeface="+mn-ea"/>
                </a:rPr>
                <a:t>m</a:t>
              </a:r>
              <a:r>
                <a:rPr lang="en-US" altLang="zh-CN" baseline="-25000">
                  <a:solidFill>
                    <a:srgbClr val="FF0000"/>
                  </a:solidFill>
                </a:rPr>
                <a:t>3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r>
                <a:rPr lang="zh-CN" altLang="en-US">
                  <a:solidFill>
                    <a:srgbClr val="FF0000"/>
                  </a:solidFill>
                </a:rPr>
                <a:t> </a:t>
              </a:r>
              <a:r>
                <a:rPr lang="en-US" altLang="zh-CN">
                  <a:solidFill>
                    <a:srgbClr val="FF0000"/>
                  </a:solidFill>
                </a:rPr>
                <a:t>0</a:t>
              </a:r>
              <a:r>
                <a:rPr lang="en-US" altLang="zh-CN">
                  <a:solidFill>
                    <a:srgbClr val="FF0000"/>
                  </a:solidFill>
                </a:rPr>
                <a:t>.54g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6240" y="4429"/>
              <a:ext cx="6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1305" y="5150485"/>
            <a:ext cx="1506078" cy="521970"/>
            <a:chOff x="-6240" y="4429"/>
            <a:chExt cx="2386" cy="822"/>
          </a:xfrm>
        </p:grpSpPr>
        <p:sp>
          <p:nvSpPr>
            <p:cNvPr id="21" name="矩形标注 20"/>
            <p:cNvSpPr/>
            <p:nvPr/>
          </p:nvSpPr>
          <p:spPr>
            <a:xfrm>
              <a:off x="-6134" y="4614"/>
              <a:ext cx="2280" cy="450"/>
            </a:xfrm>
            <a:prstGeom prst="wedgeRectCallout">
              <a:avLst>
                <a:gd name="adj1" fmla="val 100574"/>
                <a:gd name="adj2" fmla="val -12755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i="1">
                  <a:solidFill>
                    <a:srgbClr val="FF0000"/>
                  </a:solidFill>
                  <a:sym typeface="+mn-ea"/>
                </a:rPr>
                <a:t>m</a:t>
              </a:r>
              <a:r>
                <a:rPr lang="en-US" altLang="zh-CN" baseline="-25000">
                  <a:solidFill>
                    <a:srgbClr val="FF0000"/>
                  </a:solidFill>
                </a:rPr>
                <a:t>4</a:t>
              </a:r>
              <a:r>
                <a:rPr lang="en-US" altLang="zh-CN">
                  <a:solidFill>
                    <a:srgbClr val="FF0000"/>
                  </a:solidFill>
                </a:rPr>
                <a:t>=</a:t>
              </a:r>
              <a:r>
                <a:rPr lang="zh-CN" altLang="en-US">
                  <a:solidFill>
                    <a:srgbClr val="FF0000"/>
                  </a:solidFill>
                </a:rPr>
                <a:t> </a:t>
              </a:r>
              <a:r>
                <a:rPr lang="en-US" altLang="zh-CN">
                  <a:solidFill>
                    <a:srgbClr val="FF0000"/>
                  </a:solidFill>
                </a:rPr>
                <a:t>2</a:t>
              </a:r>
              <a:r>
                <a:rPr lang="en-US" altLang="zh-CN">
                  <a:solidFill>
                    <a:srgbClr val="FF0000"/>
                  </a:solidFill>
                </a:rPr>
                <a:t>.16g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6240" y="4429"/>
              <a:ext cx="6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△</a:t>
              </a:r>
              <a:endParaRPr lang="zh-CN" altLang="en-US" sz="280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24115" y="2966085"/>
            <a:ext cx="1790065" cy="368300"/>
            <a:chOff x="11910" y="6411"/>
            <a:chExt cx="2819" cy="580"/>
          </a:xfrm>
        </p:grpSpPr>
        <p:grpSp>
          <p:nvGrpSpPr>
            <p:cNvPr id="25" name="组合 24"/>
            <p:cNvGrpSpPr/>
            <p:nvPr/>
          </p:nvGrpSpPr>
          <p:grpSpPr>
            <a:xfrm>
              <a:off x="11910" y="6411"/>
              <a:ext cx="2819" cy="580"/>
              <a:chOff x="11910" y="6411"/>
              <a:chExt cx="2819" cy="58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2030" y="6411"/>
                <a:ext cx="26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solidFill>
                      <a:srgbClr val="FF0000"/>
                    </a:solidFill>
                  </a:rPr>
                  <a:t>m</a:t>
                </a:r>
                <a:r>
                  <a:rPr lang="en-US" altLang="zh-CN" baseline="-25000">
                    <a:solidFill>
                      <a:srgbClr val="FF0000"/>
                    </a:solidFill>
                  </a:rPr>
                  <a:t>1</a:t>
                </a:r>
                <a:r>
                  <a:rPr lang="en-US" altLang="zh-CN">
                    <a:solidFill>
                      <a:srgbClr val="FF0000"/>
                    </a:solidFill>
                  </a:rPr>
                  <a:t>:     </a:t>
                </a:r>
                <a:r>
                  <a:rPr lang="en-US" altLang="zh-CN" i="1">
                    <a:solidFill>
                      <a:srgbClr val="FF0000"/>
                    </a:solidFill>
                    <a:sym typeface="+mn-ea"/>
                  </a:rPr>
                  <a:t>m</a:t>
                </a:r>
                <a:r>
                  <a:rPr lang="en-US" altLang="zh-CN" baseline="-25000">
                    <a:solidFill>
                      <a:srgbClr val="FF0000"/>
                    </a:solidFill>
                    <a:sym typeface="+mn-ea"/>
                  </a:rPr>
                  <a:t>2</a:t>
                </a:r>
                <a:r>
                  <a:rPr lang="en-US" altLang="zh-CN">
                    <a:solidFill>
                      <a:srgbClr val="FF0000"/>
                    </a:solidFill>
                    <a:sym typeface="+mn-ea"/>
                  </a:rPr>
                  <a:t>:     </a:t>
                </a:r>
                <a:r>
                  <a:rPr lang="en-US" altLang="zh-CN" i="1">
                    <a:solidFill>
                      <a:srgbClr val="FF0000"/>
                    </a:solidFill>
                    <a:sym typeface="+mn-ea"/>
                  </a:rPr>
                  <a:t>m</a:t>
                </a:r>
                <a:r>
                  <a:rPr lang="en-US" altLang="zh-CN" baseline="-25000">
                    <a:solidFill>
                      <a:srgbClr val="FF0000"/>
                    </a:solidFill>
                    <a:sym typeface="+mn-ea"/>
                  </a:rPr>
                  <a:t>3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>
                <a:off x="11910" y="6599"/>
                <a:ext cx="240" cy="205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等腰三角形 27"/>
            <p:cNvSpPr/>
            <p:nvPr/>
          </p:nvSpPr>
          <p:spPr>
            <a:xfrm>
              <a:off x="12807" y="6599"/>
              <a:ext cx="240" cy="20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13705" y="6599"/>
              <a:ext cx="240" cy="20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147810" y="2966720"/>
            <a:ext cx="2514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=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1.62:1.62:0.54=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3:3:1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76945" y="2598420"/>
            <a:ext cx="104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失重比：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15935" y="3334385"/>
            <a:ext cx="2433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即：失水比：</a:t>
            </a:r>
            <a:r>
              <a:rPr lang="en-US" alt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3:3:1</a:t>
            </a:r>
            <a:endParaRPr lang="en-US" altLang="zh-CN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3947160" y="4164330"/>
            <a:ext cx="1237615" cy="278765"/>
          </a:xfrm>
          <a:prstGeom prst="wedgeRoundRectCallout">
            <a:avLst>
              <a:gd name="adj1" fmla="val -46357"/>
              <a:gd name="adj2" fmla="val 74601"/>
              <a:gd name="adj3" fmla="val 16667"/>
            </a:avLst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  <a:sym typeface="+mn-ea"/>
              </a:rPr>
              <a:t>FeSO</a:t>
            </a:r>
            <a:r>
              <a:rPr lang="zh-CN" altLang="en-US" baseline="-2500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·H</a:t>
            </a:r>
            <a:r>
              <a:rPr lang="zh-CN" altLang="en-US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O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3346450" y="3822065"/>
            <a:ext cx="1551940" cy="278765"/>
          </a:xfrm>
          <a:prstGeom prst="wedgeRoundRectCallout">
            <a:avLst>
              <a:gd name="adj1" fmla="val -57145"/>
              <a:gd name="adj2" fmla="val 54000"/>
              <a:gd name="adj3" fmla="val 16667"/>
            </a:avLst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  <a:sym typeface="+mn-ea"/>
              </a:rPr>
              <a:t>FeSO</a:t>
            </a:r>
            <a:r>
              <a:rPr lang="zh-CN" altLang="en-US" baseline="-2500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·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H</a:t>
            </a:r>
            <a:r>
              <a:rPr lang="zh-CN" altLang="en-US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O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5048250" y="4443095"/>
            <a:ext cx="951865" cy="278765"/>
          </a:xfrm>
          <a:prstGeom prst="wedgeRoundRectCallout">
            <a:avLst>
              <a:gd name="adj1" fmla="val -57145"/>
              <a:gd name="adj2" fmla="val 54000"/>
              <a:gd name="adj3" fmla="val 16667"/>
            </a:avLst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  <a:sym typeface="+mn-ea"/>
              </a:rPr>
              <a:t>FeSO</a:t>
            </a:r>
            <a:r>
              <a:rPr lang="zh-CN" altLang="en-US" baseline="-25000">
                <a:solidFill>
                  <a:srgbClr val="FF0000"/>
                </a:solidFill>
                <a:sym typeface="+mn-ea"/>
              </a:rPr>
              <a:t>4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84040" y="1158875"/>
            <a:ext cx="1287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FeSO</a:t>
            </a:r>
            <a:r>
              <a:rPr lang="zh-CN" alt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</a:t>
            </a:r>
            <a:r>
              <a:rPr lang="zh-CN" alt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42705" y="3749040"/>
            <a:ext cx="170497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FeO</a:t>
            </a:r>
            <a:r>
              <a:rPr lang="en-US" altLang="zh-CN" sz="28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</a:t>
            </a:r>
            <a:endParaRPr lang="en-US" altLang="zh-CN" sz="28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00315" y="4133215"/>
            <a:ext cx="4034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n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(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FeSO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4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·7H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)=</a:t>
            </a:r>
            <a:r>
              <a:rPr lang="en-US" altLang="zh-CN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n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(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FeO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x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）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=0.03mol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837805" y="4501515"/>
            <a:ext cx="327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2.4g/(56+16x)g.mol</a:t>
            </a:r>
            <a:r>
              <a:rPr lang="en-US" altLang="zh-CN" b="1" baseline="30000">
                <a:solidFill>
                  <a:srgbClr val="FF0000"/>
                </a:solidFill>
              </a:rPr>
              <a:t>-1</a:t>
            </a:r>
            <a:r>
              <a:rPr lang="en-US" altLang="zh-CN" b="1">
                <a:solidFill>
                  <a:srgbClr val="FF0000"/>
                </a:solidFill>
              </a:rPr>
              <a:t>=0.03mol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94955" y="4906010"/>
            <a:ext cx="104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x=1.5</a:t>
            </a:r>
            <a:endParaRPr lang="en-US" altLang="zh-CN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39810" y="4906010"/>
            <a:ext cx="2497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Fe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: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=</a:t>
            </a:r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1:</a:t>
            </a:r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1.5=2:3</a:t>
            </a:r>
            <a:endParaRPr lang="en-US"/>
          </a:p>
        </p:txBody>
      </p:sp>
      <p:sp>
        <p:nvSpPr>
          <p:cNvPr id="45" name="文本框 44"/>
          <p:cNvSpPr txBox="1"/>
          <p:nvPr/>
        </p:nvSpPr>
        <p:spPr>
          <a:xfrm>
            <a:off x="8115935" y="5274310"/>
            <a:ext cx="1332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Q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为Fe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3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endParaRPr lang="en-US"/>
          </a:p>
        </p:txBody>
      </p:sp>
      <p:sp>
        <p:nvSpPr>
          <p:cNvPr id="46" name="圆角矩形标注 45"/>
          <p:cNvSpPr/>
          <p:nvPr/>
        </p:nvSpPr>
        <p:spPr>
          <a:xfrm>
            <a:off x="5889625" y="4826635"/>
            <a:ext cx="951865" cy="278765"/>
          </a:xfrm>
          <a:prstGeom prst="wedgeRoundRectCallout">
            <a:avLst>
              <a:gd name="adj1" fmla="val -57145"/>
              <a:gd name="adj2" fmla="val 54000"/>
              <a:gd name="adj3" fmla="val 16667"/>
            </a:avLst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Fe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O</a:t>
            </a:r>
            <a:r>
              <a: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3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23635" y="1901825"/>
            <a:ext cx="3912369" cy="447675"/>
            <a:chOff x="5765" y="9471"/>
            <a:chExt cx="6151" cy="705"/>
          </a:xfrm>
        </p:grpSpPr>
        <p:sp>
          <p:nvSpPr>
            <p:cNvPr id="100" name="文本框 99"/>
            <p:cNvSpPr txBox="1"/>
            <p:nvPr/>
          </p:nvSpPr>
          <p:spPr>
            <a:xfrm>
              <a:off x="5765" y="9596"/>
              <a:ext cx="615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2FeSO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4                         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Fe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2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3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+SO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2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↑+SO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3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↑</a:t>
              </a:r>
              <a:endPara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171" y="9471"/>
              <a:ext cx="1114" cy="531"/>
              <a:chOff x="3375" y="9321"/>
              <a:chExt cx="1114" cy="531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3375" y="9321"/>
                <a:ext cx="1114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650℃</a:t>
                </a:r>
                <a:endParaRPr lang="en-US" alt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460" y="9852"/>
                <a:ext cx="9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459" y="9761"/>
                <a:ext cx="9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流程图: 过程 54"/>
          <p:cNvSpPr/>
          <p:nvPr/>
        </p:nvSpPr>
        <p:spPr>
          <a:xfrm>
            <a:off x="1810385" y="2045970"/>
            <a:ext cx="1256030" cy="238125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7837805" y="5781675"/>
            <a:ext cx="3912369" cy="447675"/>
            <a:chOff x="5765" y="9471"/>
            <a:chExt cx="6151" cy="705"/>
          </a:xfrm>
        </p:grpSpPr>
        <p:sp>
          <p:nvSpPr>
            <p:cNvPr id="57" name="文本框 56"/>
            <p:cNvSpPr txBox="1"/>
            <p:nvPr/>
          </p:nvSpPr>
          <p:spPr>
            <a:xfrm>
              <a:off x="5765" y="9596"/>
              <a:ext cx="615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FeSO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4                         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Fe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2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O</a:t>
              </a:r>
              <a:r>
                <a:rPr 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rPr>
                <a:t>3</a:t>
              </a:r>
              <a:endPara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171" y="9471"/>
              <a:ext cx="1114" cy="531"/>
              <a:chOff x="3375" y="9321"/>
              <a:chExt cx="1114" cy="531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3375" y="9321"/>
                <a:ext cx="1114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650℃</a:t>
                </a:r>
                <a:endParaRPr lang="en-US" alt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3459" y="9761"/>
                <a:ext cx="9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矩形标注 63"/>
          <p:cNvSpPr/>
          <p:nvPr/>
        </p:nvSpPr>
        <p:spPr>
          <a:xfrm>
            <a:off x="2066925" y="5126355"/>
            <a:ext cx="485775" cy="238125"/>
          </a:xfrm>
          <a:prstGeom prst="wedgeRectCallout">
            <a:avLst>
              <a:gd name="adj1" fmla="val 681111"/>
              <a:gd name="adj2" fmla="val -113466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0721340" y="5876925"/>
            <a:ext cx="806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/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+SO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↑</a:t>
            </a:r>
            <a:endParaRPr lang="en-US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76515" y="5861050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endParaRPr lang="en-US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001885" y="5876925"/>
            <a:ext cx="806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+SO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↑</a:t>
            </a:r>
            <a:endParaRPr lang="en-US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731885" y="1158875"/>
            <a:ext cx="11715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FeSO</a:t>
            </a:r>
            <a:r>
              <a:rPr lang="zh-CN" alt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·H</a:t>
            </a:r>
            <a:r>
              <a:rPr lang="zh-CN" alt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786162" y="6118860"/>
            <a:ext cx="6010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流程图: 过程 17"/>
          <p:cNvSpPr/>
          <p:nvPr/>
        </p:nvSpPr>
        <p:spPr>
          <a:xfrm>
            <a:off x="3792220" y="1663700"/>
            <a:ext cx="2096770" cy="317500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52780" y="97155"/>
            <a:ext cx="1888490" cy="731520"/>
            <a:chOff x="1323" y="1793"/>
            <a:chExt cx="2974" cy="1152"/>
          </a:xfrm>
        </p:grpSpPr>
        <p:sp>
          <p:nvSpPr>
            <p:cNvPr id="26" name="前凸带形 25"/>
            <p:cNvSpPr/>
            <p:nvPr/>
          </p:nvSpPr>
          <p:spPr>
            <a:xfrm>
              <a:off x="1323" y="1793"/>
              <a:ext cx="2974" cy="1152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241" y="2007"/>
              <a:ext cx="132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题型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222750" y="232410"/>
            <a:ext cx="4224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温度</a:t>
            </a: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质量图（</a:t>
            </a:r>
            <a:r>
              <a:rPr lang="en-US" altLang="zh-CN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T-m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图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32" grpId="0"/>
      <p:bldP spid="31" grpId="0"/>
      <p:bldP spid="33" grpId="0"/>
      <p:bldP spid="37" grpId="0" animBg="1"/>
      <p:bldP spid="35" grpId="0" animBg="1"/>
      <p:bldP spid="38" grpId="0" animBg="1"/>
      <p:bldP spid="39" grpId="0"/>
      <p:bldP spid="5" grpId="0"/>
      <p:bldP spid="40" grpId="0"/>
      <p:bldP spid="41" grpId="0"/>
      <p:bldP spid="64" grpId="0" animBg="1"/>
      <p:bldP spid="42" grpId="0"/>
      <p:bldP spid="43" grpId="0"/>
      <p:bldP spid="44" grpId="0"/>
      <p:bldP spid="46" grpId="0" animBg="1"/>
      <p:bldP spid="55" grpId="0" animBg="1"/>
      <p:bldP spid="66" grpId="0"/>
      <p:bldP spid="67" grpId="0"/>
      <p:bldP spid="65" grpId="0"/>
      <p:bldP spid="62" grpId="0" animBg="1"/>
      <p:bldP spid="45" grpId="0"/>
      <p:bldP spid="68" grpId="0"/>
      <p:bldP spid="6" grpId="0"/>
      <p:bldP spid="18" grpId="0" bldLvl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3420" y="811530"/>
            <a:ext cx="113988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1．[2019·全国卷Ⅰ，27(5)]</a:t>
            </a:r>
            <a:r>
              <a:rPr lang="zh-CN" altLang="en-US" sz="2000"/>
              <a:t>采用热重分析法测定硫酸铁铵晶体样品所含结晶水数，将样品加热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   到 150 ℃时失掉 1.5 个结晶水，失重 5.6%。硫酸铁铵晶体的化学式为__________________。</a:t>
            </a:r>
            <a:endParaRPr lang="zh-CN" altLang="en-US" sz="2000"/>
          </a:p>
        </p:txBody>
      </p:sp>
      <p:grpSp>
        <p:nvGrpSpPr>
          <p:cNvPr id="4" name="组合 3"/>
          <p:cNvGrpSpPr/>
          <p:nvPr/>
        </p:nvGrpSpPr>
        <p:grpSpPr>
          <a:xfrm>
            <a:off x="3638550" y="106045"/>
            <a:ext cx="3074670" cy="731520"/>
            <a:chOff x="1323" y="1793"/>
            <a:chExt cx="4842" cy="1152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5" name="前凸带形 4"/>
            <p:cNvSpPr/>
            <p:nvPr/>
          </p:nvSpPr>
          <p:spPr>
            <a:xfrm>
              <a:off x="1323" y="1793"/>
              <a:ext cx="4842" cy="1152"/>
            </a:xfrm>
            <a:prstGeom prst="ribb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9" y="2006"/>
              <a:ext cx="3394" cy="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sym typeface="+mn-ea"/>
                </a:rPr>
                <a:t>【真题再现】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874760" y="13563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Fe(SO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·12H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zh-CN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2520" y="3068320"/>
            <a:ext cx="403923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 algn="l">
              <a:lnSpc>
                <a:spcPct val="150000"/>
              </a:lnSpc>
            </a:pPr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失重百分数</a:t>
            </a: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=</a:t>
            </a:r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[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失重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/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m</a:t>
            </a:r>
            <a:r>
              <a:rPr lang="zh-CN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初始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]×100%</a:t>
            </a:r>
            <a:endParaRPr lang="en-US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7105" y="2064385"/>
            <a:ext cx="568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解：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9385" y="3621405"/>
            <a:ext cx="5643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m</a:t>
            </a:r>
            <a:r>
              <a:rPr lang="zh-CN" sz="24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初始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=</a:t>
            </a:r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失重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/</a:t>
            </a:r>
            <a:r>
              <a:rPr 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失重百分数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1.5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×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18/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5.6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%=482</a:t>
            </a:r>
            <a:endParaRPr lang="en-US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5430" y="4196080"/>
            <a:ext cx="34340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Fe(SO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US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x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zh-CN" altLang="en-US" sz="20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O式量为</a:t>
            </a: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482</a:t>
            </a:r>
            <a:endParaRPr lang="en-US" altLang="zh-CN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05120" y="4772660"/>
            <a:ext cx="3189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17+56+96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x2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+18</a:t>
            </a:r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x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=482</a:t>
            </a:r>
            <a:endParaRPr lang="en-US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40520" y="4772660"/>
            <a:ext cx="91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x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=12</a:t>
            </a:r>
            <a:endParaRPr lang="en-US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90515" y="5423535"/>
            <a:ext cx="34842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硫酸铁铵晶体的化学式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zh-CN" altLang="en-US" sz="2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Fe(SO</a:t>
            </a:r>
            <a:r>
              <a:rPr lang="zh-CN" altLang="en-US" sz="2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·12H</a:t>
            </a:r>
            <a:r>
              <a:rPr lang="zh-CN" altLang="en-US" sz="2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8965" y="1826260"/>
            <a:ext cx="32575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（已知硫酸铁铵晶体式量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482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46370" y="2653665"/>
            <a:ext cx="44399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硫酸铁铵晶体的化学式为 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NH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Fe(SO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)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x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</a:t>
            </a:r>
            <a:r>
              <a:rPr lang="zh-CN" altLang="en-US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2600" y="1964690"/>
            <a:ext cx="1160780" cy="46037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 路</a:t>
            </a:r>
            <a:endParaRPr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0935" y="2791460"/>
            <a:ext cx="2404745" cy="36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设定未知化学式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3265" y="3768725"/>
            <a:ext cx="3220085" cy="36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依据失重率确定晶体的式量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M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5955" y="4772660"/>
            <a:ext cx="3676650" cy="36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依据晶体的式量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M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求算结晶水数目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88770" y="5728335"/>
            <a:ext cx="1490345" cy="36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确定化学式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333625" y="3159760"/>
            <a:ext cx="0" cy="5168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334260" y="4137025"/>
            <a:ext cx="0" cy="5168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332990" y="5211445"/>
            <a:ext cx="0" cy="5168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4120515" y="2973705"/>
            <a:ext cx="656590" cy="38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055745" y="3903980"/>
            <a:ext cx="786130" cy="63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460240" y="4953635"/>
            <a:ext cx="786130" cy="63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276600" y="5910580"/>
            <a:ext cx="1805305" cy="31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8" grpId="0"/>
      <p:bldP spid="9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文本框 121"/>
          <p:cNvSpPr txBox="1"/>
          <p:nvPr/>
        </p:nvSpPr>
        <p:spPr>
          <a:xfrm>
            <a:off x="4443095" y="4899660"/>
            <a:ext cx="6899910" cy="170688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indent="2667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总结：惰性气体氛围中加热分解</a:t>
            </a:r>
            <a:endParaRPr lang="zh-CN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2667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2667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空气氛围中加热分解</a:t>
            </a:r>
            <a:endParaRPr lang="en-US" altLang="zh-CN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266700">
              <a:lnSpc>
                <a:spcPct val="150000"/>
              </a:lnSpc>
            </a:pPr>
            <a:endParaRPr lang="en-US" altLang="zh-CN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017770" y="600710"/>
            <a:ext cx="5137150" cy="2225040"/>
            <a:chOff x="7979" y="1344"/>
            <a:chExt cx="8090" cy="3504"/>
          </a:xfrm>
        </p:grpSpPr>
        <p:grpSp>
          <p:nvGrpSpPr>
            <p:cNvPr id="80" name="组合 79"/>
            <p:cNvGrpSpPr/>
            <p:nvPr/>
          </p:nvGrpSpPr>
          <p:grpSpPr>
            <a:xfrm rot="0">
              <a:off x="7979" y="1344"/>
              <a:ext cx="8090" cy="3504"/>
              <a:chOff x="7931" y="2485"/>
              <a:chExt cx="8090" cy="3504"/>
            </a:xfrm>
          </p:grpSpPr>
          <p:grpSp>
            <p:nvGrpSpPr>
              <p:cNvPr id="76" name="组合 75"/>
              <p:cNvGrpSpPr/>
              <p:nvPr/>
            </p:nvGrpSpPr>
            <p:grpSpPr>
              <a:xfrm rot="0">
                <a:off x="8433" y="2485"/>
                <a:ext cx="7588" cy="3505"/>
                <a:chOff x="8433" y="2485"/>
                <a:chExt cx="7588" cy="3505"/>
              </a:xfrm>
            </p:grpSpPr>
            <p:pic>
              <p:nvPicPr>
                <p:cNvPr id="7" name="图片 -2147482623"/>
                <p:cNvPicPr>
                  <a:picLocks noChangeAspect="1"/>
                </p:cNvPicPr>
                <p:nvPr/>
              </p:nvPicPr>
              <p:blipFill>
                <a:blip r:embed="rId1"/>
                <a:srcRect t="12559"/>
                <a:stretch>
                  <a:fillRect/>
                </a:stretch>
              </p:blipFill>
              <p:spPr>
                <a:xfrm>
                  <a:off x="8433" y="2843"/>
                  <a:ext cx="7588" cy="31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5" name="图片 -2147482623"/>
                <p:cNvPicPr>
                  <a:picLocks noChangeAspect="1"/>
                </p:cNvPicPr>
                <p:nvPr/>
              </p:nvPicPr>
              <p:blipFill>
                <a:blip r:embed="rId1"/>
                <a:srcRect l="8527" t="2056" r="61571" b="85218"/>
                <a:stretch>
                  <a:fillRect/>
                </a:stretch>
              </p:blipFill>
              <p:spPr>
                <a:xfrm>
                  <a:off x="9084" y="2485"/>
                  <a:ext cx="2269" cy="4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79" name="文本框 78"/>
              <p:cNvSpPr txBox="1"/>
              <p:nvPr/>
            </p:nvSpPr>
            <p:spPr>
              <a:xfrm>
                <a:off x="7931" y="2887"/>
                <a:ext cx="564" cy="200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>
                    <a:solidFill>
                      <a:schemeClr val="tx1"/>
                    </a:solidFill>
                    <a:effectLst/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固体残留率 </a:t>
                </a:r>
                <a:r>
                  <a:rPr lang="en-US" altLang="zh-CN" sz="1600" b="1">
                    <a:solidFill>
                      <a:schemeClr val="tx1"/>
                    </a:solidFill>
                    <a:effectLst/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%</a:t>
                </a:r>
                <a:endParaRPr lang="en-US" altLang="zh-CN" sz="16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123" name="文本框 122"/>
            <p:cNvSpPr txBox="1"/>
            <p:nvPr/>
          </p:nvSpPr>
          <p:spPr>
            <a:xfrm>
              <a:off x="10417" y="2026"/>
              <a:ext cx="1245" cy="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 sz="80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1783" y="2758"/>
              <a:ext cx="1245" cy="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 sz="80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4054" y="3413"/>
              <a:ext cx="1245" cy="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 sz="800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0621" y="1989"/>
              <a:ext cx="60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M</a:t>
              </a:r>
              <a:endPara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2079" y="2693"/>
              <a:ext cx="52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N</a:t>
              </a:r>
              <a:endPara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4254" y="3280"/>
              <a:ext cx="6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endPara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2780" y="97155"/>
            <a:ext cx="1888490" cy="731520"/>
            <a:chOff x="1323" y="1793"/>
            <a:chExt cx="2974" cy="1152"/>
          </a:xfrm>
        </p:grpSpPr>
        <p:sp>
          <p:nvSpPr>
            <p:cNvPr id="3" name="前凸带形 2"/>
            <p:cNvSpPr/>
            <p:nvPr/>
          </p:nvSpPr>
          <p:spPr>
            <a:xfrm>
              <a:off x="1323" y="1793"/>
              <a:ext cx="2974" cy="1152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241" y="2007"/>
              <a:ext cx="132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题型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7315" y="871220"/>
            <a:ext cx="4660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温度</a:t>
            </a: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固体残留率图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T-m%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图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8215" y="97155"/>
            <a:ext cx="67602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草酸钙晶体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(CaC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O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4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·H</a:t>
            </a:r>
            <a:r>
              <a:rPr 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O)</a:t>
            </a:r>
            <a:r>
              <a:rPr 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在氮气氛围中的热重曲线如图所示：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4878705" y="2840990"/>
            <a:ext cx="1816735" cy="498475"/>
          </a:xfrm>
          <a:prstGeom prst="wedgeRectCallout">
            <a:avLst>
              <a:gd name="adj1" fmla="val 28993"/>
              <a:gd name="adj2" fmla="val -4003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100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℃之</a:t>
            </a:r>
            <a:r>
              <a:rPr 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前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失重率</a:t>
            </a:r>
            <a:endParaRPr lang="zh-CN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（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100-87.7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）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%=12.3%</a:t>
            </a:r>
            <a:endParaRPr lang="en-US" altLang="zh-CN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912100" y="368300"/>
            <a:ext cx="3795395" cy="461645"/>
            <a:chOff x="12178" y="2461"/>
            <a:chExt cx="5977" cy="727"/>
          </a:xfrm>
        </p:grpSpPr>
        <p:grpSp>
          <p:nvGrpSpPr>
            <p:cNvPr id="37" name="组合 36"/>
            <p:cNvGrpSpPr/>
            <p:nvPr/>
          </p:nvGrpSpPr>
          <p:grpSpPr>
            <a:xfrm>
              <a:off x="12353" y="2461"/>
              <a:ext cx="5802" cy="646"/>
              <a:chOff x="1028" y="9295"/>
              <a:chExt cx="5802" cy="64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881" y="9295"/>
                <a:ext cx="1889" cy="551"/>
                <a:chOff x="5448" y="9152"/>
                <a:chExt cx="1889" cy="551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544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100℃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226℃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文本框 35"/>
              <p:cNvSpPr txBox="1"/>
              <p:nvPr/>
            </p:nvSpPr>
            <p:spPr>
              <a:xfrm>
                <a:off x="1028" y="9459"/>
                <a:ext cx="5803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4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·H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                        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4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H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O↑</a:t>
                </a:r>
                <a:endParaRPr lang="zh-CN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矩形标注 37"/>
            <p:cNvSpPr/>
            <p:nvPr/>
          </p:nvSpPr>
          <p:spPr>
            <a:xfrm>
              <a:off x="12178" y="2544"/>
              <a:ext cx="5943" cy="645"/>
            </a:xfrm>
            <a:prstGeom prst="wedgeRectCallout">
              <a:avLst>
                <a:gd name="adj1" fmla="val -93429"/>
                <a:gd name="adj2" fmla="val 94031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81060" y="1107440"/>
            <a:ext cx="3460750" cy="426085"/>
            <a:chOff x="9219" y="9203"/>
            <a:chExt cx="5450" cy="671"/>
          </a:xfrm>
        </p:grpSpPr>
        <p:grpSp>
          <p:nvGrpSpPr>
            <p:cNvPr id="42" name="组合 41"/>
            <p:cNvGrpSpPr/>
            <p:nvPr/>
          </p:nvGrpSpPr>
          <p:grpSpPr>
            <a:xfrm>
              <a:off x="9219" y="9203"/>
              <a:ext cx="5258" cy="671"/>
              <a:chOff x="7432" y="8274"/>
              <a:chExt cx="5258" cy="67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432" y="8463"/>
                <a:ext cx="5258" cy="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266700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CaC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4 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                       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CaCO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3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</a:rPr>
                  <a:t>CO↑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</a:rPr>
                  <a:t>；</a:t>
                </a:r>
                <a:endParaRPr lang="en-US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9116" y="8274"/>
                <a:ext cx="1889" cy="551"/>
                <a:chOff x="5588" y="9152"/>
                <a:chExt cx="1889" cy="551"/>
              </a:xfrm>
            </p:grpSpPr>
            <p:sp>
              <p:nvSpPr>
                <p:cNvPr id="49" name="文本框 48"/>
                <p:cNvSpPr txBox="1"/>
                <p:nvPr/>
              </p:nvSpPr>
              <p:spPr>
                <a:xfrm>
                  <a:off x="558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346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4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20℃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52" name="直接连接符 51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矩形标注 42"/>
            <p:cNvSpPr/>
            <p:nvPr/>
          </p:nvSpPr>
          <p:spPr>
            <a:xfrm>
              <a:off x="9531" y="9274"/>
              <a:ext cx="5138" cy="584"/>
            </a:xfrm>
            <a:prstGeom prst="wedgeRectCallout">
              <a:avLst>
                <a:gd name="adj1" fmla="val -93246"/>
                <a:gd name="adj2" fmla="val 38527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89390" y="1689735"/>
            <a:ext cx="3018790" cy="438150"/>
            <a:chOff x="10723" y="9169"/>
            <a:chExt cx="4754" cy="690"/>
          </a:xfrm>
        </p:grpSpPr>
        <p:grpSp>
          <p:nvGrpSpPr>
            <p:cNvPr id="41" name="组合 40"/>
            <p:cNvGrpSpPr/>
            <p:nvPr/>
          </p:nvGrpSpPr>
          <p:grpSpPr>
            <a:xfrm>
              <a:off x="10723" y="9169"/>
              <a:ext cx="4754" cy="550"/>
              <a:chOff x="4032" y="9806"/>
              <a:chExt cx="4754" cy="55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489" y="9806"/>
                <a:ext cx="1889" cy="551"/>
                <a:chOff x="5588" y="9152"/>
                <a:chExt cx="1889" cy="551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5588" y="9152"/>
                  <a:ext cx="188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alt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660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℃</a:t>
                  </a:r>
                  <a:r>
                    <a:rPr lang="zh-CN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宋体" panose="02010600030101010101" pitchFamily="2" charset="-122"/>
                      <a:sym typeface="+mn-ea"/>
                    </a:rPr>
                    <a:t>～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84</a:t>
                  </a:r>
                  <a:r>
                    <a:rPr lang="en-US" sz="12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0℃</a:t>
                  </a:r>
                  <a:endParaRPr lang="en-US" altLang="en-US" sz="1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5706" y="9579"/>
                  <a:ext cx="1372" cy="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5706" y="9693"/>
                  <a:ext cx="1356" cy="1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文本框 39"/>
              <p:cNvSpPr txBox="1"/>
              <p:nvPr/>
            </p:nvSpPr>
            <p:spPr>
              <a:xfrm>
                <a:off x="4032" y="9874"/>
                <a:ext cx="4755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indent="266700" algn="l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3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                           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CaO</a:t>
                </a:r>
                <a:r>
                  <a:rPr lang="zh-CN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CO</a:t>
                </a:r>
                <a:r>
                  <a:rPr lang="en-US" sz="1400" b="1" baseline="-250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↑</a:t>
                </a:r>
                <a:endParaRPr lang="en-US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</p:grpSp>
        <p:sp>
          <p:nvSpPr>
            <p:cNvPr id="45" name="矩形标注 44"/>
            <p:cNvSpPr/>
            <p:nvPr/>
          </p:nvSpPr>
          <p:spPr>
            <a:xfrm>
              <a:off x="11117" y="9205"/>
              <a:ext cx="4220" cy="654"/>
            </a:xfrm>
            <a:prstGeom prst="wedgeRectCallout">
              <a:avLst>
                <a:gd name="adj1" fmla="val -73601"/>
                <a:gd name="adj2" fmla="val 10856"/>
              </a:avLst>
            </a:prstGeom>
            <a:solidFill>
              <a:srgbClr val="000000">
                <a:alpha val="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2000" y="1712595"/>
            <a:ext cx="2539365" cy="737235"/>
            <a:chOff x="1200" y="3161"/>
            <a:chExt cx="3999" cy="1161"/>
          </a:xfrm>
        </p:grpSpPr>
        <p:sp>
          <p:nvSpPr>
            <p:cNvPr id="100" name="文本框 99"/>
            <p:cNvSpPr txBox="1"/>
            <p:nvPr/>
          </p:nvSpPr>
          <p:spPr>
            <a:xfrm>
              <a:off x="1200" y="3161"/>
              <a:ext cx="3999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</a:rPr>
                <a:t>如固体物质</a:t>
              </a:r>
              <a:r>
                <a:rPr lang="en-US" sz="1400" b="1">
                  <a:latin typeface="Times New Roman" panose="02020603050405020304" charset="0"/>
                </a:rPr>
                <a:t>A</a:t>
              </a:r>
              <a:r>
                <a:rPr lang="zh-CN" sz="1400" b="1">
                  <a:ea typeface="宋体" panose="02010600030101010101" pitchFamily="2" charset="-122"/>
                </a:rPr>
                <a:t>热分解反应：</a:t>
              </a:r>
              <a:endParaRPr lang="zh-CN" sz="1400" b="1">
                <a:ea typeface="宋体" panose="02010600030101010101" pitchFamily="2" charset="-122"/>
              </a:endParaRPr>
            </a:p>
            <a:p>
              <a:pPr indent="0">
                <a:lnSpc>
                  <a:spcPct val="150000"/>
                </a:lnSpc>
              </a:pPr>
              <a:r>
                <a:rPr lang="zh-CN" sz="1400" b="1">
                  <a:solidFill>
                    <a:srgbClr val="C00000"/>
                  </a:solidFill>
                  <a:ea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339" y="3527"/>
              <a:ext cx="3538" cy="644"/>
              <a:chOff x="2209" y="9276"/>
              <a:chExt cx="3538" cy="644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2209" y="9438"/>
                <a:ext cx="3539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A(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固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              B(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固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</a:t>
                </a:r>
                <a:r>
                  <a:rPr lang="zh-CN" sz="1400" b="1">
                    <a:solidFill>
                      <a:srgbClr val="C00000"/>
                    </a:solidFill>
                    <a:ea typeface="宋体" panose="02010600030101010101" pitchFamily="2" charset="-122"/>
                    <a:sym typeface="+mn-ea"/>
                  </a:rPr>
                  <a:t>＋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C(</a:t>
                </a:r>
                <a:r>
                  <a:rPr lang="zh-CN" sz="1400" b="1">
                    <a:solidFill>
                      <a:srgbClr val="C00000"/>
                    </a:solidFill>
                    <a:cs typeface="楷体_GB2312" charset="0"/>
                    <a:sym typeface="+mn-ea"/>
                  </a:rPr>
                  <a:t>气</a:t>
                </a:r>
                <a:r>
                  <a:rPr lang="en-US" sz="1400" b="1">
                    <a:solidFill>
                      <a:srgbClr val="C00000"/>
                    </a:solidFill>
                    <a:latin typeface="Times New Roman" panose="02020603050405020304" charset="0"/>
                    <a:sym typeface="+mn-ea"/>
                  </a:rPr>
                  <a:t>)</a:t>
                </a:r>
                <a:endParaRPr lang="zh-CN" altLang="en-US" sz="1400" b="1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3207" y="9276"/>
                <a:ext cx="670" cy="483"/>
                <a:chOff x="6508" y="9276"/>
                <a:chExt cx="670" cy="483"/>
              </a:xfrm>
            </p:grpSpPr>
            <p:sp>
              <p:nvSpPr>
                <p:cNvPr id="62" name="文本框 61"/>
                <p:cNvSpPr txBox="1"/>
                <p:nvPr/>
              </p:nvSpPr>
              <p:spPr>
                <a:xfrm>
                  <a:off x="6508" y="9276"/>
                  <a:ext cx="570" cy="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pPr algn="l"/>
                  <a:r>
                    <a:rPr lang="en-US" sz="1400" b="1">
                      <a:solidFill>
                        <a:srgbClr val="C00000"/>
                      </a:solidFill>
                      <a:latin typeface="Times New Roman" panose="02020603050405020304" charset="0"/>
                      <a:sym typeface="+mn-ea"/>
                    </a:rPr>
                    <a:t>△</a:t>
                  </a:r>
                  <a:endParaRPr lang="zh-CN" altLang="en-US" sz="1400" b="1">
                    <a:solidFill>
                      <a:srgbClr val="C00000"/>
                    </a:solidFill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6508" y="9645"/>
                  <a:ext cx="670" cy="1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6508" y="9745"/>
                  <a:ext cx="670" cy="1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文本框 67"/>
          <p:cNvSpPr txBox="1"/>
          <p:nvPr/>
        </p:nvSpPr>
        <p:spPr>
          <a:xfrm>
            <a:off x="762000" y="1306830"/>
            <a:ext cx="33223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横坐标为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温度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，纵坐标为</a:t>
            </a:r>
            <a:r>
              <a: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固体残留率</a:t>
            </a:r>
            <a:endParaRPr lang="zh-CN" altLang="en-US" sz="1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27430" y="2489835"/>
            <a:ext cx="2498090" cy="1878965"/>
            <a:chOff x="1712" y="4253"/>
            <a:chExt cx="3934" cy="2959"/>
          </a:xfrm>
        </p:grpSpPr>
        <p:pic>
          <p:nvPicPr>
            <p:cNvPr id="6" name="图片 41"/>
            <p:cNvPicPr>
              <a:picLocks noChangeAspect="1"/>
            </p:cNvPicPr>
            <p:nvPr/>
          </p:nvPicPr>
          <p:blipFill>
            <a:blip r:embed="rId2"/>
            <a:srcRect t="86469"/>
            <a:stretch>
              <a:fillRect/>
            </a:stretch>
          </p:blipFill>
          <p:spPr>
            <a:xfrm>
              <a:off x="1946" y="6810"/>
              <a:ext cx="3700" cy="4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9" name="图片 41"/>
            <p:cNvPicPr>
              <a:picLocks noChangeAspect="1"/>
            </p:cNvPicPr>
            <p:nvPr/>
          </p:nvPicPr>
          <p:blipFill>
            <a:blip r:embed="rId2"/>
            <a:srcRect l="16811" b="16257"/>
            <a:stretch>
              <a:fillRect/>
            </a:stretch>
          </p:blipFill>
          <p:spPr>
            <a:xfrm>
              <a:off x="2276" y="4322"/>
              <a:ext cx="3078" cy="2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" name="文本框 70"/>
            <p:cNvSpPr txBox="1"/>
            <p:nvPr/>
          </p:nvSpPr>
          <p:spPr>
            <a:xfrm>
              <a:off x="1712" y="4253"/>
              <a:ext cx="564" cy="20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固体残留率 </a:t>
              </a:r>
              <a:r>
                <a:rPr lang="en-US" altLang="zh-CN" sz="16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%</a:t>
              </a:r>
              <a:endParaRPr lang="en-US" altLang="zh-CN" sz="16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</p:grpSp>
      <p:sp>
        <p:nvSpPr>
          <p:cNvPr id="81" name="矩形标注 80"/>
          <p:cNvSpPr/>
          <p:nvPr/>
        </p:nvSpPr>
        <p:spPr>
          <a:xfrm>
            <a:off x="6786880" y="2840990"/>
            <a:ext cx="1816735" cy="498475"/>
          </a:xfrm>
          <a:prstGeom prst="wedgeRectCallout">
            <a:avLst>
              <a:gd name="adj1" fmla="val -28154"/>
              <a:gd name="adj2" fmla="val -3288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346～420 ℃之间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失重率</a:t>
            </a:r>
            <a:endParaRPr lang="zh-CN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（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87.7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-68.5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）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%=19.2%</a:t>
            </a:r>
            <a:endParaRPr lang="en-US" altLang="zh-CN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82" name="矩形标注 81"/>
          <p:cNvSpPr/>
          <p:nvPr/>
        </p:nvSpPr>
        <p:spPr>
          <a:xfrm>
            <a:off x="8875395" y="2988310"/>
            <a:ext cx="1816735" cy="498475"/>
          </a:xfrm>
          <a:prstGeom prst="wedgeRectCallout">
            <a:avLst>
              <a:gd name="adj1" fmla="val -61883"/>
              <a:gd name="adj2" fmla="val -2456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660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～</a:t>
            </a:r>
            <a:r>
              <a:rPr 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840</a:t>
            </a:r>
            <a:r>
              <a:rPr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℃之间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失重率</a:t>
            </a:r>
            <a:endParaRPr lang="zh-CN" alt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（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68.5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-38.4</a:t>
            </a:r>
            <a:r>
              <a:rPr lang="zh-CN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）</a:t>
            </a:r>
            <a:r>
              <a:rPr lang="en-US" altLang="zh-CN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%=30.1%</a:t>
            </a:r>
            <a:endParaRPr lang="en-US" altLang="zh-CN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83" name="弧形 82"/>
          <p:cNvSpPr/>
          <p:nvPr/>
        </p:nvSpPr>
        <p:spPr>
          <a:xfrm rot="10800000">
            <a:off x="6198870" y="481965"/>
            <a:ext cx="1471930" cy="824865"/>
          </a:xfrm>
          <a:prstGeom prst="arc">
            <a:avLst>
              <a:gd name="adj1" fmla="val 17038542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7108825" y="864235"/>
            <a:ext cx="1356360" cy="965835"/>
            <a:chOff x="11194" y="2912"/>
            <a:chExt cx="2136" cy="1521"/>
          </a:xfrm>
        </p:grpSpPr>
        <p:sp>
          <p:nvSpPr>
            <p:cNvPr id="85" name="弧形 84"/>
            <p:cNvSpPr/>
            <p:nvPr/>
          </p:nvSpPr>
          <p:spPr>
            <a:xfrm rot="10800000">
              <a:off x="11194" y="2912"/>
              <a:ext cx="2007" cy="1260"/>
            </a:xfrm>
            <a:prstGeom prst="arc">
              <a:avLst>
                <a:gd name="adj1" fmla="val 20173431"/>
                <a:gd name="adj2" fmla="val 2138208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弧形 85"/>
            <p:cNvSpPr/>
            <p:nvPr/>
          </p:nvSpPr>
          <p:spPr>
            <a:xfrm rot="10800000">
              <a:off x="11324" y="3173"/>
              <a:ext cx="2007" cy="1260"/>
            </a:xfrm>
            <a:prstGeom prst="arc">
              <a:avLst>
                <a:gd name="adj1" fmla="val 19547907"/>
                <a:gd name="adj2" fmla="val 2138208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308340" y="1235710"/>
            <a:ext cx="1771650" cy="800100"/>
            <a:chOff x="13083" y="3497"/>
            <a:chExt cx="2790" cy="1260"/>
          </a:xfrm>
        </p:grpSpPr>
        <p:sp>
          <p:nvSpPr>
            <p:cNvPr id="84" name="弧形 83"/>
            <p:cNvSpPr/>
            <p:nvPr/>
          </p:nvSpPr>
          <p:spPr>
            <a:xfrm rot="10800000">
              <a:off x="13083" y="3745"/>
              <a:ext cx="2791" cy="1000"/>
            </a:xfrm>
            <a:prstGeom prst="arc">
              <a:avLst>
                <a:gd name="adj1" fmla="val 20083560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 rot="8760000">
              <a:off x="13470" y="3497"/>
              <a:ext cx="2069" cy="1260"/>
            </a:xfrm>
            <a:prstGeom prst="arc">
              <a:avLst>
                <a:gd name="adj1" fmla="val 19547907"/>
                <a:gd name="adj2" fmla="val 4754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4848860" y="3568065"/>
            <a:ext cx="55365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设为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altLang="zh-CN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1mol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则其质量为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146g</a:t>
            </a:r>
            <a:endParaRPr lang="en-US" altLang="zh-CN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786880" y="3956050"/>
            <a:ext cx="431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                       N                         Q</a:t>
            </a:r>
            <a:endParaRPr lang="en-US" altLang="zh-C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017770" y="3987165"/>
            <a:ext cx="153860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endParaRPr lang="en-US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109210" y="4324350"/>
            <a:ext cx="543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146g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58585" y="4293235"/>
            <a:ext cx="1211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146g</a:t>
            </a:r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87.7%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=128g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910830" y="4293235"/>
            <a:ext cx="1211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146g</a:t>
            </a:r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68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.5%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=100g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9406255" y="4293235"/>
            <a:ext cx="1211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146g</a:t>
            </a:r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38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.4%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pPr algn="l"/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=56g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108825" y="3956050"/>
            <a:ext cx="86804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6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6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endParaRPr lang="en-US" altLang="en-US" sz="16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537575" y="3987165"/>
            <a:ext cx="80200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CaCO</a:t>
            </a:r>
            <a:r>
              <a:rPr lang="en-US" sz="16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endParaRPr lang="en-US" altLang="en-US" sz="16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0015855" y="3956050"/>
            <a:ext cx="589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CaO</a:t>
            </a:r>
            <a:endParaRPr lang="en-US" altLang="en-US" sz="16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968240" y="5426075"/>
            <a:ext cx="218948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草酸钙晶体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(CaC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O)</a:t>
            </a:r>
            <a:endParaRPr lang="en-US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698105" y="5426075"/>
            <a:ext cx="78232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9162415" y="5426075"/>
            <a:ext cx="724535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CaCO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0607675" y="5426075"/>
            <a:ext cx="53848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CaO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182485" y="5387340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失水</a:t>
            </a:r>
            <a:endParaRPr lang="zh-CN" altLang="en-US" sz="1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470900" y="5370830"/>
            <a:ext cx="5175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endParaRPr lang="en-US" altLang="zh-CN" sz="1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9928860" y="5370830"/>
            <a:ext cx="5676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r>
              <a:rPr lang="en-US" altLang="zh-CN" sz="12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endParaRPr lang="en-US" altLang="zh-CN" sz="12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16" name="直接箭头连接符 115"/>
          <p:cNvCxnSpPr/>
          <p:nvPr/>
        </p:nvCxnSpPr>
        <p:spPr>
          <a:xfrm>
            <a:off x="7228205" y="5662930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10010140" y="5646420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>
            <a:off x="8589645" y="5646420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>
            <a:off x="6381750" y="419925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7976870" y="415607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>
            <a:off x="9362440" y="415607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/>
          <p:cNvSpPr txBox="1"/>
          <p:nvPr/>
        </p:nvSpPr>
        <p:spPr>
          <a:xfrm>
            <a:off x="4927600" y="6109970"/>
            <a:ext cx="218948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zh-CN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草酸钙晶体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(CaC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4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O)</a:t>
            </a:r>
            <a:endParaRPr lang="en-US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657465" y="6109970"/>
            <a:ext cx="78232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121775" y="6109970"/>
            <a:ext cx="724535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CaCO</a:t>
            </a:r>
            <a:r>
              <a:rPr lang="en-US" sz="1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0567035" y="6109970"/>
            <a:ext cx="538480" cy="3067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CaO</a:t>
            </a:r>
            <a:endParaRPr lang="en-US" altLang="en-US" sz="14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7141845" y="607123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失水</a:t>
            </a:r>
            <a:endParaRPr lang="zh-CN" altLang="en-US" sz="1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8439785" y="6053455"/>
            <a:ext cx="9023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进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r>
              <a:rPr lang="en-US" altLang="zh-CN" sz="12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</a:t>
            </a:r>
            <a:endParaRPr lang="en-US" altLang="zh-CN" sz="1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r>
              <a:rPr lang="en-US" altLang="zh-CN" sz="12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endParaRPr lang="en-US" altLang="zh-CN" sz="12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888220" y="6054725"/>
            <a:ext cx="5676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r>
              <a:rPr lang="en-US" altLang="zh-CN" sz="12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endParaRPr lang="en-US" altLang="zh-CN" sz="12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35" name="直接箭头连接符 134"/>
          <p:cNvCxnSpPr/>
          <p:nvPr/>
        </p:nvCxnSpPr>
        <p:spPr>
          <a:xfrm>
            <a:off x="7187565" y="634682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>
            <a:off x="9969500" y="633031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/>
          <p:nvPr/>
        </p:nvCxnSpPr>
        <p:spPr>
          <a:xfrm>
            <a:off x="8549005" y="6330315"/>
            <a:ext cx="40513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322580" y="4368800"/>
            <a:ext cx="4130040" cy="1217930"/>
            <a:chOff x="508" y="6880"/>
            <a:chExt cx="6504" cy="1918"/>
          </a:xfrm>
        </p:grpSpPr>
        <p:sp>
          <p:nvSpPr>
            <p:cNvPr id="8" name="文本框 7"/>
            <p:cNvSpPr txBox="1"/>
            <p:nvPr/>
          </p:nvSpPr>
          <p:spPr>
            <a:xfrm>
              <a:off x="508" y="6880"/>
              <a:ext cx="6504" cy="1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26670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</a:rPr>
                <a:t>试样初始质量为</a:t>
              </a:r>
              <a:r>
                <a:rPr lang="en-US" sz="14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en-US" sz="1400" b="1" baseline="-25000">
                  <a:solidFill>
                    <a:srgbClr val="C00000"/>
                  </a:solidFill>
                  <a:latin typeface="Times New Roman" panose="02020603050405020304" charset="0"/>
                </a:rPr>
                <a:t>0</a:t>
              </a:r>
              <a:r>
                <a:rPr lang="zh-CN" sz="1400" b="1">
                  <a:ea typeface="宋体" panose="02010600030101010101" pitchFamily="2" charset="-122"/>
                </a:rPr>
                <a:t>，失重后试样质量为</a:t>
              </a:r>
              <a:r>
                <a:rPr lang="en-US" sz="1400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m</a:t>
              </a:r>
              <a:r>
                <a:rPr lang="en-US" sz="1400" b="1" baseline="-25000">
                  <a:solidFill>
                    <a:srgbClr val="C00000"/>
                  </a:solidFill>
                  <a:latin typeface="Times New Roman" panose="02020603050405020304" charset="0"/>
                </a:rPr>
                <a:t>1</a:t>
              </a:r>
              <a:r>
                <a:rPr lang="zh-CN" sz="1400" b="1">
                  <a:ea typeface="宋体" panose="02010600030101010101" pitchFamily="2" charset="-122"/>
                </a:rPr>
                <a:t>，</a:t>
              </a:r>
              <a:endParaRPr lang="zh-CN" sz="1400" b="1"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sz="1400" b="1">
                  <a:ea typeface="宋体" panose="02010600030101010101" pitchFamily="2" charset="-122"/>
                </a:rPr>
                <a:t>则 由</a:t>
              </a:r>
              <a:r>
                <a:rPr lang="en-US" altLang="zh-CN" sz="1400" b="1">
                  <a:ea typeface="宋体" panose="02010600030101010101" pitchFamily="2" charset="-122"/>
                </a:rPr>
                <a:t>T</a:t>
              </a:r>
              <a:r>
                <a:rPr lang="en-US" altLang="zh-CN" sz="1400" b="1" baseline="-25000">
                  <a:ea typeface="宋体" panose="02010600030101010101" pitchFamily="2" charset="-122"/>
                </a:rPr>
                <a:t>1</a:t>
              </a:r>
              <a:r>
                <a:rPr lang="zh-CN" altLang="en-US" sz="1400" b="1">
                  <a:ea typeface="宋体" panose="02010600030101010101" pitchFamily="2" charset="-122"/>
                </a:rPr>
                <a:t>升高到</a:t>
              </a:r>
              <a:r>
                <a:rPr lang="en-US" altLang="zh-CN" sz="1400" b="1">
                  <a:ea typeface="宋体" panose="02010600030101010101" pitchFamily="2" charset="-122"/>
                </a:rPr>
                <a:t>T</a:t>
              </a:r>
              <a:r>
                <a:rPr lang="en-US" altLang="zh-CN" sz="1400" b="1" baseline="-25000">
                  <a:ea typeface="宋体" panose="02010600030101010101" pitchFamily="2" charset="-122"/>
                </a:rPr>
                <a:t>2</a:t>
              </a:r>
              <a:r>
                <a:rPr lang="zh-CN" altLang="en-US" sz="1400" b="1">
                  <a:ea typeface="宋体" panose="02010600030101010101" pitchFamily="2" charset="-122"/>
                </a:rPr>
                <a:t>时段</a:t>
              </a:r>
              <a:endParaRPr lang="zh-CN" sz="1400" b="1"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alt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固体残留率 </a:t>
              </a:r>
              <a:r>
                <a:rPr lang="en-US" altLang="zh-CN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%=</a:t>
              </a:r>
              <a:r>
                <a:rPr lang="zh-CN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             </a:t>
              </a:r>
              <a:r>
                <a:rPr 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×100%</a:t>
              </a:r>
              <a:endParaRPr lang="en-US" altLang="zh-CN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691" y="7878"/>
              <a:ext cx="696" cy="920"/>
              <a:chOff x="9294" y="8489"/>
              <a:chExt cx="696" cy="92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9294" y="8489"/>
                <a:ext cx="696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zh-CN" b="1" i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1</a:t>
                </a:r>
                <a:endParaRPr lang="zh-CN" altLang="en-US" b="1" i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9294" y="8991"/>
                <a:ext cx="67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9294" y="8829"/>
                <a:ext cx="696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en-US" altLang="zh-CN" b="1" i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2</a:t>
                </a:r>
                <a:endParaRPr lang="en-US" altLang="zh-CN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70535" y="5521960"/>
            <a:ext cx="3451860" cy="1099820"/>
            <a:chOff x="741" y="8696"/>
            <a:chExt cx="5436" cy="1732"/>
          </a:xfrm>
        </p:grpSpPr>
        <p:sp>
          <p:nvSpPr>
            <p:cNvPr id="73" name="文本框 72"/>
            <p:cNvSpPr txBox="1"/>
            <p:nvPr/>
          </p:nvSpPr>
          <p:spPr>
            <a:xfrm>
              <a:off x="741" y="8696"/>
              <a:ext cx="5436" cy="16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none" rtlCol="0" anchor="t">
              <a:spAutoFit/>
            </a:bodyPr>
            <a:p>
              <a:pPr indent="266700">
                <a:lnSpc>
                  <a:spcPct val="150000"/>
                </a:lnSpc>
              </a:pPr>
              <a:r>
                <a:rPr lang="zh-CN" altLang="en-US" sz="24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总结：</a:t>
              </a:r>
              <a:endPara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alt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固体残留率 </a:t>
              </a:r>
              <a:r>
                <a:rPr lang="en-US" altLang="zh-CN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%=</a:t>
              </a:r>
              <a:r>
                <a:rPr lang="en-US" b="1" i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              </a:t>
              </a:r>
              <a:r>
                <a:rPr lang="en-US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×100%</a:t>
              </a:r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831" y="9508"/>
              <a:ext cx="1047" cy="920"/>
              <a:chOff x="9294" y="8489"/>
              <a:chExt cx="1047" cy="92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9294" y="8489"/>
                <a:ext cx="1047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zh-CN" altLang="en-US" b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剩余</a:t>
                </a:r>
                <a:endPara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9294" y="8991"/>
                <a:ext cx="989" cy="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9294" y="8829"/>
                <a:ext cx="1047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b="1" i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m</a:t>
                </a:r>
                <a:r>
                  <a:rPr lang="zh-CN" altLang="en-US" b="1" baseline="-25000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宋体" panose="02010600030101010101" pitchFamily="2" charset="-122"/>
                    <a:sym typeface="+mn-ea"/>
                  </a:rPr>
                  <a:t>初始</a:t>
                </a:r>
                <a:endParaRPr lang="zh-CN" altLang="en-US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5018405" y="3958590"/>
            <a:ext cx="5751830" cy="34798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标注 46"/>
          <p:cNvSpPr/>
          <p:nvPr/>
        </p:nvSpPr>
        <p:spPr>
          <a:xfrm>
            <a:off x="11442700" y="3187700"/>
            <a:ext cx="377190" cy="1443355"/>
          </a:xfrm>
          <a:prstGeom prst="wedgeRectCallout">
            <a:avLst>
              <a:gd name="adj1" fmla="val -210606"/>
              <a:gd name="adj2" fmla="val 14276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钙元素守恒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 bldLvl="0" animBg="1"/>
      <p:bldP spid="68" grpId="0"/>
      <p:bldP spid="81" grpId="0" bldLvl="0" animBg="1"/>
      <p:bldP spid="82" grpId="0" bldLvl="0" animBg="1"/>
      <p:bldP spid="83" grpId="0" bldLvl="0" animBg="1"/>
      <p:bldP spid="113" grpId="0"/>
      <p:bldP spid="93" grpId="0"/>
      <p:bldP spid="99" grpId="0"/>
      <p:bldP spid="94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22" grpId="0" bldLvl="0" animBg="1"/>
      <p:bldP spid="109" grpId="0" animBg="1"/>
      <p:bldP spid="110" grpId="0" animBg="1"/>
      <p:bldP spid="114" grpId="0"/>
      <p:bldP spid="111" grpId="0" animBg="1"/>
      <p:bldP spid="115" grpId="0"/>
      <p:bldP spid="112" grpId="0" animBg="1"/>
      <p:bldP spid="132" grpId="0"/>
      <p:bldP spid="128" grpId="0" bldLvl="0" animBg="1"/>
      <p:bldP spid="129" grpId="0" bldLvl="0" animBg="1"/>
      <p:bldP spid="133" grpId="0"/>
      <p:bldP spid="130" grpId="0" bldLvl="0" animBg="1"/>
      <p:bldP spid="134" grpId="0"/>
      <p:bldP spid="131" grpId="0" bldLvl="0" animBg="1"/>
      <p:bldP spid="31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84225" y="960755"/>
            <a:ext cx="903478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(2019</a:t>
            </a:r>
            <a:r>
              <a:rPr 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江苏单科</a:t>
            </a:r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,20,</a:t>
            </a:r>
            <a:r>
              <a:rPr 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节选</a:t>
            </a:r>
            <a:r>
              <a:rPr 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的资源化利用能有效减少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排放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充分利用碳资源。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(1)CaO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可在较高温度下捕集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在更高温度下将捕集的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释放利用。</a:t>
            </a:r>
            <a:endParaRPr lang="zh-CN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CaC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热分解可制备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CaO,CaC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lang="en-US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加热升温过程中固体的质量变化如图</a:t>
            </a:r>
            <a:r>
              <a:rPr 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lum bright="-12000" contrast="42000"/>
          </a:blip>
          <a:stretch>
            <a:fillRect/>
          </a:stretch>
        </p:blipFill>
        <p:spPr>
          <a:xfrm>
            <a:off x="8757285" y="2860040"/>
            <a:ext cx="3128645" cy="2134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936625" y="4251325"/>
            <a:ext cx="6600190" cy="5067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CaC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·H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热分解放出更多的气体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制得的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CaO</a:t>
            </a:r>
            <a:r>
              <a:rPr 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更加疏松多孔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5345" y="2313305"/>
            <a:ext cx="546862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写出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400~600 ℃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范围内分解反应的化学方程式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lang="en-US" sz="1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sz="1600" b="1" u="sng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　　　　　　　                    　　　　　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1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②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CaCO</a:t>
            </a:r>
            <a:r>
              <a:rPr lang="en-US" sz="16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热分解制备的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CaO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相比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,CaC</a:t>
            </a:r>
            <a:r>
              <a:rPr lang="en-US" sz="16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en-US" sz="16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·H</a:t>
            </a:r>
            <a:r>
              <a:rPr lang="en-US" sz="16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热分解制备的</a:t>
            </a:r>
            <a:endParaRPr lang="zh-CN" sz="16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CaO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具有更好的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sz="16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捕集性能</a:t>
            </a:r>
            <a:r>
              <a:rPr lang="en-US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其原因是</a:t>
            </a:r>
            <a:r>
              <a:rPr lang="zh-CN" sz="1600"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　</a:t>
            </a:r>
            <a:endParaRPr lang="zh-CN" altLang="en-US" sz="1600" b="1" u="sng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24625" y="6294120"/>
            <a:ext cx="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092835" y="2860040"/>
            <a:ext cx="3952240" cy="481330"/>
            <a:chOff x="1658" y="3664"/>
            <a:chExt cx="6224" cy="758"/>
          </a:xfrm>
        </p:grpSpPr>
        <p:sp>
          <p:nvSpPr>
            <p:cNvPr id="7" name="文本框 6"/>
            <p:cNvSpPr txBox="1"/>
            <p:nvPr/>
          </p:nvSpPr>
          <p:spPr>
            <a:xfrm>
              <a:off x="1658" y="3794"/>
              <a:ext cx="6224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indent="0" algn="l"/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CaC</a:t>
              </a:r>
              <a:r>
                <a:rPr lang="en-US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</a:t>
              </a:r>
              <a:r>
                <a:rPr lang="en-US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                                    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CaCO</a:t>
              </a:r>
              <a:r>
                <a:rPr lang="en-US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+CO↑</a:t>
              </a:r>
              <a:endParaRPr lang="zh-CN" altLang="en-US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288" y="3664"/>
              <a:ext cx="2093" cy="646"/>
              <a:chOff x="8150" y="8249"/>
              <a:chExt cx="2093" cy="64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8150" y="8249"/>
                <a:ext cx="209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400</a:t>
                </a: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℃</a:t>
                </a:r>
                <a:r>
                  <a:rPr lang="en-US" sz="14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—600</a:t>
                </a: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℃</a:t>
                </a:r>
                <a:endParaRPr lang="en-US" alt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8150" y="8886"/>
                <a:ext cx="1910" cy="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150" y="8732"/>
                <a:ext cx="1910" cy="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3638550" y="106045"/>
            <a:ext cx="3074670" cy="731520"/>
            <a:chOff x="1323" y="1793"/>
            <a:chExt cx="4842" cy="1152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15" name="前凸带形 14"/>
            <p:cNvSpPr/>
            <p:nvPr/>
          </p:nvSpPr>
          <p:spPr>
            <a:xfrm>
              <a:off x="1323" y="1793"/>
              <a:ext cx="4842" cy="1152"/>
            </a:xfrm>
            <a:prstGeom prst="ribb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79" y="2006"/>
              <a:ext cx="3394" cy="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sym typeface="+mn-ea"/>
                </a:rPr>
                <a:t>【真题再现】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936625" y="5475605"/>
            <a:ext cx="2476500" cy="3371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zh-CN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草酸钙晶体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(CaC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·H</a:t>
            </a:r>
            <a:r>
              <a:rPr lang="en-US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O)</a:t>
            </a:r>
            <a:endParaRPr lang="en-US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334510" y="5475605"/>
            <a:ext cx="868045" cy="3371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</a:t>
            </a:r>
            <a:r>
              <a:rPr lang="en-US" sz="1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</a:t>
            </a:r>
            <a:r>
              <a:rPr lang="en-US" sz="1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4</a:t>
            </a:r>
            <a:endParaRPr lang="en-US" altLang="en-US" sz="16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123940" y="5475605"/>
            <a:ext cx="802005" cy="3371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CaCO</a:t>
            </a:r>
            <a:r>
              <a:rPr lang="en-US" sz="16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endParaRPr lang="en-US" altLang="en-US" sz="16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720330" y="5523230"/>
            <a:ext cx="589280" cy="3371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CaO</a:t>
            </a:r>
            <a:endParaRPr lang="en-US" altLang="en-US" sz="1600" b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580130" y="5380990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失水</a:t>
            </a:r>
            <a:endParaRPr lang="zh-CN" altLang="en-US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304790" y="5389245"/>
            <a:ext cx="5727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endParaRPr lang="en-US" altLang="zh-CN" sz="1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6978650" y="5380990"/>
            <a:ext cx="6311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</a:t>
            </a:r>
            <a:r>
              <a:rPr lang="en-US" altLang="zh-CN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</a:t>
            </a:r>
            <a:r>
              <a:rPr lang="en-US" altLang="zh-CN" sz="1400" b="1" baseline="-2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  <a:endParaRPr lang="en-US" altLang="zh-CN" sz="1400" b="1" baseline="-25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16" name="直接箭头连接符 115"/>
          <p:cNvCxnSpPr/>
          <p:nvPr/>
        </p:nvCxnSpPr>
        <p:spPr>
          <a:xfrm>
            <a:off x="3516630" y="5687695"/>
            <a:ext cx="665480" cy="82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7033895" y="5687695"/>
            <a:ext cx="521335" cy="82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>
            <a:off x="5314950" y="5687695"/>
            <a:ext cx="562610" cy="82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205355" y="5876925"/>
            <a:ext cx="5862320" cy="356870"/>
            <a:chOff x="3473" y="9255"/>
            <a:chExt cx="9232" cy="562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3473" y="9255"/>
              <a:ext cx="15" cy="56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488" y="9815"/>
              <a:ext cx="9201" cy="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12689" y="9333"/>
              <a:ext cx="16" cy="48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flipV="1">
            <a:off x="6499860" y="5213522"/>
            <a:ext cx="1589405" cy="266876"/>
            <a:chOff x="3473" y="9333"/>
            <a:chExt cx="9232" cy="486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3473" y="9408"/>
              <a:ext cx="44" cy="41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488" y="9815"/>
              <a:ext cx="9201" cy="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12689" y="9333"/>
              <a:ext cx="16" cy="48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6577330" y="4878705"/>
            <a:ext cx="1143000" cy="3371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 anchor="t">
            <a:spAutoFit/>
          </a:bodyPr>
          <a:p>
            <a:r>
              <a:rPr lang="zh-CN" altLang="en-US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失</a:t>
            </a:r>
            <a:r>
              <a:rPr lang="en-US" altLang="zh-CN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1molCO</a:t>
            </a:r>
            <a:r>
              <a:rPr lang="en-US" altLang="zh-CN" sz="1600" b="1" baseline="-250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endParaRPr lang="en-US" altLang="zh-CN" sz="1600" b="1" baseline="-2500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40735" y="5860415"/>
            <a:ext cx="36937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失</a:t>
            </a:r>
            <a:r>
              <a:rPr lang="en-US" altLang="zh-CN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1molCO</a:t>
            </a:r>
            <a:r>
              <a:rPr lang="en-US" altLang="zh-CN" sz="1600" b="1" baseline="-250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+1molCO</a:t>
            </a:r>
            <a:r>
              <a:rPr lang="en-US" altLang="zh-CN" sz="1600" b="1" baseline="-250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altLang="zh-CN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+1molH</a:t>
            </a:r>
            <a:r>
              <a:rPr lang="en-US" altLang="zh-CN" sz="1600" b="1" baseline="-250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altLang="zh-CN" sz="16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O(g)</a:t>
            </a:r>
            <a:endParaRPr lang="en-US" altLang="zh-CN" sz="1600" b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6447790" y="3641090"/>
            <a:ext cx="1619885" cy="327660"/>
          </a:xfrm>
          <a:prstGeom prst="wedgeRectCallout">
            <a:avLst>
              <a:gd name="adj1" fmla="val -218326"/>
              <a:gd name="adj2" fmla="val 32364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如何理解？</a:t>
            </a:r>
            <a:endParaRPr lang="zh-CN" altLang="en-US"/>
          </a:p>
        </p:txBody>
      </p:sp>
      <p:sp>
        <p:nvSpPr>
          <p:cNvPr id="29" name="流程图: 过程 28"/>
          <p:cNvSpPr/>
          <p:nvPr/>
        </p:nvSpPr>
        <p:spPr>
          <a:xfrm>
            <a:off x="1184275" y="3893820"/>
            <a:ext cx="2454275" cy="298450"/>
          </a:xfrm>
          <a:prstGeom prst="flowChartProcess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标注 29"/>
          <p:cNvSpPr/>
          <p:nvPr/>
        </p:nvSpPr>
        <p:spPr>
          <a:xfrm>
            <a:off x="5401310" y="2664460"/>
            <a:ext cx="2988310" cy="676910"/>
          </a:xfrm>
          <a:prstGeom prst="wedgeRectCallout">
            <a:avLst>
              <a:gd name="adj1" fmla="val -2847"/>
              <a:gd name="adj2" fmla="val 861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说明制得的</a:t>
            </a:r>
            <a:r>
              <a:rPr 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CaO</a:t>
            </a:r>
            <a:r>
              <a:rPr lang="zh-CN" alt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更加疏松多孔，</a:t>
            </a:r>
            <a:endParaRPr lang="zh-CN" altLang="en-US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zh-CN" alt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也就是固体失去的气体更多</a:t>
            </a:r>
            <a:endParaRPr lang="zh-CN" altLang="en-US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</a:endParaRPr>
          </a:p>
        </p:txBody>
      </p:sp>
      <p:sp>
        <p:nvSpPr>
          <p:cNvPr id="31" name="矩形标注 30"/>
          <p:cNvSpPr/>
          <p:nvPr/>
        </p:nvSpPr>
        <p:spPr>
          <a:xfrm>
            <a:off x="9016365" y="5213350"/>
            <a:ext cx="2015490" cy="323850"/>
          </a:xfrm>
          <a:prstGeom prst="wedgeRectCallout">
            <a:avLst>
              <a:gd name="adj1" fmla="val -34877"/>
              <a:gd name="adj2" fmla="val -2421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看清纵坐标的含义</a:t>
            </a:r>
            <a:endParaRPr lang="zh-CN" altLang="en-US" sz="1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9404985" y="1666875"/>
            <a:ext cx="1626870" cy="631825"/>
          </a:xfrm>
          <a:prstGeom prst="wedgeRectCallout">
            <a:avLst>
              <a:gd name="adj1" fmla="val -303903"/>
              <a:gd name="adj2" fmla="val 8025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秒答</a:t>
            </a:r>
            <a:endParaRPr lang="zh-CN" altLang="en-US" sz="4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行楷简体" panose="02010601030101010101" charset="-122"/>
              <a:ea typeface="方正行楷简体" panose="0201060103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09" grpId="0" bldLvl="0" animBg="1"/>
      <p:bldP spid="110" grpId="0" bldLvl="0" animBg="1"/>
      <p:bldP spid="114" grpId="0"/>
      <p:bldP spid="111" grpId="0" bldLvl="0" animBg="1"/>
      <p:bldP spid="115" grpId="0"/>
      <p:bldP spid="112" grpId="0" bldLvl="0" animBg="1"/>
      <p:bldP spid="29" grpId="0" animBg="1"/>
      <p:bldP spid="28" grpId="0" animBg="1"/>
      <p:bldP spid="30" grpId="0" bldLvl="0" animBg="1"/>
      <p:bldP spid="26" grpId="0" animBg="1"/>
      <p:bldP spid="27" grpId="0"/>
      <p:bldP spid="102" grpId="0" animBg="1"/>
      <p:bldP spid="31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44220" y="837565"/>
            <a:ext cx="99479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．（</a:t>
            </a:r>
            <a:r>
              <a:rPr lang="en-US" altLang="zh-CN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2014</a:t>
            </a:r>
            <a:r>
              <a:rPr lang="zh-CN" altLang="en-US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全国</a:t>
            </a:r>
            <a:r>
              <a:rPr lang="en-US" altLang="zh-CN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卷</a:t>
            </a:r>
            <a:r>
              <a:rPr lang="zh-CN" sz="20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PbO</a:t>
            </a:r>
            <a:r>
              <a:rPr lang="en-US" sz="20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在加热过程发生分解的失重曲线如图所示，已知失重曲线上的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点为样品失重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4.0%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即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样品起始质量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样品起始质量－a点固体质量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)×100%)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的残留固体。若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点固体组成表示为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PbO</a:t>
            </a:r>
            <a:r>
              <a:rPr lang="en-US" sz="2000" b="1" i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x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或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m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PbO</a:t>
            </a:r>
            <a:r>
              <a:rPr lang="en-US" sz="20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·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n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PbO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，列式计算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x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值和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m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∶</a:t>
            </a:r>
            <a:r>
              <a:rPr lang="en-US" sz="2000" b="1" i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n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值</a:t>
            </a:r>
            <a:r>
              <a:rPr 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_________</a:t>
            </a:r>
            <a:r>
              <a:rPr 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>
            <a:lum bright="-18000" contrast="42000"/>
          </a:blip>
          <a:stretch>
            <a:fillRect/>
          </a:stretch>
        </p:blipFill>
        <p:spPr>
          <a:xfrm>
            <a:off x="7183120" y="2694305"/>
            <a:ext cx="4317365" cy="18910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711200" y="151765"/>
            <a:ext cx="3074670" cy="731520"/>
            <a:chOff x="1323" y="1793"/>
            <a:chExt cx="4842" cy="1152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5" name="前凸带形 4"/>
            <p:cNvSpPr/>
            <p:nvPr/>
          </p:nvSpPr>
          <p:spPr>
            <a:xfrm>
              <a:off x="1323" y="1793"/>
              <a:ext cx="4842" cy="1152"/>
            </a:xfrm>
            <a:prstGeom prst="ribb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79" y="2006"/>
              <a:ext cx="3394" cy="7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FF00"/>
                  </a:solidFill>
                  <a:sym typeface="+mn-ea"/>
                </a:rPr>
                <a:t>【真题再现】</a:t>
              </a:r>
              <a:endPara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4685" y="5053330"/>
            <a:ext cx="2707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266700"/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根据</a:t>
            </a:r>
            <a:r>
              <a:rPr lang="en-US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m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PbO</a:t>
            </a:r>
            <a:r>
              <a:rPr lang="en-US" sz="20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</a:t>
            </a:r>
            <a:r>
              <a:rPr lang="en-US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n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PbO</a:t>
            </a:r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</a:t>
            </a:r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7083425" y="4888865"/>
            <a:ext cx="4013200" cy="498475"/>
          </a:xfrm>
          <a:prstGeom prst="wedgeRectCallout">
            <a:avLst>
              <a:gd name="adj1" fmla="val -6574"/>
              <a:gd name="adj2" fmla="val -32261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失重质量分数即为失去的氧的质量分数</a:t>
            </a:r>
            <a:endParaRPr lang="zh-CN" altLang="en-US" sz="1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2205" y="2326005"/>
            <a:ext cx="371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设为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PbO</a:t>
            </a:r>
            <a:r>
              <a:rPr lang="en-US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1mol,  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239g/mol</a:t>
            </a:r>
            <a:endParaRPr lang="en-US" altLang="zh-CN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4130" y="3353435"/>
            <a:ext cx="47453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失重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4.0%,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即失氧</a:t>
            </a:r>
            <a:r>
              <a:rPr lang="en-US" sz="20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4.0%</a:t>
            </a:r>
            <a:endParaRPr lang="en-US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56100" y="4873625"/>
            <a:ext cx="988060" cy="657860"/>
            <a:chOff x="8227" y="8238"/>
            <a:chExt cx="1556" cy="1036"/>
          </a:xfrm>
        </p:grpSpPr>
        <p:sp>
          <p:nvSpPr>
            <p:cNvPr id="19" name="文本框 18"/>
            <p:cNvSpPr txBox="1"/>
            <p:nvPr/>
          </p:nvSpPr>
          <p:spPr>
            <a:xfrm>
              <a:off x="8452" y="8694"/>
              <a:ext cx="113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charset="0"/>
                  <a:sym typeface="+mn-ea"/>
                </a:rPr>
                <a:t>m＋n</a:t>
              </a:r>
              <a:endPara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27" y="8238"/>
              <a:ext cx="1556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(</a:t>
              </a:r>
              <a:r>
                <a:rPr 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charset="0"/>
                  <a:sym typeface="+mn-ea"/>
                </a:rPr>
                <a:t>2m＋n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)</a:t>
              </a:r>
              <a:endPara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8526" y="8803"/>
              <a:ext cx="985" cy="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5219065" y="5038090"/>
            <a:ext cx="43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71490" y="4858385"/>
            <a:ext cx="624840" cy="757555"/>
            <a:chOff x="9306" y="8392"/>
            <a:chExt cx="984" cy="1193"/>
          </a:xfrm>
        </p:grpSpPr>
        <p:sp>
          <p:nvSpPr>
            <p:cNvPr id="23" name="文本框 22"/>
            <p:cNvSpPr txBox="1"/>
            <p:nvPr/>
          </p:nvSpPr>
          <p:spPr>
            <a:xfrm>
              <a:off x="9306" y="8392"/>
              <a:ext cx="7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1.4</a:t>
              </a:r>
              <a:endParaRPr lang="en-US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9306" y="9005"/>
              <a:ext cx="985" cy="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511" y="9005"/>
              <a:ext cx="4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1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93135" y="4888865"/>
            <a:ext cx="732155" cy="710565"/>
            <a:chOff x="9112" y="8810"/>
            <a:chExt cx="1153" cy="1119"/>
          </a:xfrm>
        </p:grpSpPr>
        <p:cxnSp>
          <p:nvCxnSpPr>
            <p:cNvPr id="28" name="直接连接符 27"/>
            <p:cNvCxnSpPr>
              <a:endCxn id="32" idx="1"/>
            </p:cNvCxnSpPr>
            <p:nvPr/>
          </p:nvCxnSpPr>
          <p:spPr>
            <a:xfrm>
              <a:off x="9227" y="9349"/>
              <a:ext cx="779" cy="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9117" y="9349"/>
              <a:ext cx="11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n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(Pb)</a:t>
              </a:r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12" y="8810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n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(O)</a:t>
              </a:r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060825" y="5037455"/>
            <a:ext cx="43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566160" y="5662295"/>
            <a:ext cx="384175" cy="601345"/>
            <a:chOff x="9112" y="8810"/>
            <a:chExt cx="605" cy="94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9227" y="9349"/>
              <a:ext cx="490" cy="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9152" y="9177"/>
              <a:ext cx="4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n</a:t>
              </a:r>
              <a:endParaRPr 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112" y="8810"/>
              <a:ext cx="5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m</a:t>
              </a: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25290" y="5637530"/>
            <a:ext cx="468630" cy="736600"/>
            <a:chOff x="9112" y="8769"/>
            <a:chExt cx="738" cy="116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9227" y="9349"/>
              <a:ext cx="490" cy="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9112" y="8769"/>
              <a:ext cx="73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0.4</a:t>
              </a:r>
              <a:endPara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12" y="9349"/>
              <a:ext cx="73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0.6</a:t>
              </a:r>
              <a:endPara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78095" y="5662295"/>
            <a:ext cx="322580" cy="626110"/>
            <a:chOff x="9209" y="8801"/>
            <a:chExt cx="508" cy="986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227" y="9349"/>
              <a:ext cx="490" cy="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9227" y="9207"/>
              <a:ext cx="4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3</a:t>
              </a:r>
              <a:endPara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209" y="8801"/>
              <a:ext cx="4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2</a:t>
              </a:r>
              <a:endPara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639945" y="5806440"/>
            <a:ext cx="43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26840" y="5806440"/>
            <a:ext cx="43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endParaRPr lang="en-US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998845" y="5806440"/>
            <a:ext cx="21367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即为：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PbO</a:t>
            </a:r>
            <a:r>
              <a:rPr lang="en-US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·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PbO</a:t>
            </a:r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8534400" y="1853565"/>
            <a:ext cx="795020" cy="46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2:3</a:t>
            </a:r>
            <a:endParaRPr lang="en-US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03910" y="2552700"/>
            <a:ext cx="4740910" cy="651510"/>
            <a:chOff x="1266" y="4020"/>
            <a:chExt cx="7466" cy="1026"/>
          </a:xfrm>
        </p:grpSpPr>
        <p:grpSp>
          <p:nvGrpSpPr>
            <p:cNvPr id="13" name="组合 12"/>
            <p:cNvGrpSpPr/>
            <p:nvPr/>
          </p:nvGrpSpPr>
          <p:grpSpPr>
            <a:xfrm>
              <a:off x="1266" y="4243"/>
              <a:ext cx="7467" cy="725"/>
              <a:chOff x="1172" y="4532"/>
              <a:chExt cx="7467" cy="725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172" y="4532"/>
                <a:ext cx="746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266700"/>
                <a:r>
                  <a:rPr lang="zh-CN" sz="2000" b="1">
                    <a:solidFill>
                      <a:srgbClr val="C00000"/>
                    </a:solidFill>
                    <a:ea typeface="宋体" panose="02010600030101010101" pitchFamily="2" charset="-122"/>
                  </a:rPr>
                  <a:t>         </a:t>
                </a:r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charset="0"/>
                  </a:rPr>
                  <a:t>PbO</a:t>
                </a:r>
                <a:r>
                  <a:rPr lang="en-US" sz="2000" b="1" baseline="-25000">
                    <a:solidFill>
                      <a:srgbClr val="C00000"/>
                    </a:solidFill>
                    <a:latin typeface="Times New Roman" panose="02020603050405020304" charset="0"/>
                  </a:rPr>
                  <a:t>2</a:t>
                </a:r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charset="0"/>
                  </a:rPr>
                  <a:t>          </a:t>
                </a:r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charset="0"/>
                  </a:rPr>
                  <a:t>PbO</a:t>
                </a:r>
                <a:r>
                  <a:rPr lang="en-US" sz="2000" b="1" i="1" baseline="-25000">
                    <a:solidFill>
                      <a:srgbClr val="C00000"/>
                    </a:solidFill>
                    <a:latin typeface="Times New Roman" panose="02020603050405020304" charset="0"/>
                  </a:rPr>
                  <a:t>x</a:t>
                </a:r>
                <a:r>
                  <a:rPr lang="zh-CN" sz="2000" b="1">
                    <a:solidFill>
                      <a:srgbClr val="C00000"/>
                    </a:solidFill>
                    <a:ea typeface="宋体" panose="02010600030101010101" pitchFamily="2" charset="-122"/>
                  </a:rPr>
                  <a:t>＋</a:t>
                </a:r>
                <a:r>
                  <a:rPr lang="en-US" sz="2400" b="1">
                    <a:gradFill>
                      <a:gsLst>
                        <a:gs pos="0">
                          <a:srgbClr val="012D86"/>
                        </a:gs>
                        <a:gs pos="100000">
                          <a:srgbClr val="0E2557"/>
                        </a:gs>
                      </a:gsLst>
                      <a:lin scaled="0"/>
                    </a:gradFill>
                    <a:latin typeface="Times New Roman" panose="02020603050405020304" charset="0"/>
                  </a:rPr>
                  <a:t>         </a:t>
                </a:r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charset="0"/>
                  </a:rPr>
                  <a:t>O</a:t>
                </a:r>
                <a:r>
                  <a:rPr lang="en-US" sz="2000" b="1" baseline="-25000">
                    <a:solidFill>
                      <a:srgbClr val="C00000"/>
                    </a:solidFill>
                    <a:latin typeface="Times New Roman" panose="02020603050405020304" charset="0"/>
                  </a:rPr>
                  <a:t>2</a:t>
                </a:r>
                <a:r>
                  <a:rPr lang="en-US" sz="2000" b="1">
                    <a:solidFill>
                      <a:srgbClr val="C00000"/>
                    </a:solidFill>
                    <a:latin typeface="Times New Roman" panose="02020603050405020304" charset="0"/>
                  </a:rPr>
                  <a:t>↑</a:t>
                </a:r>
                <a:r>
                  <a:rPr lang="zh-CN" sz="2000" b="1">
                    <a:solidFill>
                      <a:srgbClr val="C00000"/>
                    </a:solidFill>
                    <a:ea typeface="宋体" panose="02010600030101010101" pitchFamily="2" charset="-122"/>
                  </a:rPr>
                  <a:t> </a:t>
                </a:r>
                <a:endParaRPr lang="en-US" altLang="en-US" sz="2400" b="1">
                  <a:solidFill>
                    <a:srgbClr val="C00000"/>
                  </a:solidFill>
                  <a:latin typeface="Times New Roman" panose="0202060305040502030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550" y="4532"/>
                <a:ext cx="1080" cy="580"/>
                <a:chOff x="3191" y="5110"/>
                <a:chExt cx="1080" cy="580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3191" y="5546"/>
                  <a:ext cx="1080" cy="1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文本框 9"/>
                <p:cNvSpPr txBox="1"/>
                <p:nvPr/>
              </p:nvSpPr>
              <p:spPr>
                <a:xfrm>
                  <a:off x="3406" y="5110"/>
                  <a:ext cx="650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pPr algn="l"/>
                  <a:r>
                    <a:rPr lang="en-US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charset="0"/>
                      <a:sym typeface="+mn-ea"/>
                    </a:rPr>
                    <a:t>△</a:t>
                  </a:r>
                  <a:endParaRPr lang="en-US" altLang="en-US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endParaRP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3191" y="5668"/>
                  <a:ext cx="1080" cy="1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组合 48"/>
            <p:cNvGrpSpPr/>
            <p:nvPr/>
          </p:nvGrpSpPr>
          <p:grpSpPr>
            <a:xfrm>
              <a:off x="6151" y="4020"/>
              <a:ext cx="934" cy="1027"/>
              <a:chOff x="9227" y="8769"/>
              <a:chExt cx="934" cy="1027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9227" y="9349"/>
                <a:ext cx="781" cy="1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9435" y="9216"/>
                <a:ext cx="46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endPara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9300" y="8769"/>
                <a:ext cx="86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2-</a:t>
                </a:r>
                <a:r>
                  <a:rPr lang="en-US" b="1" i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x</a:t>
                </a:r>
                <a:endParaRPr lang="en-US" alt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202055" y="3701415"/>
            <a:ext cx="3520440" cy="716280"/>
            <a:chOff x="1893" y="5829"/>
            <a:chExt cx="5544" cy="1128"/>
          </a:xfrm>
        </p:grpSpPr>
        <p:sp>
          <p:nvSpPr>
            <p:cNvPr id="8" name="文本框 7"/>
            <p:cNvSpPr txBox="1"/>
            <p:nvPr/>
          </p:nvSpPr>
          <p:spPr>
            <a:xfrm>
              <a:off x="1893" y="5909"/>
              <a:ext cx="5544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则：               </a:t>
              </a:r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×32</a:t>
              </a: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＝</a:t>
              </a:r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239×4.0%</a:t>
              </a: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，     </a:t>
              </a:r>
              <a:endParaRPr lang="en-US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995" y="5829"/>
              <a:ext cx="1090" cy="1128"/>
              <a:chOff x="2081" y="9538"/>
              <a:chExt cx="1090" cy="1128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081" y="9538"/>
                <a:ext cx="1091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zh-CN" sz="20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charset="0"/>
                    <a:sym typeface="+mn-ea"/>
                  </a:rPr>
                  <a:t>2－</a:t>
                </a:r>
                <a:r>
                  <a:rPr lang="en-US" sz="2000" b="1" i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x</a:t>
                </a:r>
                <a:endParaRPr lang="zh-CN" alt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383" y="10038"/>
                <a:ext cx="488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20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</a:t>
                </a:r>
                <a:endParaRPr lang="zh-CN" alt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2134" y="10147"/>
                <a:ext cx="985" cy="1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64"/>
          <p:cNvGrpSpPr/>
          <p:nvPr/>
        </p:nvGrpSpPr>
        <p:grpSpPr>
          <a:xfrm>
            <a:off x="1294130" y="4305300"/>
            <a:ext cx="2891790" cy="652780"/>
            <a:chOff x="476" y="8806"/>
            <a:chExt cx="4554" cy="1028"/>
          </a:xfrm>
        </p:grpSpPr>
        <p:sp>
          <p:nvSpPr>
            <p:cNvPr id="57" name="文本框 56"/>
            <p:cNvSpPr txBox="1"/>
            <p:nvPr/>
          </p:nvSpPr>
          <p:spPr>
            <a:xfrm>
              <a:off x="476" y="8812"/>
              <a:ext cx="4554" cy="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sz="2000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x</a:t>
              </a: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＝</a:t>
              </a:r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2</a:t>
              </a:r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－                       ＝</a:t>
              </a:r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rPr>
                <a:t>1.4</a:t>
              </a:r>
              <a:endParaRPr lang="en-US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927" y="8806"/>
              <a:ext cx="1986" cy="1028"/>
              <a:chOff x="3326" y="9756"/>
              <a:chExt cx="1986" cy="1028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3326" y="9756"/>
                <a:ext cx="198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20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239×4.0%</a:t>
                </a:r>
                <a:endParaRPr lang="en-US" alt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976" y="10156"/>
                <a:ext cx="688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20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charset="0"/>
                    <a:sym typeface="+mn-ea"/>
                  </a:rPr>
                  <a:t>16</a:t>
                </a:r>
                <a:endParaRPr lang="en-US" alt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V="1">
                <a:off x="3437" y="10275"/>
                <a:ext cx="1835" cy="1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文本框 65"/>
          <p:cNvSpPr txBox="1"/>
          <p:nvPr/>
        </p:nvSpPr>
        <p:spPr>
          <a:xfrm>
            <a:off x="7083425" y="2664460"/>
            <a:ext cx="377825" cy="17532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4364990" y="333375"/>
            <a:ext cx="431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纵坐标为固体失重质量分数（</a:t>
            </a:r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失重率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  <p:bldP spid="16" grpId="0"/>
      <p:bldP spid="7" grpId="0"/>
      <p:bldP spid="32" grpId="0"/>
      <p:bldP spid="25" grpId="0"/>
      <p:bldP spid="46" grpId="0"/>
      <p:bldP spid="45" grpId="0"/>
      <p:bldP spid="47" grpId="0"/>
      <p:bldP spid="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24000" contrast="54000"/>
          </a:blip>
          <a:srcRect l="28687" t="17255" r="23673" b="58087"/>
          <a:stretch>
            <a:fillRect/>
          </a:stretch>
        </p:blipFill>
        <p:spPr>
          <a:xfrm>
            <a:off x="928370" y="1908810"/>
            <a:ext cx="4280535" cy="1858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57650" y="110490"/>
            <a:ext cx="4371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热分解全过程热重线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46925" y="1638300"/>
            <a:ext cx="3328670" cy="763270"/>
            <a:chOff x="11255" y="2580"/>
            <a:chExt cx="5242" cy="1202"/>
          </a:xfrm>
        </p:grpSpPr>
        <p:sp>
          <p:nvSpPr>
            <p:cNvPr id="9" name="文本框 8"/>
            <p:cNvSpPr txBox="1"/>
            <p:nvPr/>
          </p:nvSpPr>
          <p:spPr>
            <a:xfrm>
              <a:off x="15175" y="2843"/>
              <a:ext cx="1323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0.1mol</a:t>
              </a:r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2851" y="2580"/>
              <a:ext cx="1745" cy="1202"/>
              <a:chOff x="9227" y="8769"/>
              <a:chExt cx="1745" cy="1202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9227" y="9342"/>
                <a:ext cx="1685" cy="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9227" y="9391"/>
                <a:ext cx="1745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+mn-ea"/>
                  </a:rPr>
                  <a:t>239g/mol</a:t>
                </a:r>
                <a:endPara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9394" y="8769"/>
                <a:ext cx="1101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altLang="zh-CN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+mn-ea"/>
                  </a:rPr>
                  <a:t>23.9g</a:t>
                </a:r>
                <a:endParaRPr lang="en-US" altLang="zh-CN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4596" y="2843"/>
              <a:ext cx="690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anose="02010600030101010101" pitchFamily="2" charset="-122"/>
                  <a:sym typeface="+mn-ea"/>
                </a:rPr>
                <a:t>＝</a:t>
              </a:r>
              <a:endParaRPr lang="en-US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255" y="2891"/>
              <a:ext cx="176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b="1" i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n</a:t>
              </a:r>
              <a:r>
                <a:rPr lang="en-US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(PbO</a:t>
              </a:r>
              <a:r>
                <a:rPr lang="en-US" b="1" baseline="-25000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2</a:t>
              </a:r>
              <a:r>
                <a:rPr lang="en-US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)=</a:t>
              </a:r>
              <a:endParaRPr lang="en-US" altLang="en-US" b="1" baseline="-250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244715" y="2481580"/>
            <a:ext cx="2580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(Pb)=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0.1mol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守恒，</a:t>
            </a:r>
            <a:endParaRPr lang="zh-CN" altLang="en-US" b="1" baseline="-25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9910" y="2481580"/>
            <a:ext cx="1424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(O)=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0.2mol</a:t>
            </a:r>
            <a:endParaRPr lang="en-US" altLang="en-US" b="1" baseline="-2500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43535" y="570865"/>
            <a:ext cx="6278880" cy="1337310"/>
            <a:chOff x="541" y="899"/>
            <a:chExt cx="9888" cy="21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lum bright="-24000" contrast="54000"/>
            </a:blip>
            <a:srcRect l="5909" t="1481" b="83871"/>
            <a:stretch>
              <a:fillRect/>
            </a:stretch>
          </p:blipFill>
          <p:spPr>
            <a:xfrm>
              <a:off x="541" y="899"/>
              <a:ext cx="9889" cy="210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241" y="1894"/>
              <a:ext cx="608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（已知：</a:t>
              </a:r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M(</a:t>
              </a:r>
              <a:r>
                <a:rPr lang="en-US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PbO</a:t>
              </a:r>
              <a:r>
                <a:rPr lang="en-US" b="1" baseline="-2500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)=</a:t>
              </a:r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239g/mol</a:t>
              </a:r>
              <a:r>
                <a:rPr lang="zh-CN" altLang="en-US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）</a:t>
              </a:r>
              <a:r>
                <a:rPr lang="en-US" altLang="zh-CN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43420" y="441325"/>
            <a:ext cx="4888230" cy="1129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要点：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铅元素守恒，质量不变，物质的量不变。</a:t>
            </a:r>
            <a:endParaRPr lang="en-US" altLang="zh-CN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整个过程各个温度段内，失重均为氧的质量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9360" y="3024505"/>
            <a:ext cx="577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点：固体减少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(O)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=23.9-23.1=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0.8g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，即失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O=0.05mol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剩余</a:t>
            </a:r>
            <a:r>
              <a:rPr lang="en-US" b="1" i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=0.2-0.05=0.15mol;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77380" y="3669665"/>
            <a:ext cx="25895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i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(Pb):</a:t>
            </a:r>
            <a:r>
              <a:rPr lang="en-US" b="1" i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(O)=0.1:0.15=2:3</a:t>
            </a:r>
            <a:endParaRPr lang="en-US" altLang="en-US" b="1">
              <a:solidFill>
                <a:schemeClr val="tx1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58705" y="3567430"/>
            <a:ext cx="1661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即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</a:t>
            </a:r>
            <a:r>
              <a:rPr lang="en-US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en-US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endParaRPr lang="en-US" sz="20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09360" y="3966210"/>
            <a:ext cx="588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点：固体减少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(O)</a:t>
            </a:r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=23.9-22.83=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1.07g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，即失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O≈0.067mol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剩余</a:t>
            </a:r>
            <a:r>
              <a:rPr lang="en-US" b="1" i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≈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0.2-0.067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0.133mol;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77380" y="5624830"/>
            <a:ext cx="2475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(Pb):</a:t>
            </a: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(O)=0.1:0.1=1:1</a:t>
            </a: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89490" y="4596130"/>
            <a:ext cx="1661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即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</a:t>
            </a:r>
            <a:r>
              <a:rPr lang="en-US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en-US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endParaRPr lang="en-US" sz="20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09360" y="4979670"/>
            <a:ext cx="588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点：固体减少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(O)=23.9-22.3=1.6g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，即失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O=0.1mol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剩余</a:t>
            </a:r>
            <a:r>
              <a:rPr lang="en-US" b="1" i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0.2-0.1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0.1mol;</a:t>
            </a:r>
            <a:endParaRPr lang="en-US" altLang="zh-CN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43420" y="4626610"/>
            <a:ext cx="26993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(Pb):</a:t>
            </a: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(O)=0.1:0.133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≈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  <a:sym typeface="+mn-ea"/>
              </a:rPr>
              <a:t>3:4</a:t>
            </a: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89490" y="5594350"/>
            <a:ext cx="1661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即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PbO</a:t>
            </a:r>
            <a:endParaRPr lang="en-US" sz="20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21255" y="1968500"/>
            <a:ext cx="6870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</a:t>
            </a:r>
            <a:r>
              <a:rPr lang="en-US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en-US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endParaRPr lang="en-US" altLang="en-US" sz="1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91560" y="1968500"/>
            <a:ext cx="7499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endParaRPr lang="en-US"/>
          </a:p>
        </p:txBody>
      </p:sp>
      <p:sp>
        <p:nvSpPr>
          <p:cNvPr id="27" name="文本框 26"/>
          <p:cNvSpPr txBox="1"/>
          <p:nvPr/>
        </p:nvSpPr>
        <p:spPr>
          <a:xfrm>
            <a:off x="4418965" y="2072005"/>
            <a:ext cx="6089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PbO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358005" y="1437005"/>
            <a:ext cx="7499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O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411470" y="1405890"/>
            <a:ext cx="6089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PbO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62255" y="3766820"/>
            <a:ext cx="1160780" cy="46037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 路</a:t>
            </a:r>
            <a:endParaRPr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2255" y="4733290"/>
            <a:ext cx="2426335" cy="5219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根据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n=m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M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求出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起始固体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</a:t>
            </a:r>
            <a:endParaRPr lang="en-US" altLang="zh-CN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进一步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确定 </a:t>
            </a:r>
            <a:r>
              <a:rPr lang="en-US" sz="1400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(Pb)</a:t>
            </a:r>
            <a:r>
              <a:rPr lang="zh-CN" alt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与</a:t>
            </a:r>
            <a:r>
              <a:rPr lang="en-US" sz="1400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</a:t>
            </a:r>
            <a:endParaRPr lang="en-US" altLang="en-US" sz="14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08325" y="4733290"/>
            <a:ext cx="3060700" cy="5219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根据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(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失重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O)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=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m</a:t>
            </a:r>
            <a:r>
              <a:rPr lang="zh-CN" altLang="en-US" sz="14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起始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-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m</a:t>
            </a:r>
            <a:r>
              <a:rPr lang="zh-CN" altLang="en-US" sz="14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剩余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）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/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M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(O)</a:t>
            </a:r>
            <a:endParaRPr lang="en-US" altLang="zh-CN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确定</a:t>
            </a:r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失去的</a:t>
            </a:r>
            <a:r>
              <a:rPr lang="en-US" sz="1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</a:t>
            </a:r>
            <a:endParaRPr lang="en-US" altLang="en-US" sz="14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37230" y="5854700"/>
            <a:ext cx="2931795" cy="5219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根据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(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剩余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O)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=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</a:t>
            </a:r>
            <a:r>
              <a:rPr lang="zh-CN" altLang="en-US" sz="14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起始</a:t>
            </a:r>
            <a:r>
              <a:rPr lang="en-US" altLang="zh-CN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-</a:t>
            </a:r>
            <a:r>
              <a:rPr lang="en-US" altLang="zh-CN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n</a:t>
            </a:r>
            <a:r>
              <a:rPr lang="zh-CN" altLang="en-US" sz="14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失去</a:t>
            </a:r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）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确定</a:t>
            </a:r>
            <a:r>
              <a:rPr lang="zh-CN" alt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剩余的</a:t>
            </a:r>
            <a:r>
              <a:rPr lang="en-US" sz="1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</a:t>
            </a:r>
            <a:endParaRPr lang="en-US" altLang="en-US" sz="14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62255" y="5639435"/>
            <a:ext cx="2425700" cy="7372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根据</a:t>
            </a:r>
            <a:r>
              <a:rPr lang="en-US" sz="1400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(Pb)</a:t>
            </a:r>
            <a:r>
              <a:rPr lang="zh-CN" alt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</a:t>
            </a:r>
            <a:r>
              <a:rPr lang="en-US" sz="1400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</a:t>
            </a:r>
            <a:r>
              <a:rPr lang="zh-CN" altLang="en-US" sz="1400" b="1" baseline="-2500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剩余</a:t>
            </a:r>
            <a:r>
              <a:rPr lang="zh-CN" altLang="en-US" sz="14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endParaRPr lang="zh-CN" altLang="en-US" sz="14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ctr"/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确定两种</a:t>
            </a:r>
            <a:r>
              <a:rPr lang="zh-CN" altLang="en-US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原子的个数比，</a:t>
            </a:r>
            <a:endParaRPr lang="zh-CN" altLang="en-US" sz="1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r>
              <a:rPr lang="zh-CN" altLang="en-US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得到对应物质的化学式</a:t>
            </a:r>
            <a:endParaRPr lang="zh-CN" altLang="en-US" sz="14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42515" y="3858895"/>
            <a:ext cx="36302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en-US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(Pb)</a:t>
            </a: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不变，每步失去的均是</a:t>
            </a:r>
            <a:r>
              <a:rPr lang="en-US" b="1" i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n</a:t>
            </a:r>
            <a:r>
              <a:rPr 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(O)</a:t>
            </a:r>
            <a:endParaRPr lang="zh-CN" altLang="en-US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1423670" y="4107815"/>
            <a:ext cx="919480" cy="50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2713990" y="5005070"/>
            <a:ext cx="394335" cy="95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4530090" y="5354320"/>
            <a:ext cx="5080" cy="4692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2739390" y="6109970"/>
            <a:ext cx="497840" cy="120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标注 46"/>
          <p:cNvSpPr/>
          <p:nvPr/>
        </p:nvSpPr>
        <p:spPr>
          <a:xfrm>
            <a:off x="5208905" y="2002155"/>
            <a:ext cx="1297305" cy="1165860"/>
          </a:xfrm>
          <a:prstGeom prst="wedgeRectCallout">
            <a:avLst>
              <a:gd name="adj1" fmla="val -117536"/>
              <a:gd name="adj2" fmla="val 35947"/>
            </a:avLst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交点成分？量值关系？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058285" y="2915285"/>
            <a:ext cx="198120" cy="21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910205" y="2849880"/>
            <a:ext cx="198120" cy="21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899920" y="2849880"/>
            <a:ext cx="198120" cy="21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 flipH="1">
            <a:off x="840105" y="4227195"/>
            <a:ext cx="5080" cy="4692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1546225" y="3766820"/>
            <a:ext cx="67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原则</a:t>
            </a:r>
            <a:endParaRPr lang="zh-CN" altLang="en-US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5" name="矩形标注 54"/>
          <p:cNvSpPr/>
          <p:nvPr/>
        </p:nvSpPr>
        <p:spPr>
          <a:xfrm>
            <a:off x="262255" y="2254885"/>
            <a:ext cx="891540" cy="1165860"/>
          </a:xfrm>
          <a:prstGeom prst="wedgeRectCallout">
            <a:avLst>
              <a:gd name="adj1" fmla="val 128133"/>
              <a:gd name="adj2" fmla="val -20315"/>
            </a:avLst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各线段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说明什么？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3" grpId="0" bldLvl="0" animBg="1"/>
      <p:bldP spid="36" grpId="0" bldLvl="0" animBg="1"/>
      <p:bldP spid="37" grpId="0" bldLvl="0" animBg="1"/>
      <p:bldP spid="5" grpId="0"/>
      <p:bldP spid="54" grpId="0"/>
      <p:bldP spid="38" grpId="0" animBg="1"/>
      <p:bldP spid="11" grpId="0"/>
      <p:bldP spid="12" grpId="0"/>
      <p:bldP spid="15" grpId="0"/>
      <p:bldP spid="16" grpId="0"/>
      <p:bldP spid="17" grpId="0"/>
      <p:bldP spid="25" grpId="0"/>
      <p:bldP spid="18" grpId="0"/>
      <p:bldP spid="23" grpId="0"/>
      <p:bldP spid="21" grpId="0"/>
      <p:bldP spid="26" grpId="0"/>
      <p:bldP spid="22" grpId="0"/>
      <p:bldP spid="19" grpId="0"/>
      <p:bldP spid="24" grpId="0"/>
      <p:bldP spid="27" grpId="0"/>
      <p:bldP spid="28" grpId="0"/>
      <p:bldP spid="29" grpId="0"/>
      <p:bldP spid="47" grpId="0" bldLvl="0" animBg="1"/>
      <p:bldP spid="50" grpId="0" animBg="1"/>
      <p:bldP spid="51" grpId="0" animBg="1"/>
      <p:bldP spid="52" grpId="0" animBg="1"/>
      <p:bldP spid="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8020" y="251460"/>
            <a:ext cx="585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热重分析法确定化学式的思路：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210" y="1433195"/>
            <a:ext cx="1009650" cy="3683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  应</a:t>
            </a:r>
            <a:endParaRPr lang="zh-CN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0100" y="2740660"/>
            <a:ext cx="1009650" cy="3683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气  氛</a:t>
            </a:r>
            <a:endParaRPr lang="zh-CN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735" y="4001135"/>
            <a:ext cx="1009015" cy="3683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纵坐标</a:t>
            </a:r>
            <a:endParaRPr lang="zh-CN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210" y="5261610"/>
            <a:ext cx="1009015" cy="3683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  算</a:t>
            </a:r>
            <a:endParaRPr lang="zh-CN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4025" y="1400810"/>
            <a:ext cx="829310" cy="5219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结晶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水合物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98390" y="1356360"/>
            <a:ext cx="934085" cy="5219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含部分结晶水盐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883660" y="1661795"/>
            <a:ext cx="85725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883660" y="1313815"/>
            <a:ext cx="978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分步失水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425055" y="1616710"/>
            <a:ext cx="1066165" cy="38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934075" y="1632585"/>
            <a:ext cx="591185" cy="63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906000" y="1584960"/>
            <a:ext cx="549910" cy="190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571615" y="1465580"/>
            <a:ext cx="810260" cy="3067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无水盐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50275" y="1432560"/>
            <a:ext cx="1235075" cy="3067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金属氧化物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88990" y="1325880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失水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99680" y="1281430"/>
            <a:ext cx="716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热分解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55910" y="1325880"/>
            <a:ext cx="1235075" cy="5219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1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金属氧化物</a:t>
            </a:r>
            <a:endParaRPr lang="zh-CN" altLang="en-US" sz="1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06000" y="127825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转化</a:t>
            </a:r>
            <a:endParaRPr lang="zh-CN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01230" y="1651635"/>
            <a:ext cx="1390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一般失重为：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zh-CN" sz="1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\SO</a:t>
            </a:r>
            <a:r>
              <a:rPr lang="en-US" altLang="zh-CN" sz="1400" b="1" baseline="-25000">
                <a:solidFill>
                  <a:srgbClr val="FF0000"/>
                </a:solidFill>
              </a:rPr>
              <a:t>X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\NO</a:t>
            </a:r>
            <a:r>
              <a:rPr lang="en-US" altLang="zh-CN" sz="1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\NH</a:t>
            </a:r>
            <a:r>
              <a:rPr lang="en-US" altLang="zh-CN" sz="1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12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1962785" y="2556510"/>
            <a:ext cx="856615" cy="282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953260" y="2924810"/>
            <a:ext cx="875665" cy="165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828925" y="2372360"/>
            <a:ext cx="1637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空气（氧气）：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98645" y="2341245"/>
            <a:ext cx="4658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氧化还原反应。一般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O</a:t>
            </a:r>
            <a:r>
              <a:rPr lang="en-US" altLang="zh-CN" sz="2000" b="1" baseline="-25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会参与反应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11470" y="2839085"/>
            <a:ext cx="1649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分解反应。 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34005" y="2870200"/>
            <a:ext cx="2577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惰性气体（如</a:t>
            </a:r>
            <a:r>
              <a:rPr lang="en-US" altLang="zh-CN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 /Ar/N</a:t>
            </a:r>
            <a:r>
              <a:rPr lang="en-US" altLang="zh-CN" sz="1600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直接箭头连接符 26"/>
          <p:cNvCxnSpPr>
            <a:endCxn id="32" idx="1"/>
          </p:cNvCxnSpPr>
          <p:nvPr/>
        </p:nvCxnSpPr>
        <p:spPr>
          <a:xfrm flipV="1">
            <a:off x="1962785" y="3759835"/>
            <a:ext cx="949960" cy="339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1972945" y="4231005"/>
            <a:ext cx="925830" cy="7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1294130" y="1847850"/>
            <a:ext cx="3810" cy="8191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1298575" y="3108960"/>
            <a:ext cx="3810" cy="8191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1302385" y="4369435"/>
            <a:ext cx="3810" cy="8191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912745" y="3590925"/>
            <a:ext cx="909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质量：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98775" y="4065905"/>
            <a:ext cx="1637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固体残留率：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2370" y="3559810"/>
            <a:ext cx="25069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一般常用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——</a:t>
            </a:r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差量法 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59885" y="4004310"/>
            <a:ext cx="427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一般常用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——</a:t>
            </a:r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元素守恒法 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12110" y="5261610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简捷约算法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883410" y="5443220"/>
            <a:ext cx="1015365" cy="5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943100" y="1651635"/>
            <a:ext cx="904875" cy="9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40" idx="1"/>
          </p:cNvCxnSpPr>
          <p:nvPr/>
        </p:nvCxnSpPr>
        <p:spPr>
          <a:xfrm>
            <a:off x="1962785" y="4369435"/>
            <a:ext cx="949960" cy="409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912745" y="4610100"/>
            <a:ext cx="1637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固体失重率：</a:t>
            </a:r>
            <a:endParaRPr lang="zh-CN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220210" y="4610100"/>
            <a:ext cx="427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一般常用</a:t>
            </a:r>
            <a:r>
              <a:rPr lang="en-US" altLang="zh-CN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——</a:t>
            </a:r>
            <a:r>
              <a:rPr lang="zh-CN" altLang="en-US" sz="2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元素守恒法 </a:t>
            </a:r>
            <a:endParaRPr lang="zh-CN" altLang="en-US" sz="2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8" grpId="0" animBg="1"/>
      <p:bldP spid="16" grpId="0"/>
      <p:bldP spid="14" grpId="0" animBg="1"/>
      <p:bldP spid="17" grpId="0"/>
      <p:bldP spid="20" grpId="0"/>
      <p:bldP spid="15" grpId="0" animBg="1"/>
      <p:bldP spid="19" grpId="0"/>
      <p:bldP spid="18" grpId="0" animBg="1"/>
      <p:bldP spid="4" grpId="0" animBg="1"/>
      <p:bldP spid="23" grpId="0"/>
      <p:bldP spid="24" grpId="0"/>
      <p:bldP spid="26" grpId="0"/>
      <p:bldP spid="25" grpId="0"/>
      <p:bldP spid="5" grpId="0" animBg="1"/>
      <p:bldP spid="32" grpId="0"/>
      <p:bldP spid="35" grpId="0"/>
      <p:bldP spid="33" grpId="0"/>
      <p:bldP spid="36" grpId="0"/>
      <p:bldP spid="6" grpId="0" animBg="1"/>
      <p:bldP spid="37" grpId="0"/>
      <p:bldP spid="40" grpId="0"/>
      <p:bldP spid="4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7_1*a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5"/>
  <p:tag name="KSO_WM_UNIT_TYPE" val="a"/>
  <p:tag name="KSO_WM_UNIT_INDEX" val="1"/>
  <p:tag name="KSO_WM_UNIT_ISNUMDGMTITLE" val="0"/>
  <p:tag name="KSO_WM_UNIT_PRESET_TEXT" val="单击此处可以编辑与添加低于大约三十字的标题与内容"/>
  <p:tag name="KSO_WM_UNIT_BLOCK" val="0"/>
  <p:tag name="KSO_WM_UNIT_DEC_AREA_ID" val="fe0e4f0e1830427384d25854475c3957"/>
  <p:tag name="KSO_WM_UNIT_DEFAULT_FONT" val="24;50;4"/>
  <p:tag name="KSO_WM_CHIP_GROUPID" val="5f2a1a9c45e1f15ec24fe3ef"/>
  <p:tag name="KSO_WM_CHIP_XID" val="5f2a1a9c45e1f15ec24fe3f0"/>
  <p:tag name="KSO_WM_CHIP_FILLAREA_FILL_RULE" val="{&quot;fill_align&quot;:&quot;cm&quot;,&quot;fill_mode&quot;:&quot;adaptive&quot;,&quot;sacle_strategy&quot;:&quot;smart&quot;}"/>
  <p:tag name="KSO_WM_ASSEMBLE_CHIP_INDEX" val="c014c056161d4b38b9ebf7c1c218d0f3"/>
  <p:tag name="KSO_WM_UNIT_TEXT_FILL_FORE_SCHEMECOLOR_INDEX_BRIGHTNESS" val="0.15"/>
  <p:tag name="KSO_WM_UNIT_TEXT_FILL_FORE_SCHEMECOLOR_INDEX" val="13"/>
  <p:tag name="KSO_WM_UNIT_TEXT_FILL_TYPE" val="1"/>
  <p:tag name="KSO_WM_TEMPLATE_ASSEMBLE_XID" val="5fb4de742a846156eda31497"/>
  <p:tag name="KSO_WM_TEMPLATE_ASSEMBLE_GROUPID" val="5fb24cb1bfe68cd3a0894f00"/>
</p:tagLst>
</file>

<file path=ppt/tags/tag100.xml><?xml version="1.0" encoding="utf-8"?>
<p:tagLst xmlns:p="http://schemas.openxmlformats.org/presentationml/2006/main">
  <p:tag name="KSO_WM_UNIT_PLACING_PICTURE_USER_VIEWPORT" val="{&quot;height&quot;:2300,&quot;width&quot;:3729}"/>
</p:tagLst>
</file>

<file path=ppt/tags/tag101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2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3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7"/>
  <p:tag name="KSO_WM_SPECIAL_SOURCE" val="bdnull"/>
</p:tagLst>
</file>

<file path=ppt/tags/tag105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6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7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08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7_1*b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5"/>
  <p:tag name="KSO_WM_UNIT_TYPE" val="b"/>
  <p:tag name="KSO_WM_UNIT_INDEX" val="1"/>
  <p:tag name="KSO_WM_UNIT_ISNUMDGMTITLE" val="0"/>
  <p:tag name="KSO_WM_UNIT_PRESET_TEXT" val="单击此处添加文本具体内容，简明扼要地阐述你的观点"/>
  <p:tag name="KSO_WM_UNIT_BLOCK" val="0"/>
  <p:tag name="KSO_WM_UNIT_DEC_AREA_ID" val="66600cdd525d4a04a2a8f2e0789b8f2e"/>
  <p:tag name="KSO_WM_UNIT_DEFAULT_FONT" val="18;24;2"/>
  <p:tag name="KSO_WM_CHIP_GROUPID" val="5f2a1a9c45e1f15ec24fe3ef"/>
  <p:tag name="KSO_WM_CHIP_XID" val="5f2a1a9c45e1f15ec24fe3f0"/>
  <p:tag name="KSO_WM_CHIP_FILLAREA_FILL_RULE" val="{&quot;fill_align&quot;:&quot;cm&quot;,&quot;fill_mode&quot;:&quot;adaptive&quot;,&quot;sacle_strategy&quot;:&quot;smart&quot;}"/>
  <p:tag name="KSO_WM_ASSEMBLE_CHIP_INDEX" val="c014c056161d4b38b9ebf7c1c218d0f3"/>
  <p:tag name="KSO_WM_UNIT_TEXT_FILL_FORE_SCHEMECOLOR_INDEX_BRIGHTNESS" val="0.35"/>
  <p:tag name="KSO_WM_UNIT_TEXT_FILL_FORE_SCHEMECOLOR_INDEX" val="13"/>
  <p:tag name="KSO_WM_UNIT_TEXT_FILL_TYPE" val="1"/>
  <p:tag name="KSO_WM_TEMPLATE_ASSEMBLE_XID" val="5fb4de742a846156eda31497"/>
  <p:tag name="KSO_WM_TEMPLATE_ASSEMBLE_GROUPID" val="5fb24cb1bfe68cd3a0894f0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2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2"/>
  <p:tag name="KSO_WM_UNIT_DEC_AREA_ID" val="872d5dc9788945898e13dca67d173e4b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bac0ab968ef45c3a666ca8bc8330e3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cbf20a53139a4659ab458ddc0413001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60b35975bef4ebaad72c29e3da2cd0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7db9ab11b5814b12a2612f75d38c363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9a47a9a35e44b388845bfddd9f2ebf2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7_1*a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1156fed1da344794b17823c5bf56ac6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a6324f8826684bc6b1d53c9a78580ab8"/>
  <p:tag name="KSO_WM_UNIT_TEXT_FILL_FORE_SCHEMECOLOR_INDEX_BRIGHTNESS" val="0.15"/>
  <p:tag name="KSO_WM_UNIT_TEXT_FILL_FORE_SCHEMECOLOR_INDEX" val="13"/>
  <p:tag name="KSO_WM_UNIT_TEXT_FILL_TYPE" val="1"/>
  <p:tag name="KSO_WM_TEMPLATE_ASSEMBLE_XID" val="5fb4de742a846156eda3148e"/>
  <p:tag name="KSO_WM_TEMPLATE_ASSEMBLE_GROUPID" val="5fb24cb1bfe68cd3a0894f00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7_1*b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1dbc4316b0f244f39fe04afb70565626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a6324f8826684bc6b1d53c9a78580ab8"/>
  <p:tag name="KSO_WM_UNIT_TEXT_FILL_FORE_SCHEMECOLOR_INDEX_BRIGHTNESS" val="0.35"/>
  <p:tag name="KSO_WM_UNIT_TEXT_FILL_FORE_SCHEMECOLOR_INDEX" val="13"/>
  <p:tag name="KSO_WM_UNIT_TEXT_FILL_TYPE" val="1"/>
  <p:tag name="KSO_WM_TEMPLATE_ASSEMBLE_XID" val="5fb4de742a846156eda3148e"/>
  <p:tag name="KSO_WM_TEMPLATE_ASSEMBLE_GROUPID" val="5fb24cb1bfe68cd3a0894f0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2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2"/>
  <p:tag name="KSO_WM_UNIT_DEC_AREA_ID" val="96ea7d70f3b44f3f85d1311085379264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e815ca297784d48a679690bb3d1177f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2416a8ade30940f0b2df9305485bdc0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968ee7ab77f4139b29d7418e85a6664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887_1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1"/>
  <p:tag name="KSO_WM_UNIT_DEC_AREA_ID" val="653250ae721d413da731c90fdcff98a1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e9d284e555440d9957fcb747ea12ce8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7_1*b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fb5a544bb1024277abd2ebcfe574d9e0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ff173fc4a61b4747a85fb839bde900b4"/>
  <p:tag name="KSO_WM_UNIT_TEXT_FILL_FORE_SCHEMECOLOR_INDEX_BRIGHTNESS" val="0.35"/>
  <p:tag name="KSO_WM_UNIT_TEXT_FILL_FORE_SCHEMECOLOR_INDEX" val="13"/>
  <p:tag name="KSO_WM_UNIT_TEXT_FILL_TYPE" val="1"/>
  <p:tag name="KSO_WM_TEMPLATE_ASSEMBLE_XID" val="5fb4de742a846156eda314cf"/>
  <p:tag name="KSO_WM_TEMPLATE_ASSEMBLE_GROUPID" val="5fb24cb1bfe68cd3a0894f00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7_1*a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0f5a21741f1a44a5b7de5aedc500228c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ff173fc4a61b4747a85fb839bde900b4"/>
  <p:tag name="KSO_WM_UNIT_TEXT_FILL_FORE_SCHEMECOLOR_INDEX_BRIGHTNESS" val="0.15"/>
  <p:tag name="KSO_WM_UNIT_TEXT_FILL_FORE_SCHEMECOLOR_INDEX" val="13"/>
  <p:tag name="KSO_WM_UNIT_TEXT_FILL_TYPE" val="1"/>
  <p:tag name="KSO_WM_TEMPLATE_ASSEMBLE_XID" val="5fb4de742a846156eda314cf"/>
  <p:tag name="KSO_WM_TEMPLATE_ASSEMBLE_GROUPID" val="5fb24cb1bfe68cd3a0894f0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de8a36497132491c99358721890f5ea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4be100386bd4511806cf8de693bc3f6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de3d54064aba4a4fb9f1e191e4a2860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27cca9f58024baa9c452e5b80fe8aae"/>
  <p:tag name="KSO_WM_SLIDE_BACKGROUND_TYPE" val="general"/>
</p:tagLst>
</file>

<file path=ppt/tags/tag36.xml><?xml version="1.0" encoding="utf-8"?>
<p:tagLst xmlns:p="http://schemas.openxmlformats.org/presentationml/2006/main">
  <p:tag name="KSO_WM_SLIDE_BACKGROUND_TYPE" val="general"/>
</p:tagLst>
</file>

<file path=ppt/tags/tag37.xml><?xml version="1.0" encoding="utf-8"?>
<p:tagLst xmlns:p="http://schemas.openxmlformats.org/presentationml/2006/main">
  <p:tag name="KSO_WM_SLIDE_BACKGROUND_TYPE" val="general"/>
</p:tagLst>
</file>

<file path=ppt/tags/tag38.xml><?xml version="1.0" encoding="utf-8"?>
<p:tagLst xmlns:p="http://schemas.openxmlformats.org/presentationml/2006/main">
  <p:tag name="KSO_WM_SLIDE_BACKGROUND_TYPE" val="general"/>
</p:tagLst>
</file>

<file path=ppt/tags/tag39.xml><?xml version="1.0" encoding="utf-8"?>
<p:tagLst xmlns:p="http://schemas.openxmlformats.org/presentationml/2006/main"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9753b18f23c148bd9be9188103e8168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65c16add8b433d8477c9f5c88a51e4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838922fbd6a54ae798bac419862dfed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04adf0a775f4bc29ff71c81f0c7b798"/>
  <p:tag name="KSO_WM_SLIDE_BACKGROUND_TYPE" val="frame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2145979ab05b4bbea0ab7401d31d17d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8cda10844504cd3b26a6de55c1cdceb"/>
  <p:tag name="KSO_WM_SLIDE_BACKGROUND_TYPE" val="frame"/>
</p:tagLst>
</file>

<file path=ppt/tags/tag43.xml><?xml version="1.0" encoding="utf-8"?>
<p:tagLst xmlns:p="http://schemas.openxmlformats.org/presentationml/2006/main">
  <p:tag name="KSO_WM_SLIDE_BACKGROUND_TYPE" val="frame"/>
</p:tagLst>
</file>

<file path=ppt/tags/tag44.xml><?xml version="1.0" encoding="utf-8"?>
<p:tagLst xmlns:p="http://schemas.openxmlformats.org/presentationml/2006/main">
  <p:tag name="KSO_WM_SLIDE_BACKGROUND_TYPE" val="frame"/>
</p:tagLst>
</file>

<file path=ppt/tags/tag45.xml><?xml version="1.0" encoding="utf-8"?>
<p:tagLst xmlns:p="http://schemas.openxmlformats.org/presentationml/2006/main">
  <p:tag name="KSO_WM_SLIDE_BACKGROUND_TYPE" val="frame"/>
</p:tagLst>
</file>

<file path=ppt/tags/tag46.xml><?xml version="1.0" encoding="utf-8"?>
<p:tagLst xmlns:p="http://schemas.openxmlformats.org/presentationml/2006/main">
  <p:tag name="KSO_WM_SLIDE_BACKGROUND_TYPE" val="frame"/>
</p:tagLst>
</file>

<file path=ppt/tags/tag47.xml><?xml version="1.0" encoding="utf-8"?>
<p:tagLst xmlns:p="http://schemas.openxmlformats.org/presentationml/2006/main">
  <p:tag name="KSO_WM_SLIDE_BACKGROUND_TYPE" val="frame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8b630500a357404fbcd8c89c5d34b96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2ed6aa66fb0446eb212bf8bd25baa3c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29ddba22960c4e36a8822b683306216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c4191de44cb45539c45e3e5f1fdbe11"/>
  <p:tag name="KSO_WM_SLIDE_BACKGROUND_TYPE" val="leftRight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cb8ef556c0644d5d94018e6cdb4a552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5acb29db2f4457fbd3263890804eb8c"/>
  <p:tag name="KSO_WM_SLIDE_BACKGROUND_TYPE" val="leftRight"/>
</p:tagLst>
</file>

<file path=ppt/tags/tag51.xml><?xml version="1.0" encoding="utf-8"?>
<p:tagLst xmlns:p="http://schemas.openxmlformats.org/presentationml/2006/main">
  <p:tag name="KSO_WM_SLIDE_BACKGROUND_TYPE" val="leftRight"/>
</p:tagLst>
</file>

<file path=ppt/tags/tag52.xml><?xml version="1.0" encoding="utf-8"?>
<p:tagLst xmlns:p="http://schemas.openxmlformats.org/presentationml/2006/main">
  <p:tag name="KSO_WM_SLIDE_BACKGROUND_TYPE" val="leftRight"/>
</p:tagLst>
</file>

<file path=ppt/tags/tag53.xml><?xml version="1.0" encoding="utf-8"?>
<p:tagLst xmlns:p="http://schemas.openxmlformats.org/presentationml/2006/main">
  <p:tag name="KSO_WM_SLIDE_BACKGROUND_TYPE" val="leftRight"/>
</p:tagLst>
</file>

<file path=ppt/tags/tag54.xml><?xml version="1.0" encoding="utf-8"?>
<p:tagLst xmlns:p="http://schemas.openxmlformats.org/presentationml/2006/main">
  <p:tag name="KSO_WM_SLIDE_BACKGROUND_TYPE" val="leftRight"/>
</p:tagLst>
</file>

<file path=ppt/tags/tag55.xml><?xml version="1.0" encoding="utf-8"?>
<p:tagLst xmlns:p="http://schemas.openxmlformats.org/presentationml/2006/main">
  <p:tag name="KSO_WM_SLIDE_BACKGROUND_TYPE" val="leftRight"/>
</p:tagLst>
</file>

<file path=ppt/tags/tag56.xml><?xml version="1.0" encoding="utf-8"?>
<p:tagLst xmlns:p="http://schemas.openxmlformats.org/presentationml/2006/main">
  <p:tag name="KSO_WM_SLIDE_BACKGROUND_TYPE" val="leftRight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c2afdc204d80409d8c768eff69223f3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983f39e9664fd6be921923699f29ee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b15388504bcf4005a0bbd3bebab9877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0614bd385a04cbfad9c4e933865686c"/>
  <p:tag name="KSO_WM_SLIDE_BACKGROUND_TYPE" val="topBottom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bc258edbaa024ac8a64dca9066c7ce1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ec7f56b8c084b1da3330d977e08f636"/>
  <p:tag name="KSO_WM_SLIDE_BACKGROUND_TYPE" val="topBot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.xml><?xml version="1.0" encoding="utf-8"?>
<p:tagLst xmlns:p="http://schemas.openxmlformats.org/presentationml/2006/main">
  <p:tag name="KSO_WM_SLIDE_BACKGROUND_TYPE" val="topBottom"/>
</p:tagLst>
</file>

<file path=ppt/tags/tag61.xml><?xml version="1.0" encoding="utf-8"?>
<p:tagLst xmlns:p="http://schemas.openxmlformats.org/presentationml/2006/main">
  <p:tag name="KSO_WM_SLIDE_BACKGROUND_TYPE" val="topBottom"/>
</p:tagLst>
</file>

<file path=ppt/tags/tag62.xml><?xml version="1.0" encoding="utf-8"?>
<p:tagLst xmlns:p="http://schemas.openxmlformats.org/presentationml/2006/main">
  <p:tag name="KSO_WM_SLIDE_BACKGROUND_TYPE" val="topBottom"/>
</p:tagLst>
</file>

<file path=ppt/tags/tag63.xml><?xml version="1.0" encoding="utf-8"?>
<p:tagLst xmlns:p="http://schemas.openxmlformats.org/presentationml/2006/main">
  <p:tag name="KSO_WM_SLIDE_BACKGROUND_TYPE" val="topBottom"/>
</p:tagLst>
</file>

<file path=ppt/tags/tag64.xml><?xml version="1.0" encoding="utf-8"?>
<p:tagLst xmlns:p="http://schemas.openxmlformats.org/presentationml/2006/main">
  <p:tag name="KSO_WM_SLIDE_BACKGROUND_TYPE" val="topBottom"/>
</p:tagLst>
</file>

<file path=ppt/tags/tag65.xml><?xml version="1.0" encoding="utf-8"?>
<p:tagLst xmlns:p="http://schemas.openxmlformats.org/presentationml/2006/main">
  <p:tag name="KSO_WM_SLIDE_BACKGROUND_TYPE" val="topBottom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218adca60d3242f19174bf2fcfb442c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6c0b7a40a0b4059b2f218995be2f83e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e57301cd383040d0a46d7b421bad2ff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06762c9d1d244738b18790a3978d418"/>
  <p:tag name="KSO_WM_SLIDE_BACKGROUND_TYPE" val="bottomTop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8001810be0aa4c97a9c4f8d89422e4c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c15a8071da94c9b99439dab1b41b216"/>
  <p:tag name="KSO_WM_SLIDE_BACKGROUND_TYPE" val="bottomTop"/>
</p:tagLst>
</file>

<file path=ppt/tags/tag69.xml><?xml version="1.0" encoding="utf-8"?>
<p:tagLst xmlns:p="http://schemas.openxmlformats.org/presentationml/2006/main">
  <p:tag name="KSO_WM_SLIDE_BACKGROUND_TYPE" val="bottomTop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0.xml><?xml version="1.0" encoding="utf-8"?>
<p:tagLst xmlns:p="http://schemas.openxmlformats.org/presentationml/2006/main">
  <p:tag name="KSO_WM_SLIDE_BACKGROUND_TYPE" val="bottomTop"/>
</p:tagLst>
</file>

<file path=ppt/tags/tag71.xml><?xml version="1.0" encoding="utf-8"?>
<p:tagLst xmlns:p="http://schemas.openxmlformats.org/presentationml/2006/main">
  <p:tag name="KSO_WM_SLIDE_BACKGROUND_TYPE" val="bottomTop"/>
</p:tagLst>
</file>

<file path=ppt/tags/tag72.xml><?xml version="1.0" encoding="utf-8"?>
<p:tagLst xmlns:p="http://schemas.openxmlformats.org/presentationml/2006/main">
  <p:tag name="KSO_WM_SLIDE_BACKGROUND_TYPE" val="bottomTop"/>
</p:tagLst>
</file>

<file path=ppt/tags/tag73.xml><?xml version="1.0" encoding="utf-8"?>
<p:tagLst xmlns:p="http://schemas.openxmlformats.org/presentationml/2006/main">
  <p:tag name="KSO_WM_SLIDE_BACKGROUND_TYPE" val="bottomTop"/>
</p:tagLst>
</file>

<file path=ppt/tags/tag74.xml><?xml version="1.0" encoding="utf-8"?>
<p:tagLst xmlns:p="http://schemas.openxmlformats.org/presentationml/2006/main">
  <p:tag name="KSO_WM_SLIDE_BACKGROUND_TYPE" val="bottomTop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159772e8de46428e87a72ff59abfc01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82cd9bc2d44444583eb904edd76e378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e8842f779df94ae580d059635d490f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54055dbaf74b4b9a8866679af50980"/>
  <p:tag name="KSO_WM_SLIDE_BACKGROUND_TYPE" val="navigation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3ac10979d19644b39a8625ea59793b6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4b3d7b5657f4924a17360aee7975c9d"/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SLIDE_BACKGROUND_TYPE" val="navigation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0.xml><?xml version="1.0" encoding="utf-8"?>
<p:tagLst xmlns:p="http://schemas.openxmlformats.org/presentationml/2006/main">
  <p:tag name="KSO_WM_SLIDE_BACKGROUND_TYPE" val="navigation"/>
</p:tagLst>
</file>

<file path=ppt/tags/tag81.xml><?xml version="1.0" encoding="utf-8"?>
<p:tagLst xmlns:p="http://schemas.openxmlformats.org/presentationml/2006/main">
  <p:tag name="KSO_WM_SLIDE_BACKGROUND_TYPE" val="navigation"/>
</p:tagLst>
</file>

<file path=ppt/tags/tag82.xml><?xml version="1.0" encoding="utf-8"?>
<p:tagLst xmlns:p="http://schemas.openxmlformats.org/presentationml/2006/main">
  <p:tag name="KSO_WM_SLIDE_BACKGROUND_TYPE" val="navigation"/>
</p:tagLst>
</file>

<file path=ppt/tags/tag83.xml><?xml version="1.0" encoding="utf-8"?>
<p:tagLst xmlns:p="http://schemas.openxmlformats.org/presentationml/2006/main">
  <p:tag name="KSO_WM_SLIDE_BACKGROUND_TYPE" val="navigation"/>
</p:tagLst>
</file>

<file path=ppt/tags/tag84.xml><?xml version="1.0" encoding="utf-8"?>
<p:tagLst xmlns:p="http://schemas.openxmlformats.org/presentationml/2006/main">
  <p:tag name="KSO_WM_SLIDE_BACKGROUND_TYPE" val="navigation"/>
</p:tagLst>
</file>

<file path=ppt/tags/tag85.xml><?xml version="1.0" encoding="utf-8"?>
<p:tagLst xmlns:p="http://schemas.openxmlformats.org/presentationml/2006/main">
  <p:tag name="KSO_WM_SLIDE_BACKGROUND_TYPE" val="navigation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7_5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5"/>
  <p:tag name="KSO_WM_UNIT_DEC_AREA_ID" val="3012d2a8b28e4fc79ee9f6fc6c7b06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1e8781393884f3eb656e8321a5f5a4c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3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3"/>
  <p:tag name="KSO_WM_UNIT_DEC_AREA_ID" val="f5478fbd1a5242a28adc0d3c97abfcd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ac5c097f07e4e529614687d8499e939"/>
  <p:tag name="KSO_WM_SLIDE_BACKGROUND_TYPE" val="belt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7_4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4"/>
  <p:tag name="KSO_WM_UNIT_DEC_AREA_ID" val="16b728f5b80e4143b0686acffbff3ee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6f014b1806941fc946a1e1e6d60e640"/>
  <p:tag name="KSO_WM_SLIDE_BACKGROUND_TYPE" val="belt"/>
</p:tagLst>
</file>

<file path=ppt/tags/tag89.xml><?xml version="1.0" encoding="utf-8"?>
<p:tagLst xmlns:p="http://schemas.openxmlformats.org/presentationml/2006/main">
  <p:tag name="KSO_WM_SLIDE_BACKGROUND_TYPE" val="bel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887_1*i*1"/>
  <p:tag name="KSO_WM_TEMPLATE_CATEGORY" val="chip"/>
  <p:tag name="KSO_WM_TEMPLATE_INDEX" val="20203887"/>
  <p:tag name="KSO_WM_UNIT_LAYERLEVEL" val="1"/>
  <p:tag name="KSO_WM_TAG_VERSION" val="1.0"/>
  <p:tag name="KSO_WM_BEAUTIFY_FLAG" val="#wm#"/>
  <p:tag name="KSO_WM_CHIP_GROUPID" val="5fb24cb1bfe68cd3a0894f00"/>
  <p:tag name="KSO_WM_CHIP_XID" val="5fb24cb1bfe68cd3a0894f01"/>
  <p:tag name="KSO_WM_UNIT_DEC_AREA_ID" val="653250ae721d413da731c90fdcff98a1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e9d284e555440d9957fcb747ea12ce8"/>
</p:tagLst>
</file>

<file path=ppt/tags/tag90.xml><?xml version="1.0" encoding="utf-8"?>
<p:tagLst xmlns:p="http://schemas.openxmlformats.org/presentationml/2006/main">
  <p:tag name="KSO_WM_SLIDE_BACKGROUND_TYPE" val="belt"/>
</p:tagLst>
</file>

<file path=ppt/tags/tag91.xml><?xml version="1.0" encoding="utf-8"?>
<p:tagLst xmlns:p="http://schemas.openxmlformats.org/presentationml/2006/main">
  <p:tag name="KSO_WM_SLIDE_BACKGROUND_TYPE" val="belt"/>
</p:tagLst>
</file>

<file path=ppt/tags/tag92.xml><?xml version="1.0" encoding="utf-8"?>
<p:tagLst xmlns:p="http://schemas.openxmlformats.org/presentationml/2006/main">
  <p:tag name="KSO_WM_SLIDE_BACKGROUND_TYPE" val="belt"/>
</p:tagLst>
</file>

<file path=ppt/tags/tag93.xml><?xml version="1.0" encoding="utf-8"?>
<p:tagLst xmlns:p="http://schemas.openxmlformats.org/presentationml/2006/main">
  <p:tag name="KSO_WM_SLIDE_BACKGROUND_TYPE" val="belt"/>
</p:tagLst>
</file>

<file path=ppt/tags/tag94.xml><?xml version="1.0" encoding="utf-8"?>
<p:tagLst xmlns:p="http://schemas.openxmlformats.org/presentationml/2006/main">
  <p:tag name="KSO_WM_TEMPLATE_CATEGORY" val="custom"/>
  <p:tag name="KSO_WM_TEMPLATE_INDEX" val="20203887"/>
</p:tagLst>
</file>

<file path=ppt/tags/tag95.xml><?xml version="1.0" encoding="utf-8"?>
<p:tagLst xmlns:p="http://schemas.openxmlformats.org/presentationml/2006/main">
  <p:tag name="KSO_WM_TEMPLATE_CATEGORY" val="custom"/>
  <p:tag name="KSO_WM_TEMPLATE_INDEX" val="20203887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3887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7_1*a*1"/>
  <p:tag name="KSO_WM_TEMPLATE_CATEGORY" val="custom"/>
  <p:tag name="KSO_WM_TEMPLATE_INDEX" val="2020388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5"/>
  <p:tag name="KSO_WM_UNIT_TYPE" val="a"/>
  <p:tag name="KSO_WM_UNIT_INDEX" val="1"/>
  <p:tag name="KSO_WM_UNIT_ISNUMDGMTITLE" val="0"/>
  <p:tag name="KSO_WM_UNIT_PRESET_TEXT" val="单击此处可以编辑与添加低于大约三十字的标题与内容"/>
  <p:tag name="KSO_WM_UNIT_BLOCK" val="0"/>
  <p:tag name="KSO_WM_UNIT_DEC_AREA_ID" val="fe0e4f0e1830427384d25854475c3957"/>
  <p:tag name="KSO_WM_UNIT_DEFAULT_FONT" val="24;50;4"/>
  <p:tag name="KSO_WM_CHIP_GROUPID" val="5f2a1a9c45e1f15ec24fe3ef"/>
  <p:tag name="KSO_WM_CHIP_XID" val="5f2a1a9c45e1f15ec24fe3f0"/>
  <p:tag name="KSO_WM_CHIP_FILLAREA_FILL_RULE" val="{&quot;fill_align&quot;:&quot;cm&quot;,&quot;fill_mode&quot;:&quot;adaptive&quot;,&quot;sacle_strategy&quot;:&quot;smart&quot;}"/>
  <p:tag name="KSO_WM_ASSEMBLE_CHIP_INDEX" val="c014c056161d4b38b9ebf7c1c218d0f3"/>
  <p:tag name="KSO_WM_UNIT_TEXT_FILL_FORE_SCHEMECOLOR_INDEX_BRIGHTNESS" val="0.15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3887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3887"/>
  <p:tag name="KSO_WM_SLIDE_LAYOUT" val="a_b"/>
  <p:tag name="KSO_WM_SLIDE_LAYOUT_CNT" val="1_1"/>
  <p:tag name="KSO_WM_CHIP_GROUPID" val="5ebf6661ddc3daf3fef3f760"/>
  <p:tag name="KSO_WM_SLIDE_LAYOUT_INFO" val="{&quot;id&quot;:&quot;2020-11-18T16:42:37&quot;,&quot;maxSize&quot;:{&quot;size1&quot;:58.271948242187513},&quot;minSize&quot;:{&quot;size1&quot;:45.171948242187504},&quot;normalSize&quot;:{&quot;size1&quot;:51.871948242187507},&quot;subLayout&quot;:[{&quot;id&quot;:&quot;2020-11-18T16:42:37&quot;,&quot;margin&quot;:{&quot;bottom&quot;:1.1504594087600708,&quot;left&quot;:4.5896391868591309,&quot;right&quot;:4.5824065208435059,&quot;top&quot;:3.0542759895324707},&quot;type&quot;:0},{&quot;id&quot;:&quot;2020-11-18T16:42:37&quot;,&quot;margin&quot;:{&quot;bottom&quot;:3.0542812347412109,&quot;left&quot;:4.5896391868591309,&quot;right&quot;:4.5824065208435059,&quot;top&quot;:0.1669670045375824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b4de742a846156eda31497"/>
  <p:tag name="KSO_WM_TEMPLATE_ASSEMBLE_GROUPID" val="5fb24cb1bfe68cd3a0894f00"/>
  <p:tag name="KSO_WM_TEMPLATE_THUMBS_INDEX" val="1、2、3、4、7、37"/>
  <p:tag name="KSO_WM_SPECIAL_SOURCE" val="bdnull"/>
</p:tagLst>
</file>

<file path=ppt/tags/tag99.xml><?xml version="1.0" encoding="utf-8"?>
<p:tagLst xmlns:p="http://schemas.openxmlformats.org/presentationml/2006/main">
  <p:tag name="KSO_WM_SLIDE_ID" val="custom20203887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3887"/>
  <p:tag name="KSO_WM_SLIDE_LAYOUT" val="a_d_f"/>
  <p:tag name="KSO_WM_SLIDE_LAYOUT_CNT" val="1_1_1"/>
  <p:tag name="KSO_WM_SLIDE_TYPE" val="text"/>
  <p:tag name="KSO_WM_SLIDE_SUBTYPE" val="picTxt"/>
  <p:tag name="KSO_WM_SLIDE_SIZE" val="865*414"/>
  <p:tag name="KSO_WM_SLIDE_POSITION" val="47*48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D2ECEF"/>
      </a:dk2>
      <a:lt2>
        <a:srgbClr val="E8F5F7"/>
      </a:lt2>
      <a:accent1>
        <a:srgbClr val="39A5B2"/>
      </a:accent1>
      <a:accent2>
        <a:srgbClr val="2F92CC"/>
      </a:accent2>
      <a:accent3>
        <a:srgbClr val="3C7CD8"/>
      </a:accent3>
      <a:accent4>
        <a:srgbClr val="5F63CA"/>
      </a:accent4>
      <a:accent5>
        <a:srgbClr val="8D4B9F"/>
      </a:accent5>
      <a:accent6>
        <a:srgbClr val="B1386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5093</Words>
  <Application>WPS 演示</Application>
  <PresentationFormat>宽屏</PresentationFormat>
  <Paragraphs>648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华文隶书</vt:lpstr>
      <vt:lpstr>华文楷体</vt:lpstr>
      <vt:lpstr>Times New Roman</vt:lpstr>
      <vt:lpstr>楷体_GB2312</vt:lpstr>
      <vt:lpstr>新宋体</vt:lpstr>
      <vt:lpstr>方正行楷简体</vt:lpstr>
      <vt:lpstr>Calibri</vt:lpstr>
      <vt:lpstr>Arial Unicode MS</vt:lpstr>
      <vt:lpstr>Office 主题</vt:lpstr>
      <vt:lpstr>1_Office 主题​​</vt:lpstr>
      <vt:lpstr>  快速掌握热重分析法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李jean</dc:creator>
  <cp:lastModifiedBy>圆圆满满</cp:lastModifiedBy>
  <cp:revision>42</cp:revision>
  <dcterms:created xsi:type="dcterms:W3CDTF">2020-12-28T02:37:00Z</dcterms:created>
  <dcterms:modified xsi:type="dcterms:W3CDTF">2021-10-02T12:39:44Z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1C8738BEA2534DA7850453B830317E4C</vt:lpwstr>
  </property>
</Properties>
</file>