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77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B7CB-052A-45FF-8465-DF9EF02CD1CE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7DF1A-3A56-4DD3-B19B-A66826CE3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DF1A-3A56-4DD3-B19B-A66826CE39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916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960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708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7069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639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935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628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19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068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035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6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A20F-8D49-4B52-9830-99E5D9518D70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3A37-630F-4946-B71C-B38452EF7CC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9049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8873" y="2705725"/>
            <a:ext cx="100566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分布系数图像问题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C6D4B9-ED0F-0BA4-37CD-3A39B98582D2}"/>
              </a:ext>
            </a:extLst>
          </p:cNvPr>
          <p:cNvSpPr txBox="1"/>
          <p:nvPr/>
        </p:nvSpPr>
        <p:spPr>
          <a:xfrm>
            <a:off x="1163782" y="48732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届高考二轮</a:t>
            </a:r>
          </a:p>
        </p:txBody>
      </p:sp>
    </p:spTree>
    <p:extLst>
      <p:ext uri="{BB962C8B-B14F-4D97-AF65-F5344CB8AC3E}">
        <p14:creationId xmlns:p14="http://schemas.microsoft.com/office/powerpoint/2010/main" val="16018021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三、分布系数的直接考察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图像与结论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45717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武汉四月调研）在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25℃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时，向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2.0ml 0.1mol/LNa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溶液中逐滴加入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0.1mol/L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NaHSO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溶液，滴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加时溶液中含碳微粒物质的量（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 mmol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）与溶液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的关系如图所示（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因逸出未画出）。下列选项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错误的是（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A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的水解平衡常数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sz="2000" baseline="-25000" err="1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=1.0×10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-9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B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点对应溶液中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)=c(CO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C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、曲线②表示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的物质的量变化情况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D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溶液中：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c(OH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)=c(H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)+c(HCO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)+2c(H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736" y="3431239"/>
            <a:ext cx="5459104" cy="3071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箭头连接符 11"/>
          <p:cNvCxnSpPr/>
          <p:nvPr/>
        </p:nvCxnSpPr>
        <p:spPr>
          <a:xfrm flipH="1" flipV="1">
            <a:off x="4162567" y="3234519"/>
            <a:ext cx="0" cy="859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44202" y="2904540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50173" y="297719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38030" y="5119894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5868537" y="3273873"/>
            <a:ext cx="0" cy="602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7014949" y="5304559"/>
            <a:ext cx="423081" cy="301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676633" y="6291193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24132" y="631849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7867935" y="1352485"/>
                <a:ext cx="3575714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𝐾</m:t>
                          </m:r>
                          <m:r>
                            <a:rPr lang="en-US" altLang="zh-CN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𝑤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𝐾𝑎</m:t>
                          </m:r>
                          <m:r>
                            <a:rPr lang="en-US" altLang="zh-CN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=1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×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10</m:t>
                      </m:r>
                      <m:r>
                        <a:rPr lang="en-US" altLang="zh-CN" b="0" i="0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−9</m:t>
                      </m:r>
                    </m:oMath>
                  </m:oMathPara>
                </a14:m>
                <a:endParaRPr lang="zh-CN" altLang="en-US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935" y="1352485"/>
                <a:ext cx="3575714" cy="610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 flipV="1">
            <a:off x="5420436" y="1624084"/>
            <a:ext cx="3191302" cy="145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745405" y="2749371"/>
            <a:ext cx="692625" cy="438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14949" y="318780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质子守恒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070711" y="2101381"/>
            <a:ext cx="1631478" cy="61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694226" y="1947276"/>
            <a:ext cx="5497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点为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)=c(HCO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，而宏观上则是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略多，即反应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NaHSO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的物质的量小于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的一半，故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c(SO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)&lt;c(CO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38736" y="1288589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708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三、分布系数的直接考察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图像与结论</a:t>
            </a: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695" y="2811439"/>
            <a:ext cx="5882186" cy="35074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645717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湖北）如图是亚砷酸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和酒石酸（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lgKa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=-3.04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lgKa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=-4.37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）混合体系中部分物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种的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c—pH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图（浓度：总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5.0×10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mol/L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，总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1.0×10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mol/L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）。下列说法错误的是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A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lgKa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-9.1 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B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[As(OH)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T]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的酸性比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的强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C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pH=3.1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的浓度比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[As(OH)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T]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的高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D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pH=7.0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时，溶液中浓度最高的物种为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517408" y="4640239"/>
            <a:ext cx="0" cy="15421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285397" y="6202484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As(OH)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pKa=9.1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179928" y="5325962"/>
            <a:ext cx="0" cy="8293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21529" y="607603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[As(OH)</a:t>
            </a:r>
            <a:r>
              <a:rPr lang="en-US" altLang="zh-CN" baseline="-25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T]</a:t>
            </a:r>
            <a:r>
              <a:rPr lang="en-US" altLang="zh-CN" baseline="30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err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pKa=4.6</a:t>
            </a:r>
            <a:endParaRPr lang="zh-CN" altLang="en-US" baseline="30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04364" y="3082295"/>
            <a:ext cx="450376" cy="50496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947916" y="2395452"/>
            <a:ext cx="5650174" cy="7981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598090" y="2210786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注意坐标的数量级</a:t>
            </a:r>
            <a:endParaRPr lang="zh-CN" altLang="en-US" baseline="3000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91417" y="940913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318911" y="2376167"/>
            <a:ext cx="2561231" cy="10259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880142" y="3227593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某种含</a:t>
            </a:r>
            <a:r>
              <a:rPr lang="en-US" altLang="zh-CN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微粒</a:t>
            </a:r>
            <a:endParaRPr lang="zh-CN" altLang="en-US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4272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三、分布系数的直接考察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图像与结论</a:t>
            </a: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" y="3158990"/>
            <a:ext cx="4284979" cy="34387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645717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以酚酞为指示剂，用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0.1000 mol·L</a:t>
            </a:r>
            <a:r>
              <a:rPr lang="zh-CN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−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溶液滴定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20.00 mL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未知浓度的二元酸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溶液。溶液中，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分布系数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δ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随滴加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溶液体积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V(NaOH)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的变化关系如下图所示。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比如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−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的分布系数：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		                     ],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下列叙述正确的是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、曲线①代表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δ(H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，曲线②代表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δ(HA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B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溶液的浓度为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0.2000mol/L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C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的电离常数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Ka=1.0×10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-2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D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、滴定终点时，溶液中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c(Na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)&lt;2c(A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)&lt;c(HA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367847" y="1235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90406"/>
              </p:ext>
            </p:extLst>
          </p:nvPr>
        </p:nvGraphicFramePr>
        <p:xfrm>
          <a:off x="652781" y="1231660"/>
          <a:ext cx="3021877" cy="61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60600" imgH="457200" progId="Equation.DSMT4">
                  <p:embed/>
                </p:oleObj>
              </mc:Choice>
              <mc:Fallback>
                <p:oleObj r:id="rId3" imgW="2260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2781" y="1231660"/>
                        <a:ext cx="3021877" cy="614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6367834" y="1763430"/>
            <a:ext cx="457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= 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+ HA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367834" y="2255258"/>
            <a:ext cx="4576829" cy="369332"/>
            <a:chOff x="6367834" y="2255258"/>
            <a:chExt cx="4576829" cy="369332"/>
          </a:xfrm>
        </p:grpSpPr>
        <p:sp>
          <p:nvSpPr>
            <p:cNvPr id="37" name="文本框 36"/>
            <p:cNvSpPr txBox="1"/>
            <p:nvPr/>
          </p:nvSpPr>
          <p:spPr>
            <a:xfrm>
              <a:off x="6367834" y="2255258"/>
              <a:ext cx="457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HA</a:t>
              </a:r>
              <a:r>
                <a:rPr lang="en-US" altLang="zh-CN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  </a:t>
              </a:r>
              <a:r>
                <a:rPr lang="en-US" altLang="zh-CN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H</a:t>
              </a:r>
              <a:r>
                <a:rPr lang="en-US" altLang="zh-CN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en-US" altLang="zh-CN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+ A</a:t>
              </a:r>
              <a:r>
                <a:rPr lang="en-US" altLang="zh-CN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endParaRPr lang="zh-CN" altLang="en-US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375" y="2391371"/>
              <a:ext cx="235678" cy="162730"/>
            </a:xfrm>
            <a:prstGeom prst="rect">
              <a:avLst/>
            </a:prstGeom>
          </p:spPr>
        </p:pic>
      </p:grpSp>
      <p:cxnSp>
        <p:nvCxnSpPr>
          <p:cNvPr id="41" name="直接箭头连接符 40"/>
          <p:cNvCxnSpPr/>
          <p:nvPr/>
        </p:nvCxnSpPr>
        <p:spPr>
          <a:xfrm flipH="1">
            <a:off x="2492717" y="4967263"/>
            <a:ext cx="0" cy="582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492717" y="5537200"/>
            <a:ext cx="1787183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259253" y="3769610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</a:t>
            </a:r>
            <a:r>
              <a:rPr lang="en-US" altLang="zh-CN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="1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659753" y="3990220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en-US" b="1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226599" y="5905500"/>
            <a:ext cx="2374101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600700" y="6165850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恰好中和点，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n(NaOH)=2n(H</a:t>
            </a:r>
            <a:r>
              <a:rPr lang="en-US" altLang="zh-CN" b="1" baseline="-25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A),c(H</a:t>
            </a:r>
            <a:r>
              <a:rPr lang="en-US" altLang="zh-CN" b="1" baseline="-25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A)=0.1000mol/L</a:t>
            </a:r>
            <a:endParaRPr lang="zh-CN" altLang="en-US" b="1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5271299" y="3184705"/>
            <a:ext cx="2374101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5842000" y="3789505"/>
            <a:ext cx="63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电荷守恒式变形，用酚酞作指示剂滴定终点偏碱性</a:t>
            </a:r>
            <a:endParaRPr lang="en-US" altLang="zh-CN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c(H</a:t>
            </a:r>
            <a:r>
              <a:rPr lang="en-US" altLang="zh-CN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)+c(Na</a:t>
            </a:r>
            <a:r>
              <a:rPr lang="en-US" altLang="zh-CN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)=c(OH</a:t>
            </a:r>
            <a:r>
              <a:rPr lang="en-US" altLang="zh-CN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)+2c(A</a:t>
            </a:r>
            <a:r>
              <a:rPr lang="en-US" altLang="zh-CN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)+c(HA</a:t>
            </a:r>
            <a:r>
              <a:rPr lang="en-US" altLang="zh-CN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096000" y="1271602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647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8" y="837333"/>
            <a:ext cx="9950824" cy="602066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三、分布系数的直接考察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图像与结论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83465" y="4871428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881282" y="5056094"/>
            <a:ext cx="35231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67456" y="4986583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17374" y="4986583"/>
            <a:ext cx="74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6.7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423" y="4986583"/>
            <a:ext cx="6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3163" y="3069523"/>
            <a:ext cx="9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56059" y="3069523"/>
            <a:ext cx="9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51942" y="3069523"/>
            <a:ext cx="9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17374" y="3318912"/>
            <a:ext cx="9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HB</a:t>
            </a:r>
            <a:endParaRPr lang="zh-CN" altLang="en-US" sz="2000" b="1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0223" y="3194218"/>
            <a:ext cx="9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b="1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sz="2000" b="1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0833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图像与坐标变换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0" y="645717"/>
                <a:ext cx="12192000" cy="21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2020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山东）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25℃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时，某混合溶液中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COOH)+C(CH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)=0.1mol/L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lgc(CH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COOH)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lgc(CH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lgc(H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+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lgc(OH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随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变化的关系如下图所示。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Ka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的电离常数，下列说法正确的是</a:t>
                </a:r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（   ）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A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O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点时，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COOH)=c(CH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B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点时，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pH=-lgKa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C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、该体系中，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mol/L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D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由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7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到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14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的变化过程中，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的水解程度始终增大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17"/>
                <a:ext cx="12192000" cy="2164439"/>
              </a:xfrm>
              <a:prstGeom prst="rect">
                <a:avLst/>
              </a:prstGeom>
              <a:blipFill rotWithShape="0">
                <a:blip r:embed="rId2"/>
                <a:stretch>
                  <a:fillRect l="-500" t="-1690" r="-950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176" y="2932652"/>
            <a:ext cx="4708800" cy="3325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789970" y="3109858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44370" y="3109858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51528" y="4014873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33773" y="4199539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91417" y="940913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908949" y="1460500"/>
            <a:ext cx="2418951" cy="7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327900" y="1275834"/>
            <a:ext cx="40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)=c(OH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5631976" y="2168149"/>
            <a:ext cx="2418951" cy="7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095813" y="1983483"/>
            <a:ext cx="40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总浓度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×δ(CH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COOH)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861334" y="2771305"/>
            <a:ext cx="2011793" cy="614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867229" y="3385564"/>
            <a:ext cx="46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滴定终点后再加碱，水的电离受到抑制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901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图像与坐标变换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新课标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）常温下将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溶液添加到己二酸（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）溶液中，混合溶液的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与离子浓度变化的关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系如图所示，下列叙述错误的是（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A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X)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的数量级为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-6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B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、曲线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lg[c(HX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)/c(H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X)]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的变化关系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C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NaHX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溶液中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)&gt;c(OH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D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、当混合溶液呈中性时：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c(Na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)&gt;c(HX)&gt;c(X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)&gt;c(OH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)=c(H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/>
              <a:t> </a:t>
            </a:r>
            <a:endParaRPr lang="zh-CN" altLang="zh-CN" sz="2000"/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00" y="2641600"/>
            <a:ext cx="4112895" cy="34709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733214" y="764364"/>
                <a:ext cx="6682156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pH=pKa</a:t>
                </a:r>
                <a14:m>
                  <m:oMath xmlns:m="http://schemas.openxmlformats.org/officeDocument/2006/math">
                    <m:r>
                      <a:rPr lang="en-US" altLang="zh-CN" sz="20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𝐻𝐴</m:t>
                        </m:r>
                        <m:r>
                          <a:rPr lang="en-US" altLang="zh-CN" sz="20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  <m:r>
                      <a:rPr lang="en-US" altLang="zh-CN" sz="20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zh-CN" altLang="en-US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当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𝐻𝐴</m:t>
                        </m:r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  <m:r>
                      <a:rPr lang="en-US" altLang="zh-CN" sz="20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zh-CN" sz="20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0</a:t>
                </a:r>
                <a:r>
                  <a:rPr lang="zh-CN" altLang="en-US" sz="20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时，</a:t>
                </a:r>
                <a:r>
                  <a:rPr lang="en-US" altLang="zh-CN" sz="20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pH=pKa</a:t>
                </a:r>
                <a:endParaRPr lang="zh-CN" altLang="zh-CN" sz="2000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14" y="764364"/>
                <a:ext cx="6682156" cy="827855"/>
              </a:xfrm>
              <a:prstGeom prst="rect">
                <a:avLst/>
              </a:prstGeom>
              <a:blipFill rotWithShape="0"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 flipH="1">
            <a:off x="2997200" y="2514600"/>
            <a:ext cx="0" cy="318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977900" y="2908300"/>
            <a:ext cx="495300" cy="291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29057" y="4510405"/>
            <a:ext cx="495300" cy="291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22" y="1507272"/>
            <a:ext cx="4112585" cy="33859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795313" y="4510405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82919" y="4474657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5.4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86611" y="2894951"/>
            <a:ext cx="5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80024" y="2949577"/>
            <a:ext cx="5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59254" y="1466877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31824" y="140285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HX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174256" y="140285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9730414" y="1466877"/>
            <a:ext cx="0" cy="40830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026722" y="1507272"/>
            <a:ext cx="0" cy="31491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851605" y="465638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62195" y="948610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5126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图像与坐标变换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0" y="645717"/>
                <a:ext cx="12192000" cy="2430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2021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八省湖南）常温下，向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20.00ml 0.1000mol/L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溶液中滴加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0.1000mol/L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NaOH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溶液，溶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液中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lg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𝐶𝑂𝑂𝐻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随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的变化关系如图所示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(lg5=0.7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）。下列说法正确的是（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	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A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、常温下，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的电离常数为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10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-4.76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B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、当溶液中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pH=7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时，消耗</a:t>
                </a:r>
                <a:r>
                  <a:rPr lang="en-US" altLang="zh-CN" sz="200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NaOH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溶液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20.00ml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C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、溶液中水的电离程度大小：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a&gt;b&gt;c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	D 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zh-CN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点溶液中：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c(Na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+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)&gt;c(CH</a:t>
                </a:r>
                <a:r>
                  <a:rPr lang="en-US" altLang="zh-CN" sz="2000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COO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)&gt;c(OH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)&gt;c(H</a:t>
                </a:r>
                <a:r>
                  <a:rPr lang="en-US" altLang="zh-CN" sz="2000" baseline="30000">
                    <a:latin typeface="黑体" panose="02010609060101010101" pitchFamily="49" charset="-122"/>
                    <a:ea typeface="黑体" panose="02010609060101010101" pitchFamily="49" charset="-122"/>
                  </a:rPr>
                  <a:t>+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rPr>
                  <a:t> </a:t>
                </a:r>
                <a:endParaRPr lang="zh-CN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5717"/>
                <a:ext cx="12192000" cy="2430409"/>
              </a:xfrm>
              <a:prstGeom prst="rect">
                <a:avLst/>
              </a:prstGeom>
              <a:blipFill rotWithShape="0">
                <a:blip r:embed="rId3"/>
                <a:stretch>
                  <a:fillRect l="-500" t="-1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8" y="3076126"/>
            <a:ext cx="4541520" cy="313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315333"/>
            <a:ext cx="4626260" cy="376657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9436100" y="1692037"/>
            <a:ext cx="0" cy="318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282587" y="499833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4.76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8686800" y="1604771"/>
            <a:ext cx="0" cy="318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074322" y="5006594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8.73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0223500" y="1604771"/>
            <a:ext cx="0" cy="318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359254" y="504012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2.88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59254" y="3899846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79697" y="280136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04084" y="3194720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09678" y="1604771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HAc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45655" y="1649068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438272" y="1614794"/>
            <a:ext cx="3853424" cy="3510856"/>
          </a:xfrm>
          <a:prstGeom prst="straightConnector1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103788" y="2122066"/>
            <a:ext cx="2422273" cy="3510856"/>
          </a:xfrm>
          <a:prstGeom prst="straightConnector1">
            <a:avLst/>
          </a:prstGeom>
          <a:ln w="63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364983" y="5623148"/>
            <a:ext cx="318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HAc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err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等量混合</a:t>
            </a:r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≠</a:t>
            </a:r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833436" y="2345460"/>
            <a:ext cx="2422273" cy="3510856"/>
          </a:xfrm>
          <a:prstGeom prst="straightConnector1">
            <a:avLst/>
          </a:prstGeom>
          <a:ln w="63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367920" y="5888407"/>
            <a:ext cx="318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en-US" altLang="zh-CN" baseline="3000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越多水的电离越大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384021" y="2659464"/>
            <a:ext cx="1740281" cy="3598275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370857" y="6239402"/>
            <a:ext cx="318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电荷守恒式，显碱性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881004" y="1008171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534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图像与坐标变换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/>
              <a:t>常温下，用</a:t>
            </a:r>
            <a:r>
              <a:rPr lang="en-US" altLang="zh-CN" sz="2000" err="1"/>
              <a:t>NaOH</a:t>
            </a:r>
            <a:r>
              <a:rPr lang="zh-CN" altLang="zh-CN" sz="2000"/>
              <a:t>溶液滴定</a:t>
            </a:r>
            <a:r>
              <a:rPr lang="en-US" altLang="zh-CN" sz="2000"/>
              <a:t>H</a:t>
            </a:r>
            <a:r>
              <a:rPr lang="en-US" altLang="zh-CN" sz="2000" baseline="-25000"/>
              <a:t>2</a:t>
            </a:r>
            <a:r>
              <a:rPr lang="en-US" altLang="zh-CN" sz="2000"/>
              <a:t>A</a:t>
            </a:r>
            <a:r>
              <a:rPr lang="zh-CN" altLang="zh-CN" sz="2000"/>
              <a:t>溶液，混合溶液的</a:t>
            </a:r>
            <a:r>
              <a:rPr lang="en-US" altLang="zh-CN" sz="2000"/>
              <a:t>pH</a:t>
            </a:r>
            <a:r>
              <a:rPr lang="zh-CN" altLang="zh-CN" sz="2000"/>
              <a:t>与离子浓度的负对数</a:t>
            </a:r>
            <a:r>
              <a:rPr lang="en-US" altLang="zh-CN" sz="2000" err="1"/>
              <a:t>pX</a:t>
            </a:r>
            <a:r>
              <a:rPr lang="zh-CN" altLang="zh-CN" sz="2000"/>
              <a:t>关系如图所示。</a:t>
            </a:r>
            <a:r>
              <a:rPr lang="en-US" altLang="zh-CN" sz="2000" err="1"/>
              <a:t>pX</a:t>
            </a:r>
            <a:r>
              <a:rPr lang="zh-CN" altLang="zh-CN" sz="2000"/>
              <a:t>代表 </a:t>
            </a:r>
            <a:r>
              <a:rPr lang="en-US" altLang="zh-CN" sz="2000"/>
              <a:t>           </a:t>
            </a:r>
          </a:p>
          <a:p>
            <a:r>
              <a:rPr lang="en-US" altLang="zh-CN" sz="2000"/>
              <a:t>                 </a:t>
            </a:r>
            <a:r>
              <a:rPr lang="zh-CN" altLang="en-US" sz="2000"/>
              <a:t>    </a:t>
            </a:r>
            <a:r>
              <a:rPr lang="zh-CN" altLang="zh-CN" sz="2000"/>
              <a:t>或 </a:t>
            </a:r>
            <a:r>
              <a:rPr lang="en-US" altLang="zh-CN" sz="2000"/>
              <a:t>         </a:t>
            </a:r>
            <a:r>
              <a:rPr lang="zh-CN" altLang="zh-CN" sz="2000"/>
              <a:t>，下列说法正确的是（</a:t>
            </a:r>
            <a:r>
              <a:rPr lang="en-US" altLang="zh-CN" sz="2000"/>
              <a:t>		</a:t>
            </a:r>
            <a:r>
              <a:rPr lang="zh-CN" altLang="zh-CN" sz="2000"/>
              <a:t>）</a:t>
            </a:r>
            <a:endParaRPr lang="en-US" altLang="zh-CN" sz="2000"/>
          </a:p>
          <a:p>
            <a:r>
              <a:rPr lang="en-US" altLang="zh-CN" sz="2000"/>
              <a:t>	A</a:t>
            </a:r>
            <a:r>
              <a:rPr lang="zh-CN" altLang="zh-CN" sz="2000"/>
              <a:t>、曲线</a:t>
            </a:r>
            <a:r>
              <a:rPr lang="en-US" altLang="zh-CN" sz="2000"/>
              <a:t>a</a:t>
            </a:r>
            <a:r>
              <a:rPr lang="zh-CN" altLang="zh-CN" sz="2000"/>
              <a:t>表示</a:t>
            </a:r>
            <a:r>
              <a:rPr lang="en-US" altLang="zh-CN" sz="2000"/>
              <a:t>pH</a:t>
            </a:r>
            <a:r>
              <a:rPr lang="zh-CN" altLang="zh-CN" sz="2000"/>
              <a:t>与 </a:t>
            </a:r>
            <a:r>
              <a:rPr lang="en-US" altLang="zh-CN" sz="2000"/>
              <a:t>           </a:t>
            </a:r>
            <a:r>
              <a:rPr lang="zh-CN" altLang="zh-CN" sz="2000"/>
              <a:t>的变化关系</a:t>
            </a:r>
          </a:p>
          <a:p>
            <a:r>
              <a:rPr lang="en-US" altLang="zh-CN" sz="2000"/>
              <a:t>	B</a:t>
            </a:r>
            <a:r>
              <a:rPr lang="zh-CN" altLang="zh-CN" sz="2000"/>
              <a:t>、</a:t>
            </a:r>
            <a:r>
              <a:rPr lang="en-US" altLang="zh-CN" sz="2000"/>
              <a:t>H</a:t>
            </a:r>
            <a:r>
              <a:rPr lang="en-US" altLang="zh-CN" sz="2000" baseline="-25000"/>
              <a:t>2</a:t>
            </a:r>
            <a:r>
              <a:rPr lang="en-US" altLang="zh-CN" sz="2000"/>
              <a:t>A</a:t>
            </a:r>
            <a:r>
              <a:rPr lang="zh-CN" altLang="zh-CN" sz="2000"/>
              <a:t>的第一步电离常数为</a:t>
            </a:r>
            <a:r>
              <a:rPr lang="en-US" altLang="zh-CN" sz="2000"/>
              <a:t>10</a:t>
            </a:r>
            <a:r>
              <a:rPr lang="en-US" altLang="zh-CN" sz="2000" baseline="30000"/>
              <a:t>-4.2</a:t>
            </a:r>
            <a:endParaRPr lang="zh-CN" altLang="zh-CN" sz="2000"/>
          </a:p>
          <a:p>
            <a:r>
              <a:rPr lang="en-US" altLang="zh-CN" sz="2000"/>
              <a:t>	C</a:t>
            </a:r>
            <a:r>
              <a:rPr lang="zh-CN" altLang="zh-CN" sz="2000"/>
              <a:t>、滴定至</a:t>
            </a:r>
            <a:r>
              <a:rPr lang="en-US" altLang="zh-CN" sz="2000"/>
              <a:t>pH=7</a:t>
            </a:r>
            <a:r>
              <a:rPr lang="zh-CN" altLang="zh-CN" sz="2000"/>
              <a:t>时，</a:t>
            </a:r>
            <a:r>
              <a:rPr lang="en-US" altLang="zh-CN" sz="2000"/>
              <a:t>c(Na</a:t>
            </a:r>
            <a:r>
              <a:rPr lang="en-US" altLang="zh-CN" sz="2000" baseline="30000"/>
              <a:t>+</a:t>
            </a:r>
            <a:r>
              <a:rPr lang="en-US" altLang="zh-CN" sz="2000"/>
              <a:t>)&lt;3c(A</a:t>
            </a:r>
            <a:r>
              <a:rPr lang="en-US" altLang="zh-CN" sz="2000" baseline="30000"/>
              <a:t>2-</a:t>
            </a:r>
            <a:r>
              <a:rPr lang="en-US" altLang="zh-CN" sz="2000"/>
              <a:t>)</a:t>
            </a:r>
            <a:endParaRPr lang="zh-CN" altLang="zh-CN" sz="2000"/>
          </a:p>
          <a:p>
            <a:r>
              <a:rPr lang="en-US" altLang="zh-CN" sz="2000"/>
              <a:t>	D</a:t>
            </a:r>
            <a:r>
              <a:rPr lang="zh-CN" altLang="zh-CN" sz="2000"/>
              <a:t>、当</a:t>
            </a:r>
            <a:r>
              <a:rPr lang="en-US" altLang="zh-CN" sz="2000"/>
              <a:t>H</a:t>
            </a:r>
            <a:r>
              <a:rPr lang="en-US" altLang="zh-CN" sz="2000" baseline="-25000"/>
              <a:t>2</a:t>
            </a:r>
            <a:r>
              <a:rPr lang="en-US" altLang="zh-CN" sz="2000"/>
              <a:t>A</a:t>
            </a:r>
            <a:r>
              <a:rPr lang="zh-CN" altLang="zh-CN" sz="2000"/>
              <a:t>被完全中和时，</a:t>
            </a:r>
            <a:r>
              <a:rPr lang="en-US" altLang="zh-CN" sz="2000"/>
              <a:t>c(OH-) = c(HA-) +c(H</a:t>
            </a:r>
            <a:r>
              <a:rPr lang="en-US" altLang="zh-CN" sz="2000" baseline="-25000"/>
              <a:t>2</a:t>
            </a:r>
            <a:r>
              <a:rPr lang="en-US" altLang="zh-CN" sz="2000"/>
              <a:t>A) + c(H+)</a:t>
            </a:r>
            <a:endParaRPr lang="zh-CN" altLang="zh-CN" sz="2000"/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9" y="2729864"/>
            <a:ext cx="3744596" cy="316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55" y="999660"/>
            <a:ext cx="643890" cy="3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857" y="999659"/>
            <a:ext cx="759143" cy="3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435" y="1281894"/>
            <a:ext cx="573565" cy="34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93" y="2729863"/>
            <a:ext cx="3841677" cy="316293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 flipV="1">
            <a:off x="1993900" y="3060700"/>
            <a:ext cx="0" cy="260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2455" y="5384800"/>
            <a:ext cx="1385571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4500" y="4165600"/>
            <a:ext cx="154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62195" y="948610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483" y="3941998"/>
            <a:ext cx="5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483" y="5184208"/>
            <a:ext cx="5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61882" y="5523466"/>
            <a:ext cx="104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=4.2</a:t>
            </a:r>
            <a:endParaRPr lang="zh-CN" altLang="en-US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10100" y="5527106"/>
            <a:ext cx="102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73735" y="3871379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61753" y="3980934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9784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图像与坐标变换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℃时，用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1.00mol/LNaOH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溶液调节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0.10L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某二元酸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，溶液中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的浓度变化如图所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示，下列说法正确的是（   ）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=2×10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-11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B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点，由水电离出的氢离子浓度约为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-10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mol/L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C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、在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点时，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c(Na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)&gt;3c(A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D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0.1mol/LNaHA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溶液中：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c(Na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)&gt;c(HA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&gt;c(H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A)&gt;c(A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45" y="2921815"/>
            <a:ext cx="4542490" cy="29466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35804" y="989249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91254" y="3263900"/>
            <a:ext cx="2967190" cy="1698188"/>
            <a:chOff x="991254" y="3263900"/>
            <a:chExt cx="2967190" cy="1698188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2616200" y="3263900"/>
              <a:ext cx="12700" cy="15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892300" y="4777422"/>
              <a:ext cx="736600" cy="104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91254" y="4592756"/>
              <a:ext cx="296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Ka</a:t>
              </a:r>
              <a:r>
                <a:rPr lang="en-US" altLang="zh-CN" baseline="-25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=10</a:t>
              </a:r>
              <a:r>
                <a:rPr lang="en-US" altLang="zh-CN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-4</a:t>
              </a:r>
              <a:endParaRPr lang="zh-CN" altLang="en-US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3492500" y="2960032"/>
            <a:ext cx="0" cy="1435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1651000" y="4127500"/>
            <a:ext cx="1841500" cy="22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93434" y="3886318"/>
            <a:ext cx="39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baseline="30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-8</a:t>
            </a:r>
            <a:endParaRPr lang="zh-CN" altLang="en-US" baseline="3000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31000" y="17780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679976" y="1593334"/>
            <a:ext cx="22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应是大于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-7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169984" y="20828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18960" y="1874807"/>
            <a:ext cx="60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)+c(Na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)=c(HA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)+2c(A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)+c(OH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58660" y="2522539"/>
            <a:ext cx="60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NaHA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显酸性，应是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多余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200" y="119507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38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五、分布系数的变形考察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溶液成份非酸碱问题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92496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常温下，已知甘氨酸在水中存在三种微粒，它们的转化关系如图。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pI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为该溶液中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—COO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数目相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等时的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分别表示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—COOH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的解离常数，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-2.4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-9.4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。其各微粒在水中的分布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系数如图所示。根据以上信息判断错误的是（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en-US" altLang="zh-CN" sz="2000"/>
              <a:t>A</a:t>
            </a:r>
            <a:r>
              <a:rPr lang="zh-CN" altLang="zh-CN" sz="2000"/>
              <a:t>、</a:t>
            </a:r>
            <a:r>
              <a:rPr lang="en-US" altLang="zh-CN" sz="2000"/>
              <a:t>a</a:t>
            </a:r>
            <a:r>
              <a:rPr lang="zh-CN" altLang="zh-CN" sz="2000"/>
              <a:t>点对应的</a:t>
            </a:r>
            <a:r>
              <a:rPr lang="en-US" altLang="zh-CN" sz="2000"/>
              <a:t>pH=2.4 </a:t>
            </a:r>
            <a:endParaRPr lang="zh-CN" altLang="zh-CN" sz="2000"/>
          </a:p>
          <a:p>
            <a:r>
              <a:rPr lang="en-US" altLang="zh-CN" sz="2000"/>
              <a:t>	B</a:t>
            </a:r>
            <a:r>
              <a:rPr lang="zh-CN" altLang="zh-CN" sz="2000"/>
              <a:t>、当溶液中</a:t>
            </a:r>
            <a:r>
              <a:rPr lang="en-US" altLang="zh-CN" sz="2000"/>
              <a:t>pH=7</a:t>
            </a:r>
            <a:r>
              <a:rPr lang="zh-CN" altLang="zh-CN" sz="2000"/>
              <a:t>时，</a:t>
            </a:r>
            <a:r>
              <a:rPr lang="en-US" altLang="zh-CN" sz="2000"/>
              <a:t>c(A</a:t>
            </a:r>
            <a:r>
              <a:rPr lang="en-US" altLang="zh-CN" sz="2000" baseline="30000"/>
              <a:t>±</a:t>
            </a:r>
            <a:r>
              <a:rPr lang="en-US" altLang="zh-CN" sz="2000"/>
              <a:t>) &gt; c(A</a:t>
            </a:r>
            <a:r>
              <a:rPr lang="en-US" altLang="zh-CN" sz="2000" baseline="30000"/>
              <a:t>+</a:t>
            </a:r>
            <a:r>
              <a:rPr lang="en-US" altLang="zh-CN" sz="2000"/>
              <a:t>) &gt; c(A</a:t>
            </a:r>
            <a:r>
              <a:rPr lang="en-US" altLang="zh-CN" sz="2000" baseline="30000"/>
              <a:t>-</a:t>
            </a:r>
            <a:r>
              <a:rPr lang="en-US" altLang="zh-CN" sz="2000"/>
              <a:t>)</a:t>
            </a:r>
            <a:endParaRPr lang="zh-CN" altLang="zh-CN" sz="2000"/>
          </a:p>
          <a:p>
            <a:r>
              <a:rPr lang="en-US" altLang="zh-CN" sz="2000"/>
              <a:t>	C</a:t>
            </a:r>
            <a:r>
              <a:rPr lang="zh-CN" altLang="zh-CN" sz="2000"/>
              <a:t>、甘氨酸溶液的</a:t>
            </a:r>
            <a:r>
              <a:rPr lang="en-US" altLang="zh-CN" sz="2000" err="1"/>
              <a:t>pI=5.9</a:t>
            </a:r>
            <a:endParaRPr lang="zh-CN" altLang="zh-CN" sz="2000"/>
          </a:p>
          <a:p>
            <a:r>
              <a:rPr lang="en-US" altLang="zh-CN" sz="2000"/>
              <a:t>	D</a:t>
            </a:r>
            <a:r>
              <a:rPr lang="zh-CN" altLang="zh-CN" sz="2000"/>
              <a:t>、甘氨酸溶于水后，溶液显酸性</a:t>
            </a: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414" y="1685062"/>
            <a:ext cx="6039486" cy="156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701" y="3251199"/>
            <a:ext cx="5778500" cy="27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214004" y="3554649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64022" y="3369983"/>
            <a:ext cx="62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±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19405" y="3251199"/>
            <a:ext cx="62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713284" y="3633231"/>
            <a:ext cx="0" cy="2387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189784" y="3554649"/>
            <a:ext cx="0" cy="2387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425544" y="6025056"/>
            <a:ext cx="12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=2.4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83888" y="5994568"/>
            <a:ext cx="12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=9.4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8883651" y="3435865"/>
            <a:ext cx="55184" cy="2975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8236467" y="6247064"/>
                <a:ext cx="27959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𝑝𝐾</m:t>
                      </m:r>
                      <m:r>
                        <a:rPr lang="en-US" altLang="zh-CN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𝑝𝐾</m:t>
                      </m:r>
                      <m:r>
                        <a:rPr lang="en-US" altLang="zh-CN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2</m:t>
                      </m:r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）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5.9</m:t>
                      </m:r>
                    </m:oMath>
                  </m:oMathPara>
                </a14:m>
                <a:endParaRPr lang="zh-CN" altLang="en-US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467" y="6247064"/>
                <a:ext cx="2795977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 flipH="1">
            <a:off x="9283700" y="2908300"/>
            <a:ext cx="67961" cy="3033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010177" y="5860717"/>
            <a:ext cx="12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pH=7</a:t>
            </a:r>
            <a:endParaRPr lang="zh-CN" altLang="en-US" baseline="300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09306" y="1315730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6162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一、什么是分布系数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60233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步步高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给出的定义：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分布曲线是指以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为横坐标、分布系数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即组分的平衡浓度占总浓度的分数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为纵坐标的关系曲线。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916" y="1745171"/>
            <a:ext cx="3948259" cy="314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418" y="1745171"/>
            <a:ext cx="3626261" cy="32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944916" y="4884325"/>
            <a:ext cx="373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COOH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溶液中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COOH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与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COO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-</a:t>
            </a: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的分布系数图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8418" y="4892225"/>
            <a:ext cx="373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溶液中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HC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-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和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2-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的分布系数图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9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五、分布系数的变形考察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溶液成份非酸碱问题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/>
              <a:t>（</a:t>
            </a:r>
            <a:r>
              <a:rPr lang="en-US" altLang="zh-CN" sz="2000"/>
              <a:t>2021</a:t>
            </a:r>
            <a:r>
              <a:rPr lang="zh-CN" altLang="zh-CN" sz="2000"/>
              <a:t>山东）赖氨酸</a:t>
            </a:r>
            <a:r>
              <a:rPr lang="en-US" altLang="zh-CN" sz="2000"/>
              <a:t>[H</a:t>
            </a:r>
            <a:r>
              <a:rPr lang="en-US" altLang="zh-CN" sz="2000" baseline="-25000"/>
              <a:t>3</a:t>
            </a:r>
            <a:r>
              <a:rPr lang="en-US" altLang="zh-CN" sz="2000"/>
              <a:t>N </a:t>
            </a:r>
            <a:r>
              <a:rPr lang="en-US" altLang="zh-CN" sz="2000" baseline="30000"/>
              <a:t>+</a:t>
            </a:r>
            <a:r>
              <a:rPr lang="en-US" altLang="zh-CN" sz="2000"/>
              <a:t>(CH</a:t>
            </a:r>
            <a:r>
              <a:rPr lang="en-US" altLang="zh-CN" sz="2000" baseline="-25000"/>
              <a:t>2</a:t>
            </a:r>
            <a:r>
              <a:rPr lang="en-US" altLang="zh-CN" sz="2000"/>
              <a:t>)</a:t>
            </a:r>
            <a:r>
              <a:rPr lang="en-US" altLang="zh-CN" sz="2000" baseline="-25000"/>
              <a:t>4</a:t>
            </a:r>
            <a:r>
              <a:rPr lang="en-US" altLang="zh-CN" sz="2000"/>
              <a:t>CH(NH</a:t>
            </a:r>
            <a:r>
              <a:rPr lang="en-US" altLang="zh-CN" sz="2000" baseline="-25000"/>
              <a:t>2</a:t>
            </a:r>
            <a:r>
              <a:rPr lang="en-US" altLang="zh-CN" sz="2000"/>
              <a:t>)COO-</a:t>
            </a:r>
            <a:r>
              <a:rPr lang="zh-CN" altLang="zh-CN" sz="2000"/>
              <a:t>，用</a:t>
            </a:r>
            <a:r>
              <a:rPr lang="en-US" altLang="zh-CN" sz="2000"/>
              <a:t>HR</a:t>
            </a:r>
            <a:r>
              <a:rPr lang="zh-CN" altLang="zh-CN" sz="2000"/>
              <a:t>表示</a:t>
            </a:r>
            <a:r>
              <a:rPr lang="en-US" altLang="zh-CN" sz="2000"/>
              <a:t>]</a:t>
            </a:r>
            <a:r>
              <a:rPr lang="zh-CN" altLang="zh-CN" sz="2000"/>
              <a:t>是人体必需氨基酸，其盐酸盐（</a:t>
            </a:r>
            <a:r>
              <a:rPr lang="en-US" altLang="zh-CN" sz="2000"/>
              <a:t>H</a:t>
            </a:r>
            <a:r>
              <a:rPr lang="en-US" altLang="zh-CN" sz="2000" baseline="-25000"/>
              <a:t>3</a:t>
            </a:r>
            <a:r>
              <a:rPr lang="en-US" altLang="zh-CN" sz="2000"/>
              <a:t>RCl</a:t>
            </a:r>
            <a:r>
              <a:rPr lang="en-US" altLang="zh-CN" sz="2000" baseline="-25000"/>
              <a:t>2</a:t>
            </a:r>
            <a:r>
              <a:rPr lang="zh-CN" altLang="zh-CN" sz="2000"/>
              <a:t>）</a:t>
            </a:r>
          </a:p>
          <a:p>
            <a:endParaRPr lang="en-US" altLang="zh-CN" sz="2000"/>
          </a:p>
          <a:p>
            <a:r>
              <a:rPr lang="en-US" altLang="zh-CN" sz="2000"/>
              <a:t>	</a:t>
            </a:r>
            <a:r>
              <a:rPr lang="zh-CN" altLang="zh-CN" sz="2000"/>
              <a:t>在水溶液中存在如下平衡：</a:t>
            </a:r>
            <a:r>
              <a:rPr lang="en-US" altLang="zh-CN" sz="2000"/>
              <a:t>			</a:t>
            </a:r>
            <a:r>
              <a:rPr lang="zh-CN" altLang="zh-CN" sz="2000"/>
              <a:t>向一定浓度的</a:t>
            </a:r>
            <a:r>
              <a:rPr lang="en-US" altLang="zh-CN" sz="2000"/>
              <a:t>H</a:t>
            </a:r>
            <a:r>
              <a:rPr lang="en-US" altLang="zh-CN" sz="2000" baseline="-25000"/>
              <a:t>3</a:t>
            </a:r>
            <a:r>
              <a:rPr lang="en-US" altLang="zh-CN" sz="2000"/>
              <a:t>RCl</a:t>
            </a:r>
            <a:r>
              <a:rPr lang="en-US" altLang="zh-CN" sz="2000" baseline="-25000"/>
              <a:t>2</a:t>
            </a:r>
            <a:r>
              <a:rPr lang="zh-CN" altLang="zh-CN" sz="2000"/>
              <a:t>溶液中滴加</a:t>
            </a:r>
            <a:r>
              <a:rPr lang="en-US" altLang="zh-CN" sz="2000" err="1"/>
              <a:t>NaOH</a:t>
            </a:r>
            <a:r>
              <a:rPr lang="zh-CN" altLang="zh-CN" sz="2000"/>
              <a:t>溶液，溶液中</a:t>
            </a:r>
            <a:endParaRPr lang="en-US" altLang="zh-CN" sz="2000"/>
          </a:p>
          <a:p>
            <a:r>
              <a:rPr lang="en-US" altLang="zh-CN" sz="2000"/>
              <a:t>	</a:t>
            </a:r>
          </a:p>
          <a:p>
            <a:r>
              <a:rPr lang="en-US" altLang="zh-CN" sz="2000"/>
              <a:t>	H</a:t>
            </a:r>
            <a:r>
              <a:rPr lang="en-US" altLang="zh-CN" sz="2000" baseline="-25000"/>
              <a:t>3</a:t>
            </a:r>
            <a:r>
              <a:rPr lang="en-US" altLang="zh-CN" sz="2000"/>
              <a:t>R</a:t>
            </a:r>
            <a:r>
              <a:rPr lang="en-US" altLang="zh-CN" sz="2000" baseline="30000"/>
              <a:t>2+</a:t>
            </a:r>
            <a:r>
              <a:rPr lang="zh-CN" altLang="zh-CN" sz="2000"/>
              <a:t>、</a:t>
            </a:r>
            <a:r>
              <a:rPr lang="en-US" altLang="zh-CN" sz="2000"/>
              <a:t>H</a:t>
            </a:r>
            <a:r>
              <a:rPr lang="en-US" altLang="zh-CN" sz="2000" baseline="-25000"/>
              <a:t>2</a:t>
            </a:r>
            <a:r>
              <a:rPr lang="en-US" altLang="zh-CN" sz="2000"/>
              <a:t>R+</a:t>
            </a:r>
            <a:r>
              <a:rPr lang="zh-CN" altLang="zh-CN" sz="2000"/>
              <a:t>、</a:t>
            </a:r>
            <a:r>
              <a:rPr lang="en-US" altLang="zh-CN" sz="2000"/>
              <a:t>HR</a:t>
            </a:r>
            <a:r>
              <a:rPr lang="zh-CN" altLang="zh-CN" sz="2000"/>
              <a:t>和</a:t>
            </a:r>
            <a:r>
              <a:rPr lang="en-US" altLang="zh-CN" sz="2000"/>
              <a:t>R-</a:t>
            </a:r>
            <a:r>
              <a:rPr lang="zh-CN" altLang="zh-CN" sz="2000"/>
              <a:t>的分布系数</a:t>
            </a:r>
            <a:r>
              <a:rPr lang="en-US" altLang="zh-CN" sz="2000"/>
              <a:t>δ</a:t>
            </a:r>
            <a:r>
              <a:rPr lang="zh-CN" altLang="zh-CN" sz="2000"/>
              <a:t>（</a:t>
            </a:r>
            <a:r>
              <a:rPr lang="en-US" altLang="zh-CN" sz="2000"/>
              <a:t>x</a:t>
            </a:r>
            <a:r>
              <a:rPr lang="zh-CN" altLang="zh-CN" sz="2000"/>
              <a:t>）随</a:t>
            </a:r>
            <a:r>
              <a:rPr lang="en-US" altLang="zh-CN" sz="2000"/>
              <a:t>pH</a:t>
            </a:r>
            <a:r>
              <a:rPr lang="zh-CN" altLang="zh-CN" sz="2000"/>
              <a:t>变化如图所示。已知</a:t>
            </a:r>
            <a:r>
              <a:rPr lang="en-US" altLang="zh-CN" sz="2000"/>
              <a:t>								</a:t>
            </a:r>
          </a:p>
          <a:p>
            <a:r>
              <a:rPr lang="en-US" altLang="zh-CN" sz="2000"/>
              <a:t>	</a:t>
            </a:r>
            <a:r>
              <a:rPr lang="zh-CN" altLang="zh-CN" sz="2000"/>
              <a:t>下列表述正确的是（</a:t>
            </a:r>
            <a:r>
              <a:rPr lang="en-US" altLang="zh-CN" sz="2000"/>
              <a:t>		</a:t>
            </a:r>
            <a:r>
              <a:rPr lang="zh-CN" altLang="zh-CN" sz="2000"/>
              <a:t>）</a:t>
            </a:r>
            <a:endParaRPr lang="en-US" altLang="zh-CN" sz="2000"/>
          </a:p>
          <a:p>
            <a:r>
              <a:rPr lang="en-US" altLang="zh-CN" sz="2000"/>
              <a:t>	A</a:t>
            </a:r>
            <a:r>
              <a:rPr lang="zh-CN" altLang="zh-CN" sz="2000"/>
              <a:t>、</a:t>
            </a:r>
          </a:p>
          <a:p>
            <a:r>
              <a:rPr lang="en-US" altLang="zh-CN" sz="2000"/>
              <a:t>	</a:t>
            </a:r>
          </a:p>
          <a:p>
            <a:r>
              <a:rPr lang="en-US" altLang="zh-CN" sz="2000"/>
              <a:t>	B</a:t>
            </a:r>
            <a:r>
              <a:rPr lang="zh-CN" altLang="zh-CN" sz="2000"/>
              <a:t>、</a:t>
            </a:r>
            <a:r>
              <a:rPr lang="en-US" altLang="zh-CN" sz="2000"/>
              <a:t>M</a:t>
            </a:r>
            <a:r>
              <a:rPr lang="zh-CN" altLang="zh-CN" sz="2000"/>
              <a:t>点，</a:t>
            </a:r>
            <a:r>
              <a:rPr lang="en-US" altLang="zh-CN" sz="2000"/>
              <a:t>c(Cl</a:t>
            </a:r>
            <a:r>
              <a:rPr lang="en-US" altLang="zh-CN" sz="2000" baseline="30000"/>
              <a:t>-</a:t>
            </a:r>
            <a:r>
              <a:rPr lang="en-US" altLang="zh-CN" sz="2000"/>
              <a:t>)+c(OH</a:t>
            </a:r>
            <a:r>
              <a:rPr lang="en-US" altLang="zh-CN" sz="2000" baseline="30000"/>
              <a:t>-</a:t>
            </a:r>
            <a:r>
              <a:rPr lang="en-US" altLang="zh-CN" sz="2000"/>
              <a:t>)+c(R</a:t>
            </a:r>
            <a:r>
              <a:rPr lang="en-US" altLang="zh-CN" sz="2000" baseline="30000"/>
              <a:t>-</a:t>
            </a:r>
            <a:r>
              <a:rPr lang="en-US" altLang="zh-CN" sz="2000"/>
              <a:t>) =2c(H</a:t>
            </a:r>
            <a:r>
              <a:rPr lang="en-US" altLang="zh-CN" sz="2000" baseline="-25000"/>
              <a:t>2</a:t>
            </a:r>
            <a:r>
              <a:rPr lang="en-US" altLang="zh-CN" sz="2000"/>
              <a:t>R</a:t>
            </a:r>
            <a:r>
              <a:rPr lang="en-US" altLang="zh-CN" sz="2000" baseline="30000"/>
              <a:t>+</a:t>
            </a:r>
            <a:r>
              <a:rPr lang="en-US" altLang="zh-CN" sz="2000"/>
              <a:t>)+c(Na</a:t>
            </a:r>
            <a:r>
              <a:rPr lang="en-US" altLang="zh-CN" sz="2000" baseline="30000"/>
              <a:t>+</a:t>
            </a:r>
            <a:r>
              <a:rPr lang="en-US" altLang="zh-CN" sz="2000"/>
              <a:t>)+c(H</a:t>
            </a:r>
            <a:r>
              <a:rPr lang="en-US" altLang="zh-CN" sz="2000" baseline="30000"/>
              <a:t>+</a:t>
            </a:r>
            <a:r>
              <a:rPr lang="en-US" altLang="zh-CN" sz="2000"/>
              <a:t>)</a:t>
            </a:r>
            <a:endParaRPr lang="zh-CN" altLang="zh-CN" sz="2000"/>
          </a:p>
          <a:p>
            <a:r>
              <a:rPr lang="en-US" altLang="zh-CN" sz="2000"/>
              <a:t>	</a:t>
            </a:r>
          </a:p>
          <a:p>
            <a:r>
              <a:rPr lang="en-US" altLang="zh-CN" sz="2000"/>
              <a:t>	C</a:t>
            </a:r>
            <a:r>
              <a:rPr lang="zh-CN" altLang="zh-CN" sz="2000"/>
              <a:t>、</a:t>
            </a:r>
            <a:r>
              <a:rPr lang="en-US" altLang="zh-CN" sz="2000"/>
              <a:t>O</a:t>
            </a:r>
            <a:r>
              <a:rPr lang="zh-CN" altLang="zh-CN" sz="2000"/>
              <a:t>点，</a:t>
            </a:r>
            <a:r>
              <a:rPr lang="en-US" altLang="zh-CN" sz="2000"/>
              <a:t>pH=</a:t>
            </a:r>
            <a:endParaRPr lang="zh-CN" altLang="zh-CN" sz="2000"/>
          </a:p>
          <a:p>
            <a:r>
              <a:rPr lang="en-US" altLang="zh-CN" sz="2000"/>
              <a:t>	</a:t>
            </a:r>
          </a:p>
          <a:p>
            <a:r>
              <a:rPr lang="en-US" altLang="zh-CN" sz="2000"/>
              <a:t>	D</a:t>
            </a:r>
            <a:r>
              <a:rPr lang="zh-CN" altLang="zh-CN" sz="2000"/>
              <a:t>、</a:t>
            </a:r>
            <a:r>
              <a:rPr lang="en-US" altLang="zh-CN" sz="2000"/>
              <a:t>P</a:t>
            </a:r>
            <a:r>
              <a:rPr lang="zh-CN" altLang="zh-CN" sz="2000"/>
              <a:t>点，</a:t>
            </a:r>
            <a:r>
              <a:rPr lang="en-US" altLang="zh-CN" sz="2000"/>
              <a:t>c(Na</a:t>
            </a:r>
            <a:r>
              <a:rPr lang="en-US" altLang="zh-CN" sz="2000" baseline="30000"/>
              <a:t>+</a:t>
            </a:r>
            <a:r>
              <a:rPr lang="en-US" altLang="zh-CN" sz="2000"/>
              <a:t>)&gt;c(Cl</a:t>
            </a:r>
            <a:r>
              <a:rPr lang="en-US" altLang="zh-CN" sz="2000" baseline="30000"/>
              <a:t>-</a:t>
            </a:r>
            <a:r>
              <a:rPr lang="en-US" altLang="zh-CN" sz="2000"/>
              <a:t>)&gt;c(OH</a:t>
            </a:r>
            <a:r>
              <a:rPr lang="en-US" altLang="zh-CN" sz="2000" baseline="30000"/>
              <a:t>-</a:t>
            </a:r>
            <a:r>
              <a:rPr lang="en-US" altLang="zh-CN" sz="2000"/>
              <a:t>)&gt;c(H</a:t>
            </a:r>
            <a:r>
              <a:rPr lang="en-US" altLang="zh-CN" sz="2000" baseline="30000"/>
              <a:t>+</a:t>
            </a:r>
            <a:r>
              <a:rPr lang="en-US" altLang="zh-CN" sz="2000"/>
              <a:t>)</a:t>
            </a:r>
            <a:endParaRPr lang="zh-CN" altLang="zh-CN" sz="2000"/>
          </a:p>
          <a:p>
            <a:endParaRPr lang="zh-CN" altLang="zh-CN" sz="2000"/>
          </a:p>
          <a:p>
            <a:endParaRPr lang="zh-CN" altLang="zh-CN" sz="200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695" y="1046440"/>
            <a:ext cx="2392999" cy="5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0515" y="1740701"/>
            <a:ext cx="3438768" cy="67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056" y="2823278"/>
            <a:ext cx="3909227" cy="29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6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869" y="3762398"/>
            <a:ext cx="1496826" cy="6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681" y="2793790"/>
            <a:ext cx="924726" cy="6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90282" y="51313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90282" y="55885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90282" y="55885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9097729" y="2974325"/>
            <a:ext cx="0" cy="2387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0523117" y="2823278"/>
            <a:ext cx="0" cy="2387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872740" y="2823278"/>
            <a:ext cx="0" cy="3134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886189" y="5328048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320542" y="5248132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70975" y="5957843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193164" y="3713333"/>
            <a:ext cx="422789" cy="1193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338766" y="4871285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电荷守恒式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560917" y="4984167"/>
            <a:ext cx="422789" cy="1193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31248" y="6234924"/>
            <a:ext cx="1008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RCl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反应时，宏观上全部生成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HR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，图像在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点左边，故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点时</a:t>
            </a:r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RCl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498825" y="2868112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55621" y="2679840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466729" y="3104328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HR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283467" y="2782820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79220" y="2461921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0632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五、分布系数的变形考察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溶液成份非酸碱问题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/>
              <a:t>Cu</a:t>
            </a:r>
            <a:r>
              <a:rPr lang="en-US" altLang="zh-CN" sz="2000" baseline="30000"/>
              <a:t>2+</a:t>
            </a:r>
            <a:r>
              <a:rPr lang="zh-CN" altLang="zh-CN" sz="2000"/>
              <a:t>与</a:t>
            </a:r>
            <a:r>
              <a:rPr lang="en-US" altLang="zh-CN" sz="2000"/>
              <a:t>NH</a:t>
            </a:r>
            <a:r>
              <a:rPr lang="en-US" altLang="zh-CN" sz="2000" baseline="-25000"/>
              <a:t>3</a:t>
            </a:r>
            <a:r>
              <a:rPr lang="zh-CN" altLang="zh-CN" sz="2000"/>
              <a:t>可结合生成多种络合物，在水溶液中存在如下平衡；</a:t>
            </a:r>
          </a:p>
          <a:p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	</a:t>
            </a:r>
            <a:r>
              <a:rPr lang="zh-CN" altLang="zh-CN" sz="2000"/>
              <a:t>向某浓度的硫酸铜溶液中滴加浓氨水，实验测得含</a:t>
            </a:r>
            <a:r>
              <a:rPr lang="en-US" altLang="zh-CN" sz="2000"/>
              <a:t>Cu</a:t>
            </a:r>
            <a:r>
              <a:rPr lang="zh-CN" altLang="zh-CN" sz="2000"/>
              <a:t>微粒的物质的量分布系数（</a:t>
            </a:r>
            <a:r>
              <a:rPr lang="en-US" altLang="zh-CN" sz="2000"/>
              <a:t>δ</a:t>
            </a:r>
            <a:r>
              <a:rPr lang="zh-CN" altLang="zh-CN" sz="2000"/>
              <a:t>）与溶液中</a:t>
            </a:r>
          </a:p>
          <a:p>
            <a:r>
              <a:rPr lang="en-US" altLang="zh-CN" sz="2000"/>
              <a:t>	</a:t>
            </a:r>
            <a:r>
              <a:rPr lang="zh-CN" altLang="zh-CN" sz="2000"/>
              <a:t>游离的</a:t>
            </a:r>
            <a:r>
              <a:rPr lang="en-US" altLang="zh-CN" sz="2000" err="1"/>
              <a:t>lgc(NH</a:t>
            </a:r>
            <a:r>
              <a:rPr lang="en-US" altLang="zh-CN" sz="2000" baseline="-25000"/>
              <a:t>3</a:t>
            </a:r>
            <a:r>
              <a:rPr lang="en-US" altLang="zh-CN" sz="2000"/>
              <a:t>)</a:t>
            </a:r>
            <a:r>
              <a:rPr lang="zh-CN" altLang="zh-CN" sz="2000"/>
              <a:t>关系如图所示。下列说法错误的是（</a:t>
            </a:r>
            <a:r>
              <a:rPr lang="en-US" altLang="zh-CN" sz="2000"/>
              <a:t>		</a:t>
            </a:r>
            <a:r>
              <a:rPr lang="zh-CN" altLang="zh-CN" sz="2000"/>
              <a:t>）</a:t>
            </a:r>
            <a:endParaRPr lang="en-US" altLang="zh-CN" sz="2000"/>
          </a:p>
          <a:p>
            <a:r>
              <a:rPr lang="en-US" altLang="zh-CN" sz="2000"/>
              <a:t>	A</a:t>
            </a:r>
            <a:r>
              <a:rPr lang="zh-CN" altLang="zh-CN" sz="2000"/>
              <a:t>、</a:t>
            </a:r>
          </a:p>
          <a:p>
            <a:r>
              <a:rPr lang="en-US" altLang="zh-CN" sz="2000"/>
              <a:t>	B</a:t>
            </a:r>
            <a:r>
              <a:rPr lang="zh-CN" altLang="zh-CN" sz="2000"/>
              <a:t>、曲线</a:t>
            </a:r>
            <a:r>
              <a:rPr lang="en-US" altLang="zh-CN" sz="2000"/>
              <a:t>c</a:t>
            </a:r>
            <a:r>
              <a:rPr lang="zh-CN" altLang="zh-CN" sz="2000"/>
              <a:t>表示</a:t>
            </a:r>
            <a:r>
              <a:rPr lang="en-US" altLang="zh-CN" sz="2000"/>
              <a:t>[Cu(NH</a:t>
            </a:r>
            <a:r>
              <a:rPr lang="en-US" altLang="zh-CN" sz="2000" baseline="-25000"/>
              <a:t>3</a:t>
            </a:r>
            <a:r>
              <a:rPr lang="en-US" altLang="zh-CN" sz="2000"/>
              <a:t>)</a:t>
            </a:r>
            <a:r>
              <a:rPr lang="en-US" altLang="zh-CN" sz="2000" baseline="-25000"/>
              <a:t>2</a:t>
            </a:r>
            <a:r>
              <a:rPr lang="en-US" altLang="zh-CN" sz="2000"/>
              <a:t>]</a:t>
            </a:r>
            <a:r>
              <a:rPr lang="en-US" altLang="zh-CN" sz="2000" baseline="30000"/>
              <a:t>2+</a:t>
            </a:r>
            <a:endParaRPr lang="zh-CN" altLang="zh-CN" sz="2000"/>
          </a:p>
          <a:p>
            <a:r>
              <a:rPr lang="en-US" altLang="zh-CN" sz="2000"/>
              <a:t>	C</a:t>
            </a:r>
            <a:r>
              <a:rPr lang="zh-CN" altLang="zh-CN" sz="2000"/>
              <a:t>、</a:t>
            </a:r>
            <a:r>
              <a:rPr lang="en-US" altLang="zh-CN" sz="2000" err="1"/>
              <a:t>lgc(NH</a:t>
            </a:r>
            <a:r>
              <a:rPr lang="en-US" altLang="zh-CN" sz="2000" baseline="-25000"/>
              <a:t>3</a:t>
            </a:r>
            <a:r>
              <a:rPr lang="en-US" altLang="zh-CN" sz="2000"/>
              <a:t>)=-4</a:t>
            </a:r>
            <a:r>
              <a:rPr lang="zh-CN" altLang="zh-CN" sz="2000"/>
              <a:t>时，</a:t>
            </a:r>
            <a:r>
              <a:rPr lang="en-US" altLang="zh-CN" sz="2000"/>
              <a:t>c(Cu</a:t>
            </a:r>
            <a:r>
              <a:rPr lang="en-US" altLang="zh-CN" sz="2000" baseline="30000"/>
              <a:t>2+</a:t>
            </a:r>
            <a:r>
              <a:rPr lang="en-US" altLang="zh-CN" sz="2000"/>
              <a:t>)&gt;c([Cu(NH</a:t>
            </a:r>
            <a:r>
              <a:rPr lang="en-US" altLang="zh-CN" sz="2000" baseline="-25000"/>
              <a:t>3</a:t>
            </a:r>
            <a:r>
              <a:rPr lang="en-US" altLang="zh-CN" sz="2000"/>
              <a:t>)]</a:t>
            </a:r>
            <a:r>
              <a:rPr lang="en-US" altLang="zh-CN" sz="2000" baseline="30000"/>
              <a:t>2+</a:t>
            </a:r>
            <a:r>
              <a:rPr lang="en-US" altLang="zh-CN" sz="2000"/>
              <a:t>)&gt;c([Cu(NH</a:t>
            </a:r>
            <a:r>
              <a:rPr lang="en-US" altLang="zh-CN" sz="2000" baseline="-25000"/>
              <a:t>3</a:t>
            </a:r>
            <a:r>
              <a:rPr lang="en-US" altLang="zh-CN" sz="2000"/>
              <a:t>)</a:t>
            </a:r>
            <a:r>
              <a:rPr lang="en-US" altLang="zh-CN" sz="2000" baseline="-25000"/>
              <a:t>2</a:t>
            </a:r>
            <a:r>
              <a:rPr lang="en-US" altLang="zh-CN" sz="2000"/>
              <a:t>]</a:t>
            </a:r>
            <a:r>
              <a:rPr lang="en-US" altLang="zh-CN" sz="2000" baseline="30000"/>
              <a:t>2+</a:t>
            </a:r>
            <a:r>
              <a:rPr lang="en-US" altLang="zh-CN" sz="2000"/>
              <a:t>)</a:t>
            </a:r>
          </a:p>
          <a:p>
            <a:r>
              <a:rPr lang="en-US" altLang="zh-CN" sz="2000"/>
              <a:t>	D</a:t>
            </a:r>
            <a:r>
              <a:rPr lang="zh-CN" altLang="zh-CN" sz="2000"/>
              <a:t>、</a:t>
            </a:r>
            <a:r>
              <a:rPr lang="en-US" altLang="zh-CN" sz="2000"/>
              <a:t>M</a:t>
            </a:r>
            <a:r>
              <a:rPr lang="zh-CN" altLang="zh-CN" sz="2000"/>
              <a:t>点时</a:t>
            </a:r>
            <a:r>
              <a:rPr lang="zh-CN" altLang="en-US" sz="2000"/>
              <a:t>，</a:t>
            </a:r>
            <a:endParaRPr lang="zh-CN" altLang="zh-CN" sz="2000"/>
          </a:p>
          <a:p>
            <a:endParaRPr lang="zh-CN" altLang="zh-CN" sz="2000"/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36" y="1046440"/>
            <a:ext cx="6653811" cy="58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38" y="2511929"/>
            <a:ext cx="520700" cy="35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029" y="3393890"/>
            <a:ext cx="2049947" cy="49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1" y="3861212"/>
            <a:ext cx="4025899" cy="284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125014" y="3751729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Cu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2904" y="3765176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[Cu(NH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285" y="4821230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[Cu(NH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)]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4299" y="4486083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[Cu(NH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11446" y="4417164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[Cu(NH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674836" y="5190562"/>
            <a:ext cx="1575192" cy="16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2124992" y="4855415"/>
            <a:ext cx="750792" cy="391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3501540" y="4742029"/>
            <a:ext cx="0" cy="309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208659" y="4417164"/>
            <a:ext cx="468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</a:t>
            </a: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-2.8</a:t>
            </a: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10-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</a:t>
            </a: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02349" y="2141160"/>
            <a:ext cx="18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211" y="4069251"/>
            <a:ext cx="7839344" cy="27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98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一、什么是分布系数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023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、缓冲溶液的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计算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10457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COOH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COONa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的混合溶液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0" y="1600157"/>
                <a:ext cx="2460812" cy="868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Ka=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157"/>
                <a:ext cx="2460812" cy="868699"/>
              </a:xfrm>
              <a:prstGeom prst="rect">
                <a:avLst/>
              </a:prstGeom>
              <a:blipFill rotWithShape="0">
                <a:blip r:embed="rId2"/>
                <a:stretch>
                  <a:fillRect l="-2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2299447" y="1965858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19045" y="1600156"/>
                <a:ext cx="4920589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c(H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+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Ka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·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45" y="1600156"/>
                <a:ext cx="4920589" cy="827855"/>
              </a:xfrm>
              <a:prstGeom prst="rect">
                <a:avLst/>
              </a:prstGeom>
              <a:blipFill rotWithShape="0">
                <a:blip r:embed="rId3"/>
                <a:stretch>
                  <a:fillRect l="-1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箭头 10"/>
          <p:cNvSpPr/>
          <p:nvPr/>
        </p:nvSpPr>
        <p:spPr>
          <a:xfrm>
            <a:off x="5575875" y="1904622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296845" y="1600156"/>
                <a:ext cx="4920589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pH=</a:t>
                </a:r>
                <a14:m>
                  <m:oMath xmlns:m="http://schemas.openxmlformats.org/officeDocument/2006/math">
                    <m:r>
                      <a:rPr lang="en-US" altLang="zh-CN" sz="2000" b="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Ka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45" y="1600156"/>
                <a:ext cx="4920589" cy="827855"/>
              </a:xfrm>
              <a:prstGeom prst="rect">
                <a:avLst/>
              </a:prstGeom>
              <a:blipFill rotWithShape="0">
                <a:blip r:embed="rId4"/>
                <a:stretch>
                  <a:fillRect l="-1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/>
          <p:cNvSpPr/>
          <p:nvPr/>
        </p:nvSpPr>
        <p:spPr>
          <a:xfrm>
            <a:off x="2299446" y="2574790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919044" y="2225625"/>
                <a:ext cx="2635625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pH=pKa</a:t>
                </a:r>
                <a14:m>
                  <m:oMath xmlns:m="http://schemas.openxmlformats.org/officeDocument/2006/math">
                    <m: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44" y="2225625"/>
                <a:ext cx="2635625" cy="827855"/>
              </a:xfrm>
              <a:prstGeom prst="rect">
                <a:avLst/>
              </a:prstGeom>
              <a:blipFill rotWithShape="0">
                <a:blip r:embed="rId5"/>
                <a:stretch>
                  <a:fillRect l="-2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3053479"/>
                <a:ext cx="12192000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  <m:r>
                      <a:rPr lang="zh-CN" altLang="en-US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呈</m:t>
                    </m:r>
                  </m:oMath>
                </a14:m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线性关系，即：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y=kx+b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，直线方程中斜率为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1</a:t>
                </a:r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3479"/>
                <a:ext cx="12192000" cy="827855"/>
              </a:xfrm>
              <a:prstGeom prst="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-121024" y="373400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·H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的混合溶液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0" y="4237128"/>
                <a:ext cx="2460812" cy="88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Kb=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7128"/>
                <a:ext cx="2460812" cy="880177"/>
              </a:xfrm>
              <a:prstGeom prst="rect">
                <a:avLst/>
              </a:prstGeom>
              <a:blipFill rotWithShape="0">
                <a:blip r:embed="rId7"/>
                <a:stretch>
                  <a:fillRect l="-2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箭头 17"/>
          <p:cNvSpPr/>
          <p:nvPr/>
        </p:nvSpPr>
        <p:spPr>
          <a:xfrm>
            <a:off x="1936377" y="4578035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561663" y="4237128"/>
                <a:ext cx="4920589" cy="843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c(OH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·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3" y="4237128"/>
                <a:ext cx="4920589" cy="843821"/>
              </a:xfrm>
              <a:prstGeom prst="rect">
                <a:avLst/>
              </a:prstGeom>
              <a:blipFill rotWithShape="0">
                <a:blip r:embed="rId8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箭头 19"/>
          <p:cNvSpPr/>
          <p:nvPr/>
        </p:nvSpPr>
        <p:spPr>
          <a:xfrm>
            <a:off x="5117121" y="4609814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31465" y="4237128"/>
                <a:ext cx="4920589" cy="843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pOH=</a:t>
                </a:r>
                <a14:m>
                  <m:oMath xmlns:m="http://schemas.openxmlformats.org/officeDocument/2006/math">
                    <m:r>
                      <a:rPr lang="en-US" altLang="zh-CN" sz="2000" b="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65" y="4237128"/>
                <a:ext cx="4920589" cy="843821"/>
              </a:xfrm>
              <a:prstGeom prst="rect">
                <a:avLst/>
              </a:prstGeom>
              <a:blipFill rotWithShape="0">
                <a:blip r:embed="rId9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箭头 21"/>
          <p:cNvSpPr/>
          <p:nvPr/>
        </p:nvSpPr>
        <p:spPr>
          <a:xfrm>
            <a:off x="8494921" y="4578035"/>
            <a:ext cx="524435" cy="259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9042630" y="4183340"/>
                <a:ext cx="4920589" cy="896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pOH=</a:t>
                </a:r>
                <a14:m>
                  <m:oMath xmlns:m="http://schemas.openxmlformats.org/officeDocument/2006/math">
                    <m:r>
                      <a:rPr lang="en-US" altLang="zh-CN" sz="2000" b="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K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630" y="4183340"/>
                <a:ext cx="4920589" cy="896143"/>
              </a:xfrm>
              <a:prstGeom prst="rect">
                <a:avLst/>
              </a:prstGeom>
              <a:blipFill rotWithShape="0">
                <a:blip r:embed="rId10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-3620" y="5106295"/>
                <a:ext cx="12192000" cy="88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pOH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·</m:t>
                        </m:r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𝑂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  <m:r>
                      <a:rPr lang="zh-CN" altLang="en-US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呈</m:t>
                    </m:r>
                  </m:oMath>
                </a14:m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线性关系，即：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y=kx+b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，直线方程中斜率为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1</a:t>
                </a:r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0" y="5106295"/>
                <a:ext cx="12192000" cy="880177"/>
              </a:xfrm>
              <a:prstGeom prst="rect">
                <a:avLst/>
              </a:prstGeom>
              <a:blipFill rotWithShape="0">
                <a:blip r:embed="rId11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796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一、什么是分布系数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0233"/>
            <a:ext cx="12192000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、分布系数图像可以通过数据推导得出</a:t>
            </a:r>
            <a:endParaRPr lang="zh-CN" altLang="zh-CN" sz="2000" kern="10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1133832"/>
            <a:ext cx="7812741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推导：</a:t>
            </a:r>
            <a:r>
              <a:rPr lang="en-US" altLang="zh-CN" sz="2000" kern="10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HAc-NaAc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体系中分子和离子浓度占总浓度的比例随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的关系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1" y="1687830"/>
                <a:ext cx="4746812" cy="313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总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=c(HAc)+c(Ac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		</a:t>
                </a: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Ka=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𝐻𝐴𝑐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→   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c(Ac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δ(HAc)=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𝐻𝐴𝑐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𝐻𝐴𝑐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𝐻𝐴𝑐</m:t>
                            </m:r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δ(Ac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=1-δ(HAc)=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687830"/>
                <a:ext cx="4746812" cy="3136115"/>
              </a:xfrm>
              <a:prstGeom prst="rect">
                <a:avLst/>
              </a:prstGeom>
              <a:blipFill rotWithShape="0">
                <a:blip r:embed="rId2"/>
                <a:stretch>
                  <a:fillRect l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746811" y="2784123"/>
            <a:ext cx="6987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HAc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en-US" altLang="zh-CN" sz="2000" kern="1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的所占百分比仅由</a:t>
            </a:r>
            <a:r>
              <a:rPr lang="en-US" altLang="zh-CN" sz="2000" kern="10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Ka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c(H</a:t>
            </a:r>
            <a:r>
              <a:rPr lang="en-US" altLang="zh-CN" sz="2000" kern="1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决定，</a:t>
            </a:r>
            <a:endParaRPr lang="en-US" altLang="zh-CN" sz="2000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与溶液起始总浓度</a:t>
            </a:r>
            <a:r>
              <a:rPr lang="zh-CN" altLang="en-US" sz="20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无关</a:t>
            </a:r>
            <a:endParaRPr lang="en-US" altLang="zh-CN" sz="2000" b="1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Ka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为常数，分布系数图为变量为</a:t>
            </a:r>
            <a:r>
              <a:rPr lang="en-US" altLang="zh-CN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en-US" sz="20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的函数图像</a:t>
            </a:r>
            <a:endParaRPr lang="en-US" altLang="zh-CN" sz="2000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823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38608"/>
            <a:ext cx="10999694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再推导：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体系中分子和离子浓度占总浓度的比例随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的关系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0" y="1046440"/>
                <a:ext cx="121920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总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=c(H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S)+c(HS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)+c(S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2-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		</a:t>
                </a: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Ka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	Ka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      Ka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·Ka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δ(H</a:t>
                </a:r>
                <a:r>
                  <a:rPr lang="en-US" altLang="zh-CN" sz="2000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</m:t>
                            </m:r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1·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</m:t>
                            </m:r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zh-CN" sz="20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δ(HS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δ(S</a:t>
                </a:r>
                <a:r>
                  <a:rPr lang="en-US" altLang="zh-CN" sz="2000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2--</a:t>
                </a:r>
                <a:r>
                  <a:rPr lang="zh-CN" altLang="en-US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440"/>
                <a:ext cx="12192000" cy="3902222"/>
              </a:xfrm>
              <a:prstGeom prst="rect">
                <a:avLst/>
              </a:prstGeom>
              <a:blipFill rotWithShape="0"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一、什么是分布系数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92526"/>
              </p:ext>
            </p:extLst>
          </p:nvPr>
        </p:nvGraphicFramePr>
        <p:xfrm>
          <a:off x="6750424" y="3328395"/>
          <a:ext cx="4625788" cy="191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993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微粒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分配系数算式中所占项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-25000" err="1"/>
                        <a:t>n</a:t>
                      </a:r>
                      <a:r>
                        <a:rPr lang="en-US" altLang="zh-CN" sz="1800" kern="100" err="1"/>
                        <a:t>A</a:t>
                      </a:r>
                      <a:r>
                        <a:rPr lang="zh-CN" altLang="en-US" sz="1800" kern="100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30000"/>
                        <a:t>+</a:t>
                      </a:r>
                      <a:r>
                        <a:rPr lang="en-US" altLang="zh-CN" sz="1800" kern="100"/>
                        <a:t>)</a:t>
                      </a:r>
                      <a:r>
                        <a:rPr lang="en-US" altLang="zh-CN" sz="1800" kern="100" baseline="30000"/>
                        <a:t>n 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-25000"/>
                        <a:t>n-1</a:t>
                      </a:r>
                      <a:r>
                        <a:rPr lang="en-US" altLang="zh-CN" sz="1800" kern="100"/>
                        <a:t>A</a:t>
                      </a:r>
                      <a:r>
                        <a:rPr lang="zh-CN" altLang="en-US" sz="1800" kern="100"/>
                        <a:t>）</a:t>
                      </a:r>
                      <a:r>
                        <a:rPr lang="en-US" altLang="zh-CN" sz="1800" kern="100" baseline="30000"/>
                        <a:t>-</a:t>
                      </a:r>
                      <a:endParaRPr lang="zh-CN" alt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30000"/>
                        <a:t>+</a:t>
                      </a:r>
                      <a:r>
                        <a:rPr lang="en-US" altLang="zh-CN" sz="1800" kern="100"/>
                        <a:t>)</a:t>
                      </a:r>
                      <a:r>
                        <a:rPr lang="en-US" altLang="zh-CN" sz="1800" kern="100" baseline="30000"/>
                        <a:t>n-1 </a:t>
                      </a:r>
                      <a:r>
                        <a:rPr lang="en-US" altLang="zh-CN" sz="1800" kern="100" baseline="0"/>
                        <a:t>·Ka1</a:t>
                      </a:r>
                      <a:endParaRPr lang="zh-CN" altLang="en-US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-25000"/>
                        <a:t>n-2</a:t>
                      </a:r>
                      <a:r>
                        <a:rPr lang="en-US" altLang="zh-CN" sz="1800" kern="100"/>
                        <a:t>A</a:t>
                      </a:r>
                      <a:r>
                        <a:rPr lang="zh-CN" altLang="en-US" sz="1800" kern="100"/>
                        <a:t>）</a:t>
                      </a:r>
                      <a:r>
                        <a:rPr lang="en-US" altLang="zh-CN" sz="1800" kern="100" baseline="30000"/>
                        <a:t>2-</a:t>
                      </a:r>
                      <a:endParaRPr lang="zh-CN" alt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00"/>
                        <a:t>c(H</a:t>
                      </a:r>
                      <a:r>
                        <a:rPr lang="en-US" altLang="zh-CN" sz="1800" kern="100" baseline="30000"/>
                        <a:t>+</a:t>
                      </a:r>
                      <a:r>
                        <a:rPr lang="en-US" altLang="zh-CN" sz="1800" kern="100"/>
                        <a:t>)</a:t>
                      </a:r>
                      <a:r>
                        <a:rPr lang="en-US" altLang="zh-CN" sz="1800" kern="100" baseline="30000"/>
                        <a:t>n-2 </a:t>
                      </a:r>
                      <a:r>
                        <a:rPr lang="en-US" altLang="zh-CN" sz="1800" kern="100" baseline="0"/>
                        <a:t>·Ka1·Ka2</a:t>
                      </a:r>
                      <a:endParaRPr lang="zh-CN" altLang="en-US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45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……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……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0" y="5258058"/>
            <a:ext cx="10999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氨水中各微粒的分布系数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0" y="5780878"/>
                <a:ext cx="2670026" cy="52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δ(NH</a:t>
                </a:r>
                <a:r>
                  <a:rPr lang="en-US" altLang="zh-CN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en-US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𝐾𝑏</m:t>
                        </m:r>
                      </m:den>
                    </m:f>
                  </m:oMath>
                </a14:m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80878"/>
                <a:ext cx="2670026" cy="526426"/>
              </a:xfrm>
              <a:prstGeom prst="rect">
                <a:avLst/>
              </a:prstGeom>
              <a:blipFill rotWithShape="0">
                <a:blip r:embed="rId3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53436" y="5799826"/>
                <a:ext cx="2208361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δ(NH</a:t>
                </a:r>
                <a:r>
                  <a:rPr lang="en-US" altLang="zh-CN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en-US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𝐾𝑏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𝐾𝑏</m:t>
                        </m:r>
                      </m:den>
                    </m:f>
                  </m:oMath>
                </a14:m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36" y="5799826"/>
                <a:ext cx="2208361" cy="519886"/>
              </a:xfrm>
              <a:prstGeom prst="rect">
                <a:avLst/>
              </a:prstGeom>
              <a:blipFill rotWithShape="0">
                <a:blip r:embed="rId4"/>
                <a:stretch>
                  <a:fillRect l="-2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544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一、什么是分布系数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运用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：向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0.1mol/L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溶液中通入</a:t>
            </a:r>
            <a:r>
              <a:rPr lang="en-US" altLang="zh-CN" sz="2000" kern="10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HCl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气体（忽略溶液体积的变化），溶液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pH=1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时，溶液中大约有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________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％的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电离（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Ka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=7.6×10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-3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Ka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=6.3×10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-8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Ka</a:t>
            </a:r>
            <a:r>
              <a:rPr lang="en-US" altLang="zh-CN" sz="2000" kern="100" baseline="-25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=4.4×10</a:t>
            </a:r>
            <a:r>
              <a:rPr lang="en-US" altLang="zh-CN" sz="2000" kern="100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-13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963" y="1661380"/>
                <a:ext cx="11618260" cy="129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δ(H</a:t>
                </a:r>
                <a:r>
                  <a:rPr lang="en-US" altLang="zh-CN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PO</a:t>
                </a:r>
                <a:r>
                  <a:rPr lang="en-US" altLang="zh-CN" kern="100" baseline="-25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kern="100" baseline="30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kern="1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sSup>
                          <m:sSup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2·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7.6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7.6×10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×1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+7.6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6.3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7.6×10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6.3×10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×4.4×10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−13</m:t>
                        </m:r>
                      </m:den>
                    </m:f>
                  </m:oMath>
                </a14:m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7.6×10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kern="100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10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7.6×10</m:t>
                        </m:r>
                        <m:r>
                          <a:rPr lang="en-US" altLang="zh-CN" kern="100" baseline="300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kern="100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</a:rPr>
                  <a:t>=7.06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</a:rPr>
                  <a:t>％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" y="1661380"/>
                <a:ext cx="11618260" cy="1290866"/>
              </a:xfrm>
              <a:prstGeom prst="rect">
                <a:avLst/>
              </a:prstGeom>
              <a:blipFill rotWithShape="0">
                <a:blip r:embed="rId2"/>
                <a:stretch>
                  <a:fillRect l="-472" b="-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0" y="306618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运用</a:t>
            </a:r>
            <a:r>
              <a:rPr lang="en-US" altLang="zh-CN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武汉二月调研）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25℃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0.10mol/L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HCOONH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溶液中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lgc(HCOOH)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lgc(NH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·H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O)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lgc(H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     	 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lgc(OH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随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变化（加入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HCl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）的关系如图所示。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en-US" altLang="zh-CN" sz="2000" err="1">
                <a:latin typeface="黑体" panose="02010609060101010101" pitchFamily="49" charset="-122"/>
                <a:ea typeface="黑体" panose="02010609060101010101" pitchFamily="49" charset="-122"/>
              </a:rPr>
              <a:t>Ka(HCOOH)=1.8×10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	Kb(NH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·H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O)=1.8×10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81851"/>
            <a:ext cx="4034118" cy="27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118" y="4081851"/>
            <a:ext cx="5970494" cy="89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5347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二、典型分布系数的图像信息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540"/>
            <a:ext cx="4626260" cy="3766577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1613647" y="1046440"/>
            <a:ext cx="551329" cy="809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81553" y="702654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HAc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227294" y="1099723"/>
            <a:ext cx="551329" cy="809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35595" y="733796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13647" y="5070601"/>
                <a:ext cx="2635625" cy="82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000" kern="100">
                    <a:latin typeface="黑体" panose="02010609060101010101" pitchFamily="49" charset="-122"/>
                    <a:ea typeface="黑体" panose="02010609060101010101" pitchFamily="49" charset="-122"/>
                    <a:cs typeface="Courier New" panose="02070309020205020404" pitchFamily="49" charset="0"/>
                  </a:rPr>
                  <a:t>pH=pKa</a:t>
                </a:r>
                <a14:m>
                  <m:oMath xmlns:m="http://schemas.openxmlformats.org/officeDocument/2006/math">
                    <m:r>
                      <a:rPr lang="en-US" altLang="zh-CN" sz="2000" b="0" i="0" kern="10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𝑙𝑔</m:t>
                    </m:r>
                    <m:f>
                      <m:fPr>
                        <m:ctrlPr>
                          <a:rPr lang="en-US" altLang="zh-CN" sz="200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</m:t>
                        </m:r>
                        <m:sSup>
                          <m:sSup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𝐶𝑂𝑂𝐻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000" kern="100">
                  <a:latin typeface="黑体" panose="02010609060101010101" pitchFamily="49" charset="-122"/>
                  <a:ea typeface="黑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7" y="5070601"/>
                <a:ext cx="2635625" cy="827855"/>
              </a:xfrm>
              <a:prstGeom prst="rect">
                <a:avLst/>
              </a:prstGeom>
              <a:blipFill rotWithShape="0">
                <a:blip r:embed="rId3"/>
                <a:stretch>
                  <a:fillRect l="-2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 flipH="1">
            <a:off x="1236659" y="4674418"/>
            <a:ext cx="1184846" cy="677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58307" y="5299862"/>
            <a:ext cx="5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58164" y="4469875"/>
            <a:ext cx="707242" cy="399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350595" y="3762531"/>
            <a:ext cx="551329" cy="809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919018" y="3469573"/>
            <a:ext cx="230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无限接近，不等于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5006" y="4467790"/>
            <a:ext cx="707242" cy="399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箭头连接符 26"/>
          <p:cNvCxnSpPr>
            <a:endCxn id="21" idx="1"/>
          </p:cNvCxnSpPr>
          <p:nvPr/>
        </p:nvCxnSpPr>
        <p:spPr>
          <a:xfrm flipV="1">
            <a:off x="941341" y="3654239"/>
            <a:ext cx="2977677" cy="809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491318" y="4674418"/>
            <a:ext cx="766482" cy="677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122230" y="5454562"/>
            <a:ext cx="230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可以加固体碱，</a:t>
            </a:r>
            <a:endParaRPr lang="en-US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也可以加碱溶液，</a:t>
            </a:r>
            <a:endParaRPr lang="en-US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溶液电荷守恒注意</a:t>
            </a:r>
            <a:endParaRPr lang="en-US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所加碱的阳离子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112" y="1114387"/>
            <a:ext cx="3448014" cy="283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6319084" y="4034307"/>
                <a:ext cx="5778895" cy="18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由小到大物质依次为：</a:t>
                </a:r>
                <a:endParaRPr lang="en-US" altLang="zh-CN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  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酸分子→   少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H</a:t>
                </a:r>
                <a:r>
                  <a:rPr lang="en-US" altLang="zh-CN" baseline="30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+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→   少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H</a:t>
                </a:r>
                <a:r>
                  <a:rPr lang="en-US" altLang="zh-CN" baseline="30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+ 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→  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……</a:t>
                </a:r>
              </a:p>
              <a:p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）相邻两条线的交点为：</a:t>
                </a:r>
                <a:r>
                  <a:rPr lang="en-US" altLang="zh-CN" err="1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pka</a:t>
                </a:r>
                <a:r>
                  <a:rPr lang="zh-CN" altLang="en-US" baseline="-25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baseline="-25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  <a:r>
                  <a:rPr lang="zh-CN" altLang="en-US" baseline="-25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en-US" altLang="zh-CN" baseline="-2500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）酸式盐的大致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en-US" altLang="zh-CN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en-US" altLang="zh-CN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）给定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pH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值比大小：作垂线找点比较</a:t>
                </a:r>
                <a:endParaRPr lang="en-US" altLang="zh-CN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</a:t>
                </a:r>
                <a:r>
                  <a:rPr lang="zh-CN" altLang="en-US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）各物质的具体浓度为：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en-US" altLang="zh-CN" baseline="-25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(</a:t>
                </a:r>
                <a:r>
                  <a:rPr lang="zh-CN" altLang="en-US" baseline="-250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总，初）</a:t>
                </a:r>
                <a:r>
                  <a:rPr lang="en-US" altLang="zh-CN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×δ</a:t>
                </a:r>
                <a:endParaRPr lang="zh-CN" altLang="en-US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84" y="4034307"/>
                <a:ext cx="5778895" cy="1868460"/>
              </a:xfrm>
              <a:prstGeom prst="rect">
                <a:avLst/>
              </a:prstGeom>
              <a:blipFill rotWithShape="0">
                <a:blip r:embed="rId5"/>
                <a:stretch>
                  <a:fillRect l="-949" t="-1961" b="-4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 flipH="1" flipV="1">
            <a:off x="7292212" y="1020577"/>
            <a:ext cx="0" cy="5858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7008788" y="574046"/>
            <a:ext cx="8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99589" y="574046"/>
            <a:ext cx="8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</a:t>
            </a:r>
            <a:r>
              <a:rPr lang="en-US" altLang="zh-CN" baseline="30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baseline="30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08532" y="574046"/>
            <a:ext cx="8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30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en-US" baseline="30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8252486" y="887148"/>
            <a:ext cx="386624" cy="3543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 flipV="1">
            <a:off x="9457188" y="844046"/>
            <a:ext cx="22988" cy="46945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5943600" y="3654239"/>
            <a:ext cx="1640541" cy="662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567601" y="4335830"/>
            <a:ext cx="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aseline="-25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8835188" y="3654239"/>
            <a:ext cx="1882118" cy="380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0687609" y="3874200"/>
            <a:ext cx="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aseline="-25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8159217" y="844046"/>
            <a:ext cx="17353" cy="3009833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8202578" y="2151529"/>
            <a:ext cx="2137015" cy="150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9883103" y="1764044"/>
            <a:ext cx="230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酸式盐的大致</a:t>
            </a:r>
            <a:r>
              <a:rPr lang="en-US" altLang="zh-CN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488112" y="5903893"/>
            <a:ext cx="570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图像中所有的交点、最高点均不是投料所得，而是调</a:t>
            </a: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 sz="28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的结果</a:t>
            </a:r>
          </a:p>
        </p:txBody>
      </p:sp>
    </p:spTree>
    <p:extLst>
      <p:ext uri="{BB962C8B-B14F-4D97-AF65-F5344CB8AC3E}">
        <p14:creationId xmlns:p14="http://schemas.microsoft.com/office/powerpoint/2010/main" val="17655110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二、典型分布系数的图像信息</a:t>
            </a: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88970"/>
            <a:ext cx="4061012" cy="24370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061012" y="721826"/>
            <a:ext cx="813098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NaHC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显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</a:t>
            </a:r>
            <a:r>
              <a:rPr lang="zh-CN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</a:p>
          <a:p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图像上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δ=0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溶液中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仍然</a:t>
            </a:r>
            <a:r>
              <a:rPr lang="zh-CN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HC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③B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点溶液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等浓度的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NaHC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等体积混合而成</a:t>
            </a:r>
          </a:p>
          <a:p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草酸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Ka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的数量级为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endParaRPr lang="zh-CN" altLang="zh-CN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6700">
              <a:lnSpc>
                <a:spcPct val="150000"/>
              </a:lnSpc>
            </a:pPr>
            <a:endParaRPr lang="zh-CN" altLang="zh-CN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69" y="721827"/>
            <a:ext cx="4058943" cy="2532361"/>
            <a:chOff x="2069" y="721827"/>
            <a:chExt cx="4058943" cy="2532361"/>
          </a:xfrm>
        </p:grpSpPr>
        <p:pic>
          <p:nvPicPr>
            <p:cNvPr id="6" name="图片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9" y="721827"/>
              <a:ext cx="4058943" cy="2532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2689412" y="176057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208929" y="4061066"/>
            <a:ext cx="81309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NaH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PO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显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		 </a:t>
            </a: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②Na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HPO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显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		 </a:t>
            </a:r>
          </a:p>
          <a:p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PO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HPO</a:t>
            </a:r>
            <a:r>
              <a:rPr lang="en-US" altLang="zh-CN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等量时，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6700">
              <a:lnSpc>
                <a:spcPct val="150000"/>
              </a:lnSpc>
            </a:pPr>
            <a:endParaRPr lang="zh-CN" altLang="zh-CN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8035" y="2838800"/>
            <a:ext cx="5723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pK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=2.25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=6.77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=11.40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。则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NaHAsO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显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性，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NaHAsO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显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性，显中性时，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c(H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 _____ c(HAsO</a:t>
            </a:r>
            <a:r>
              <a:rPr lang="en-US" altLang="zh-CN" sz="2000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000" baseline="30000">
                <a:latin typeface="黑体" panose="02010609060101010101" pitchFamily="49" charset="-122"/>
                <a:ea typeface="黑体" panose="02010609060101010101" pitchFamily="49" charset="-122"/>
              </a:rPr>
              <a:t>2-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35" y="3927489"/>
            <a:ext cx="5705314" cy="27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613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232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91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三、分布系数的直接考察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图像与结论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5717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000"/>
              <a:t>室温下，改变</a:t>
            </a:r>
            <a:r>
              <a:rPr lang="en-US" altLang="zh-CN" sz="2000"/>
              <a:t>0.10mol/L</a:t>
            </a:r>
            <a:r>
              <a:rPr lang="zh-CN" altLang="zh-CN" sz="2000"/>
              <a:t>邻苯二甲酸氢钾</a:t>
            </a:r>
            <a:r>
              <a:rPr lang="en-US" altLang="zh-CN" sz="2000"/>
              <a:t>(KHA)</a:t>
            </a:r>
            <a:r>
              <a:rPr lang="zh-CN" altLang="zh-CN" sz="2000"/>
              <a:t>溶液的</a:t>
            </a:r>
            <a:r>
              <a:rPr lang="en-US" altLang="zh-CN" sz="2000"/>
              <a:t>pH</a:t>
            </a:r>
            <a:r>
              <a:rPr lang="zh-CN" altLang="zh-CN" sz="2000"/>
              <a:t>，溶液中</a:t>
            </a:r>
            <a:r>
              <a:rPr lang="en-US" altLang="zh-CN" sz="2000"/>
              <a:t>H</a:t>
            </a:r>
            <a:r>
              <a:rPr lang="en-US" altLang="zh-CN" sz="2000" baseline="-25000"/>
              <a:t>2</a:t>
            </a:r>
            <a:r>
              <a:rPr lang="en-US" altLang="zh-CN" sz="2000"/>
              <a:t>A</a:t>
            </a:r>
            <a:r>
              <a:rPr lang="zh-CN" altLang="zh-CN" sz="2000"/>
              <a:t>、</a:t>
            </a:r>
            <a:r>
              <a:rPr lang="en-US" altLang="zh-CN" sz="2000"/>
              <a:t>HA</a:t>
            </a:r>
            <a:r>
              <a:rPr lang="en-US" altLang="zh-CN" sz="2000" baseline="30000"/>
              <a:t>-</a:t>
            </a:r>
            <a:r>
              <a:rPr lang="zh-CN" altLang="zh-CN" sz="2000"/>
              <a:t>、</a:t>
            </a:r>
            <a:r>
              <a:rPr lang="en-US" altLang="zh-CN" sz="2000"/>
              <a:t>A</a:t>
            </a:r>
            <a:r>
              <a:rPr lang="en-US" altLang="zh-CN" sz="2000" baseline="30000"/>
              <a:t>2-</a:t>
            </a:r>
            <a:r>
              <a:rPr lang="zh-CN" altLang="zh-CN" sz="2000"/>
              <a:t>的物质的量分数</a:t>
            </a:r>
            <a:r>
              <a:rPr lang="en-US" altLang="zh-CN" sz="2000"/>
              <a:t>δ(X)</a:t>
            </a:r>
            <a:r>
              <a:rPr lang="zh-CN" altLang="zh-CN" sz="2000"/>
              <a:t>随</a:t>
            </a:r>
            <a:r>
              <a:rPr lang="en-US" altLang="zh-CN" sz="2000"/>
              <a:t>pH</a:t>
            </a:r>
          </a:p>
          <a:p>
            <a:r>
              <a:rPr lang="en-US" altLang="zh-CN" sz="2000"/>
              <a:t>           </a:t>
            </a:r>
            <a:r>
              <a:rPr lang="zh-CN" altLang="zh-CN" sz="2000"/>
              <a:t>的变化如图所示。下列叙述错误的是（</a:t>
            </a:r>
            <a:r>
              <a:rPr lang="en-US" altLang="zh-CN" sz="2000"/>
              <a:t>	</a:t>
            </a:r>
            <a:r>
              <a:rPr lang="zh-CN" altLang="zh-CN" sz="2000"/>
              <a:t>）</a:t>
            </a:r>
          </a:p>
          <a:p>
            <a:r>
              <a:rPr lang="en-US" altLang="zh-CN" sz="2000"/>
              <a:t>	A</a:t>
            </a:r>
            <a:r>
              <a:rPr lang="zh-CN" altLang="zh-CN" sz="2000"/>
              <a:t>、</a:t>
            </a:r>
            <a:r>
              <a:rPr lang="en-US" altLang="zh-CN" sz="2000" err="1"/>
              <a:t>lg[K</a:t>
            </a:r>
            <a:r>
              <a:rPr lang="en-US" altLang="zh-CN" sz="2000" baseline="-25000"/>
              <a:t>2</a:t>
            </a:r>
            <a:r>
              <a:rPr lang="en-US" altLang="zh-CN" sz="2000"/>
              <a:t>(H</a:t>
            </a:r>
            <a:r>
              <a:rPr lang="en-US" altLang="zh-CN" sz="2000" baseline="-25000"/>
              <a:t>2</a:t>
            </a:r>
            <a:r>
              <a:rPr lang="en-US" altLang="zh-CN" sz="2000"/>
              <a:t>A)]=-5.4</a:t>
            </a:r>
            <a:endParaRPr lang="zh-CN" altLang="zh-CN" sz="2000"/>
          </a:p>
          <a:p>
            <a:r>
              <a:rPr lang="en-US" altLang="zh-CN" sz="2000"/>
              <a:t>	B</a:t>
            </a:r>
            <a:r>
              <a:rPr lang="zh-CN" altLang="zh-CN" sz="2000"/>
              <a:t>、</a:t>
            </a:r>
            <a:r>
              <a:rPr lang="en-US" altLang="zh-CN" sz="2000"/>
              <a:t>pH=4.15</a:t>
            </a:r>
            <a:r>
              <a:rPr lang="zh-CN" altLang="zh-CN" sz="2000"/>
              <a:t>时，</a:t>
            </a:r>
            <a:r>
              <a:rPr lang="en-US" altLang="zh-CN" sz="2000"/>
              <a:t>2</a:t>
            </a:r>
            <a:r>
              <a:rPr lang="zh-CN" altLang="zh-CN" sz="2000"/>
              <a:t>δ</a:t>
            </a:r>
            <a:r>
              <a:rPr lang="en-US" altLang="zh-CN" sz="2000"/>
              <a:t>(H</a:t>
            </a:r>
            <a:r>
              <a:rPr lang="en-US" altLang="zh-CN" sz="2000" baseline="-25000"/>
              <a:t>2</a:t>
            </a:r>
            <a:r>
              <a:rPr lang="en-US" altLang="zh-CN" sz="2000"/>
              <a:t>A) +</a:t>
            </a:r>
            <a:r>
              <a:rPr lang="zh-CN" altLang="zh-CN" sz="2000"/>
              <a:t>δ</a:t>
            </a:r>
            <a:r>
              <a:rPr lang="en-US" altLang="zh-CN" sz="2000"/>
              <a:t>(HA</a:t>
            </a:r>
            <a:r>
              <a:rPr lang="en-US" altLang="zh-CN" sz="2000" baseline="30000"/>
              <a:t>-</a:t>
            </a:r>
            <a:r>
              <a:rPr lang="en-US" altLang="zh-CN" sz="2000"/>
              <a:t>)=1</a:t>
            </a:r>
            <a:endParaRPr lang="zh-CN" altLang="zh-CN" sz="2000"/>
          </a:p>
          <a:p>
            <a:r>
              <a:rPr lang="en-US" altLang="zh-CN" sz="2000"/>
              <a:t>	C</a:t>
            </a:r>
            <a:r>
              <a:rPr lang="zh-CN" altLang="zh-CN" sz="2000"/>
              <a:t>、</a:t>
            </a:r>
            <a:r>
              <a:rPr lang="en-US" altLang="zh-CN" sz="2000"/>
              <a:t>KHA</a:t>
            </a:r>
            <a:r>
              <a:rPr lang="zh-CN" altLang="zh-CN" sz="2000"/>
              <a:t>溶液中：</a:t>
            </a:r>
            <a:r>
              <a:rPr lang="en-US" altLang="zh-CN" sz="2000"/>
              <a:t>c(K</a:t>
            </a:r>
            <a:r>
              <a:rPr lang="en-US" altLang="zh-CN" sz="2000" baseline="30000"/>
              <a:t>+</a:t>
            </a:r>
            <a:r>
              <a:rPr lang="en-US" altLang="zh-CN" sz="2000"/>
              <a:t>) &gt; c(HA</a:t>
            </a:r>
            <a:r>
              <a:rPr lang="en-US" altLang="zh-CN" sz="2000" baseline="30000"/>
              <a:t>-</a:t>
            </a:r>
            <a:r>
              <a:rPr lang="en-US" altLang="zh-CN" sz="2000"/>
              <a:t>) &gt; c(H</a:t>
            </a:r>
            <a:r>
              <a:rPr lang="en-US" altLang="zh-CN" sz="2000" baseline="-25000"/>
              <a:t>2</a:t>
            </a:r>
            <a:r>
              <a:rPr lang="en-US" altLang="zh-CN" sz="2000"/>
              <a:t>A) &gt;c(A</a:t>
            </a:r>
            <a:r>
              <a:rPr lang="en-US" altLang="zh-CN" sz="2000" baseline="30000"/>
              <a:t>2-</a:t>
            </a:r>
            <a:r>
              <a:rPr lang="en-US" altLang="zh-CN" sz="2000"/>
              <a:t>)</a:t>
            </a:r>
            <a:endParaRPr lang="zh-CN" altLang="zh-CN" sz="2000"/>
          </a:p>
          <a:p>
            <a:r>
              <a:rPr lang="en-US" altLang="zh-CN" sz="2000"/>
              <a:t>	D</a:t>
            </a:r>
            <a:r>
              <a:rPr lang="zh-CN" altLang="zh-CN" sz="2000"/>
              <a:t>、</a:t>
            </a:r>
            <a:r>
              <a:rPr lang="en-US" altLang="zh-CN" sz="2000"/>
              <a:t>pH=7</a:t>
            </a:r>
            <a:r>
              <a:rPr lang="zh-CN" altLang="zh-CN" sz="2000"/>
              <a:t>时，</a:t>
            </a:r>
            <a:r>
              <a:rPr lang="en-US" altLang="zh-CN" sz="2000"/>
              <a:t>c(A</a:t>
            </a:r>
            <a:r>
              <a:rPr lang="en-US" altLang="zh-CN" sz="2000" baseline="30000"/>
              <a:t>2-</a:t>
            </a:r>
            <a:r>
              <a:rPr lang="en-US" altLang="zh-CN" sz="2000"/>
              <a:t>)&gt;c(HA</a:t>
            </a:r>
            <a:r>
              <a:rPr lang="en-US" altLang="zh-CN" sz="2000" baseline="30000"/>
              <a:t>-</a:t>
            </a:r>
            <a:r>
              <a:rPr lang="en-US" altLang="zh-CN" sz="2000"/>
              <a:t>)&gt;c(H</a:t>
            </a:r>
            <a:r>
              <a:rPr lang="en-US" altLang="zh-CN" sz="2000" baseline="30000"/>
              <a:t>+</a:t>
            </a:r>
            <a:r>
              <a:rPr lang="en-US" altLang="zh-CN" sz="2000"/>
              <a:t>)=c(OH</a:t>
            </a:r>
            <a:r>
              <a:rPr lang="en-US" altLang="zh-CN" sz="2000" baseline="30000"/>
              <a:t>-</a:t>
            </a:r>
            <a:r>
              <a:rPr lang="en-US" altLang="zh-CN" sz="2000"/>
              <a:t>)</a:t>
            </a:r>
            <a:endParaRPr lang="zh-CN" altLang="zh-CN" sz="200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695" y="2707205"/>
            <a:ext cx="4129571" cy="284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接箭头连接符 8"/>
          <p:cNvCxnSpPr/>
          <p:nvPr/>
        </p:nvCxnSpPr>
        <p:spPr>
          <a:xfrm flipH="1">
            <a:off x="1705970" y="4955710"/>
            <a:ext cx="66874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075583" y="4848100"/>
            <a:ext cx="243803" cy="123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784403" y="4948352"/>
            <a:ext cx="167185" cy="721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63722" y="5870110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937680" y="6078805"/>
                <a:ext cx="259990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PKa</a:t>
                </a:r>
                <a:r>
                  <a:rPr lang="en-US" altLang="zh-CN" baseline="-25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en-US" altLang="zh-CN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+Pka</a:t>
                </a:r>
                <a:r>
                  <a:rPr lang="en-US" altLang="zh-CN" baseline="-25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en-US" altLang="zh-CN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) </a:t>
                </a:r>
                <a:endParaRPr lang="zh-CN" altLang="en-US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80" y="6078805"/>
                <a:ext cx="2599900" cy="483466"/>
              </a:xfrm>
              <a:prstGeom prst="rect">
                <a:avLst/>
              </a:prstGeom>
              <a:blipFill rotWithShape="0">
                <a:blip r:embed="rId3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3733224" y="560134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449168" y="2438436"/>
            <a:ext cx="0" cy="316290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075583" y="1446663"/>
            <a:ext cx="55361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611737" y="1238118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PKa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=5.4 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45639" y="2707204"/>
            <a:ext cx="193345" cy="29418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859727" y="2060812"/>
            <a:ext cx="2547294" cy="27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407020" y="1830519"/>
            <a:ext cx="28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显酸性，电离大于水解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51588" y="2584709"/>
            <a:ext cx="17668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142928" y="2595616"/>
            <a:ext cx="2866892" cy="1000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032828" y="3384653"/>
            <a:ext cx="191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10×</a:t>
            </a:r>
            <a:r>
              <a:rPr lang="en-US" altLang="zh-CN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-7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mol/L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38984" y="2584709"/>
            <a:ext cx="63405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456013" y="2606522"/>
            <a:ext cx="4129571" cy="201900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7604044" y="4410865"/>
                <a:ext cx="4430708" cy="1302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CN" kern="1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δ(HA</a:t>
                </a:r>
                <a:r>
                  <a:rPr lang="en-US" altLang="zh-CN" kern="100" baseline="300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kern="1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kern="1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i="1" kern="1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i="1" kern="1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1·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𝐾𝑎</m:t>
                        </m:r>
                        <m:r>
                          <a:rPr lang="en-US" altLang="zh-CN" i="1" kern="1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kern="100">
                  <a:solidFill>
                    <a:srgbClr val="00B050"/>
                  </a:solidFill>
                  <a:latin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en-US" altLang="zh-CN" baseline="3000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baseline="300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    </a:t>
                </a:r>
                <a:r>
                  <a:rPr lang="zh-CN" altLang="en-US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≈</a:t>
                </a:r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2.4</a:t>
                </a:r>
                <a:r>
                  <a:rPr lang="zh-CN" altLang="en-US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％</a:t>
                </a:r>
                <a:endParaRPr lang="en-US" altLang="zh-CN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c(HA</a:t>
                </a:r>
                <a:r>
                  <a:rPr lang="en-US" altLang="zh-CN" baseline="300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)=0.1×2.4</a:t>
                </a:r>
                <a:r>
                  <a:rPr lang="zh-CN" altLang="en-US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％</a:t>
                </a:r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=2.4×10</a:t>
                </a:r>
                <a:r>
                  <a:rPr lang="en-US" altLang="zh-CN" baseline="3000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-3</a:t>
                </a:r>
                <a:r>
                  <a:rPr lang="en-US" altLang="zh-CN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mol/L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044" y="4410865"/>
                <a:ext cx="4430708" cy="1302985"/>
              </a:xfrm>
              <a:prstGeom prst="rect">
                <a:avLst/>
              </a:prstGeom>
              <a:blipFill rotWithShape="0">
                <a:blip r:embed="rId4"/>
                <a:stretch>
                  <a:fillRect l="-1100" b="-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5157861" y="966638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baseline="30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3735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3021</Words>
  <Application>Microsoft Office PowerPoint</Application>
  <PresentationFormat>宽屏</PresentationFormat>
  <Paragraphs>322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微软雅黑</vt:lpstr>
      <vt:lpstr>Arial</vt:lpstr>
      <vt:lpstr>Calibri</vt:lpstr>
      <vt:lpstr>Calibri Light</vt:lpstr>
      <vt:lpstr>Cambria Math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KX Lin</cp:lastModifiedBy>
  <cp:revision>2</cp:revision>
  <cp:lastPrinted>2023-09-26T21:21:45Z</cp:lastPrinted>
  <dcterms:created xsi:type="dcterms:W3CDTF">2023-09-26T21:21:45Z</dcterms:created>
  <dcterms:modified xsi:type="dcterms:W3CDTF">2023-12-17T13:18:25Z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