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3" r:id="rId33"/>
    <p:sldId id="324" r:id="rId34"/>
    <p:sldId id="325" r:id="rId35"/>
    <p:sldId id="326" r:id="rId36"/>
    <p:sldId id="327" r:id="rId37"/>
    <p:sldId id="328" r:id="rId38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Administrator" initials="A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tags" Target="tags/tag2.xml" /><Relationship Id="rId4" Type="http://schemas.openxmlformats.org/officeDocument/2006/relationships/slide" Target="slides/slide1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Relationship Id="rId2" Type="http://schemas.openxmlformats.org/officeDocument/2006/relationships/image" Target="../media/image20.emf" /><Relationship Id="rId3" Type="http://schemas.openxmlformats.org/officeDocument/2006/relationships/image" Target="../media/image21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Relationship Id="rId2" Type="http://schemas.openxmlformats.org/officeDocument/2006/relationships/image" Target="../media/image25.emf" /><Relationship Id="rId3" Type="http://schemas.openxmlformats.org/officeDocument/2006/relationships/image" Target="../media/image26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Relationship Id="rId2" Type="http://schemas.openxmlformats.org/officeDocument/2006/relationships/image" Target="../media/image28.emf" /><Relationship Id="rId3" Type="http://schemas.openxmlformats.org/officeDocument/2006/relationships/image" Target="../media/image29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Relationship Id="rId2" Type="http://schemas.openxmlformats.org/officeDocument/2006/relationships/image" Target="../media/image34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Relationship Id="rId2" Type="http://schemas.openxmlformats.org/officeDocument/2006/relationships/image" Target="../media/image7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Relationship Id="rId2" Type="http://schemas.openxmlformats.org/officeDocument/2006/relationships/image" Target="../media/image10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Relationship Id="rId2" Type="http://schemas.openxmlformats.org/officeDocument/2006/relationships/image" Target="../media/image17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5229026"/>
            <a:ext cx="12192318" cy="162929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3429159"/>
            <a:ext cx="12192318" cy="342915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3.docx" TargetMode="Internal" /><Relationship Id="rId3" Type="http://schemas.openxmlformats.org/officeDocument/2006/relationships/image" Target="../media/image6.emf" /><Relationship Id="rId4" Type="http://schemas.openxmlformats.org/officeDocument/2006/relationships/package" Target="../embeddings/Document4.docx" TargetMode="Internal" /><Relationship Id="rId5" Type="http://schemas.openxmlformats.org/officeDocument/2006/relationships/image" Target="../media/image7.emf" /><Relationship Id="rId6" Type="http://schemas.openxmlformats.org/officeDocument/2006/relationships/vmlDrawing" Target="../drawings/vmlDrawing3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5.docx" TargetMode="Internal" /><Relationship Id="rId3" Type="http://schemas.openxmlformats.org/officeDocument/2006/relationships/image" Target="../media/image8.emf" /><Relationship Id="rId4" Type="http://schemas.openxmlformats.org/officeDocument/2006/relationships/image" Target="../media/image5.png" /><Relationship Id="rId5" Type="http://schemas.openxmlformats.org/officeDocument/2006/relationships/vmlDrawing" Target="../drawings/vmlDrawing4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6.docx" TargetMode="Internal" /><Relationship Id="rId3" Type="http://schemas.openxmlformats.org/officeDocument/2006/relationships/image" Target="../media/image9.emf" /><Relationship Id="rId4" Type="http://schemas.openxmlformats.org/officeDocument/2006/relationships/package" Target="../embeddings/Document7.docx" TargetMode="Internal" /><Relationship Id="rId5" Type="http://schemas.openxmlformats.org/officeDocument/2006/relationships/image" Target="../media/image10.emf" /><Relationship Id="rId6" Type="http://schemas.openxmlformats.org/officeDocument/2006/relationships/image" Target="../media/image5.png" /><Relationship Id="rId7" Type="http://schemas.openxmlformats.org/officeDocument/2006/relationships/vmlDrawing" Target="../drawings/vmlDrawing5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8.docx" TargetMode="Internal" /><Relationship Id="rId3" Type="http://schemas.openxmlformats.org/officeDocument/2006/relationships/image" Target="../media/image12.emf" /><Relationship Id="rId4" Type="http://schemas.openxmlformats.org/officeDocument/2006/relationships/vmlDrawing" Target="../drawings/vmlDrawing6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1.docx" TargetMode="Internal" /><Relationship Id="rId3" Type="http://schemas.openxmlformats.org/officeDocument/2006/relationships/image" Target="../media/image2.emf" /><Relationship Id="rId4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9.docx" TargetMode="Internal" /><Relationship Id="rId3" Type="http://schemas.openxmlformats.org/officeDocument/2006/relationships/image" Target="../media/image14.emf" /><Relationship Id="rId4" Type="http://schemas.openxmlformats.org/officeDocument/2006/relationships/image" Target="../media/image5.png" /><Relationship Id="rId5" Type="http://schemas.openxmlformats.org/officeDocument/2006/relationships/vmlDrawing" Target="../drawings/vmlDrawing7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10.docx" TargetMode="Internal" /><Relationship Id="rId3" Type="http://schemas.openxmlformats.org/officeDocument/2006/relationships/image" Target="../media/image15.emf" /><Relationship Id="rId4" Type="http://schemas.openxmlformats.org/officeDocument/2006/relationships/image" Target="../media/image16.png" /><Relationship Id="rId5" Type="http://schemas.openxmlformats.org/officeDocument/2006/relationships/package" Target="../embeddings/Document11.docx" TargetMode="Internal" /><Relationship Id="rId6" Type="http://schemas.openxmlformats.org/officeDocument/2006/relationships/image" Target="../media/image17.emf" /><Relationship Id="rId7" Type="http://schemas.openxmlformats.org/officeDocument/2006/relationships/image" Target="../media/image5.png" /><Relationship Id="rId8" Type="http://schemas.openxmlformats.org/officeDocument/2006/relationships/vmlDrawing" Target="../drawings/vmlDrawing8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12.docx" TargetMode="Internal" /><Relationship Id="rId3" Type="http://schemas.openxmlformats.org/officeDocument/2006/relationships/image" Target="../media/image18.emf" /><Relationship Id="rId4" Type="http://schemas.openxmlformats.org/officeDocument/2006/relationships/image" Target="../media/image5.png" /><Relationship Id="rId5" Type="http://schemas.openxmlformats.org/officeDocument/2006/relationships/vmlDrawing" Target="../drawings/vmlDrawing9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13.docx" TargetMode="Internal" /><Relationship Id="rId3" Type="http://schemas.openxmlformats.org/officeDocument/2006/relationships/image" Target="../media/image19.emf" /><Relationship Id="rId4" Type="http://schemas.openxmlformats.org/officeDocument/2006/relationships/package" Target="../embeddings/Document14.docx" TargetMode="Internal" /><Relationship Id="rId5" Type="http://schemas.openxmlformats.org/officeDocument/2006/relationships/image" Target="../media/image20.emf" /><Relationship Id="rId6" Type="http://schemas.openxmlformats.org/officeDocument/2006/relationships/package" Target="../embeddings/Document15.docx" TargetMode="Internal" /><Relationship Id="rId7" Type="http://schemas.openxmlformats.org/officeDocument/2006/relationships/image" Target="../media/image21.emf" /><Relationship Id="rId8" Type="http://schemas.openxmlformats.org/officeDocument/2006/relationships/vmlDrawing" Target="../drawings/vmlDrawing10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16.docx" TargetMode="Internal" /><Relationship Id="rId3" Type="http://schemas.openxmlformats.org/officeDocument/2006/relationships/image" Target="../media/image22.emf" /><Relationship Id="rId4" Type="http://schemas.openxmlformats.org/officeDocument/2006/relationships/vmlDrawing" Target="../drawings/vmlDrawing11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17.docx" TargetMode="Internal" /><Relationship Id="rId3" Type="http://schemas.openxmlformats.org/officeDocument/2006/relationships/image" Target="../media/image23.emf" /><Relationship Id="rId4" Type="http://schemas.openxmlformats.org/officeDocument/2006/relationships/image" Target="../media/image5.png" /><Relationship Id="rId5" Type="http://schemas.openxmlformats.org/officeDocument/2006/relationships/vmlDrawing" Target="../drawings/vmlDrawing12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18.docx" TargetMode="Internal" /><Relationship Id="rId3" Type="http://schemas.openxmlformats.org/officeDocument/2006/relationships/image" Target="../media/image24.emf" /><Relationship Id="rId4" Type="http://schemas.openxmlformats.org/officeDocument/2006/relationships/package" Target="../embeddings/Document19.docx" TargetMode="Internal" /><Relationship Id="rId5" Type="http://schemas.openxmlformats.org/officeDocument/2006/relationships/image" Target="../media/image25.emf" /><Relationship Id="rId6" Type="http://schemas.openxmlformats.org/officeDocument/2006/relationships/package" Target="../embeddings/Document20.docx" TargetMode="Internal" /><Relationship Id="rId7" Type="http://schemas.openxmlformats.org/officeDocument/2006/relationships/image" Target="../media/image26.emf" /><Relationship Id="rId8" Type="http://schemas.openxmlformats.org/officeDocument/2006/relationships/package" Target="../embeddings/Document21.docx" TargetMode="Internal" /><Relationship Id="rId9" Type="http://schemas.openxmlformats.org/officeDocument/2006/relationships/vmlDrawing" Target="../drawings/vmlDrawing13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22.docx" TargetMode="Internal" /><Relationship Id="rId3" Type="http://schemas.openxmlformats.org/officeDocument/2006/relationships/image" Target="../media/image27.emf" /><Relationship Id="rId4" Type="http://schemas.openxmlformats.org/officeDocument/2006/relationships/package" Target="../embeddings/Document23.docx" TargetMode="Internal" /><Relationship Id="rId5" Type="http://schemas.openxmlformats.org/officeDocument/2006/relationships/image" Target="../media/image28.emf" /><Relationship Id="rId6" Type="http://schemas.openxmlformats.org/officeDocument/2006/relationships/package" Target="../embeddings/Document24.docx" TargetMode="Internal" /><Relationship Id="rId7" Type="http://schemas.openxmlformats.org/officeDocument/2006/relationships/image" Target="../media/image29.emf" /><Relationship Id="rId8" Type="http://schemas.openxmlformats.org/officeDocument/2006/relationships/vmlDrawing" Target="../drawings/vmlDrawing14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25.docx" TargetMode="Internal" /><Relationship Id="rId3" Type="http://schemas.openxmlformats.org/officeDocument/2006/relationships/image" Target="../media/image30.emf" /><Relationship Id="rId4" Type="http://schemas.openxmlformats.org/officeDocument/2006/relationships/image" Target="../media/image5.png" /><Relationship Id="rId5" Type="http://schemas.openxmlformats.org/officeDocument/2006/relationships/vmlDrawing" Target="../drawings/vmlDrawing15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26.docx" TargetMode="Internal" /><Relationship Id="rId3" Type="http://schemas.openxmlformats.org/officeDocument/2006/relationships/image" Target="../media/image31.emf" /><Relationship Id="rId4" Type="http://schemas.openxmlformats.org/officeDocument/2006/relationships/image" Target="../media/image5.png" /><Relationship Id="rId5" Type="http://schemas.openxmlformats.org/officeDocument/2006/relationships/vmlDrawing" Target="../drawings/vmlDrawing16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2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27.docx" TargetMode="Internal" /><Relationship Id="rId3" Type="http://schemas.openxmlformats.org/officeDocument/2006/relationships/image" Target="../media/image33.emf" /><Relationship Id="rId4" Type="http://schemas.openxmlformats.org/officeDocument/2006/relationships/package" Target="../embeddings/Document28.docx" TargetMode="Internal" /><Relationship Id="rId5" Type="http://schemas.openxmlformats.org/officeDocument/2006/relationships/image" Target="../media/image34.emf" /><Relationship Id="rId6" Type="http://schemas.openxmlformats.org/officeDocument/2006/relationships/image" Target="../media/image35.png" /><Relationship Id="rId7" Type="http://schemas.openxmlformats.org/officeDocument/2006/relationships/vmlDrawing" Target="../drawings/vmlDrawing17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package" Target="../embeddings/Document2.docx" TargetMode="Internal" /><Relationship Id="rId3" Type="http://schemas.openxmlformats.org/officeDocument/2006/relationships/image" Target="../media/image3.emf" /><Relationship Id="rId4" Type="http://schemas.openxmlformats.org/officeDocument/2006/relationships/vmlDrawing" Target="../drawings/vmlDrawing2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object 4"/>
          <p:cNvSpPr/>
          <p:nvPr/>
        </p:nvSpPr>
        <p:spPr>
          <a:xfrm>
            <a:off x="1270" y="2873687"/>
            <a:ext cx="12190415" cy="306861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 anchor="t"/>
          <a:lstStyle/>
          <a:p>
            <a:endParaRPr lang="zh-CN" altLang="zh-CN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8755" y="473710"/>
            <a:ext cx="9785350" cy="3090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tabLst>
                <a:tab pos="2250440"/>
              </a:tabLst>
            </a:pPr>
            <a:r>
              <a:rPr lang="en-US" altLang="zh-CN" sz="5400" b="1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</a:t>
            </a:r>
            <a:r>
              <a:rPr lang="zh-CN" altLang="zh-CN" sz="5400" b="1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届高考二轮复习专题突破</a:t>
            </a:r>
            <a:endParaRPr lang="zh-CN" altLang="zh-CN" sz="5400" b="1">
              <a:solidFill>
                <a:srgbClr val="04449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  <a:tabLst>
                <a:tab pos="2250440"/>
              </a:tabLst>
            </a:pPr>
            <a:r>
              <a:rPr lang="zh-CN" altLang="zh-CN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水溶液中离子平衡简答题规范作答</a:t>
            </a:r>
            <a:endParaRPr lang="zh-CN" altLang="zh-CN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tabLst>
                <a:tab pos="2250440"/>
              </a:tabLst>
            </a:pPr>
            <a:endParaRPr lang="zh-CN" altLang="zh-CN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8056880" y="5941695"/>
            <a:ext cx="3428365" cy="696595"/>
          </a:xfrm>
        </p:spPr>
        <p:txBody>
          <a:bodyPr>
            <a:noAutofit/>
          </a:bodyPr>
          <a:lstStyle/>
          <a:p>
            <a:pPr defTabSz="914400">
              <a:buSzTx/>
            </a:pPr>
            <a:r>
              <a:rPr lang="zh-CN" altLang="en-US" sz="4000" b="1" kern="1200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高三化学组</a:t>
            </a:r>
            <a:endParaRPr lang="zh-CN" altLang="en-US" sz="4000" b="1" kern="1200" baseline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7699" y="223301"/>
            <a:ext cx="11296918" cy="252095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</a:t>
            </a:r>
            <a:r>
              <a:rPr lang="zh-CN" altLang="en-US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除去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中过量的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，再用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0.090 0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标准溶液进行滴定，滴定前排气泡时，应选择图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中的</a:t>
            </a:r>
            <a:r>
              <a:rPr lang="en-US" altLang="zh-CN" sz="2600" u="sng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填序号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；简述排气泡的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操作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</a:t>
            </a:r>
            <a:endParaRPr lang="en-US" altLang="zh-CN" sz="2600" u="sng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u="sng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							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9574" name="Picture 70" descr="A8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5"/>
          <a:stretch>
            <a:fillRect/>
          </a:stretch>
        </p:blipFill>
        <p:spPr bwMode="auto">
          <a:xfrm>
            <a:off x="4566884" y="2215251"/>
            <a:ext cx="3058551" cy="43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088233" y="896648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endParaRPr lang="zh-CN" altLang="en-US" sz="2600"/>
          </a:p>
        </p:txBody>
      </p:sp>
      <p:sp>
        <p:nvSpPr>
          <p:cNvPr id="4" name="矩形 3"/>
          <p:cNvSpPr/>
          <p:nvPr/>
        </p:nvSpPr>
        <p:spPr>
          <a:xfrm>
            <a:off x="9808434" y="789550"/>
            <a:ext cx="2047298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将胶管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弯曲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750" y="1367962"/>
            <a:ext cx="11118818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使玻璃尖嘴向上倾斜，用两指捏住胶管，轻轻挤压玻璃珠的中上部，使液体从尖嘴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流出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pic>
        <p:nvPicPr>
          <p:cNvPr id="149574" name="Picture 70" descr="A8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6310" y="3348990"/>
            <a:ext cx="4339590" cy="314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89042" y="849815"/>
            <a:ext cx="9810679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滴入最后一滴标准液，溶液由无色变为红色，且半分钟内不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恢复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6608" y="1452383"/>
            <a:ext cx="843280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原色</a:t>
            </a:r>
            <a:endParaRPr lang="en-US" altLang="zh-CN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32604" y="2184362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甲基橙</a:t>
            </a:r>
            <a:endParaRPr lang="zh-CN" altLang="en-US" sz="2600"/>
          </a:p>
        </p:txBody>
      </p:sp>
      <p:sp>
        <p:nvSpPr>
          <p:cNvPr id="10" name="矩形 9"/>
          <p:cNvSpPr/>
          <p:nvPr/>
        </p:nvSpPr>
        <p:spPr>
          <a:xfrm>
            <a:off x="533820" y="2616330"/>
            <a:ext cx="11210798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当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滴入最后一滴标准液，溶液由红色变为橙色，且半分钟内不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恢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复原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色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7699" y="287105"/>
            <a:ext cx="11296918" cy="372173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若滴定终点时溶液的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8.8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，则选择的指示剂为</a:t>
            </a:r>
            <a:r>
              <a:rPr lang="en-US" altLang="zh-CN" sz="2600" u="sng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；描述达到滴定终点的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现象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						</a:t>
            </a:r>
            <a:endParaRPr lang="en-US" altLang="zh-CN" sz="2600" u="sng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u="sng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若滴定终点时溶液的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，则选择的指示剂为</a:t>
            </a:r>
            <a:r>
              <a:rPr lang="en-US" altLang="zh-CN" sz="2600" u="sng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描述达到滴定终点的现象</a:t>
            </a:r>
            <a:r>
              <a:rPr lang="en-US" altLang="zh-CN" sz="2600" u="sng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                                                             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	</a:t>
            </a:r>
            <a:endParaRPr lang="en-US" altLang="zh-CN" sz="2600" u="sng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u="sng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99988" y="402908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酚酞</a:t>
            </a:r>
            <a:endParaRPr lang="zh-CN" alt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1000" y="1282022"/>
            <a:ext cx="11008730" cy="189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sz="2600" b="1" kern="1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9</a:t>
            </a:r>
            <a:r>
              <a:rPr lang="en-US" altLang="zh-CN" sz="2600" kern="1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怎样用最简单的方法区别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溶液、氯化铵溶液和碳酸钠溶液？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三种溶液各取少许分别滴入紫色石蕊溶液，不变色的为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溶液，变红色的为氯化铵溶液，变蓝色的为碳酸钠溶液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4166" y="786439"/>
            <a:ext cx="11523986" cy="252095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解答下列问题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(1)NaHS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溶液呈碱性的原因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277" y="1963870"/>
            <a:ext cx="1129046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NaHS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溶液中存在：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水解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HS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和电离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HS</a:t>
            </a:r>
            <a:r>
              <a:rPr lang="zh-CN" altLang="zh-CN" sz="2600" kern="100" baseline="30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两个平衡，其水解程度大于电离程度，因而溶液呈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碱性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4166" y="3542282"/>
            <a:ext cx="11523986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6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altLang="zh-CN" sz="26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6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是由于酸根离子水解呈碱性，</a:t>
            </a:r>
            <a:r>
              <a:rPr lang="en-US" altLang="zh-CN" sz="26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altLang="zh-CN" sz="26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6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是由于弱碱阳离子水解呈酸性。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61" name="图片 5160"/>
          <p:cNvPicPr>
            <a:picLocks noChangeAspect="1"/>
          </p:cNvPicPr>
          <p:nvPr/>
        </p:nvPicPr>
        <p:blipFill>
          <a:blip r:embed="rId2"/>
          <a:srcRect t="17262" b="16667"/>
          <a:stretch>
            <a:fillRect/>
          </a:stretch>
        </p:blipFill>
        <p:spPr>
          <a:xfrm>
            <a:off x="5653405" y="2299018"/>
            <a:ext cx="5715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7262" b="16667"/>
          <a:stretch>
            <a:fillRect/>
          </a:stretch>
        </p:blipFill>
        <p:spPr>
          <a:xfrm>
            <a:off x="9326245" y="2299018"/>
            <a:ext cx="571500" cy="17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5956" y="720354"/>
            <a:ext cx="11118818" cy="429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为探究纯碱溶液呈碱性是由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  </a:t>
            </a:r>
            <a:r>
              <a:rPr lang="en-US" altLang="zh-CN" sz="2600" kern="100" spc="-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zh-CN" altLang="zh-CN" sz="2600" kern="100" spc="-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引起</a:t>
            </a:r>
            <a:r>
              <a:rPr lang="zh-CN" altLang="zh-CN" sz="2600" kern="100" spc="-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的，请你设计一个简单的实验方案：</a:t>
            </a:r>
            <a:endParaRPr lang="zh-CN" altLang="zh-CN" sz="2600" kern="100" spc="-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为探究盐类水解是一个吸热过程，请用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溶液和其他必要试剂，设计一个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简单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的实验方案：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48206" y="802442"/>
          <a:ext cx="488859" cy="62218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660400" imgH="838200" progId="Word.Document.12">
                  <p:embed/>
                </p:oleObj>
              </mc:Choice>
              <mc:Fallback>
                <p:oleObj name="文档" r:id="rId2" imgW="660400" imgH="8382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8206" y="802442"/>
                        <a:ext cx="488859" cy="622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65605" y="1293707"/>
            <a:ext cx="11008730" cy="189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向纯碱溶液中滴入酚酞溶液，溶液显红色；若再向该溶液中滴入过量氯化钙溶液，产生白色沉淀，且溶液的红色褪去。则可以说明纯碱溶液呈碱性是由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    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引起的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795773" y="2564216"/>
          <a:ext cx="488859" cy="62218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4" imgW="660400" imgH="838200" progId="Word.Document.12">
                  <p:embed/>
                </p:oleObj>
              </mc:Choice>
              <mc:Fallback>
                <p:oleObj name="文档" r:id="rId4" imgW="660400" imgH="8382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773" y="2564216"/>
                        <a:ext cx="488859" cy="622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552907" y="3669531"/>
            <a:ext cx="11008730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             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取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溶液，滴加酚酞溶液呈红色，然后分成两份，加热其中一份，若红色变深，则盐类水解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吸热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699" y="955945"/>
            <a:ext cx="11296918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11</a:t>
            </a:r>
            <a:r>
              <a:rPr lang="zh-CN" altLang="en-US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把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AlCl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溶液蒸干灼烧，最后得到的主要固体是什么？为什么？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用化学方程式表示并配以必要的文字说明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0778" y="2286097"/>
          <a:ext cx="10996164" cy="26284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2" imgW="14681200" imgH="3517900" progId="Word.Document.12">
                  <p:embed/>
                </p:oleObj>
              </mc:Choice>
              <mc:Fallback>
                <p:oleObj name="文档" r:id="rId2" imgW="14681200" imgH="35179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0778" y="2286097"/>
                        <a:ext cx="10996164" cy="262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47699" y="4818262"/>
            <a:ext cx="11296918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直接蒸发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CuCl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溶液，能不能得到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CuCl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·2H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晶体，应如何操作？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不能，应在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气流中加热蒸发。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61" name="图片 5160"/>
          <p:cNvPicPr>
            <a:picLocks noChangeAspect="1"/>
          </p:cNvPicPr>
          <p:nvPr/>
        </p:nvPicPr>
        <p:blipFill>
          <a:blip r:embed="rId4"/>
          <a:srcRect t="17262" b="16667"/>
          <a:stretch>
            <a:fillRect/>
          </a:stretch>
        </p:blipFill>
        <p:spPr>
          <a:xfrm>
            <a:off x="8184515" y="2494598"/>
            <a:ext cx="571500" cy="17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1794" y="765356"/>
            <a:ext cx="11008730" cy="691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(3)Mg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可溶解在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溶液中的原因分析。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2359" y="1451927"/>
          <a:ext cx="10793001" cy="184115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2" imgW="14414500" imgH="2463800" progId="Word.Document.12">
                  <p:embed/>
                </p:oleObj>
              </mc:Choice>
              <mc:Fallback>
                <p:oleObj name="文档" r:id="rId2" imgW="14414500" imgH="24638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2359" y="1451927"/>
                        <a:ext cx="10793001" cy="184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91794" y="3192091"/>
            <a:ext cx="11008730" cy="189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(4)MgO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可除去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，其原理是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_______________________________________________________________________________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60771" y="3272552"/>
            <a:ext cx="379285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       Fe(OH)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endParaRPr lang="zh-CN" altLang="en-US" sz="260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963248" y="3331179"/>
          <a:ext cx="818998" cy="49520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4" imgW="1104900" imgH="673100" progId="Word.Document.12">
                  <p:embed/>
                </p:oleObj>
              </mc:Choice>
              <mc:Fallback>
                <p:oleObj name="文档" r:id="rId4" imgW="1104900" imgH="6731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63248" y="3331179"/>
                        <a:ext cx="818998" cy="495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630212" y="3741354"/>
            <a:ext cx="10837162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，加入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MgO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MgO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反应，使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减小，平衡右移，生成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Fe(OH)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除去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161" name="图片 5160"/>
          <p:cNvPicPr>
            <a:picLocks noChangeAspect="1"/>
          </p:cNvPicPr>
          <p:nvPr/>
        </p:nvPicPr>
        <p:blipFill>
          <a:blip r:embed="rId6"/>
          <a:srcRect t="17262" b="16667"/>
          <a:stretch>
            <a:fillRect/>
          </a:stretch>
        </p:blipFill>
        <p:spPr>
          <a:xfrm>
            <a:off x="6364605" y="1691958"/>
            <a:ext cx="5715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t="17262" b="16667"/>
          <a:stretch>
            <a:fillRect/>
          </a:stretch>
        </p:blipFill>
        <p:spPr>
          <a:xfrm>
            <a:off x="8963025" y="3429953"/>
            <a:ext cx="571500" cy="17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8580" y="570604"/>
            <a:ext cx="11492644" cy="58018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6B2E6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 descr="E:\仝德志文件，勿删！\03-参考文档\！PPT图片及版面资源\06-PPT精选插图\12-标签\蓝色上顶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4491" y="354592"/>
            <a:ext cx="1462816" cy="8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/>
          <p:cNvSpPr txBox="1"/>
          <p:nvPr/>
        </p:nvSpPr>
        <p:spPr>
          <a:xfrm>
            <a:off x="773238" y="570604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10485"/>
              </a:tabLst>
            </a:pPr>
            <a:r>
              <a:rPr lang="zh-CN" altLang="en-US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答题模板</a:t>
            </a:r>
            <a:endParaRPr lang="zh-CN" altLang="zh-CN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8553" y="756917"/>
            <a:ext cx="10791815" cy="5492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利用平衡移动原理解释问题的思维模板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解答此类题的思维过程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找出存在的平衡体系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即可逆反应或可逆过程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找出影响平衡的条件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判断平衡移动的方向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④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分析平衡移动的结果及移动结果与所解答问题的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联系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答题模板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存在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平衡，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条件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变化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，使平衡向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方向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移动，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结论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262" y="909534"/>
            <a:ext cx="11407794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12.(1)K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的水溶液蒸干得到的固体物质是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原因是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(2)KAl(SO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溶液蒸干得到的固体物质是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原因是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(3)FeCl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溶液蒸干灼烧得到的固体物质是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原因是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_______________________________________________________________________________________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25516" y="1002733"/>
            <a:ext cx="109537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sz="2600"/>
          </a:p>
        </p:txBody>
      </p:sp>
      <p:sp>
        <p:nvSpPr>
          <p:cNvPr id="5" name="矩形 4"/>
          <p:cNvSpPr/>
          <p:nvPr/>
        </p:nvSpPr>
        <p:spPr>
          <a:xfrm>
            <a:off x="9098730" y="1021888"/>
            <a:ext cx="2701326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尽管加热过程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促</a:t>
            </a:r>
            <a:endParaRPr lang="zh-CN" altLang="en-US" sz="2600"/>
          </a:p>
        </p:txBody>
      </p:sp>
      <p:sp>
        <p:nvSpPr>
          <p:cNvPr id="8" name="矩形 7"/>
          <p:cNvSpPr/>
          <p:nvPr/>
        </p:nvSpPr>
        <p:spPr>
          <a:xfrm>
            <a:off x="448625" y="1604085"/>
            <a:ext cx="8108050" cy="4914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进水解，但生成的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KHCO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KOH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反应后又生成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en-US" altLang="zh-CN" sz="2600" kern="100" baseline="-250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52845" y="2192740"/>
            <a:ext cx="26333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KAl(SO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·12H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endParaRPr lang="zh-CN" altLang="en-US" sz="2600"/>
          </a:p>
        </p:txBody>
      </p:sp>
      <p:sp>
        <p:nvSpPr>
          <p:cNvPr id="13" name="矩形 12"/>
          <p:cNvSpPr/>
          <p:nvPr/>
        </p:nvSpPr>
        <p:spPr>
          <a:xfrm>
            <a:off x="10176989" y="2218136"/>
            <a:ext cx="1623067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尽管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Al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 baseline="30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endParaRPr lang="zh-CN" altLang="en-US" sz="2600"/>
          </a:p>
        </p:txBody>
      </p:sp>
      <p:sp>
        <p:nvSpPr>
          <p:cNvPr id="15" name="矩形 14"/>
          <p:cNvSpPr/>
          <p:nvPr/>
        </p:nvSpPr>
        <p:spPr>
          <a:xfrm>
            <a:off x="436909" y="2658610"/>
            <a:ext cx="11342307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水解，但由于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为难挥发性酸，最后仍然为结晶水合物。注意温度过高，会脱去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结晶水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21900" y="3966125"/>
            <a:ext cx="96647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sz="2600"/>
          </a:p>
        </p:txBody>
      </p:sp>
      <p:sp>
        <p:nvSpPr>
          <p:cNvPr id="19" name="矩形 18"/>
          <p:cNvSpPr/>
          <p:nvPr/>
        </p:nvSpPr>
        <p:spPr>
          <a:xfrm>
            <a:off x="8509257" y="3840115"/>
            <a:ext cx="3269959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</a:t>
            </a:r>
            <a:r>
              <a:rPr lang="en-US" altLang="zh-CN" sz="2600" kern="100" spc="-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水解生成</a:t>
            </a:r>
            <a:r>
              <a:rPr lang="en-US" altLang="zh-CN" sz="2600" kern="100" spc="-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Fe(OH)</a:t>
            </a:r>
            <a:r>
              <a:rPr lang="en-US" altLang="zh-CN" sz="2600" kern="100" spc="-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en-US" altLang="zh-CN" sz="2600" kern="100" spc="-100" baseline="-250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7941" y="4421522"/>
            <a:ext cx="11294846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，在加热蒸干过程中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挥发，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Fe(OH)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逐渐被氧化生成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Fe(OH)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Fe(OH)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灼烧分解生成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endParaRPr lang="en-US" altLang="zh-CN" sz="2600" kern="100" baseline="-250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3" grpId="0"/>
      <p:bldP spid="15" grpId="0"/>
      <p:bldP spid="17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750" y="1175341"/>
            <a:ext cx="11118818" cy="30918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13.NH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Al(SO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是食品加工中最为快捷的食品添加剂，用于焙烤食品；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在分析试剂、医药、电子工业中用途广泛。请回答下列问题：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Al(SO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可作净水剂，其理由是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__________________________________________________________________________________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用必要的化学用语和相关文字说明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9367" y="2323064"/>
            <a:ext cx="5578899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Al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水解生成的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Al(OH)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胶体具有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吸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1000" y="2906815"/>
            <a:ext cx="11008730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附性，即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Al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3H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Al(OH)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胶体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Al(OH)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胶体吸附悬浮颗粒使其沉降从而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净化水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3832952" y="3093802"/>
          <a:ext cx="679324" cy="39680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2" imgW="914400" imgH="546100" progId="Word.Document.12">
                  <p:embed/>
                </p:oleObj>
              </mc:Choice>
              <mc:Fallback>
                <p:oleObj name="文档" r:id="rId2" imgW="914400" imgH="5461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2952" y="3093802"/>
                        <a:ext cx="679324" cy="396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7699" y="261394"/>
            <a:ext cx="11296918" cy="312102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问题思考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en-US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同一温度下，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的电离平衡常数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4.4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4.7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，有人认为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差别很大的主要原因是第一步电离产生的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对第二步的电离起抑制作用造成的。你认为这种观点对吗？试从影响平衡常数因素的角度阐明你的观点。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7699" y="3284719"/>
            <a:ext cx="11296918" cy="252095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这种观点不正确，电离常数与温度有关，与溶液中的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浓度无关。其差别大的主要原因是从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HCO 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负电荷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上解离一个正电荷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比从中性分子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中解离一个正电荷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克服微粒之间的作用要大，即内因影响电离常数。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778282" y="3942645"/>
          <a:ext cx="425371" cy="66662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427990" imgH="667385" progId="Word.Document.12">
                  <p:embed/>
                </p:oleObj>
              </mc:Choice>
              <mc:Fallback>
                <p:oleObj name="文档" r:id="rId2" imgW="427990" imgH="6673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78282" y="3942645"/>
                        <a:ext cx="425371" cy="666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0361" y="266743"/>
            <a:ext cx="11230006" cy="691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14</a:t>
            </a:r>
            <a:r>
              <a:rPr lang="zh-CN" altLang="en-US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所示是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0.1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电解质溶液的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随温度变化的图像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91842" name="Picture 2" descr="A8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730" y="962634"/>
            <a:ext cx="7056857" cy="35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80361" y="4469719"/>
            <a:ext cx="11230006" cy="189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其中符合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0.1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Al(SO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随温度变化的曲线是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填字母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，导致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随温度变化的原因是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71772" y="4599121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Ⅰ</a:t>
            </a:r>
            <a:endParaRPr lang="zh-CN" altLang="en-US" sz="2600"/>
          </a:p>
        </p:txBody>
      </p:sp>
      <p:sp>
        <p:nvSpPr>
          <p:cNvPr id="13" name="矩形 12"/>
          <p:cNvSpPr/>
          <p:nvPr/>
        </p:nvSpPr>
        <p:spPr>
          <a:xfrm>
            <a:off x="4612120" y="5026898"/>
            <a:ext cx="6955633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Al(SO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水解，溶液呈酸性，升高温度使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7040" y="5602855"/>
            <a:ext cx="3558540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水解程度增大，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减小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651" y="595972"/>
            <a:ext cx="11183016" cy="189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15</a:t>
            </a:r>
            <a:r>
              <a:rPr lang="zh-CN" altLang="en-US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试用平衡移动原理解释下列事实：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Ba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有毒，为什么医疗上能用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BaSO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做钡餐透视，而不能用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BaCO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做钡餐？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3475" y="2503470"/>
          <a:ext cx="10983466" cy="308552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2" imgW="14668500" imgH="4127500" progId="Word.Document.12">
                  <p:embed/>
                </p:oleObj>
              </mc:Choice>
              <mc:Fallback>
                <p:oleObj name="文档" r:id="rId2" imgW="14668500" imgH="41275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3475" y="2503470"/>
                        <a:ext cx="10983466" cy="308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1" name="图片 5160"/>
          <p:cNvPicPr>
            <a:picLocks noChangeAspect="1"/>
          </p:cNvPicPr>
          <p:nvPr/>
        </p:nvPicPr>
        <p:blipFill>
          <a:blip r:embed="rId4"/>
          <a:srcRect t="17262" b="16667"/>
          <a:stretch>
            <a:fillRect/>
          </a:stretch>
        </p:blipFill>
        <p:spPr>
          <a:xfrm>
            <a:off x="8697595" y="3340418"/>
            <a:ext cx="571500" cy="17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8081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1215" y="197961"/>
            <a:ext cx="11409887" cy="192087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16.</a:t>
            </a:r>
            <a:r>
              <a:rPr lang="en-US" altLang="zh-CN" sz="26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en-US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太原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高三调研</a:t>
            </a:r>
            <a:r>
              <a:rPr lang="en-US" altLang="zh-CN" sz="26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资源综合利用既符合绿色化学理念，也是经济可持续发展的有效途径。一种难溶的废弃矿渣杂卤石，其主要成分可表示为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·MgSO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·2CaSO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·2H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，已知它在水溶液中存在如下平衡：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5970" y="1907913"/>
          <a:ext cx="10539048" cy="68567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2" imgW="14071600" imgH="927100" progId="Word.Document.12">
                  <p:embed/>
                </p:oleObj>
              </mc:Choice>
              <mc:Fallback>
                <p:oleObj name="文档" r:id="rId2" imgW="14071600" imgH="9271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5970" y="1907913"/>
                        <a:ext cx="10539048" cy="685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91215" y="2382166"/>
            <a:ext cx="11409887" cy="72072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为了充分利用钾资源，一种溶浸杂卤石制备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的工艺流程如图所示：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7202" name="Picture 2" descr="A87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408" y="3102465"/>
            <a:ext cx="6781500" cy="14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91215" y="4059024"/>
            <a:ext cx="11409887" cy="252095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操作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的名称是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用化学平衡移动原理解释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Ca(OH)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溶液能溶解出杂卤石中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的原因：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3555" y="4193770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过滤</a:t>
            </a:r>
            <a:endParaRPr lang="zh-CN" altLang="en-US" sz="2600"/>
          </a:p>
        </p:txBody>
      </p:sp>
      <p:sp>
        <p:nvSpPr>
          <p:cNvPr id="9" name="矩形 8"/>
          <p:cNvSpPr/>
          <p:nvPr/>
        </p:nvSpPr>
        <p:spPr>
          <a:xfrm>
            <a:off x="467877" y="5192488"/>
            <a:ext cx="11183016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转化成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Mg(OH)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沉淀，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SO  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Ca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结合转化为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CaSO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沉淀，平衡右移，促使杂卤石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溶解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016238" y="5267881"/>
          <a:ext cx="463464" cy="5936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5" imgW="635000" imgH="800100" progId="Word.Document.12">
                  <p:embed/>
                </p:oleObj>
              </mc:Choice>
              <mc:Fallback>
                <p:oleObj name="文档" r:id="rId5" imgW="635000" imgH="8001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6238" y="5267881"/>
                        <a:ext cx="463464" cy="59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1" name="图片 5160"/>
          <p:cNvPicPr>
            <a:picLocks noChangeAspect="1"/>
          </p:cNvPicPr>
          <p:nvPr/>
        </p:nvPicPr>
        <p:blipFill>
          <a:blip r:embed="rId7"/>
          <a:srcRect t="17262" b="16667"/>
          <a:stretch>
            <a:fillRect/>
          </a:stretch>
        </p:blipFill>
        <p:spPr>
          <a:xfrm>
            <a:off x="4561205" y="2198370"/>
            <a:ext cx="454660" cy="140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6750" y="-460918"/>
            <a:ext cx="11118818" cy="189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6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17</a:t>
            </a:r>
            <a:r>
              <a:rPr lang="zh-CN" altLang="en-US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已知一些银盐的颜色和</a:t>
            </a:r>
            <a:r>
              <a:rPr lang="en-US" altLang="zh-CN" sz="2600" i="1" kern="100" err="1">
                <a:latin typeface="Times New Roman" panose="02020603050405020304" pitchFamily="18" charset="0"/>
                <a:ea typeface="微软雅黑" panose="020b0503020204020204" charset="-122"/>
              </a:rPr>
              <a:t>K</a:t>
            </a:r>
            <a:r>
              <a:rPr lang="en-US" altLang="zh-CN" sz="2600" kern="100" baseline="-25000" err="1"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</a:rPr>
              <a:t>(20 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℃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如下，测定水体中氯化物的含量，常用标准硝酸银溶液进行滴定。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36750" y="1377042"/>
          <a:ext cx="11118215" cy="2642235"/>
        </p:xfrm>
        <a:graphic>
          <a:graphicData uri="http://schemas.openxmlformats.org/drawingml/2006/table">
            <a:tbl>
              <a:tblPr/>
              <a:tblGrid>
                <a:gridCol w="1962150"/>
                <a:gridCol w="1661795"/>
                <a:gridCol w="1962150"/>
                <a:gridCol w="1661160"/>
                <a:gridCol w="1662430"/>
                <a:gridCol w="2208530"/>
              </a:tblGrid>
              <a:tr h="7264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化学式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AgCl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AgBr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AgI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S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CrO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0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颜色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白色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浅黄色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黄色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黑色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红色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72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i="1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1.8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×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5.0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×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13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8.3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×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2.0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×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48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1.1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×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7078" marR="47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536750" y="3956152"/>
            <a:ext cx="11118818" cy="24917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滴定时，你认为该滴定适宜选用的指示剂是下列中的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填字母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A.KBr  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B.KI  		C.K</a:t>
            </a:r>
            <a:r>
              <a:rPr lang="en-US" altLang="zh-CN" sz="2600" kern="100" baseline="-250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  		D.K</a:t>
            </a:r>
            <a:r>
              <a:rPr lang="en-US" altLang="zh-CN" sz="2600" kern="100" baseline="-250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CrO</a:t>
            </a:r>
            <a:r>
              <a:rPr lang="en-US" altLang="zh-CN" sz="2600" kern="100" baseline="-250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达到滴定终点时的现象为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28669" y="4089962"/>
            <a:ext cx="4216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D</a:t>
            </a:r>
            <a:endParaRPr lang="zh-CN" altLang="en-US" sz="2600"/>
          </a:p>
        </p:txBody>
      </p:sp>
      <p:sp>
        <p:nvSpPr>
          <p:cNvPr id="18" name="矩形 17"/>
          <p:cNvSpPr/>
          <p:nvPr/>
        </p:nvSpPr>
        <p:spPr>
          <a:xfrm>
            <a:off x="4252147" y="5242964"/>
            <a:ext cx="7403421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滴入最后一滴时，混合物中出现红色浑浊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(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或沉淀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  <a:endParaRPr lang="zh-CN" altLang="en-US" sz="2600"/>
          </a:p>
        </p:txBody>
      </p:sp>
      <p:sp>
        <p:nvSpPr>
          <p:cNvPr id="20" name="矩形 19"/>
          <p:cNvSpPr/>
          <p:nvPr/>
        </p:nvSpPr>
        <p:spPr>
          <a:xfrm>
            <a:off x="591434" y="5849217"/>
            <a:ext cx="2824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且半分钟内不褪色</a:t>
            </a:r>
            <a:endParaRPr lang="zh-CN" altLang="en-US" sz="26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651" y="1067148"/>
            <a:ext cx="11183016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18</a:t>
            </a:r>
            <a:r>
              <a:rPr lang="zh-CN" altLang="en-US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分别用等体积的蒸馏水和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0.01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的盐酸洗涤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AgCl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沉淀，用水洗涤造成的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AgCl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的损失大于用稀盐酸洗涤的损失量。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3475" y="2401145"/>
          <a:ext cx="10831094" cy="1891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文档" r:id="rId2" imgW="14668500" imgH="2565400" progId="Word.Document.12">
                  <p:embed/>
                </p:oleObj>
              </mc:Choice>
              <mc:Fallback>
                <p:oleObj name="文档" r:id="rId2" imgW="14668500" imgH="25654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3475" y="2401145"/>
                        <a:ext cx="10831094" cy="189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1" name="图片 5160"/>
          <p:cNvPicPr>
            <a:picLocks noChangeAspect="1"/>
          </p:cNvPicPr>
          <p:nvPr/>
        </p:nvPicPr>
        <p:blipFill>
          <a:blip r:embed="rId4"/>
          <a:srcRect t="17262" b="16667"/>
          <a:stretch>
            <a:fillRect/>
          </a:stretch>
        </p:blipFill>
        <p:spPr>
          <a:xfrm>
            <a:off x="5024755" y="2604135"/>
            <a:ext cx="455930" cy="140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262" y="720354"/>
            <a:ext cx="11407794" cy="429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19</a:t>
            </a:r>
            <a:r>
              <a:rPr lang="zh-CN" altLang="en-US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亚硫酸钠溶液蒸干灼烧得到的固体物质是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原因是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0.5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NaClO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溶液加热蒸干灼烧最后所得的固体是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，原因是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KMnO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溶液加热蒸干、灼烧最后所得的固体是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，原因是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73435" y="800855"/>
            <a:ext cx="12052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sz="2600"/>
          </a:p>
        </p:txBody>
      </p:sp>
      <p:sp>
        <p:nvSpPr>
          <p:cNvPr id="5" name="矩形 4"/>
          <p:cNvSpPr/>
          <p:nvPr/>
        </p:nvSpPr>
        <p:spPr>
          <a:xfrm>
            <a:off x="9263924" y="814479"/>
            <a:ext cx="2375824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被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空气</a:t>
            </a:r>
            <a:endParaRPr lang="zh-CN" altLang="en-US" sz="2600"/>
          </a:p>
        </p:txBody>
      </p:sp>
      <p:sp>
        <p:nvSpPr>
          <p:cNvPr id="8" name="矩形 7"/>
          <p:cNvSpPr/>
          <p:nvPr/>
        </p:nvSpPr>
        <p:spPr>
          <a:xfrm>
            <a:off x="480574" y="1402207"/>
            <a:ext cx="8918854" cy="4914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中的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氧化，发生反应：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2Na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==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=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2Na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en-US" altLang="zh-CN" sz="2600" kern="100" baseline="-250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09024" y="2029625"/>
            <a:ext cx="88011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NaCl</a:t>
            </a:r>
            <a:endParaRPr lang="zh-CN" altLang="en-US" sz="2600"/>
          </a:p>
        </p:txBody>
      </p:sp>
      <p:sp>
        <p:nvSpPr>
          <p:cNvPr id="12" name="矩形 11"/>
          <p:cNvSpPr/>
          <p:nvPr/>
        </p:nvSpPr>
        <p:spPr>
          <a:xfrm>
            <a:off x="447941" y="2469430"/>
            <a:ext cx="11294846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NaClO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</a:t>
            </a:r>
            <a:r>
              <a:rPr lang="zh-CN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解的化学方程式为</a:t>
            </a:r>
            <a:r>
              <a:rPr lang="en-US" altLang="zh-CN" sz="2600" kern="100" spc="-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ClO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</a:t>
            </a:r>
            <a:r>
              <a:rPr lang="en-US" altLang="zh-CN" sz="2600" kern="10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HClO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2HClO          2HCl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↑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en-US" altLang="zh-CN" sz="26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==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=NaCl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，故最终得到</a:t>
            </a:r>
            <a:r>
              <a:rPr lang="en-US" altLang="zh-CN" sz="2600" kern="10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202055" y="2656075"/>
          <a:ext cx="692022" cy="57139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文档" r:id="rId2" imgW="939800" imgH="774700" progId="Word.Document.12">
                  <p:embed/>
                </p:oleObj>
              </mc:Choice>
              <mc:Fallback>
                <p:oleObj name="文档" r:id="rId2" imgW="939800" imgH="7747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02055" y="2656075"/>
                        <a:ext cx="692022" cy="57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0030470" y="2342255"/>
          <a:ext cx="1047556" cy="7920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文档" r:id="rId4" imgW="1409700" imgH="1066800" progId="Word.Document.12">
                  <p:embed/>
                </p:oleObj>
              </mc:Choice>
              <mc:Fallback>
                <p:oleObj name="文档" r:id="rId4" imgW="1409700" imgH="10668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30470" y="2342255"/>
                        <a:ext cx="1047556" cy="79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7929927" y="3769525"/>
            <a:ext cx="24682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MnO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MnO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endParaRPr lang="zh-CN" altLang="en-US" sz="2600"/>
          </a:p>
        </p:txBody>
      </p:sp>
      <p:sp>
        <p:nvSpPr>
          <p:cNvPr id="18" name="矩形 17"/>
          <p:cNvSpPr/>
          <p:nvPr/>
        </p:nvSpPr>
        <p:spPr>
          <a:xfrm>
            <a:off x="472068" y="4381309"/>
            <a:ext cx="50761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KMnO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加热时发生反应：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2KMnO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sz="2600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5481463" y="4124060"/>
          <a:ext cx="1053905" cy="8126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文档" r:id="rId6" imgW="1422400" imgH="1092200" progId="Word.Document.12">
                  <p:embed/>
                </p:oleObj>
              </mc:Choice>
              <mc:Fallback>
                <p:oleObj name="文档" r:id="rId6" imgW="1422400" imgH="10922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1463" y="4124060"/>
                        <a:ext cx="1053905" cy="81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6312128" y="4378297"/>
            <a:ext cx="347472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MnO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MnO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↑</a:t>
            </a:r>
            <a:endParaRPr lang="zh-CN" alt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2" grpId="0"/>
      <p:bldP spid="16" grpId="0"/>
      <p:bldP spid="1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3625" y="511279"/>
            <a:ext cx="11185068" cy="72072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80 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℃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时，纯水的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小于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，为什么？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3625" y="1163829"/>
            <a:ext cx="11185068" cy="192087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室温时，纯水中的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(OH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mol·L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，又因水的电离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是吸热过程，故温度升高到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80 </a:t>
            </a:r>
            <a:r>
              <a:rPr lang="en-US" altLang="zh-CN" sz="26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℃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，电离程度增大，致使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(OH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)&gt;10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mol·L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，即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＜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354034" y="1932126"/>
          <a:ext cx="796777" cy="4761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2" imgW="798830" imgH="476885" progId="Word.Document.12">
                  <p:embed/>
                </p:oleObj>
              </mc:Choice>
              <mc:Fallback>
                <p:oleObj name="文档" r:id="rId2" imgW="798830" imgH="4768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4034" y="1932126"/>
                        <a:ext cx="796777" cy="47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503625" y="2996740"/>
            <a:ext cx="11185068" cy="252095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21.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甲、乙两瓶氨水的浓度分别为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0.1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，则甲、乙两瓶氨水中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(OH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之比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大于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”“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等于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小于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)10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。请说明理由。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瓶氨水的浓度是乙瓶氨水的浓度的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倍，故甲瓶氨水的电离程度比乙瓶氨水的电离程度小，所以甲、乙两瓶氨水中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(OH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之比小于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46311" y="3717512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小于</a:t>
            </a:r>
            <a:endParaRPr lang="zh-CN" alt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3625" y="1068190"/>
            <a:ext cx="11185068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22.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利用浓氨水分解制备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，应加入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固体，试用化学平衡原理分析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1568" y="2396830"/>
          <a:ext cx="10970768" cy="175227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文档" r:id="rId2" imgW="10979150" imgH="1753870" progId="Word.Document.12">
                  <p:embed/>
                </p:oleObj>
              </mc:Choice>
              <mc:Fallback>
                <p:oleObj name="文档" r:id="rId2" imgW="10979150" imgH="17538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8" y="2396830"/>
                        <a:ext cx="10970768" cy="1752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1" name="图片 5160"/>
          <p:cNvPicPr>
            <a:picLocks noChangeAspect="1"/>
          </p:cNvPicPr>
          <p:nvPr/>
        </p:nvPicPr>
        <p:blipFill>
          <a:blip r:embed="rId4"/>
          <a:srcRect t="17262" b="16667"/>
          <a:stretch>
            <a:fillRect/>
          </a:stretch>
        </p:blipFill>
        <p:spPr>
          <a:xfrm>
            <a:off x="2973705" y="3461703"/>
            <a:ext cx="5715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7262" b="16667"/>
          <a:stretch>
            <a:fillRect/>
          </a:stretch>
        </p:blipFill>
        <p:spPr>
          <a:xfrm>
            <a:off x="1153795" y="3461703"/>
            <a:ext cx="571500" cy="17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7699" y="160829"/>
            <a:ext cx="11296918" cy="612203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23.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为了除去氨氮废水中的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得到低浓度的氨氮废水，采取以下措施：加入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溶液，调节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至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后，升温至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30 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℃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，通空气将氨赶出并回收。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用离子方程式表示加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溶液的作用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	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用化学平衡原理解释通空气的目的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									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24.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为了获得更多的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，电解饱和食盐水要用盐酸控制阳极区溶液的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，用化学平衡移动原理解释盐酸的作用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																						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46386" y="257846"/>
          <a:ext cx="463464" cy="676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文档" r:id="rId2" imgW="464820" imgH="678180" progId="Word.Document.12">
                  <p:embed/>
                </p:oleObj>
              </mc:Choice>
              <mc:Fallback>
                <p:oleObj name="文档" r:id="rId2" imgW="464820" imgH="6781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46386" y="257846"/>
                        <a:ext cx="463464" cy="67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859530" y="1398704"/>
          <a:ext cx="3785487" cy="6475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文档" r:id="rId4" imgW="3782060" imgH="648335" progId="Word.Document.12">
                  <p:embed/>
                </p:oleObj>
              </mc:Choice>
              <mc:Fallback>
                <p:oleObj name="文档" r:id="rId4" imgW="3782060" imgH="6483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9530" y="1398704"/>
                        <a:ext cx="3785487" cy="647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196003" y="2003110"/>
            <a:ext cx="5659729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废水中的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被空气带走，使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·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2569" y="2592782"/>
            <a:ext cx="8918854" cy="4914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en-US" altLang="zh-CN" sz="2600" kern="10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charset="-122"/>
              </a:rPr>
              <a:t>      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NH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的平衡向正反应方向移动，利于除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氨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228446" y="2630875"/>
          <a:ext cx="720592" cy="49520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文档" r:id="rId6" imgW="722630" imgH="496570" progId="Word.Document.12">
                  <p:embed/>
                </p:oleObj>
              </mc:Choice>
              <mc:Fallback>
                <p:oleObj name="文档" r:id="rId6" imgW="722630" imgH="4965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8446" y="2630875"/>
                        <a:ext cx="720592" cy="495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6101325" y="3808179"/>
            <a:ext cx="5538423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由于阳极上生成氯气，而氯气可溶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于</a:t>
            </a:r>
            <a:endParaRPr lang="zh-CN" altLang="en-US" sz="2600"/>
          </a:p>
        </p:txBody>
      </p:sp>
      <p:sp>
        <p:nvSpPr>
          <p:cNvPr id="23" name="矩形 22"/>
          <p:cNvSpPr/>
          <p:nvPr/>
        </p:nvSpPr>
        <p:spPr>
          <a:xfrm>
            <a:off x="516910" y="4274049"/>
            <a:ext cx="11118818" cy="189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水，并发生下列反应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Cl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6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en-US" altLang="zh-CN" sz="2600" kern="10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charset="-122"/>
              </a:rPr>
              <a:t>       </a:t>
            </a:r>
            <a:r>
              <a:rPr lang="en-US" altLang="zh-CN" sz="2600" kern="10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HClO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，根据平衡移动原理可知增大盐酸的浓度可使平衡向逆反应方向移动，减少氯气在水中的溶解，有利于氯气的逸出</a:t>
            </a:r>
            <a:endParaRPr lang="zh-CN" altLang="en-US" sz="2600">
              <a:solidFill>
                <a:prstClr val="black"/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953767" y="4456131"/>
          <a:ext cx="720592" cy="49520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name="文档" r:id="rId8" imgW="722630" imgH="496570" progId="Word.Document.12">
                  <p:embed/>
                </p:oleObj>
              </mc:Choice>
              <mc:Fallback>
                <p:oleObj name="文档" r:id="rId8" imgW="722630" imgH="4965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767" y="4456131"/>
                        <a:ext cx="720592" cy="495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7500" y="403229"/>
            <a:ext cx="11455730" cy="5492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25.(1)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若在空气中加热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·6H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，生成的是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Mg(OH)Cl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MgO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，写出相应反应的化学方程式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				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			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		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在干燥的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气流中加热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·6H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时，能得到无水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，其原因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en-US" altLang="zh-CN" sz="2600" u="sng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										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铈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(Ce)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是地壳中含量最高的稀土元素。在加热条件下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CeCl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易发生水解，无水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CeCl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可用加热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CeCl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·6H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固体混合物的方法来制备。其中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		   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812973" y="825674"/>
          <a:ext cx="6885300" cy="84756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name="文档" r:id="rId2" imgW="6892925" imgH="848995" progId="Word.Document.12">
                  <p:embed/>
                </p:oleObj>
              </mc:Choice>
              <mc:Fallback>
                <p:oleObj name="文档" r:id="rId2" imgW="6892925" imgH="8489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2973" y="825674"/>
                        <a:ext cx="6885300" cy="84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9850459" y="1032135"/>
            <a:ext cx="19202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MgCl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·6H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endParaRPr lang="zh-CN" altLang="en-US" sz="260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27744" y="1435533"/>
          <a:ext cx="4704479" cy="84756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name="文档" r:id="rId4" imgW="4716780" imgH="847725" progId="Word.Document.12">
                  <p:embed/>
                </p:oleObj>
              </mc:Choice>
              <mc:Fallback>
                <p:oleObj name="文档" r:id="rId4" imgW="4716780" imgH="8477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744" y="1435533"/>
                        <a:ext cx="4704479" cy="84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241746" y="1439724"/>
          <a:ext cx="4704479" cy="84756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name="文档" r:id="rId6" imgW="4716780" imgH="847725" progId="Word.Document.12">
                  <p:embed/>
                </p:oleObj>
              </mc:Choice>
              <mc:Fallback>
                <p:oleObj name="文档" r:id="rId6" imgW="4716780" imgH="8477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1746" y="1439724"/>
                        <a:ext cx="4704479" cy="84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27626" y="2707059"/>
            <a:ext cx="11230006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在干燥的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气流中，抑制了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MgCl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的水解，且带走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MgCl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·6H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受热产生的水蒸气，故能得到无水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MgCl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endParaRPr lang="zh-CN" altLang="en-US" sz="2600"/>
          </a:p>
        </p:txBody>
      </p:sp>
      <p:sp>
        <p:nvSpPr>
          <p:cNvPr id="13" name="矩形 12"/>
          <p:cNvSpPr/>
          <p:nvPr/>
        </p:nvSpPr>
        <p:spPr>
          <a:xfrm>
            <a:off x="1450721" y="5200390"/>
            <a:ext cx="482155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分解出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气体，抑制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CeCl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水解</a:t>
            </a:r>
            <a:endParaRPr lang="zh-CN" alt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7699" y="981340"/>
            <a:ext cx="11296918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en-US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从定性、定量的角度解释弱电解质溶液加水稀释，平衡移动方向。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应用平衡移动原理解释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0.2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的醋酸加水稀释平衡移动方向。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7699" y="2238438"/>
            <a:ext cx="11296918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稀释弱电解质溶液时，溶液总浓度减小，根据平衡移动原理，平衡向减弱这种改变的方向移动，即正向移动。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3625" y="549372"/>
            <a:ext cx="11185068" cy="432181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26.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用沉淀溶解平衡解答下列问题。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(1)Mg(OH)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沉淀中混有的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Ca(OH)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应怎样除去？写出实验步骤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加入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MgCl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溶液，充分搅拌，过滤，沉淀用水洗涤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(2)Ba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有很强的毒性，胃酸酸性很强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约为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，医学上进行消化系统的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X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射线透视时，服用大量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BaSO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仍然是安全的，其原因是：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69484" y="3040616"/>
            <a:ext cx="2494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对于沉淀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解平</a:t>
            </a:r>
            <a:endParaRPr lang="zh-CN" altLang="en-US" sz="2600"/>
          </a:p>
        </p:txBody>
      </p:sp>
      <p:sp>
        <p:nvSpPr>
          <p:cNvPr id="8" name="矩形 7"/>
          <p:cNvSpPr/>
          <p:nvPr/>
        </p:nvSpPr>
        <p:spPr>
          <a:xfrm>
            <a:off x="590662" y="3621905"/>
            <a:ext cx="2087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衡：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BaSO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(s)</a:t>
            </a:r>
            <a:endParaRPr lang="zh-CN" altLang="en-US" sz="260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611448" y="3571214"/>
          <a:ext cx="8856610" cy="91423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name="文档" r:id="rId2" imgW="8865235" imgH="915670" progId="Word.Document.12">
                  <p:embed/>
                </p:oleObj>
              </mc:Choice>
              <mc:Fallback>
                <p:oleObj name="文档" r:id="rId2" imgW="8865235" imgH="9156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1448" y="3571214"/>
                        <a:ext cx="8856610" cy="914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97863" y="4104734"/>
            <a:ext cx="1503680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衡不移动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61" name="图片 5160"/>
          <p:cNvPicPr>
            <a:picLocks noChangeAspect="1"/>
          </p:cNvPicPr>
          <p:nvPr/>
        </p:nvPicPr>
        <p:blipFill>
          <a:blip r:embed="rId4"/>
          <a:srcRect t="17262" b="16667"/>
          <a:stretch>
            <a:fillRect/>
          </a:stretch>
        </p:blipFill>
        <p:spPr>
          <a:xfrm>
            <a:off x="2611755" y="3796665"/>
            <a:ext cx="517525" cy="159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3625" y="785697"/>
            <a:ext cx="11185068" cy="372173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有一种工艺流程通过将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AgCl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沉淀溶于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的水溶液，从含金、银、铜的金属废料中来提取银。已知在溶解后的溶液中测出含有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[Ag(NH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]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，试从沉淀溶解平衡移动的角度解释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AgCl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沉淀溶解的原因：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6598" y="2528424"/>
            <a:ext cx="3227705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沉淀溶解平衡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AgCl(s)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739381" y="2739076"/>
          <a:ext cx="799952" cy="4571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name="文档" r:id="rId2" imgW="808990" imgH="458470" progId="Word.Document.12">
                  <p:embed/>
                </p:oleObj>
              </mc:Choice>
              <mc:Fallback>
                <p:oleObj name="文档" r:id="rId2" imgW="808990" imgH="4584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9381" y="2739076"/>
                        <a:ext cx="799952" cy="457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7890902" y="1942943"/>
            <a:ext cx="3540125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AgCl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固体在溶液中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存在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70629" y="2531330"/>
            <a:ext cx="7397124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Ag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(aq)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(aq)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，由于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Ag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·H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结合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成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1000" y="3089526"/>
            <a:ext cx="10857142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[Ag(NH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]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Ag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浓度降低，导致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AgCl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的沉淀溶解平衡向着溶解的方向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移动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61" name="图片 5160"/>
          <p:cNvPicPr>
            <a:picLocks noChangeAspect="1"/>
          </p:cNvPicPr>
          <p:nvPr/>
        </p:nvPicPr>
        <p:blipFill>
          <a:blip r:embed="rId4"/>
          <a:srcRect t="17262" b="16667"/>
          <a:stretch>
            <a:fillRect/>
          </a:stretch>
        </p:blipFill>
        <p:spPr>
          <a:xfrm>
            <a:off x="3739515" y="2879408"/>
            <a:ext cx="571500" cy="17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3625" y="693362"/>
            <a:ext cx="11185068" cy="72072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</a:rPr>
              <a:t>(4)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几种离子完全沉淀的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</a:rPr>
              <a:t>pH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03625" y="1485303"/>
          <a:ext cx="11184890" cy="1283970"/>
        </p:xfrm>
        <a:graphic>
          <a:graphicData uri="http://schemas.openxmlformats.org/drawingml/2006/table">
            <a:tbl>
              <a:tblPr/>
              <a:tblGrid>
                <a:gridCol w="4086860"/>
                <a:gridCol w="2346325"/>
                <a:gridCol w="2404745"/>
                <a:gridCol w="2346960"/>
              </a:tblGrid>
              <a:tr h="6477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物质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(25 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Fe(OH)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Cu(OH)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Fe(OH)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27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完全沉淀时的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范围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9.6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6.4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503625" y="2872248"/>
            <a:ext cx="11185068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除去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CuSO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酸性溶液中的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，方法是：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24334" y="2824632"/>
            <a:ext cx="5034461" cy="691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滴加</a:t>
            </a:r>
            <a:r>
              <a:rPr lang="en-US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spc="-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spc="-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，将</a:t>
            </a:r>
            <a:r>
              <a:rPr lang="en-US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</a:t>
            </a:r>
            <a:r>
              <a:rPr lang="en-US" altLang="zh-CN" sz="2600" kern="100" spc="-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完全转化为</a:t>
            </a:r>
            <a:r>
              <a:rPr lang="en-US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</a:t>
            </a:r>
            <a:r>
              <a:rPr lang="en-US" altLang="zh-CN" sz="2600" kern="100" spc="-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baseline="300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endParaRPr lang="en-US" altLang="zh-CN" sz="2600" kern="100" baseline="300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0185" y="3455709"/>
            <a:ext cx="8167630" cy="6915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后，慢慢加入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CuO[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Cu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(OH)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]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，调至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pH&gt;3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过滤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3625" y="354472"/>
            <a:ext cx="11185068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27.</a:t>
            </a:r>
            <a:r>
              <a:rPr lang="zh-CN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</a:t>
            </a:r>
            <a:r>
              <a:rPr lang="en-US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0.1 mol·L</a:t>
            </a:r>
            <a:r>
              <a:rPr lang="zh-CN" altLang="zh-CN" sz="2600" kern="100" spc="-2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2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kern="100" spc="-2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zh-CN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溶液分别滴定体积均为</a:t>
            </a:r>
            <a:r>
              <a:rPr lang="en-US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 mL 0.1 mol·L</a:t>
            </a:r>
            <a:r>
              <a:rPr lang="zh-CN" altLang="zh-CN" sz="2600" kern="100" spc="-2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2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kern="100" spc="-2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HCl</a:t>
            </a:r>
            <a:r>
              <a:rPr lang="zh-CN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溶液、</a:t>
            </a:r>
            <a:r>
              <a:rPr lang="en-US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0.1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COOH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溶液，所得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变化曲线如下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2" descr="A9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4004" y="1635572"/>
            <a:ext cx="6804308" cy="299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503625" y="4553808"/>
            <a:ext cx="11185068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滴定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COOH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变化曲线，判断的理由是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6444" y="4683676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Ⅱ</a:t>
            </a:r>
            <a:endParaRPr lang="zh-CN" altLang="en-US" sz="2600"/>
          </a:p>
        </p:txBody>
      </p:sp>
      <p:sp>
        <p:nvSpPr>
          <p:cNvPr id="2" name="矩形 1"/>
          <p:cNvSpPr/>
          <p:nvPr/>
        </p:nvSpPr>
        <p:spPr>
          <a:xfrm>
            <a:off x="9119935" y="4506192"/>
            <a:ext cx="2375824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COOH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弱</a:t>
            </a:r>
            <a:endParaRPr lang="zh-CN" altLang="en-US" sz="2600"/>
          </a:p>
        </p:txBody>
      </p:sp>
      <p:sp>
        <p:nvSpPr>
          <p:cNvPr id="8" name="矩形 7"/>
          <p:cNvSpPr/>
          <p:nvPr/>
        </p:nvSpPr>
        <p:spPr>
          <a:xfrm>
            <a:off x="615040" y="5113624"/>
            <a:ext cx="7370954" cy="6915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电解质，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0.1 mol·L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COOH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pH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大于</a:t>
            </a:r>
            <a:r>
              <a:rPr lang="en-US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3625" y="410575"/>
            <a:ext cx="11185068" cy="552196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28.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常考滴定终点的判断方法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用氧化还原滴定法测定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TiO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的质量分数：一定条件下，将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TiO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溶解并还原为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Ti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，再用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KSCN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溶液作指示剂，用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Fe(SO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标准溶液滴定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Ti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至全部生成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Ti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，滴定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Ti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时发生反应的离子方程式为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，达到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滴定终点时的现象是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用标准酸性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KMnO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溶液测定某补血口服液中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的含量时，酸性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KMnO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溶液应放在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滴定管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</a:t>
            </a:r>
            <a:r>
              <a:rPr lang="zh-CN" altLang="zh-CN" sz="2600" kern="100" spc="-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，判断滴定终点的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方法：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5122" y="2351398"/>
            <a:ext cx="38919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Ti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==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=Ti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endParaRPr lang="zh-CN" altLang="en-US" sz="2600"/>
          </a:p>
        </p:txBody>
      </p:sp>
      <p:sp>
        <p:nvSpPr>
          <p:cNvPr id="9" name="矩形 8"/>
          <p:cNvSpPr/>
          <p:nvPr/>
        </p:nvSpPr>
        <p:spPr>
          <a:xfrm>
            <a:off x="4214774" y="2773846"/>
            <a:ext cx="7343456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当滴入最后一滴标准液，溶液变成红色，且半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4300" y="3371880"/>
            <a:ext cx="1833880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钟内不褪色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80441" y="470168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酸式</a:t>
            </a:r>
            <a:endParaRPr lang="zh-CN" altLang="en-US" sz="2600"/>
          </a:p>
        </p:txBody>
      </p:sp>
      <p:sp>
        <p:nvSpPr>
          <p:cNvPr id="15" name="矩形 14"/>
          <p:cNvSpPr/>
          <p:nvPr/>
        </p:nvSpPr>
        <p:spPr>
          <a:xfrm>
            <a:off x="7848402" y="4673116"/>
            <a:ext cx="370268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滴入最后一滴</a:t>
            </a:r>
            <a:r>
              <a:rPr lang="zh-CN" altLang="zh-CN" sz="2600" kern="100" spc="-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</a:t>
            </a:r>
            <a:r>
              <a:rPr lang="zh-CN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性</a:t>
            </a:r>
            <a:r>
              <a:rPr lang="en-US" altLang="zh-CN" sz="2600" kern="100" spc="-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KMnO</a:t>
            </a:r>
            <a:r>
              <a:rPr lang="en-US" altLang="zh-CN" sz="2600" kern="100" spc="-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sz="2600" spc="-100"/>
          </a:p>
        </p:txBody>
      </p:sp>
      <p:sp>
        <p:nvSpPr>
          <p:cNvPr id="20" name="矩形 19"/>
          <p:cNvSpPr/>
          <p:nvPr/>
        </p:nvSpPr>
        <p:spPr>
          <a:xfrm>
            <a:off x="571616" y="5289254"/>
            <a:ext cx="6700867" cy="4914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溶液，溶液呈浅红色，且半分钟内不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褪色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  <p:bldP spid="15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8997" y="478095"/>
            <a:ext cx="11074324" cy="492188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测定维生素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C(C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含量的方法：向其溶液中加入过量的碘水，发生反应：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I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6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―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→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2HI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，然后用已知浓度的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滴定过量的碘，发生反应：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(I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2S</a:t>
            </a:r>
            <a:r>
              <a:rPr lang="en-US" altLang="zh-CN" sz="2600" kern="100" baseline="-250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   </a:t>
            </a:r>
            <a:r>
              <a:rPr lang="en-US" altLang="zh-CN" sz="2600" kern="100" spc="-8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==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=S</a:t>
            </a:r>
            <a:r>
              <a:rPr lang="en-US" altLang="zh-CN" sz="2600" kern="100" baseline="-250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2I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，可选用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作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指示剂，滴定终点的现象是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已知：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Ag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SCN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8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==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=AgSCN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↓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白色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。实验室可通过如下过程测定所制硝酸银样品的纯度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杂质不参与反应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称取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2.000 g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制备的硝酸银样品，加水溶解，定容到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100 mL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。溶液配制过程中所用的玻璃仪器除烧杯、玻璃棒外还有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720334" y="1754953"/>
          <a:ext cx="587266" cy="6190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name="文档" r:id="rId2" imgW="589915" imgH="620395" progId="Word.Document.12">
                  <p:embed/>
                </p:oleObj>
              </mc:Choice>
              <mc:Fallback>
                <p:oleObj name="文档" r:id="rId2" imgW="589915" imgH="6203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20334" y="1754953"/>
                        <a:ext cx="587266" cy="619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192344" y="1754953"/>
          <a:ext cx="587266" cy="6190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name="文档" r:id="rId4" imgW="589915" imgH="620395" progId="Word.Document.12">
                  <p:embed/>
                </p:oleObj>
              </mc:Choice>
              <mc:Fallback>
                <p:oleObj name="文档" r:id="rId4" imgW="589915" imgH="6203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2344" y="1754953"/>
                        <a:ext cx="587266" cy="619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7702416" y="1793046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淀粉溶液</a:t>
            </a:r>
            <a:endParaRPr lang="zh-CN" altLang="en-US" sz="2600"/>
          </a:p>
        </p:txBody>
      </p:sp>
      <p:sp>
        <p:nvSpPr>
          <p:cNvPr id="12" name="矩形 11"/>
          <p:cNvSpPr/>
          <p:nvPr/>
        </p:nvSpPr>
        <p:spPr>
          <a:xfrm>
            <a:off x="2621368" y="2374454"/>
            <a:ext cx="8442423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滴入最后一滴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溶液，蓝色褪去，且半分钟不恢复</a:t>
            </a:r>
            <a:endParaRPr lang="zh-CN" altLang="en-US" sz="2600"/>
          </a:p>
        </p:txBody>
      </p:sp>
      <p:sp>
        <p:nvSpPr>
          <p:cNvPr id="15" name="矩形 14"/>
          <p:cNvSpPr/>
          <p:nvPr/>
        </p:nvSpPr>
        <p:spPr>
          <a:xfrm>
            <a:off x="6892565" y="4759683"/>
            <a:ext cx="38608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100 mL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容量瓶、胶头滴管</a:t>
            </a:r>
            <a:endParaRPr lang="zh-CN" altLang="en-US" sz="2600"/>
          </a:p>
        </p:txBody>
      </p:sp>
      <p:pic>
        <p:nvPicPr>
          <p:cNvPr id="19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1518900" y="109093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7699" y="405383"/>
            <a:ext cx="11296918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应用</a:t>
            </a:r>
            <a:r>
              <a:rPr lang="en-US" altLang="zh-CN" sz="2600" i="1" kern="100" spc="-20">
                <a:latin typeface="Times New Roman" panose="02020603050405020304" pitchFamily="18" charset="0"/>
                <a:ea typeface="微软雅黑" panose="020b0503020204020204" charset="-122"/>
              </a:rPr>
              <a:t>Q</a:t>
            </a:r>
            <a:r>
              <a:rPr lang="zh-CN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600" i="1" kern="100" spc="-20">
                <a:latin typeface="Times New Roman" panose="02020603050405020304" pitchFamily="18" charset="0"/>
                <a:ea typeface="微软雅黑" panose="020b0503020204020204" charset="-122"/>
              </a:rPr>
              <a:t>K</a:t>
            </a:r>
            <a:r>
              <a:rPr lang="zh-CN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的关系定量分析，</a:t>
            </a:r>
            <a:r>
              <a:rPr lang="en-US" altLang="zh-CN" sz="2600" kern="100" spc="-20">
                <a:latin typeface="Times New Roman" panose="02020603050405020304" pitchFamily="18" charset="0"/>
                <a:ea typeface="微软雅黑" panose="020b0503020204020204" charset="-122"/>
              </a:rPr>
              <a:t>0.2 mol·L</a:t>
            </a:r>
            <a:r>
              <a:rPr lang="zh-CN" altLang="zh-CN" sz="2600" kern="100" spc="-2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20" baseline="30000"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的醋酸加水稀释平衡移动方向，</a:t>
            </a:r>
            <a:r>
              <a:rPr lang="en-US" altLang="zh-CN" sz="2600" i="1" kern="100" spc="-20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 sz="2600" kern="100" spc="-20">
                <a:latin typeface="Times New Roman" panose="02020603050405020304" pitchFamily="18" charset="0"/>
                <a:ea typeface="微软雅黑" panose="020b0503020204020204" charset="-122"/>
              </a:rPr>
              <a:t>(H</a:t>
            </a:r>
            <a:r>
              <a:rPr lang="zh-CN" altLang="zh-CN" sz="2600" kern="100" spc="-2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pc="-20"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  <a:r>
              <a:rPr lang="zh-CN" altLang="zh-CN" sz="2600" kern="100" spc="-2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减小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的原因。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7699" y="1619769"/>
            <a:ext cx="11296918" cy="72072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稀释时，假设溶液的体积扩大一倍，则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3850" y="2376643"/>
          <a:ext cx="6220260" cy="159990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2" imgW="6222365" imgH="1601470" progId="Word.Document.12">
                  <p:embed/>
                </p:oleObj>
              </mc:Choice>
              <mc:Fallback>
                <p:oleObj name="文档" r:id="rId2" imgW="6222365" imgH="16014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3850" y="2376643"/>
                        <a:ext cx="6220260" cy="1599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47699" y="3904552"/>
            <a:ext cx="11296918" cy="192087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此时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＜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，故电离平衡正向移动。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移动的结果使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(CH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COOH)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减小，由于平衡常数不变，故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(CH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COO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都必然减小。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155" y="330013"/>
            <a:ext cx="11230006" cy="6092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为了证明醋酸是弱电解质，甲、乙、丙、丁四人分别选用下列试剂进行实验：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0.1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醋酸溶液、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0.1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盐酸、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的盐酸、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的醋酸、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COONa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晶体、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晶体、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COONH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晶体、蒸馏水、锌粒、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试纸、酚酞、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溶液等。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甲取出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 mL 0.1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的醋酸溶液，用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试纸测出其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，确定醋酸是弱电解质，则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应该满足的关系是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理由是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乙分别取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的醋酸和盐酸各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 mL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，分别用蒸馏水稀释到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100 mL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，然后用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试纸分别测定两溶液的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，则可认定醋酸是弱电解质，判断的依据是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23562" y="3416261"/>
            <a:ext cx="69913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&gt;1</a:t>
            </a:r>
            <a:endParaRPr lang="zh-CN" altLang="en-US" sz="2600"/>
          </a:p>
        </p:txBody>
      </p:sp>
      <p:sp>
        <p:nvSpPr>
          <p:cNvPr id="8" name="矩形 7"/>
          <p:cNvSpPr/>
          <p:nvPr/>
        </p:nvSpPr>
        <p:spPr>
          <a:xfrm>
            <a:off x="7905503" y="3401405"/>
            <a:ext cx="3484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因醋酸是弱酸，不能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完</a:t>
            </a:r>
            <a:endParaRPr lang="zh-CN" altLang="en-US" sz="2600"/>
          </a:p>
        </p:txBody>
      </p:sp>
      <p:sp>
        <p:nvSpPr>
          <p:cNvPr id="12" name="矩形 11"/>
          <p:cNvSpPr/>
          <p:nvPr/>
        </p:nvSpPr>
        <p:spPr>
          <a:xfrm>
            <a:off x="591758" y="3998497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全电离</a:t>
            </a:r>
            <a:endParaRPr lang="zh-CN" altLang="en-US" sz="260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1758" y="5748660"/>
            <a:ext cx="42926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盐酸的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pH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5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，醋酸的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pH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＜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5</a:t>
            </a:r>
            <a:endParaRPr lang="zh-CN" alt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155" y="906638"/>
            <a:ext cx="11230006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丙分别取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的盐酸和醋酸各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 mL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，然后加入质量相同的锌粒，醋酸放出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的平均速率快，则认定醋酸是弱电解质，你认为这一方法正确吗？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请说明理由：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丁用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COONa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晶体、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晶体、蒸馏水和酚酞做实验，也论证了醋酸是弱酸的事实，该同学的实验操作和现象是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_________________________________________________________________________________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5148" y="2204412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正确</a:t>
            </a:r>
            <a:endParaRPr lang="zh-CN" altLang="en-US" sz="2600"/>
          </a:p>
        </p:txBody>
      </p:sp>
      <p:sp>
        <p:nvSpPr>
          <p:cNvPr id="4" name="矩形 3"/>
          <p:cNvSpPr/>
          <p:nvPr/>
        </p:nvSpPr>
        <p:spPr>
          <a:xfrm>
            <a:off x="3648340" y="2194889"/>
            <a:ext cx="8108050" cy="4914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由于醋酸是弱酸，随着反应的进行，醋酸不断电离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endParaRPr lang="zh-CN" altLang="en-US" sz="2600"/>
          </a:p>
        </p:txBody>
      </p:sp>
      <p:sp>
        <p:nvSpPr>
          <p:cNvPr id="9" name="矩形 8"/>
          <p:cNvSpPr/>
          <p:nvPr/>
        </p:nvSpPr>
        <p:spPr>
          <a:xfrm>
            <a:off x="543046" y="2770846"/>
            <a:ext cx="7370954" cy="4914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(H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变化小，产生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的平均速率醋酸比盐酸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快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98128" y="3825103"/>
            <a:ext cx="5005557" cy="691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COONa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晶体、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639" y="4426724"/>
            <a:ext cx="10746660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别溶于适量水配成溶液，再分别滴入酚酞溶液，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CH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COONa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溶液变浅红色，</a:t>
            </a:r>
            <a:r>
              <a:rPr lang="en-US" altLang="zh-CN" sz="26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溶液不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变色</a:t>
            </a:r>
            <a:endParaRPr lang="en-US" altLang="zh-CN" sz="2600" kern="10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8996" y="1193861"/>
            <a:ext cx="11074325" cy="252095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en-US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w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(H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)·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(OH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中，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OH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一定是由水电离出来的吗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不一定，如酸溶液中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由酸和水电离产生，碱溶液中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由碱和水电离产生，只要是水溶液必定有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，当溶液浓度不大时，总有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w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)·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(OH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1215" y="142800"/>
            <a:ext cx="11409887" cy="72072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</a:rPr>
              <a:t>6.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下表是不同温度下水的离子积数据：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80573" y="862746"/>
          <a:ext cx="11230610" cy="1583690"/>
        </p:xfrm>
        <a:graphic>
          <a:graphicData uri="http://schemas.openxmlformats.org/drawingml/2006/table">
            <a:tbl>
              <a:tblPr/>
              <a:tblGrid>
                <a:gridCol w="4493260"/>
                <a:gridCol w="2600325"/>
                <a:gridCol w="1536700"/>
                <a:gridCol w="2600325"/>
              </a:tblGrid>
              <a:tr h="7518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温度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℃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25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i="1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i="1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85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水的离子积常数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14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i="1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w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12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91215" y="2614263"/>
            <a:ext cx="11409887" cy="252095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试回答下列问题：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25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＜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＜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</a:t>
            </a:r>
            <a:r>
              <a:rPr lang="en-US" altLang="zh-CN" sz="26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w</a:t>
            </a:r>
            <a:r>
              <a:rPr lang="en-US" altLang="zh-CN" sz="2600" u="sng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＞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”“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＜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)1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，做出此判断的理由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												          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20334" y="3334873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＞</a:t>
            </a:r>
            <a:endParaRPr lang="zh-CN" altLang="en-US" sz="2600"/>
          </a:p>
        </p:txBody>
      </p:sp>
      <p:sp>
        <p:nvSpPr>
          <p:cNvPr id="8" name="矩形 7"/>
          <p:cNvSpPr/>
          <p:nvPr/>
        </p:nvSpPr>
        <p:spPr>
          <a:xfrm>
            <a:off x="1495146" y="3767928"/>
            <a:ext cx="10072608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水的电离是吸热过程，升高温度，平衡向正反应方向移动，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(H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增</a:t>
            </a:r>
            <a:endParaRPr lang="zh-CN" altLang="en-US" sz="2600"/>
          </a:p>
        </p:txBody>
      </p:sp>
      <p:sp>
        <p:nvSpPr>
          <p:cNvPr id="10" name="矩形 9"/>
          <p:cNvSpPr/>
          <p:nvPr/>
        </p:nvSpPr>
        <p:spPr>
          <a:xfrm>
            <a:off x="512615" y="4345425"/>
            <a:ext cx="10072608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大，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(OH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增大，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(H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)·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(OH</a:t>
            </a:r>
            <a:r>
              <a:rPr lang="zh-CN" altLang="zh-CN" sz="26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增大</a:t>
            </a:r>
            <a:endParaRPr lang="zh-CN" altLang="en-US" sz="260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1215" y="5155751"/>
            <a:ext cx="11409887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水是弱电解质，存在电离平衡，电离吸热，所以温度升高，水的电离程度增大，离子积增大。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2191153" cy="347133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497320"/>
            <a:ext cx="12191153" cy="360680"/>
          </a:xfrm>
          <a:prstGeom prst="rect">
            <a:avLst/>
          </a:prstGeom>
          <a:solidFill>
            <a:srgbClr val="A0C563"/>
          </a:solidFill>
          <a:ln>
            <a:noFill/>
          </a:ln>
        </p:spPr>
        <p:txBody>
          <a:bodyPr lIns="91420" tIns="45709" rIns="91420" bIns="45709" anchor="ctr"/>
          <a:lstStyle>
            <a:lvl1pPr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8997" y="1193861"/>
            <a:ext cx="11074324" cy="252095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600" kern="10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zh-CN" altLang="en-US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酸式滴定管不能盛放碱性试剂的原因是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</a:t>
            </a:r>
            <a:endParaRPr lang="en-US" altLang="zh-CN" sz="26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u="sng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 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碱式滴定管不能盛放强氧化性试剂的原因是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62660" y="1986014"/>
            <a:ext cx="4895637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碱性物质易腐蚀玻璃，致使</a:t>
            </a:r>
            <a:r>
              <a:rPr lang="zh-CN" altLang="zh-CN" sz="26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玻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861" y="2477621"/>
            <a:ext cx="2494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璃活塞无法打开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03432" y="3100075"/>
            <a:ext cx="3815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氧化性物质易腐蚀橡胶管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182104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209</Paragraphs>
  <Slides>35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5">
      <vt:lpstr>Arial</vt:lpstr>
      <vt:lpstr>Calibri</vt:lpstr>
      <vt:lpstr>Calibri Light</vt:lpstr>
      <vt:lpstr>微软雅黑</vt:lpstr>
      <vt:lpstr>宋体</vt:lpstr>
      <vt:lpstr>Times New Roman</vt:lpstr>
      <vt:lpstr>Courier New</vt:lpstr>
      <vt:lpstr>ZBFH</vt:lpstr>
      <vt:lpstr>楷体_GB2312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2021-01-07T20:29:38.601</cp:lastPrinted>
  <dcterms:created xsi:type="dcterms:W3CDTF">2021-01-07T20:29:38Z</dcterms:created>
  <dcterms:modified xsi:type="dcterms:W3CDTF">2021-01-07T12:29:39Z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