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73" r:id="rId4"/>
    <p:sldId id="310" r:id="rId5"/>
    <p:sldId id="275" r:id="rId6"/>
    <p:sldId id="276" r:id="rId7"/>
    <p:sldId id="277" r:id="rId8"/>
    <p:sldId id="278" r:id="rId9"/>
    <p:sldId id="259" r:id="rId10"/>
    <p:sldId id="260" r:id="rId11"/>
    <p:sldId id="406" r:id="rId12"/>
    <p:sldId id="285" r:id="rId13"/>
    <p:sldId id="286" r:id="rId14"/>
    <p:sldId id="287" r:id="rId15"/>
    <p:sldId id="288" r:id="rId16"/>
    <p:sldId id="317" r:id="rId17"/>
    <p:sldId id="289" r:id="rId18"/>
    <p:sldId id="314" r:id="rId19"/>
    <p:sldId id="290" r:id="rId20"/>
    <p:sldId id="291" r:id="rId21"/>
    <p:sldId id="315" r:id="rId22"/>
    <p:sldId id="293" r:id="rId23"/>
    <p:sldId id="316" r:id="rId24"/>
    <p:sldId id="295" r:id="rId25"/>
    <p:sldId id="408" r:id="rId26"/>
    <p:sldId id="409" r:id="rId27"/>
    <p:sldId id="296" r:id="rId28"/>
    <p:sldId id="297" r:id="rId29"/>
    <p:sldId id="299" r:id="rId30"/>
    <p:sldId id="300" r:id="rId31"/>
    <p:sldId id="301" r:id="rId32"/>
    <p:sldId id="302" r:id="rId33"/>
    <p:sldId id="303" r:id="rId34"/>
    <p:sldId id="306" r:id="rId35"/>
    <p:sldId id="307" r:id="rId36"/>
    <p:sldId id="358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359" r:id="rId45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ubupa@163.com" initials="" lastIdx="0" clrIdx="0"/>
  <p:cmAuthor id="1" name="微软用户" initials="微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2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7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hyperlink" Target="Na&#19982;&#27700;&#30340;&#21453;&#24212;.mp4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黄色的地图  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/>
          <a:srcRect l="27344" r="28500"/>
          <a:stretch>
            <a:fillRect/>
          </a:stretch>
        </p:blipFill>
        <p:spPr bwMode="auto">
          <a:xfrm>
            <a:off x="0" y="0"/>
            <a:ext cx="4306888" cy="68389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-19050"/>
            <a:ext cx="4306888" cy="687705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5" name="组合 4"/>
          <p:cNvGrpSpPr/>
          <p:nvPr userDrawn="1">
            <p:custDataLst>
              <p:tags r:id="rId3"/>
            </p:custDataLst>
          </p:nvPr>
        </p:nvGrpSpPr>
        <p:grpSpPr>
          <a:xfrm>
            <a:off x="1052513" y="2408238"/>
            <a:ext cx="2208212" cy="1195387"/>
            <a:chOff x="1188698" y="1941569"/>
            <a:chExt cx="2637744" cy="1195747"/>
          </a:xfrm>
        </p:grpSpPr>
        <p:sp>
          <p:nvSpPr>
            <p:cNvPr id="6" name="文本框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02476" y="2767318"/>
              <a:ext cx="2486041" cy="369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err="1">
                  <a:solidFill>
                    <a:schemeClr val="bg1"/>
                  </a:solidFill>
                  <a:latin typeface="Abadi"/>
                  <a:ea typeface="华康俪金黑W8"/>
                  <a:cs typeface="华康俪金黑W8"/>
                </a:rPr>
                <a:t>COnTEnTS</a:t>
              </a:r>
              <a:endParaRPr lang="zh-CN" altLang="en-US" b="1">
                <a:solidFill>
                  <a:schemeClr val="bg1"/>
                </a:solidFill>
                <a:latin typeface="Abadi"/>
                <a:ea typeface="华康俪金黑W8"/>
                <a:cs typeface="华康俪金黑W8"/>
              </a:endParaRPr>
            </a:p>
          </p:txBody>
        </p:sp>
        <p:sp>
          <p:nvSpPr>
            <p:cNvPr id="7" name="文本框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88698" y="1941569"/>
              <a:ext cx="2637744" cy="9226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5400">
                  <a:solidFill>
                    <a:schemeClr val="bg1"/>
                  </a:solidFill>
                  <a:latin typeface="思源黑体 CN Bold"/>
                  <a:ea typeface="思源黑体 CN Bold"/>
                  <a:cs typeface="思源黑体 CN Bold"/>
                </a:rPr>
                <a:t>目录</a:t>
              </a:r>
            </a:p>
          </p:txBody>
        </p:sp>
      </p:grp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854075" y="2225675"/>
            <a:ext cx="2605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角三角形 9"/>
          <p:cNvSpPr/>
          <p:nvPr userDrawn="1">
            <p:custDataLst>
              <p:tags r:id="rId5"/>
            </p:custDataLst>
          </p:nvPr>
        </p:nvSpPr>
        <p:spPr>
          <a:xfrm rot="16200000">
            <a:off x="11255375" y="5784850"/>
            <a:ext cx="920750" cy="952500"/>
          </a:xfrm>
          <a:prstGeom prst="rtTriangle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10" name="直接连接符 10"/>
          <p:cNvCxnSpPr/>
          <p:nvPr userDrawn="1">
            <p:custDataLst>
              <p:tags r:id="rId6"/>
            </p:custDataLst>
          </p:nvPr>
        </p:nvCxnSpPr>
        <p:spPr>
          <a:xfrm>
            <a:off x="854075" y="3714750"/>
            <a:ext cx="2605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1"/>
          <p:cNvSpPr/>
          <p:nvPr userDrawn="1">
            <p:custDataLst>
              <p:tags r:id="rId7"/>
            </p:custDataLst>
          </p:nvPr>
        </p:nvSpPr>
        <p:spPr>
          <a:xfrm>
            <a:off x="4306888" y="6721475"/>
            <a:ext cx="7885112" cy="13652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455042" y="1412875"/>
            <a:ext cx="5519738" cy="4381500"/>
          </a:xfrm>
          <a:prstGeom prst="rect">
            <a:avLst/>
          </a:prstGeom>
        </p:spPr>
        <p:txBody>
          <a:bodyPr/>
          <a:lstStyle>
            <a:lvl1pPr marL="742950" indent="-742950">
              <a:buFont typeface="+mj-lt"/>
              <a:buAutoNum type="arabicPeriod"/>
              <a:defRPr sz="3600" b="1">
                <a:solidFill>
                  <a:schemeClr val="accent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 userDrawn="1">
            <p:custDataLst>
              <p:tags r:id="rId1"/>
            </p:custDataLst>
          </p:nvPr>
        </p:nvSpPr>
        <p:spPr>
          <a:xfrm>
            <a:off x="0" y="6721475"/>
            <a:ext cx="12192000" cy="13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图片包含 桌子, 女人, 男人, 前  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rcRect t="15855"/>
          <a:stretch>
            <a:fillRect/>
          </a:stretch>
        </p:blipFill>
        <p:spPr bwMode="auto">
          <a:xfrm>
            <a:off x="-15875" y="0"/>
            <a:ext cx="1222375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矩形 3"/>
          <p:cNvSpPr/>
          <p:nvPr userDrawn="1">
            <p:custDataLst>
              <p:tags r:id="rId2"/>
            </p:custDataLst>
          </p:nvPr>
        </p:nvSpPr>
        <p:spPr>
          <a:xfrm>
            <a:off x="-15875" y="0"/>
            <a:ext cx="1220787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: 形状 4">
            <a:hlinkClick r:id="rId9" action="ppaction://hlinkfile"/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4006850" y="2309813"/>
            <a:ext cx="5934075" cy="868362"/>
          </a:xfrm>
          <a:custGeom>
            <a:avLst/>
            <a:gdLst>
              <a:gd name="connsiteX0" fmla="*/ 0 w 5933677"/>
              <a:gd name="connsiteY0" fmla="*/ 0 h 868362"/>
              <a:gd name="connsiteX1" fmla="*/ 5933677 w 5933677"/>
              <a:gd name="connsiteY1" fmla="*/ 0 h 868362"/>
              <a:gd name="connsiteX2" fmla="*/ 5933677 w 5933677"/>
              <a:gd name="connsiteY2" fmla="*/ 868362 h 868362"/>
              <a:gd name="connsiteX3" fmla="*/ 577451 w 5933677"/>
              <a:gd name="connsiteY3" fmla="*/ 868362 h 8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3677" h="868362">
                <a:moveTo>
                  <a:pt x="0" y="0"/>
                </a:moveTo>
                <a:lnTo>
                  <a:pt x="5933677" y="0"/>
                </a:lnTo>
                <a:lnTo>
                  <a:pt x="5933677" y="868362"/>
                </a:lnTo>
                <a:lnTo>
                  <a:pt x="577451" y="86836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任意多边形 44"/>
          <p:cNvSpPr/>
          <p:nvPr userDrawn="1">
            <p:custDataLst>
              <p:tags r:id="rId4"/>
            </p:custDataLst>
          </p:nvPr>
        </p:nvSpPr>
        <p:spPr bwMode="auto">
          <a:xfrm>
            <a:off x="2251075" y="2309813"/>
            <a:ext cx="2333625" cy="868362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>
                <a:solidFill>
                  <a:srgbClr val="0070C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</a:t>
            </a:r>
            <a:endParaRPr lang="zh-CN" altLang="en-US" sz="4000" b="1">
              <a:solidFill>
                <a:srgbClr val="0070C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025900" y="2309813"/>
            <a:ext cx="5915025" cy="86836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  <p:custDataLst>
              <p:tags r:id="rId6"/>
            </p:custDataLst>
          </p:nvPr>
        </p:nvSpPr>
        <p:spPr>
          <a:xfrm>
            <a:off x="3447503" y="2309813"/>
            <a:ext cx="723900" cy="96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245.xml"/><Relationship Id="rId7" Type="http://schemas.openxmlformats.org/officeDocument/2006/relationships/package" Target="../embeddings/Microsoft_Word_Document.docx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slideLayout" Target="../slideLayouts/slideLayout15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4.bin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7.wmf"/><Relationship Id="rId2" Type="http://schemas.openxmlformats.org/officeDocument/2006/relationships/tags" Target="../tags/tag259.xml"/><Relationship Id="rId16" Type="http://schemas.openxmlformats.org/officeDocument/2006/relationships/oleObject" Target="../embeddings/oleObject13.bin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62.xml"/><Relationship Id="rId15" Type="http://schemas.openxmlformats.org/officeDocument/2006/relationships/image" Target="../media/image26.wmf"/><Relationship Id="rId10" Type="http://schemas.openxmlformats.org/officeDocument/2006/relationships/tags" Target="../tags/tag267.xml"/><Relationship Id="rId19" Type="http://schemas.openxmlformats.org/officeDocument/2006/relationships/image" Target="../media/image28.wmf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30.wmf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image" Target="../media/image29.wmf"/><Relationship Id="rId5" Type="http://schemas.openxmlformats.org/officeDocument/2006/relationships/tags" Target="../tags/tag272.xml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5.bin"/><Relationship Id="rId4" Type="http://schemas.openxmlformats.org/officeDocument/2006/relationships/tags" Target="../tags/tag27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33.w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2" Type="http://schemas.openxmlformats.org/officeDocument/2006/relationships/tags" Target="../tags/tag281.xml"/><Relationship Id="rId16" Type="http://schemas.openxmlformats.org/officeDocument/2006/relationships/image" Target="../media/image35.wmf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../media/image34.wmf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10" Type="http://schemas.openxmlformats.org/officeDocument/2006/relationships/image" Target="../media/image36.emf"/><Relationship Id="rId4" Type="http://schemas.openxmlformats.org/officeDocument/2006/relationships/tags" Target="../tags/tag296.xml"/><Relationship Id="rId9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oleObject" Target="../embeddings/oleObject17.bin"/><Relationship Id="rId26" Type="http://schemas.openxmlformats.org/officeDocument/2006/relationships/image" Target="../media/image42.wmf"/><Relationship Id="rId3" Type="http://schemas.openxmlformats.org/officeDocument/2006/relationships/tags" Target="../tags/tag302.xml"/><Relationship Id="rId21" Type="http://schemas.openxmlformats.org/officeDocument/2006/relationships/image" Target="../media/image38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41.wmf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oleObject" Target="../embeddings/oleObject18.bin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image" Target="../media/image40.wmf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image" Target="../media/image39.png"/><Relationship Id="rId10" Type="http://schemas.openxmlformats.org/officeDocument/2006/relationships/tags" Target="../tags/tag309.xml"/><Relationship Id="rId19" Type="http://schemas.openxmlformats.org/officeDocument/2006/relationships/image" Target="../media/image37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5" Type="http://schemas.openxmlformats.org/officeDocument/2006/relationships/tags" Target="../tags/tag320.xml"/><Relationship Id="rId15" Type="http://schemas.openxmlformats.org/officeDocument/2006/relationships/image" Target="../media/image43.emf"/><Relationship Id="rId10" Type="http://schemas.openxmlformats.org/officeDocument/2006/relationships/tags" Target="../tags/tag325.xml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3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tags" Target="../tags/tag125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tags" Target="../tags/tag128.xml"/><Relationship Id="rId47" Type="http://schemas.openxmlformats.org/officeDocument/2006/relationships/tags" Target="../tags/tag133.xml"/><Relationship Id="rId50" Type="http://schemas.openxmlformats.org/officeDocument/2006/relationships/tags" Target="../tags/tag136.xml"/><Relationship Id="rId55" Type="http://schemas.openxmlformats.org/officeDocument/2006/relationships/tags" Target="../tags/tag141.xml"/><Relationship Id="rId63" Type="http://schemas.openxmlformats.org/officeDocument/2006/relationships/slideLayout" Target="../slideLayouts/slideLayout7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tags" Target="../tags/tag126.xml"/><Relationship Id="rId45" Type="http://schemas.openxmlformats.org/officeDocument/2006/relationships/tags" Target="../tags/tag131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66" Type="http://schemas.openxmlformats.org/officeDocument/2006/relationships/image" Target="../media/image7.emf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tags" Target="../tags/tag135.xml"/><Relationship Id="rId57" Type="http://schemas.openxmlformats.org/officeDocument/2006/relationships/tags" Target="../tags/tag143.xml"/><Relationship Id="rId61" Type="http://schemas.openxmlformats.org/officeDocument/2006/relationships/tags" Target="../tags/tag147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image" Target="../media/image6.emf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tags" Target="../tags/tag129.xml"/><Relationship Id="rId48" Type="http://schemas.openxmlformats.org/officeDocument/2006/relationships/tags" Target="../tags/tag134.xml"/><Relationship Id="rId56" Type="http://schemas.openxmlformats.org/officeDocument/2006/relationships/tags" Target="../tags/tag142.xml"/><Relationship Id="rId64" Type="http://schemas.openxmlformats.org/officeDocument/2006/relationships/image" Target="../media/image5.emf"/><Relationship Id="rId8" Type="http://schemas.openxmlformats.org/officeDocument/2006/relationships/tags" Target="../tags/tag94.xml"/><Relationship Id="rId51" Type="http://schemas.openxmlformats.org/officeDocument/2006/relationships/tags" Target="../tags/tag137.xml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tags" Target="../tags/tag132.xml"/><Relationship Id="rId59" Type="http://schemas.openxmlformats.org/officeDocument/2006/relationships/tags" Target="../tags/tag145.xml"/><Relationship Id="rId67" Type="http://schemas.openxmlformats.org/officeDocument/2006/relationships/image" Target="../media/image8.emf"/><Relationship Id="rId20" Type="http://schemas.openxmlformats.org/officeDocument/2006/relationships/tags" Target="../tags/tag106.xml"/><Relationship Id="rId41" Type="http://schemas.openxmlformats.org/officeDocument/2006/relationships/tags" Target="../tags/tag127.xml"/><Relationship Id="rId54" Type="http://schemas.openxmlformats.org/officeDocument/2006/relationships/tags" Target="../tags/tag140.xml"/><Relationship Id="rId62" Type="http://schemas.openxmlformats.org/officeDocument/2006/relationships/tags" Target="../tags/tag14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33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9.png"/><Relationship Id="rId3" Type="http://schemas.openxmlformats.org/officeDocument/2006/relationships/tags" Target="../tags/tag342.xml"/><Relationship Id="rId21" Type="http://schemas.openxmlformats.org/officeDocument/2006/relationships/oleObject" Target="../embeddings/oleObject27.bin"/><Relationship Id="rId7" Type="http://schemas.openxmlformats.org/officeDocument/2006/relationships/tags" Target="../tags/tag346.xml"/><Relationship Id="rId12" Type="http://schemas.openxmlformats.org/officeDocument/2006/relationships/image" Target="../media/image46.png"/><Relationship Id="rId17" Type="http://schemas.openxmlformats.org/officeDocument/2006/relationships/oleObject" Target="../embeddings/oleObject25.bin"/><Relationship Id="rId2" Type="http://schemas.openxmlformats.org/officeDocument/2006/relationships/tags" Target="../tags/tag341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344.xml"/><Relationship Id="rId15" Type="http://schemas.openxmlformats.org/officeDocument/2006/relationships/oleObject" Target="../embeddings/oleObject24.bin"/><Relationship Id="rId10" Type="http://schemas.openxmlformats.org/officeDocument/2006/relationships/slideLayout" Target="../slideLayouts/slideLayout7.xml"/><Relationship Id="rId19" Type="http://schemas.openxmlformats.org/officeDocument/2006/relationships/oleObject" Target="../embeddings/oleObject26.bin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oleObject" Target="../embeddings/oleObject31.bin"/><Relationship Id="rId3" Type="http://schemas.openxmlformats.org/officeDocument/2006/relationships/tags" Target="../tags/tag351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4.png"/><Relationship Id="rId2" Type="http://schemas.openxmlformats.org/officeDocument/2006/relationships/tags" Target="../tags/tag350.xml"/><Relationship Id="rId16" Type="http://schemas.openxmlformats.org/officeDocument/2006/relationships/image" Target="../media/image56.png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30.bin"/><Relationship Id="rId5" Type="http://schemas.openxmlformats.org/officeDocument/2006/relationships/tags" Target="../tags/tag353.xml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53.png"/><Relationship Id="rId4" Type="http://schemas.openxmlformats.org/officeDocument/2006/relationships/tags" Target="../tags/tag352.xml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57.png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oleObject" Target="../embeddings/oleObject33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60.png"/><Relationship Id="rId18" Type="http://schemas.openxmlformats.org/officeDocument/2006/relationships/oleObject" Target="../embeddings/oleObject39.bin"/><Relationship Id="rId3" Type="http://schemas.openxmlformats.org/officeDocument/2006/relationships/tags" Target="../tags/tag360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62.png"/><Relationship Id="rId2" Type="http://schemas.openxmlformats.org/officeDocument/2006/relationships/tags" Target="../tags/tag359.xml"/><Relationship Id="rId16" Type="http://schemas.openxmlformats.org/officeDocument/2006/relationships/oleObject" Target="../embeddings/oleObject38.bin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image" Target="../media/image59.png"/><Relationship Id="rId5" Type="http://schemas.openxmlformats.org/officeDocument/2006/relationships/tags" Target="../tags/tag362.xml"/><Relationship Id="rId15" Type="http://schemas.openxmlformats.org/officeDocument/2006/relationships/image" Target="../media/image61.png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63.png"/><Relationship Id="rId4" Type="http://schemas.openxmlformats.org/officeDocument/2006/relationships/tags" Target="../tags/tag361.xml"/><Relationship Id="rId9" Type="http://schemas.openxmlformats.org/officeDocument/2006/relationships/image" Target="../media/image58.png"/><Relationship Id="rId1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12" Type="http://schemas.openxmlformats.org/officeDocument/2006/relationships/image" Target="../media/image66.pn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image" Target="../media/image65.jpeg"/><Relationship Id="rId5" Type="http://schemas.openxmlformats.org/officeDocument/2006/relationships/tags" Target="../tags/tag370.xml"/><Relationship Id="rId10" Type="http://schemas.openxmlformats.org/officeDocument/2006/relationships/image" Target="../media/image64.jpeg"/><Relationship Id="rId4" Type="http://schemas.openxmlformats.org/officeDocument/2006/relationships/tags" Target="../tags/tag369.xml"/><Relationship Id="rId9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" Type="http://schemas.openxmlformats.org/officeDocument/2006/relationships/tags" Target="../tags/tag376.xml"/><Relationship Id="rId21" Type="http://schemas.openxmlformats.org/officeDocument/2006/relationships/oleObject" Target="../embeddings/oleObject45.bin"/><Relationship Id="rId7" Type="http://schemas.openxmlformats.org/officeDocument/2006/relationships/tags" Target="../tags/tag380.xml"/><Relationship Id="rId12" Type="http://schemas.openxmlformats.org/officeDocument/2006/relationships/image" Target="../media/image67.png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tags" Target="../tags/tag375.xml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73.png"/><Relationship Id="rId5" Type="http://schemas.openxmlformats.org/officeDocument/2006/relationships/tags" Target="../tags/tag378.xml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slideLayout" Target="../slideLayouts/slideLayout7.xml"/><Relationship Id="rId19" Type="http://schemas.openxmlformats.org/officeDocument/2006/relationships/oleObject" Target="../embeddings/oleObject44.bin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image" Target="../media/image68.wmf"/><Relationship Id="rId22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image" Target="../media/image76.png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78.png"/><Relationship Id="rId2" Type="http://schemas.openxmlformats.org/officeDocument/2006/relationships/tags" Target="../tags/tag384.xml"/><Relationship Id="rId16" Type="http://schemas.openxmlformats.org/officeDocument/2006/relationships/oleObject" Target="../embeddings/oleObject51.bin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image" Target="../media/image75.png"/><Relationship Id="rId5" Type="http://schemas.openxmlformats.org/officeDocument/2006/relationships/tags" Target="../tags/tag387.xml"/><Relationship Id="rId15" Type="http://schemas.openxmlformats.org/officeDocument/2006/relationships/image" Target="../media/image77.png"/><Relationship Id="rId10" Type="http://schemas.openxmlformats.org/officeDocument/2006/relationships/oleObject" Target="../embeddings/oleObject48.bin"/><Relationship Id="rId4" Type="http://schemas.openxmlformats.org/officeDocument/2006/relationships/tags" Target="../tags/tag386.xml"/><Relationship Id="rId9" Type="http://schemas.openxmlformats.org/officeDocument/2006/relationships/slideLayout" Target="../slideLayouts/slideLayout7.xml"/><Relationship Id="rId1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82.png"/><Relationship Id="rId26" Type="http://schemas.openxmlformats.org/officeDocument/2006/relationships/image" Target="../media/image86.png"/><Relationship Id="rId3" Type="http://schemas.openxmlformats.org/officeDocument/2006/relationships/tags" Target="../tags/tag393.xml"/><Relationship Id="rId21" Type="http://schemas.openxmlformats.org/officeDocument/2006/relationships/oleObject" Target="../embeddings/oleObject57.bin"/><Relationship Id="rId7" Type="http://schemas.openxmlformats.org/officeDocument/2006/relationships/tags" Target="../tags/tag397.xml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2" Type="http://schemas.openxmlformats.org/officeDocument/2006/relationships/tags" Target="../tags/tag392.xml"/><Relationship Id="rId16" Type="http://schemas.openxmlformats.org/officeDocument/2006/relationships/image" Target="../media/image81.png"/><Relationship Id="rId20" Type="http://schemas.openxmlformats.org/officeDocument/2006/relationships/image" Target="../media/image83.png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85.png"/><Relationship Id="rId5" Type="http://schemas.openxmlformats.org/officeDocument/2006/relationships/tags" Target="../tags/tag395.xml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87.png"/><Relationship Id="rId10" Type="http://schemas.openxmlformats.org/officeDocument/2006/relationships/slideLayout" Target="../slideLayouts/slideLayout7.xml"/><Relationship Id="rId19" Type="http://schemas.openxmlformats.org/officeDocument/2006/relationships/oleObject" Target="../embeddings/oleObject56.bin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image" Target="../media/image80.png"/><Relationship Id="rId22" Type="http://schemas.openxmlformats.org/officeDocument/2006/relationships/image" Target="../media/image84.png"/><Relationship Id="rId27" Type="http://schemas.openxmlformats.org/officeDocument/2006/relationships/oleObject" Target="../embeddings/oleObject6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40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93.png"/><Relationship Id="rId3" Type="http://schemas.openxmlformats.org/officeDocument/2006/relationships/tags" Target="../tags/tag408.xml"/><Relationship Id="rId21" Type="http://schemas.openxmlformats.org/officeDocument/2006/relationships/oleObject" Target="../embeddings/oleObject68.bin"/><Relationship Id="rId7" Type="http://schemas.openxmlformats.org/officeDocument/2006/relationships/tags" Target="../tags/tag412.xml"/><Relationship Id="rId12" Type="http://schemas.openxmlformats.org/officeDocument/2006/relationships/image" Target="../media/image90.png"/><Relationship Id="rId17" Type="http://schemas.openxmlformats.org/officeDocument/2006/relationships/oleObject" Target="../embeddings/oleObject66.bin"/><Relationship Id="rId2" Type="http://schemas.openxmlformats.org/officeDocument/2006/relationships/tags" Target="../tags/tag407.xml"/><Relationship Id="rId16" Type="http://schemas.openxmlformats.org/officeDocument/2006/relationships/image" Target="../media/image92.png"/><Relationship Id="rId20" Type="http://schemas.openxmlformats.org/officeDocument/2006/relationships/image" Target="../media/image94.pn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oleObject" Target="../embeddings/oleObject63.bin"/><Relationship Id="rId5" Type="http://schemas.openxmlformats.org/officeDocument/2006/relationships/tags" Target="../tags/tag410.xml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89.png"/><Relationship Id="rId19" Type="http://schemas.openxmlformats.org/officeDocument/2006/relationships/oleObject" Target="../embeddings/oleObject67.bin"/><Relationship Id="rId4" Type="http://schemas.openxmlformats.org/officeDocument/2006/relationships/tags" Target="../tags/tag409.xml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91.wmf"/><Relationship Id="rId22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image" Target="../media/image96.png"/><Relationship Id="rId18" Type="http://schemas.openxmlformats.org/officeDocument/2006/relationships/oleObject" Target="../embeddings/oleObject72.bin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98.png"/><Relationship Id="rId2" Type="http://schemas.openxmlformats.org/officeDocument/2006/relationships/tags" Target="../tags/tag414.xml"/><Relationship Id="rId16" Type="http://schemas.openxmlformats.org/officeDocument/2006/relationships/oleObject" Target="../embeddings/oleObject71.bin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17.xml"/><Relationship Id="rId15" Type="http://schemas.openxmlformats.org/officeDocument/2006/relationships/image" Target="../media/image97.png"/><Relationship Id="rId10" Type="http://schemas.openxmlformats.org/officeDocument/2006/relationships/tags" Target="../tags/tag422.xml"/><Relationship Id="rId19" Type="http://schemas.openxmlformats.org/officeDocument/2006/relationships/image" Target="../media/image99.png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oleObject" Target="../embeddings/oleObject7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image" Target="../media/image100.pn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oleObject" Target="../embeddings/oleObject73.bin"/><Relationship Id="rId5" Type="http://schemas.openxmlformats.org/officeDocument/2006/relationships/tags" Target="../tags/tag42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26.xml"/><Relationship Id="rId9" Type="http://schemas.openxmlformats.org/officeDocument/2006/relationships/tags" Target="../tags/tag4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image" Target="../media/image101.png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oleObject" Target="../embeddings/oleObject74.bin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36.xml"/><Relationship Id="rId10" Type="http://schemas.openxmlformats.org/officeDocument/2006/relationships/tags" Target="../tags/tag441.xml"/><Relationship Id="rId4" Type="http://schemas.openxmlformats.org/officeDocument/2006/relationships/tags" Target="../tags/tag435.xml"/><Relationship Id="rId9" Type="http://schemas.openxmlformats.org/officeDocument/2006/relationships/tags" Target="../tags/tag4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10" Type="http://schemas.openxmlformats.org/officeDocument/2006/relationships/image" Target="../media/image102.png"/><Relationship Id="rId4" Type="http://schemas.openxmlformats.org/officeDocument/2006/relationships/tags" Target="../tags/tag445.xml"/><Relationship Id="rId9" Type="http://schemas.openxmlformats.org/officeDocument/2006/relationships/oleObject" Target="../embeddings/oleObject7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105.png"/><Relationship Id="rId18" Type="http://schemas.openxmlformats.org/officeDocument/2006/relationships/oleObject" Target="../embeddings/oleObject81.bin"/><Relationship Id="rId3" Type="http://schemas.openxmlformats.org/officeDocument/2006/relationships/tags" Target="../tags/tag451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107.png"/><Relationship Id="rId2" Type="http://schemas.openxmlformats.org/officeDocument/2006/relationships/tags" Target="../tags/tag450.xml"/><Relationship Id="rId16" Type="http://schemas.openxmlformats.org/officeDocument/2006/relationships/oleObject" Target="../embeddings/oleObject80.bin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image" Target="../media/image104.png"/><Relationship Id="rId5" Type="http://schemas.openxmlformats.org/officeDocument/2006/relationships/tags" Target="../tags/tag453.xml"/><Relationship Id="rId15" Type="http://schemas.openxmlformats.org/officeDocument/2006/relationships/image" Target="../media/image106.png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108.png"/><Relationship Id="rId4" Type="http://schemas.openxmlformats.org/officeDocument/2006/relationships/tags" Target="../tags/tag452.xml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7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image" Target="../media/image109.emf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package" Target="../embeddings/Microsoft_Word_Document2.docx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459.xml"/><Relationship Id="rId10" Type="http://schemas.openxmlformats.org/officeDocument/2006/relationships/tags" Target="../tags/tag464.xml"/><Relationship Id="rId4" Type="http://schemas.openxmlformats.org/officeDocument/2006/relationships/tags" Target="../tags/tag458.xml"/><Relationship Id="rId9" Type="http://schemas.openxmlformats.org/officeDocument/2006/relationships/tags" Target="../tags/tag46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467.xml"/><Relationship Id="rId7" Type="http://schemas.openxmlformats.org/officeDocument/2006/relationships/tags" Target="../tags/tag471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10" Type="http://schemas.openxmlformats.org/officeDocument/2006/relationships/image" Target="../media/image110.emf"/><Relationship Id="rId4" Type="http://schemas.openxmlformats.org/officeDocument/2006/relationships/tags" Target="../tags/tag468.xml"/><Relationship Id="rId9" Type="http://schemas.openxmlformats.org/officeDocument/2006/relationships/package" Target="../embeddings/Microsoft_Word_Document3.doc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tags" Target="../tags/tag484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474.xml"/><Relationship Id="rId21" Type="http://schemas.openxmlformats.org/officeDocument/2006/relationships/image" Target="../media/image113.emf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image" Target="../media/image112.emf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24" Type="http://schemas.openxmlformats.org/officeDocument/2006/relationships/image" Target="../media/image116.emf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23" Type="http://schemas.openxmlformats.org/officeDocument/2006/relationships/image" Target="../media/image115.emf"/><Relationship Id="rId10" Type="http://schemas.openxmlformats.org/officeDocument/2006/relationships/tags" Target="../tags/tag481.xml"/><Relationship Id="rId19" Type="http://schemas.openxmlformats.org/officeDocument/2006/relationships/image" Target="../media/image111.emf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Relationship Id="rId22" Type="http://schemas.openxmlformats.org/officeDocument/2006/relationships/image" Target="../media/image1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5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image" Target="../media/image120.emf"/><Relationship Id="rId3" Type="http://schemas.openxmlformats.org/officeDocument/2006/relationships/tags" Target="../tags/tag491.xml"/><Relationship Id="rId21" Type="http://schemas.openxmlformats.org/officeDocument/2006/relationships/tags" Target="../tags/tag509.xml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image" Target="../media/image119.emf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tags" Target="../tags/tag508.xml"/><Relationship Id="rId29" Type="http://schemas.openxmlformats.org/officeDocument/2006/relationships/image" Target="../media/image123.emf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image" Target="../media/image118.emf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image" Target="../media/image117.emf"/><Relationship Id="rId28" Type="http://schemas.openxmlformats.org/officeDocument/2006/relationships/image" Target="../media/image122.emf"/><Relationship Id="rId10" Type="http://schemas.openxmlformats.org/officeDocument/2006/relationships/tags" Target="../tags/tag498.xml"/><Relationship Id="rId19" Type="http://schemas.openxmlformats.org/officeDocument/2006/relationships/tags" Target="../tags/tag507.xml"/><Relationship Id="rId31" Type="http://schemas.openxmlformats.org/officeDocument/2006/relationships/image" Target="../media/image125.emf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slideLayout" Target="../slideLayouts/slideLayout13.xml"/><Relationship Id="rId27" Type="http://schemas.openxmlformats.org/officeDocument/2006/relationships/image" Target="../media/image121.emf"/><Relationship Id="rId30" Type="http://schemas.openxmlformats.org/officeDocument/2006/relationships/image" Target="../media/image12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26" Type="http://schemas.openxmlformats.org/officeDocument/2006/relationships/tags" Target="../tags/tag535.xml"/><Relationship Id="rId39" Type="http://schemas.openxmlformats.org/officeDocument/2006/relationships/image" Target="../media/image135.emf"/><Relationship Id="rId3" Type="http://schemas.openxmlformats.org/officeDocument/2006/relationships/tags" Target="../tags/tag512.xml"/><Relationship Id="rId21" Type="http://schemas.openxmlformats.org/officeDocument/2006/relationships/tags" Target="../tags/tag530.xml"/><Relationship Id="rId34" Type="http://schemas.openxmlformats.org/officeDocument/2006/relationships/image" Target="../media/image130.emf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5" Type="http://schemas.openxmlformats.org/officeDocument/2006/relationships/tags" Target="../tags/tag534.xml"/><Relationship Id="rId33" Type="http://schemas.openxmlformats.org/officeDocument/2006/relationships/image" Target="../media/image129.emf"/><Relationship Id="rId38" Type="http://schemas.openxmlformats.org/officeDocument/2006/relationships/image" Target="../media/image134.emf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0" Type="http://schemas.openxmlformats.org/officeDocument/2006/relationships/tags" Target="../tags/tag529.xml"/><Relationship Id="rId29" Type="http://schemas.openxmlformats.org/officeDocument/2006/relationships/slideLayout" Target="../slideLayouts/slideLayout13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24" Type="http://schemas.openxmlformats.org/officeDocument/2006/relationships/tags" Target="../tags/tag533.xml"/><Relationship Id="rId32" Type="http://schemas.openxmlformats.org/officeDocument/2006/relationships/image" Target="../media/image128.emf"/><Relationship Id="rId37" Type="http://schemas.openxmlformats.org/officeDocument/2006/relationships/image" Target="../media/image133.emf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23" Type="http://schemas.openxmlformats.org/officeDocument/2006/relationships/tags" Target="../tags/tag532.xml"/><Relationship Id="rId28" Type="http://schemas.openxmlformats.org/officeDocument/2006/relationships/tags" Target="../tags/tag537.xml"/><Relationship Id="rId36" Type="http://schemas.openxmlformats.org/officeDocument/2006/relationships/image" Target="../media/image132.emf"/><Relationship Id="rId10" Type="http://schemas.openxmlformats.org/officeDocument/2006/relationships/tags" Target="../tags/tag519.xml"/><Relationship Id="rId19" Type="http://schemas.openxmlformats.org/officeDocument/2006/relationships/tags" Target="../tags/tag528.xml"/><Relationship Id="rId31" Type="http://schemas.openxmlformats.org/officeDocument/2006/relationships/image" Target="../media/image127.emf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tags" Target="../tags/tag531.xml"/><Relationship Id="rId27" Type="http://schemas.openxmlformats.org/officeDocument/2006/relationships/tags" Target="../tags/tag536.xml"/><Relationship Id="rId30" Type="http://schemas.openxmlformats.org/officeDocument/2006/relationships/image" Target="../media/image126.emf"/><Relationship Id="rId35" Type="http://schemas.openxmlformats.org/officeDocument/2006/relationships/image" Target="../media/image131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18" Type="http://schemas.openxmlformats.org/officeDocument/2006/relationships/image" Target="../media/image136.png"/><Relationship Id="rId3" Type="http://schemas.openxmlformats.org/officeDocument/2006/relationships/tags" Target="../tags/tag540.xml"/><Relationship Id="rId21" Type="http://schemas.openxmlformats.org/officeDocument/2006/relationships/image" Target="../media/image139.png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0" Type="http://schemas.openxmlformats.org/officeDocument/2006/relationships/image" Target="../media/image138.png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5" Type="http://schemas.openxmlformats.org/officeDocument/2006/relationships/tags" Target="../tags/tag542.xml"/><Relationship Id="rId15" Type="http://schemas.openxmlformats.org/officeDocument/2006/relationships/tags" Target="../tags/tag552.xml"/><Relationship Id="rId10" Type="http://schemas.openxmlformats.org/officeDocument/2006/relationships/tags" Target="../tags/tag547.xml"/><Relationship Id="rId19" Type="http://schemas.openxmlformats.org/officeDocument/2006/relationships/image" Target="../media/image137.png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image" Target="../media/image1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image" Target="../media/image144.emf"/><Relationship Id="rId3" Type="http://schemas.openxmlformats.org/officeDocument/2006/relationships/tags" Target="../tags/tag556.xml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image" Target="../media/image143.png"/><Relationship Id="rId2" Type="http://schemas.openxmlformats.org/officeDocument/2006/relationships/tags" Target="../tags/tag555.xml"/><Relationship Id="rId16" Type="http://schemas.openxmlformats.org/officeDocument/2006/relationships/image" Target="../media/image142.png"/><Relationship Id="rId20" Type="http://schemas.openxmlformats.org/officeDocument/2006/relationships/image" Target="../media/image146.emf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5" Type="http://schemas.openxmlformats.org/officeDocument/2006/relationships/tags" Target="../tags/tag558.xml"/><Relationship Id="rId15" Type="http://schemas.openxmlformats.org/officeDocument/2006/relationships/image" Target="../media/image141.png"/><Relationship Id="rId10" Type="http://schemas.openxmlformats.org/officeDocument/2006/relationships/tags" Target="../tags/tag563.xml"/><Relationship Id="rId19" Type="http://schemas.openxmlformats.org/officeDocument/2006/relationships/image" Target="../media/image145.emf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tags" Target="../tags/tag569.xml"/><Relationship Id="rId21" Type="http://schemas.openxmlformats.org/officeDocument/2006/relationships/image" Target="../media/image155.png"/><Relationship Id="rId7" Type="http://schemas.openxmlformats.org/officeDocument/2006/relationships/tags" Target="../tags/tag573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51.png"/><Relationship Id="rId2" Type="http://schemas.openxmlformats.org/officeDocument/2006/relationships/tags" Target="../tags/tag568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5" Type="http://schemas.openxmlformats.org/officeDocument/2006/relationships/tags" Target="../tags/tag571.xml"/><Relationship Id="rId15" Type="http://schemas.openxmlformats.org/officeDocument/2006/relationships/image" Target="../media/image149.png"/><Relationship Id="rId10" Type="http://schemas.openxmlformats.org/officeDocument/2006/relationships/tags" Target="../tags/tag576.xml"/><Relationship Id="rId19" Type="http://schemas.openxmlformats.org/officeDocument/2006/relationships/image" Target="../media/image153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oleObject" Target="../embeddings/oleObject1.bin"/><Relationship Id="rId39" Type="http://schemas.openxmlformats.org/officeDocument/2006/relationships/image" Target="../media/image16.wmf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34" Type="http://schemas.openxmlformats.org/officeDocument/2006/relationships/oleObject" Target="../embeddings/oleObject5.bin"/><Relationship Id="rId42" Type="http://schemas.openxmlformats.org/officeDocument/2006/relationships/oleObject" Target="../embeddings/oleObject9.bin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slideLayout" Target="../slideLayouts/slideLayout13.xml"/><Relationship Id="rId33" Type="http://schemas.openxmlformats.org/officeDocument/2006/relationships/image" Target="../media/image13.wmf"/><Relationship Id="rId38" Type="http://schemas.openxmlformats.org/officeDocument/2006/relationships/oleObject" Target="../embeddings/oleObject7.bin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image" Target="../media/image11.wmf"/><Relationship Id="rId41" Type="http://schemas.openxmlformats.org/officeDocument/2006/relationships/image" Target="../media/image17.wmf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oleObject" Target="../embeddings/oleObject4.bin"/><Relationship Id="rId37" Type="http://schemas.openxmlformats.org/officeDocument/2006/relationships/image" Target="../media/image15.wmf"/><Relationship Id="rId40" Type="http://schemas.openxmlformats.org/officeDocument/2006/relationships/oleObject" Target="../embeddings/oleObject8.bin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oleObject" Target="../embeddings/oleObject2.bin"/><Relationship Id="rId36" Type="http://schemas.openxmlformats.org/officeDocument/2006/relationships/oleObject" Target="../embeddings/oleObject6.bin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image" Target="../media/image12.wmf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image" Target="../media/image10.wmf"/><Relationship Id="rId30" Type="http://schemas.openxmlformats.org/officeDocument/2006/relationships/oleObject" Target="../embeddings/oleObject3.bin"/><Relationship Id="rId35" Type="http://schemas.openxmlformats.org/officeDocument/2006/relationships/image" Target="../media/image14.wmf"/><Relationship Id="rId43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5" Type="http://schemas.openxmlformats.org/officeDocument/2006/relationships/image" Target="../media/image20.wmf"/><Relationship Id="rId10" Type="http://schemas.openxmlformats.org/officeDocument/2006/relationships/tags" Target="../tags/tag191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tags" Target="../tags/tag221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image" Target="../media/image21.wmf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slideLayout" Target="../slideLayouts/slideLayout13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image" Target="../media/image22.png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-11113" y="4084638"/>
            <a:ext cx="6096001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2"/>
            </p:custDataLst>
          </p:nvPr>
        </p:nvSpPr>
        <p:spPr>
          <a:xfrm>
            <a:off x="6096000" y="4084638"/>
            <a:ext cx="6096000" cy="47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t="8290"/>
          <a:stretch>
            <a:fillRect/>
          </a:stretch>
        </p:blipFill>
        <p:spPr bwMode="auto">
          <a:xfrm>
            <a:off x="0" y="0"/>
            <a:ext cx="12218988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515480" y="2231035"/>
            <a:ext cx="900464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有机物命名中的官能团优先顺序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9122" y="108075"/>
            <a:ext cx="88296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(2)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系统命名法</a:t>
            </a:r>
            <a:endParaRPr lang="en-US" altLang="zh-CN" sz="24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zh-CN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130" y="1185545"/>
            <a:ext cx="1093343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61353" y="4377055"/>
          <a:ext cx="9305925" cy="153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7" imgW="8580120" imgH="1592580" progId="Word.Document.12">
                  <p:embed/>
                </p:oleObj>
              </mc:Choice>
              <mc:Fallback>
                <p:oleObj name="文档" r:id="rId7" imgW="8580120" imgH="15925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353" y="4377055"/>
                        <a:ext cx="9305925" cy="1534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147" y="5581389"/>
            <a:ext cx="404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－二甲基－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－乙基己烷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36162" y="1075343"/>
            <a:ext cx="41036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系统命名原则：</a:t>
            </a: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41975" y="1786530"/>
            <a:ext cx="54006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选最长碳链为主链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18225" y="2592905"/>
            <a:ext cx="82804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遇等长碳链时，支链最多为主链</a:t>
            </a: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89662" y="3395736"/>
            <a:ext cx="72009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近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从离支链最近一端开始编号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75637" y="5452457"/>
            <a:ext cx="47484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支链编号之和最小</a:t>
            </a:r>
            <a:r>
              <a:rPr kumimoji="1" lang="zh-CN" altLang="en-US" sz="2800" b="1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1975" y="4064930"/>
            <a:ext cx="784860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两取代基距离主链两端等距离时，</a:t>
            </a:r>
            <a:endParaRPr kumimoji="1"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从简单</a:t>
            </a:r>
            <a:r>
              <a:rPr kumimoji="1" lang="zh-CN" altLang="en-US" sz="28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取代基开始编号 </a:t>
            </a: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99375" y="2568968"/>
            <a:ext cx="57626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9735" y="1762420"/>
            <a:ext cx="79216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13025" y="3359924"/>
            <a:ext cx="8636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24900" y="4159743"/>
            <a:ext cx="647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46875" y="5452457"/>
            <a:ext cx="647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2" animBg="1"/>
      <p:bldP spid="6" grpId="3" animBg="1"/>
      <p:bldP spid="7" grpId="4" animBg="1"/>
      <p:bldP spid="8" grpId="5" animBg="1"/>
      <p:bldP spid="9" grpId="6" animBg="1"/>
      <p:bldP spid="10" grpId="7" animBg="1"/>
      <p:bldP spid="11" grpId="8" animBg="1"/>
      <p:bldP spid="13" grpId="9" animBg="1"/>
      <p:bldP spid="14" grpId="1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819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86000" y="914400"/>
          <a:ext cx="37338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676400" imgH="238125" progId="ChemWindow.Document">
                  <p:embed/>
                </p:oleObj>
              </mc:Choice>
              <mc:Fallback>
                <p:oleObj r:id="rId12" imgW="167640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0" y="914400"/>
                        <a:ext cx="3733800" cy="528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对象 819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781800" y="3127375"/>
          <a:ext cx="243840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152525" imgH="790575" progId="ChemWindow.Document">
                  <p:embed/>
                </p:oleObj>
              </mc:Choice>
              <mc:Fallback>
                <p:oleObj r:id="rId14" imgW="1152525" imgH="79057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81800" y="3127375"/>
                        <a:ext cx="2438400" cy="167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对象 819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705600" y="838200"/>
          <a:ext cx="27432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323975" imgH="571500" progId="ChemWindow.Document">
                  <p:embed/>
                </p:oleObj>
              </mc:Choice>
              <mc:Fallback>
                <p:oleObj r:id="rId16" imgW="1323975" imgH="571500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05600" y="838200"/>
                        <a:ext cx="2743200" cy="1184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对象 819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362200" y="3417888"/>
          <a:ext cx="304800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333500" imgH="571500" progId="ChemWindow.Document">
                  <p:embed/>
                </p:oleObj>
              </mc:Choice>
              <mc:Fallback>
                <p:oleObj r:id="rId18" imgW="1333500" imgH="571500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62200" y="3417888"/>
                        <a:ext cx="3048000" cy="1306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文本框 8197"/>
          <p:cNvSpPr txBox="1"/>
          <p:nvPr>
            <p:custDataLst>
              <p:tags r:id="rId5"/>
            </p:custDataLst>
          </p:nvPr>
        </p:nvSpPr>
        <p:spPr>
          <a:xfrm>
            <a:off x="2895600" y="1954213"/>
            <a:ext cx="17945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( 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己烷</a:t>
            </a:r>
          </a:p>
        </p:txBody>
      </p:sp>
      <p:sp>
        <p:nvSpPr>
          <p:cNvPr id="8202" name="文本框 8201"/>
          <p:cNvSpPr txBox="1"/>
          <p:nvPr>
            <p:custDataLst>
              <p:tags r:id="rId6"/>
            </p:custDataLst>
          </p:nvPr>
        </p:nvSpPr>
        <p:spPr>
          <a:xfrm>
            <a:off x="2117725" y="68263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</a:rPr>
              <a:t>命名练习：</a:t>
            </a:r>
          </a:p>
        </p:txBody>
      </p:sp>
      <p:sp>
        <p:nvSpPr>
          <p:cNvPr id="8203" name="文本框 8202"/>
          <p:cNvSpPr txBox="1"/>
          <p:nvPr>
            <p:custDataLst>
              <p:tags r:id="rId7"/>
            </p:custDataLst>
          </p:nvPr>
        </p:nvSpPr>
        <p:spPr>
          <a:xfrm>
            <a:off x="2955925" y="252888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己烷</a:t>
            </a:r>
          </a:p>
        </p:txBody>
      </p:sp>
      <p:sp>
        <p:nvSpPr>
          <p:cNvPr id="8204" name="矩形 8203"/>
          <p:cNvSpPr/>
          <p:nvPr>
            <p:custDataLst>
              <p:tags r:id="rId8"/>
            </p:custDataLst>
          </p:nvPr>
        </p:nvSpPr>
        <p:spPr>
          <a:xfrm>
            <a:off x="6656070" y="5403850"/>
            <a:ext cx="26892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2,2-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二甲基丁烷</a:t>
            </a:r>
          </a:p>
        </p:txBody>
      </p:sp>
      <p:sp>
        <p:nvSpPr>
          <p:cNvPr id="8205" name="矩形 8204"/>
          <p:cNvSpPr/>
          <p:nvPr>
            <p:custDataLst>
              <p:tags r:id="rId9"/>
            </p:custDataLst>
          </p:nvPr>
        </p:nvSpPr>
        <p:spPr>
          <a:xfrm>
            <a:off x="2717800" y="5403850"/>
            <a:ext cx="19723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3-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甲基戊烷</a:t>
            </a:r>
          </a:p>
        </p:txBody>
      </p:sp>
      <p:sp>
        <p:nvSpPr>
          <p:cNvPr id="8206" name="矩形 8205"/>
          <p:cNvSpPr/>
          <p:nvPr>
            <p:custDataLst>
              <p:tags r:id="rId10"/>
            </p:custDataLst>
          </p:nvPr>
        </p:nvSpPr>
        <p:spPr>
          <a:xfrm>
            <a:off x="6908800" y="2508250"/>
            <a:ext cx="19723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2-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甲基戊烷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4" grpId="0"/>
      <p:bldP spid="8205" grpId="0"/>
      <p:bldP spid="82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921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08213" y="1052513"/>
          <a:ext cx="344805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990725" imgH="923925" progId="ChemWindow.Document">
                  <p:embed/>
                </p:oleObj>
              </mc:Choice>
              <mc:Fallback>
                <p:oleObj r:id="rId10" imgW="1990725" imgH="9239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08213" y="1052513"/>
                        <a:ext cx="3448050" cy="1576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对象 921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019800" y="762000"/>
          <a:ext cx="40386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314575" imgH="1190625" progId="ChemWindow.Document">
                  <p:embed/>
                </p:oleObj>
              </mc:Choice>
              <mc:Fallback>
                <p:oleObj r:id="rId12" imgW="2314575" imgH="11906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19800" y="762000"/>
                        <a:ext cx="4038600" cy="2076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文本框 9219"/>
          <p:cNvSpPr txBox="1"/>
          <p:nvPr>
            <p:custDataLst>
              <p:tags r:id="rId3"/>
            </p:custDataLst>
          </p:nvPr>
        </p:nvSpPr>
        <p:spPr>
          <a:xfrm>
            <a:off x="2135188" y="2997200"/>
            <a:ext cx="34080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2,3,3,5-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四甲基己烷</a:t>
            </a:r>
          </a:p>
        </p:txBody>
      </p:sp>
      <p:sp>
        <p:nvSpPr>
          <p:cNvPr id="9221" name="文本框 9220"/>
          <p:cNvSpPr txBox="1"/>
          <p:nvPr>
            <p:custDataLst>
              <p:tags r:id="rId4"/>
            </p:custDataLst>
          </p:nvPr>
        </p:nvSpPr>
        <p:spPr>
          <a:xfrm>
            <a:off x="6024563" y="2997200"/>
            <a:ext cx="44805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3,3 –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二甲基 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-5-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乙基庚烷</a:t>
            </a:r>
          </a:p>
        </p:txBody>
      </p:sp>
      <p:pic>
        <p:nvPicPr>
          <p:cNvPr id="9222" name="图片 92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28800" y="3906838"/>
            <a:ext cx="3886200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 rot="-10800000" flipH="1" flipV="1">
            <a:off x="6240463" y="4076700"/>
            <a:ext cx="3743325" cy="95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9223"/>
          <p:cNvSpPr txBox="1"/>
          <p:nvPr>
            <p:custDataLst>
              <p:tags r:id="rId7"/>
            </p:custDataLst>
          </p:nvPr>
        </p:nvSpPr>
        <p:spPr>
          <a:xfrm>
            <a:off x="7391400" y="5108575"/>
            <a:ext cx="19723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3-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乙基己烷</a:t>
            </a:r>
          </a:p>
        </p:txBody>
      </p:sp>
      <p:sp>
        <p:nvSpPr>
          <p:cNvPr id="9225" name="矩形 9224"/>
          <p:cNvSpPr/>
          <p:nvPr>
            <p:custDataLst>
              <p:tags r:id="rId8"/>
            </p:custDataLst>
          </p:nvPr>
        </p:nvSpPr>
        <p:spPr>
          <a:xfrm>
            <a:off x="2286000" y="5181600"/>
            <a:ext cx="36655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3-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-5-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乙基庚烷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4" grpId="0"/>
      <p:bldP spid="9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7550" y="1460500"/>
            <a:ext cx="5419725" cy="232283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</p:pic>
      <p:sp>
        <p:nvSpPr>
          <p:cNvPr id="10248" name="文本框 10247"/>
          <p:cNvSpPr txBox="1"/>
          <p:nvPr>
            <p:custDataLst>
              <p:tags r:id="rId2"/>
            </p:custDataLst>
          </p:nvPr>
        </p:nvSpPr>
        <p:spPr>
          <a:xfrm>
            <a:off x="3310890" y="4829810"/>
            <a:ext cx="2773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4-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二甲基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-1-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己烯</a:t>
            </a:r>
          </a:p>
        </p:txBody>
      </p:sp>
      <p:sp>
        <p:nvSpPr>
          <p:cNvPr id="10257" name="直接连接符 10256"/>
          <p:cNvSpPr/>
          <p:nvPr>
            <p:custDataLst>
              <p:tags r:id="rId3"/>
            </p:custDataLst>
          </p:nvPr>
        </p:nvSpPr>
        <p:spPr>
          <a:xfrm flipV="1">
            <a:off x="2133600" y="2893695"/>
            <a:ext cx="5255260" cy="25400"/>
          </a:xfrm>
          <a:prstGeom prst="line">
            <a:avLst/>
          </a:prstGeom>
          <a:ln w="190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0258" name="文本框 10257"/>
          <p:cNvSpPr txBox="1"/>
          <p:nvPr>
            <p:custDataLst>
              <p:tags r:id="rId4"/>
            </p:custDataLst>
          </p:nvPr>
        </p:nvSpPr>
        <p:spPr>
          <a:xfrm>
            <a:off x="1857375" y="1898015"/>
            <a:ext cx="5380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solidFill>
                  <a:srgbClr val="A50021"/>
                </a:solidFill>
                <a:latin typeface="宋体" panose="02010600030101010101" pitchFamily="2" charset="-122"/>
              </a:rPr>
              <a:t>1        2  3   4  5   6</a:t>
            </a:r>
            <a:r>
              <a:rPr lang="en-US" altLang="zh-CN" sz="3200">
                <a:latin typeface="宋体" panose="02010600030101010101" pitchFamily="2" charset="-12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265"/>
          <p:cNvSpPr/>
          <p:nvPr>
            <p:custDataLst>
              <p:tags r:id="rId1"/>
            </p:custDataLst>
          </p:nvPr>
        </p:nvSpPr>
        <p:spPr>
          <a:xfrm>
            <a:off x="3748088" y="2986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7" name="矩形 11266"/>
          <p:cNvSpPr/>
          <p:nvPr>
            <p:custDataLst>
              <p:tags r:id="rId2"/>
            </p:custDataLst>
          </p:nvPr>
        </p:nvSpPr>
        <p:spPr>
          <a:xfrm>
            <a:off x="4629150" y="26860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268" name="图片 112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863850" y="609600"/>
            <a:ext cx="5706745" cy="168275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</p:pic>
      <p:sp>
        <p:nvSpPr>
          <p:cNvPr id="11269" name="直接连接符 11268"/>
          <p:cNvSpPr/>
          <p:nvPr>
            <p:custDataLst>
              <p:tags r:id="rId4"/>
            </p:custDataLst>
          </p:nvPr>
        </p:nvSpPr>
        <p:spPr>
          <a:xfrm flipH="1">
            <a:off x="2862580" y="530860"/>
            <a:ext cx="5139055" cy="3175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1270" name="直接连接符 11269"/>
          <p:cNvSpPr/>
          <p:nvPr>
            <p:custDataLst>
              <p:tags r:id="rId5"/>
            </p:custDataLst>
          </p:nvPr>
        </p:nvSpPr>
        <p:spPr>
          <a:xfrm flipH="1">
            <a:off x="5562600" y="609600"/>
            <a:ext cx="2286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1271" name="直接连接符 11270"/>
          <p:cNvSpPr/>
          <p:nvPr>
            <p:custDataLst>
              <p:tags r:id="rId6"/>
            </p:custDataLst>
          </p:nvPr>
        </p:nvSpPr>
        <p:spPr>
          <a:xfrm flipH="1">
            <a:off x="5562600" y="609600"/>
            <a:ext cx="0" cy="1219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1272" name="直接连接符 11271"/>
          <p:cNvSpPr/>
          <p:nvPr>
            <p:custDataLst>
              <p:tags r:id="rId7"/>
            </p:custDataLst>
          </p:nvPr>
        </p:nvSpPr>
        <p:spPr>
          <a:xfrm>
            <a:off x="5562600" y="1828800"/>
            <a:ext cx="1371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1273" name="文本框 11272"/>
          <p:cNvSpPr txBox="1"/>
          <p:nvPr>
            <p:custDataLst>
              <p:tags r:id="rId8"/>
            </p:custDataLst>
          </p:nvPr>
        </p:nvSpPr>
        <p:spPr>
          <a:xfrm>
            <a:off x="3733800" y="2438400"/>
            <a:ext cx="50590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5-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三甲基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-4-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丙基庚烷</a:t>
            </a:r>
          </a:p>
        </p:txBody>
      </p:sp>
      <p:pic>
        <p:nvPicPr>
          <p:cNvPr id="11274" name="图片 1127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696845" y="3124200"/>
            <a:ext cx="5304155" cy="202120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sp>
        <p:nvSpPr>
          <p:cNvPr id="11275" name="标题 11274"/>
          <p:cNvSpPr>
            <a:spLocks noGrp="1"/>
          </p:cNvSpPr>
          <p:nvPr>
            <p:ph type="title" idx="4294967295"/>
            <p:custDataLst>
              <p:tags r:id="rId10"/>
            </p:custDataLst>
          </p:nvPr>
        </p:nvSpPr>
        <p:spPr>
          <a:xfrm>
            <a:off x="3620135" y="5583555"/>
            <a:ext cx="5811520" cy="4572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6-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二甲基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-3-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丙基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-1-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庚烯</a:t>
            </a:r>
          </a:p>
        </p:txBody>
      </p:sp>
      <p:sp>
        <p:nvSpPr>
          <p:cNvPr id="11276" name="直接连接符 11275"/>
          <p:cNvSpPr/>
          <p:nvPr>
            <p:custDataLst>
              <p:tags r:id="rId11"/>
            </p:custDataLst>
          </p:nvPr>
        </p:nvSpPr>
        <p:spPr>
          <a:xfrm flipH="1">
            <a:off x="5791200" y="4343400"/>
            <a:ext cx="1143000" cy="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1277" name="直接连接符 11276"/>
          <p:cNvSpPr/>
          <p:nvPr>
            <p:custDataLst>
              <p:tags r:id="rId12"/>
            </p:custDataLst>
          </p:nvPr>
        </p:nvSpPr>
        <p:spPr>
          <a:xfrm flipH="1" flipV="1">
            <a:off x="5791200" y="3733800"/>
            <a:ext cx="0" cy="60960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1278" name="直接连接符 11277"/>
          <p:cNvSpPr/>
          <p:nvPr>
            <p:custDataLst>
              <p:tags r:id="rId13"/>
            </p:custDataLst>
          </p:nvPr>
        </p:nvSpPr>
        <p:spPr>
          <a:xfrm flipH="1" flipV="1">
            <a:off x="2863215" y="3806825"/>
            <a:ext cx="2928620" cy="1270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25" y="365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b="1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b="1">
                <a:latin typeface="Times New Roman" panose="02020603050405020304" pitchFamily="18" charset="0"/>
                <a:ea typeface="黑体" panose="02010609060101010101" charset="-122"/>
              </a:rPr>
              <a:t>其他链状有机物的命名</a:t>
            </a:r>
            <a:endParaRPr lang="zh-CN" altLang="zh-CN" b="1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663575"/>
            <a:ext cx="109716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(1)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选主链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——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选择含有</a:t>
            </a:r>
            <a:r>
              <a:rPr lang="en-US" altLang="zh-CN" sz="24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________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在内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或连接官能团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的最长的碳链为主链。</a:t>
            </a:r>
            <a:endParaRPr lang="zh-CN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20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(2)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编序号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——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从距离</a:t>
            </a:r>
            <a:r>
              <a:rPr lang="en-US" altLang="zh-CN" sz="24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________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最近的一端开始编号。</a:t>
            </a:r>
            <a:endParaRPr lang="zh-CN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20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(3)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写名称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——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把取代基和支链位置用阿位伯数字标明，写出有机物的名称。</a:t>
            </a:r>
            <a:endParaRPr lang="zh-CN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659981" y="852021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官能团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366233" y="1608141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官能团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" name="对象 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58048" y="3426012"/>
          <a:ext cx="85217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9" imgW="8538210" imgH="2621280" progId="Word.Document.12">
                  <p:embed/>
                </p:oleObj>
              </mc:Choice>
              <mc:Fallback>
                <p:oleObj name="文档" r:id="rId9" imgW="8538210" imgH="26212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8048" y="3426012"/>
                        <a:ext cx="8521700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67313" y="3838109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－甲基－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－戊炔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16400" y="5478463"/>
            <a:ext cx="269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－甲基－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－戊醇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228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4745" y="212090"/>
          <a:ext cx="4504055" cy="100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933575" imgH="504825" progId="Paint.Picture">
                  <p:embed/>
                </p:oleObj>
              </mc:Choice>
              <mc:Fallback>
                <p:oleObj r:id="rId18" imgW="1933575" imgH="5048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34745" y="212090"/>
                        <a:ext cx="4504055" cy="10039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对象 1229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781800" y="3983355"/>
          <a:ext cx="4297680" cy="172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828800" imgH="704850" progId="Paint.Picture">
                  <p:embed/>
                </p:oleObj>
              </mc:Choice>
              <mc:Fallback>
                <p:oleObj r:id="rId20" imgW="1828800" imgH="7048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81800" y="3983355"/>
                        <a:ext cx="4297680" cy="172275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对象 1229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324600" y="214630"/>
          <a:ext cx="4754880" cy="63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1914525" imgH="209550" progId="Paint.Picture">
                  <p:embed/>
                </p:oleObj>
              </mc:Choice>
              <mc:Fallback>
                <p:oleObj r:id="rId22" imgW="1914525" imgH="2095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24600" y="214630"/>
                        <a:ext cx="4754880" cy="633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本框 12292"/>
          <p:cNvSpPr txBox="1"/>
          <p:nvPr>
            <p:custDataLst>
              <p:tags r:id="rId4"/>
            </p:custDataLst>
          </p:nvPr>
        </p:nvSpPr>
        <p:spPr>
          <a:xfrm>
            <a:off x="1548130" y="1275080"/>
            <a:ext cx="41370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5-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甲基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-3-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庚烯</a:t>
            </a:r>
          </a:p>
        </p:txBody>
      </p:sp>
      <p:sp>
        <p:nvSpPr>
          <p:cNvPr id="12294" name="文本框 12293"/>
          <p:cNvSpPr txBox="1"/>
          <p:nvPr>
            <p:custDataLst>
              <p:tags r:id="rId5"/>
            </p:custDataLst>
          </p:nvPr>
        </p:nvSpPr>
        <p:spPr>
          <a:xfrm>
            <a:off x="6944995" y="1198880"/>
            <a:ext cx="2923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2-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十四炔</a:t>
            </a:r>
          </a:p>
        </p:txBody>
      </p:sp>
      <p:pic>
        <p:nvPicPr>
          <p:cNvPr id="12295" name="图片 1229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454150" y="1917700"/>
            <a:ext cx="4324350" cy="160718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pic>
        <p:nvPicPr>
          <p:cNvPr id="12296" name="图片 1229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324600" y="2057400"/>
            <a:ext cx="5095875" cy="129095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sp>
        <p:nvSpPr>
          <p:cNvPr id="12297" name="文本框 12296"/>
          <p:cNvSpPr txBox="1"/>
          <p:nvPr>
            <p:custDataLst>
              <p:tags r:id="rId8"/>
            </p:custDataLst>
          </p:nvPr>
        </p:nvSpPr>
        <p:spPr>
          <a:xfrm>
            <a:off x="6555740" y="5705475"/>
            <a:ext cx="48774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3,4-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二丙基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-1,3,5-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己三烯</a:t>
            </a:r>
          </a:p>
        </p:txBody>
      </p:sp>
      <p:pic>
        <p:nvPicPr>
          <p:cNvPr id="12298" name="图片 1229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619250" y="4801870"/>
            <a:ext cx="2829560" cy="41592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sp>
        <p:nvSpPr>
          <p:cNvPr id="12299" name="文本框 12298"/>
          <p:cNvSpPr txBox="1"/>
          <p:nvPr>
            <p:custDataLst>
              <p:tags r:id="rId10"/>
            </p:custDataLst>
          </p:nvPr>
        </p:nvSpPr>
        <p:spPr>
          <a:xfrm>
            <a:off x="1725295" y="5744210"/>
            <a:ext cx="22225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1,3-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戊二炔</a:t>
            </a:r>
          </a:p>
        </p:txBody>
      </p:sp>
      <p:sp>
        <p:nvSpPr>
          <p:cNvPr id="12300" name="文本框 12299"/>
          <p:cNvSpPr txBox="1"/>
          <p:nvPr>
            <p:custDataLst>
              <p:tags r:id="rId11"/>
            </p:custDataLst>
          </p:nvPr>
        </p:nvSpPr>
        <p:spPr>
          <a:xfrm>
            <a:off x="795020" y="3862070"/>
            <a:ext cx="51841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4,6-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二甲基</a:t>
            </a:r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-3-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丙基</a:t>
            </a:r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-1,5-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庚二烯</a:t>
            </a:r>
          </a:p>
        </p:txBody>
      </p:sp>
      <p:sp>
        <p:nvSpPr>
          <p:cNvPr id="12301" name="矩形 12300"/>
          <p:cNvSpPr/>
          <p:nvPr>
            <p:custDataLst>
              <p:tags r:id="rId12"/>
            </p:custDataLst>
          </p:nvPr>
        </p:nvSpPr>
        <p:spPr>
          <a:xfrm>
            <a:off x="6781800" y="3276600"/>
            <a:ext cx="3087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宋体" panose="02010600030101010101" pitchFamily="2" charset="-122"/>
              </a:rPr>
              <a:t>4-</a:t>
            </a:r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</a:rPr>
              <a:t>乙烯基</a:t>
            </a:r>
            <a:r>
              <a:rPr lang="en-US" altLang="zh-CN" sz="2400" b="1">
                <a:solidFill>
                  <a:schemeClr val="accent2"/>
                </a:solidFill>
                <a:latin typeface="宋体" panose="02010600030101010101" pitchFamily="2" charset="-122"/>
              </a:rPr>
              <a:t>-1,5-</a:t>
            </a:r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</a:rPr>
              <a:t>庚二烯</a:t>
            </a:r>
          </a:p>
        </p:txBody>
      </p:sp>
      <p:sp>
        <p:nvSpPr>
          <p:cNvPr id="12302" name="直接连接符 12301"/>
          <p:cNvSpPr/>
          <p:nvPr>
            <p:custDataLst>
              <p:tags r:id="rId13"/>
            </p:custDataLst>
          </p:nvPr>
        </p:nvSpPr>
        <p:spPr>
          <a:xfrm flipH="1">
            <a:off x="3947160" y="3225800"/>
            <a:ext cx="609600" cy="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2303" name="直接连接符 12302"/>
          <p:cNvSpPr/>
          <p:nvPr>
            <p:custDataLst>
              <p:tags r:id="rId14"/>
            </p:custDataLst>
          </p:nvPr>
        </p:nvSpPr>
        <p:spPr>
          <a:xfrm flipH="1" flipV="1">
            <a:off x="3947160" y="2438400"/>
            <a:ext cx="635" cy="77724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2304" name="直接连接符 12303"/>
          <p:cNvSpPr/>
          <p:nvPr>
            <p:custDataLst>
              <p:tags r:id="rId15"/>
            </p:custDataLst>
          </p:nvPr>
        </p:nvSpPr>
        <p:spPr>
          <a:xfrm flipH="1" flipV="1">
            <a:off x="1619885" y="2439035"/>
            <a:ext cx="2418715" cy="4445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2305" name="直接连接符 12304"/>
          <p:cNvSpPr/>
          <p:nvPr>
            <p:custDataLst>
              <p:tags r:id="rId16"/>
            </p:custDataLst>
          </p:nvPr>
        </p:nvSpPr>
        <p:spPr>
          <a:xfrm>
            <a:off x="1619250" y="2819400"/>
            <a:ext cx="4171950" cy="6096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7" grpId="0"/>
      <p:bldP spid="12299" grpId="0"/>
      <p:bldP spid="12300" grpId="0"/>
      <p:bldP spid="123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图片 645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 t="23621" b="42497"/>
          <a:stretch>
            <a:fillRect/>
          </a:stretch>
        </p:blipFill>
        <p:spPr>
          <a:xfrm>
            <a:off x="158115" y="4276725"/>
            <a:ext cx="12033885" cy="2134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矩形 64514"/>
          <p:cNvSpPr/>
          <p:nvPr>
            <p:custDataLst>
              <p:tags r:id="rId2"/>
            </p:custDataLst>
          </p:nvPr>
        </p:nvSpPr>
        <p:spPr>
          <a:xfrm>
            <a:off x="381000" y="281305"/>
            <a:ext cx="98704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环状化合物的命名：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 eaLnBrk="0" hangingPunct="0"/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只有取代基，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无官能团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，以环烃为母体。</a:t>
            </a:r>
          </a:p>
          <a:p>
            <a:pPr algn="just" eaLnBrk="0" hangingPunct="0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有官能团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或烷基复杂时，以链烃为母体。 </a:t>
            </a:r>
          </a:p>
        </p:txBody>
      </p:sp>
      <p:pic>
        <p:nvPicPr>
          <p:cNvPr id="64516" name="图片 645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rcRect b="76768"/>
          <a:stretch>
            <a:fillRect/>
          </a:stretch>
        </p:blipFill>
        <p:spPr>
          <a:xfrm>
            <a:off x="490855" y="1850390"/>
            <a:ext cx="10652125" cy="1530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7" name="文本框 64516"/>
          <p:cNvSpPr txBox="1"/>
          <p:nvPr>
            <p:custDataLst>
              <p:tags r:id="rId4"/>
            </p:custDataLst>
          </p:nvPr>
        </p:nvSpPr>
        <p:spPr>
          <a:xfrm>
            <a:off x="0" y="3040698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甲基环己烷</a:t>
            </a:r>
          </a:p>
        </p:txBody>
      </p:sp>
      <p:sp>
        <p:nvSpPr>
          <p:cNvPr id="64518" name="矩形 64517"/>
          <p:cNvSpPr/>
          <p:nvPr>
            <p:custDataLst>
              <p:tags r:id="rId5"/>
            </p:custDataLst>
          </p:nvPr>
        </p:nvSpPr>
        <p:spPr>
          <a:xfrm>
            <a:off x="2209800" y="3381375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氯代环己烷</a:t>
            </a:r>
          </a:p>
        </p:txBody>
      </p:sp>
      <p:sp>
        <p:nvSpPr>
          <p:cNvPr id="64519" name="矩形 64518"/>
          <p:cNvSpPr/>
          <p:nvPr>
            <p:custDataLst>
              <p:tags r:id="rId6"/>
            </p:custDataLst>
          </p:nvPr>
        </p:nvSpPr>
        <p:spPr>
          <a:xfrm>
            <a:off x="8790305" y="3167698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环己基乙炔</a:t>
            </a:r>
          </a:p>
        </p:txBody>
      </p:sp>
      <p:sp>
        <p:nvSpPr>
          <p:cNvPr id="64520" name="矩形 64519"/>
          <p:cNvSpPr/>
          <p:nvPr>
            <p:custDataLst>
              <p:tags r:id="rId7"/>
            </p:custDataLst>
          </p:nvPr>
        </p:nvSpPr>
        <p:spPr>
          <a:xfrm>
            <a:off x="5750243" y="3416300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环己基甲酸</a:t>
            </a:r>
          </a:p>
        </p:txBody>
      </p:sp>
      <p:sp>
        <p:nvSpPr>
          <p:cNvPr id="64521" name="矩形 64520"/>
          <p:cNvSpPr/>
          <p:nvPr>
            <p:custDataLst>
              <p:tags r:id="rId8"/>
            </p:custDataLst>
          </p:nvPr>
        </p:nvSpPr>
        <p:spPr>
          <a:xfrm>
            <a:off x="4396105" y="2971483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环己醇</a:t>
            </a:r>
          </a:p>
        </p:txBody>
      </p:sp>
      <p:sp>
        <p:nvSpPr>
          <p:cNvPr id="64522" name="文本框 64521"/>
          <p:cNvSpPr txBox="1"/>
          <p:nvPr>
            <p:custDataLst>
              <p:tags r:id="rId9"/>
            </p:custDataLst>
          </p:nvPr>
        </p:nvSpPr>
        <p:spPr>
          <a:xfrm>
            <a:off x="614045" y="565181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甲苯</a:t>
            </a:r>
          </a:p>
        </p:txBody>
      </p:sp>
      <p:sp>
        <p:nvSpPr>
          <p:cNvPr id="64523" name="矩形 64522"/>
          <p:cNvSpPr/>
          <p:nvPr>
            <p:custDataLst>
              <p:tags r:id="rId10"/>
            </p:custDataLst>
          </p:nvPr>
        </p:nvSpPr>
        <p:spPr>
          <a:xfrm>
            <a:off x="10041890" y="5652135"/>
            <a:ext cx="12884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苯酚</a:t>
            </a:r>
          </a:p>
        </p:txBody>
      </p:sp>
      <p:sp>
        <p:nvSpPr>
          <p:cNvPr id="64524" name="矩形 64523"/>
          <p:cNvSpPr/>
          <p:nvPr>
            <p:custDataLst>
              <p:tags r:id="rId11"/>
            </p:custDataLst>
          </p:nvPr>
        </p:nvSpPr>
        <p:spPr>
          <a:xfrm>
            <a:off x="7720648" y="565213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苯甲醛</a:t>
            </a:r>
          </a:p>
        </p:txBody>
      </p:sp>
      <p:sp>
        <p:nvSpPr>
          <p:cNvPr id="64525" name="矩形 64524"/>
          <p:cNvSpPr/>
          <p:nvPr>
            <p:custDataLst>
              <p:tags r:id="rId12"/>
            </p:custDataLst>
          </p:nvPr>
        </p:nvSpPr>
        <p:spPr>
          <a:xfrm>
            <a:off x="4396105" y="5751513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苯磺酸</a:t>
            </a:r>
          </a:p>
        </p:txBody>
      </p:sp>
      <p:sp>
        <p:nvSpPr>
          <p:cNvPr id="64526" name="矩形 64525"/>
          <p:cNvSpPr/>
          <p:nvPr>
            <p:custDataLst>
              <p:tags r:id="rId13"/>
            </p:custDataLst>
          </p:nvPr>
        </p:nvSpPr>
        <p:spPr>
          <a:xfrm>
            <a:off x="2567305" y="565213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硝基苯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  <p:bldP spid="64519" grpId="0"/>
      <p:bldP spid="64520" grpId="0"/>
      <p:bldP spid="64521" grpId="0"/>
      <p:bldP spid="64522" grpId="0"/>
      <p:bldP spid="64523" grpId="0"/>
      <p:bldP spid="64524" grpId="0"/>
      <p:bldP spid="64525" grpId="0"/>
      <p:bldP spid="645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740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48920" y="187960"/>
          <a:ext cx="11172825" cy="524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895850" imgH="2524125" progId="Paint.Picture">
                  <p:embed/>
                </p:oleObj>
              </mc:Choice>
              <mc:Fallback>
                <p:oleObj r:id="rId7" imgW="4895850" imgH="25241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920" y="187960"/>
                        <a:ext cx="11172825" cy="52470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文本框 17410"/>
          <p:cNvSpPr txBox="1"/>
          <p:nvPr>
            <p:custDataLst>
              <p:tags r:id="rId2"/>
            </p:custDataLst>
          </p:nvPr>
        </p:nvSpPr>
        <p:spPr>
          <a:xfrm>
            <a:off x="946785" y="5729923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甲苯</a:t>
            </a:r>
          </a:p>
        </p:txBody>
      </p:sp>
      <p:sp>
        <p:nvSpPr>
          <p:cNvPr id="17412" name="矩形 17411"/>
          <p:cNvSpPr/>
          <p:nvPr>
            <p:custDataLst>
              <p:tags r:id="rId3"/>
            </p:custDataLst>
          </p:nvPr>
        </p:nvSpPr>
        <p:spPr>
          <a:xfrm>
            <a:off x="8891270" y="590486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邻二甲苯</a:t>
            </a:r>
          </a:p>
        </p:txBody>
      </p:sp>
      <p:sp>
        <p:nvSpPr>
          <p:cNvPr id="17413" name="矩形 17412"/>
          <p:cNvSpPr/>
          <p:nvPr>
            <p:custDataLst>
              <p:tags r:id="rId4"/>
            </p:custDataLst>
          </p:nvPr>
        </p:nvSpPr>
        <p:spPr>
          <a:xfrm>
            <a:off x="4210368" y="5604510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异丙苯</a:t>
            </a:r>
          </a:p>
        </p:txBody>
      </p:sp>
      <p:sp>
        <p:nvSpPr>
          <p:cNvPr id="17414" name="矩形 17413"/>
          <p:cNvSpPr/>
          <p:nvPr>
            <p:custDataLst>
              <p:tags r:id="rId5"/>
            </p:custDataLst>
          </p:nvPr>
        </p:nvSpPr>
        <p:spPr>
          <a:xfrm>
            <a:off x="5943600" y="4419600"/>
            <a:ext cx="76200" cy="228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本框 59393"/>
          <p:cNvSpPr txBox="1"/>
          <p:nvPr>
            <p:custDataLst>
              <p:tags r:id="rId1"/>
            </p:custDataLst>
          </p:nvPr>
        </p:nvSpPr>
        <p:spPr>
          <a:xfrm>
            <a:off x="3072765" y="0"/>
            <a:ext cx="5241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有机物的官能团结构和名称</a:t>
            </a:r>
          </a:p>
        </p:txBody>
      </p:sp>
      <p:grpSp>
        <p:nvGrpSpPr>
          <p:cNvPr id="59395" name="组合 59394"/>
          <p:cNvGrpSpPr/>
          <p:nvPr>
            <p:custDataLst>
              <p:tags r:id="rId2"/>
            </p:custDataLst>
          </p:nvPr>
        </p:nvGrpSpPr>
        <p:grpSpPr>
          <a:xfrm>
            <a:off x="1002030" y="440055"/>
            <a:ext cx="10778490" cy="4723130"/>
            <a:chOff x="384" y="1296"/>
            <a:chExt cx="5040" cy="2727"/>
          </a:xfrm>
        </p:grpSpPr>
        <p:pic>
          <p:nvPicPr>
            <p:cNvPr id="59396" name="图片 5939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4"/>
            <a:stretch>
              <a:fillRect/>
            </a:stretch>
          </p:blipFill>
          <p:spPr>
            <a:xfrm>
              <a:off x="1968" y="2017"/>
              <a:ext cx="816" cy="3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7" name="图片 5939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5"/>
            <a:stretch>
              <a:fillRect/>
            </a:stretch>
          </p:blipFill>
          <p:spPr>
            <a:xfrm>
              <a:off x="4416" y="1970"/>
              <a:ext cx="864" cy="5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8" name="图片 5939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6"/>
            <a:stretch>
              <a:fillRect/>
            </a:stretch>
          </p:blipFill>
          <p:spPr>
            <a:xfrm>
              <a:off x="1920" y="2641"/>
              <a:ext cx="912" cy="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9" name="图片 5939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7"/>
            <a:stretch>
              <a:fillRect/>
            </a:stretch>
          </p:blipFill>
          <p:spPr>
            <a:xfrm>
              <a:off x="4368" y="2498"/>
              <a:ext cx="912" cy="4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00" name="矩形 59399"/>
            <p:cNvSpPr/>
            <p:nvPr>
              <p:custDataLst>
                <p:tags r:id="rId9"/>
              </p:custDataLst>
            </p:nvPr>
          </p:nvSpPr>
          <p:spPr>
            <a:xfrm>
              <a:off x="4320" y="3697"/>
              <a:ext cx="110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-COOR</a:t>
              </a:r>
            </a:p>
          </p:txBody>
        </p:sp>
        <p:sp>
          <p:nvSpPr>
            <p:cNvPr id="59401" name="矩形 59400"/>
            <p:cNvSpPr/>
            <p:nvPr>
              <p:custDataLst>
                <p:tags r:id="rId10"/>
              </p:custDataLst>
            </p:nvPr>
          </p:nvSpPr>
          <p:spPr>
            <a:xfrm>
              <a:off x="3744" y="3697"/>
              <a:ext cx="576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酯基</a:t>
              </a:r>
            </a:p>
          </p:txBody>
        </p:sp>
        <p:sp>
          <p:nvSpPr>
            <p:cNvPr id="59402" name="矩形 59401"/>
            <p:cNvSpPr/>
            <p:nvPr>
              <p:custDataLst>
                <p:tags r:id="rId11"/>
              </p:custDataLst>
            </p:nvPr>
          </p:nvSpPr>
          <p:spPr>
            <a:xfrm>
              <a:off x="2904" y="3697"/>
              <a:ext cx="840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酯</a:t>
              </a:r>
            </a:p>
          </p:txBody>
        </p:sp>
        <p:sp>
          <p:nvSpPr>
            <p:cNvPr id="59403" name="矩形 59402"/>
            <p:cNvSpPr/>
            <p:nvPr>
              <p:custDataLst>
                <p:tags r:id="rId12"/>
              </p:custDataLst>
            </p:nvPr>
          </p:nvSpPr>
          <p:spPr>
            <a:xfrm>
              <a:off x="1872" y="3697"/>
              <a:ext cx="1032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-C-O-C-</a:t>
              </a:r>
            </a:p>
          </p:txBody>
        </p:sp>
        <p:sp>
          <p:nvSpPr>
            <p:cNvPr id="59404" name="矩形 59403"/>
            <p:cNvSpPr/>
            <p:nvPr>
              <p:custDataLst>
                <p:tags r:id="rId13"/>
              </p:custDataLst>
            </p:nvPr>
          </p:nvSpPr>
          <p:spPr>
            <a:xfrm>
              <a:off x="1200" y="3697"/>
              <a:ext cx="672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醚键</a:t>
              </a:r>
            </a:p>
          </p:txBody>
        </p:sp>
        <p:sp>
          <p:nvSpPr>
            <p:cNvPr id="59405" name="矩形 59404"/>
            <p:cNvSpPr/>
            <p:nvPr>
              <p:custDataLst>
                <p:tags r:id="rId14"/>
              </p:custDataLst>
            </p:nvPr>
          </p:nvSpPr>
          <p:spPr>
            <a:xfrm>
              <a:off x="384" y="3697"/>
              <a:ext cx="816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醚</a:t>
              </a:r>
            </a:p>
          </p:txBody>
        </p:sp>
        <p:sp>
          <p:nvSpPr>
            <p:cNvPr id="59406" name="矩形 59405"/>
            <p:cNvSpPr/>
            <p:nvPr>
              <p:custDataLst>
                <p:tags r:id="rId15"/>
              </p:custDataLst>
            </p:nvPr>
          </p:nvSpPr>
          <p:spPr>
            <a:xfrm>
              <a:off x="4320" y="3371"/>
              <a:ext cx="110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-NH</a:t>
              </a:r>
              <a:r>
                <a:rPr lang="en-US" altLang="zh-CN" b="1" baseline="-18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9407" name="矩形 59406"/>
            <p:cNvSpPr/>
            <p:nvPr>
              <p:custDataLst>
                <p:tags r:id="rId16"/>
              </p:custDataLst>
            </p:nvPr>
          </p:nvSpPr>
          <p:spPr>
            <a:xfrm>
              <a:off x="3744" y="3371"/>
              <a:ext cx="576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氨基</a:t>
              </a:r>
            </a:p>
          </p:txBody>
        </p:sp>
        <p:sp>
          <p:nvSpPr>
            <p:cNvPr id="59408" name="矩形 59407"/>
            <p:cNvSpPr/>
            <p:nvPr>
              <p:custDataLst>
                <p:tags r:id="rId17"/>
              </p:custDataLst>
            </p:nvPr>
          </p:nvSpPr>
          <p:spPr>
            <a:xfrm>
              <a:off x="2904" y="3371"/>
              <a:ext cx="840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胺</a:t>
              </a:r>
            </a:p>
          </p:txBody>
        </p:sp>
        <p:sp>
          <p:nvSpPr>
            <p:cNvPr id="59409" name="矩形 59408"/>
            <p:cNvSpPr/>
            <p:nvPr>
              <p:custDataLst>
                <p:tags r:id="rId18"/>
              </p:custDataLst>
            </p:nvPr>
          </p:nvSpPr>
          <p:spPr>
            <a:xfrm>
              <a:off x="1872" y="3371"/>
              <a:ext cx="1032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-OH</a:t>
              </a:r>
            </a:p>
          </p:txBody>
        </p:sp>
        <p:sp>
          <p:nvSpPr>
            <p:cNvPr id="59410" name="矩形 59409"/>
            <p:cNvSpPr/>
            <p:nvPr>
              <p:custDataLst>
                <p:tags r:id="rId19"/>
              </p:custDataLst>
            </p:nvPr>
          </p:nvSpPr>
          <p:spPr>
            <a:xfrm>
              <a:off x="1200" y="3371"/>
              <a:ext cx="672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羟基</a:t>
              </a:r>
            </a:p>
          </p:txBody>
        </p:sp>
        <p:sp>
          <p:nvSpPr>
            <p:cNvPr id="59411" name="矩形 59410"/>
            <p:cNvSpPr/>
            <p:nvPr>
              <p:custDataLst>
                <p:tags r:id="rId20"/>
              </p:custDataLst>
            </p:nvPr>
          </p:nvSpPr>
          <p:spPr>
            <a:xfrm>
              <a:off x="384" y="3371"/>
              <a:ext cx="816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醇和酚</a:t>
              </a:r>
            </a:p>
          </p:txBody>
        </p:sp>
        <p:sp>
          <p:nvSpPr>
            <p:cNvPr id="59412" name="矩形 59411"/>
            <p:cNvSpPr/>
            <p:nvPr>
              <p:custDataLst>
                <p:tags r:id="rId21"/>
              </p:custDataLst>
            </p:nvPr>
          </p:nvSpPr>
          <p:spPr>
            <a:xfrm>
              <a:off x="4320" y="3045"/>
              <a:ext cx="110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-SH</a:t>
              </a:r>
            </a:p>
          </p:txBody>
        </p:sp>
        <p:sp>
          <p:nvSpPr>
            <p:cNvPr id="59413" name="矩形 59412"/>
            <p:cNvSpPr/>
            <p:nvPr>
              <p:custDataLst>
                <p:tags r:id="rId22"/>
              </p:custDataLst>
            </p:nvPr>
          </p:nvSpPr>
          <p:spPr>
            <a:xfrm>
              <a:off x="3744" y="3045"/>
              <a:ext cx="576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巯基</a:t>
              </a:r>
            </a:p>
          </p:txBody>
        </p:sp>
        <p:sp>
          <p:nvSpPr>
            <p:cNvPr id="59414" name="矩形 59413"/>
            <p:cNvSpPr/>
            <p:nvPr>
              <p:custDataLst>
                <p:tags r:id="rId23"/>
              </p:custDataLst>
            </p:nvPr>
          </p:nvSpPr>
          <p:spPr>
            <a:xfrm>
              <a:off x="2904" y="3045"/>
              <a:ext cx="840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硫醇</a:t>
              </a:r>
            </a:p>
          </p:txBody>
        </p:sp>
        <p:sp>
          <p:nvSpPr>
            <p:cNvPr id="59415" name="矩形 59414"/>
            <p:cNvSpPr/>
            <p:nvPr>
              <p:custDataLst>
                <p:tags r:id="rId24"/>
              </p:custDataLst>
            </p:nvPr>
          </p:nvSpPr>
          <p:spPr>
            <a:xfrm>
              <a:off x="1872" y="3045"/>
              <a:ext cx="1032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黑体" panose="02010609060101010101" charset="-122"/>
                  <a:ea typeface="黑体" panose="02010609060101010101" charset="-122"/>
                </a:rPr>
                <a:t>-X</a:t>
              </a:r>
            </a:p>
          </p:txBody>
        </p:sp>
        <p:sp>
          <p:nvSpPr>
            <p:cNvPr id="59416" name="矩形 59415"/>
            <p:cNvSpPr/>
            <p:nvPr>
              <p:custDataLst>
                <p:tags r:id="rId25"/>
              </p:custDataLst>
            </p:nvPr>
          </p:nvSpPr>
          <p:spPr>
            <a:xfrm>
              <a:off x="1200" y="3045"/>
              <a:ext cx="672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卤素</a:t>
              </a:r>
            </a:p>
          </p:txBody>
        </p:sp>
        <p:sp>
          <p:nvSpPr>
            <p:cNvPr id="59417" name="矩形 59416"/>
            <p:cNvSpPr/>
            <p:nvPr>
              <p:custDataLst>
                <p:tags r:id="rId26"/>
              </p:custDataLst>
            </p:nvPr>
          </p:nvSpPr>
          <p:spPr>
            <a:xfrm>
              <a:off x="384" y="3045"/>
              <a:ext cx="816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卤代物</a:t>
              </a:r>
            </a:p>
          </p:txBody>
        </p:sp>
        <p:sp>
          <p:nvSpPr>
            <p:cNvPr id="59418" name="矩形 59417"/>
            <p:cNvSpPr/>
            <p:nvPr>
              <p:custDataLst>
                <p:tags r:id="rId27"/>
              </p:custDataLst>
            </p:nvPr>
          </p:nvSpPr>
          <p:spPr>
            <a:xfrm>
              <a:off x="4320" y="2528"/>
              <a:ext cx="1104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19" name="矩形 59418"/>
            <p:cNvSpPr/>
            <p:nvPr>
              <p:custDataLst>
                <p:tags r:id="rId28"/>
              </p:custDataLst>
            </p:nvPr>
          </p:nvSpPr>
          <p:spPr>
            <a:xfrm>
              <a:off x="3744" y="2528"/>
              <a:ext cx="576" cy="517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羧基</a:t>
              </a:r>
            </a:p>
          </p:txBody>
        </p:sp>
        <p:sp>
          <p:nvSpPr>
            <p:cNvPr id="59420" name="矩形 59419"/>
            <p:cNvSpPr/>
            <p:nvPr>
              <p:custDataLst>
                <p:tags r:id="rId29"/>
              </p:custDataLst>
            </p:nvPr>
          </p:nvSpPr>
          <p:spPr>
            <a:xfrm>
              <a:off x="2904" y="2528"/>
              <a:ext cx="840" cy="517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羧酸</a:t>
              </a:r>
            </a:p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1" name="矩形 59420"/>
            <p:cNvSpPr/>
            <p:nvPr>
              <p:custDataLst>
                <p:tags r:id="rId30"/>
              </p:custDataLst>
            </p:nvPr>
          </p:nvSpPr>
          <p:spPr>
            <a:xfrm>
              <a:off x="1872" y="2528"/>
              <a:ext cx="1032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2" name="矩形 59421"/>
            <p:cNvSpPr/>
            <p:nvPr>
              <p:custDataLst>
                <p:tags r:id="rId31"/>
              </p:custDataLst>
            </p:nvPr>
          </p:nvSpPr>
          <p:spPr>
            <a:xfrm>
              <a:off x="1200" y="2528"/>
              <a:ext cx="672" cy="517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碳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-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碳 三键</a:t>
              </a:r>
            </a:p>
          </p:txBody>
        </p:sp>
        <p:sp>
          <p:nvSpPr>
            <p:cNvPr id="59423" name="矩形 59422"/>
            <p:cNvSpPr/>
            <p:nvPr>
              <p:custDataLst>
                <p:tags r:id="rId32"/>
              </p:custDataLst>
            </p:nvPr>
          </p:nvSpPr>
          <p:spPr>
            <a:xfrm>
              <a:off x="384" y="2528"/>
              <a:ext cx="816" cy="517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炔烃</a:t>
              </a:r>
            </a:p>
          </p:txBody>
        </p:sp>
        <p:sp>
          <p:nvSpPr>
            <p:cNvPr id="59424" name="矩形 59423"/>
            <p:cNvSpPr/>
            <p:nvPr>
              <p:custDataLst>
                <p:tags r:id="rId33"/>
              </p:custDataLst>
            </p:nvPr>
          </p:nvSpPr>
          <p:spPr>
            <a:xfrm>
              <a:off x="4320" y="1965"/>
              <a:ext cx="1104" cy="5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5" name="矩形 59424"/>
            <p:cNvSpPr/>
            <p:nvPr>
              <p:custDataLst>
                <p:tags r:id="rId34"/>
              </p:custDataLst>
            </p:nvPr>
          </p:nvSpPr>
          <p:spPr>
            <a:xfrm>
              <a:off x="3744" y="1965"/>
              <a:ext cx="576" cy="563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羰基</a:t>
              </a:r>
            </a:p>
          </p:txBody>
        </p:sp>
        <p:sp>
          <p:nvSpPr>
            <p:cNvPr id="59426" name="矩形 59425"/>
            <p:cNvSpPr/>
            <p:nvPr>
              <p:custDataLst>
                <p:tags r:id="rId35"/>
              </p:custDataLst>
            </p:nvPr>
          </p:nvSpPr>
          <p:spPr>
            <a:xfrm>
              <a:off x="2904" y="1965"/>
              <a:ext cx="840" cy="563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酮</a:t>
              </a:r>
            </a:p>
            <a:p>
              <a:pPr marL="0" lvl="0" indent="0" algn="ctr">
                <a:buNone/>
              </a:pP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7" name="矩形 59426"/>
            <p:cNvSpPr/>
            <p:nvPr>
              <p:custDataLst>
                <p:tags r:id="rId36"/>
              </p:custDataLst>
            </p:nvPr>
          </p:nvSpPr>
          <p:spPr>
            <a:xfrm>
              <a:off x="1872" y="1965"/>
              <a:ext cx="1032" cy="5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8" name="矩形 59427"/>
            <p:cNvSpPr/>
            <p:nvPr>
              <p:custDataLst>
                <p:tags r:id="rId37"/>
              </p:custDataLst>
            </p:nvPr>
          </p:nvSpPr>
          <p:spPr>
            <a:xfrm>
              <a:off x="1200" y="1965"/>
              <a:ext cx="672" cy="563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碳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-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碳 双键</a:t>
              </a:r>
            </a:p>
          </p:txBody>
        </p:sp>
        <p:sp>
          <p:nvSpPr>
            <p:cNvPr id="59429" name="矩形 59428"/>
            <p:cNvSpPr/>
            <p:nvPr>
              <p:custDataLst>
                <p:tags r:id="rId38"/>
              </p:custDataLst>
            </p:nvPr>
          </p:nvSpPr>
          <p:spPr>
            <a:xfrm>
              <a:off x="384" y="1965"/>
              <a:ext cx="816" cy="563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烯烃</a:t>
              </a:r>
            </a:p>
            <a:p>
              <a:pPr marL="0" lvl="0" indent="0" algn="ctr">
                <a:buNone/>
              </a:pP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0" name="矩形 59429"/>
            <p:cNvSpPr/>
            <p:nvPr>
              <p:custDataLst>
                <p:tags r:id="rId39"/>
              </p:custDataLst>
            </p:nvPr>
          </p:nvSpPr>
          <p:spPr>
            <a:xfrm>
              <a:off x="4320" y="1622"/>
              <a:ext cx="1104" cy="343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结  构</a:t>
              </a:r>
            </a:p>
          </p:txBody>
        </p:sp>
        <p:sp>
          <p:nvSpPr>
            <p:cNvPr id="59431" name="矩形 59430"/>
            <p:cNvSpPr/>
            <p:nvPr>
              <p:custDataLst>
                <p:tags r:id="rId40"/>
              </p:custDataLst>
            </p:nvPr>
          </p:nvSpPr>
          <p:spPr>
            <a:xfrm>
              <a:off x="3744" y="1622"/>
              <a:ext cx="576" cy="343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名称</a:t>
              </a:r>
            </a:p>
          </p:txBody>
        </p:sp>
        <p:sp>
          <p:nvSpPr>
            <p:cNvPr id="59432" name="矩形 59431"/>
            <p:cNvSpPr/>
            <p:nvPr>
              <p:custDataLst>
                <p:tags r:id="rId41"/>
              </p:custDataLst>
            </p:nvPr>
          </p:nvSpPr>
          <p:spPr>
            <a:xfrm>
              <a:off x="1872" y="1622"/>
              <a:ext cx="1032" cy="343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结  构</a:t>
              </a:r>
            </a:p>
          </p:txBody>
        </p:sp>
        <p:sp>
          <p:nvSpPr>
            <p:cNvPr id="59433" name="矩形 59432"/>
            <p:cNvSpPr/>
            <p:nvPr>
              <p:custDataLst>
                <p:tags r:id="rId42"/>
              </p:custDataLst>
            </p:nvPr>
          </p:nvSpPr>
          <p:spPr>
            <a:xfrm>
              <a:off x="1200" y="1622"/>
              <a:ext cx="672" cy="343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名称</a:t>
              </a:r>
            </a:p>
          </p:txBody>
        </p:sp>
        <p:sp>
          <p:nvSpPr>
            <p:cNvPr id="59434" name="矩形 59433"/>
            <p:cNvSpPr/>
            <p:nvPr>
              <p:custDataLst>
                <p:tags r:id="rId43"/>
              </p:custDataLst>
            </p:nvPr>
          </p:nvSpPr>
          <p:spPr>
            <a:xfrm>
              <a:off x="3744" y="1296"/>
              <a:ext cx="1680" cy="326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官  能  团</a:t>
              </a:r>
            </a:p>
          </p:txBody>
        </p:sp>
        <p:sp>
          <p:nvSpPr>
            <p:cNvPr id="59435" name="矩形 59434"/>
            <p:cNvSpPr/>
            <p:nvPr>
              <p:custDataLst>
                <p:tags r:id="rId44"/>
              </p:custDataLst>
            </p:nvPr>
          </p:nvSpPr>
          <p:spPr>
            <a:xfrm>
              <a:off x="2904" y="1296"/>
              <a:ext cx="840" cy="669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化合物类别</a:t>
              </a:r>
            </a:p>
          </p:txBody>
        </p:sp>
        <p:sp>
          <p:nvSpPr>
            <p:cNvPr id="59436" name="矩形 59435"/>
            <p:cNvSpPr/>
            <p:nvPr>
              <p:custDataLst>
                <p:tags r:id="rId45"/>
              </p:custDataLst>
            </p:nvPr>
          </p:nvSpPr>
          <p:spPr>
            <a:xfrm>
              <a:off x="1200" y="1296"/>
              <a:ext cx="1704" cy="326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官  能  团</a:t>
              </a:r>
            </a:p>
          </p:txBody>
        </p:sp>
        <p:sp>
          <p:nvSpPr>
            <p:cNvPr id="59437" name="矩形 59436"/>
            <p:cNvSpPr/>
            <p:nvPr>
              <p:custDataLst>
                <p:tags r:id="rId46"/>
              </p:custDataLst>
            </p:nvPr>
          </p:nvSpPr>
          <p:spPr>
            <a:xfrm>
              <a:off x="384" y="1296"/>
              <a:ext cx="816" cy="669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化合物             类别</a:t>
              </a:r>
            </a:p>
          </p:txBody>
        </p:sp>
        <p:sp>
          <p:nvSpPr>
            <p:cNvPr id="59438" name="直接连接符 59437"/>
            <p:cNvSpPr/>
            <p:nvPr>
              <p:custDataLst>
                <p:tags r:id="rId47"/>
              </p:custDataLst>
            </p:nvPr>
          </p:nvSpPr>
          <p:spPr>
            <a:xfrm>
              <a:off x="384" y="1296"/>
              <a:ext cx="5040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39" name="直接连接符 59438"/>
            <p:cNvSpPr/>
            <p:nvPr>
              <p:custDataLst>
                <p:tags r:id="rId48"/>
              </p:custDataLst>
            </p:nvPr>
          </p:nvSpPr>
          <p:spPr>
            <a:xfrm>
              <a:off x="384" y="1965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0" name="直接连接符 59439"/>
            <p:cNvSpPr/>
            <p:nvPr>
              <p:custDataLst>
                <p:tags r:id="rId49"/>
              </p:custDataLst>
            </p:nvPr>
          </p:nvSpPr>
          <p:spPr>
            <a:xfrm>
              <a:off x="384" y="2528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1" name="直接连接符 59440"/>
            <p:cNvSpPr/>
            <p:nvPr>
              <p:custDataLst>
                <p:tags r:id="rId50"/>
              </p:custDataLst>
            </p:nvPr>
          </p:nvSpPr>
          <p:spPr>
            <a:xfrm>
              <a:off x="384" y="3045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2" name="直接连接符 59441"/>
            <p:cNvSpPr/>
            <p:nvPr>
              <p:custDataLst>
                <p:tags r:id="rId51"/>
              </p:custDataLst>
            </p:nvPr>
          </p:nvSpPr>
          <p:spPr>
            <a:xfrm>
              <a:off x="384" y="3371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3" name="直接连接符 59442"/>
            <p:cNvSpPr/>
            <p:nvPr>
              <p:custDataLst>
                <p:tags r:id="rId52"/>
              </p:custDataLst>
            </p:nvPr>
          </p:nvSpPr>
          <p:spPr>
            <a:xfrm>
              <a:off x="384" y="3697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4" name="直接连接符 59443"/>
            <p:cNvSpPr/>
            <p:nvPr>
              <p:custDataLst>
                <p:tags r:id="rId53"/>
              </p:custDataLst>
            </p:nvPr>
          </p:nvSpPr>
          <p:spPr>
            <a:xfrm>
              <a:off x="384" y="4023"/>
              <a:ext cx="5040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5" name="直接连接符 59444"/>
            <p:cNvSpPr/>
            <p:nvPr>
              <p:custDataLst>
                <p:tags r:id="rId54"/>
              </p:custDataLst>
            </p:nvPr>
          </p:nvSpPr>
          <p:spPr>
            <a:xfrm flipH="1">
              <a:off x="384" y="1296"/>
              <a:ext cx="0" cy="2727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6" name="直接连接符 59445"/>
            <p:cNvSpPr/>
            <p:nvPr>
              <p:custDataLst>
                <p:tags r:id="rId55"/>
              </p:custDataLst>
            </p:nvPr>
          </p:nvSpPr>
          <p:spPr>
            <a:xfrm flipH="1">
              <a:off x="1200" y="1296"/>
              <a:ext cx="0" cy="272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7" name="直接连接符 59446"/>
            <p:cNvSpPr/>
            <p:nvPr>
              <p:custDataLst>
                <p:tags r:id="rId56"/>
              </p:custDataLst>
            </p:nvPr>
          </p:nvSpPr>
          <p:spPr>
            <a:xfrm flipH="1">
              <a:off x="2904" y="1296"/>
              <a:ext cx="0" cy="272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8" name="直接连接符 59447"/>
            <p:cNvSpPr/>
            <p:nvPr>
              <p:custDataLst>
                <p:tags r:id="rId57"/>
              </p:custDataLst>
            </p:nvPr>
          </p:nvSpPr>
          <p:spPr>
            <a:xfrm flipH="1">
              <a:off x="3744" y="1296"/>
              <a:ext cx="0" cy="272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9" name="直接连接符 59448"/>
            <p:cNvSpPr/>
            <p:nvPr>
              <p:custDataLst>
                <p:tags r:id="rId58"/>
              </p:custDataLst>
            </p:nvPr>
          </p:nvSpPr>
          <p:spPr>
            <a:xfrm flipH="1">
              <a:off x="5424" y="1296"/>
              <a:ext cx="0" cy="2727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50" name="直接连接符 59449"/>
            <p:cNvSpPr/>
            <p:nvPr>
              <p:custDataLst>
                <p:tags r:id="rId59"/>
              </p:custDataLst>
            </p:nvPr>
          </p:nvSpPr>
          <p:spPr>
            <a:xfrm flipH="1">
              <a:off x="1872" y="1622"/>
              <a:ext cx="0" cy="2401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51" name="直接连接符 59450"/>
            <p:cNvSpPr/>
            <p:nvPr>
              <p:custDataLst>
                <p:tags r:id="rId60"/>
              </p:custDataLst>
            </p:nvPr>
          </p:nvSpPr>
          <p:spPr>
            <a:xfrm flipH="1">
              <a:off x="4320" y="1622"/>
              <a:ext cx="0" cy="2401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52" name="直接连接符 59451"/>
            <p:cNvSpPr/>
            <p:nvPr>
              <p:custDataLst>
                <p:tags r:id="rId61"/>
              </p:custDataLst>
            </p:nvPr>
          </p:nvSpPr>
          <p:spPr>
            <a:xfrm>
              <a:off x="1200" y="1622"/>
              <a:ext cx="1704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53" name="直接连接符 59452"/>
            <p:cNvSpPr/>
            <p:nvPr>
              <p:custDataLst>
                <p:tags r:id="rId62"/>
              </p:custDataLst>
            </p:nvPr>
          </p:nvSpPr>
          <p:spPr>
            <a:xfrm>
              <a:off x="3744" y="1622"/>
              <a:ext cx="168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002030" y="5163185"/>
          <a:ext cx="10753725" cy="162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2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2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羧酸衍生物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97C8E1"/>
                        </a:gs>
                        <a:gs pos="0">
                          <a:srgbClr val="BADAEB"/>
                        </a:gs>
                        <a:gs pos="100000">
                          <a:srgbClr val="74B5D6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酰基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DDADE"/>
                        </a:gs>
                        <a:gs pos="0">
                          <a:srgbClr val="F3E6E9"/>
                        </a:gs>
                        <a:gs pos="100000">
                          <a:srgbClr val="E6CDD3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RCO-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AEAE5"/>
                        </a:gs>
                        <a:gs pos="0">
                          <a:srgbClr val="F1F1EE"/>
                        </a:gs>
                        <a:gs pos="100000">
                          <a:srgbClr val="E3E2DC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zh-CN" sz="2800">
                          <a:solidFill>
                            <a:schemeClr val="tx1"/>
                          </a:solidFill>
                        </a:rPr>
                        <a:t>酰胺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90000"/>
                        </a:lnSpc>
                        <a:buNone/>
                      </a:pPr>
                      <a:r>
                        <a:rPr lang="zh-CN" altLang="zh-CN" sz="2000">
                          <a:solidFill>
                            <a:schemeClr val="tx1"/>
                          </a:solidFill>
                        </a:rPr>
                        <a:t>酰胺基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-CO-NH</a:t>
                      </a:r>
                      <a:r>
                        <a:rPr lang="en-US" altLang="zh-CN" sz="2800" baseline="-18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醛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97C8E1"/>
                        </a:gs>
                        <a:gs pos="0">
                          <a:srgbClr val="BADAEB"/>
                        </a:gs>
                        <a:gs pos="100000">
                          <a:srgbClr val="74B5D6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醛基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DDADE"/>
                        </a:gs>
                        <a:gs pos="0">
                          <a:srgbClr val="F3E6E9"/>
                        </a:gs>
                        <a:gs pos="100000">
                          <a:srgbClr val="E6CDD3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RCHO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AEAE5"/>
                        </a:gs>
                        <a:gs pos="0">
                          <a:srgbClr val="F1F1EE"/>
                        </a:gs>
                        <a:gs pos="100000">
                          <a:srgbClr val="E3E2DC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endParaRPr lang="zh-CN" altLang="zh-CN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90000"/>
                        </a:lnSpc>
                        <a:buNone/>
                      </a:pPr>
                      <a:endParaRPr lang="zh-CN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 sz="2800" baseline="-180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900045" y="3521075"/>
            <a:ext cx="113093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碳卤键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843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5285" y="111760"/>
          <a:ext cx="10756900" cy="537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438650" imgH="2609850" progId="Paint.Picture">
                  <p:embed/>
                </p:oleObj>
              </mc:Choice>
              <mc:Fallback>
                <p:oleObj r:id="rId8" imgW="4438650" imgH="26098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5285" y="111760"/>
                        <a:ext cx="10756900" cy="5370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文本框 18434"/>
          <p:cNvSpPr txBox="1"/>
          <p:nvPr>
            <p:custDataLst>
              <p:tags r:id="rId2"/>
            </p:custDataLst>
          </p:nvPr>
        </p:nvSpPr>
        <p:spPr>
          <a:xfrm>
            <a:off x="1031240" y="2004695"/>
            <a:ext cx="18122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间二甲苯</a:t>
            </a:r>
          </a:p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1,3-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二甲苯</a:t>
            </a:r>
          </a:p>
        </p:txBody>
      </p:sp>
      <p:sp>
        <p:nvSpPr>
          <p:cNvPr id="18436" name="矩形 18435"/>
          <p:cNvSpPr/>
          <p:nvPr>
            <p:custDataLst>
              <p:tags r:id="rId3"/>
            </p:custDataLst>
          </p:nvPr>
        </p:nvSpPr>
        <p:spPr>
          <a:xfrm>
            <a:off x="5306060" y="2004695"/>
            <a:ext cx="18122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对二甲苯</a:t>
            </a:r>
          </a:p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1,4-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二甲苯</a:t>
            </a:r>
          </a:p>
        </p:txBody>
      </p:sp>
      <p:sp>
        <p:nvSpPr>
          <p:cNvPr id="18437" name="文本框 18436"/>
          <p:cNvSpPr txBox="1"/>
          <p:nvPr>
            <p:custDataLst>
              <p:tags r:id="rId4"/>
            </p:custDataLst>
          </p:nvPr>
        </p:nvSpPr>
        <p:spPr>
          <a:xfrm>
            <a:off x="934720" y="5604510"/>
            <a:ext cx="20789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1,2,3-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三甲苯</a:t>
            </a:r>
          </a:p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连三甲苯</a:t>
            </a:r>
          </a:p>
        </p:txBody>
      </p:sp>
      <p:sp>
        <p:nvSpPr>
          <p:cNvPr id="18438" name="矩形 18437"/>
          <p:cNvSpPr/>
          <p:nvPr>
            <p:custDataLst>
              <p:tags r:id="rId5"/>
            </p:custDataLst>
          </p:nvPr>
        </p:nvSpPr>
        <p:spPr>
          <a:xfrm>
            <a:off x="8459470" y="5604510"/>
            <a:ext cx="20789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1,3,5-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三甲苯</a:t>
            </a:r>
          </a:p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均三甲苯</a:t>
            </a:r>
          </a:p>
        </p:txBody>
      </p:sp>
      <p:sp>
        <p:nvSpPr>
          <p:cNvPr id="18439" name="矩形 18438"/>
          <p:cNvSpPr/>
          <p:nvPr>
            <p:custDataLst>
              <p:tags r:id="rId6"/>
            </p:custDataLst>
          </p:nvPr>
        </p:nvSpPr>
        <p:spPr>
          <a:xfrm>
            <a:off x="4423410" y="5604510"/>
            <a:ext cx="20789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1,2,4-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三甲苯</a:t>
            </a:r>
          </a:p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偏三甲苯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对象 6963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50265" y="1438275"/>
          <a:ext cx="10773410" cy="541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086350" imgH="3514725" progId="Paint.Picture">
                  <p:embed/>
                </p:oleObj>
              </mc:Choice>
              <mc:Fallback>
                <p:oleObj r:id="rId11" imgW="5086350" imgH="35147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0265" y="1438275"/>
                        <a:ext cx="10773410" cy="5419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对象 6963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01980" y="0"/>
          <a:ext cx="113157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4895850" imgH="742950" progId="Paint.Picture">
                  <p:embed/>
                </p:oleObj>
              </mc:Choice>
              <mc:Fallback>
                <p:oleObj r:id="rId13" imgW="4895850" imgH="7429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980" y="0"/>
                        <a:ext cx="11315700" cy="1438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文本框 69635"/>
          <p:cNvSpPr txBox="1"/>
          <p:nvPr>
            <p:custDataLst>
              <p:tags r:id="rId3"/>
            </p:custDataLst>
          </p:nvPr>
        </p:nvSpPr>
        <p:spPr>
          <a:xfrm>
            <a:off x="1788795" y="2671445"/>
            <a:ext cx="3026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-4-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苯基戊烷</a:t>
            </a:r>
          </a:p>
        </p:txBody>
      </p:sp>
      <p:sp>
        <p:nvSpPr>
          <p:cNvPr id="69637" name="矩形 69636"/>
          <p:cNvSpPr/>
          <p:nvPr>
            <p:custDataLst>
              <p:tags r:id="rId4"/>
            </p:custDataLst>
          </p:nvPr>
        </p:nvSpPr>
        <p:spPr>
          <a:xfrm>
            <a:off x="9228455" y="2671445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苯乙炔</a:t>
            </a:r>
          </a:p>
        </p:txBody>
      </p:sp>
      <p:sp>
        <p:nvSpPr>
          <p:cNvPr id="69638" name="矩形 69637"/>
          <p:cNvSpPr/>
          <p:nvPr>
            <p:custDataLst>
              <p:tags r:id="rId5"/>
            </p:custDataLst>
          </p:nvPr>
        </p:nvSpPr>
        <p:spPr>
          <a:xfrm>
            <a:off x="5562600" y="259080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苯乙烯</a:t>
            </a:r>
          </a:p>
        </p:txBody>
      </p:sp>
      <p:graphicFrame>
        <p:nvGraphicFramePr>
          <p:cNvPr id="69639" name="对象 6963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429000" y="4558665"/>
          <a:ext cx="2355215" cy="79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323975" imgH="266700" progId="Paint.Picture">
                  <p:embed/>
                </p:oleObj>
              </mc:Choice>
              <mc:Fallback>
                <p:oleObj r:id="rId15" imgW="1323975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29000" y="4558665"/>
                        <a:ext cx="2355215" cy="797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对象 6963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9041765" y="4652645"/>
          <a:ext cx="213741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285875" imgH="276225" progId="Paint.Picture">
                  <p:embed/>
                </p:oleObj>
              </mc:Choice>
              <mc:Fallback>
                <p:oleObj r:id="rId17" imgW="128587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041765" y="4652645"/>
                        <a:ext cx="2137410" cy="62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对象 69640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4551045" y="6360795"/>
          <a:ext cx="3698240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2809875" imgH="285750" progId="Paint.Picture">
                  <p:embed/>
                </p:oleObj>
              </mc:Choice>
              <mc:Fallback>
                <p:oleObj r:id="rId19" imgW="2809875" imgH="2857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51045" y="6360795"/>
                        <a:ext cx="3698240" cy="4972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对象 6964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9337675" y="62611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495425" imgH="266700" progId="Paint.Picture">
                  <p:embed/>
                </p:oleObj>
              </mc:Choice>
              <mc:Fallback>
                <p:oleObj r:id="rId21" imgW="1495425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37675" y="6261100"/>
                        <a:ext cx="2286000" cy="407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696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2048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135890"/>
          <a:ext cx="11838305" cy="627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172075" imgH="3667125" progId="Paint.Picture">
                  <p:embed/>
                </p:oleObj>
              </mc:Choice>
              <mc:Fallback>
                <p:oleObj r:id="rId7" imgW="5172075" imgH="36671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35890"/>
                        <a:ext cx="11838305" cy="6276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对象 2048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51685" y="3086100"/>
          <a:ext cx="227520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942975" imgH="276225" progId="Paint.Picture">
                  <p:embed/>
                </p:oleObj>
              </mc:Choice>
              <mc:Fallback>
                <p:oleObj r:id="rId9" imgW="94297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1685" y="3086100"/>
                        <a:ext cx="2275205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对象 2048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797040" y="3086100"/>
          <a:ext cx="3406140" cy="87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552575" imgH="257175" progId="Paint.Picture">
                  <p:embed/>
                </p:oleObj>
              </mc:Choice>
              <mc:Fallback>
                <p:oleObj r:id="rId11" imgW="1552575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97040" y="3086100"/>
                        <a:ext cx="3406140" cy="8756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对象 2048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195320" y="6317615"/>
          <a:ext cx="7620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485775" imgH="247650" progId="Paint.Picture">
                  <p:embed/>
                </p:oleObj>
              </mc:Choice>
              <mc:Fallback>
                <p:oleObj r:id="rId13" imgW="485775" imgH="2476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95320" y="6317615"/>
                        <a:ext cx="762000" cy="43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对象 2048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7315200" y="6424295"/>
          <a:ext cx="1600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914400" imgH="247650" progId="Paint.Picture">
                  <p:embed/>
                </p:oleObj>
              </mc:Choice>
              <mc:Fallback>
                <p:oleObj r:id="rId15" imgW="914400" imgH="2476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15200" y="6424295"/>
                        <a:ext cx="1600200" cy="43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对象 7065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07745" y="116205"/>
          <a:ext cx="10383520" cy="557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72075" imgH="2638425" progId="Paint.Picture">
                  <p:embed/>
                </p:oleObj>
              </mc:Choice>
              <mc:Fallback>
                <p:oleObj r:id="rId6" imgW="5172075" imgH="26384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7745" y="116205"/>
                        <a:ext cx="10383520" cy="55791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文本框 70658"/>
          <p:cNvSpPr txBox="1"/>
          <p:nvPr>
            <p:custDataLst>
              <p:tags r:id="rId2"/>
            </p:custDataLst>
          </p:nvPr>
        </p:nvSpPr>
        <p:spPr>
          <a:xfrm>
            <a:off x="1965960" y="5882005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萘</a:t>
            </a:r>
          </a:p>
        </p:txBody>
      </p:sp>
      <p:sp>
        <p:nvSpPr>
          <p:cNvPr id="70660" name="矩形 70659"/>
          <p:cNvSpPr/>
          <p:nvPr>
            <p:custDataLst>
              <p:tags r:id="rId3"/>
            </p:custDataLst>
          </p:nvPr>
        </p:nvSpPr>
        <p:spPr>
          <a:xfrm>
            <a:off x="9706610" y="5795645"/>
            <a:ext cx="5413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菲</a:t>
            </a:r>
          </a:p>
        </p:txBody>
      </p:sp>
      <p:sp>
        <p:nvSpPr>
          <p:cNvPr id="70661" name="矩形 70660"/>
          <p:cNvSpPr/>
          <p:nvPr>
            <p:custDataLst>
              <p:tags r:id="rId4"/>
            </p:custDataLst>
          </p:nvPr>
        </p:nvSpPr>
        <p:spPr>
          <a:xfrm>
            <a:off x="5812155" y="5882005"/>
            <a:ext cx="77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2252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09955" y="235585"/>
          <a:ext cx="9545955" cy="515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381625" imgH="3181350" progId="Paint.Picture">
                  <p:embed/>
                </p:oleObj>
              </mc:Choice>
              <mc:Fallback>
                <p:oleObj r:id="rId8" imgW="5381625" imgH="3181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9955" y="235585"/>
                        <a:ext cx="9545955" cy="51549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对象 2253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33600" y="1600200"/>
          <a:ext cx="17526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90625" imgH="504825" progId="Paint.Picture">
                  <p:embed/>
                </p:oleObj>
              </mc:Choice>
              <mc:Fallback>
                <p:oleObj r:id="rId10" imgW="1190625" imgH="5048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3600" y="1600200"/>
                        <a:ext cx="1752600" cy="742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对象 2253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72000" y="1600200"/>
          <a:ext cx="18288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171575" imgH="504825" progId="Paint.Picture">
                  <p:embed/>
                </p:oleObj>
              </mc:Choice>
              <mc:Fallback>
                <p:oleObj r:id="rId12" imgW="1171575" imgH="5048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2000" y="1600200"/>
                        <a:ext cx="1828800" cy="788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对象 2253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467600" y="19050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962025" imgH="257175" progId="Paint.Picture">
                  <p:embed/>
                </p:oleObj>
              </mc:Choice>
              <mc:Fallback>
                <p:oleObj r:id="rId14" imgW="962025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67600" y="1905000"/>
                        <a:ext cx="1676400" cy="449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对象 2253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767840" y="5781675"/>
          <a:ext cx="11430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676275" imgH="257175" progId="Paint.Picture">
                  <p:embed/>
                </p:oleObj>
              </mc:Choice>
              <mc:Fallback>
                <p:oleObj r:id="rId16" imgW="676275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67840" y="5781675"/>
                        <a:ext cx="1143000" cy="43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对象 22534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640195" y="5736590"/>
          <a:ext cx="1981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152525" imgH="304800" progId="Paint.Picture">
                  <p:embed/>
                </p:oleObj>
              </mc:Choice>
              <mc:Fallback>
                <p:oleObj r:id="rId18" imgW="1152525" imgH="304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40195" y="5736590"/>
                        <a:ext cx="1981200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165" y="1800860"/>
            <a:ext cx="497522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卤代烃的命名原则</a:t>
            </a:r>
          </a:p>
        </p:txBody>
      </p:sp>
      <p:sp>
        <p:nvSpPr>
          <p:cNvPr id="21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165" y="2700020"/>
            <a:ext cx="12936855" cy="31381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）卤代烃命名以相应烃作为母体，卤原子作为取代基。 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如有多种卤原子，列出次序为氟、氯、溴、碘。 </a:t>
            </a:r>
            <a:endParaRPr kumimoji="1"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如有碳链取代基，根据顺序规则碳链要写在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卤原子的前面；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B38D3EE7-96AF-44D5-8E6C-F9D8B6F641AD}" type="slidenum">
              <a:rPr lang="zh-CN" altLang="en-US" smtClean="0">
                <a:solidFill>
                  <a:srgbClr val="FF0000"/>
                </a:solidFill>
              </a:rPr>
              <a:t>26</a:t>
            </a:fld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0775" y="1042035"/>
            <a:ext cx="10461625" cy="15119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19835" y="3644265"/>
            <a:ext cx="9220835" cy="175514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73530" y="2684780"/>
            <a:ext cx="3672840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甲基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-4-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氯戊烷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93105" y="2684780"/>
            <a:ext cx="578929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甲基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-3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三氯己烷</a:t>
            </a: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6930" y="5711190"/>
            <a:ext cx="480885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甲基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-2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二氯戊烷</a:t>
            </a:r>
          </a:p>
        </p:txBody>
      </p:sp>
      <p:sp>
        <p:nvSpPr>
          <p:cNvPr id="8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45785" y="5711190"/>
            <a:ext cx="623887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异丙基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-2-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氟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-4-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氯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-3-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溴庚烷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2509500" y="11823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2560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665" y="183515"/>
          <a:ext cx="11455400" cy="667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448300" imgH="3790950" progId="Paint.Picture">
                  <p:embed/>
                </p:oleObj>
              </mc:Choice>
              <mc:Fallback>
                <p:oleObj r:id="rId11" imgW="5448300" imgH="37909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3665" y="183515"/>
                        <a:ext cx="11455400" cy="6674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对象 2560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02105" y="3778885"/>
          <a:ext cx="2249805" cy="67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402080" imgH="243840" progId="Paint.Picture">
                  <p:embed/>
                </p:oleObj>
              </mc:Choice>
              <mc:Fallback>
                <p:oleObj r:id="rId13" imgW="1402080" imgH="24384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02105" y="3778885"/>
                        <a:ext cx="2249805" cy="6788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对象 2560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871720" y="3776980"/>
          <a:ext cx="2713990" cy="59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695450" imgH="266700" progId="Paint.Picture">
                  <p:embed/>
                </p:oleObj>
              </mc:Choice>
              <mc:Fallback>
                <p:oleObj r:id="rId15" imgW="1695450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71720" y="3776980"/>
                        <a:ext cx="2713990" cy="592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对象 2560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9229090" y="3602355"/>
          <a:ext cx="1656080" cy="68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914400" imgH="257175" progId="Paint.Picture">
                  <p:embed/>
                </p:oleObj>
              </mc:Choice>
              <mc:Fallback>
                <p:oleObj r:id="rId17" imgW="914400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29090" y="3602355"/>
                        <a:ext cx="1656080" cy="681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对象 2560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032510" y="5659755"/>
          <a:ext cx="2670810" cy="6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609725" imgH="285750" progId="Paint.Picture">
                  <p:embed/>
                </p:oleObj>
              </mc:Choice>
              <mc:Fallback>
                <p:oleObj r:id="rId19" imgW="1609725" imgH="2857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32510" y="5659755"/>
                        <a:ext cx="2670810" cy="6235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对象 2560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385310" y="5659755"/>
          <a:ext cx="3200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943100" imgH="266700" progId="Paint.Picture">
                  <p:embed/>
                </p:oleObj>
              </mc:Choice>
              <mc:Fallback>
                <p:oleObj r:id="rId21" imgW="1943100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85310" y="5659755"/>
                        <a:ext cx="3200400" cy="439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对象 2560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8895080" y="6283960"/>
          <a:ext cx="228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343025" imgH="276225" progId="Paint.Picture">
                  <p:embed/>
                </p:oleObj>
              </mc:Choice>
              <mc:Fallback>
                <p:oleObj r:id="rId23" imgW="134302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895080" y="6283960"/>
                        <a:ext cx="2286000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对象 25608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3195320" y="6376670"/>
          <a:ext cx="1676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895350" imgH="257175" progId="Paint.Picture">
                  <p:embed/>
                </p:oleObj>
              </mc:Choice>
              <mc:Fallback>
                <p:oleObj r:id="rId25" imgW="895350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195320" y="6376670"/>
                        <a:ext cx="1676400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5463540" y="6099810"/>
            <a:ext cx="2229485" cy="645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卤素在芳环中的命名顺序小于烷基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2662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76910" y="209550"/>
          <a:ext cx="10969625" cy="547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5353050" imgH="3143250" progId="Paint.Picture">
                  <p:embed/>
                </p:oleObj>
              </mc:Choice>
              <mc:Fallback>
                <p:oleObj r:id="rId10" imgW="5353050" imgH="31432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6910" y="209550"/>
                        <a:ext cx="10969625" cy="54781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文本框 26626"/>
          <p:cNvSpPr txBox="1"/>
          <p:nvPr>
            <p:custDataLst>
              <p:tags r:id="rId2"/>
            </p:custDataLst>
          </p:nvPr>
        </p:nvSpPr>
        <p:spPr>
          <a:xfrm>
            <a:off x="2574925" y="23622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硝基甲烷</a:t>
            </a:r>
          </a:p>
        </p:txBody>
      </p:sp>
      <p:sp>
        <p:nvSpPr>
          <p:cNvPr id="26628" name="矩形 26627"/>
          <p:cNvSpPr/>
          <p:nvPr>
            <p:custDataLst>
              <p:tags r:id="rId3"/>
            </p:custDataLst>
          </p:nvPr>
        </p:nvSpPr>
        <p:spPr>
          <a:xfrm>
            <a:off x="7943850" y="2514600"/>
            <a:ext cx="2418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2,4,6-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三硝基甲苯</a:t>
            </a:r>
          </a:p>
        </p:txBody>
      </p:sp>
      <p:sp>
        <p:nvSpPr>
          <p:cNvPr id="26629" name="矩形 26628"/>
          <p:cNvSpPr/>
          <p:nvPr>
            <p:custDataLst>
              <p:tags r:id="rId4"/>
            </p:custDataLst>
          </p:nvPr>
        </p:nvSpPr>
        <p:spPr>
          <a:xfrm>
            <a:off x="6056313" y="2438400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间二硝基苯</a:t>
            </a:r>
          </a:p>
        </p:txBody>
      </p:sp>
      <p:sp>
        <p:nvSpPr>
          <p:cNvPr id="26630" name="矩形 26629"/>
          <p:cNvSpPr/>
          <p:nvPr>
            <p:custDataLst>
              <p:tags r:id="rId5"/>
            </p:custDataLst>
          </p:nvPr>
        </p:nvSpPr>
        <p:spPr>
          <a:xfrm>
            <a:off x="4387850" y="2362200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硝基苯</a:t>
            </a:r>
          </a:p>
        </p:txBody>
      </p:sp>
      <p:graphicFrame>
        <p:nvGraphicFramePr>
          <p:cNvPr id="26631" name="对象 26630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574925" y="5829300"/>
          <a:ext cx="198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171575" imgH="495300" progId="Paint.Picture">
                  <p:embed/>
                </p:oleObj>
              </mc:Choice>
              <mc:Fallback>
                <p:oleObj r:id="rId12" imgW="1171575" imgH="4953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74925" y="5829300"/>
                        <a:ext cx="19812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对象 2663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939155" y="5909945"/>
          <a:ext cx="16764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095375" imgH="495300" progId="Paint.Picture">
                  <p:embed/>
                </p:oleObj>
              </mc:Choice>
              <mc:Fallback>
                <p:oleObj r:id="rId14" imgW="1095375" imgH="4953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39155" y="5909945"/>
                        <a:ext cx="1676400" cy="757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对象 2663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9235440" y="5838190"/>
          <a:ext cx="1752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962025" imgH="495300" progId="Paint.Picture">
                  <p:embed/>
                </p:oleObj>
              </mc:Choice>
              <mc:Fallback>
                <p:oleObj r:id="rId16" imgW="962025" imgH="4953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35440" y="5838190"/>
                        <a:ext cx="1752600" cy="90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2867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19175" y="304800"/>
          <a:ext cx="10499725" cy="598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048250" imgH="3390900" progId="Paint.Picture">
                  <p:embed/>
                </p:oleObj>
              </mc:Choice>
              <mc:Fallback>
                <p:oleObj r:id="rId11" imgW="5048250" imgH="33909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9175" y="304800"/>
                        <a:ext cx="10499725" cy="5983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对象 2867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05585" y="2240280"/>
          <a:ext cx="3390265" cy="61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495425" imgH="266700" progId="Paint.Picture">
                  <p:embed/>
                </p:oleObj>
              </mc:Choice>
              <mc:Fallback>
                <p:oleObj r:id="rId13" imgW="1495425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05585" y="2240280"/>
                        <a:ext cx="3390265" cy="6178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对象 2867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362065" y="2058035"/>
          <a:ext cx="495427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2809875" imgH="276225" progId="Paint.Picture">
                  <p:embed/>
                </p:oleObj>
              </mc:Choice>
              <mc:Fallback>
                <p:oleObj r:id="rId15" imgW="280987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62065" y="2058035"/>
                        <a:ext cx="4954270" cy="800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对象 2867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261745" y="4101465"/>
          <a:ext cx="3074670" cy="60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266825" imgH="285750" progId="Paint.Picture">
                  <p:embed/>
                </p:oleObj>
              </mc:Choice>
              <mc:Fallback>
                <p:oleObj r:id="rId17" imgW="1266825" imgH="2857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61745" y="4101465"/>
                        <a:ext cx="3074670" cy="6083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对象 2867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959985" y="4101465"/>
          <a:ext cx="261810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942975" imgH="314325" progId="Paint.Picture">
                  <p:embed/>
                </p:oleObj>
              </mc:Choice>
              <mc:Fallback>
                <p:oleObj r:id="rId19" imgW="942975" imgH="3143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59985" y="4101465"/>
                        <a:ext cx="2618105" cy="625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对象 2867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8616315" y="4324350"/>
          <a:ext cx="2700020" cy="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171575" imgH="247650" progId="Paint.Picture">
                  <p:embed/>
                </p:oleObj>
              </mc:Choice>
              <mc:Fallback>
                <p:oleObj r:id="rId21" imgW="1171575" imgH="2476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616315" y="4324350"/>
                        <a:ext cx="2700020" cy="6146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对象 2867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829435" y="5972175"/>
          <a:ext cx="2818765" cy="62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133475" imgH="266700" progId="Paint.Picture">
                  <p:embed/>
                </p:oleObj>
              </mc:Choice>
              <mc:Fallback>
                <p:oleObj r:id="rId23" imgW="1133475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29435" y="5972175"/>
                        <a:ext cx="2818765" cy="626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对象 28680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049520" y="6288405"/>
          <a:ext cx="2941320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1495425" imgH="304800" progId="Paint.Picture">
                  <p:embed/>
                </p:oleObj>
              </mc:Choice>
              <mc:Fallback>
                <p:oleObj r:id="rId25" imgW="1495425" imgH="304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49520" y="6288405"/>
                        <a:ext cx="2941320" cy="4972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对象 2868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8392160" y="6340475"/>
          <a:ext cx="260413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1409700" imgH="257175" progId="Paint.Picture">
                  <p:embed/>
                </p:oleObj>
              </mc:Choice>
              <mc:Fallback>
                <p:oleObj r:id="rId27" imgW="1409700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392160" y="6340475"/>
                        <a:ext cx="2604135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57345"/>
          <p:cNvSpPr/>
          <p:nvPr>
            <p:custDataLst>
              <p:tags r:id="rId1"/>
            </p:custDataLst>
          </p:nvPr>
        </p:nvSpPr>
        <p:spPr>
          <a:xfrm>
            <a:off x="545465" y="1196975"/>
            <a:ext cx="774128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开链化合物系统命名的基本方法是：</a:t>
            </a:r>
          </a:p>
        </p:txBody>
      </p:sp>
      <p:sp>
        <p:nvSpPr>
          <p:cNvPr id="57347" name="矩形 57346"/>
          <p:cNvSpPr/>
          <p:nvPr>
            <p:custDataLst>
              <p:tags r:id="rId2"/>
            </p:custDataLst>
          </p:nvPr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华文新魏" pitchFamily="2" charset="-122"/>
              </a:rPr>
              <a:t>有机化合物的命名</a:t>
            </a:r>
          </a:p>
        </p:txBody>
      </p:sp>
      <p:sp>
        <p:nvSpPr>
          <p:cNvPr id="57348" name="文本框 57347"/>
          <p:cNvSpPr txBox="1"/>
          <p:nvPr>
            <p:custDataLst>
              <p:tags r:id="rId3"/>
            </p:custDataLst>
          </p:nvPr>
        </p:nvSpPr>
        <p:spPr>
          <a:xfrm>
            <a:off x="459740" y="2089150"/>
            <a:ext cx="10353675" cy="304419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定母体：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根据所含官能团确定化合物类别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找主链：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主链选三多连续链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定编号：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近官能团或取代基，最低系列原则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写名称：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取代基的位置、数目、名称，官能团</a:t>
            </a: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          的位置、母体名称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2969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89915" y="381000"/>
          <a:ext cx="10264140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05375" imgH="2667000" progId="Paint.Picture">
                  <p:embed/>
                </p:oleObj>
              </mc:Choice>
              <mc:Fallback>
                <p:oleObj r:id="rId8" imgW="4905375" imgH="26670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9915" y="381000"/>
                        <a:ext cx="10264140" cy="5762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文本框 29698"/>
          <p:cNvSpPr txBox="1"/>
          <p:nvPr>
            <p:custDataLst>
              <p:tags r:id="rId2"/>
            </p:custDataLst>
          </p:nvPr>
        </p:nvSpPr>
        <p:spPr>
          <a:xfrm>
            <a:off x="1805305" y="3001645"/>
            <a:ext cx="1076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苯酚</a:t>
            </a:r>
          </a:p>
        </p:txBody>
      </p:sp>
      <p:sp>
        <p:nvSpPr>
          <p:cNvPr id="29700" name="矩形 29699"/>
          <p:cNvSpPr/>
          <p:nvPr>
            <p:custDataLst>
              <p:tags r:id="rId3"/>
            </p:custDataLst>
          </p:nvPr>
        </p:nvSpPr>
        <p:spPr>
          <a:xfrm>
            <a:off x="7404100" y="6143625"/>
            <a:ext cx="2127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萘酚</a:t>
            </a:r>
          </a:p>
        </p:txBody>
      </p:sp>
      <p:sp>
        <p:nvSpPr>
          <p:cNvPr id="29701" name="矩形 29700"/>
          <p:cNvSpPr/>
          <p:nvPr>
            <p:custDataLst>
              <p:tags r:id="rId4"/>
            </p:custDataLst>
          </p:nvPr>
        </p:nvSpPr>
        <p:spPr>
          <a:xfrm>
            <a:off x="3323273" y="614362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对苯二酚</a:t>
            </a:r>
          </a:p>
        </p:txBody>
      </p:sp>
      <p:sp>
        <p:nvSpPr>
          <p:cNvPr id="29702" name="矩形 29701"/>
          <p:cNvSpPr/>
          <p:nvPr>
            <p:custDataLst>
              <p:tags r:id="rId5"/>
            </p:custDataLst>
          </p:nvPr>
        </p:nvSpPr>
        <p:spPr>
          <a:xfrm>
            <a:off x="8359140" y="3001645"/>
            <a:ext cx="23774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对甲基苯酚</a:t>
            </a:r>
          </a:p>
        </p:txBody>
      </p:sp>
      <p:sp>
        <p:nvSpPr>
          <p:cNvPr id="29703" name="矩形 29702"/>
          <p:cNvSpPr/>
          <p:nvPr>
            <p:custDataLst>
              <p:tags r:id="rId6"/>
            </p:custDataLst>
          </p:nvPr>
        </p:nvSpPr>
        <p:spPr>
          <a:xfrm>
            <a:off x="4522470" y="3001645"/>
            <a:ext cx="2364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邻甲基苯酚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3072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35305" y="635"/>
          <a:ext cx="11121390" cy="653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867400" imgH="3686175" progId="Paint.Picture">
                  <p:embed/>
                </p:oleObj>
              </mc:Choice>
              <mc:Fallback>
                <p:oleObj r:id="rId9" imgW="5867400" imgH="3686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5305" y="635"/>
                        <a:ext cx="11121390" cy="6539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对象 3072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0625" y="3862705"/>
          <a:ext cx="2147570" cy="73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123950" imgH="514350" progId="Paint.Picture">
                  <p:embed/>
                </p:oleObj>
              </mc:Choice>
              <mc:Fallback>
                <p:oleObj r:id="rId11" imgW="1123950" imgH="514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0625" y="3862705"/>
                        <a:ext cx="2147570" cy="732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对象 3072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351020" y="4208145"/>
          <a:ext cx="3778885" cy="81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69720" imgH="396240" progId="Paint.Picture">
                  <p:embed/>
                </p:oleObj>
              </mc:Choice>
              <mc:Fallback>
                <p:oleObj r:id="rId13" imgW="1569720" imgH="39624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51020" y="4208145"/>
                        <a:ext cx="3778885" cy="8166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对象 3072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491855" y="3862705"/>
          <a:ext cx="2981325" cy="83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504950" imgH="514350" progId="Paint.Picture">
                  <p:embed/>
                </p:oleObj>
              </mc:Choice>
              <mc:Fallback>
                <p:oleObj r:id="rId15" imgW="1504950" imgH="514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91855" y="3862705"/>
                        <a:ext cx="2981325" cy="8337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对象 3072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050925" y="6170295"/>
          <a:ext cx="3117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276350" imgH="523875" progId="Paint.Picture">
                  <p:embed/>
                </p:oleObj>
              </mc:Choice>
              <mc:Fallback>
                <p:oleObj r:id="rId17" imgW="1276350" imgH="5238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50925" y="6170295"/>
                        <a:ext cx="3117850" cy="781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对象 3072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800600" y="6482715"/>
          <a:ext cx="2438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438275" imgH="276225" progId="Paint.Picture">
                  <p:embed/>
                </p:oleObj>
              </mc:Choice>
              <mc:Fallback>
                <p:oleObj r:id="rId19" imgW="143827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00600" y="6482715"/>
                        <a:ext cx="2438400" cy="468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对象 3072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7870825" y="6170295"/>
          <a:ext cx="3693160" cy="59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809750" imgH="276225" progId="Paint.Picture">
                  <p:embed/>
                </p:oleObj>
              </mc:Choice>
              <mc:Fallback>
                <p:oleObj r:id="rId21" imgW="1809750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70825" y="6170295"/>
                        <a:ext cx="3693160" cy="599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3174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67665" y="0"/>
          <a:ext cx="1139571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438775" imgH="3505200" progId="Paint.Picture">
                  <p:embed/>
                </p:oleObj>
              </mc:Choice>
              <mc:Fallback>
                <p:oleObj r:id="rId12" imgW="5438775" imgH="35052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7665" y="0"/>
                        <a:ext cx="11395710" cy="601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文本框 31746"/>
          <p:cNvSpPr txBox="1"/>
          <p:nvPr>
            <p:custDataLst>
              <p:tags r:id="rId2"/>
            </p:custDataLst>
          </p:nvPr>
        </p:nvSpPr>
        <p:spPr>
          <a:xfrm>
            <a:off x="857885" y="5711508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乙硫醇</a:t>
            </a:r>
          </a:p>
        </p:txBody>
      </p:sp>
      <p:sp>
        <p:nvSpPr>
          <p:cNvPr id="31748" name="文本框 31747"/>
          <p:cNvSpPr txBox="1"/>
          <p:nvPr>
            <p:custDataLst>
              <p:tags r:id="rId3"/>
            </p:custDataLst>
          </p:nvPr>
        </p:nvSpPr>
        <p:spPr>
          <a:xfrm>
            <a:off x="3255645" y="60198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-3-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戊硫醇</a:t>
            </a:r>
          </a:p>
        </p:txBody>
      </p:sp>
      <p:sp>
        <p:nvSpPr>
          <p:cNvPr id="31749" name="文本框 31748"/>
          <p:cNvSpPr txBox="1"/>
          <p:nvPr>
            <p:custDataLst>
              <p:tags r:id="rId4"/>
            </p:custDataLst>
          </p:nvPr>
        </p:nvSpPr>
        <p:spPr>
          <a:xfrm>
            <a:off x="6781800" y="5715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甲乙硫醚</a:t>
            </a:r>
          </a:p>
        </p:txBody>
      </p:sp>
      <p:sp>
        <p:nvSpPr>
          <p:cNvPr id="31750" name="文本框 31749"/>
          <p:cNvSpPr txBox="1"/>
          <p:nvPr>
            <p:custDataLst>
              <p:tags r:id="rId5"/>
            </p:custDataLst>
          </p:nvPr>
        </p:nvSpPr>
        <p:spPr>
          <a:xfrm>
            <a:off x="9445625" y="6019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对甲基苯硫酚</a:t>
            </a:r>
          </a:p>
        </p:txBody>
      </p:sp>
      <p:sp>
        <p:nvSpPr>
          <p:cNvPr id="31751" name="文本框 31750"/>
          <p:cNvSpPr txBox="1"/>
          <p:nvPr>
            <p:custDataLst>
              <p:tags r:id="rId6"/>
            </p:custDataLst>
          </p:nvPr>
        </p:nvSpPr>
        <p:spPr>
          <a:xfrm>
            <a:off x="857885" y="1032510"/>
            <a:ext cx="16757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环氧乙烷</a:t>
            </a:r>
          </a:p>
        </p:txBody>
      </p:sp>
      <p:graphicFrame>
        <p:nvGraphicFramePr>
          <p:cNvPr id="31752" name="对象 3175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209925" y="1032510"/>
          <a:ext cx="2362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352550" imgH="333375" progId="Paint.Picture">
                  <p:embed/>
                </p:oleObj>
              </mc:Choice>
              <mc:Fallback>
                <p:oleObj r:id="rId14" imgW="1352550" imgH="3333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9925" y="1032510"/>
                        <a:ext cx="2362200" cy="582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对象 3175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974715" y="1032510"/>
          <a:ext cx="2381250" cy="80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371600" imgH="495300" progId="Paint.Picture">
                  <p:embed/>
                </p:oleObj>
              </mc:Choice>
              <mc:Fallback>
                <p:oleObj r:id="rId16" imgW="1371600" imgH="4953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74715" y="1032510"/>
                        <a:ext cx="2381250" cy="808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对象 31753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8967470" y="1032510"/>
          <a:ext cx="2498090" cy="97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333500" imgH="485775" progId="Paint.Picture">
                  <p:embed/>
                </p:oleObj>
              </mc:Choice>
              <mc:Fallback>
                <p:oleObj r:id="rId18" imgW="1333500" imgH="4857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967470" y="1032510"/>
                        <a:ext cx="2498090" cy="974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矩形 31754"/>
          <p:cNvSpPr/>
          <p:nvPr>
            <p:custDataLst>
              <p:tags r:id="rId10"/>
            </p:custDataLst>
          </p:nvPr>
        </p:nvSpPr>
        <p:spPr>
          <a:xfrm>
            <a:off x="6324600" y="61722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（甲硫基乙烷）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3276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12395" y="185420"/>
          <a:ext cx="11804015" cy="637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600700" imgH="3943350" progId="Paint.Picture">
                  <p:embed/>
                </p:oleObj>
              </mc:Choice>
              <mc:Fallback>
                <p:oleObj r:id="rId11" imgW="5600700" imgH="3943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112395" y="185420"/>
                        <a:ext cx="11804015" cy="6370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文本框 32770"/>
          <p:cNvSpPr txBox="1"/>
          <p:nvPr>
            <p:custDataLst>
              <p:tags r:id="rId2"/>
            </p:custDataLst>
          </p:nvPr>
        </p:nvSpPr>
        <p:spPr>
          <a:xfrm>
            <a:off x="1514475" y="2708275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甲基丙醛</a:t>
            </a:r>
          </a:p>
        </p:txBody>
      </p:sp>
      <p:sp>
        <p:nvSpPr>
          <p:cNvPr id="32772" name="文本框 32771"/>
          <p:cNvSpPr txBox="1"/>
          <p:nvPr>
            <p:custDataLst>
              <p:tags r:id="rId3"/>
            </p:custDataLst>
          </p:nvPr>
        </p:nvSpPr>
        <p:spPr>
          <a:xfrm>
            <a:off x="5267960" y="2825750"/>
            <a:ext cx="21469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乙基己醛</a:t>
            </a:r>
          </a:p>
        </p:txBody>
      </p:sp>
      <p:sp>
        <p:nvSpPr>
          <p:cNvPr id="32773" name="文本框 32772"/>
          <p:cNvSpPr txBox="1"/>
          <p:nvPr>
            <p:custDataLst>
              <p:tags r:id="rId4"/>
            </p:custDataLst>
          </p:nvPr>
        </p:nvSpPr>
        <p:spPr>
          <a:xfrm>
            <a:off x="8958580" y="2590800"/>
            <a:ext cx="1856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3-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丁烯醛</a:t>
            </a:r>
          </a:p>
        </p:txBody>
      </p:sp>
      <p:sp>
        <p:nvSpPr>
          <p:cNvPr id="32774" name="文本框 32773"/>
          <p:cNvSpPr txBox="1"/>
          <p:nvPr>
            <p:custDataLst>
              <p:tags r:id="rId5"/>
            </p:custDataLst>
          </p:nvPr>
        </p:nvSpPr>
        <p:spPr>
          <a:xfrm>
            <a:off x="563245" y="4956175"/>
            <a:ext cx="3980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3,3-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二甲基环己基甲醛</a:t>
            </a:r>
          </a:p>
        </p:txBody>
      </p:sp>
      <p:sp>
        <p:nvSpPr>
          <p:cNvPr id="32775" name="文本框 32774"/>
          <p:cNvSpPr txBox="1"/>
          <p:nvPr>
            <p:custDataLst>
              <p:tags r:id="rId6"/>
            </p:custDataLst>
          </p:nvPr>
        </p:nvSpPr>
        <p:spPr>
          <a:xfrm>
            <a:off x="5600065" y="4956175"/>
            <a:ext cx="1774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苯甲醛</a:t>
            </a:r>
          </a:p>
        </p:txBody>
      </p:sp>
      <p:sp>
        <p:nvSpPr>
          <p:cNvPr id="32776" name="文本框 32775"/>
          <p:cNvSpPr txBox="1"/>
          <p:nvPr>
            <p:custDataLst>
              <p:tags r:id="rId7"/>
            </p:custDataLst>
          </p:nvPr>
        </p:nvSpPr>
        <p:spPr>
          <a:xfrm>
            <a:off x="8431530" y="4956175"/>
            <a:ext cx="2703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3-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苯基丙烯醛</a:t>
            </a:r>
          </a:p>
        </p:txBody>
      </p:sp>
      <p:sp>
        <p:nvSpPr>
          <p:cNvPr id="32777" name="文本框 32776"/>
          <p:cNvSpPr txBox="1"/>
          <p:nvPr>
            <p:custDataLst>
              <p:tags r:id="rId8"/>
            </p:custDataLst>
          </p:nvPr>
        </p:nvSpPr>
        <p:spPr>
          <a:xfrm>
            <a:off x="5725795" y="6400800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苯乙醛</a:t>
            </a:r>
          </a:p>
        </p:txBody>
      </p:sp>
      <p:sp>
        <p:nvSpPr>
          <p:cNvPr id="32778" name="文本框 32777"/>
          <p:cNvSpPr txBox="1"/>
          <p:nvPr>
            <p:custDataLst>
              <p:tags r:id="rId9"/>
            </p:custDataLst>
          </p:nvPr>
        </p:nvSpPr>
        <p:spPr>
          <a:xfrm>
            <a:off x="10600055" y="6317615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戊二醛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4" grpId="0"/>
      <p:bldP spid="32775" grpId="0"/>
      <p:bldP spid="32776" grpId="0"/>
      <p:bldP spid="32777" grpId="0"/>
      <p:bldP spid="327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3584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31800" y="228600"/>
          <a:ext cx="11451590" cy="648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343525" imgH="4105275" progId="Paint.Picture">
                  <p:embed/>
                </p:oleObj>
              </mc:Choice>
              <mc:Fallback>
                <p:oleObj r:id="rId12" imgW="5343525" imgH="41052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1800" y="228600"/>
                        <a:ext cx="11451590" cy="64808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文本框 35842"/>
          <p:cNvSpPr txBox="1"/>
          <p:nvPr>
            <p:custDataLst>
              <p:tags r:id="rId2"/>
            </p:custDataLst>
          </p:nvPr>
        </p:nvSpPr>
        <p:spPr>
          <a:xfrm>
            <a:off x="2265045" y="2359025"/>
            <a:ext cx="1156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丙酸</a:t>
            </a:r>
          </a:p>
        </p:txBody>
      </p:sp>
      <p:sp>
        <p:nvSpPr>
          <p:cNvPr id="35844" name="矩形 35843"/>
          <p:cNvSpPr/>
          <p:nvPr>
            <p:custDataLst>
              <p:tags r:id="rId3"/>
            </p:custDataLst>
          </p:nvPr>
        </p:nvSpPr>
        <p:spPr>
          <a:xfrm>
            <a:off x="7766050" y="2325688"/>
            <a:ext cx="22567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甲基丙烯酸</a:t>
            </a:r>
          </a:p>
        </p:txBody>
      </p:sp>
      <p:sp>
        <p:nvSpPr>
          <p:cNvPr id="35845" name="矩形 35844"/>
          <p:cNvSpPr/>
          <p:nvPr>
            <p:custDataLst>
              <p:tags r:id="rId4"/>
            </p:custDataLst>
          </p:nvPr>
        </p:nvSpPr>
        <p:spPr>
          <a:xfrm>
            <a:off x="5029200" y="2286000"/>
            <a:ext cx="21469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甲基丁酸</a:t>
            </a:r>
          </a:p>
        </p:txBody>
      </p:sp>
      <p:sp>
        <p:nvSpPr>
          <p:cNvPr id="35846" name="文本框 35845"/>
          <p:cNvSpPr txBox="1"/>
          <p:nvPr>
            <p:custDataLst>
              <p:tags r:id="rId5"/>
            </p:custDataLst>
          </p:nvPr>
        </p:nvSpPr>
        <p:spPr>
          <a:xfrm>
            <a:off x="2265045" y="4803775"/>
            <a:ext cx="2214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环戊基甲酸</a:t>
            </a:r>
          </a:p>
        </p:txBody>
      </p:sp>
      <p:sp>
        <p:nvSpPr>
          <p:cNvPr id="35847" name="文本框 35846"/>
          <p:cNvSpPr txBox="1"/>
          <p:nvPr>
            <p:custDataLst>
              <p:tags r:id="rId6"/>
            </p:custDataLst>
          </p:nvPr>
        </p:nvSpPr>
        <p:spPr>
          <a:xfrm>
            <a:off x="6710680" y="4803775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对甲基苯乙酸</a:t>
            </a:r>
          </a:p>
        </p:txBody>
      </p:sp>
      <p:sp>
        <p:nvSpPr>
          <p:cNvPr id="35848" name="文本框 35847"/>
          <p:cNvSpPr txBox="1"/>
          <p:nvPr>
            <p:custDataLst>
              <p:tags r:id="rId7"/>
            </p:custDataLst>
          </p:nvPr>
        </p:nvSpPr>
        <p:spPr>
          <a:xfrm>
            <a:off x="2971800" y="6274435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己二酸</a:t>
            </a:r>
          </a:p>
        </p:txBody>
      </p:sp>
      <p:sp>
        <p:nvSpPr>
          <p:cNvPr id="35849" name="文本框 35848"/>
          <p:cNvSpPr txBox="1"/>
          <p:nvPr>
            <p:custDataLst>
              <p:tags r:id="rId8"/>
            </p:custDataLst>
          </p:nvPr>
        </p:nvSpPr>
        <p:spPr>
          <a:xfrm>
            <a:off x="6840220" y="5678170"/>
            <a:ext cx="2057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对苯二甲酸</a:t>
            </a:r>
          </a:p>
        </p:txBody>
      </p:sp>
      <p:sp>
        <p:nvSpPr>
          <p:cNvPr id="35850" name="文本框 35849"/>
          <p:cNvSpPr txBox="1"/>
          <p:nvPr>
            <p:custDataLst>
              <p:tags r:id="rId9"/>
            </p:custDataLst>
          </p:nvPr>
        </p:nvSpPr>
        <p:spPr>
          <a:xfrm>
            <a:off x="4953000" y="2743200"/>
            <a:ext cx="23520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α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甲基丁酸</a:t>
            </a:r>
          </a:p>
        </p:txBody>
      </p:sp>
      <p:sp>
        <p:nvSpPr>
          <p:cNvPr id="35851" name="文本框 35850"/>
          <p:cNvSpPr txBox="1"/>
          <p:nvPr>
            <p:custDataLst>
              <p:tags r:id="rId10"/>
            </p:custDataLst>
          </p:nvPr>
        </p:nvSpPr>
        <p:spPr>
          <a:xfrm>
            <a:off x="7696200" y="2819400"/>
            <a:ext cx="24364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α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甲基丙烯酸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3686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6365" y="21590"/>
          <a:ext cx="11336020" cy="638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343525" imgH="3990975" progId="Paint.Picture">
                  <p:embed/>
                </p:oleObj>
              </mc:Choice>
              <mc:Fallback>
                <p:oleObj r:id="rId9" imgW="5343525" imgH="39909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365" y="21590"/>
                        <a:ext cx="11336020" cy="63823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文本框 36866"/>
          <p:cNvSpPr txBox="1"/>
          <p:nvPr>
            <p:custDataLst>
              <p:tags r:id="rId2"/>
            </p:custDataLst>
          </p:nvPr>
        </p:nvSpPr>
        <p:spPr>
          <a:xfrm>
            <a:off x="1609725" y="4612323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丙酰氯</a:t>
            </a:r>
          </a:p>
        </p:txBody>
      </p:sp>
      <p:sp>
        <p:nvSpPr>
          <p:cNvPr id="36868" name="矩形 36867"/>
          <p:cNvSpPr/>
          <p:nvPr>
            <p:custDataLst>
              <p:tags r:id="rId3"/>
            </p:custDataLst>
          </p:nvPr>
        </p:nvSpPr>
        <p:spPr>
          <a:xfrm>
            <a:off x="2143125" y="6403658"/>
            <a:ext cx="22567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3-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甲基丁酰胺</a:t>
            </a:r>
          </a:p>
        </p:txBody>
      </p:sp>
      <p:sp>
        <p:nvSpPr>
          <p:cNvPr id="36869" name="矩形 36868"/>
          <p:cNvSpPr/>
          <p:nvPr>
            <p:custDataLst>
              <p:tags r:id="rId4"/>
            </p:custDataLst>
          </p:nvPr>
        </p:nvSpPr>
        <p:spPr>
          <a:xfrm>
            <a:off x="9049385" y="461264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丙烯酰溴</a:t>
            </a:r>
          </a:p>
        </p:txBody>
      </p:sp>
      <p:sp>
        <p:nvSpPr>
          <p:cNvPr id="36870" name="矩形 36869"/>
          <p:cNvSpPr/>
          <p:nvPr>
            <p:custDataLst>
              <p:tags r:id="rId5"/>
            </p:custDataLst>
          </p:nvPr>
        </p:nvSpPr>
        <p:spPr>
          <a:xfrm>
            <a:off x="4719955" y="4612640"/>
            <a:ext cx="2672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对甲基苯甲酰氯</a:t>
            </a:r>
          </a:p>
        </p:txBody>
      </p:sp>
      <p:sp>
        <p:nvSpPr>
          <p:cNvPr id="36871" name="矩形 36870"/>
          <p:cNvSpPr/>
          <p:nvPr>
            <p:custDataLst>
              <p:tags r:id="rId6"/>
            </p:custDataLst>
          </p:nvPr>
        </p:nvSpPr>
        <p:spPr>
          <a:xfrm>
            <a:off x="4719638" y="6403975"/>
            <a:ext cx="30365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N,N-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二甲基乙酰胺</a:t>
            </a:r>
          </a:p>
        </p:txBody>
      </p:sp>
      <p:sp>
        <p:nvSpPr>
          <p:cNvPr id="36872" name="矩形 36871"/>
          <p:cNvSpPr/>
          <p:nvPr>
            <p:custDataLst>
              <p:tags r:id="rId7"/>
            </p:custDataLst>
          </p:nvPr>
        </p:nvSpPr>
        <p:spPr>
          <a:xfrm>
            <a:off x="9747250" y="639762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苯甲酰胺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8775" y="373380"/>
          <a:ext cx="9301480" cy="513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8069580" imgH="3733800" progId="Paint.Picture">
                  <p:embed/>
                </p:oleObj>
              </mc:Choice>
              <mc:Fallback>
                <p:oleObj r:id="rId8" imgW="8069580" imgH="3733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28775" y="373380"/>
                        <a:ext cx="9301480" cy="5132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对象 3789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96745" y="2950210"/>
          <a:ext cx="1447800" cy="73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952500" imgH="266700" progId="Paint.Picture">
                  <p:embed/>
                </p:oleObj>
              </mc:Choice>
              <mc:Fallback>
                <p:oleObj r:id="rId10" imgW="952500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96745" y="2950210"/>
                        <a:ext cx="1447800" cy="7346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对象 3789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844415" y="2841625"/>
          <a:ext cx="2057400" cy="14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362075" imgH="523875" progId="Paint.Picture">
                  <p:embed/>
                </p:oleObj>
              </mc:Choice>
              <mc:Fallback>
                <p:oleObj r:id="rId12" imgW="1362075" imgH="5238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44415" y="2841625"/>
                        <a:ext cx="2057400" cy="1433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对象 3789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013700" y="2987040"/>
          <a:ext cx="2209800" cy="88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123950" imgH="247650" progId="Paint.Picture">
                  <p:embed/>
                </p:oleObj>
              </mc:Choice>
              <mc:Fallback>
                <p:oleObj r:id="rId14" imgW="1123950" imgH="2476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13700" y="2987040"/>
                        <a:ext cx="2209800" cy="883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对象 3789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980565" y="5643880"/>
          <a:ext cx="3581400" cy="90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266950" imgH="314325" progId="Paint.Picture">
                  <p:embed/>
                </p:oleObj>
              </mc:Choice>
              <mc:Fallback>
                <p:oleObj r:id="rId16" imgW="2266950" imgH="3143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80565" y="5643880"/>
                        <a:ext cx="3581400" cy="9010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对象 3789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7408545" y="5407660"/>
          <a:ext cx="1828800" cy="90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114425" imgH="304800" progId="Paint.Picture">
                  <p:embed/>
                </p:oleObj>
              </mc:Choice>
              <mc:Fallback>
                <p:oleObj r:id="rId18" imgW="1114425" imgH="304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08545" y="5407660"/>
                        <a:ext cx="1828800" cy="9074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" y="675005"/>
          <a:ext cx="12029440" cy="590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2" imgW="11695430" imgH="5949950" progId="Word.Document.12">
                  <p:embed/>
                </p:oleObj>
              </mc:Choice>
              <mc:Fallback>
                <p:oleObj name="文档" r:id="rId12" imgW="11695430" imgH="59499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2560" y="675005"/>
                        <a:ext cx="12029440" cy="5909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237734" y="1973196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氯乙酸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278210" y="1774934"/>
            <a:ext cx="1812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1,6-</a:t>
            </a:r>
            <a:r>
              <a:rPr lang="zh-CN" altLang="zh-CN" sz="28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己二醇</a:t>
            </a: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0664040" y="1895091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苯甲醛</a:t>
            </a: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815253" y="3199249"/>
            <a:ext cx="2468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丙醇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或异丙醇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6569651" y="3399146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三氟甲苯</a:t>
            </a: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1440289" y="5587820"/>
            <a:ext cx="42710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硝基甲苯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或邻硝基甲苯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7081995" y="4724855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己二酸</a:t>
            </a: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10664039" y="4724974"/>
            <a:ext cx="12496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苯乙炔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90830" y="-635"/>
          <a:ext cx="12088495" cy="610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9" imgW="11806555" imgH="5610860" progId="Word.Document.12">
                  <p:embed/>
                </p:oleObj>
              </mc:Choice>
              <mc:Fallback>
                <p:oleObj name="文档" r:id="rId9" imgW="11806555" imgH="56108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0830" y="-635"/>
                        <a:ext cx="12088495" cy="610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320954" y="1346285"/>
            <a:ext cx="391414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3-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氯丙烯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3-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-1-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8056774" y="1346285"/>
            <a:ext cx="320421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丙烯醛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丙烯醛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194706" y="3248371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间苯二酚</a:t>
            </a: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7010313" y="3161865"/>
            <a:ext cx="498221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4-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硝基苯甲醛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或对硝基苯甲醛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840069" y="5664599"/>
            <a:ext cx="4587875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苯基丙烯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α-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甲基苯乙烯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8107296" y="4976894"/>
            <a:ext cx="1605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聚乙烯醇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48871" y="632013"/>
          <a:ext cx="10085293" cy="5673957"/>
        </p:xfrm>
        <a:graphic>
          <a:graphicData uri="http://schemas.openxmlformats.org/drawingml/2006/table">
            <a:tbl>
              <a:tblPr firstRow="1" firstCol="1" bandRow="1"/>
              <a:tblGrid>
                <a:gridCol w="177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633">
                <a:tc gridSpan="4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zh-CN" sz="24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51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zh-CN" sz="24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=CH-CH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-CH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 baseline="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-CH=CH-CH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sz="24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022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-O-CH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  <a:endParaRPr lang="zh-CN" sz="24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022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=CH-CH=CH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endParaRPr lang="zh-CN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422" name="图片 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157" y="1441614"/>
            <a:ext cx="1314730" cy="6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图片 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123" y="2500619"/>
            <a:ext cx="1183341" cy="7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图片 3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271" y="2500619"/>
            <a:ext cx="1712888" cy="6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图片 4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100" y="2604785"/>
            <a:ext cx="1904999" cy="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图片 7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4740" y="4639840"/>
            <a:ext cx="1595717" cy="7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图片 9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250" y="4457700"/>
            <a:ext cx="1872615" cy="10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3261412" y="196498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尿素</a:t>
            </a:r>
            <a:endParaRPr lang="zh-CN" altLang="en-US" sz="24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5446059" y="1936115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丁烯</a:t>
            </a:r>
            <a:endParaRPr lang="zh-CN" altLang="en-US" sz="24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8757956" y="1936114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丁烯</a:t>
            </a:r>
            <a:endParaRPr lang="zh-CN" altLang="en-US" sz="24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1068706" y="3360101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甲基丙烯</a:t>
            </a:r>
            <a:endParaRPr lang="zh-CN" altLang="en-US" sz="24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2668589" y="3390878"/>
            <a:ext cx="24498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甲基</a:t>
            </a: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2,4-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己二烯</a:t>
            </a:r>
          </a:p>
        </p:txBody>
      </p: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5336936" y="340960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间甲基苯乙烯</a:t>
            </a:r>
            <a:endParaRPr lang="zh-CN" altLang="zh-CN" sz="24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757956" y="367795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二甲醚</a:t>
            </a:r>
            <a:endParaRPr lang="zh-CN" altLang="en-US" sz="24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15"/>
            </p:custDataLst>
          </p:nvPr>
        </p:nvSpPr>
        <p:spPr>
          <a:xfrm>
            <a:off x="3095850" y="5702860"/>
            <a:ext cx="159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1,3-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丁二烯</a:t>
            </a:r>
            <a:endParaRPr lang="zh-CN" altLang="en-US" sz="24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16"/>
            </p:custDataLst>
          </p:nvPr>
        </p:nvSpPr>
        <p:spPr>
          <a:xfrm>
            <a:off x="5554740" y="5702860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顺</a:t>
            </a: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-2-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丁烯</a:t>
            </a:r>
            <a:endParaRPr lang="zh-CN" altLang="en-US" sz="24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>
            <p:custDataLst>
              <p:tags r:id="rId17"/>
            </p:custDataLst>
          </p:nvPr>
        </p:nvSpPr>
        <p:spPr>
          <a:xfrm>
            <a:off x="8477247" y="5500687"/>
            <a:ext cx="16694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反</a:t>
            </a: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-2-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矩形 57346"/>
          <p:cNvSpPr/>
          <p:nvPr>
            <p:custDataLst>
              <p:tags r:id="rId1"/>
            </p:custDataLst>
          </p:nvPr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华文新魏" pitchFamily="2" charset="-122"/>
              </a:rPr>
              <a:t>有机化合物的命名</a:t>
            </a: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76530" y="495935"/>
            <a:ext cx="1173099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官能团次序规则：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-COOH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-SO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 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-COOR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-COX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-CN 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-CHO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-CO-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-OH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-SH &gt; -NH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-C=C-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-OR &gt; -SR 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 &gt; -Cl &gt; -Br &gt; -I &gt; -NO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即 羧酸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磺酸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羧酸酯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酰卤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酰胺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醛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酮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醇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硫醇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硫酚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胺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炔烃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烯烃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硫醚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卤代烃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硝基化合物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当有机化合物含有多个官能团时，要以最优先的官能团为主官能团，其他官能团作为取代基。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29260" y="4852670"/>
            <a:ext cx="113322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羧基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醛基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羟基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碳碳三键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碳碳双键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&gt;(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苯环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卤素原子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硝基。</a:t>
            </a:r>
          </a:p>
        </p:txBody>
      </p:sp>
      <p:pic>
        <p:nvPicPr>
          <p:cNvPr id="60424" name="图片 604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36395" y="5784850"/>
            <a:ext cx="2795905" cy="53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5" name="矩形 60424"/>
          <p:cNvSpPr/>
          <p:nvPr>
            <p:custDataLst>
              <p:tags r:id="rId5"/>
            </p:custDataLst>
          </p:nvPr>
        </p:nvSpPr>
        <p:spPr>
          <a:xfrm>
            <a:off x="4636770" y="5798820"/>
            <a:ext cx="6877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不能作为母体，只能作为取代基命名  </a:t>
            </a:r>
          </a:p>
        </p:txBody>
      </p:sp>
      <p:sp>
        <p:nvSpPr>
          <p:cNvPr id="60426" name="矩形 60425"/>
          <p:cNvSpPr/>
          <p:nvPr>
            <p:custDataLst>
              <p:tags r:id="rId6"/>
            </p:custDataLst>
          </p:nvPr>
        </p:nvSpPr>
        <p:spPr>
          <a:xfrm>
            <a:off x="176530" y="558958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 i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注意：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15695" y="602615"/>
          <a:ext cx="10045700" cy="5233035"/>
        </p:xfrm>
        <a:graphic>
          <a:graphicData uri="http://schemas.openxmlformats.org/drawingml/2006/table">
            <a:tbl>
              <a:tblPr firstRow="1" firstCol="1" bandRow="1"/>
              <a:tblGrid>
                <a:gridCol w="251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434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=CHCl</a:t>
                      </a:r>
                      <a:endParaRPr lang="en-US" sz="2800" kern="100" err="1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34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-O-C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34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490" name="图片 10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880" y="721995"/>
            <a:ext cx="1817370" cy="7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图片 1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080" y="838835"/>
            <a:ext cx="14795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图片 1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495" y="972820"/>
            <a:ext cx="1844675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图片 14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140" y="2531110"/>
            <a:ext cx="165481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图片 15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975" y="2409190"/>
            <a:ext cx="2000885" cy="109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图片 16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2440" y="2408555"/>
            <a:ext cx="1266190" cy="11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图片 17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550" y="4098290"/>
            <a:ext cx="1155700" cy="12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图片 19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8105" y="4370070"/>
            <a:ext cx="1886585" cy="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图片 21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495" y="4115435"/>
            <a:ext cx="1688465" cy="10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1374327" y="1728672"/>
            <a:ext cx="21755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1,2-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二溴乙烯</a:t>
            </a:r>
          </a:p>
        </p:txBody>
      </p:sp>
      <p:sp>
        <p:nvSpPr>
          <p:cNvPr id="4" name="矩形 3"/>
          <p:cNvSpPr/>
          <p:nvPr>
            <p:custDataLst>
              <p:tags r:id="rId12"/>
            </p:custDataLst>
          </p:nvPr>
        </p:nvSpPr>
        <p:spPr>
          <a:xfrm>
            <a:off x="3718961" y="1887094"/>
            <a:ext cx="2708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</a:t>
            </a: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,1,2,2-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四溴乙烷</a:t>
            </a:r>
          </a:p>
        </p:txBody>
      </p:sp>
      <p:sp>
        <p:nvSpPr>
          <p:cNvPr id="5" name="矩形 4"/>
          <p:cNvSpPr/>
          <p:nvPr>
            <p:custDataLst>
              <p:tags r:id="rId13"/>
            </p:custDataLst>
          </p:nvPr>
        </p:nvSpPr>
        <p:spPr>
          <a:xfrm>
            <a:off x="6834096" y="1934719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氯乙烯</a:t>
            </a:r>
          </a:p>
        </p:txBody>
      </p:sp>
      <p:sp>
        <p:nvSpPr>
          <p:cNvPr id="6" name="矩形 5"/>
          <p:cNvSpPr/>
          <p:nvPr>
            <p:custDataLst>
              <p:tags r:id="rId14"/>
            </p:custDataLst>
          </p:nvPr>
        </p:nvSpPr>
        <p:spPr>
          <a:xfrm>
            <a:off x="9338689" y="2009342"/>
            <a:ext cx="11938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丙醇</a:t>
            </a:r>
          </a:p>
        </p:txBody>
      </p:sp>
      <p:sp>
        <p:nvSpPr>
          <p:cNvPr id="7" name="矩形 6"/>
          <p:cNvSpPr/>
          <p:nvPr>
            <p:custDataLst>
              <p:tags r:id="rId15"/>
            </p:custDataLst>
          </p:nvPr>
        </p:nvSpPr>
        <p:spPr>
          <a:xfrm>
            <a:off x="1657219" y="3514631"/>
            <a:ext cx="14077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苯甲醇</a:t>
            </a:r>
          </a:p>
        </p:txBody>
      </p:sp>
      <p:sp>
        <p:nvSpPr>
          <p:cNvPr id="8" name="矩形 7"/>
          <p:cNvSpPr/>
          <p:nvPr>
            <p:custDataLst>
              <p:tags r:id="rId16"/>
            </p:custDataLst>
          </p:nvPr>
        </p:nvSpPr>
        <p:spPr>
          <a:xfrm>
            <a:off x="4039715" y="3593948"/>
            <a:ext cx="1970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邻甲基苯酚</a:t>
            </a:r>
          </a:p>
        </p:txBody>
      </p:sp>
      <p:sp>
        <p:nvSpPr>
          <p:cNvPr id="9" name="矩形 8"/>
          <p:cNvSpPr/>
          <p:nvPr>
            <p:custDataLst>
              <p:tags r:id="rId17"/>
            </p:custDataLst>
          </p:nvPr>
        </p:nvSpPr>
        <p:spPr>
          <a:xfrm>
            <a:off x="6718562" y="3700658"/>
            <a:ext cx="20847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1,2,3-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丙三醇</a:t>
            </a:r>
          </a:p>
        </p:txBody>
      </p:sp>
      <p:sp>
        <p:nvSpPr>
          <p:cNvPr id="10" name="矩形 9"/>
          <p:cNvSpPr/>
          <p:nvPr>
            <p:custDataLst>
              <p:tags r:id="rId18"/>
            </p:custDataLst>
          </p:nvPr>
        </p:nvSpPr>
        <p:spPr>
          <a:xfrm>
            <a:off x="9435844" y="3715573"/>
            <a:ext cx="9994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乙醚</a:t>
            </a:r>
          </a:p>
        </p:txBody>
      </p:sp>
      <p:sp>
        <p:nvSpPr>
          <p:cNvPr id="11" name="矩形 10"/>
          <p:cNvSpPr/>
          <p:nvPr>
            <p:custDataLst>
              <p:tags r:id="rId19"/>
            </p:custDataLst>
          </p:nvPr>
        </p:nvSpPr>
        <p:spPr>
          <a:xfrm>
            <a:off x="1240637" y="5362490"/>
            <a:ext cx="24422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2,4,6-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三溴苯酚</a:t>
            </a:r>
          </a:p>
        </p:txBody>
      </p:sp>
      <p:sp>
        <p:nvSpPr>
          <p:cNvPr id="13" name="矩形 12"/>
          <p:cNvSpPr/>
          <p:nvPr>
            <p:custDataLst>
              <p:tags r:id="rId20"/>
            </p:custDataLst>
          </p:nvPr>
        </p:nvSpPr>
        <p:spPr>
          <a:xfrm>
            <a:off x="6672087" y="5348000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苯甲醛</a:t>
            </a:r>
          </a:p>
        </p:txBody>
      </p:sp>
      <p:sp>
        <p:nvSpPr>
          <p:cNvPr id="14" name="矩形 13"/>
          <p:cNvSpPr/>
          <p:nvPr>
            <p:custDataLst>
              <p:tags r:id="rId21"/>
            </p:custDataLst>
          </p:nvPr>
        </p:nvSpPr>
        <p:spPr>
          <a:xfrm>
            <a:off x="9435988" y="5316655"/>
            <a:ext cx="9994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丙酮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68188" y="518224"/>
          <a:ext cx="10018058" cy="2141500"/>
        </p:xfrm>
        <a:graphic>
          <a:graphicData uri="http://schemas.openxmlformats.org/drawingml/2006/table">
            <a:tbl>
              <a:tblPr firstRow="1" firstCol="1" bandRow="1"/>
              <a:tblGrid>
                <a:gridCol w="250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5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999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17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35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COOH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17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33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COOH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15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31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COOH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17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31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COOH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50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HOOC-COOH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HCOOH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u="sng" kern="100">
                        <a:effectLst/>
                        <a:latin typeface="Times New Roman" panose="02020603050405020304"/>
                        <a:ea typeface="方正兰亭超细黑简体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08" name="图片 2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080" y="1783715"/>
            <a:ext cx="1663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图片 23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870" y="1864995"/>
            <a:ext cx="1812290" cy="8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1784199" y="134195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硬脂酸</a:t>
            </a:r>
            <a:endParaRPr lang="zh-CN" altLang="en-US" kern="100">
              <a:solidFill>
                <a:prstClr val="black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4276725" y="130679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油酸</a:t>
            </a:r>
            <a:endParaRPr lang="zh-CN" altLang="en-US" kern="100">
              <a:solidFill>
                <a:prstClr val="black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812838" y="129334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软脂酸</a:t>
            </a:r>
            <a:endParaRPr lang="zh-CN" altLang="en-US" kern="100">
              <a:solidFill>
                <a:prstClr val="black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865870" y="1334770"/>
            <a:ext cx="24015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亚油酸</a:t>
            </a:r>
            <a:endParaRPr lang="zh-CN" altLang="en-US" kern="100">
              <a:solidFill>
                <a:prstClr val="black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1435989" y="212906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乙二酸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(</a:t>
            </a: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草酸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)</a:t>
            </a:r>
            <a:endParaRPr lang="zh-CN" altLang="en-US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4105784" y="212906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甲酸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(</a:t>
            </a: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蚁酸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)</a:t>
            </a:r>
            <a:endParaRPr lang="zh-CN" altLang="en-US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6283679" y="2291369"/>
            <a:ext cx="1935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苯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甲酸</a:t>
            </a:r>
            <a:r>
              <a:rPr lang="en-US" altLang="zh-CN" sz="1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(</a:t>
            </a:r>
            <a:r>
              <a:rPr lang="zh-CN" altLang="en-US" sz="1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安息香酸</a:t>
            </a:r>
            <a:r>
              <a:rPr lang="en-US" altLang="zh-CN" sz="1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)</a:t>
            </a: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9884162" y="2291369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乳酸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1007718" y="2964917"/>
          <a:ext cx="9763376" cy="3059365"/>
        </p:xfrm>
        <a:graphic>
          <a:graphicData uri="http://schemas.openxmlformats.org/drawingml/2006/table">
            <a:tbl>
              <a:tblPr firstRow="1" firstCol="1" bandRow="1"/>
              <a:tblGrid>
                <a:gridCol w="2440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364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618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24" name="图片 24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920" y="2783205"/>
            <a:ext cx="190373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图片 25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7915" y="2978785"/>
            <a:ext cx="2266315" cy="9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图片 26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2915" y="2964815"/>
            <a:ext cx="1348105" cy="6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图片 27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1575" y="3055620"/>
            <a:ext cx="1732280" cy="7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图片 28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690" y="4345940"/>
            <a:ext cx="1353185" cy="6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图片 29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375" y="4279900"/>
            <a:ext cx="125603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图片 30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480" y="4330065"/>
            <a:ext cx="1765935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图片 31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1575" y="4344035"/>
            <a:ext cx="1657350" cy="6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>
            <p:custDataLst>
              <p:tags r:id="rId21"/>
            </p:custDataLst>
          </p:nvPr>
        </p:nvSpPr>
        <p:spPr>
          <a:xfrm>
            <a:off x="1784198" y="382428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柠檬酸</a:t>
            </a:r>
            <a:endParaRPr lang="zh-CN" altLang="en-US" kern="100">
              <a:solidFill>
                <a:prstClr val="black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>
            <p:custDataLst>
              <p:tags r:id="rId22"/>
            </p:custDataLst>
          </p:nvPr>
        </p:nvSpPr>
        <p:spPr>
          <a:xfrm>
            <a:off x="4219795" y="38238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苹果酸</a:t>
            </a:r>
            <a:endParaRPr lang="zh-CN" altLang="en-US" kern="100">
              <a:solidFill>
                <a:prstClr val="black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>
            <p:custDataLst>
              <p:tags r:id="rId23"/>
            </p:custDataLst>
          </p:nvPr>
        </p:nvSpPr>
        <p:spPr>
          <a:xfrm>
            <a:off x="6350252" y="3645413"/>
            <a:ext cx="1713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草酸二乙酯</a:t>
            </a:r>
          </a:p>
        </p:txBody>
      </p:sp>
      <p:sp>
        <p:nvSpPr>
          <p:cNvPr id="17" name="矩形 16"/>
          <p:cNvSpPr/>
          <p:nvPr>
            <p:custDataLst>
              <p:tags r:id="rId24"/>
            </p:custDataLst>
          </p:nvPr>
        </p:nvSpPr>
        <p:spPr>
          <a:xfrm>
            <a:off x="8865962" y="3716456"/>
            <a:ext cx="15836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2,3-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丁二醇</a:t>
            </a:r>
          </a:p>
        </p:txBody>
      </p:sp>
      <p:sp>
        <p:nvSpPr>
          <p:cNvPr id="18" name="矩形 17"/>
          <p:cNvSpPr/>
          <p:nvPr>
            <p:custDataLst>
              <p:tags r:id="rId25"/>
            </p:custDataLst>
          </p:nvPr>
        </p:nvSpPr>
        <p:spPr>
          <a:xfrm>
            <a:off x="1015048" y="5154732"/>
            <a:ext cx="21755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1,3-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环己二烯</a:t>
            </a:r>
          </a:p>
        </p:txBody>
      </p:sp>
      <p:sp>
        <p:nvSpPr>
          <p:cNvPr id="19" name="矩形 18"/>
          <p:cNvSpPr/>
          <p:nvPr>
            <p:custDataLst>
              <p:tags r:id="rId26"/>
            </p:custDataLst>
          </p:nvPr>
        </p:nvSpPr>
        <p:spPr>
          <a:xfrm>
            <a:off x="3389909" y="5202952"/>
            <a:ext cx="24599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二乙酸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-1,4-</a:t>
            </a: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环己二醇酯</a:t>
            </a:r>
          </a:p>
        </p:txBody>
      </p:sp>
      <p:sp>
        <p:nvSpPr>
          <p:cNvPr id="20" name="矩形 19"/>
          <p:cNvSpPr/>
          <p:nvPr>
            <p:custDataLst>
              <p:tags r:id="rId27"/>
            </p:custDataLst>
          </p:nvPr>
        </p:nvSpPr>
        <p:spPr>
          <a:xfrm>
            <a:off x="6108952" y="5186732"/>
            <a:ext cx="21958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3,6-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二溴环己烯</a:t>
            </a:r>
          </a:p>
        </p:txBody>
      </p:sp>
      <p:sp>
        <p:nvSpPr>
          <p:cNvPr id="21" name="矩形 20"/>
          <p:cNvSpPr/>
          <p:nvPr>
            <p:custDataLst>
              <p:tags r:id="rId28"/>
            </p:custDataLst>
          </p:nvPr>
        </p:nvSpPr>
        <p:spPr>
          <a:xfrm>
            <a:off x="8563561" y="5138857"/>
            <a:ext cx="22453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氯</a:t>
            </a: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-1,3-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丁二烯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46412" y="779623"/>
          <a:ext cx="8780929" cy="454571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96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931">
                <a:tc gridSpan="3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近年高考真题中的有机物名称</a:t>
                      </a:r>
                      <a:endParaRPr lang="zh-CN" sz="1800" b="1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361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532623" y="256305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21</a:t>
            </a:r>
            <a:r>
              <a:rPr lang="zh-CN" altLang="en-US"/>
              <a:t>山东</a:t>
            </a:r>
            <a:r>
              <a:rPr lang="en-US" altLang="zh-CN"/>
              <a:t>M(2—</a:t>
            </a:r>
            <a:r>
              <a:rPr lang="zh-CN" altLang="zh-CN"/>
              <a:t>甲基</a:t>
            </a:r>
            <a:r>
              <a:rPr lang="en-US" altLang="zh-CN"/>
              <a:t>—2—</a:t>
            </a:r>
            <a:r>
              <a:rPr lang="zh-CN" altLang="zh-CN"/>
              <a:t>丁醇</a:t>
            </a:r>
            <a:r>
              <a:rPr lang="en-US" altLang="zh-CN"/>
              <a:t>)</a:t>
            </a:r>
            <a:endParaRPr lang="zh-CN" alt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1380" y="1134110"/>
            <a:ext cx="185610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4653990" y="251393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21</a:t>
            </a:r>
            <a:r>
              <a:rPr lang="zh-CN" altLang="en-US"/>
              <a:t>全国甲</a:t>
            </a: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19"/>
          <a:srcRect r="81949" b="73480"/>
          <a:stretch>
            <a:fillRect/>
          </a:stretch>
        </p:blipFill>
        <p:spPr bwMode="auto">
          <a:xfrm>
            <a:off x="4785995" y="1330960"/>
            <a:ext cx="2025650" cy="1061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5704112" y="251393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间苯二酚</a:t>
            </a:r>
            <a:endParaRPr lang="zh-CN" altLang="en-US" b="1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7"/>
            </p:custDataLst>
          </p:nvPr>
        </p:nvPicPr>
        <p:blipFill>
          <a:blip r:embed="rId20"/>
          <a:srcRect r="85269" b="57420"/>
          <a:stretch>
            <a:fillRect/>
          </a:stretch>
        </p:blipFill>
        <p:spPr bwMode="auto">
          <a:xfrm>
            <a:off x="7355205" y="1134110"/>
            <a:ext cx="2312670" cy="1259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7464909" y="252738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21</a:t>
            </a:r>
            <a:r>
              <a:rPr lang="zh-CN" altLang="en-US"/>
              <a:t>全国乙</a:t>
            </a: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8598553" y="252672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en-US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氟甲苯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1852086" y="4750633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21</a:t>
            </a:r>
            <a:r>
              <a:rPr lang="zh-CN" altLang="en-US"/>
              <a:t>河北</a:t>
            </a:r>
          </a:p>
        </p:txBody>
      </p: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2754897" y="47407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/>
              <a:t>邻二甲苯</a:t>
            </a:r>
            <a:endParaRPr lang="zh-CN" altLang="en-US"/>
          </a:p>
        </p:txBody>
      </p:sp>
      <p:pic>
        <p:nvPicPr>
          <p:cNvPr id="126979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r="74399" b="73941"/>
          <a:stretch>
            <a:fillRect/>
          </a:stretch>
        </p:blipFill>
        <p:spPr bwMode="auto">
          <a:xfrm>
            <a:off x="1647401" y="3348317"/>
            <a:ext cx="2642211" cy="12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4904740" y="3522345"/>
            <a:ext cx="18040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zh-CN"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baseline="-250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C=CHCl</a:t>
            </a:r>
            <a:endParaRPr lang="en-US" altLang="zh-CN" sz="24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4397619" y="4388922"/>
            <a:ext cx="27800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00">
                <a:solidFill>
                  <a:srgbClr val="0070C0"/>
                </a:solidFill>
                <a:latin typeface="等线"/>
                <a:cs typeface="Arial"/>
              </a:rPr>
              <a:t>[20</a:t>
            </a:r>
            <a:r>
              <a:rPr lang="zh-CN" altLang="en-US" sz="2400" b="1" kern="100">
                <a:solidFill>
                  <a:srgbClr val="0070C0"/>
                </a:solidFill>
                <a:latin typeface="等线"/>
                <a:cs typeface="Arial"/>
              </a:rPr>
              <a:t>全国</a:t>
            </a:r>
            <a:r>
              <a:rPr lang="en-US" altLang="zh-CN" sz="2400" b="1" kern="100">
                <a:solidFill>
                  <a:srgbClr val="0070C0"/>
                </a:solidFill>
                <a:latin typeface="等线"/>
                <a:cs typeface="Arial"/>
              </a:rPr>
              <a:t>I]</a:t>
            </a:r>
            <a:r>
              <a:rPr lang="zh-CN" altLang="en-US" sz="2400" b="1" kern="100">
                <a:solidFill>
                  <a:srgbClr val="0070C0"/>
                </a:solidFill>
                <a:latin typeface="等线"/>
                <a:cs typeface="Arial"/>
              </a:rPr>
              <a:t>三氯乙</a:t>
            </a:r>
            <a:r>
              <a:rPr lang="zh-CN" altLang="en-US" sz="2400" b="1" u="sng" kern="100">
                <a:solidFill>
                  <a:srgbClr val="0070C0"/>
                </a:solidFill>
                <a:latin typeface="等线"/>
                <a:cs typeface="Arial"/>
              </a:rPr>
              <a:t>烯</a:t>
            </a:r>
            <a:endParaRPr lang="zh-CN" altLang="en-US" sz="2400" b="1" u="sng" kern="100">
              <a:solidFill>
                <a:srgbClr val="0070C0"/>
              </a:solidFill>
              <a:latin typeface="等线"/>
              <a:ea typeface="宋体" panose="02010600030101010101" pitchFamily="2" charset="-122"/>
              <a:cs typeface="Arial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23994" r="70488" b="52635"/>
          <a:stretch>
            <a:fillRect/>
          </a:stretch>
        </p:blipFill>
        <p:spPr bwMode="auto">
          <a:xfrm>
            <a:off x="8341995" y="3171825"/>
            <a:ext cx="1326515" cy="11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>
            <p:custDataLst>
              <p:tags r:id="rId16"/>
            </p:custDataLst>
          </p:nvPr>
        </p:nvSpPr>
        <p:spPr>
          <a:xfrm>
            <a:off x="7126057" y="4545537"/>
            <a:ext cx="30905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b="1" kern="100">
                <a:solidFill>
                  <a:srgbClr val="0070C0"/>
                </a:solidFill>
                <a:latin typeface="等线"/>
                <a:cs typeface="Arial"/>
              </a:rPr>
              <a:t>[20</a:t>
            </a:r>
            <a:r>
              <a:rPr lang="zh-CN" altLang="en-US" b="1" kern="100">
                <a:solidFill>
                  <a:srgbClr val="0070C0"/>
                </a:solidFill>
                <a:latin typeface="等线"/>
                <a:cs typeface="Arial"/>
              </a:rPr>
              <a:t>全国</a:t>
            </a:r>
            <a:r>
              <a:rPr lang="en-US" altLang="zh-CN" b="1" kern="100">
                <a:solidFill>
                  <a:srgbClr val="0070C0"/>
                </a:solidFill>
                <a:latin typeface="等线"/>
                <a:cs typeface="Arial"/>
              </a:rPr>
              <a:t>II]</a:t>
            </a:r>
            <a:r>
              <a:rPr lang="en-US" altLang="zh-CN" sz="1600" b="1">
                <a:solidFill>
                  <a:srgbClr val="0070C0"/>
                </a:solidFill>
              </a:rPr>
              <a:t> </a:t>
            </a:r>
            <a:r>
              <a:rPr lang="en-US" altLang="zh-CN" sz="2800" b="1">
                <a:solidFill>
                  <a:srgbClr val="0070C0"/>
                </a:solidFill>
              </a:rPr>
              <a:t>3-</a:t>
            </a:r>
            <a:r>
              <a:rPr lang="zh-CN" altLang="zh-CN" sz="2800" b="1">
                <a:solidFill>
                  <a:srgbClr val="0070C0"/>
                </a:solidFill>
              </a:rPr>
              <a:t>甲基苯酚</a:t>
            </a:r>
            <a:endParaRPr lang="zh-CN" altLang="zh-CN" sz="28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" grpId="0"/>
      <p:bldP spid="15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46412" y="779623"/>
          <a:ext cx="8780929" cy="454571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96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931">
                <a:tc gridSpan="3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近年高考真题中的有机物名称</a:t>
                      </a:r>
                      <a:endParaRPr lang="zh-CN" sz="1800" b="1" kern="100">
                        <a:effectLst/>
                        <a:latin typeface="Calibri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361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3680" r="82083" b="61987"/>
          <a:stretch>
            <a:fillRect/>
          </a:stretch>
        </p:blipFill>
        <p:spPr bwMode="auto">
          <a:xfrm>
            <a:off x="2400300" y="1466032"/>
            <a:ext cx="1143000" cy="10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496877" y="2823148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0070C0"/>
                </a:solidFill>
                <a:latin typeface="等线"/>
                <a:cs typeface="Arial"/>
              </a:rPr>
              <a:t>[20</a:t>
            </a:r>
            <a:r>
              <a:rPr lang="zh-CN" altLang="en-US" b="1" kern="100">
                <a:solidFill>
                  <a:srgbClr val="0070C0"/>
                </a:solidFill>
                <a:latin typeface="等线"/>
                <a:cs typeface="Arial"/>
              </a:rPr>
              <a:t>全国</a:t>
            </a:r>
            <a:r>
              <a:rPr lang="en-US" altLang="zh-CN" b="1" kern="100">
                <a:solidFill>
                  <a:srgbClr val="0070C0"/>
                </a:solidFill>
                <a:latin typeface="等线"/>
                <a:cs typeface="Arial"/>
              </a:rPr>
              <a:t>III]</a:t>
            </a:r>
            <a:r>
              <a:rPr lang="en-US" altLang="zh-CN" b="1">
                <a:solidFill>
                  <a:srgbClr val="0070C0"/>
                </a:solidFill>
              </a:rPr>
              <a:t> 2−</a:t>
            </a:r>
            <a:r>
              <a:rPr lang="zh-CN" altLang="zh-CN" b="1">
                <a:solidFill>
                  <a:srgbClr val="0070C0"/>
                </a:solidFill>
              </a:rPr>
              <a:t>羟基苯甲醛</a:t>
            </a:r>
            <a:endParaRPr lang="zh-CN" altLang="en-US" b="1">
              <a:solidFill>
                <a:srgbClr val="0070C0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9974" y="1378834"/>
            <a:ext cx="632012" cy="9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4581052" y="2623093"/>
            <a:ext cx="2608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100">
                <a:solidFill>
                  <a:srgbClr val="0070C0"/>
                </a:solidFill>
                <a:latin typeface="等线"/>
                <a:cs typeface="Arial"/>
              </a:rPr>
              <a:t>[20</a:t>
            </a:r>
            <a:r>
              <a:rPr lang="zh-CN" altLang="en-US" sz="2000" b="1" kern="100">
                <a:solidFill>
                  <a:srgbClr val="0070C0"/>
                </a:solidFill>
                <a:latin typeface="等线"/>
                <a:cs typeface="Arial"/>
              </a:rPr>
              <a:t>浙江</a:t>
            </a:r>
            <a:r>
              <a:rPr lang="en-US" altLang="zh-CN" sz="2000" b="1" kern="100">
                <a:solidFill>
                  <a:srgbClr val="0070C0"/>
                </a:solidFill>
                <a:latin typeface="等线"/>
                <a:cs typeface="Arial"/>
              </a:rPr>
              <a:t>]</a:t>
            </a:r>
            <a:r>
              <a:rPr lang="en-US" altLang="zh-CN" sz="2000" b="1">
                <a:solidFill>
                  <a:srgbClr val="0070C0"/>
                </a:solidFill>
              </a:rPr>
              <a:t> 3−</a:t>
            </a:r>
            <a:r>
              <a:rPr lang="zh-CN" altLang="zh-CN" sz="2000" b="1">
                <a:solidFill>
                  <a:srgbClr val="0070C0"/>
                </a:solidFill>
              </a:rPr>
              <a:t>甲基己烷</a:t>
            </a:r>
            <a:endParaRPr lang="zh-CN" altLang="en-US" sz="20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7522778" y="2597116"/>
            <a:ext cx="17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100">
                <a:solidFill>
                  <a:srgbClr val="0070C0"/>
                </a:solidFill>
                <a:latin typeface="等线"/>
                <a:cs typeface="Arial"/>
              </a:rPr>
              <a:t>[20</a:t>
            </a:r>
            <a:r>
              <a:rPr lang="zh-CN" altLang="en-US" sz="2000" b="1" kern="100">
                <a:solidFill>
                  <a:srgbClr val="0070C0"/>
                </a:solidFill>
                <a:latin typeface="等线"/>
                <a:cs typeface="Arial"/>
              </a:rPr>
              <a:t>浙江</a:t>
            </a:r>
            <a:r>
              <a:rPr lang="en-US" altLang="zh-CN" sz="2000" b="1" kern="100">
                <a:solidFill>
                  <a:srgbClr val="0070C0"/>
                </a:solidFill>
                <a:latin typeface="等线"/>
                <a:cs typeface="Arial"/>
              </a:rPr>
              <a:t>]</a:t>
            </a:r>
            <a:r>
              <a:rPr lang="zh-CN" altLang="en-US" sz="2000" b="1" kern="100">
                <a:solidFill>
                  <a:srgbClr val="0070C0"/>
                </a:solidFill>
                <a:latin typeface="等线"/>
                <a:cs typeface="Arial"/>
              </a:rPr>
              <a:t>甘油</a:t>
            </a:r>
            <a:endParaRPr lang="zh-CN" altLang="en-US" sz="20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117" y="1639411"/>
            <a:ext cx="2514278" cy="7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617" y="3501989"/>
            <a:ext cx="1276349" cy="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5901" y="3406191"/>
            <a:ext cx="774329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1837813" y="4299690"/>
            <a:ext cx="2539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b="1" kern="100">
                <a:solidFill>
                  <a:srgbClr val="0070C0"/>
                </a:solidFill>
                <a:latin typeface="等线"/>
                <a:cs typeface="Arial"/>
              </a:rPr>
              <a:t>[19</a:t>
            </a:r>
            <a:r>
              <a:rPr lang="zh-CN" altLang="en-US" b="1" kern="100">
                <a:solidFill>
                  <a:srgbClr val="0070C0"/>
                </a:solidFill>
                <a:latin typeface="等线"/>
                <a:cs typeface="Arial"/>
              </a:rPr>
              <a:t>全国</a:t>
            </a:r>
            <a:r>
              <a:rPr lang="en-US" altLang="zh-CN" b="1" kern="100">
                <a:solidFill>
                  <a:srgbClr val="0070C0"/>
                </a:solidFill>
                <a:latin typeface="等线"/>
                <a:cs typeface="Arial"/>
              </a:rPr>
              <a:t>I]</a:t>
            </a:r>
            <a:r>
              <a:rPr lang="en-US" altLang="zh-CN" b="1" u="sng" kern="100">
                <a:solidFill>
                  <a:srgbClr val="0070C0"/>
                </a:solidFill>
                <a:latin typeface="等线"/>
                <a:cs typeface="Arial"/>
              </a:rPr>
              <a:t>2</a:t>
            </a:r>
            <a:r>
              <a:rPr lang="zh-CN" altLang="en-US" sz="2000" b="1" u="sng" kern="100">
                <a:solidFill>
                  <a:srgbClr val="0070C0"/>
                </a:solidFill>
                <a:latin typeface="等线"/>
                <a:cs typeface="Arial"/>
              </a:rPr>
              <a:t>－</a:t>
            </a:r>
            <a:r>
              <a:rPr lang="zh-CN" altLang="en-US" b="1" u="sng" kern="100">
                <a:solidFill>
                  <a:srgbClr val="0070C0"/>
                </a:solidFill>
                <a:latin typeface="等线"/>
                <a:cs typeface="Arial"/>
              </a:rPr>
              <a:t>苯基丙烯</a:t>
            </a:r>
            <a:endParaRPr lang="zh-CN" altLang="en-US" sz="24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4581052" y="4404682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b="1" kern="100">
                <a:solidFill>
                  <a:srgbClr val="0070C0"/>
                </a:solidFill>
                <a:latin typeface="等线"/>
                <a:cs typeface="Arial"/>
              </a:rPr>
              <a:t>[19</a:t>
            </a:r>
            <a:r>
              <a:rPr lang="zh-CN" altLang="en-US" b="1" kern="100">
                <a:solidFill>
                  <a:srgbClr val="0070C0"/>
                </a:solidFill>
                <a:latin typeface="等线"/>
                <a:cs typeface="Arial"/>
              </a:rPr>
              <a:t>全国</a:t>
            </a:r>
            <a:r>
              <a:rPr lang="en-US" altLang="zh-CN" b="1" kern="100">
                <a:solidFill>
                  <a:srgbClr val="0070C0"/>
                </a:solidFill>
                <a:latin typeface="等线"/>
                <a:cs typeface="Arial"/>
              </a:rPr>
              <a:t>II]</a:t>
            </a:r>
            <a:r>
              <a:rPr lang="zh-CN" altLang="en-US" sz="1600" b="1" u="sng" kern="100">
                <a:solidFill>
                  <a:srgbClr val="0070C0"/>
                </a:solidFill>
                <a:latin typeface="等线"/>
                <a:cs typeface="Arial"/>
              </a:rPr>
              <a:t>环戊二烯</a:t>
            </a:r>
            <a:endParaRPr lang="zh-CN" altLang="en-US" sz="20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" name="图片 5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390" y="3507743"/>
            <a:ext cx="1369149" cy="6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>
            <p:custDataLst>
              <p:tags r:id="rId13"/>
            </p:custDataLst>
          </p:nvPr>
        </p:nvSpPr>
        <p:spPr>
          <a:xfrm>
            <a:off x="7583886" y="4552233"/>
            <a:ext cx="212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100">
                <a:solidFill>
                  <a:srgbClr val="0070C0"/>
                </a:solidFill>
                <a:latin typeface="等线"/>
                <a:cs typeface="Arial"/>
              </a:rPr>
              <a:t>[19</a:t>
            </a:r>
            <a:r>
              <a:rPr lang="zh-CN" altLang="en-US" sz="2000" b="1" kern="100">
                <a:solidFill>
                  <a:srgbClr val="0070C0"/>
                </a:solidFill>
                <a:latin typeface="等线"/>
                <a:cs typeface="Arial"/>
              </a:rPr>
              <a:t>全国</a:t>
            </a:r>
            <a:r>
              <a:rPr lang="en-US" altLang="zh-CN" sz="2000" b="1" kern="100">
                <a:solidFill>
                  <a:srgbClr val="0070C0"/>
                </a:solidFill>
                <a:latin typeface="等线"/>
                <a:cs typeface="Arial"/>
              </a:rPr>
              <a:t>III]</a:t>
            </a:r>
            <a:r>
              <a:rPr lang="zh-CN" altLang="en-US" sz="2000" b="1" u="sng" kern="100">
                <a:solidFill>
                  <a:srgbClr val="0070C0"/>
                </a:solidFill>
                <a:latin typeface="等线"/>
                <a:cs typeface="Arial"/>
              </a:rPr>
              <a:t>苯胺</a:t>
            </a:r>
            <a:endParaRPr lang="zh-CN" altLang="en-US" sz="2000" b="1" kern="100">
              <a:solidFill>
                <a:srgbClr val="0070C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/>
      <p:bldP spid="18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8425" y="90170"/>
          <a:ext cx="11760200" cy="649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8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8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="0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－苯基丙烯</a:t>
                      </a:r>
                      <a:endParaRPr lang="en-US" altLang="en-US" sz="2400" b="0" u="sng">
                        <a:latin typeface="方正兰亭超细黑简体" charset="0"/>
                        <a:ea typeface="Calibri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环戊二烯</a:t>
                      </a:r>
                      <a:endParaRPr lang="en-US" altLang="en-US" sz="2400" b="0" u="sng">
                        <a:latin typeface="方正兰亭超细黑简体" charset="0"/>
                        <a:ea typeface="Calibri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水杨酸</a:t>
                      </a:r>
                      <a:endParaRPr lang="en-US" altLang="en-US" sz="2400" b="0" u="sng">
                        <a:latin typeface="方正兰亭超细黑简体" charset="0"/>
                        <a:ea typeface="Calibri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乙酰水杨酸</a:t>
                      </a:r>
                      <a:endParaRPr lang="en-US" altLang="en-US" sz="2400" b="0" u="sng">
                        <a:latin typeface="方正兰亭超细黑简体" charset="0"/>
                        <a:ea typeface="Calibri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6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28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CO)</a:t>
                      </a:r>
                      <a:r>
                        <a:rPr lang="en-US" sz="28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醋酸酐</a:t>
                      </a:r>
                      <a:endParaRPr lang="en-US" altLang="en-US" sz="2800" b="0" u="sng">
                        <a:latin typeface="方正兰亭超细黑简体" charset="0"/>
                        <a:ea typeface="Times New Roman" panose="02020603050405020304" pitchFamily="18" charset="0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苯胺</a:t>
                      </a:r>
                      <a:endParaRPr lang="en-US" altLang="en-US" sz="2800" b="0" u="sng">
                        <a:latin typeface="方正兰亭超细黑简体" charset="0"/>
                        <a:ea typeface="Calibri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endParaRPr 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间苯二酚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(1,3－苯二酚)</a:t>
                      </a:r>
                      <a:endParaRPr lang="en-US" altLang="en-US" sz="2000" b="0" u="sng">
                        <a:latin typeface="方正兰亭超细黑简体" charset="0"/>
                        <a:ea typeface="Calibri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19江苏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抗坏血酸</a:t>
                      </a:r>
                      <a:endParaRPr lang="en-US" altLang="en-US" sz="2800" b="0" u="sng">
                        <a:latin typeface="方正兰亭超细黑简体" charset="0"/>
                        <a:ea typeface="Calibri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80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方正兰亭超细黑简体" charset="0"/>
                          <a:cs typeface="方正兰亭超细黑简体" charset="0"/>
                        </a:rPr>
                        <a:t>HOCH</a:t>
                      </a:r>
                      <a:r>
                        <a:rPr lang="en-US" sz="2400" b="0" baseline="-25000">
                          <a:latin typeface="方正兰亭超细黑简体" charset="0"/>
                          <a:cs typeface="方正兰亭超细黑简体" charset="0"/>
                        </a:rPr>
                        <a:t>2</a:t>
                      </a:r>
                      <a:r>
                        <a:rPr lang="en-US" sz="2400" b="0">
                          <a:latin typeface="方正兰亭超细黑简体" charset="0"/>
                          <a:cs typeface="方正兰亭超细黑简体" charset="0"/>
                        </a:rPr>
                        <a:t>CH</a:t>
                      </a:r>
                      <a:r>
                        <a:rPr lang="en-US" sz="2400" b="0" baseline="-25000">
                          <a:latin typeface="方正兰亭超细黑简体" charset="0"/>
                          <a:cs typeface="方正兰亭超细黑简体" charset="0"/>
                        </a:rPr>
                        <a:t>2</a:t>
                      </a:r>
                      <a:r>
                        <a:rPr lang="en-US" sz="2400" b="0">
                          <a:latin typeface="方正兰亭超细黑简体" charset="0"/>
                          <a:cs typeface="方正兰亭超细黑简体" charset="0"/>
                        </a:rPr>
                        <a:t>CH</a:t>
                      </a:r>
                      <a:r>
                        <a:rPr lang="en-US" sz="2400" b="0" baseline="-25000">
                          <a:latin typeface="方正兰亭超细黑简体" charset="0"/>
                          <a:cs typeface="方正兰亭超细黑简体" charset="0"/>
                        </a:rPr>
                        <a:t>2</a:t>
                      </a:r>
                      <a:r>
                        <a:rPr lang="en-US" sz="2400" b="0">
                          <a:latin typeface="方正兰亭超细黑简体" charset="0"/>
                          <a:cs typeface="方正兰亭超细黑简体" charset="0"/>
                        </a:rPr>
                        <a:t>COOH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19海南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 b="0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－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羟基丁酸</a:t>
                      </a:r>
                      <a:endParaRPr lang="en-US" altLang="en-US" sz="2400" b="0" u="sng">
                        <a:latin typeface="方正兰亭超细黑简体" charset="0"/>
                        <a:ea typeface="方正兰亭超细黑简体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/>
                          <a:cs typeface="Calibri" panose="020F0502020204030204" charset="0"/>
                        </a:rPr>
                        <a:t> 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19海南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 b="0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－丁内酯</a:t>
                      </a:r>
                      <a:endParaRPr lang="en-US" altLang="en-US" sz="2400" b="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19海南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硫酸氢乙酯</a:t>
                      </a:r>
                      <a:endParaRPr lang="en-US" altLang="en-US" sz="2800" b="0" u="sng">
                        <a:latin typeface="方正兰亭超细黑简体" charset="0"/>
                        <a:ea typeface="Calibri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19海南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硫酸二乙酯</a:t>
                      </a:r>
                      <a:endParaRPr lang="en-US" altLang="en-US" sz="2800" b="0" u="sng">
                        <a:latin typeface="方正兰亭超细黑简体" charset="0"/>
                        <a:ea typeface="Calibri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8985" y="429260"/>
            <a:ext cx="1505585" cy="976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791585" y="194945"/>
            <a:ext cx="1195070" cy="1005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73750" y="194945"/>
            <a:ext cx="1976120" cy="1005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044940" y="90170"/>
            <a:ext cx="1917065" cy="1283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298190" y="2720975"/>
            <a:ext cx="1444625" cy="1010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615305" y="2300605"/>
            <a:ext cx="2233930" cy="1157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481060" y="2430780"/>
            <a:ext cx="2348230" cy="130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/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512185" y="4653915"/>
            <a:ext cx="1474470" cy="929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508625" y="4653915"/>
            <a:ext cx="2340610" cy="1051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/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764905" y="4492625"/>
            <a:ext cx="2197735" cy="121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614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05585" y="1371600"/>
          <a:ext cx="8207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381000" imgH="238125" progId="ChemWindow.Document">
                  <p:embed/>
                </p:oleObj>
              </mc:Choice>
              <mc:Fallback>
                <p:oleObj r:id="rId26" imgW="38100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05585" y="1371600"/>
                        <a:ext cx="820738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对象 614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670935" y="1371600"/>
          <a:ext cx="1438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666750" imgH="238125" progId="ChemWindow.Document">
                  <p:embed/>
                </p:oleObj>
              </mc:Choice>
              <mc:Fallback>
                <p:oleObj r:id="rId28" imgW="66675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670935" y="1371600"/>
                        <a:ext cx="143827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对象 6147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664200" y="1449388"/>
          <a:ext cx="2049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0" imgW="952500" imgH="238125" progId="ChemWindow.Document">
                  <p:embed/>
                </p:oleObj>
              </mc:Choice>
              <mc:Fallback>
                <p:oleObj r:id="rId30" imgW="95250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664200" y="1449388"/>
                        <a:ext cx="2049463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对象 614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328025" y="1268413"/>
          <a:ext cx="126841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2" imgW="590550" imgH="514350" progId="ChemWindow.Document">
                  <p:embed/>
                </p:oleObj>
              </mc:Choice>
              <mc:Fallback>
                <p:oleObj r:id="rId32" imgW="590550" imgH="514350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328025" y="1268413"/>
                        <a:ext cx="1268413" cy="1103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对象 6149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37185" y="2803525"/>
          <a:ext cx="2622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4" imgW="1219200" imgH="238125" progId="ChemWindow.Document">
                  <p:embed/>
                </p:oleObj>
              </mc:Choice>
              <mc:Fallback>
                <p:oleObj r:id="rId34" imgW="121920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37185" y="2803525"/>
                        <a:ext cx="26225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对象 6150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416425" y="2924175"/>
          <a:ext cx="22558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6" imgW="1047750" imgH="314325" progId="ChemWindow.Document">
                  <p:embed/>
                </p:oleObj>
              </mc:Choice>
              <mc:Fallback>
                <p:oleObj r:id="rId36" imgW="1047750" imgH="3143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416425" y="2924175"/>
                        <a:ext cx="2255838" cy="677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对象 615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9172258" y="2847658"/>
          <a:ext cx="18494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8" imgW="885825" imgH="533400" progId="ChemWindow.Document">
                  <p:embed/>
                </p:oleObj>
              </mc:Choice>
              <mc:Fallback>
                <p:oleObj r:id="rId38" imgW="885825" imgH="533400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172258" y="2847658"/>
                        <a:ext cx="1849437" cy="1111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对象 615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912938" y="4451668"/>
          <a:ext cx="1411287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0" imgW="657225" imgH="809625" progId="ChemWindow.Document">
                  <p:embed/>
                </p:oleObj>
              </mc:Choice>
              <mc:Fallback>
                <p:oleObj r:id="rId40" imgW="657225" imgH="8096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912938" y="4451668"/>
                        <a:ext cx="1411287" cy="173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对象 6153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224338" y="4292600"/>
          <a:ext cx="2087562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2" imgW="971550" imgH="809625" progId="ChemWindow.Document">
                  <p:embed/>
                </p:oleObj>
              </mc:Choice>
              <mc:Fallback>
                <p:oleObj r:id="rId42" imgW="971550" imgH="8096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224338" y="4292600"/>
                        <a:ext cx="2087562" cy="173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文本框 6154"/>
          <p:cNvSpPr txBox="1"/>
          <p:nvPr>
            <p:custDataLst>
              <p:tags r:id="rId10"/>
            </p:custDataLst>
          </p:nvPr>
        </p:nvSpPr>
        <p:spPr>
          <a:xfrm>
            <a:off x="6743700" y="5032375"/>
            <a:ext cx="188531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(CH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CH-</a:t>
            </a:r>
          </a:p>
        </p:txBody>
      </p:sp>
      <p:sp>
        <p:nvSpPr>
          <p:cNvPr id="6156" name="文本框 6155"/>
          <p:cNvSpPr txBox="1"/>
          <p:nvPr>
            <p:custDataLst>
              <p:tags r:id="rId11"/>
            </p:custDataLst>
          </p:nvPr>
        </p:nvSpPr>
        <p:spPr>
          <a:xfrm>
            <a:off x="6743700" y="4456113"/>
            <a:ext cx="24288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(CH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CHCH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-</a:t>
            </a:r>
          </a:p>
        </p:txBody>
      </p:sp>
      <p:sp>
        <p:nvSpPr>
          <p:cNvPr id="6157" name="文本框 6156"/>
          <p:cNvSpPr txBox="1"/>
          <p:nvPr>
            <p:custDataLst>
              <p:tags r:id="rId12"/>
            </p:custDataLst>
          </p:nvPr>
        </p:nvSpPr>
        <p:spPr>
          <a:xfrm>
            <a:off x="6672263" y="5537200"/>
            <a:ext cx="16802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(CH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C-</a:t>
            </a:r>
          </a:p>
        </p:txBody>
      </p:sp>
      <p:sp>
        <p:nvSpPr>
          <p:cNvPr id="6158" name="文本框 6157"/>
          <p:cNvSpPr txBox="1"/>
          <p:nvPr>
            <p:custDataLst>
              <p:tags r:id="rId13"/>
            </p:custDataLst>
          </p:nvPr>
        </p:nvSpPr>
        <p:spPr>
          <a:xfrm>
            <a:off x="6672263" y="6092825"/>
            <a:ext cx="2184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(CH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CCH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-</a:t>
            </a:r>
          </a:p>
        </p:txBody>
      </p:sp>
      <p:sp>
        <p:nvSpPr>
          <p:cNvPr id="6159" name="文本框 6158"/>
          <p:cNvSpPr txBox="1"/>
          <p:nvPr>
            <p:custDataLst>
              <p:tags r:id="rId14"/>
            </p:custDataLst>
          </p:nvPr>
        </p:nvSpPr>
        <p:spPr>
          <a:xfrm>
            <a:off x="1316355" y="1963738"/>
            <a:ext cx="11541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</a:t>
            </a:r>
          </a:p>
        </p:txBody>
      </p:sp>
      <p:sp>
        <p:nvSpPr>
          <p:cNvPr id="6160" name="矩形 6159"/>
          <p:cNvSpPr/>
          <p:nvPr>
            <p:custDataLst>
              <p:tags r:id="rId15"/>
            </p:custDataLst>
          </p:nvPr>
        </p:nvSpPr>
        <p:spPr>
          <a:xfrm>
            <a:off x="4702493" y="6110288"/>
            <a:ext cx="18272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新戊基</a:t>
            </a:r>
          </a:p>
        </p:txBody>
      </p:sp>
      <p:sp>
        <p:nvSpPr>
          <p:cNvPr id="6161" name="矩形 6160"/>
          <p:cNvSpPr/>
          <p:nvPr>
            <p:custDataLst>
              <p:tags r:id="rId16"/>
            </p:custDataLst>
          </p:nvPr>
        </p:nvSpPr>
        <p:spPr>
          <a:xfrm>
            <a:off x="2090738" y="6207443"/>
            <a:ext cx="170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叔丁基</a:t>
            </a:r>
          </a:p>
        </p:txBody>
      </p:sp>
      <p:sp>
        <p:nvSpPr>
          <p:cNvPr id="6162" name="矩形 6161"/>
          <p:cNvSpPr/>
          <p:nvPr>
            <p:custDataLst>
              <p:tags r:id="rId17"/>
            </p:custDataLst>
          </p:nvPr>
        </p:nvSpPr>
        <p:spPr>
          <a:xfrm>
            <a:off x="4702810" y="3632200"/>
            <a:ext cx="170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仲丁基</a:t>
            </a:r>
          </a:p>
        </p:txBody>
      </p:sp>
      <p:sp>
        <p:nvSpPr>
          <p:cNvPr id="6163" name="矩形 6162"/>
          <p:cNvSpPr/>
          <p:nvPr>
            <p:custDataLst>
              <p:tags r:id="rId18"/>
            </p:custDataLst>
          </p:nvPr>
        </p:nvSpPr>
        <p:spPr>
          <a:xfrm>
            <a:off x="9604058" y="4157980"/>
            <a:ext cx="16081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异丁基</a:t>
            </a:r>
          </a:p>
        </p:txBody>
      </p:sp>
      <p:sp>
        <p:nvSpPr>
          <p:cNvPr id="6164" name="矩形 6163"/>
          <p:cNvSpPr/>
          <p:nvPr>
            <p:custDataLst>
              <p:tags r:id="rId19"/>
            </p:custDataLst>
          </p:nvPr>
        </p:nvSpPr>
        <p:spPr>
          <a:xfrm>
            <a:off x="479425" y="3609658"/>
            <a:ext cx="2174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( 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丁基</a:t>
            </a:r>
          </a:p>
        </p:txBody>
      </p:sp>
      <p:sp>
        <p:nvSpPr>
          <p:cNvPr id="6165" name="矩形 6164"/>
          <p:cNvSpPr/>
          <p:nvPr>
            <p:custDataLst>
              <p:tags r:id="rId20"/>
            </p:custDataLst>
          </p:nvPr>
        </p:nvSpPr>
        <p:spPr>
          <a:xfrm>
            <a:off x="8040688" y="2276475"/>
            <a:ext cx="1797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异丙基</a:t>
            </a:r>
          </a:p>
        </p:txBody>
      </p:sp>
      <p:sp>
        <p:nvSpPr>
          <p:cNvPr id="6166" name="矩形 6165"/>
          <p:cNvSpPr/>
          <p:nvPr>
            <p:custDataLst>
              <p:tags r:id="rId21"/>
            </p:custDataLst>
          </p:nvPr>
        </p:nvSpPr>
        <p:spPr>
          <a:xfrm>
            <a:off x="5546725" y="2119948"/>
            <a:ext cx="2174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( 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) 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丙基</a:t>
            </a:r>
          </a:p>
        </p:txBody>
      </p:sp>
      <p:sp>
        <p:nvSpPr>
          <p:cNvPr id="6167" name="矩形 6166"/>
          <p:cNvSpPr/>
          <p:nvPr>
            <p:custDataLst>
              <p:tags r:id="rId22"/>
            </p:custDataLst>
          </p:nvPr>
        </p:nvSpPr>
        <p:spPr>
          <a:xfrm>
            <a:off x="3657600" y="1905000"/>
            <a:ext cx="12303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乙基</a:t>
            </a:r>
          </a:p>
        </p:txBody>
      </p:sp>
      <p:sp>
        <p:nvSpPr>
          <p:cNvPr id="6168" name="文本框 6167"/>
          <p:cNvSpPr txBox="1"/>
          <p:nvPr>
            <p:custDataLst>
              <p:tags r:id="rId23"/>
            </p:custDataLst>
          </p:nvPr>
        </p:nvSpPr>
        <p:spPr>
          <a:xfrm>
            <a:off x="231775" y="84138"/>
            <a:ext cx="477393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常见烃基的结构和名称</a:t>
            </a:r>
          </a:p>
        </p:txBody>
      </p:sp>
      <p:sp>
        <p:nvSpPr>
          <p:cNvPr id="6169" name="文本框 6168"/>
          <p:cNvSpPr txBox="1"/>
          <p:nvPr>
            <p:custDataLst>
              <p:tags r:id="rId24"/>
            </p:custDataLst>
          </p:nvPr>
        </p:nvSpPr>
        <p:spPr>
          <a:xfrm>
            <a:off x="1316355" y="709930"/>
            <a:ext cx="67252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烃  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RH               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烃基  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R-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/>
      <p:bldP spid="6161" grpId="0"/>
      <p:bldP spid="6162" grpId="0"/>
      <p:bldP spid="6163" grpId="0"/>
      <p:bldP spid="6164" grpId="0"/>
      <p:bldP spid="6165" grpId="0"/>
      <p:bldP spid="6166" grpId="0"/>
      <p:bldP spid="61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>
            <p:custDataLst>
              <p:tags r:id="rId1"/>
            </p:custDataLst>
          </p:nvPr>
        </p:nvSpPr>
        <p:spPr>
          <a:xfrm>
            <a:off x="1238885" y="1716405"/>
            <a:ext cx="19773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=CH-</a:t>
            </a:r>
          </a:p>
        </p:txBody>
      </p:sp>
      <p:sp>
        <p:nvSpPr>
          <p:cNvPr id="7171" name="文本框 7170"/>
          <p:cNvSpPr txBox="1"/>
          <p:nvPr>
            <p:custDataLst>
              <p:tags r:id="rId2"/>
            </p:custDataLst>
          </p:nvPr>
        </p:nvSpPr>
        <p:spPr>
          <a:xfrm>
            <a:off x="4796790" y="1716405"/>
            <a:ext cx="2780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=CHCH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</a:t>
            </a:r>
          </a:p>
        </p:txBody>
      </p:sp>
      <p:sp>
        <p:nvSpPr>
          <p:cNvPr id="7172" name="文本框 7171"/>
          <p:cNvSpPr txBox="1"/>
          <p:nvPr>
            <p:custDataLst>
              <p:tags r:id="rId3"/>
            </p:custDataLst>
          </p:nvPr>
        </p:nvSpPr>
        <p:spPr>
          <a:xfrm>
            <a:off x="8420735" y="1720850"/>
            <a:ext cx="26701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-CH=CHCH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graphicFrame>
        <p:nvGraphicFramePr>
          <p:cNvPr id="7173" name="对象 717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511800" y="4238625"/>
          <a:ext cx="253492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638175" imgH="619125" progId="ChemWindow.Document">
                  <p:embed/>
                </p:oleObj>
              </mc:Choice>
              <mc:Fallback>
                <p:oleObj r:id="rId13" imgW="638175" imgH="619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11800" y="4238625"/>
                        <a:ext cx="2534920" cy="1441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4" name="文本框 7203"/>
          <p:cNvSpPr txBox="1"/>
          <p:nvPr>
            <p:custDataLst>
              <p:tags r:id="rId5"/>
            </p:custDataLst>
          </p:nvPr>
        </p:nvSpPr>
        <p:spPr>
          <a:xfrm>
            <a:off x="1238568" y="2518410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乙烯基</a:t>
            </a:r>
          </a:p>
        </p:txBody>
      </p:sp>
      <p:sp>
        <p:nvSpPr>
          <p:cNvPr id="7205" name="矩形 7204"/>
          <p:cNvSpPr/>
          <p:nvPr>
            <p:custDataLst>
              <p:tags r:id="rId6"/>
            </p:custDataLst>
          </p:nvPr>
        </p:nvSpPr>
        <p:spPr>
          <a:xfrm>
            <a:off x="5056188" y="242760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烯丙基</a:t>
            </a:r>
          </a:p>
        </p:txBody>
      </p:sp>
      <p:sp>
        <p:nvSpPr>
          <p:cNvPr id="7206" name="矩形 7205"/>
          <p:cNvSpPr/>
          <p:nvPr>
            <p:custDataLst>
              <p:tags r:id="rId7"/>
            </p:custDataLst>
          </p:nvPr>
        </p:nvSpPr>
        <p:spPr>
          <a:xfrm>
            <a:off x="8971280" y="263937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丙烯基</a:t>
            </a:r>
          </a:p>
        </p:txBody>
      </p:sp>
      <p:sp>
        <p:nvSpPr>
          <p:cNvPr id="7207" name="矩形 7206"/>
          <p:cNvSpPr/>
          <p:nvPr>
            <p:custDataLst>
              <p:tags r:id="rId8"/>
            </p:custDataLst>
          </p:nvPr>
        </p:nvSpPr>
        <p:spPr>
          <a:xfrm>
            <a:off x="5866765" y="5003483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乙炔基</a:t>
            </a:r>
          </a:p>
        </p:txBody>
      </p:sp>
      <p:sp>
        <p:nvSpPr>
          <p:cNvPr id="7208" name="文本框 7207"/>
          <p:cNvSpPr txBox="1"/>
          <p:nvPr>
            <p:custDataLst>
              <p:tags r:id="rId9"/>
            </p:custDataLst>
          </p:nvPr>
        </p:nvSpPr>
        <p:spPr>
          <a:xfrm>
            <a:off x="422275" y="587693"/>
            <a:ext cx="34004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常见的不饱和烃基：</a:t>
            </a:r>
          </a:p>
        </p:txBody>
      </p:sp>
      <p:pic>
        <p:nvPicPr>
          <p:cNvPr id="7209" name="图片 720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rcRect l="44156"/>
          <a:stretch>
            <a:fillRect/>
          </a:stretch>
        </p:blipFill>
        <p:spPr>
          <a:xfrm>
            <a:off x="1911033" y="3622358"/>
            <a:ext cx="2209800" cy="112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10" name="矩形 7209"/>
          <p:cNvSpPr/>
          <p:nvPr>
            <p:custDataLst>
              <p:tags r:id="rId11"/>
            </p:custDataLst>
          </p:nvPr>
        </p:nvSpPr>
        <p:spPr>
          <a:xfrm>
            <a:off x="2209800" y="515778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异丙烯基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/>
      <p:bldP spid="7205" grpId="0"/>
      <p:bldP spid="7206" grpId="0"/>
      <p:bldP spid="7207" grpId="0"/>
      <p:bldP spid="7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7" name="组合 81926"/>
          <p:cNvGrpSpPr/>
          <p:nvPr>
            <p:custDataLst>
              <p:tags r:id="rId1"/>
            </p:custDataLst>
          </p:nvPr>
        </p:nvGrpSpPr>
        <p:grpSpPr>
          <a:xfrm>
            <a:off x="4857750" y="935355"/>
            <a:ext cx="1194435" cy="838200"/>
            <a:chOff x="480" y="2544"/>
            <a:chExt cx="432" cy="438"/>
          </a:xfrm>
        </p:grpSpPr>
        <p:pic>
          <p:nvPicPr>
            <p:cNvPr id="81928" name="图片 8192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480" y="2544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29" name="直接连接符 81928"/>
            <p:cNvSpPr/>
            <p:nvPr>
              <p:custDataLst>
                <p:tags r:id="rId30"/>
              </p:custDataLst>
            </p:nvPr>
          </p:nvSpPr>
          <p:spPr>
            <a:xfrm>
              <a:off x="816" y="2688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81930" name="组合 81929"/>
          <p:cNvGrpSpPr/>
          <p:nvPr>
            <p:custDataLst>
              <p:tags r:id="rId2"/>
            </p:custDataLst>
          </p:nvPr>
        </p:nvGrpSpPr>
        <p:grpSpPr>
          <a:xfrm>
            <a:off x="2261870" y="2640811"/>
            <a:ext cx="2153554" cy="1093624"/>
            <a:chOff x="1632" y="2832"/>
            <a:chExt cx="1068" cy="438"/>
          </a:xfrm>
        </p:grpSpPr>
        <p:pic>
          <p:nvPicPr>
            <p:cNvPr id="81931" name="图片 81930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1632" y="2832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32" name="直接连接符 81931"/>
            <p:cNvSpPr/>
            <p:nvPr>
              <p:custDataLst>
                <p:tags r:id="rId27"/>
              </p:custDataLst>
            </p:nvPr>
          </p:nvSpPr>
          <p:spPr>
            <a:xfrm>
              <a:off x="1968" y="2976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933" name="矩形 81932"/>
            <p:cNvSpPr/>
            <p:nvPr>
              <p:custDataLst>
                <p:tags r:id="rId28"/>
              </p:custDataLst>
            </p:nvPr>
          </p:nvSpPr>
          <p:spPr>
            <a:xfrm>
              <a:off x="2064" y="2858"/>
              <a:ext cx="636" cy="2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CH</a:t>
              </a:r>
              <a:r>
                <a:rPr lang="en-US" altLang="zh-CN" sz="2800" baseline="-16000">
                  <a:latin typeface="黑体" panose="02010609060101010101" charset="-122"/>
                  <a:ea typeface="黑体" panose="02010609060101010101" charset="-122"/>
                </a:rPr>
                <a:t>2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－</a:t>
              </a:r>
            </a:p>
          </p:txBody>
        </p:sp>
      </p:grpSp>
      <p:grpSp>
        <p:nvGrpSpPr>
          <p:cNvPr id="81934" name="组合 81933"/>
          <p:cNvGrpSpPr/>
          <p:nvPr>
            <p:custDataLst>
              <p:tags r:id="rId3"/>
            </p:custDataLst>
          </p:nvPr>
        </p:nvGrpSpPr>
        <p:grpSpPr>
          <a:xfrm>
            <a:off x="3371850" y="3986530"/>
            <a:ext cx="1719580" cy="873125"/>
            <a:chOff x="3024" y="3279"/>
            <a:chExt cx="796" cy="471"/>
          </a:xfrm>
        </p:grpSpPr>
        <p:pic>
          <p:nvPicPr>
            <p:cNvPr id="81935" name="图片 81934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3024" y="3312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36" name="直接连接符 81935"/>
            <p:cNvSpPr/>
            <p:nvPr>
              <p:custDataLst>
                <p:tags r:id="rId23"/>
              </p:custDataLst>
            </p:nvPr>
          </p:nvSpPr>
          <p:spPr>
            <a:xfrm>
              <a:off x="3360" y="3456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937" name="矩形 81936"/>
            <p:cNvSpPr/>
            <p:nvPr>
              <p:custDataLst>
                <p:tags r:id="rId24"/>
              </p:custDataLst>
            </p:nvPr>
          </p:nvSpPr>
          <p:spPr>
            <a:xfrm>
              <a:off x="3408" y="3279"/>
              <a:ext cx="412" cy="2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CH</a:t>
              </a:r>
              <a:r>
                <a:rPr lang="en-US" altLang="zh-CN" sz="2800" baseline="-16000">
                  <a:latin typeface="黑体" panose="02010609060101010101" charset="-122"/>
                  <a:ea typeface="黑体" panose="02010609060101010101" charset="-122"/>
                </a:rPr>
                <a:t>3</a:t>
              </a:r>
            </a:p>
          </p:txBody>
        </p:sp>
        <p:sp>
          <p:nvSpPr>
            <p:cNvPr id="81938" name="直接连接符 81937"/>
            <p:cNvSpPr/>
            <p:nvPr>
              <p:custDataLst>
                <p:tags r:id="rId25"/>
              </p:custDataLst>
            </p:nvPr>
          </p:nvSpPr>
          <p:spPr>
            <a:xfrm>
              <a:off x="3360" y="36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81939" name="组合 81938"/>
          <p:cNvGrpSpPr/>
          <p:nvPr>
            <p:custDataLst>
              <p:tags r:id="rId4"/>
            </p:custDataLst>
          </p:nvPr>
        </p:nvGrpSpPr>
        <p:grpSpPr>
          <a:xfrm>
            <a:off x="5530850" y="4035425"/>
            <a:ext cx="1446530" cy="909320"/>
            <a:chOff x="1986" y="3423"/>
            <a:chExt cx="826" cy="513"/>
          </a:xfrm>
        </p:grpSpPr>
        <p:pic>
          <p:nvPicPr>
            <p:cNvPr id="81940" name="图片 81939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1986" y="3465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41" name="直接连接符 81940"/>
            <p:cNvSpPr/>
            <p:nvPr>
              <p:custDataLst>
                <p:tags r:id="rId19"/>
              </p:custDataLst>
            </p:nvPr>
          </p:nvSpPr>
          <p:spPr>
            <a:xfrm>
              <a:off x="2352" y="36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942" name="矩形 81941"/>
            <p:cNvSpPr/>
            <p:nvPr>
              <p:custDataLst>
                <p:tags r:id="rId20"/>
              </p:custDataLst>
            </p:nvPr>
          </p:nvSpPr>
          <p:spPr>
            <a:xfrm>
              <a:off x="2400" y="3423"/>
              <a:ext cx="412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CH</a:t>
              </a:r>
              <a:r>
                <a:rPr lang="en-US" altLang="zh-CN" sz="2800" baseline="-16000">
                  <a:latin typeface="黑体" panose="02010609060101010101" charset="-122"/>
                  <a:ea typeface="黑体" panose="02010609060101010101" charset="-122"/>
                </a:rPr>
                <a:t>3</a:t>
              </a:r>
            </a:p>
          </p:txBody>
        </p:sp>
        <p:sp>
          <p:nvSpPr>
            <p:cNvPr id="81943" name="直接连接符 81942"/>
            <p:cNvSpPr/>
            <p:nvPr>
              <p:custDataLst>
                <p:tags r:id="rId21"/>
              </p:custDataLst>
            </p:nvPr>
          </p:nvSpPr>
          <p:spPr>
            <a:xfrm flipH="1">
              <a:off x="2208" y="3840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81944" name="组合 81943"/>
          <p:cNvGrpSpPr/>
          <p:nvPr>
            <p:custDataLst>
              <p:tags r:id="rId5"/>
            </p:custDataLst>
          </p:nvPr>
        </p:nvGrpSpPr>
        <p:grpSpPr>
          <a:xfrm>
            <a:off x="7464425" y="3890010"/>
            <a:ext cx="1804035" cy="969645"/>
            <a:chOff x="816" y="3567"/>
            <a:chExt cx="844" cy="471"/>
          </a:xfrm>
        </p:grpSpPr>
        <p:pic>
          <p:nvPicPr>
            <p:cNvPr id="81945" name="图片 8194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852" y="3600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46" name="直接连接符 81945"/>
            <p:cNvSpPr/>
            <p:nvPr>
              <p:custDataLst>
                <p:tags r:id="rId15"/>
              </p:custDataLst>
            </p:nvPr>
          </p:nvSpPr>
          <p:spPr>
            <a:xfrm>
              <a:off x="1200" y="3744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947" name="矩形 81946"/>
            <p:cNvSpPr/>
            <p:nvPr>
              <p:custDataLst>
                <p:tags r:id="rId16"/>
              </p:custDataLst>
            </p:nvPr>
          </p:nvSpPr>
          <p:spPr>
            <a:xfrm>
              <a:off x="1248" y="3567"/>
              <a:ext cx="412" cy="2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CH</a:t>
              </a:r>
              <a:r>
                <a:rPr lang="en-US" altLang="zh-CN" sz="2800" baseline="-16000">
                  <a:latin typeface="黑体" panose="02010609060101010101" charset="-122"/>
                  <a:ea typeface="黑体" panose="02010609060101010101" charset="-122"/>
                </a:rPr>
                <a:t>3</a:t>
              </a:r>
            </a:p>
          </p:txBody>
        </p:sp>
        <p:sp>
          <p:nvSpPr>
            <p:cNvPr id="81948" name="直接连接符 81947"/>
            <p:cNvSpPr/>
            <p:nvPr>
              <p:custDataLst>
                <p:tags r:id="rId17"/>
              </p:custDataLst>
            </p:nvPr>
          </p:nvSpPr>
          <p:spPr>
            <a:xfrm flipH="1">
              <a:off x="816" y="3888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81949" name="文本框 81948"/>
          <p:cNvSpPr txBox="1"/>
          <p:nvPr>
            <p:custDataLst>
              <p:tags r:id="rId6"/>
            </p:custDataLst>
          </p:nvPr>
        </p:nvSpPr>
        <p:spPr>
          <a:xfrm>
            <a:off x="5265738" y="2619693"/>
            <a:ext cx="32245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苯甲基，苄基，</a:t>
            </a:r>
            <a:r>
              <a:rPr lang="en-US" altLang="zh-CN" sz="2800" b="1" err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Bz-</a:t>
            </a:r>
            <a:endParaRPr lang="en-US" altLang="zh-CN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50" name="文本框 81949"/>
          <p:cNvSpPr txBox="1"/>
          <p:nvPr>
            <p:custDataLst>
              <p:tags r:id="rId7"/>
            </p:custDataLst>
          </p:nvPr>
        </p:nvSpPr>
        <p:spPr>
          <a:xfrm>
            <a:off x="546100" y="1011873"/>
            <a:ext cx="2689225" cy="52197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常见的芳基 </a:t>
            </a:r>
            <a:r>
              <a:rPr lang="en-US" altLang="zh-CN" sz="2800" b="1" err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Ar-</a:t>
            </a:r>
            <a:endParaRPr lang="en-US" altLang="zh-CN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51" name="矩形 81950"/>
          <p:cNvSpPr/>
          <p:nvPr>
            <p:custDataLst>
              <p:tags r:id="rId8"/>
            </p:custDataLst>
          </p:nvPr>
        </p:nvSpPr>
        <p:spPr>
          <a:xfrm>
            <a:off x="6757035" y="1045528"/>
            <a:ext cx="25114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苯基，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Ph-,Φ-</a:t>
            </a:r>
          </a:p>
        </p:txBody>
      </p:sp>
      <p:sp>
        <p:nvSpPr>
          <p:cNvPr id="81952" name="矩形 81951"/>
          <p:cNvSpPr/>
          <p:nvPr>
            <p:custDataLst>
              <p:tags r:id="rId9"/>
            </p:custDataLst>
          </p:nvPr>
        </p:nvSpPr>
        <p:spPr>
          <a:xfrm>
            <a:off x="1459230" y="479742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甲苯基</a:t>
            </a:r>
          </a:p>
        </p:txBody>
      </p:sp>
      <p:sp>
        <p:nvSpPr>
          <p:cNvPr id="81953" name="矩形 81952"/>
          <p:cNvSpPr/>
          <p:nvPr>
            <p:custDataLst>
              <p:tags r:id="rId10"/>
            </p:custDataLst>
          </p:nvPr>
        </p:nvSpPr>
        <p:spPr>
          <a:xfrm>
            <a:off x="3238500" y="531876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邻甲苯基</a:t>
            </a:r>
          </a:p>
        </p:txBody>
      </p:sp>
      <p:sp>
        <p:nvSpPr>
          <p:cNvPr id="81954" name="矩形 81953"/>
          <p:cNvSpPr/>
          <p:nvPr>
            <p:custDataLst>
              <p:tags r:id="rId11"/>
            </p:custDataLst>
          </p:nvPr>
        </p:nvSpPr>
        <p:spPr>
          <a:xfrm>
            <a:off x="5381625" y="5319395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间甲苯基</a:t>
            </a:r>
          </a:p>
        </p:txBody>
      </p:sp>
      <p:sp>
        <p:nvSpPr>
          <p:cNvPr id="81955" name="矩形 81954"/>
          <p:cNvSpPr/>
          <p:nvPr>
            <p:custDataLst>
              <p:tags r:id="rId12"/>
            </p:custDataLst>
          </p:nvPr>
        </p:nvSpPr>
        <p:spPr>
          <a:xfrm>
            <a:off x="7867015" y="550164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对甲苯基</a:t>
            </a:r>
          </a:p>
        </p:txBody>
      </p:sp>
      <p:sp>
        <p:nvSpPr>
          <p:cNvPr id="81960" name="文本框 81959"/>
          <p:cNvSpPr txBox="1"/>
          <p:nvPr>
            <p:custDataLst>
              <p:tags r:id="rId13"/>
            </p:custDataLst>
          </p:nvPr>
        </p:nvSpPr>
        <p:spPr>
          <a:xfrm>
            <a:off x="190500" y="91123"/>
            <a:ext cx="34004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常见的不饱和烃基：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9" grpId="0"/>
      <p:bldP spid="81951" grpId="0"/>
      <p:bldP spid="81952" grpId="0"/>
      <p:bldP spid="81953" grpId="0"/>
      <p:bldP spid="81954" grpId="0"/>
      <p:bldP spid="819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24" name="矩形 85023"/>
          <p:cNvSpPr/>
          <p:nvPr>
            <p:custDataLst>
              <p:tags r:id="rId1"/>
            </p:custDataLst>
          </p:nvPr>
        </p:nvSpPr>
        <p:spPr>
          <a:xfrm>
            <a:off x="2654300" y="3749993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甲氧基</a:t>
            </a:r>
          </a:p>
        </p:txBody>
      </p:sp>
      <p:sp>
        <p:nvSpPr>
          <p:cNvPr id="85025" name="文本框 85024"/>
          <p:cNvSpPr txBox="1"/>
          <p:nvPr>
            <p:custDataLst>
              <p:tags r:id="rId2"/>
            </p:custDataLst>
          </p:nvPr>
        </p:nvSpPr>
        <p:spPr>
          <a:xfrm>
            <a:off x="813753" y="1288733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其他基团：</a:t>
            </a:r>
          </a:p>
        </p:txBody>
      </p:sp>
      <p:sp>
        <p:nvSpPr>
          <p:cNvPr id="85026" name="矩形 85025"/>
          <p:cNvSpPr/>
          <p:nvPr>
            <p:custDataLst>
              <p:tags r:id="rId3"/>
            </p:custDataLst>
          </p:nvPr>
        </p:nvSpPr>
        <p:spPr>
          <a:xfrm>
            <a:off x="2654300" y="2518093"/>
            <a:ext cx="137604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-OCH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85027" name="矩形 85026"/>
          <p:cNvSpPr/>
          <p:nvPr>
            <p:custDataLst>
              <p:tags r:id="rId4"/>
            </p:custDataLst>
          </p:nvPr>
        </p:nvSpPr>
        <p:spPr>
          <a:xfrm>
            <a:off x="5335905" y="2459355"/>
            <a:ext cx="17462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OH</a:t>
            </a:r>
          </a:p>
        </p:txBody>
      </p:sp>
      <p:sp>
        <p:nvSpPr>
          <p:cNvPr id="85028" name="矩形 85027"/>
          <p:cNvSpPr/>
          <p:nvPr>
            <p:custDataLst>
              <p:tags r:id="rId5"/>
            </p:custDataLst>
          </p:nvPr>
        </p:nvSpPr>
        <p:spPr>
          <a:xfrm>
            <a:off x="5721985" y="382809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羟甲基</a:t>
            </a:r>
          </a:p>
        </p:txBody>
      </p:sp>
      <p:sp>
        <p:nvSpPr>
          <p:cNvPr id="85029" name="矩形 85028"/>
          <p:cNvSpPr/>
          <p:nvPr>
            <p:custDataLst>
              <p:tags r:id="rId6"/>
            </p:custDataLst>
          </p:nvPr>
        </p:nvSpPr>
        <p:spPr>
          <a:xfrm>
            <a:off x="8387715" y="2459038"/>
            <a:ext cx="163258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Cl</a:t>
            </a:r>
          </a:p>
        </p:txBody>
      </p:sp>
      <p:sp>
        <p:nvSpPr>
          <p:cNvPr id="85030" name="矩形 85029"/>
          <p:cNvSpPr/>
          <p:nvPr>
            <p:custDataLst>
              <p:tags r:id="rId7"/>
            </p:custDataLst>
          </p:nvPr>
        </p:nvSpPr>
        <p:spPr>
          <a:xfrm>
            <a:off x="8701723" y="382809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氯甲基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4" grpId="0"/>
      <p:bldP spid="85028" grpId="0"/>
      <p:bldP spid="850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6384" y="116168"/>
            <a:ext cx="856932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zh-CN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烷烃的命名</a:t>
            </a:r>
          </a:p>
        </p:txBody>
      </p:sp>
      <p:sp>
        <p:nvSpPr>
          <p:cNvPr id="3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5201" y="947880"/>
            <a:ext cx="8569325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(1)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习惯命名法</a:t>
            </a:r>
            <a:endParaRPr lang="zh-CN" altLang="zh-CN" sz="2400" b="1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2661" y="4318980"/>
            <a:ext cx="85693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如：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4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10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endParaRPr lang="zh-CN" altLang="zh-CN" sz="1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   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甲烷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丙烷　　　　　十二烷</a:t>
            </a:r>
            <a:endParaRPr lang="zh-CN" altLang="zh-CN" sz="1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CH(CH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C(CH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4</a:t>
            </a:r>
            <a:endParaRPr lang="zh-CN" altLang="zh-CN" sz="1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正戊烷　　　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异戊烷　　　　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新戊烷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3555" y="1660525"/>
            <a:ext cx="842899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5490844" y="1693385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甲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5986144" y="1693703"/>
            <a:ext cx="44275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乙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6481762" y="1693703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丙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7068185" y="1693545"/>
            <a:ext cx="4425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丁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8918892" y="165338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辛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9527222" y="1693703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壬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4349749" y="369173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5048249" y="369173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异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6038849" y="3692048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  <p:tag name="KSO_WM_UNIT_PLACING_PICTURE_USER_VIEWPORT" val="{&quot;height&quot;:5885,&quot;width&quot;:12718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  <p:tag name="KSO_WM_UNIT_TABLE_BEAUTIFY" val="smartTable{ec764411-3ab8-48e1-b748-123b98ba41c0}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  <p:tag name="KSO_WM_UNIT_TABLE_BEAUTIFY" val="smartTable{e1a0a340-6676-4cc3-8dd6-fdf11f9b10ca}"/>
  <p:tag name="TABLE_ENDDRAG_ORIGIN_RECT" val="791*411"/>
  <p:tag name="TABLE_ENDDRAG_RECT" val="87*47*791*4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  <p:tag name="KSO_WM_UNIT_TABLE_BEAUTIFY" val="smartTable{428a9f57-3f16-42fc-8013-040e2fa1b3ab}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  <p:tag name="KSO_WM_UNIT_TABLE_BEAUTIFY" val="smartTable{1cba85a4-2f53-4f26-9855-dcb34c9a501f}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  <p:tag name="KSO_WM_UNIT_TABLE_BEAUTIFY" val="smartTable{765b9720-4792-4676-9910-508681457987}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  <p:tag name="KSO_WM_UNIT_TABLE_BEAUTIFY" val="smartTable{3e8cae77-0a79-4ddb-9ae8-dcb66c11a0b2}"/>
  <p:tag name="TABLE_ENDDRAG_ORIGIN_RECT" val="926*511"/>
  <p:tag name="TABLE_ENDDRAG_RECT" val="7*7*926*5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  <p:tag name="KSO_WM_UNIT_TABLE_BEAUTIFY" val="smartTable{63ee5f9d-3bc9-4363-91b9-f91a493bc8a0}"/>
  <p:tag name="TABLE_ENDDRAG_ORIGIN_RECT" val="715*116"/>
  <p:tag name="TABLE_ENDDRAG_RECT" val="78*408*715*1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1518</Words>
  <Application>Microsoft Office PowerPoint</Application>
  <PresentationFormat>宽屏</PresentationFormat>
  <Paragraphs>376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60" baseType="lpstr">
      <vt:lpstr>Abadi</vt:lpstr>
      <vt:lpstr>等线</vt:lpstr>
      <vt:lpstr>方正兰亭超细黑简体</vt:lpstr>
      <vt:lpstr>黑体</vt:lpstr>
      <vt:lpstr>思源黑体 CN Bold</vt:lpstr>
      <vt:lpstr>思源黑体 CN Regular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ChemWindow.Document</vt:lpstr>
      <vt:lpstr>文档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4，6-二甲基-3-丙基-1-庚烯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rbm.xkw.com</dc:creator>
  <cp:lastModifiedBy>KX Lin</cp:lastModifiedBy>
  <cp:revision>2</cp:revision>
  <cp:lastPrinted>2024-04-07T15:12:36Z</cp:lastPrinted>
  <dcterms:created xsi:type="dcterms:W3CDTF">2024-04-07T15:12:36Z</dcterms:created>
  <dcterms:modified xsi:type="dcterms:W3CDTF">2025-06-06T05:01:57Z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