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256" r:id="rId3"/>
    <p:sldId id="270" r:id="rId5"/>
    <p:sldId id="301" r:id="rId6"/>
    <p:sldId id="300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71" r:id="rId21"/>
    <p:sldId id="272" r:id="rId22"/>
    <p:sldId id="304" r:id="rId23"/>
    <p:sldId id="309" r:id="rId24"/>
    <p:sldId id="275" r:id="rId25"/>
    <p:sldId id="323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259" r:id="rId35"/>
    <p:sldId id="261" r:id="rId36"/>
    <p:sldId id="267" r:id="rId37"/>
    <p:sldId id="269" r:id="rId38"/>
    <p:sldId id="277" r:id="rId39"/>
    <p:sldId id="333" r:id="rId40"/>
    <p:sldId id="257" r:id="rId41"/>
    <p:sldId id="282" r:id="rId42"/>
    <p:sldId id="286" r:id="rId43"/>
    <p:sldId id="308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4"/>
        <p:guide pos="39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hyperlink" Target="&#26230;&#20307;&#23494;&#24230;&#30340;&#35745;&#31639;&#8212;&#8212;&#20197;&#31435;&#26041;&#26230;&#32990;&#20026;&#20363;&#65288;&#38686;&#28006;&#19968;&#20013;&#21608;&#24800;&#24544;&#65289;_&#26631;&#28165; 00_06_15-00_06_40.mp4" TargetMode="External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Relationship Id="rId3" Type="http://schemas.microsoft.com/office/2007/relationships/media" Target="file:///C:\&#26230;&#20307;&#32467;&#26500;\&#21160;&#30011;\NaCl2.avi" TargetMode="External"/><Relationship Id="rId2" Type="http://schemas.openxmlformats.org/officeDocument/2006/relationships/video" Target="file:///C:\&#26230;&#20307;&#32467;&#26500;\&#21160;&#30011;\NaCl2.avi" TargetMode="External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hyperlink" Target="&#26230;&#20307;&#23494;&#24230;&#30340;&#35745;&#31639;&#8212;&#8212;&#20197;&#31435;&#26041;&#26230;&#32990;&#20026;&#20363;&#65288;&#38686;&#28006;&#19968;&#20013;&#21608;&#24800;&#24544;&#65289;_&#26631;&#28165; 00_06_15-00_06_40.mp4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6" Type="http://schemas.openxmlformats.org/officeDocument/2006/relationships/image" Target="../media/image5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52.png"/><Relationship Id="rId1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hyperlink" Target="&#26230;&#20307;&#23494;&#24230;&#30340;&#35745;&#31639;&#8212;&#8212;&#20197;&#31435;&#26041;&#26230;&#32990;&#20026;&#20363;&#65288;&#38686;&#28006;&#19968;&#20013;&#21608;&#24800;&#24544;&#65289;_&#26631;&#28165; 00_06_15-00_06_40.mp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181735" y="1788795"/>
            <a:ext cx="8170545" cy="951230"/>
          </a:xfrm>
        </p:spPr>
        <p:txBody>
          <a:bodyPr/>
          <a:lstStyle/>
          <a:p>
            <a:pPr algn="l"/>
            <a:r>
              <a:rPr lang="en-US" altLang="zh-CN"/>
              <a:t>1</a:t>
            </a:r>
            <a:r>
              <a:rPr lang="zh-CN" altLang="en-US"/>
              <a:t>、晶体中的微粒数、化学式</a:t>
            </a:r>
            <a:endParaRPr lang="zh-CN" altLang="en-US"/>
          </a:p>
          <a:p>
            <a:pPr algn="l"/>
            <a:r>
              <a:rPr lang="en-US" altLang="zh-CN"/>
              <a:t>2</a:t>
            </a:r>
            <a:r>
              <a:rPr lang="zh-CN" altLang="en-US"/>
              <a:t>、配位数</a:t>
            </a:r>
            <a:endParaRPr lang="zh-CN" altLang="en-US"/>
          </a:p>
          <a:p>
            <a:pPr algn="l"/>
            <a:r>
              <a:rPr lang="en-US" altLang="zh-CN"/>
              <a:t>3</a:t>
            </a:r>
            <a:r>
              <a:rPr lang="zh-CN" altLang="en-US"/>
              <a:t>、边长（晶胞参数）和半径关系</a:t>
            </a:r>
            <a:endParaRPr lang="zh-CN" altLang="en-US"/>
          </a:p>
          <a:p>
            <a:pPr algn="l"/>
            <a:r>
              <a:rPr lang="en-US" altLang="zh-CN"/>
              <a:t>4</a:t>
            </a:r>
            <a:r>
              <a:rPr lang="zh-CN" altLang="en-US"/>
              <a:t>、晶胞密度</a:t>
            </a:r>
            <a:endParaRPr lang="zh-CN" altLang="en-US"/>
          </a:p>
          <a:p>
            <a:pPr algn="l"/>
            <a:r>
              <a:rPr lang="en-US" altLang="zh-CN"/>
              <a:t>5</a:t>
            </a:r>
            <a:r>
              <a:rPr lang="zh-CN" altLang="en-US"/>
              <a:t>、微粒的空间坐标</a:t>
            </a:r>
            <a:endParaRPr lang="zh-CN" altLang="en-US"/>
          </a:p>
          <a:p>
            <a:pPr algn="l"/>
            <a:r>
              <a:rPr lang="en-US" altLang="zh-CN"/>
              <a:t>6</a:t>
            </a:r>
            <a:r>
              <a:rPr lang="zh-CN" altLang="en-US"/>
              <a:t>、微粒间的距离</a:t>
            </a:r>
            <a:endParaRPr lang="zh-CN" altLang="en-US"/>
          </a:p>
          <a:p>
            <a:pPr algn="l"/>
            <a:r>
              <a:rPr lang="en-US" altLang="zh-CN"/>
              <a:t>7</a:t>
            </a:r>
            <a:r>
              <a:rPr lang="zh-CN" altLang="en-US"/>
              <a:t>、空间利用率</a:t>
            </a:r>
            <a:endParaRPr lang="zh-CN" altLang="en-US"/>
          </a:p>
          <a:p>
            <a:pPr algn="l"/>
            <a:r>
              <a:rPr lang="en-US" altLang="zh-CN"/>
              <a:t>8</a:t>
            </a:r>
            <a:r>
              <a:rPr lang="zh-CN" altLang="en-US"/>
              <a:t>、夹角求算</a:t>
            </a:r>
            <a:endParaRPr lang="zh-CN" altLang="en-US"/>
          </a:p>
          <a:p>
            <a:pPr algn="l"/>
            <a:r>
              <a:rPr lang="en-US" altLang="zh-CN"/>
              <a:t>9</a:t>
            </a:r>
            <a:r>
              <a:rPr lang="zh-CN" altLang="en-US"/>
              <a:t>、综合考察</a:t>
            </a:r>
            <a:endParaRPr lang="zh-CN" altLang="en-US"/>
          </a:p>
        </p:txBody>
      </p:sp>
      <p:sp>
        <p:nvSpPr>
          <p:cNvPr id="4" name="标题 3"/>
          <p:cNvSpPr/>
          <p:nvPr>
            <p:ph type="ctrTitle"/>
          </p:nvPr>
        </p:nvSpPr>
        <p:spPr>
          <a:xfrm>
            <a:off x="790532" y="690266"/>
            <a:ext cx="10852237" cy="899167"/>
          </a:xfrm>
        </p:spPr>
        <p:txBody>
          <a:bodyPr/>
          <a:p>
            <a:r>
              <a:rPr lang="zh-CN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有关晶体结构的计算</a:t>
            </a:r>
            <a:endParaRPr lang="zh-CN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135" y="894080"/>
            <a:ext cx="73456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）面心立方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晶胞参数：边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135" y="1403985"/>
            <a:ext cx="11047730" cy="4476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33400">
              <a:lnSpc>
                <a:spcPts val="3020"/>
              </a:lnSpc>
              <a:spcBef>
                <a:spcPts val="480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面心立方密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堆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积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中金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属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原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子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的半</a:t>
            </a:r>
            <a:r>
              <a:rPr sz="2800" b="1" spc="50" dirty="0">
                <a:latin typeface="Microsoft JhengHei" panose="020B0604030504040204" charset="-120"/>
                <a:cs typeface="Microsoft JhengHei" panose="020B0604030504040204" charset="-120"/>
              </a:rPr>
              <a:t>径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与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正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方体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边 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长</a:t>
            </a:r>
            <a:r>
              <a:rPr sz="2800" b="1" i="1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的关系：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6460" y="2072005"/>
            <a:ext cx="3444103" cy="25831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68616" y="374091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0881" y="3689680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4068" y="2766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4935" y="4655185"/>
            <a:ext cx="2590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8532" y="3604133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59085" y="5740549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59" h="34925">
                <a:moveTo>
                  <a:pt x="0" y="34702"/>
                </a:moveTo>
                <a:lnTo>
                  <a:pt x="60636" y="0"/>
                </a:lnTo>
              </a:path>
            </a:pathLst>
          </a:custGeom>
          <a:ln w="19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45757" y="5740310"/>
            <a:ext cx="88265" cy="175895"/>
          </a:xfrm>
          <a:custGeom>
            <a:avLst/>
            <a:gdLst/>
            <a:ahLst/>
            <a:cxnLst/>
            <a:rect l="l" t="t" r="r" b="b"/>
            <a:pathLst>
              <a:path w="88265" h="175895">
                <a:moveTo>
                  <a:pt x="0" y="0"/>
                </a:moveTo>
                <a:lnTo>
                  <a:pt x="87903" y="175873"/>
                </a:lnTo>
              </a:path>
            </a:pathLst>
          </a:custGeom>
          <a:ln w="395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64493" y="5397825"/>
            <a:ext cx="116839" cy="518159"/>
          </a:xfrm>
          <a:custGeom>
            <a:avLst/>
            <a:gdLst/>
            <a:ahLst/>
            <a:cxnLst/>
            <a:rect l="l" t="t" r="r" b="b"/>
            <a:pathLst>
              <a:path w="116840" h="518160">
                <a:moveTo>
                  <a:pt x="0" y="517723"/>
                </a:moveTo>
                <a:lnTo>
                  <a:pt x="116401" y="0"/>
                </a:lnTo>
              </a:path>
            </a:pathLst>
          </a:custGeom>
          <a:ln w="19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11374" y="5397825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697" y="0"/>
                </a:lnTo>
              </a:path>
            </a:pathLst>
          </a:custGeom>
          <a:ln w="197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17770" y="5317785"/>
            <a:ext cx="2037714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8185" algn="l"/>
                <a:tab pos="1544955" algn="l"/>
              </a:tabLst>
            </a:pPr>
            <a:r>
              <a:rPr sz="3750" b="1" spc="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750" b="1" spc="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75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spc="0" dirty="0">
                <a:latin typeface="Symbol" panose="05050102010706020507"/>
                <a:cs typeface="Symbol" panose="05050102010706020507"/>
              </a:rPr>
              <a:t></a:t>
            </a:r>
            <a:r>
              <a:rPr sz="37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750" b="1" i="1" spc="0" dirty="0">
                <a:latin typeface="Times New Roman" panose="02020603050405020304"/>
                <a:cs typeface="Times New Roman" panose="02020603050405020304"/>
              </a:rPr>
              <a:t>a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2035810"/>
            <a:ext cx="5944870" cy="300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1196" y="157226"/>
            <a:ext cx="32365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3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）石墨晶胞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230" y="1200150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4" h="4699000">
                <a:moveTo>
                  <a:pt x="0" y="554736"/>
                </a:moveTo>
                <a:lnTo>
                  <a:pt x="554736" y="0"/>
                </a:lnTo>
                <a:lnTo>
                  <a:pt x="2578608" y="0"/>
                </a:lnTo>
                <a:lnTo>
                  <a:pt x="2578608" y="4143755"/>
                </a:lnTo>
                <a:lnTo>
                  <a:pt x="2023872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55230" y="1200150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4" h="554989">
                <a:moveTo>
                  <a:pt x="0" y="554736"/>
                </a:moveTo>
                <a:lnTo>
                  <a:pt x="2023872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79102" y="1754885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10">
                <a:moveTo>
                  <a:pt x="0" y="0"/>
                </a:moveTo>
                <a:lnTo>
                  <a:pt x="0" y="4143755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5206" y="1200150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5206" y="5337809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55230" y="5337809"/>
            <a:ext cx="569595" cy="562610"/>
          </a:xfrm>
          <a:custGeom>
            <a:avLst/>
            <a:gdLst/>
            <a:ahLst/>
            <a:cxnLst/>
            <a:rect l="l" t="t" r="r" b="b"/>
            <a:pathLst>
              <a:path w="569595" h="562610">
                <a:moveTo>
                  <a:pt x="0" y="562127"/>
                </a:moveTo>
                <a:lnTo>
                  <a:pt x="569595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55230" y="328345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4" h="554989">
                <a:moveTo>
                  <a:pt x="0" y="554735"/>
                </a:moveTo>
                <a:lnTo>
                  <a:pt x="550799" y="0"/>
                </a:lnTo>
                <a:lnTo>
                  <a:pt x="2578608" y="0"/>
                </a:lnTo>
                <a:lnTo>
                  <a:pt x="2027809" y="554735"/>
                </a:lnTo>
                <a:lnTo>
                  <a:pt x="0" y="554735"/>
                </a:lnTo>
                <a:close/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86828" y="1615439"/>
            <a:ext cx="336803" cy="336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71431" y="1278636"/>
            <a:ext cx="592836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55280" y="1053083"/>
            <a:ext cx="338327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65435" y="1056132"/>
            <a:ext cx="336804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91400" y="3642359"/>
            <a:ext cx="338327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61376" y="3140964"/>
            <a:ext cx="336803" cy="336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65435" y="3113532"/>
            <a:ext cx="336804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24416" y="3642359"/>
            <a:ext cx="336803" cy="3368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86828" y="5730240"/>
            <a:ext cx="336803" cy="3368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65947" y="5167884"/>
            <a:ext cx="336803" cy="336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17152" y="5405628"/>
            <a:ext cx="544068" cy="66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65435" y="5167884"/>
            <a:ext cx="336804" cy="336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24443" y="1199388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8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35111" y="3299459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10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03692" y="3473196"/>
            <a:ext cx="336803" cy="338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21395" y="5353811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4">
                <a:moveTo>
                  <a:pt x="0" y="0"/>
                </a:moveTo>
                <a:lnTo>
                  <a:pt x="1471168" y="545287"/>
                </a:lnTo>
              </a:path>
            </a:pathLst>
          </a:custGeom>
          <a:ln w="6095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8744" y="1053083"/>
            <a:ext cx="4485132" cy="5317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15255" y="1446275"/>
            <a:ext cx="893444" cy="585470"/>
          </a:xfrm>
          <a:custGeom>
            <a:avLst/>
            <a:gdLst/>
            <a:ahLst/>
            <a:cxnLst/>
            <a:rect l="l" t="t" r="r" b="b"/>
            <a:pathLst>
              <a:path w="893445" h="585469">
                <a:moveTo>
                  <a:pt x="0" y="585215"/>
                </a:moveTo>
                <a:lnTo>
                  <a:pt x="893063" y="585215"/>
                </a:lnTo>
                <a:lnTo>
                  <a:pt x="893063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64023" y="4820411"/>
            <a:ext cx="893444" cy="585470"/>
          </a:xfrm>
          <a:custGeom>
            <a:avLst/>
            <a:gdLst/>
            <a:ahLst/>
            <a:cxnLst/>
            <a:rect l="l" t="t" r="r" b="b"/>
            <a:pathLst>
              <a:path w="893445" h="585470">
                <a:moveTo>
                  <a:pt x="0" y="585216"/>
                </a:moveTo>
                <a:lnTo>
                  <a:pt x="893063" y="585216"/>
                </a:lnTo>
                <a:lnTo>
                  <a:pt x="89306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843017" y="4845761"/>
            <a:ext cx="727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17720" y="3089148"/>
            <a:ext cx="893444" cy="584200"/>
          </a:xfrm>
          <a:custGeom>
            <a:avLst/>
            <a:gdLst/>
            <a:ahLst/>
            <a:cxnLst/>
            <a:rect l="l" t="t" r="r" b="b"/>
            <a:pathLst>
              <a:path w="893445" h="584200">
                <a:moveTo>
                  <a:pt x="0" y="583691"/>
                </a:moveTo>
                <a:lnTo>
                  <a:pt x="893063" y="583691"/>
                </a:lnTo>
                <a:lnTo>
                  <a:pt x="893063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696459" y="1470482"/>
            <a:ext cx="826135" cy="2157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27014" y="3685032"/>
            <a:ext cx="1021080" cy="306705"/>
          </a:xfrm>
          <a:custGeom>
            <a:avLst/>
            <a:gdLst/>
            <a:ahLst/>
            <a:cxnLst/>
            <a:rect l="l" t="t" r="r" b="b"/>
            <a:pathLst>
              <a:path w="1021079" h="306704">
                <a:moveTo>
                  <a:pt x="714375" y="0"/>
                </a:moveTo>
                <a:lnTo>
                  <a:pt x="714375" y="306324"/>
                </a:lnTo>
                <a:lnTo>
                  <a:pt x="918591" y="204216"/>
                </a:lnTo>
                <a:lnTo>
                  <a:pt x="765429" y="204216"/>
                </a:lnTo>
                <a:lnTo>
                  <a:pt x="765429" y="102108"/>
                </a:lnTo>
                <a:lnTo>
                  <a:pt x="918591" y="102108"/>
                </a:lnTo>
                <a:lnTo>
                  <a:pt x="714375" y="0"/>
                </a:lnTo>
                <a:close/>
              </a:path>
              <a:path w="1021079" h="306704">
                <a:moveTo>
                  <a:pt x="714375" y="102108"/>
                </a:moveTo>
                <a:lnTo>
                  <a:pt x="0" y="102108"/>
                </a:lnTo>
                <a:lnTo>
                  <a:pt x="0" y="204216"/>
                </a:lnTo>
                <a:lnTo>
                  <a:pt x="714375" y="204216"/>
                </a:lnTo>
                <a:lnTo>
                  <a:pt x="714375" y="102108"/>
                </a:lnTo>
                <a:close/>
              </a:path>
              <a:path w="1021079" h="306704">
                <a:moveTo>
                  <a:pt x="918591" y="102108"/>
                </a:moveTo>
                <a:lnTo>
                  <a:pt x="765429" y="102108"/>
                </a:lnTo>
                <a:lnTo>
                  <a:pt x="765429" y="204216"/>
                </a:lnTo>
                <a:lnTo>
                  <a:pt x="918591" y="204216"/>
                </a:lnTo>
                <a:lnTo>
                  <a:pt x="1020699" y="153162"/>
                </a:lnTo>
                <a:lnTo>
                  <a:pt x="918591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文本框 3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75" y="161108"/>
            <a:ext cx="10288270" cy="12623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23265" marR="5080" indent="532765">
              <a:lnSpc>
                <a:spcPct val="100000"/>
              </a:lnSpc>
              <a:spcBef>
                <a:spcPts val="745"/>
              </a:spcBef>
            </a:pPr>
            <a:r>
              <a:rPr sz="2400" spc="-1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石墨的密度：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设碳原子半径为</a:t>
            </a:r>
            <a:r>
              <a:rPr sz="2400" dirty="0"/>
              <a:t>r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，底面边长为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i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/>
              <a:t>pm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高为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层间距为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h=2d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。 均摊法算出石墨晶胞中有</a:t>
            </a:r>
            <a:r>
              <a:rPr sz="2400" dirty="0"/>
              <a:t>4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2400" spc="-5" dirty="0"/>
              <a:t>C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原子（</a:t>
            </a:r>
            <a:r>
              <a:rPr sz="2400" dirty="0"/>
              <a:t>8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顶点，</a:t>
            </a:r>
            <a:r>
              <a:rPr sz="2400" dirty="0"/>
              <a:t>2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面，</a:t>
            </a:r>
            <a:r>
              <a:rPr sz="2400" dirty="0"/>
              <a:t>4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棱，</a:t>
            </a:r>
            <a:r>
              <a:rPr sz="2400" dirty="0"/>
              <a:t>1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内）。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505" y="1916429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5" h="4699000">
                <a:moveTo>
                  <a:pt x="0" y="554736"/>
                </a:moveTo>
                <a:lnTo>
                  <a:pt x="554710" y="0"/>
                </a:lnTo>
                <a:lnTo>
                  <a:pt x="2578608" y="0"/>
                </a:lnTo>
                <a:lnTo>
                  <a:pt x="2578608" y="4143781"/>
                </a:lnTo>
                <a:lnTo>
                  <a:pt x="2023871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505" y="1916429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2023871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43377" y="2471166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09">
                <a:moveTo>
                  <a:pt x="0" y="0"/>
                </a:moveTo>
                <a:lnTo>
                  <a:pt x="0" y="414375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9482" y="1916429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482" y="6052565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505" y="6052565"/>
            <a:ext cx="570230" cy="562610"/>
          </a:xfrm>
          <a:custGeom>
            <a:avLst/>
            <a:gdLst/>
            <a:ahLst/>
            <a:cxnLst/>
            <a:rect l="l" t="t" r="r" b="b"/>
            <a:pathLst>
              <a:path w="570230" h="562609">
                <a:moveTo>
                  <a:pt x="0" y="562127"/>
                </a:moveTo>
                <a:lnTo>
                  <a:pt x="56962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505" y="399973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550773" y="0"/>
                </a:lnTo>
                <a:lnTo>
                  <a:pt x="2578608" y="0"/>
                </a:lnTo>
                <a:lnTo>
                  <a:pt x="2027808" y="554736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1104" y="2331720"/>
            <a:ext cx="336803" cy="3368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35707" y="1993392"/>
            <a:ext cx="592836" cy="675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9555" y="1769364"/>
            <a:ext cx="338328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9711" y="1772411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5676" y="4358640"/>
            <a:ext cx="338328" cy="336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5652" y="3855720"/>
            <a:ext cx="336803" cy="33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9711" y="3829811"/>
            <a:ext cx="336803" cy="336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88692" y="4358640"/>
            <a:ext cx="336803" cy="33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104" y="6446520"/>
            <a:ext cx="336803" cy="336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0224" y="5884164"/>
            <a:ext cx="336803" cy="336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81427" y="6121908"/>
            <a:ext cx="544068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9711" y="5884164"/>
            <a:ext cx="336803" cy="336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719" y="1915667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9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9388" y="4015740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10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67967" y="4189476"/>
            <a:ext cx="336803" cy="336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5672" y="6068567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5">
                <a:moveTo>
                  <a:pt x="0" y="0"/>
                </a:moveTo>
                <a:lnTo>
                  <a:pt x="1471167" y="545287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48634" y="4014215"/>
            <a:ext cx="1923414" cy="306705"/>
          </a:xfrm>
          <a:custGeom>
            <a:avLst/>
            <a:gdLst/>
            <a:ahLst/>
            <a:cxnLst/>
            <a:rect l="l" t="t" r="r" b="b"/>
            <a:pathLst>
              <a:path w="1923414" h="306704">
                <a:moveTo>
                  <a:pt x="1616964" y="0"/>
                </a:moveTo>
                <a:lnTo>
                  <a:pt x="1616964" y="306323"/>
                </a:lnTo>
                <a:lnTo>
                  <a:pt x="1821179" y="204215"/>
                </a:lnTo>
                <a:lnTo>
                  <a:pt x="1668017" y="204215"/>
                </a:lnTo>
                <a:lnTo>
                  <a:pt x="1668017" y="102107"/>
                </a:lnTo>
                <a:lnTo>
                  <a:pt x="1821180" y="102107"/>
                </a:lnTo>
                <a:lnTo>
                  <a:pt x="1616964" y="0"/>
                </a:lnTo>
                <a:close/>
              </a:path>
              <a:path w="1923414" h="306704">
                <a:moveTo>
                  <a:pt x="1616964" y="102107"/>
                </a:moveTo>
                <a:lnTo>
                  <a:pt x="0" y="102107"/>
                </a:lnTo>
                <a:lnTo>
                  <a:pt x="0" y="204215"/>
                </a:lnTo>
                <a:lnTo>
                  <a:pt x="1616964" y="204215"/>
                </a:lnTo>
                <a:lnTo>
                  <a:pt x="1616964" y="102107"/>
                </a:lnTo>
                <a:close/>
              </a:path>
              <a:path w="1923414" h="306704">
                <a:moveTo>
                  <a:pt x="1821180" y="102107"/>
                </a:moveTo>
                <a:lnTo>
                  <a:pt x="1668017" y="102107"/>
                </a:lnTo>
                <a:lnTo>
                  <a:pt x="1668017" y="204215"/>
                </a:lnTo>
                <a:lnTo>
                  <a:pt x="1821179" y="204215"/>
                </a:lnTo>
                <a:lnTo>
                  <a:pt x="1923288" y="153161"/>
                </a:lnTo>
                <a:lnTo>
                  <a:pt x="1821180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883533" y="3537661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看底面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7534" y="2669285"/>
            <a:ext cx="4038600" cy="2350135"/>
          </a:xfrm>
          <a:custGeom>
            <a:avLst/>
            <a:gdLst/>
            <a:ahLst/>
            <a:cxnLst/>
            <a:rect l="l" t="t" r="r" b="b"/>
            <a:pathLst>
              <a:path w="4038600" h="2350135">
                <a:moveTo>
                  <a:pt x="0" y="2350008"/>
                </a:moveTo>
                <a:lnTo>
                  <a:pt x="1106169" y="0"/>
                </a:lnTo>
                <a:lnTo>
                  <a:pt x="4038599" y="0"/>
                </a:lnTo>
                <a:lnTo>
                  <a:pt x="2932430" y="2350008"/>
                </a:lnTo>
                <a:lnTo>
                  <a:pt x="0" y="2350008"/>
                </a:lnTo>
                <a:close/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7608" y="4869179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30968" y="2551176"/>
            <a:ext cx="338327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52331" y="3381755"/>
            <a:ext cx="336803" cy="33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94064" y="4849367"/>
            <a:ext cx="338327" cy="338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58228" y="2499360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93864" y="2636520"/>
            <a:ext cx="1626870" cy="913765"/>
          </a:xfrm>
          <a:custGeom>
            <a:avLst/>
            <a:gdLst/>
            <a:ahLst/>
            <a:cxnLst/>
            <a:rect l="l" t="t" r="r" b="b"/>
            <a:pathLst>
              <a:path w="1626870" h="913764">
                <a:moveTo>
                  <a:pt x="0" y="0"/>
                </a:moveTo>
                <a:lnTo>
                  <a:pt x="1626742" y="913638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21495" y="3494532"/>
            <a:ext cx="118110" cy="1518285"/>
          </a:xfrm>
          <a:custGeom>
            <a:avLst/>
            <a:gdLst/>
            <a:ahLst/>
            <a:cxnLst/>
            <a:rect l="l" t="t" r="r" b="b"/>
            <a:pathLst>
              <a:path w="118109" h="1518285">
                <a:moveTo>
                  <a:pt x="117728" y="1518284"/>
                </a:moveTo>
                <a:lnTo>
                  <a:pt x="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921495" y="2720339"/>
            <a:ext cx="1278890" cy="838200"/>
          </a:xfrm>
          <a:custGeom>
            <a:avLst/>
            <a:gdLst/>
            <a:ahLst/>
            <a:cxnLst/>
            <a:rect l="l" t="t" r="r" b="b"/>
            <a:pathLst>
              <a:path w="1278890" h="838200">
                <a:moveTo>
                  <a:pt x="0" y="837819"/>
                </a:moveTo>
                <a:lnTo>
                  <a:pt x="127876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905115" y="2126107"/>
            <a:ext cx="994410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2r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20279" y="5867870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854" y="0"/>
                </a:lnTo>
              </a:path>
            </a:pathLst>
          </a:custGeom>
          <a:ln w="199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247646" y="5868118"/>
            <a:ext cx="2673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3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36371" y="5493081"/>
            <a:ext cx="27374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  <a:tab pos="1076960" algn="l"/>
              </a:tabLst>
            </a:pPr>
            <a:r>
              <a:rPr sz="5700" b="1" i="1" baseline="35000" dirty="0">
                <a:latin typeface="Times New Roman" panose="02020603050405020304"/>
                <a:cs typeface="Times New Roman" panose="02020603050405020304"/>
              </a:rPr>
              <a:t>a	</a:t>
            </a:r>
            <a:r>
              <a:rPr sz="3800" dirty="0">
                <a:latin typeface="Symbol" panose="05050102010706020507"/>
                <a:cs typeface="Symbol" panose="05050102010706020507"/>
              </a:rPr>
              <a:t></a:t>
            </a:r>
            <a:r>
              <a:rPr sz="38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2r</a:t>
            </a:r>
            <a:r>
              <a:rPr sz="3800" b="1" i="1" spc="1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in6</a:t>
            </a:r>
            <a:r>
              <a:rPr sz="3800" b="1" i="1" spc="225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300" spc="0" baseline="43000" dirty="0">
                <a:latin typeface="MT Extra" panose="05050102010205020202"/>
                <a:cs typeface="MT Extra" panose="05050102010205020202"/>
              </a:rPr>
              <a:t></a:t>
            </a:r>
            <a:endParaRPr sz="3300" baseline="43000">
              <a:latin typeface="MT Extra" panose="05050102010205020202"/>
              <a:cs typeface="MT Extra" panose="0505010201020502020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3767" y="2913888"/>
            <a:ext cx="563880" cy="5638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24655" y="4610100"/>
            <a:ext cx="563880" cy="56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6895" y="218440"/>
            <a:ext cx="535686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lang="en-US" altLang="zh-CN" sz="3600" b="1" u="heavy" spc="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6</a:t>
            </a:r>
            <a:r>
              <a:rPr sz="3600" b="1" u="heavy" spc="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r>
              <a:rPr sz="3600" b="1" u="heavy" spc="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金刚石型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" y="916940"/>
            <a:ext cx="1195197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8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在面心立方基础上，再插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入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个球，</a:t>
            </a: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别占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据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个小立 方体中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个互不相邻的体心</a:t>
            </a:r>
            <a:r>
              <a:rPr lang="zh-CN"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sz="2800" b="1" spc="-1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398" y="2102357"/>
            <a:ext cx="4543425" cy="4422775"/>
          </a:xfrm>
          <a:custGeom>
            <a:avLst/>
            <a:gdLst/>
            <a:ahLst/>
            <a:cxnLst/>
            <a:rect l="l" t="t" r="r" b="b"/>
            <a:pathLst>
              <a:path w="4543425" h="4422775">
                <a:moveTo>
                  <a:pt x="0" y="1105662"/>
                </a:moveTo>
                <a:lnTo>
                  <a:pt x="1105662" y="0"/>
                </a:lnTo>
                <a:lnTo>
                  <a:pt x="4543044" y="0"/>
                </a:lnTo>
                <a:lnTo>
                  <a:pt x="4543044" y="3316985"/>
                </a:lnTo>
                <a:lnTo>
                  <a:pt x="3437381" y="4422648"/>
                </a:lnTo>
                <a:lnTo>
                  <a:pt x="0" y="4422648"/>
                </a:lnTo>
                <a:lnTo>
                  <a:pt x="0" y="110566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398" y="2102357"/>
            <a:ext cx="4543425" cy="1106170"/>
          </a:xfrm>
          <a:custGeom>
            <a:avLst/>
            <a:gdLst/>
            <a:ahLst/>
            <a:cxnLst/>
            <a:rect l="l" t="t" r="r" b="b"/>
            <a:pathLst>
              <a:path w="4543425" h="1106170">
                <a:moveTo>
                  <a:pt x="0" y="1105662"/>
                </a:moveTo>
                <a:lnTo>
                  <a:pt x="3437381" y="1105662"/>
                </a:lnTo>
                <a:lnTo>
                  <a:pt x="45430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54779" y="3208020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698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54301" y="2102357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748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7398" y="5420105"/>
            <a:ext cx="1137285" cy="1104900"/>
          </a:xfrm>
          <a:custGeom>
            <a:avLst/>
            <a:gdLst/>
            <a:ahLst/>
            <a:cxnLst/>
            <a:rect l="l" t="t" r="r" b="b"/>
            <a:pathLst>
              <a:path w="1137285" h="1104900">
                <a:moveTo>
                  <a:pt x="1136903" y="0"/>
                </a:moveTo>
                <a:lnTo>
                  <a:pt x="0" y="110490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54301" y="5420105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36470" y="2102357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1105789" y="0"/>
                </a:moveTo>
                <a:lnTo>
                  <a:pt x="0" y="1105789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36470" y="3207257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36470" y="5420105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0" y="1105763"/>
                </a:moveTo>
                <a:lnTo>
                  <a:pt x="1105789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42894" y="2102357"/>
            <a:ext cx="15240" cy="3317240"/>
          </a:xfrm>
          <a:custGeom>
            <a:avLst/>
            <a:gdLst/>
            <a:ahLst/>
            <a:cxnLst/>
            <a:rect l="l" t="t" r="r" b="b"/>
            <a:pathLst>
              <a:path w="15239" h="3317240">
                <a:moveTo>
                  <a:pt x="0" y="0"/>
                </a:moveTo>
                <a:lnTo>
                  <a:pt x="14985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8333" y="2593085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55997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8333" y="5910834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340690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8333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7398" y="3944873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5" h="922020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7398" y="4866894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31442" y="3944873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66209" y="3944873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20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36470" y="3932682"/>
            <a:ext cx="1106170" cy="933450"/>
          </a:xfrm>
          <a:custGeom>
            <a:avLst/>
            <a:gdLst/>
            <a:ahLst/>
            <a:cxnLst/>
            <a:rect l="l" t="t" r="r" b="b"/>
            <a:pathLst>
              <a:path w="1106170" h="933450">
                <a:moveTo>
                  <a:pt x="0" y="933323"/>
                </a:moveTo>
                <a:lnTo>
                  <a:pt x="110617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52166" y="2593085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303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8333" y="4342638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10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5938" y="2961894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1" y="0"/>
                </a:moveTo>
                <a:lnTo>
                  <a:pt x="206886" y="3966"/>
                </a:lnTo>
                <a:lnTo>
                  <a:pt x="164215" y="15403"/>
                </a:lnTo>
                <a:lnTo>
                  <a:pt x="124922" y="33612"/>
                </a:lnTo>
                <a:lnTo>
                  <a:pt x="89720" y="57899"/>
                </a:lnTo>
                <a:lnTo>
                  <a:pt x="59321" y="87567"/>
                </a:lnTo>
                <a:lnTo>
                  <a:pt x="34436" y="121920"/>
                </a:lnTo>
                <a:lnTo>
                  <a:pt x="15780" y="160261"/>
                </a:lnTo>
                <a:lnTo>
                  <a:pt x="4063" y="201895"/>
                </a:lnTo>
                <a:lnTo>
                  <a:pt x="0" y="246125"/>
                </a:lnTo>
                <a:lnTo>
                  <a:pt x="4063" y="290356"/>
                </a:lnTo>
                <a:lnTo>
                  <a:pt x="15780" y="331990"/>
                </a:lnTo>
                <a:lnTo>
                  <a:pt x="34436" y="370331"/>
                </a:lnTo>
                <a:lnTo>
                  <a:pt x="59321" y="404684"/>
                </a:lnTo>
                <a:lnTo>
                  <a:pt x="89720" y="434352"/>
                </a:lnTo>
                <a:lnTo>
                  <a:pt x="124922" y="458639"/>
                </a:lnTo>
                <a:lnTo>
                  <a:pt x="164215" y="476848"/>
                </a:lnTo>
                <a:lnTo>
                  <a:pt x="206886" y="488285"/>
                </a:lnTo>
                <a:lnTo>
                  <a:pt x="252221" y="492251"/>
                </a:lnTo>
                <a:lnTo>
                  <a:pt x="297557" y="488285"/>
                </a:lnTo>
                <a:lnTo>
                  <a:pt x="340228" y="476848"/>
                </a:lnTo>
                <a:lnTo>
                  <a:pt x="379521" y="458639"/>
                </a:lnTo>
                <a:lnTo>
                  <a:pt x="414723" y="434352"/>
                </a:lnTo>
                <a:lnTo>
                  <a:pt x="445122" y="404684"/>
                </a:lnTo>
                <a:lnTo>
                  <a:pt x="470007" y="370331"/>
                </a:lnTo>
                <a:lnTo>
                  <a:pt x="488663" y="331990"/>
                </a:lnTo>
                <a:lnTo>
                  <a:pt x="500380" y="290356"/>
                </a:lnTo>
                <a:lnTo>
                  <a:pt x="504444" y="246125"/>
                </a:lnTo>
                <a:lnTo>
                  <a:pt x="500380" y="201895"/>
                </a:lnTo>
                <a:lnTo>
                  <a:pt x="488663" y="160261"/>
                </a:lnTo>
                <a:lnTo>
                  <a:pt x="470007" y="121920"/>
                </a:lnTo>
                <a:lnTo>
                  <a:pt x="445122" y="87567"/>
                </a:lnTo>
                <a:lnTo>
                  <a:pt x="414723" y="57899"/>
                </a:lnTo>
                <a:lnTo>
                  <a:pt x="379521" y="33612"/>
                </a:lnTo>
                <a:lnTo>
                  <a:pt x="340228" y="15403"/>
                </a:lnTo>
                <a:lnTo>
                  <a:pt x="297557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5938" y="2961894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3" y="201895"/>
                </a:lnTo>
                <a:lnTo>
                  <a:pt x="15780" y="160261"/>
                </a:lnTo>
                <a:lnTo>
                  <a:pt x="34436" y="121920"/>
                </a:lnTo>
                <a:lnTo>
                  <a:pt x="59321" y="87567"/>
                </a:lnTo>
                <a:lnTo>
                  <a:pt x="89720" y="57899"/>
                </a:lnTo>
                <a:lnTo>
                  <a:pt x="124922" y="33612"/>
                </a:lnTo>
                <a:lnTo>
                  <a:pt x="164215" y="15403"/>
                </a:lnTo>
                <a:lnTo>
                  <a:pt x="206886" y="3966"/>
                </a:lnTo>
                <a:lnTo>
                  <a:pt x="252221" y="0"/>
                </a:lnTo>
                <a:lnTo>
                  <a:pt x="297557" y="3966"/>
                </a:lnTo>
                <a:lnTo>
                  <a:pt x="340228" y="15403"/>
                </a:lnTo>
                <a:lnTo>
                  <a:pt x="379521" y="33612"/>
                </a:lnTo>
                <a:lnTo>
                  <a:pt x="414723" y="57899"/>
                </a:lnTo>
                <a:lnTo>
                  <a:pt x="445122" y="87567"/>
                </a:lnTo>
                <a:lnTo>
                  <a:pt x="470007" y="121920"/>
                </a:lnTo>
                <a:lnTo>
                  <a:pt x="488663" y="160261"/>
                </a:lnTo>
                <a:lnTo>
                  <a:pt x="500380" y="201895"/>
                </a:lnTo>
                <a:lnTo>
                  <a:pt x="504444" y="246125"/>
                </a:lnTo>
                <a:lnTo>
                  <a:pt x="500380" y="290356"/>
                </a:lnTo>
                <a:lnTo>
                  <a:pt x="488663" y="331990"/>
                </a:lnTo>
                <a:lnTo>
                  <a:pt x="470007" y="370331"/>
                </a:lnTo>
                <a:lnTo>
                  <a:pt x="445122" y="404684"/>
                </a:lnTo>
                <a:lnTo>
                  <a:pt x="414723" y="434352"/>
                </a:lnTo>
                <a:lnTo>
                  <a:pt x="379521" y="458639"/>
                </a:lnTo>
                <a:lnTo>
                  <a:pt x="340228" y="476848"/>
                </a:lnTo>
                <a:lnTo>
                  <a:pt x="297557" y="488285"/>
                </a:lnTo>
                <a:lnTo>
                  <a:pt x="252221" y="492251"/>
                </a:lnTo>
                <a:lnTo>
                  <a:pt x="206886" y="488285"/>
                </a:lnTo>
                <a:lnTo>
                  <a:pt x="164215" y="476848"/>
                </a:lnTo>
                <a:lnTo>
                  <a:pt x="124922" y="458639"/>
                </a:lnTo>
                <a:lnTo>
                  <a:pt x="89720" y="434352"/>
                </a:lnTo>
                <a:lnTo>
                  <a:pt x="59321" y="404684"/>
                </a:lnTo>
                <a:lnTo>
                  <a:pt x="34436" y="370331"/>
                </a:lnTo>
                <a:lnTo>
                  <a:pt x="15780" y="331990"/>
                </a:lnTo>
                <a:lnTo>
                  <a:pt x="4063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81633" y="4089653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86" y="3953"/>
                </a:lnTo>
                <a:lnTo>
                  <a:pt x="164215" y="15350"/>
                </a:lnTo>
                <a:lnTo>
                  <a:pt x="124922" y="33499"/>
                </a:lnTo>
                <a:lnTo>
                  <a:pt x="89720" y="57707"/>
                </a:lnTo>
                <a:lnTo>
                  <a:pt x="59321" y="87279"/>
                </a:lnTo>
                <a:lnTo>
                  <a:pt x="34436" y="121524"/>
                </a:lnTo>
                <a:lnTo>
                  <a:pt x="15780" y="159749"/>
                </a:lnTo>
                <a:lnTo>
                  <a:pt x="4063" y="201259"/>
                </a:lnTo>
                <a:lnTo>
                  <a:pt x="0" y="245364"/>
                </a:lnTo>
                <a:lnTo>
                  <a:pt x="4063" y="289468"/>
                </a:lnTo>
                <a:lnTo>
                  <a:pt x="15780" y="330978"/>
                </a:lnTo>
                <a:lnTo>
                  <a:pt x="34436" y="369203"/>
                </a:lnTo>
                <a:lnTo>
                  <a:pt x="59321" y="403448"/>
                </a:lnTo>
                <a:lnTo>
                  <a:pt x="89720" y="433020"/>
                </a:lnTo>
                <a:lnTo>
                  <a:pt x="124922" y="457228"/>
                </a:lnTo>
                <a:lnTo>
                  <a:pt x="164215" y="475377"/>
                </a:lnTo>
                <a:lnTo>
                  <a:pt x="206886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1633" y="4089653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4"/>
                </a:moveTo>
                <a:lnTo>
                  <a:pt x="4063" y="201259"/>
                </a:lnTo>
                <a:lnTo>
                  <a:pt x="15780" y="159749"/>
                </a:lnTo>
                <a:lnTo>
                  <a:pt x="34436" y="121524"/>
                </a:lnTo>
                <a:lnTo>
                  <a:pt x="59321" y="87279"/>
                </a:lnTo>
                <a:lnTo>
                  <a:pt x="89720" y="57707"/>
                </a:lnTo>
                <a:lnTo>
                  <a:pt x="124922" y="33499"/>
                </a:lnTo>
                <a:lnTo>
                  <a:pt x="164215" y="15350"/>
                </a:lnTo>
                <a:lnTo>
                  <a:pt x="206886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86" y="486774"/>
                </a:lnTo>
                <a:lnTo>
                  <a:pt x="164215" y="475377"/>
                </a:lnTo>
                <a:lnTo>
                  <a:pt x="124922" y="457228"/>
                </a:lnTo>
                <a:lnTo>
                  <a:pt x="89720" y="433020"/>
                </a:lnTo>
                <a:lnTo>
                  <a:pt x="59321" y="403448"/>
                </a:lnTo>
                <a:lnTo>
                  <a:pt x="34436" y="369203"/>
                </a:lnTo>
                <a:lnTo>
                  <a:pt x="15780" y="330978"/>
                </a:lnTo>
                <a:lnTo>
                  <a:pt x="4063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01317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01317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15361" y="5665470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4" h="490854">
                <a:moveTo>
                  <a:pt x="252983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3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3" y="490727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15361" y="5665470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4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3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3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3" y="490727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72078" y="6156197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252984" y="0"/>
                </a:moveTo>
                <a:lnTo>
                  <a:pt x="207514" y="3965"/>
                </a:lnTo>
                <a:lnTo>
                  <a:pt x="164717" y="15398"/>
                </a:lnTo>
                <a:lnTo>
                  <a:pt x="125306" y="33604"/>
                </a:lnTo>
                <a:lnTo>
                  <a:pt x="89997" y="57886"/>
                </a:lnTo>
                <a:lnTo>
                  <a:pt x="59504" y="87551"/>
                </a:lnTo>
                <a:lnTo>
                  <a:pt x="34544" y="121903"/>
                </a:lnTo>
                <a:lnTo>
                  <a:pt x="15829" y="160246"/>
                </a:lnTo>
                <a:lnTo>
                  <a:pt x="4076" y="201885"/>
                </a:lnTo>
                <a:lnTo>
                  <a:pt x="0" y="246125"/>
                </a:lnTo>
                <a:lnTo>
                  <a:pt x="4076" y="290366"/>
                </a:lnTo>
                <a:lnTo>
                  <a:pt x="15829" y="332005"/>
                </a:lnTo>
                <a:lnTo>
                  <a:pt x="34543" y="370348"/>
                </a:lnTo>
                <a:lnTo>
                  <a:pt x="59504" y="404700"/>
                </a:lnTo>
                <a:lnTo>
                  <a:pt x="89997" y="434365"/>
                </a:lnTo>
                <a:lnTo>
                  <a:pt x="125306" y="458647"/>
                </a:lnTo>
                <a:lnTo>
                  <a:pt x="164717" y="476853"/>
                </a:lnTo>
                <a:lnTo>
                  <a:pt x="207514" y="488286"/>
                </a:lnTo>
                <a:lnTo>
                  <a:pt x="252984" y="492251"/>
                </a:lnTo>
                <a:lnTo>
                  <a:pt x="298453" y="488286"/>
                </a:lnTo>
                <a:lnTo>
                  <a:pt x="341250" y="476853"/>
                </a:lnTo>
                <a:lnTo>
                  <a:pt x="380661" y="458647"/>
                </a:lnTo>
                <a:lnTo>
                  <a:pt x="415970" y="434365"/>
                </a:lnTo>
                <a:lnTo>
                  <a:pt x="446463" y="404700"/>
                </a:lnTo>
                <a:lnTo>
                  <a:pt x="471424" y="370348"/>
                </a:lnTo>
                <a:lnTo>
                  <a:pt x="490138" y="332005"/>
                </a:lnTo>
                <a:lnTo>
                  <a:pt x="501891" y="290366"/>
                </a:lnTo>
                <a:lnTo>
                  <a:pt x="505968" y="246125"/>
                </a:lnTo>
                <a:lnTo>
                  <a:pt x="501891" y="201885"/>
                </a:lnTo>
                <a:lnTo>
                  <a:pt x="490138" y="160246"/>
                </a:lnTo>
                <a:lnTo>
                  <a:pt x="471424" y="121903"/>
                </a:lnTo>
                <a:lnTo>
                  <a:pt x="446463" y="87551"/>
                </a:lnTo>
                <a:lnTo>
                  <a:pt x="415970" y="57886"/>
                </a:lnTo>
                <a:lnTo>
                  <a:pt x="380661" y="33604"/>
                </a:lnTo>
                <a:lnTo>
                  <a:pt x="341250" y="15398"/>
                </a:lnTo>
                <a:lnTo>
                  <a:pt x="298453" y="3965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72078" y="6156197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59">
                <a:moveTo>
                  <a:pt x="0" y="246125"/>
                </a:moveTo>
                <a:lnTo>
                  <a:pt x="4076" y="201885"/>
                </a:lnTo>
                <a:lnTo>
                  <a:pt x="15829" y="160246"/>
                </a:lnTo>
                <a:lnTo>
                  <a:pt x="34544" y="121903"/>
                </a:lnTo>
                <a:lnTo>
                  <a:pt x="59504" y="87551"/>
                </a:lnTo>
                <a:lnTo>
                  <a:pt x="89997" y="57886"/>
                </a:lnTo>
                <a:lnTo>
                  <a:pt x="125306" y="33604"/>
                </a:lnTo>
                <a:lnTo>
                  <a:pt x="164717" y="15398"/>
                </a:lnTo>
                <a:lnTo>
                  <a:pt x="207514" y="3965"/>
                </a:lnTo>
                <a:lnTo>
                  <a:pt x="252984" y="0"/>
                </a:lnTo>
                <a:lnTo>
                  <a:pt x="298453" y="3965"/>
                </a:lnTo>
                <a:lnTo>
                  <a:pt x="341250" y="15398"/>
                </a:lnTo>
                <a:lnTo>
                  <a:pt x="380661" y="33604"/>
                </a:lnTo>
                <a:lnTo>
                  <a:pt x="415970" y="57886"/>
                </a:lnTo>
                <a:lnTo>
                  <a:pt x="446463" y="87551"/>
                </a:lnTo>
                <a:lnTo>
                  <a:pt x="471424" y="121903"/>
                </a:lnTo>
                <a:lnTo>
                  <a:pt x="490138" y="160246"/>
                </a:lnTo>
                <a:lnTo>
                  <a:pt x="501891" y="201885"/>
                </a:lnTo>
                <a:lnTo>
                  <a:pt x="505968" y="246125"/>
                </a:lnTo>
                <a:lnTo>
                  <a:pt x="501891" y="290366"/>
                </a:lnTo>
                <a:lnTo>
                  <a:pt x="490138" y="332005"/>
                </a:lnTo>
                <a:lnTo>
                  <a:pt x="471424" y="370348"/>
                </a:lnTo>
                <a:lnTo>
                  <a:pt x="446463" y="404700"/>
                </a:lnTo>
                <a:lnTo>
                  <a:pt x="415970" y="434365"/>
                </a:lnTo>
                <a:lnTo>
                  <a:pt x="380661" y="458647"/>
                </a:lnTo>
                <a:lnTo>
                  <a:pt x="341250" y="476853"/>
                </a:lnTo>
                <a:lnTo>
                  <a:pt x="298453" y="488286"/>
                </a:lnTo>
                <a:lnTo>
                  <a:pt x="252984" y="492251"/>
                </a:lnTo>
                <a:lnTo>
                  <a:pt x="207514" y="488286"/>
                </a:lnTo>
                <a:lnTo>
                  <a:pt x="164717" y="476853"/>
                </a:lnTo>
                <a:lnTo>
                  <a:pt x="125306" y="458647"/>
                </a:lnTo>
                <a:lnTo>
                  <a:pt x="89997" y="434365"/>
                </a:lnTo>
                <a:lnTo>
                  <a:pt x="59504" y="404700"/>
                </a:lnTo>
                <a:lnTo>
                  <a:pt x="34543" y="370348"/>
                </a:lnTo>
                <a:lnTo>
                  <a:pt x="15829" y="332005"/>
                </a:lnTo>
                <a:lnTo>
                  <a:pt x="4076" y="29036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71294" y="46032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71294" y="46032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01317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1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1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01317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1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1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36698" y="2347722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4" h="492760">
                <a:moveTo>
                  <a:pt x="252983" y="0"/>
                </a:moveTo>
                <a:lnTo>
                  <a:pt x="207514" y="3966"/>
                </a:lnTo>
                <a:lnTo>
                  <a:pt x="164717" y="15403"/>
                </a:lnTo>
                <a:lnTo>
                  <a:pt x="125306" y="33612"/>
                </a:lnTo>
                <a:lnTo>
                  <a:pt x="89997" y="57899"/>
                </a:lnTo>
                <a:lnTo>
                  <a:pt x="59504" y="87567"/>
                </a:lnTo>
                <a:lnTo>
                  <a:pt x="34543" y="121920"/>
                </a:lnTo>
                <a:lnTo>
                  <a:pt x="15829" y="160261"/>
                </a:lnTo>
                <a:lnTo>
                  <a:pt x="4076" y="201895"/>
                </a:lnTo>
                <a:lnTo>
                  <a:pt x="0" y="246125"/>
                </a:lnTo>
                <a:lnTo>
                  <a:pt x="4076" y="290356"/>
                </a:lnTo>
                <a:lnTo>
                  <a:pt x="15829" y="331990"/>
                </a:lnTo>
                <a:lnTo>
                  <a:pt x="34543" y="370331"/>
                </a:lnTo>
                <a:lnTo>
                  <a:pt x="59504" y="404684"/>
                </a:lnTo>
                <a:lnTo>
                  <a:pt x="89997" y="434352"/>
                </a:lnTo>
                <a:lnTo>
                  <a:pt x="125306" y="458639"/>
                </a:lnTo>
                <a:lnTo>
                  <a:pt x="164717" y="476848"/>
                </a:lnTo>
                <a:lnTo>
                  <a:pt x="207514" y="488285"/>
                </a:lnTo>
                <a:lnTo>
                  <a:pt x="252983" y="492251"/>
                </a:lnTo>
                <a:lnTo>
                  <a:pt x="298453" y="488285"/>
                </a:lnTo>
                <a:lnTo>
                  <a:pt x="341250" y="476848"/>
                </a:lnTo>
                <a:lnTo>
                  <a:pt x="380661" y="458639"/>
                </a:lnTo>
                <a:lnTo>
                  <a:pt x="415970" y="434352"/>
                </a:lnTo>
                <a:lnTo>
                  <a:pt x="446463" y="404684"/>
                </a:lnTo>
                <a:lnTo>
                  <a:pt x="471424" y="370331"/>
                </a:lnTo>
                <a:lnTo>
                  <a:pt x="490138" y="331990"/>
                </a:lnTo>
                <a:lnTo>
                  <a:pt x="501891" y="290356"/>
                </a:lnTo>
                <a:lnTo>
                  <a:pt x="505968" y="246125"/>
                </a:lnTo>
                <a:lnTo>
                  <a:pt x="501891" y="201895"/>
                </a:lnTo>
                <a:lnTo>
                  <a:pt x="490138" y="160261"/>
                </a:lnTo>
                <a:lnTo>
                  <a:pt x="471424" y="121920"/>
                </a:lnTo>
                <a:lnTo>
                  <a:pt x="446463" y="87567"/>
                </a:lnTo>
                <a:lnTo>
                  <a:pt x="415970" y="57899"/>
                </a:lnTo>
                <a:lnTo>
                  <a:pt x="380661" y="33612"/>
                </a:lnTo>
                <a:lnTo>
                  <a:pt x="341250" y="15403"/>
                </a:lnTo>
                <a:lnTo>
                  <a:pt x="298453" y="3966"/>
                </a:lnTo>
                <a:lnTo>
                  <a:pt x="252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36698" y="2347722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4" h="492760">
                <a:moveTo>
                  <a:pt x="0" y="246125"/>
                </a:moveTo>
                <a:lnTo>
                  <a:pt x="4076" y="201895"/>
                </a:lnTo>
                <a:lnTo>
                  <a:pt x="15829" y="160261"/>
                </a:lnTo>
                <a:lnTo>
                  <a:pt x="34543" y="121920"/>
                </a:lnTo>
                <a:lnTo>
                  <a:pt x="59504" y="87567"/>
                </a:lnTo>
                <a:lnTo>
                  <a:pt x="89997" y="57899"/>
                </a:lnTo>
                <a:lnTo>
                  <a:pt x="125306" y="33612"/>
                </a:lnTo>
                <a:lnTo>
                  <a:pt x="164717" y="15403"/>
                </a:lnTo>
                <a:lnTo>
                  <a:pt x="207514" y="3966"/>
                </a:lnTo>
                <a:lnTo>
                  <a:pt x="252983" y="0"/>
                </a:lnTo>
                <a:lnTo>
                  <a:pt x="298453" y="3966"/>
                </a:lnTo>
                <a:lnTo>
                  <a:pt x="341250" y="15403"/>
                </a:lnTo>
                <a:lnTo>
                  <a:pt x="380661" y="33612"/>
                </a:lnTo>
                <a:lnTo>
                  <a:pt x="415970" y="57899"/>
                </a:lnTo>
                <a:lnTo>
                  <a:pt x="446463" y="87567"/>
                </a:lnTo>
                <a:lnTo>
                  <a:pt x="471424" y="121920"/>
                </a:lnTo>
                <a:lnTo>
                  <a:pt x="490138" y="160261"/>
                </a:lnTo>
                <a:lnTo>
                  <a:pt x="501891" y="201895"/>
                </a:lnTo>
                <a:lnTo>
                  <a:pt x="505968" y="246125"/>
                </a:lnTo>
                <a:lnTo>
                  <a:pt x="501891" y="290356"/>
                </a:lnTo>
                <a:lnTo>
                  <a:pt x="490138" y="331990"/>
                </a:lnTo>
                <a:lnTo>
                  <a:pt x="471424" y="370331"/>
                </a:lnTo>
                <a:lnTo>
                  <a:pt x="446463" y="404684"/>
                </a:lnTo>
                <a:lnTo>
                  <a:pt x="415970" y="434352"/>
                </a:lnTo>
                <a:lnTo>
                  <a:pt x="380661" y="458639"/>
                </a:lnTo>
                <a:lnTo>
                  <a:pt x="341250" y="476848"/>
                </a:lnTo>
                <a:lnTo>
                  <a:pt x="298453" y="488285"/>
                </a:lnTo>
                <a:lnTo>
                  <a:pt x="252983" y="492251"/>
                </a:lnTo>
                <a:lnTo>
                  <a:pt x="207514" y="488285"/>
                </a:lnTo>
                <a:lnTo>
                  <a:pt x="164717" y="476848"/>
                </a:lnTo>
                <a:lnTo>
                  <a:pt x="125306" y="458639"/>
                </a:lnTo>
                <a:lnTo>
                  <a:pt x="89997" y="434352"/>
                </a:lnTo>
                <a:lnTo>
                  <a:pt x="59504" y="404684"/>
                </a:lnTo>
                <a:lnTo>
                  <a:pt x="34543" y="370331"/>
                </a:lnTo>
                <a:lnTo>
                  <a:pt x="15829" y="331990"/>
                </a:lnTo>
                <a:lnTo>
                  <a:pt x="4076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03014" y="4068317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4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7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03014" y="4068317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4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7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08982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08982" y="51732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70098" y="3656838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3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3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8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7" y="245363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70098" y="3656838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3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3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7" y="245363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8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72078" y="2961894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60">
                <a:moveTo>
                  <a:pt x="252984" y="0"/>
                </a:moveTo>
                <a:lnTo>
                  <a:pt x="207514" y="3966"/>
                </a:lnTo>
                <a:lnTo>
                  <a:pt x="164717" y="15403"/>
                </a:lnTo>
                <a:lnTo>
                  <a:pt x="125306" y="33612"/>
                </a:lnTo>
                <a:lnTo>
                  <a:pt x="89997" y="57899"/>
                </a:lnTo>
                <a:lnTo>
                  <a:pt x="59504" y="87567"/>
                </a:lnTo>
                <a:lnTo>
                  <a:pt x="34544" y="121920"/>
                </a:lnTo>
                <a:lnTo>
                  <a:pt x="15829" y="160261"/>
                </a:lnTo>
                <a:lnTo>
                  <a:pt x="4076" y="201895"/>
                </a:lnTo>
                <a:lnTo>
                  <a:pt x="0" y="246125"/>
                </a:lnTo>
                <a:lnTo>
                  <a:pt x="4076" y="290356"/>
                </a:lnTo>
                <a:lnTo>
                  <a:pt x="15829" y="331990"/>
                </a:lnTo>
                <a:lnTo>
                  <a:pt x="34543" y="370331"/>
                </a:lnTo>
                <a:lnTo>
                  <a:pt x="59504" y="404684"/>
                </a:lnTo>
                <a:lnTo>
                  <a:pt x="89997" y="434352"/>
                </a:lnTo>
                <a:lnTo>
                  <a:pt x="125306" y="458639"/>
                </a:lnTo>
                <a:lnTo>
                  <a:pt x="164717" y="476848"/>
                </a:lnTo>
                <a:lnTo>
                  <a:pt x="207514" y="488285"/>
                </a:lnTo>
                <a:lnTo>
                  <a:pt x="252984" y="492251"/>
                </a:lnTo>
                <a:lnTo>
                  <a:pt x="298453" y="488285"/>
                </a:lnTo>
                <a:lnTo>
                  <a:pt x="341250" y="476848"/>
                </a:lnTo>
                <a:lnTo>
                  <a:pt x="380661" y="458639"/>
                </a:lnTo>
                <a:lnTo>
                  <a:pt x="415970" y="434352"/>
                </a:lnTo>
                <a:lnTo>
                  <a:pt x="446463" y="404684"/>
                </a:lnTo>
                <a:lnTo>
                  <a:pt x="471424" y="370331"/>
                </a:lnTo>
                <a:lnTo>
                  <a:pt x="490138" y="331990"/>
                </a:lnTo>
                <a:lnTo>
                  <a:pt x="501891" y="290356"/>
                </a:lnTo>
                <a:lnTo>
                  <a:pt x="505968" y="246125"/>
                </a:lnTo>
                <a:lnTo>
                  <a:pt x="501891" y="201895"/>
                </a:lnTo>
                <a:lnTo>
                  <a:pt x="490138" y="160261"/>
                </a:lnTo>
                <a:lnTo>
                  <a:pt x="471424" y="121920"/>
                </a:lnTo>
                <a:lnTo>
                  <a:pt x="446463" y="87567"/>
                </a:lnTo>
                <a:lnTo>
                  <a:pt x="415970" y="57899"/>
                </a:lnTo>
                <a:lnTo>
                  <a:pt x="380661" y="33612"/>
                </a:lnTo>
                <a:lnTo>
                  <a:pt x="341250" y="15403"/>
                </a:lnTo>
                <a:lnTo>
                  <a:pt x="298453" y="3966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72078" y="2961894"/>
            <a:ext cx="506095" cy="492759"/>
          </a:xfrm>
          <a:custGeom>
            <a:avLst/>
            <a:gdLst/>
            <a:ahLst/>
            <a:cxnLst/>
            <a:rect l="l" t="t" r="r" b="b"/>
            <a:pathLst>
              <a:path w="506095" h="492760">
                <a:moveTo>
                  <a:pt x="0" y="246125"/>
                </a:moveTo>
                <a:lnTo>
                  <a:pt x="4076" y="201895"/>
                </a:lnTo>
                <a:lnTo>
                  <a:pt x="15829" y="160261"/>
                </a:lnTo>
                <a:lnTo>
                  <a:pt x="34544" y="121920"/>
                </a:lnTo>
                <a:lnTo>
                  <a:pt x="59504" y="87567"/>
                </a:lnTo>
                <a:lnTo>
                  <a:pt x="89997" y="57899"/>
                </a:lnTo>
                <a:lnTo>
                  <a:pt x="125306" y="33612"/>
                </a:lnTo>
                <a:lnTo>
                  <a:pt x="164717" y="15403"/>
                </a:lnTo>
                <a:lnTo>
                  <a:pt x="207514" y="3966"/>
                </a:lnTo>
                <a:lnTo>
                  <a:pt x="252984" y="0"/>
                </a:lnTo>
                <a:lnTo>
                  <a:pt x="298453" y="3966"/>
                </a:lnTo>
                <a:lnTo>
                  <a:pt x="341250" y="15403"/>
                </a:lnTo>
                <a:lnTo>
                  <a:pt x="380661" y="33612"/>
                </a:lnTo>
                <a:lnTo>
                  <a:pt x="415970" y="57899"/>
                </a:lnTo>
                <a:lnTo>
                  <a:pt x="446463" y="87567"/>
                </a:lnTo>
                <a:lnTo>
                  <a:pt x="471424" y="121920"/>
                </a:lnTo>
                <a:lnTo>
                  <a:pt x="490138" y="160261"/>
                </a:lnTo>
                <a:lnTo>
                  <a:pt x="501891" y="201895"/>
                </a:lnTo>
                <a:lnTo>
                  <a:pt x="505968" y="246125"/>
                </a:lnTo>
                <a:lnTo>
                  <a:pt x="501891" y="290356"/>
                </a:lnTo>
                <a:lnTo>
                  <a:pt x="490138" y="331990"/>
                </a:lnTo>
                <a:lnTo>
                  <a:pt x="471424" y="370331"/>
                </a:lnTo>
                <a:lnTo>
                  <a:pt x="446463" y="404684"/>
                </a:lnTo>
                <a:lnTo>
                  <a:pt x="415970" y="434352"/>
                </a:lnTo>
                <a:lnTo>
                  <a:pt x="380661" y="458639"/>
                </a:lnTo>
                <a:lnTo>
                  <a:pt x="341250" y="476848"/>
                </a:lnTo>
                <a:lnTo>
                  <a:pt x="298453" y="488285"/>
                </a:lnTo>
                <a:lnTo>
                  <a:pt x="252984" y="492251"/>
                </a:lnTo>
                <a:lnTo>
                  <a:pt x="207514" y="488285"/>
                </a:lnTo>
                <a:lnTo>
                  <a:pt x="164717" y="476848"/>
                </a:lnTo>
                <a:lnTo>
                  <a:pt x="125306" y="458639"/>
                </a:lnTo>
                <a:lnTo>
                  <a:pt x="89997" y="434352"/>
                </a:lnTo>
                <a:lnTo>
                  <a:pt x="59504" y="404684"/>
                </a:lnTo>
                <a:lnTo>
                  <a:pt x="34543" y="370331"/>
                </a:lnTo>
                <a:lnTo>
                  <a:pt x="15829" y="331990"/>
                </a:lnTo>
                <a:lnTo>
                  <a:pt x="4076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2429" y="62796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86" y="3953"/>
                </a:lnTo>
                <a:lnTo>
                  <a:pt x="164215" y="15350"/>
                </a:lnTo>
                <a:lnTo>
                  <a:pt x="124922" y="33499"/>
                </a:lnTo>
                <a:lnTo>
                  <a:pt x="89720" y="57707"/>
                </a:lnTo>
                <a:lnTo>
                  <a:pt x="59321" y="87279"/>
                </a:lnTo>
                <a:lnTo>
                  <a:pt x="34436" y="121524"/>
                </a:lnTo>
                <a:lnTo>
                  <a:pt x="15780" y="159749"/>
                </a:lnTo>
                <a:lnTo>
                  <a:pt x="4063" y="201259"/>
                </a:lnTo>
                <a:lnTo>
                  <a:pt x="0" y="245364"/>
                </a:lnTo>
                <a:lnTo>
                  <a:pt x="4063" y="289468"/>
                </a:lnTo>
                <a:lnTo>
                  <a:pt x="15780" y="330978"/>
                </a:lnTo>
                <a:lnTo>
                  <a:pt x="34436" y="369203"/>
                </a:lnTo>
                <a:lnTo>
                  <a:pt x="59321" y="403448"/>
                </a:lnTo>
                <a:lnTo>
                  <a:pt x="89720" y="433020"/>
                </a:lnTo>
                <a:lnTo>
                  <a:pt x="124922" y="457228"/>
                </a:lnTo>
                <a:lnTo>
                  <a:pt x="164215" y="475377"/>
                </a:lnTo>
                <a:lnTo>
                  <a:pt x="206886" y="486774"/>
                </a:lnTo>
                <a:lnTo>
                  <a:pt x="252222" y="490728"/>
                </a:lnTo>
                <a:lnTo>
                  <a:pt x="297557" y="486774"/>
                </a:lnTo>
                <a:lnTo>
                  <a:pt x="340228" y="475377"/>
                </a:lnTo>
                <a:lnTo>
                  <a:pt x="379521" y="457228"/>
                </a:lnTo>
                <a:lnTo>
                  <a:pt x="414723" y="433020"/>
                </a:lnTo>
                <a:lnTo>
                  <a:pt x="445122" y="403448"/>
                </a:lnTo>
                <a:lnTo>
                  <a:pt x="470007" y="369203"/>
                </a:lnTo>
                <a:lnTo>
                  <a:pt x="488663" y="330978"/>
                </a:lnTo>
                <a:lnTo>
                  <a:pt x="500380" y="289468"/>
                </a:lnTo>
                <a:lnTo>
                  <a:pt x="504444" y="245364"/>
                </a:lnTo>
                <a:lnTo>
                  <a:pt x="500380" y="201259"/>
                </a:lnTo>
                <a:lnTo>
                  <a:pt x="488663" y="159749"/>
                </a:lnTo>
                <a:lnTo>
                  <a:pt x="470007" y="121524"/>
                </a:lnTo>
                <a:lnTo>
                  <a:pt x="445122" y="87279"/>
                </a:lnTo>
                <a:lnTo>
                  <a:pt x="414723" y="57707"/>
                </a:lnTo>
                <a:lnTo>
                  <a:pt x="379521" y="33499"/>
                </a:lnTo>
                <a:lnTo>
                  <a:pt x="340228" y="15350"/>
                </a:lnTo>
                <a:lnTo>
                  <a:pt x="297557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2429" y="6279641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4"/>
                </a:moveTo>
                <a:lnTo>
                  <a:pt x="4063" y="201259"/>
                </a:lnTo>
                <a:lnTo>
                  <a:pt x="15780" y="159749"/>
                </a:lnTo>
                <a:lnTo>
                  <a:pt x="34436" y="121524"/>
                </a:lnTo>
                <a:lnTo>
                  <a:pt x="59321" y="87279"/>
                </a:lnTo>
                <a:lnTo>
                  <a:pt x="89720" y="57707"/>
                </a:lnTo>
                <a:lnTo>
                  <a:pt x="124922" y="33499"/>
                </a:lnTo>
                <a:lnTo>
                  <a:pt x="164215" y="15350"/>
                </a:lnTo>
                <a:lnTo>
                  <a:pt x="206886" y="3953"/>
                </a:lnTo>
                <a:lnTo>
                  <a:pt x="252222" y="0"/>
                </a:lnTo>
                <a:lnTo>
                  <a:pt x="297557" y="3953"/>
                </a:lnTo>
                <a:lnTo>
                  <a:pt x="340228" y="15350"/>
                </a:lnTo>
                <a:lnTo>
                  <a:pt x="379521" y="33499"/>
                </a:lnTo>
                <a:lnTo>
                  <a:pt x="414723" y="57707"/>
                </a:lnTo>
                <a:lnTo>
                  <a:pt x="445122" y="87279"/>
                </a:lnTo>
                <a:lnTo>
                  <a:pt x="470007" y="121524"/>
                </a:lnTo>
                <a:lnTo>
                  <a:pt x="488663" y="159749"/>
                </a:lnTo>
                <a:lnTo>
                  <a:pt x="500380" y="201259"/>
                </a:lnTo>
                <a:lnTo>
                  <a:pt x="504444" y="245364"/>
                </a:lnTo>
                <a:lnTo>
                  <a:pt x="500380" y="289468"/>
                </a:lnTo>
                <a:lnTo>
                  <a:pt x="488663" y="330978"/>
                </a:lnTo>
                <a:lnTo>
                  <a:pt x="470007" y="369203"/>
                </a:lnTo>
                <a:lnTo>
                  <a:pt x="445122" y="403448"/>
                </a:lnTo>
                <a:lnTo>
                  <a:pt x="414723" y="433020"/>
                </a:lnTo>
                <a:lnTo>
                  <a:pt x="379521" y="457228"/>
                </a:lnTo>
                <a:lnTo>
                  <a:pt x="340228" y="475377"/>
                </a:lnTo>
                <a:lnTo>
                  <a:pt x="297557" y="486774"/>
                </a:lnTo>
                <a:lnTo>
                  <a:pt x="252222" y="490728"/>
                </a:lnTo>
                <a:lnTo>
                  <a:pt x="206886" y="486774"/>
                </a:lnTo>
                <a:lnTo>
                  <a:pt x="164215" y="475377"/>
                </a:lnTo>
                <a:lnTo>
                  <a:pt x="124922" y="457228"/>
                </a:lnTo>
                <a:lnTo>
                  <a:pt x="89720" y="433020"/>
                </a:lnTo>
                <a:lnTo>
                  <a:pt x="59321" y="403448"/>
                </a:lnTo>
                <a:lnTo>
                  <a:pt x="34436" y="369203"/>
                </a:lnTo>
                <a:lnTo>
                  <a:pt x="15780" y="330978"/>
                </a:lnTo>
                <a:lnTo>
                  <a:pt x="4063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08982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1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1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3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08982" y="18569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1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3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1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67611" y="4143755"/>
            <a:ext cx="626363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664461" y="4267327"/>
            <a:ext cx="55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10483" y="4163567"/>
            <a:ext cx="626364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308350" y="4288282"/>
            <a:ext cx="62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37203" y="3717035"/>
            <a:ext cx="624839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372358" y="3840226"/>
            <a:ext cx="58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005583" y="3697223"/>
            <a:ext cx="624840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202179" y="3821429"/>
            <a:ext cx="63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70660" y="2487167"/>
            <a:ext cx="624840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654301" y="2610992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37916" y="2470404"/>
            <a:ext cx="626364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322701" y="2593289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579876" y="1909572"/>
            <a:ext cx="626363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05000" y="1918716"/>
            <a:ext cx="626363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2089150" y="2041093"/>
            <a:ext cx="19297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830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8	7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453896" y="5256276"/>
            <a:ext cx="563879" cy="563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165348" y="3546347"/>
            <a:ext cx="563879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826260" y="1346835"/>
            <a:ext cx="1012634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spc="15" dirty="0">
                <a:latin typeface="Microsoft JhengHei" panose="020B0604030504040204" charset="-120"/>
                <a:cs typeface="Microsoft JhengHei" panose="020B0604030504040204" charset="-120"/>
              </a:rPr>
              <a:t>若</a:t>
            </a:r>
            <a:r>
              <a:rPr sz="3200" b="1" spc="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0" dirty="0">
                <a:latin typeface="Microsoft JhengHei" panose="020B0604030504040204" charset="-120"/>
                <a:cs typeface="Microsoft JhengHei" panose="020B0604030504040204" charset="-120"/>
              </a:rPr>
              <a:t>号小体心有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球， </a:t>
            </a:r>
            <a:r>
              <a:rPr sz="3200" b="1" spc="15" dirty="0">
                <a:latin typeface="Microsoft JhengHei" panose="020B0604030504040204" charset="-120"/>
                <a:cs typeface="Microsoft JhengHei" panose="020B0604030504040204" charset="-120"/>
              </a:rPr>
              <a:t>则</a:t>
            </a:r>
            <a:r>
              <a:rPr sz="3200" b="1" spc="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15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0" dirty="0">
                <a:latin typeface="Microsoft JhengHei" panose="020B0604030504040204" charset="-120"/>
                <a:cs typeface="Microsoft JhengHei" panose="020B0604030504040204" charset="-120"/>
              </a:rPr>
              <a:t>号小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体心 </a:t>
            </a:r>
            <a:r>
              <a:rPr sz="3200" b="1" spc="0" dirty="0">
                <a:latin typeface="Microsoft JhengHei" panose="020B0604030504040204" charset="-120"/>
                <a:cs typeface="Microsoft JhengHei" panose="020B0604030504040204" charset="-120"/>
              </a:rPr>
              <a:t>也有球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26710" y="2040890"/>
            <a:ext cx="6590665" cy="987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365"/>
              </a:spcBef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每个新插入的球，与它所在 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小立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方体的顶</a:t>
            </a:r>
            <a:r>
              <a:rPr sz="3200" b="1" spc="25" dirty="0">
                <a:latin typeface="Microsoft JhengHei" panose="020B0604030504040204" charset="-120"/>
                <a:cs typeface="Microsoft JhengHei" panose="020B0604030504040204" charset="-120"/>
              </a:rPr>
              <a:t>点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个球相切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7445" y="3028315"/>
            <a:ext cx="3884930" cy="3498215"/>
          </a:xfrm>
          <a:prstGeom prst="rect">
            <a:avLst/>
          </a:prstGeom>
        </p:spPr>
      </p:pic>
      <p:pic>
        <p:nvPicPr>
          <p:cNvPr id="21510" name="图片 3994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710" y="3213735"/>
            <a:ext cx="1722120" cy="1461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6782" y="1523238"/>
            <a:ext cx="3629025" cy="3533140"/>
          </a:xfrm>
          <a:custGeom>
            <a:avLst/>
            <a:gdLst/>
            <a:ahLst/>
            <a:cxnLst/>
            <a:rect l="l" t="t" r="r" b="b"/>
            <a:pathLst>
              <a:path w="3629025" h="3533140">
                <a:moveTo>
                  <a:pt x="0" y="883158"/>
                </a:moveTo>
                <a:lnTo>
                  <a:pt x="883158" y="0"/>
                </a:lnTo>
                <a:lnTo>
                  <a:pt x="3628643" y="0"/>
                </a:lnTo>
                <a:lnTo>
                  <a:pt x="3628643" y="2649474"/>
                </a:lnTo>
                <a:lnTo>
                  <a:pt x="2745486" y="3532631"/>
                </a:lnTo>
                <a:lnTo>
                  <a:pt x="0" y="3532631"/>
                </a:lnTo>
                <a:lnTo>
                  <a:pt x="0" y="88315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56782" y="1523238"/>
            <a:ext cx="3629025" cy="883285"/>
          </a:xfrm>
          <a:custGeom>
            <a:avLst/>
            <a:gdLst/>
            <a:ahLst/>
            <a:cxnLst/>
            <a:rect l="l" t="t" r="r" b="b"/>
            <a:pathLst>
              <a:path w="3629025" h="883285">
                <a:moveTo>
                  <a:pt x="0" y="883158"/>
                </a:moveTo>
                <a:lnTo>
                  <a:pt x="2745486" y="883158"/>
                </a:lnTo>
                <a:lnTo>
                  <a:pt x="362864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02268" y="2406395"/>
            <a:ext cx="0" cy="2649855"/>
          </a:xfrm>
          <a:custGeom>
            <a:avLst/>
            <a:gdLst/>
            <a:ahLst/>
            <a:cxnLst/>
            <a:rect l="l" t="t" r="r" b="b"/>
            <a:pathLst>
              <a:path h="2649854">
                <a:moveTo>
                  <a:pt x="0" y="0"/>
                </a:moveTo>
                <a:lnTo>
                  <a:pt x="0" y="264947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3561" y="1523238"/>
            <a:ext cx="0" cy="2650490"/>
          </a:xfrm>
          <a:custGeom>
            <a:avLst/>
            <a:gdLst/>
            <a:ahLst/>
            <a:cxnLst/>
            <a:rect l="l" t="t" r="r" b="b"/>
            <a:pathLst>
              <a:path h="2650490">
                <a:moveTo>
                  <a:pt x="0" y="0"/>
                </a:moveTo>
                <a:lnTo>
                  <a:pt x="0" y="265023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56782" y="4173473"/>
            <a:ext cx="906780" cy="882650"/>
          </a:xfrm>
          <a:custGeom>
            <a:avLst/>
            <a:gdLst/>
            <a:ahLst/>
            <a:cxnLst/>
            <a:rect l="l" t="t" r="r" b="b"/>
            <a:pathLst>
              <a:path w="906779" h="882650">
                <a:moveTo>
                  <a:pt x="906779" y="0"/>
                </a:moveTo>
                <a:lnTo>
                  <a:pt x="0" y="882395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3561" y="4173473"/>
            <a:ext cx="2722245" cy="0"/>
          </a:xfrm>
          <a:custGeom>
            <a:avLst/>
            <a:gdLst/>
            <a:ahLst/>
            <a:cxnLst/>
            <a:rect l="l" t="t" r="r" b="b"/>
            <a:pathLst>
              <a:path w="2722245">
                <a:moveTo>
                  <a:pt x="0" y="0"/>
                </a:moveTo>
                <a:lnTo>
                  <a:pt x="2721864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55614" y="2210561"/>
            <a:ext cx="402590" cy="391795"/>
          </a:xfrm>
          <a:custGeom>
            <a:avLst/>
            <a:gdLst/>
            <a:ahLst/>
            <a:cxnLst/>
            <a:rect l="l" t="t" r="r" b="b"/>
            <a:pathLst>
              <a:path w="402589" h="391794">
                <a:moveTo>
                  <a:pt x="201168" y="0"/>
                </a:moveTo>
                <a:lnTo>
                  <a:pt x="155034" y="5169"/>
                </a:lnTo>
                <a:lnTo>
                  <a:pt x="112689" y="19896"/>
                </a:lnTo>
                <a:lnTo>
                  <a:pt x="75338" y="43007"/>
                </a:lnTo>
                <a:lnTo>
                  <a:pt x="44187" y="73329"/>
                </a:lnTo>
                <a:lnTo>
                  <a:pt x="20442" y="109690"/>
                </a:lnTo>
                <a:lnTo>
                  <a:pt x="5311" y="150915"/>
                </a:lnTo>
                <a:lnTo>
                  <a:pt x="0" y="195834"/>
                </a:lnTo>
                <a:lnTo>
                  <a:pt x="5311" y="240752"/>
                </a:lnTo>
                <a:lnTo>
                  <a:pt x="20442" y="281977"/>
                </a:lnTo>
                <a:lnTo>
                  <a:pt x="44187" y="318338"/>
                </a:lnTo>
                <a:lnTo>
                  <a:pt x="75338" y="348660"/>
                </a:lnTo>
                <a:lnTo>
                  <a:pt x="112689" y="371771"/>
                </a:lnTo>
                <a:lnTo>
                  <a:pt x="155034" y="386498"/>
                </a:lnTo>
                <a:lnTo>
                  <a:pt x="201168" y="391667"/>
                </a:lnTo>
                <a:lnTo>
                  <a:pt x="247301" y="386498"/>
                </a:lnTo>
                <a:lnTo>
                  <a:pt x="289646" y="371771"/>
                </a:lnTo>
                <a:lnTo>
                  <a:pt x="326997" y="348660"/>
                </a:lnTo>
                <a:lnTo>
                  <a:pt x="358148" y="318338"/>
                </a:lnTo>
                <a:lnTo>
                  <a:pt x="381893" y="281977"/>
                </a:lnTo>
                <a:lnTo>
                  <a:pt x="397024" y="240752"/>
                </a:lnTo>
                <a:lnTo>
                  <a:pt x="402336" y="195834"/>
                </a:lnTo>
                <a:lnTo>
                  <a:pt x="397024" y="150915"/>
                </a:lnTo>
                <a:lnTo>
                  <a:pt x="381893" y="109690"/>
                </a:lnTo>
                <a:lnTo>
                  <a:pt x="358148" y="73329"/>
                </a:lnTo>
                <a:lnTo>
                  <a:pt x="326997" y="43007"/>
                </a:lnTo>
                <a:lnTo>
                  <a:pt x="289646" y="19896"/>
                </a:lnTo>
                <a:lnTo>
                  <a:pt x="247301" y="5169"/>
                </a:lnTo>
                <a:lnTo>
                  <a:pt x="201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5614" y="2210561"/>
            <a:ext cx="402590" cy="391795"/>
          </a:xfrm>
          <a:custGeom>
            <a:avLst/>
            <a:gdLst/>
            <a:ahLst/>
            <a:cxnLst/>
            <a:rect l="l" t="t" r="r" b="b"/>
            <a:pathLst>
              <a:path w="402589" h="391794">
                <a:moveTo>
                  <a:pt x="0" y="195834"/>
                </a:moveTo>
                <a:lnTo>
                  <a:pt x="5311" y="150915"/>
                </a:lnTo>
                <a:lnTo>
                  <a:pt x="20442" y="109690"/>
                </a:lnTo>
                <a:lnTo>
                  <a:pt x="44187" y="73329"/>
                </a:lnTo>
                <a:lnTo>
                  <a:pt x="75338" y="43007"/>
                </a:lnTo>
                <a:lnTo>
                  <a:pt x="112689" y="19896"/>
                </a:lnTo>
                <a:lnTo>
                  <a:pt x="155034" y="5169"/>
                </a:lnTo>
                <a:lnTo>
                  <a:pt x="201168" y="0"/>
                </a:lnTo>
                <a:lnTo>
                  <a:pt x="247301" y="5169"/>
                </a:lnTo>
                <a:lnTo>
                  <a:pt x="289646" y="19896"/>
                </a:lnTo>
                <a:lnTo>
                  <a:pt x="326997" y="43007"/>
                </a:lnTo>
                <a:lnTo>
                  <a:pt x="358148" y="73329"/>
                </a:lnTo>
                <a:lnTo>
                  <a:pt x="381893" y="109690"/>
                </a:lnTo>
                <a:lnTo>
                  <a:pt x="397024" y="150915"/>
                </a:lnTo>
                <a:lnTo>
                  <a:pt x="402336" y="195834"/>
                </a:lnTo>
                <a:lnTo>
                  <a:pt x="397024" y="240752"/>
                </a:lnTo>
                <a:lnTo>
                  <a:pt x="381893" y="281977"/>
                </a:lnTo>
                <a:lnTo>
                  <a:pt x="358148" y="318338"/>
                </a:lnTo>
                <a:lnTo>
                  <a:pt x="326997" y="348660"/>
                </a:lnTo>
                <a:lnTo>
                  <a:pt x="289646" y="371771"/>
                </a:lnTo>
                <a:lnTo>
                  <a:pt x="247301" y="386498"/>
                </a:lnTo>
                <a:lnTo>
                  <a:pt x="201168" y="391667"/>
                </a:lnTo>
                <a:lnTo>
                  <a:pt x="155034" y="386498"/>
                </a:lnTo>
                <a:lnTo>
                  <a:pt x="112689" y="371771"/>
                </a:lnTo>
                <a:lnTo>
                  <a:pt x="75338" y="348660"/>
                </a:lnTo>
                <a:lnTo>
                  <a:pt x="44187" y="318338"/>
                </a:lnTo>
                <a:lnTo>
                  <a:pt x="20442" y="281977"/>
                </a:lnTo>
                <a:lnTo>
                  <a:pt x="5311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60057" y="3192017"/>
            <a:ext cx="402590" cy="391795"/>
          </a:xfrm>
          <a:custGeom>
            <a:avLst/>
            <a:gdLst/>
            <a:ahLst/>
            <a:cxnLst/>
            <a:rect l="l" t="t" r="r" b="b"/>
            <a:pathLst>
              <a:path w="402590" h="391795">
                <a:moveTo>
                  <a:pt x="0" y="195834"/>
                </a:moveTo>
                <a:lnTo>
                  <a:pt x="5311" y="150915"/>
                </a:lnTo>
                <a:lnTo>
                  <a:pt x="20442" y="109690"/>
                </a:lnTo>
                <a:lnTo>
                  <a:pt x="44187" y="73329"/>
                </a:lnTo>
                <a:lnTo>
                  <a:pt x="75338" y="43007"/>
                </a:lnTo>
                <a:lnTo>
                  <a:pt x="112689" y="19896"/>
                </a:lnTo>
                <a:lnTo>
                  <a:pt x="155034" y="5169"/>
                </a:lnTo>
                <a:lnTo>
                  <a:pt x="201168" y="0"/>
                </a:lnTo>
                <a:lnTo>
                  <a:pt x="247301" y="5169"/>
                </a:lnTo>
                <a:lnTo>
                  <a:pt x="289646" y="19896"/>
                </a:lnTo>
                <a:lnTo>
                  <a:pt x="326997" y="43007"/>
                </a:lnTo>
                <a:lnTo>
                  <a:pt x="358148" y="73329"/>
                </a:lnTo>
                <a:lnTo>
                  <a:pt x="381893" y="109690"/>
                </a:lnTo>
                <a:lnTo>
                  <a:pt x="397024" y="150915"/>
                </a:lnTo>
                <a:lnTo>
                  <a:pt x="402336" y="195834"/>
                </a:lnTo>
                <a:lnTo>
                  <a:pt x="397024" y="240752"/>
                </a:lnTo>
                <a:lnTo>
                  <a:pt x="381893" y="281977"/>
                </a:lnTo>
                <a:lnTo>
                  <a:pt x="358148" y="318338"/>
                </a:lnTo>
                <a:lnTo>
                  <a:pt x="326997" y="348660"/>
                </a:lnTo>
                <a:lnTo>
                  <a:pt x="289646" y="371771"/>
                </a:lnTo>
                <a:lnTo>
                  <a:pt x="247301" y="386498"/>
                </a:lnTo>
                <a:lnTo>
                  <a:pt x="201168" y="391668"/>
                </a:lnTo>
                <a:lnTo>
                  <a:pt x="155034" y="386498"/>
                </a:lnTo>
                <a:lnTo>
                  <a:pt x="112689" y="371771"/>
                </a:lnTo>
                <a:lnTo>
                  <a:pt x="75338" y="348660"/>
                </a:lnTo>
                <a:lnTo>
                  <a:pt x="44187" y="318338"/>
                </a:lnTo>
                <a:lnTo>
                  <a:pt x="20442" y="281977"/>
                </a:lnTo>
                <a:lnTo>
                  <a:pt x="5311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62393" y="3976878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5">
                <a:moveTo>
                  <a:pt x="201929" y="0"/>
                </a:moveTo>
                <a:lnTo>
                  <a:pt x="155634" y="5169"/>
                </a:lnTo>
                <a:lnTo>
                  <a:pt x="113133" y="19896"/>
                </a:lnTo>
                <a:lnTo>
                  <a:pt x="75640" y="43007"/>
                </a:lnTo>
                <a:lnTo>
                  <a:pt x="44367" y="73329"/>
                </a:lnTo>
                <a:lnTo>
                  <a:pt x="20527" y="109690"/>
                </a:lnTo>
                <a:lnTo>
                  <a:pt x="5333" y="150915"/>
                </a:lnTo>
                <a:lnTo>
                  <a:pt x="0" y="195834"/>
                </a:lnTo>
                <a:lnTo>
                  <a:pt x="5333" y="240752"/>
                </a:lnTo>
                <a:lnTo>
                  <a:pt x="20527" y="281977"/>
                </a:lnTo>
                <a:lnTo>
                  <a:pt x="44367" y="318338"/>
                </a:lnTo>
                <a:lnTo>
                  <a:pt x="75640" y="348660"/>
                </a:lnTo>
                <a:lnTo>
                  <a:pt x="113133" y="371771"/>
                </a:lnTo>
                <a:lnTo>
                  <a:pt x="155634" y="386498"/>
                </a:lnTo>
                <a:lnTo>
                  <a:pt x="201929" y="391668"/>
                </a:lnTo>
                <a:lnTo>
                  <a:pt x="248225" y="386498"/>
                </a:lnTo>
                <a:lnTo>
                  <a:pt x="290726" y="371771"/>
                </a:lnTo>
                <a:lnTo>
                  <a:pt x="328219" y="348660"/>
                </a:lnTo>
                <a:lnTo>
                  <a:pt x="359492" y="318338"/>
                </a:lnTo>
                <a:lnTo>
                  <a:pt x="383332" y="281977"/>
                </a:lnTo>
                <a:lnTo>
                  <a:pt x="398525" y="240752"/>
                </a:lnTo>
                <a:lnTo>
                  <a:pt x="403859" y="195834"/>
                </a:lnTo>
                <a:lnTo>
                  <a:pt x="398525" y="150915"/>
                </a:lnTo>
                <a:lnTo>
                  <a:pt x="383332" y="109690"/>
                </a:lnTo>
                <a:lnTo>
                  <a:pt x="359492" y="73329"/>
                </a:lnTo>
                <a:lnTo>
                  <a:pt x="328219" y="43007"/>
                </a:lnTo>
                <a:lnTo>
                  <a:pt x="290726" y="19896"/>
                </a:lnTo>
                <a:lnTo>
                  <a:pt x="248225" y="5169"/>
                </a:lnTo>
                <a:lnTo>
                  <a:pt x="201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62393" y="3976878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5">
                <a:moveTo>
                  <a:pt x="0" y="195834"/>
                </a:moveTo>
                <a:lnTo>
                  <a:pt x="5333" y="150915"/>
                </a:lnTo>
                <a:lnTo>
                  <a:pt x="20527" y="109690"/>
                </a:lnTo>
                <a:lnTo>
                  <a:pt x="44367" y="73329"/>
                </a:lnTo>
                <a:lnTo>
                  <a:pt x="75640" y="43007"/>
                </a:lnTo>
                <a:lnTo>
                  <a:pt x="113133" y="19896"/>
                </a:lnTo>
                <a:lnTo>
                  <a:pt x="155634" y="5169"/>
                </a:lnTo>
                <a:lnTo>
                  <a:pt x="201929" y="0"/>
                </a:lnTo>
                <a:lnTo>
                  <a:pt x="248225" y="5169"/>
                </a:lnTo>
                <a:lnTo>
                  <a:pt x="290726" y="19896"/>
                </a:lnTo>
                <a:lnTo>
                  <a:pt x="328219" y="43007"/>
                </a:lnTo>
                <a:lnTo>
                  <a:pt x="359492" y="73329"/>
                </a:lnTo>
                <a:lnTo>
                  <a:pt x="383332" y="109690"/>
                </a:lnTo>
                <a:lnTo>
                  <a:pt x="398525" y="150915"/>
                </a:lnTo>
                <a:lnTo>
                  <a:pt x="403859" y="195834"/>
                </a:lnTo>
                <a:lnTo>
                  <a:pt x="398525" y="240752"/>
                </a:lnTo>
                <a:lnTo>
                  <a:pt x="383332" y="281977"/>
                </a:lnTo>
                <a:lnTo>
                  <a:pt x="359492" y="318338"/>
                </a:lnTo>
                <a:lnTo>
                  <a:pt x="328219" y="348660"/>
                </a:lnTo>
                <a:lnTo>
                  <a:pt x="290726" y="371771"/>
                </a:lnTo>
                <a:lnTo>
                  <a:pt x="248225" y="386498"/>
                </a:lnTo>
                <a:lnTo>
                  <a:pt x="201929" y="391668"/>
                </a:lnTo>
                <a:lnTo>
                  <a:pt x="155634" y="386498"/>
                </a:lnTo>
                <a:lnTo>
                  <a:pt x="113133" y="371771"/>
                </a:lnTo>
                <a:lnTo>
                  <a:pt x="75640" y="348660"/>
                </a:lnTo>
                <a:lnTo>
                  <a:pt x="44367" y="318338"/>
                </a:lnTo>
                <a:lnTo>
                  <a:pt x="20527" y="281977"/>
                </a:lnTo>
                <a:lnTo>
                  <a:pt x="5333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29550" y="4368546"/>
            <a:ext cx="403860" cy="393700"/>
          </a:xfrm>
          <a:custGeom>
            <a:avLst/>
            <a:gdLst/>
            <a:ahLst/>
            <a:cxnLst/>
            <a:rect l="l" t="t" r="r" b="b"/>
            <a:pathLst>
              <a:path w="403859" h="393700">
                <a:moveTo>
                  <a:pt x="0" y="196595"/>
                </a:moveTo>
                <a:lnTo>
                  <a:pt x="5333" y="151515"/>
                </a:lnTo>
                <a:lnTo>
                  <a:pt x="20527" y="110134"/>
                </a:lnTo>
                <a:lnTo>
                  <a:pt x="44367" y="73631"/>
                </a:lnTo>
                <a:lnTo>
                  <a:pt x="75640" y="43187"/>
                </a:lnTo>
                <a:lnTo>
                  <a:pt x="113133" y="19980"/>
                </a:lnTo>
                <a:lnTo>
                  <a:pt x="155634" y="5191"/>
                </a:lnTo>
                <a:lnTo>
                  <a:pt x="201929" y="0"/>
                </a:lnTo>
                <a:lnTo>
                  <a:pt x="248225" y="5191"/>
                </a:lnTo>
                <a:lnTo>
                  <a:pt x="290726" y="19980"/>
                </a:lnTo>
                <a:lnTo>
                  <a:pt x="328219" y="43187"/>
                </a:lnTo>
                <a:lnTo>
                  <a:pt x="359492" y="73631"/>
                </a:lnTo>
                <a:lnTo>
                  <a:pt x="383332" y="110134"/>
                </a:lnTo>
                <a:lnTo>
                  <a:pt x="398525" y="151515"/>
                </a:lnTo>
                <a:lnTo>
                  <a:pt x="403859" y="196595"/>
                </a:lnTo>
                <a:lnTo>
                  <a:pt x="398525" y="241676"/>
                </a:lnTo>
                <a:lnTo>
                  <a:pt x="383332" y="283057"/>
                </a:lnTo>
                <a:lnTo>
                  <a:pt x="359492" y="319560"/>
                </a:lnTo>
                <a:lnTo>
                  <a:pt x="328219" y="350004"/>
                </a:lnTo>
                <a:lnTo>
                  <a:pt x="290726" y="373211"/>
                </a:lnTo>
                <a:lnTo>
                  <a:pt x="248225" y="388000"/>
                </a:lnTo>
                <a:lnTo>
                  <a:pt x="201929" y="393191"/>
                </a:lnTo>
                <a:lnTo>
                  <a:pt x="155634" y="388000"/>
                </a:lnTo>
                <a:lnTo>
                  <a:pt x="113133" y="373211"/>
                </a:lnTo>
                <a:lnTo>
                  <a:pt x="75640" y="350004"/>
                </a:lnTo>
                <a:lnTo>
                  <a:pt x="44367" y="319560"/>
                </a:lnTo>
                <a:lnTo>
                  <a:pt x="20527" y="283057"/>
                </a:lnTo>
                <a:lnTo>
                  <a:pt x="5333" y="241676"/>
                </a:lnTo>
                <a:lnTo>
                  <a:pt x="0" y="19659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75954" y="4761738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5">
                <a:moveTo>
                  <a:pt x="201929" y="0"/>
                </a:moveTo>
                <a:lnTo>
                  <a:pt x="155634" y="5169"/>
                </a:lnTo>
                <a:lnTo>
                  <a:pt x="113133" y="19896"/>
                </a:lnTo>
                <a:lnTo>
                  <a:pt x="75640" y="43007"/>
                </a:lnTo>
                <a:lnTo>
                  <a:pt x="44367" y="73329"/>
                </a:lnTo>
                <a:lnTo>
                  <a:pt x="20527" y="109690"/>
                </a:lnTo>
                <a:lnTo>
                  <a:pt x="5333" y="150915"/>
                </a:lnTo>
                <a:lnTo>
                  <a:pt x="0" y="195834"/>
                </a:lnTo>
                <a:lnTo>
                  <a:pt x="5333" y="240752"/>
                </a:lnTo>
                <a:lnTo>
                  <a:pt x="20527" y="281977"/>
                </a:lnTo>
                <a:lnTo>
                  <a:pt x="44367" y="318338"/>
                </a:lnTo>
                <a:lnTo>
                  <a:pt x="75640" y="348660"/>
                </a:lnTo>
                <a:lnTo>
                  <a:pt x="113133" y="371771"/>
                </a:lnTo>
                <a:lnTo>
                  <a:pt x="155634" y="386498"/>
                </a:lnTo>
                <a:lnTo>
                  <a:pt x="201929" y="391668"/>
                </a:lnTo>
                <a:lnTo>
                  <a:pt x="248225" y="386498"/>
                </a:lnTo>
                <a:lnTo>
                  <a:pt x="290726" y="371771"/>
                </a:lnTo>
                <a:lnTo>
                  <a:pt x="328219" y="348660"/>
                </a:lnTo>
                <a:lnTo>
                  <a:pt x="359492" y="318338"/>
                </a:lnTo>
                <a:lnTo>
                  <a:pt x="383332" y="281977"/>
                </a:lnTo>
                <a:lnTo>
                  <a:pt x="398526" y="240752"/>
                </a:lnTo>
                <a:lnTo>
                  <a:pt x="403860" y="195834"/>
                </a:lnTo>
                <a:lnTo>
                  <a:pt x="398526" y="150915"/>
                </a:lnTo>
                <a:lnTo>
                  <a:pt x="383332" y="109690"/>
                </a:lnTo>
                <a:lnTo>
                  <a:pt x="359492" y="73329"/>
                </a:lnTo>
                <a:lnTo>
                  <a:pt x="328219" y="43007"/>
                </a:lnTo>
                <a:lnTo>
                  <a:pt x="290726" y="19896"/>
                </a:lnTo>
                <a:lnTo>
                  <a:pt x="248225" y="5169"/>
                </a:lnTo>
                <a:lnTo>
                  <a:pt x="201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75954" y="4761738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5">
                <a:moveTo>
                  <a:pt x="0" y="195834"/>
                </a:moveTo>
                <a:lnTo>
                  <a:pt x="5333" y="150915"/>
                </a:lnTo>
                <a:lnTo>
                  <a:pt x="20527" y="109690"/>
                </a:lnTo>
                <a:lnTo>
                  <a:pt x="44367" y="73329"/>
                </a:lnTo>
                <a:lnTo>
                  <a:pt x="75640" y="43007"/>
                </a:lnTo>
                <a:lnTo>
                  <a:pt x="113133" y="19896"/>
                </a:lnTo>
                <a:lnTo>
                  <a:pt x="155634" y="5169"/>
                </a:lnTo>
                <a:lnTo>
                  <a:pt x="201929" y="0"/>
                </a:lnTo>
                <a:lnTo>
                  <a:pt x="248225" y="5169"/>
                </a:lnTo>
                <a:lnTo>
                  <a:pt x="290726" y="19896"/>
                </a:lnTo>
                <a:lnTo>
                  <a:pt x="328219" y="43007"/>
                </a:lnTo>
                <a:lnTo>
                  <a:pt x="359492" y="73329"/>
                </a:lnTo>
                <a:lnTo>
                  <a:pt x="383332" y="109690"/>
                </a:lnTo>
                <a:lnTo>
                  <a:pt x="398526" y="150915"/>
                </a:lnTo>
                <a:lnTo>
                  <a:pt x="403860" y="195834"/>
                </a:lnTo>
                <a:lnTo>
                  <a:pt x="398526" y="240752"/>
                </a:lnTo>
                <a:lnTo>
                  <a:pt x="383332" y="281977"/>
                </a:lnTo>
                <a:lnTo>
                  <a:pt x="359492" y="318338"/>
                </a:lnTo>
                <a:lnTo>
                  <a:pt x="328219" y="348660"/>
                </a:lnTo>
                <a:lnTo>
                  <a:pt x="290726" y="371771"/>
                </a:lnTo>
                <a:lnTo>
                  <a:pt x="248225" y="386498"/>
                </a:lnTo>
                <a:lnTo>
                  <a:pt x="201929" y="391668"/>
                </a:lnTo>
                <a:lnTo>
                  <a:pt x="155634" y="386498"/>
                </a:lnTo>
                <a:lnTo>
                  <a:pt x="113133" y="371771"/>
                </a:lnTo>
                <a:lnTo>
                  <a:pt x="75640" y="348660"/>
                </a:lnTo>
                <a:lnTo>
                  <a:pt x="44367" y="318338"/>
                </a:lnTo>
                <a:lnTo>
                  <a:pt x="20527" y="281977"/>
                </a:lnTo>
                <a:lnTo>
                  <a:pt x="5333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86650" y="3486150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5">
                <a:moveTo>
                  <a:pt x="0" y="195833"/>
                </a:moveTo>
                <a:lnTo>
                  <a:pt x="5333" y="150915"/>
                </a:lnTo>
                <a:lnTo>
                  <a:pt x="20527" y="109690"/>
                </a:lnTo>
                <a:lnTo>
                  <a:pt x="44367" y="73329"/>
                </a:lnTo>
                <a:lnTo>
                  <a:pt x="75640" y="43007"/>
                </a:lnTo>
                <a:lnTo>
                  <a:pt x="113133" y="19896"/>
                </a:lnTo>
                <a:lnTo>
                  <a:pt x="155634" y="5169"/>
                </a:lnTo>
                <a:lnTo>
                  <a:pt x="201929" y="0"/>
                </a:lnTo>
                <a:lnTo>
                  <a:pt x="248225" y="5169"/>
                </a:lnTo>
                <a:lnTo>
                  <a:pt x="290726" y="19896"/>
                </a:lnTo>
                <a:lnTo>
                  <a:pt x="328219" y="43007"/>
                </a:lnTo>
                <a:lnTo>
                  <a:pt x="359492" y="73329"/>
                </a:lnTo>
                <a:lnTo>
                  <a:pt x="383332" y="109690"/>
                </a:lnTo>
                <a:lnTo>
                  <a:pt x="398525" y="150915"/>
                </a:lnTo>
                <a:lnTo>
                  <a:pt x="403859" y="195833"/>
                </a:lnTo>
                <a:lnTo>
                  <a:pt x="398525" y="240752"/>
                </a:lnTo>
                <a:lnTo>
                  <a:pt x="383332" y="281977"/>
                </a:lnTo>
                <a:lnTo>
                  <a:pt x="359492" y="318338"/>
                </a:lnTo>
                <a:lnTo>
                  <a:pt x="328219" y="348660"/>
                </a:lnTo>
                <a:lnTo>
                  <a:pt x="290726" y="371771"/>
                </a:lnTo>
                <a:lnTo>
                  <a:pt x="248225" y="386498"/>
                </a:lnTo>
                <a:lnTo>
                  <a:pt x="201929" y="391668"/>
                </a:lnTo>
                <a:lnTo>
                  <a:pt x="155634" y="386498"/>
                </a:lnTo>
                <a:lnTo>
                  <a:pt x="113133" y="371771"/>
                </a:lnTo>
                <a:lnTo>
                  <a:pt x="75640" y="348660"/>
                </a:lnTo>
                <a:lnTo>
                  <a:pt x="44367" y="318338"/>
                </a:lnTo>
                <a:lnTo>
                  <a:pt x="20527" y="281977"/>
                </a:lnTo>
                <a:lnTo>
                  <a:pt x="5333" y="240752"/>
                </a:lnTo>
                <a:lnTo>
                  <a:pt x="0" y="19583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62393" y="1326641"/>
            <a:ext cx="403860" cy="393700"/>
          </a:xfrm>
          <a:custGeom>
            <a:avLst/>
            <a:gdLst/>
            <a:ahLst/>
            <a:cxnLst/>
            <a:rect l="l" t="t" r="r" b="b"/>
            <a:pathLst>
              <a:path w="403859" h="393700">
                <a:moveTo>
                  <a:pt x="201929" y="0"/>
                </a:moveTo>
                <a:lnTo>
                  <a:pt x="155634" y="5191"/>
                </a:lnTo>
                <a:lnTo>
                  <a:pt x="113133" y="19980"/>
                </a:lnTo>
                <a:lnTo>
                  <a:pt x="75640" y="43187"/>
                </a:lnTo>
                <a:lnTo>
                  <a:pt x="44367" y="73631"/>
                </a:lnTo>
                <a:lnTo>
                  <a:pt x="20527" y="110134"/>
                </a:lnTo>
                <a:lnTo>
                  <a:pt x="5333" y="151515"/>
                </a:lnTo>
                <a:lnTo>
                  <a:pt x="0" y="196596"/>
                </a:lnTo>
                <a:lnTo>
                  <a:pt x="5333" y="241676"/>
                </a:lnTo>
                <a:lnTo>
                  <a:pt x="20527" y="283057"/>
                </a:lnTo>
                <a:lnTo>
                  <a:pt x="44367" y="319560"/>
                </a:lnTo>
                <a:lnTo>
                  <a:pt x="75640" y="350004"/>
                </a:lnTo>
                <a:lnTo>
                  <a:pt x="113133" y="373211"/>
                </a:lnTo>
                <a:lnTo>
                  <a:pt x="155634" y="388000"/>
                </a:lnTo>
                <a:lnTo>
                  <a:pt x="201929" y="393192"/>
                </a:lnTo>
                <a:lnTo>
                  <a:pt x="248225" y="388000"/>
                </a:lnTo>
                <a:lnTo>
                  <a:pt x="290726" y="373211"/>
                </a:lnTo>
                <a:lnTo>
                  <a:pt x="328219" y="350004"/>
                </a:lnTo>
                <a:lnTo>
                  <a:pt x="359492" y="319560"/>
                </a:lnTo>
                <a:lnTo>
                  <a:pt x="383332" y="283057"/>
                </a:lnTo>
                <a:lnTo>
                  <a:pt x="398525" y="241676"/>
                </a:lnTo>
                <a:lnTo>
                  <a:pt x="403859" y="196596"/>
                </a:lnTo>
                <a:lnTo>
                  <a:pt x="398525" y="151515"/>
                </a:lnTo>
                <a:lnTo>
                  <a:pt x="383332" y="110134"/>
                </a:lnTo>
                <a:lnTo>
                  <a:pt x="359492" y="73631"/>
                </a:lnTo>
                <a:lnTo>
                  <a:pt x="328219" y="43187"/>
                </a:lnTo>
                <a:lnTo>
                  <a:pt x="290726" y="19980"/>
                </a:lnTo>
                <a:lnTo>
                  <a:pt x="248225" y="5191"/>
                </a:lnTo>
                <a:lnTo>
                  <a:pt x="201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62393" y="1326641"/>
            <a:ext cx="403860" cy="393700"/>
          </a:xfrm>
          <a:custGeom>
            <a:avLst/>
            <a:gdLst/>
            <a:ahLst/>
            <a:cxnLst/>
            <a:rect l="l" t="t" r="r" b="b"/>
            <a:pathLst>
              <a:path w="403859" h="393700">
                <a:moveTo>
                  <a:pt x="0" y="196596"/>
                </a:moveTo>
                <a:lnTo>
                  <a:pt x="5333" y="151515"/>
                </a:lnTo>
                <a:lnTo>
                  <a:pt x="20527" y="110134"/>
                </a:lnTo>
                <a:lnTo>
                  <a:pt x="44367" y="73631"/>
                </a:lnTo>
                <a:lnTo>
                  <a:pt x="75640" y="43187"/>
                </a:lnTo>
                <a:lnTo>
                  <a:pt x="113133" y="19980"/>
                </a:lnTo>
                <a:lnTo>
                  <a:pt x="155634" y="5191"/>
                </a:lnTo>
                <a:lnTo>
                  <a:pt x="201929" y="0"/>
                </a:lnTo>
                <a:lnTo>
                  <a:pt x="248225" y="5191"/>
                </a:lnTo>
                <a:lnTo>
                  <a:pt x="290726" y="19980"/>
                </a:lnTo>
                <a:lnTo>
                  <a:pt x="328219" y="43187"/>
                </a:lnTo>
                <a:lnTo>
                  <a:pt x="359492" y="73631"/>
                </a:lnTo>
                <a:lnTo>
                  <a:pt x="383332" y="110134"/>
                </a:lnTo>
                <a:lnTo>
                  <a:pt x="398525" y="151515"/>
                </a:lnTo>
                <a:lnTo>
                  <a:pt x="403859" y="196596"/>
                </a:lnTo>
                <a:lnTo>
                  <a:pt x="398525" y="241676"/>
                </a:lnTo>
                <a:lnTo>
                  <a:pt x="383332" y="283057"/>
                </a:lnTo>
                <a:lnTo>
                  <a:pt x="359492" y="319560"/>
                </a:lnTo>
                <a:lnTo>
                  <a:pt x="328219" y="350004"/>
                </a:lnTo>
                <a:lnTo>
                  <a:pt x="290726" y="373211"/>
                </a:lnTo>
                <a:lnTo>
                  <a:pt x="248225" y="388000"/>
                </a:lnTo>
                <a:lnTo>
                  <a:pt x="201929" y="393192"/>
                </a:lnTo>
                <a:lnTo>
                  <a:pt x="155634" y="388000"/>
                </a:lnTo>
                <a:lnTo>
                  <a:pt x="113133" y="373211"/>
                </a:lnTo>
                <a:lnTo>
                  <a:pt x="75640" y="350004"/>
                </a:lnTo>
                <a:lnTo>
                  <a:pt x="44367" y="319560"/>
                </a:lnTo>
                <a:lnTo>
                  <a:pt x="20527" y="283057"/>
                </a:lnTo>
                <a:lnTo>
                  <a:pt x="5333" y="241676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69173" y="1719833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4">
                <a:moveTo>
                  <a:pt x="0" y="195833"/>
                </a:moveTo>
                <a:lnTo>
                  <a:pt x="5333" y="150915"/>
                </a:lnTo>
                <a:lnTo>
                  <a:pt x="20527" y="109690"/>
                </a:lnTo>
                <a:lnTo>
                  <a:pt x="44367" y="73329"/>
                </a:lnTo>
                <a:lnTo>
                  <a:pt x="75640" y="43007"/>
                </a:lnTo>
                <a:lnTo>
                  <a:pt x="113133" y="19896"/>
                </a:lnTo>
                <a:lnTo>
                  <a:pt x="155634" y="5169"/>
                </a:lnTo>
                <a:lnTo>
                  <a:pt x="201929" y="0"/>
                </a:lnTo>
                <a:lnTo>
                  <a:pt x="248225" y="5169"/>
                </a:lnTo>
                <a:lnTo>
                  <a:pt x="290726" y="19896"/>
                </a:lnTo>
                <a:lnTo>
                  <a:pt x="328219" y="43007"/>
                </a:lnTo>
                <a:lnTo>
                  <a:pt x="359492" y="73329"/>
                </a:lnTo>
                <a:lnTo>
                  <a:pt x="383332" y="109690"/>
                </a:lnTo>
                <a:lnTo>
                  <a:pt x="398525" y="150915"/>
                </a:lnTo>
                <a:lnTo>
                  <a:pt x="403859" y="195833"/>
                </a:lnTo>
                <a:lnTo>
                  <a:pt x="398525" y="240752"/>
                </a:lnTo>
                <a:lnTo>
                  <a:pt x="383332" y="281977"/>
                </a:lnTo>
                <a:lnTo>
                  <a:pt x="359492" y="318338"/>
                </a:lnTo>
                <a:lnTo>
                  <a:pt x="328219" y="348660"/>
                </a:lnTo>
                <a:lnTo>
                  <a:pt x="290726" y="371771"/>
                </a:lnTo>
                <a:lnTo>
                  <a:pt x="248225" y="386498"/>
                </a:lnTo>
                <a:lnTo>
                  <a:pt x="201929" y="391667"/>
                </a:lnTo>
                <a:lnTo>
                  <a:pt x="155634" y="386498"/>
                </a:lnTo>
                <a:lnTo>
                  <a:pt x="113133" y="371771"/>
                </a:lnTo>
                <a:lnTo>
                  <a:pt x="75640" y="348660"/>
                </a:lnTo>
                <a:lnTo>
                  <a:pt x="44367" y="318338"/>
                </a:lnTo>
                <a:lnTo>
                  <a:pt x="20527" y="281977"/>
                </a:lnTo>
                <a:lnTo>
                  <a:pt x="5333" y="240752"/>
                </a:lnTo>
                <a:lnTo>
                  <a:pt x="0" y="19583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80397" y="3092957"/>
            <a:ext cx="403860" cy="393700"/>
          </a:xfrm>
          <a:custGeom>
            <a:avLst/>
            <a:gdLst/>
            <a:ahLst/>
            <a:cxnLst/>
            <a:rect l="l" t="t" r="r" b="b"/>
            <a:pathLst>
              <a:path w="403859" h="393700">
                <a:moveTo>
                  <a:pt x="0" y="196595"/>
                </a:moveTo>
                <a:lnTo>
                  <a:pt x="5333" y="151515"/>
                </a:lnTo>
                <a:lnTo>
                  <a:pt x="20527" y="110134"/>
                </a:lnTo>
                <a:lnTo>
                  <a:pt x="44367" y="73631"/>
                </a:lnTo>
                <a:lnTo>
                  <a:pt x="75640" y="43187"/>
                </a:lnTo>
                <a:lnTo>
                  <a:pt x="113133" y="19980"/>
                </a:lnTo>
                <a:lnTo>
                  <a:pt x="155634" y="5191"/>
                </a:lnTo>
                <a:lnTo>
                  <a:pt x="201929" y="0"/>
                </a:lnTo>
                <a:lnTo>
                  <a:pt x="248225" y="5191"/>
                </a:lnTo>
                <a:lnTo>
                  <a:pt x="290726" y="19980"/>
                </a:lnTo>
                <a:lnTo>
                  <a:pt x="328219" y="43187"/>
                </a:lnTo>
                <a:lnTo>
                  <a:pt x="359492" y="73631"/>
                </a:lnTo>
                <a:lnTo>
                  <a:pt x="383332" y="110134"/>
                </a:lnTo>
                <a:lnTo>
                  <a:pt x="398525" y="151515"/>
                </a:lnTo>
                <a:lnTo>
                  <a:pt x="403859" y="196595"/>
                </a:lnTo>
                <a:lnTo>
                  <a:pt x="398525" y="241676"/>
                </a:lnTo>
                <a:lnTo>
                  <a:pt x="383332" y="283057"/>
                </a:lnTo>
                <a:lnTo>
                  <a:pt x="359492" y="319560"/>
                </a:lnTo>
                <a:lnTo>
                  <a:pt x="328219" y="350004"/>
                </a:lnTo>
                <a:lnTo>
                  <a:pt x="290726" y="373211"/>
                </a:lnTo>
                <a:lnTo>
                  <a:pt x="248225" y="388000"/>
                </a:lnTo>
                <a:lnTo>
                  <a:pt x="201929" y="393191"/>
                </a:lnTo>
                <a:lnTo>
                  <a:pt x="155634" y="388000"/>
                </a:lnTo>
                <a:lnTo>
                  <a:pt x="113133" y="373211"/>
                </a:lnTo>
                <a:lnTo>
                  <a:pt x="75640" y="350004"/>
                </a:lnTo>
                <a:lnTo>
                  <a:pt x="44367" y="319560"/>
                </a:lnTo>
                <a:lnTo>
                  <a:pt x="20527" y="283057"/>
                </a:lnTo>
                <a:lnTo>
                  <a:pt x="5333" y="241676"/>
                </a:lnTo>
                <a:lnTo>
                  <a:pt x="0" y="19659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84257" y="3976878"/>
            <a:ext cx="402590" cy="391795"/>
          </a:xfrm>
          <a:custGeom>
            <a:avLst/>
            <a:gdLst/>
            <a:ahLst/>
            <a:cxnLst/>
            <a:rect l="l" t="t" r="r" b="b"/>
            <a:pathLst>
              <a:path w="402590" h="391795">
                <a:moveTo>
                  <a:pt x="201168" y="0"/>
                </a:moveTo>
                <a:lnTo>
                  <a:pt x="155034" y="5169"/>
                </a:lnTo>
                <a:lnTo>
                  <a:pt x="112689" y="19896"/>
                </a:lnTo>
                <a:lnTo>
                  <a:pt x="75338" y="43007"/>
                </a:lnTo>
                <a:lnTo>
                  <a:pt x="44187" y="73329"/>
                </a:lnTo>
                <a:lnTo>
                  <a:pt x="20442" y="109690"/>
                </a:lnTo>
                <a:lnTo>
                  <a:pt x="5311" y="150915"/>
                </a:lnTo>
                <a:lnTo>
                  <a:pt x="0" y="195834"/>
                </a:lnTo>
                <a:lnTo>
                  <a:pt x="5311" y="240752"/>
                </a:lnTo>
                <a:lnTo>
                  <a:pt x="20442" y="281977"/>
                </a:lnTo>
                <a:lnTo>
                  <a:pt x="44187" y="318338"/>
                </a:lnTo>
                <a:lnTo>
                  <a:pt x="75338" y="348660"/>
                </a:lnTo>
                <a:lnTo>
                  <a:pt x="112689" y="371771"/>
                </a:lnTo>
                <a:lnTo>
                  <a:pt x="155034" y="386498"/>
                </a:lnTo>
                <a:lnTo>
                  <a:pt x="201168" y="391668"/>
                </a:lnTo>
                <a:lnTo>
                  <a:pt x="247301" y="386498"/>
                </a:lnTo>
                <a:lnTo>
                  <a:pt x="289646" y="371771"/>
                </a:lnTo>
                <a:lnTo>
                  <a:pt x="326997" y="348660"/>
                </a:lnTo>
                <a:lnTo>
                  <a:pt x="358148" y="318338"/>
                </a:lnTo>
                <a:lnTo>
                  <a:pt x="381893" y="281977"/>
                </a:lnTo>
                <a:lnTo>
                  <a:pt x="397024" y="240752"/>
                </a:lnTo>
                <a:lnTo>
                  <a:pt x="402336" y="195834"/>
                </a:lnTo>
                <a:lnTo>
                  <a:pt x="397024" y="150915"/>
                </a:lnTo>
                <a:lnTo>
                  <a:pt x="381893" y="109690"/>
                </a:lnTo>
                <a:lnTo>
                  <a:pt x="358148" y="73329"/>
                </a:lnTo>
                <a:lnTo>
                  <a:pt x="326997" y="43007"/>
                </a:lnTo>
                <a:lnTo>
                  <a:pt x="289646" y="19896"/>
                </a:lnTo>
                <a:lnTo>
                  <a:pt x="247301" y="5169"/>
                </a:lnTo>
                <a:lnTo>
                  <a:pt x="201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84257" y="3976878"/>
            <a:ext cx="402590" cy="391795"/>
          </a:xfrm>
          <a:custGeom>
            <a:avLst/>
            <a:gdLst/>
            <a:ahLst/>
            <a:cxnLst/>
            <a:rect l="l" t="t" r="r" b="b"/>
            <a:pathLst>
              <a:path w="402590" h="391795">
                <a:moveTo>
                  <a:pt x="0" y="195834"/>
                </a:moveTo>
                <a:lnTo>
                  <a:pt x="5311" y="150915"/>
                </a:lnTo>
                <a:lnTo>
                  <a:pt x="20442" y="109690"/>
                </a:lnTo>
                <a:lnTo>
                  <a:pt x="44187" y="73329"/>
                </a:lnTo>
                <a:lnTo>
                  <a:pt x="75338" y="43007"/>
                </a:lnTo>
                <a:lnTo>
                  <a:pt x="112689" y="19896"/>
                </a:lnTo>
                <a:lnTo>
                  <a:pt x="155034" y="5169"/>
                </a:lnTo>
                <a:lnTo>
                  <a:pt x="201168" y="0"/>
                </a:lnTo>
                <a:lnTo>
                  <a:pt x="247301" y="5169"/>
                </a:lnTo>
                <a:lnTo>
                  <a:pt x="289646" y="19896"/>
                </a:lnTo>
                <a:lnTo>
                  <a:pt x="326997" y="43007"/>
                </a:lnTo>
                <a:lnTo>
                  <a:pt x="358148" y="73329"/>
                </a:lnTo>
                <a:lnTo>
                  <a:pt x="381893" y="109690"/>
                </a:lnTo>
                <a:lnTo>
                  <a:pt x="397024" y="150915"/>
                </a:lnTo>
                <a:lnTo>
                  <a:pt x="402336" y="195834"/>
                </a:lnTo>
                <a:lnTo>
                  <a:pt x="397024" y="240752"/>
                </a:lnTo>
                <a:lnTo>
                  <a:pt x="381893" y="281977"/>
                </a:lnTo>
                <a:lnTo>
                  <a:pt x="358148" y="318338"/>
                </a:lnTo>
                <a:lnTo>
                  <a:pt x="326997" y="348660"/>
                </a:lnTo>
                <a:lnTo>
                  <a:pt x="289646" y="371771"/>
                </a:lnTo>
                <a:lnTo>
                  <a:pt x="247301" y="386498"/>
                </a:lnTo>
                <a:lnTo>
                  <a:pt x="201168" y="391668"/>
                </a:lnTo>
                <a:lnTo>
                  <a:pt x="155034" y="386498"/>
                </a:lnTo>
                <a:lnTo>
                  <a:pt x="112689" y="371771"/>
                </a:lnTo>
                <a:lnTo>
                  <a:pt x="75338" y="348660"/>
                </a:lnTo>
                <a:lnTo>
                  <a:pt x="44187" y="318338"/>
                </a:lnTo>
                <a:lnTo>
                  <a:pt x="20442" y="281977"/>
                </a:lnTo>
                <a:lnTo>
                  <a:pt x="5311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73033" y="2602229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90" h="393700">
                <a:moveTo>
                  <a:pt x="0" y="196596"/>
                </a:moveTo>
                <a:lnTo>
                  <a:pt x="5311" y="151515"/>
                </a:lnTo>
                <a:lnTo>
                  <a:pt x="20442" y="110134"/>
                </a:lnTo>
                <a:lnTo>
                  <a:pt x="44187" y="73631"/>
                </a:lnTo>
                <a:lnTo>
                  <a:pt x="75338" y="43187"/>
                </a:lnTo>
                <a:lnTo>
                  <a:pt x="112689" y="19980"/>
                </a:lnTo>
                <a:lnTo>
                  <a:pt x="155034" y="5191"/>
                </a:lnTo>
                <a:lnTo>
                  <a:pt x="201168" y="0"/>
                </a:lnTo>
                <a:lnTo>
                  <a:pt x="247301" y="5191"/>
                </a:lnTo>
                <a:lnTo>
                  <a:pt x="289646" y="19980"/>
                </a:lnTo>
                <a:lnTo>
                  <a:pt x="326997" y="43187"/>
                </a:lnTo>
                <a:lnTo>
                  <a:pt x="358148" y="73631"/>
                </a:lnTo>
                <a:lnTo>
                  <a:pt x="381893" y="110134"/>
                </a:lnTo>
                <a:lnTo>
                  <a:pt x="397024" y="151515"/>
                </a:lnTo>
                <a:lnTo>
                  <a:pt x="402336" y="196596"/>
                </a:lnTo>
                <a:lnTo>
                  <a:pt x="397024" y="241676"/>
                </a:lnTo>
                <a:lnTo>
                  <a:pt x="381893" y="283057"/>
                </a:lnTo>
                <a:lnTo>
                  <a:pt x="358148" y="319560"/>
                </a:lnTo>
                <a:lnTo>
                  <a:pt x="326997" y="350004"/>
                </a:lnTo>
                <a:lnTo>
                  <a:pt x="289646" y="373211"/>
                </a:lnTo>
                <a:lnTo>
                  <a:pt x="247301" y="388000"/>
                </a:lnTo>
                <a:lnTo>
                  <a:pt x="201168" y="393192"/>
                </a:lnTo>
                <a:lnTo>
                  <a:pt x="155034" y="388000"/>
                </a:lnTo>
                <a:lnTo>
                  <a:pt x="112689" y="373211"/>
                </a:lnTo>
                <a:lnTo>
                  <a:pt x="75338" y="350004"/>
                </a:lnTo>
                <a:lnTo>
                  <a:pt x="44187" y="319560"/>
                </a:lnTo>
                <a:lnTo>
                  <a:pt x="20442" y="283057"/>
                </a:lnTo>
                <a:lnTo>
                  <a:pt x="5311" y="241676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75954" y="2210561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4">
                <a:moveTo>
                  <a:pt x="201929" y="0"/>
                </a:moveTo>
                <a:lnTo>
                  <a:pt x="155634" y="5169"/>
                </a:lnTo>
                <a:lnTo>
                  <a:pt x="113133" y="19896"/>
                </a:lnTo>
                <a:lnTo>
                  <a:pt x="75640" y="43007"/>
                </a:lnTo>
                <a:lnTo>
                  <a:pt x="44367" y="73329"/>
                </a:lnTo>
                <a:lnTo>
                  <a:pt x="20527" y="109690"/>
                </a:lnTo>
                <a:lnTo>
                  <a:pt x="5333" y="150915"/>
                </a:lnTo>
                <a:lnTo>
                  <a:pt x="0" y="195834"/>
                </a:lnTo>
                <a:lnTo>
                  <a:pt x="5333" y="240752"/>
                </a:lnTo>
                <a:lnTo>
                  <a:pt x="20527" y="281977"/>
                </a:lnTo>
                <a:lnTo>
                  <a:pt x="44367" y="318338"/>
                </a:lnTo>
                <a:lnTo>
                  <a:pt x="75640" y="348660"/>
                </a:lnTo>
                <a:lnTo>
                  <a:pt x="113133" y="371771"/>
                </a:lnTo>
                <a:lnTo>
                  <a:pt x="155634" y="386498"/>
                </a:lnTo>
                <a:lnTo>
                  <a:pt x="201929" y="391667"/>
                </a:lnTo>
                <a:lnTo>
                  <a:pt x="248225" y="386498"/>
                </a:lnTo>
                <a:lnTo>
                  <a:pt x="290726" y="371771"/>
                </a:lnTo>
                <a:lnTo>
                  <a:pt x="328219" y="348660"/>
                </a:lnTo>
                <a:lnTo>
                  <a:pt x="359492" y="318338"/>
                </a:lnTo>
                <a:lnTo>
                  <a:pt x="383332" y="281977"/>
                </a:lnTo>
                <a:lnTo>
                  <a:pt x="398526" y="240752"/>
                </a:lnTo>
                <a:lnTo>
                  <a:pt x="403860" y="195834"/>
                </a:lnTo>
                <a:lnTo>
                  <a:pt x="398526" y="150915"/>
                </a:lnTo>
                <a:lnTo>
                  <a:pt x="383332" y="109690"/>
                </a:lnTo>
                <a:lnTo>
                  <a:pt x="359492" y="73329"/>
                </a:lnTo>
                <a:lnTo>
                  <a:pt x="328219" y="43007"/>
                </a:lnTo>
                <a:lnTo>
                  <a:pt x="290726" y="19896"/>
                </a:lnTo>
                <a:lnTo>
                  <a:pt x="248225" y="5169"/>
                </a:lnTo>
                <a:lnTo>
                  <a:pt x="201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75954" y="2210561"/>
            <a:ext cx="403860" cy="391795"/>
          </a:xfrm>
          <a:custGeom>
            <a:avLst/>
            <a:gdLst/>
            <a:ahLst/>
            <a:cxnLst/>
            <a:rect l="l" t="t" r="r" b="b"/>
            <a:pathLst>
              <a:path w="403859" h="391794">
                <a:moveTo>
                  <a:pt x="0" y="195834"/>
                </a:moveTo>
                <a:lnTo>
                  <a:pt x="5333" y="150915"/>
                </a:lnTo>
                <a:lnTo>
                  <a:pt x="20527" y="109690"/>
                </a:lnTo>
                <a:lnTo>
                  <a:pt x="44367" y="73329"/>
                </a:lnTo>
                <a:lnTo>
                  <a:pt x="75640" y="43007"/>
                </a:lnTo>
                <a:lnTo>
                  <a:pt x="113133" y="19896"/>
                </a:lnTo>
                <a:lnTo>
                  <a:pt x="155634" y="5169"/>
                </a:lnTo>
                <a:lnTo>
                  <a:pt x="201929" y="0"/>
                </a:lnTo>
                <a:lnTo>
                  <a:pt x="248225" y="5169"/>
                </a:lnTo>
                <a:lnTo>
                  <a:pt x="290726" y="19896"/>
                </a:lnTo>
                <a:lnTo>
                  <a:pt x="328219" y="43007"/>
                </a:lnTo>
                <a:lnTo>
                  <a:pt x="359492" y="73329"/>
                </a:lnTo>
                <a:lnTo>
                  <a:pt x="383332" y="109690"/>
                </a:lnTo>
                <a:lnTo>
                  <a:pt x="398526" y="150915"/>
                </a:lnTo>
                <a:lnTo>
                  <a:pt x="403860" y="195834"/>
                </a:lnTo>
                <a:lnTo>
                  <a:pt x="398526" y="240752"/>
                </a:lnTo>
                <a:lnTo>
                  <a:pt x="383332" y="281977"/>
                </a:lnTo>
                <a:lnTo>
                  <a:pt x="359492" y="318338"/>
                </a:lnTo>
                <a:lnTo>
                  <a:pt x="328219" y="348660"/>
                </a:lnTo>
                <a:lnTo>
                  <a:pt x="290726" y="371771"/>
                </a:lnTo>
                <a:lnTo>
                  <a:pt x="248225" y="386498"/>
                </a:lnTo>
                <a:lnTo>
                  <a:pt x="201929" y="391667"/>
                </a:lnTo>
                <a:lnTo>
                  <a:pt x="155634" y="386498"/>
                </a:lnTo>
                <a:lnTo>
                  <a:pt x="113133" y="371771"/>
                </a:lnTo>
                <a:lnTo>
                  <a:pt x="75640" y="348660"/>
                </a:lnTo>
                <a:lnTo>
                  <a:pt x="44367" y="318338"/>
                </a:lnTo>
                <a:lnTo>
                  <a:pt x="20527" y="281977"/>
                </a:lnTo>
                <a:lnTo>
                  <a:pt x="5333" y="240752"/>
                </a:lnTo>
                <a:lnTo>
                  <a:pt x="0" y="1958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55614" y="4859273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89" h="393700">
                <a:moveTo>
                  <a:pt x="201168" y="0"/>
                </a:moveTo>
                <a:lnTo>
                  <a:pt x="155034" y="5191"/>
                </a:lnTo>
                <a:lnTo>
                  <a:pt x="112689" y="19980"/>
                </a:lnTo>
                <a:lnTo>
                  <a:pt x="75338" y="43187"/>
                </a:lnTo>
                <a:lnTo>
                  <a:pt x="44187" y="73631"/>
                </a:lnTo>
                <a:lnTo>
                  <a:pt x="20442" y="110134"/>
                </a:lnTo>
                <a:lnTo>
                  <a:pt x="5311" y="151515"/>
                </a:lnTo>
                <a:lnTo>
                  <a:pt x="0" y="196595"/>
                </a:lnTo>
                <a:lnTo>
                  <a:pt x="5311" y="241676"/>
                </a:lnTo>
                <a:lnTo>
                  <a:pt x="20442" y="283057"/>
                </a:lnTo>
                <a:lnTo>
                  <a:pt x="44187" y="319560"/>
                </a:lnTo>
                <a:lnTo>
                  <a:pt x="75338" y="350004"/>
                </a:lnTo>
                <a:lnTo>
                  <a:pt x="112689" y="373211"/>
                </a:lnTo>
                <a:lnTo>
                  <a:pt x="155034" y="388000"/>
                </a:lnTo>
                <a:lnTo>
                  <a:pt x="201168" y="393191"/>
                </a:lnTo>
                <a:lnTo>
                  <a:pt x="247301" y="388000"/>
                </a:lnTo>
                <a:lnTo>
                  <a:pt x="289646" y="373211"/>
                </a:lnTo>
                <a:lnTo>
                  <a:pt x="326997" y="350004"/>
                </a:lnTo>
                <a:lnTo>
                  <a:pt x="358148" y="319560"/>
                </a:lnTo>
                <a:lnTo>
                  <a:pt x="381893" y="283057"/>
                </a:lnTo>
                <a:lnTo>
                  <a:pt x="397024" y="241676"/>
                </a:lnTo>
                <a:lnTo>
                  <a:pt x="402336" y="196595"/>
                </a:lnTo>
                <a:lnTo>
                  <a:pt x="397024" y="151515"/>
                </a:lnTo>
                <a:lnTo>
                  <a:pt x="381893" y="110134"/>
                </a:lnTo>
                <a:lnTo>
                  <a:pt x="358148" y="73631"/>
                </a:lnTo>
                <a:lnTo>
                  <a:pt x="326997" y="43187"/>
                </a:lnTo>
                <a:lnTo>
                  <a:pt x="289646" y="19980"/>
                </a:lnTo>
                <a:lnTo>
                  <a:pt x="247301" y="5191"/>
                </a:lnTo>
                <a:lnTo>
                  <a:pt x="201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55614" y="4859273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89" h="393700">
                <a:moveTo>
                  <a:pt x="0" y="196595"/>
                </a:moveTo>
                <a:lnTo>
                  <a:pt x="5311" y="151515"/>
                </a:lnTo>
                <a:lnTo>
                  <a:pt x="20442" y="110134"/>
                </a:lnTo>
                <a:lnTo>
                  <a:pt x="44187" y="73631"/>
                </a:lnTo>
                <a:lnTo>
                  <a:pt x="75338" y="43187"/>
                </a:lnTo>
                <a:lnTo>
                  <a:pt x="112689" y="19980"/>
                </a:lnTo>
                <a:lnTo>
                  <a:pt x="155034" y="5191"/>
                </a:lnTo>
                <a:lnTo>
                  <a:pt x="201168" y="0"/>
                </a:lnTo>
                <a:lnTo>
                  <a:pt x="247301" y="5191"/>
                </a:lnTo>
                <a:lnTo>
                  <a:pt x="289646" y="19980"/>
                </a:lnTo>
                <a:lnTo>
                  <a:pt x="326997" y="43187"/>
                </a:lnTo>
                <a:lnTo>
                  <a:pt x="358148" y="73631"/>
                </a:lnTo>
                <a:lnTo>
                  <a:pt x="381893" y="110134"/>
                </a:lnTo>
                <a:lnTo>
                  <a:pt x="397024" y="151515"/>
                </a:lnTo>
                <a:lnTo>
                  <a:pt x="402336" y="196595"/>
                </a:lnTo>
                <a:lnTo>
                  <a:pt x="397024" y="241676"/>
                </a:lnTo>
                <a:lnTo>
                  <a:pt x="381893" y="283057"/>
                </a:lnTo>
                <a:lnTo>
                  <a:pt x="358148" y="319560"/>
                </a:lnTo>
                <a:lnTo>
                  <a:pt x="326997" y="350004"/>
                </a:lnTo>
                <a:lnTo>
                  <a:pt x="289646" y="373211"/>
                </a:lnTo>
                <a:lnTo>
                  <a:pt x="247301" y="388000"/>
                </a:lnTo>
                <a:lnTo>
                  <a:pt x="201168" y="393191"/>
                </a:lnTo>
                <a:lnTo>
                  <a:pt x="155034" y="388000"/>
                </a:lnTo>
                <a:lnTo>
                  <a:pt x="112689" y="373211"/>
                </a:lnTo>
                <a:lnTo>
                  <a:pt x="75338" y="350004"/>
                </a:lnTo>
                <a:lnTo>
                  <a:pt x="44187" y="319560"/>
                </a:lnTo>
                <a:lnTo>
                  <a:pt x="20442" y="283057"/>
                </a:lnTo>
                <a:lnTo>
                  <a:pt x="5311" y="241676"/>
                </a:lnTo>
                <a:lnTo>
                  <a:pt x="0" y="19659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84257" y="1326641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90" h="393700">
                <a:moveTo>
                  <a:pt x="201168" y="0"/>
                </a:moveTo>
                <a:lnTo>
                  <a:pt x="155034" y="5191"/>
                </a:lnTo>
                <a:lnTo>
                  <a:pt x="112689" y="19980"/>
                </a:lnTo>
                <a:lnTo>
                  <a:pt x="75338" y="43187"/>
                </a:lnTo>
                <a:lnTo>
                  <a:pt x="44187" y="73631"/>
                </a:lnTo>
                <a:lnTo>
                  <a:pt x="20442" y="110134"/>
                </a:lnTo>
                <a:lnTo>
                  <a:pt x="5311" y="151515"/>
                </a:lnTo>
                <a:lnTo>
                  <a:pt x="0" y="196596"/>
                </a:lnTo>
                <a:lnTo>
                  <a:pt x="5311" y="241676"/>
                </a:lnTo>
                <a:lnTo>
                  <a:pt x="20442" y="283057"/>
                </a:lnTo>
                <a:lnTo>
                  <a:pt x="44187" y="319560"/>
                </a:lnTo>
                <a:lnTo>
                  <a:pt x="75338" y="350004"/>
                </a:lnTo>
                <a:lnTo>
                  <a:pt x="112689" y="373211"/>
                </a:lnTo>
                <a:lnTo>
                  <a:pt x="155034" y="388000"/>
                </a:lnTo>
                <a:lnTo>
                  <a:pt x="201168" y="393192"/>
                </a:lnTo>
                <a:lnTo>
                  <a:pt x="247301" y="388000"/>
                </a:lnTo>
                <a:lnTo>
                  <a:pt x="289646" y="373211"/>
                </a:lnTo>
                <a:lnTo>
                  <a:pt x="326997" y="350004"/>
                </a:lnTo>
                <a:lnTo>
                  <a:pt x="358148" y="319560"/>
                </a:lnTo>
                <a:lnTo>
                  <a:pt x="381893" y="283057"/>
                </a:lnTo>
                <a:lnTo>
                  <a:pt x="397024" y="241676"/>
                </a:lnTo>
                <a:lnTo>
                  <a:pt x="402336" y="196596"/>
                </a:lnTo>
                <a:lnTo>
                  <a:pt x="397024" y="151515"/>
                </a:lnTo>
                <a:lnTo>
                  <a:pt x="381893" y="110134"/>
                </a:lnTo>
                <a:lnTo>
                  <a:pt x="358148" y="73631"/>
                </a:lnTo>
                <a:lnTo>
                  <a:pt x="326997" y="43187"/>
                </a:lnTo>
                <a:lnTo>
                  <a:pt x="289646" y="19980"/>
                </a:lnTo>
                <a:lnTo>
                  <a:pt x="247301" y="5191"/>
                </a:lnTo>
                <a:lnTo>
                  <a:pt x="201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84257" y="1326641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90" h="393700">
                <a:moveTo>
                  <a:pt x="0" y="196596"/>
                </a:moveTo>
                <a:lnTo>
                  <a:pt x="5311" y="151515"/>
                </a:lnTo>
                <a:lnTo>
                  <a:pt x="20442" y="110134"/>
                </a:lnTo>
                <a:lnTo>
                  <a:pt x="44187" y="73631"/>
                </a:lnTo>
                <a:lnTo>
                  <a:pt x="75338" y="43187"/>
                </a:lnTo>
                <a:lnTo>
                  <a:pt x="112689" y="19980"/>
                </a:lnTo>
                <a:lnTo>
                  <a:pt x="155034" y="5191"/>
                </a:lnTo>
                <a:lnTo>
                  <a:pt x="201168" y="0"/>
                </a:lnTo>
                <a:lnTo>
                  <a:pt x="247301" y="5191"/>
                </a:lnTo>
                <a:lnTo>
                  <a:pt x="289646" y="19980"/>
                </a:lnTo>
                <a:lnTo>
                  <a:pt x="326997" y="43187"/>
                </a:lnTo>
                <a:lnTo>
                  <a:pt x="358148" y="73631"/>
                </a:lnTo>
                <a:lnTo>
                  <a:pt x="381893" y="110134"/>
                </a:lnTo>
                <a:lnTo>
                  <a:pt x="397024" y="151515"/>
                </a:lnTo>
                <a:lnTo>
                  <a:pt x="402336" y="196596"/>
                </a:lnTo>
                <a:lnTo>
                  <a:pt x="397024" y="241676"/>
                </a:lnTo>
                <a:lnTo>
                  <a:pt x="381893" y="283057"/>
                </a:lnTo>
                <a:lnTo>
                  <a:pt x="358148" y="319560"/>
                </a:lnTo>
                <a:lnTo>
                  <a:pt x="326997" y="350004"/>
                </a:lnTo>
                <a:lnTo>
                  <a:pt x="289646" y="373211"/>
                </a:lnTo>
                <a:lnTo>
                  <a:pt x="247301" y="388000"/>
                </a:lnTo>
                <a:lnTo>
                  <a:pt x="201168" y="393192"/>
                </a:lnTo>
                <a:lnTo>
                  <a:pt x="155034" y="388000"/>
                </a:lnTo>
                <a:lnTo>
                  <a:pt x="112689" y="373211"/>
                </a:lnTo>
                <a:lnTo>
                  <a:pt x="75338" y="350004"/>
                </a:lnTo>
                <a:lnTo>
                  <a:pt x="44187" y="319560"/>
                </a:lnTo>
                <a:lnTo>
                  <a:pt x="20442" y="283057"/>
                </a:lnTo>
                <a:lnTo>
                  <a:pt x="5311" y="241676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43900" y="1360932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3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7" y="161543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279635" y="1789176"/>
            <a:ext cx="332740" cy="321945"/>
          </a:xfrm>
          <a:custGeom>
            <a:avLst/>
            <a:gdLst/>
            <a:ahLst/>
            <a:cxnLst/>
            <a:rect l="l" t="t" r="r" b="b"/>
            <a:pathLst>
              <a:path w="332740" h="321944">
                <a:moveTo>
                  <a:pt x="166116" y="0"/>
                </a:moveTo>
                <a:lnTo>
                  <a:pt x="121972" y="5744"/>
                </a:lnTo>
                <a:lnTo>
                  <a:pt x="82296" y="21956"/>
                </a:lnTo>
                <a:lnTo>
                  <a:pt x="48672" y="47101"/>
                </a:lnTo>
                <a:lnTo>
                  <a:pt x="22690" y="79643"/>
                </a:lnTo>
                <a:lnTo>
                  <a:pt x="5937" y="118048"/>
                </a:lnTo>
                <a:lnTo>
                  <a:pt x="0" y="160782"/>
                </a:lnTo>
                <a:lnTo>
                  <a:pt x="5937" y="203515"/>
                </a:lnTo>
                <a:lnTo>
                  <a:pt x="22690" y="241920"/>
                </a:lnTo>
                <a:lnTo>
                  <a:pt x="48672" y="274462"/>
                </a:lnTo>
                <a:lnTo>
                  <a:pt x="82296" y="299607"/>
                </a:lnTo>
                <a:lnTo>
                  <a:pt x="121972" y="315819"/>
                </a:lnTo>
                <a:lnTo>
                  <a:pt x="166116" y="321563"/>
                </a:lnTo>
                <a:lnTo>
                  <a:pt x="210259" y="315819"/>
                </a:lnTo>
                <a:lnTo>
                  <a:pt x="249936" y="299607"/>
                </a:lnTo>
                <a:lnTo>
                  <a:pt x="283559" y="274462"/>
                </a:lnTo>
                <a:lnTo>
                  <a:pt x="309541" y="241920"/>
                </a:lnTo>
                <a:lnTo>
                  <a:pt x="326294" y="203515"/>
                </a:lnTo>
                <a:lnTo>
                  <a:pt x="332232" y="160782"/>
                </a:lnTo>
                <a:lnTo>
                  <a:pt x="326294" y="118048"/>
                </a:lnTo>
                <a:lnTo>
                  <a:pt x="309541" y="79643"/>
                </a:lnTo>
                <a:lnTo>
                  <a:pt x="283559" y="47101"/>
                </a:lnTo>
                <a:lnTo>
                  <a:pt x="249936" y="21956"/>
                </a:lnTo>
                <a:lnTo>
                  <a:pt x="210259" y="5744"/>
                </a:lnTo>
                <a:lnTo>
                  <a:pt x="1661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80631" y="1754123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3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8" y="161543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57516" y="2244851"/>
            <a:ext cx="332740" cy="321945"/>
          </a:xfrm>
          <a:custGeom>
            <a:avLst/>
            <a:gdLst/>
            <a:ahLst/>
            <a:cxnLst/>
            <a:rect l="l" t="t" r="r" b="b"/>
            <a:pathLst>
              <a:path w="332740" h="321944">
                <a:moveTo>
                  <a:pt x="166115" y="0"/>
                </a:moveTo>
                <a:lnTo>
                  <a:pt x="121972" y="5744"/>
                </a:lnTo>
                <a:lnTo>
                  <a:pt x="82296" y="21956"/>
                </a:lnTo>
                <a:lnTo>
                  <a:pt x="48672" y="47101"/>
                </a:lnTo>
                <a:lnTo>
                  <a:pt x="22690" y="79643"/>
                </a:lnTo>
                <a:lnTo>
                  <a:pt x="5937" y="118048"/>
                </a:lnTo>
                <a:lnTo>
                  <a:pt x="0" y="160782"/>
                </a:lnTo>
                <a:lnTo>
                  <a:pt x="5937" y="203515"/>
                </a:lnTo>
                <a:lnTo>
                  <a:pt x="22690" y="241920"/>
                </a:lnTo>
                <a:lnTo>
                  <a:pt x="48672" y="274462"/>
                </a:lnTo>
                <a:lnTo>
                  <a:pt x="82296" y="299607"/>
                </a:lnTo>
                <a:lnTo>
                  <a:pt x="121972" y="315819"/>
                </a:lnTo>
                <a:lnTo>
                  <a:pt x="166115" y="321563"/>
                </a:lnTo>
                <a:lnTo>
                  <a:pt x="210259" y="315819"/>
                </a:lnTo>
                <a:lnTo>
                  <a:pt x="249935" y="299607"/>
                </a:lnTo>
                <a:lnTo>
                  <a:pt x="283559" y="274462"/>
                </a:lnTo>
                <a:lnTo>
                  <a:pt x="309541" y="241920"/>
                </a:lnTo>
                <a:lnTo>
                  <a:pt x="326294" y="203515"/>
                </a:lnTo>
                <a:lnTo>
                  <a:pt x="332231" y="160782"/>
                </a:lnTo>
                <a:lnTo>
                  <a:pt x="326294" y="118048"/>
                </a:lnTo>
                <a:lnTo>
                  <a:pt x="309541" y="79643"/>
                </a:lnTo>
                <a:lnTo>
                  <a:pt x="283559" y="47101"/>
                </a:lnTo>
                <a:lnTo>
                  <a:pt x="249935" y="21956"/>
                </a:lnTo>
                <a:lnTo>
                  <a:pt x="210259" y="5744"/>
                </a:lnTo>
                <a:lnTo>
                  <a:pt x="1661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00571" y="3549396"/>
            <a:ext cx="332740" cy="323215"/>
          </a:xfrm>
          <a:custGeom>
            <a:avLst/>
            <a:gdLst/>
            <a:ahLst/>
            <a:cxnLst/>
            <a:rect l="l" t="t" r="r" b="b"/>
            <a:pathLst>
              <a:path w="332739" h="323214">
                <a:moveTo>
                  <a:pt x="166115" y="0"/>
                </a:moveTo>
                <a:lnTo>
                  <a:pt x="121972" y="5766"/>
                </a:lnTo>
                <a:lnTo>
                  <a:pt x="82295" y="22041"/>
                </a:lnTo>
                <a:lnTo>
                  <a:pt x="48672" y="47291"/>
                </a:lnTo>
                <a:lnTo>
                  <a:pt x="22690" y="79981"/>
                </a:lnTo>
                <a:lnTo>
                  <a:pt x="5937" y="118577"/>
                </a:lnTo>
                <a:lnTo>
                  <a:pt x="0" y="161543"/>
                </a:lnTo>
                <a:lnTo>
                  <a:pt x="5937" y="204510"/>
                </a:lnTo>
                <a:lnTo>
                  <a:pt x="22690" y="243106"/>
                </a:lnTo>
                <a:lnTo>
                  <a:pt x="48672" y="275796"/>
                </a:lnTo>
                <a:lnTo>
                  <a:pt x="82296" y="301046"/>
                </a:lnTo>
                <a:lnTo>
                  <a:pt x="121972" y="317321"/>
                </a:lnTo>
                <a:lnTo>
                  <a:pt x="166115" y="323087"/>
                </a:lnTo>
                <a:lnTo>
                  <a:pt x="210259" y="317321"/>
                </a:lnTo>
                <a:lnTo>
                  <a:pt x="249936" y="301046"/>
                </a:lnTo>
                <a:lnTo>
                  <a:pt x="283559" y="275796"/>
                </a:lnTo>
                <a:lnTo>
                  <a:pt x="309541" y="243106"/>
                </a:lnTo>
                <a:lnTo>
                  <a:pt x="326294" y="204510"/>
                </a:lnTo>
                <a:lnTo>
                  <a:pt x="332231" y="161543"/>
                </a:lnTo>
                <a:lnTo>
                  <a:pt x="326294" y="118577"/>
                </a:lnTo>
                <a:lnTo>
                  <a:pt x="309541" y="79981"/>
                </a:lnTo>
                <a:lnTo>
                  <a:pt x="283559" y="47291"/>
                </a:lnTo>
                <a:lnTo>
                  <a:pt x="249936" y="22041"/>
                </a:lnTo>
                <a:lnTo>
                  <a:pt x="210259" y="5766"/>
                </a:lnTo>
                <a:lnTo>
                  <a:pt x="1661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57516" y="4911852"/>
            <a:ext cx="332740" cy="323215"/>
          </a:xfrm>
          <a:custGeom>
            <a:avLst/>
            <a:gdLst/>
            <a:ahLst/>
            <a:cxnLst/>
            <a:rect l="l" t="t" r="r" b="b"/>
            <a:pathLst>
              <a:path w="332740" h="323214">
                <a:moveTo>
                  <a:pt x="166115" y="0"/>
                </a:moveTo>
                <a:lnTo>
                  <a:pt x="121972" y="5766"/>
                </a:lnTo>
                <a:lnTo>
                  <a:pt x="82296" y="22041"/>
                </a:lnTo>
                <a:lnTo>
                  <a:pt x="48672" y="47291"/>
                </a:lnTo>
                <a:lnTo>
                  <a:pt x="22690" y="79981"/>
                </a:lnTo>
                <a:lnTo>
                  <a:pt x="5937" y="118577"/>
                </a:lnTo>
                <a:lnTo>
                  <a:pt x="0" y="161544"/>
                </a:lnTo>
                <a:lnTo>
                  <a:pt x="5937" y="204510"/>
                </a:lnTo>
                <a:lnTo>
                  <a:pt x="22690" y="243106"/>
                </a:lnTo>
                <a:lnTo>
                  <a:pt x="48672" y="275796"/>
                </a:lnTo>
                <a:lnTo>
                  <a:pt x="82296" y="301046"/>
                </a:lnTo>
                <a:lnTo>
                  <a:pt x="121972" y="317321"/>
                </a:lnTo>
                <a:lnTo>
                  <a:pt x="166115" y="323088"/>
                </a:lnTo>
                <a:lnTo>
                  <a:pt x="210259" y="317321"/>
                </a:lnTo>
                <a:lnTo>
                  <a:pt x="249935" y="301046"/>
                </a:lnTo>
                <a:lnTo>
                  <a:pt x="283559" y="275796"/>
                </a:lnTo>
                <a:lnTo>
                  <a:pt x="309541" y="243106"/>
                </a:lnTo>
                <a:lnTo>
                  <a:pt x="326294" y="204510"/>
                </a:lnTo>
                <a:lnTo>
                  <a:pt x="332231" y="161544"/>
                </a:lnTo>
                <a:lnTo>
                  <a:pt x="326294" y="118577"/>
                </a:lnTo>
                <a:lnTo>
                  <a:pt x="309541" y="79981"/>
                </a:lnTo>
                <a:lnTo>
                  <a:pt x="283559" y="47291"/>
                </a:lnTo>
                <a:lnTo>
                  <a:pt x="249935" y="22041"/>
                </a:lnTo>
                <a:lnTo>
                  <a:pt x="210259" y="5766"/>
                </a:lnTo>
                <a:lnTo>
                  <a:pt x="1661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316211" y="4433315"/>
            <a:ext cx="330835" cy="321945"/>
          </a:xfrm>
          <a:custGeom>
            <a:avLst/>
            <a:gdLst/>
            <a:ahLst/>
            <a:cxnLst/>
            <a:rect l="l" t="t" r="r" b="b"/>
            <a:pathLst>
              <a:path w="330834" h="321945">
                <a:moveTo>
                  <a:pt x="165354" y="0"/>
                </a:moveTo>
                <a:lnTo>
                  <a:pt x="121399" y="5744"/>
                </a:lnTo>
                <a:lnTo>
                  <a:pt x="81900" y="21956"/>
                </a:lnTo>
                <a:lnTo>
                  <a:pt x="48434" y="47101"/>
                </a:lnTo>
                <a:lnTo>
                  <a:pt x="22577" y="79643"/>
                </a:lnTo>
                <a:lnTo>
                  <a:pt x="5907" y="118048"/>
                </a:lnTo>
                <a:lnTo>
                  <a:pt x="0" y="160781"/>
                </a:lnTo>
                <a:lnTo>
                  <a:pt x="5907" y="203515"/>
                </a:lnTo>
                <a:lnTo>
                  <a:pt x="22577" y="241920"/>
                </a:lnTo>
                <a:lnTo>
                  <a:pt x="48434" y="274462"/>
                </a:lnTo>
                <a:lnTo>
                  <a:pt x="81900" y="299607"/>
                </a:lnTo>
                <a:lnTo>
                  <a:pt x="121399" y="315819"/>
                </a:lnTo>
                <a:lnTo>
                  <a:pt x="165354" y="321563"/>
                </a:lnTo>
                <a:lnTo>
                  <a:pt x="209308" y="315819"/>
                </a:lnTo>
                <a:lnTo>
                  <a:pt x="248807" y="299607"/>
                </a:lnTo>
                <a:lnTo>
                  <a:pt x="282273" y="274462"/>
                </a:lnTo>
                <a:lnTo>
                  <a:pt x="308130" y="241920"/>
                </a:lnTo>
                <a:lnTo>
                  <a:pt x="324800" y="203515"/>
                </a:lnTo>
                <a:lnTo>
                  <a:pt x="330708" y="160781"/>
                </a:lnTo>
                <a:lnTo>
                  <a:pt x="324800" y="118048"/>
                </a:lnTo>
                <a:lnTo>
                  <a:pt x="308130" y="79643"/>
                </a:lnTo>
                <a:lnTo>
                  <a:pt x="282273" y="47101"/>
                </a:lnTo>
                <a:lnTo>
                  <a:pt x="248807" y="21956"/>
                </a:lnTo>
                <a:lnTo>
                  <a:pt x="209308" y="5744"/>
                </a:lnTo>
                <a:lnTo>
                  <a:pt x="1653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49995" y="4040123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4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7" y="161544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94347" y="4440935"/>
            <a:ext cx="332740" cy="323215"/>
          </a:xfrm>
          <a:custGeom>
            <a:avLst/>
            <a:gdLst/>
            <a:ahLst/>
            <a:cxnLst/>
            <a:rect l="l" t="t" r="r" b="b"/>
            <a:pathLst>
              <a:path w="332740" h="323214">
                <a:moveTo>
                  <a:pt x="166116" y="0"/>
                </a:moveTo>
                <a:lnTo>
                  <a:pt x="121972" y="5766"/>
                </a:lnTo>
                <a:lnTo>
                  <a:pt x="82296" y="22041"/>
                </a:lnTo>
                <a:lnTo>
                  <a:pt x="48672" y="47291"/>
                </a:lnTo>
                <a:lnTo>
                  <a:pt x="22690" y="79981"/>
                </a:lnTo>
                <a:lnTo>
                  <a:pt x="5937" y="118577"/>
                </a:lnTo>
                <a:lnTo>
                  <a:pt x="0" y="161544"/>
                </a:lnTo>
                <a:lnTo>
                  <a:pt x="5937" y="204510"/>
                </a:lnTo>
                <a:lnTo>
                  <a:pt x="22690" y="243106"/>
                </a:lnTo>
                <a:lnTo>
                  <a:pt x="48672" y="275796"/>
                </a:lnTo>
                <a:lnTo>
                  <a:pt x="82296" y="301046"/>
                </a:lnTo>
                <a:lnTo>
                  <a:pt x="121972" y="317321"/>
                </a:lnTo>
                <a:lnTo>
                  <a:pt x="166116" y="323088"/>
                </a:lnTo>
                <a:lnTo>
                  <a:pt x="210259" y="317321"/>
                </a:lnTo>
                <a:lnTo>
                  <a:pt x="249935" y="301046"/>
                </a:lnTo>
                <a:lnTo>
                  <a:pt x="283559" y="275796"/>
                </a:lnTo>
                <a:lnTo>
                  <a:pt x="309541" y="243106"/>
                </a:lnTo>
                <a:lnTo>
                  <a:pt x="326294" y="204510"/>
                </a:lnTo>
                <a:lnTo>
                  <a:pt x="332231" y="161544"/>
                </a:lnTo>
                <a:lnTo>
                  <a:pt x="326294" y="118577"/>
                </a:lnTo>
                <a:lnTo>
                  <a:pt x="309541" y="79981"/>
                </a:lnTo>
                <a:lnTo>
                  <a:pt x="283559" y="47291"/>
                </a:lnTo>
                <a:lnTo>
                  <a:pt x="249935" y="22041"/>
                </a:lnTo>
                <a:lnTo>
                  <a:pt x="210259" y="5766"/>
                </a:lnTo>
                <a:lnTo>
                  <a:pt x="1661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98207" y="2706623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3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8" y="161543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724643" y="2709672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3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7" y="161543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31580" y="3465576"/>
            <a:ext cx="330835" cy="323215"/>
          </a:xfrm>
          <a:custGeom>
            <a:avLst/>
            <a:gdLst/>
            <a:ahLst/>
            <a:cxnLst/>
            <a:rect l="l" t="t" r="r" b="b"/>
            <a:pathLst>
              <a:path w="330834" h="323214">
                <a:moveTo>
                  <a:pt x="165353" y="0"/>
                </a:moveTo>
                <a:lnTo>
                  <a:pt x="121399" y="5766"/>
                </a:lnTo>
                <a:lnTo>
                  <a:pt x="81900" y="22041"/>
                </a:lnTo>
                <a:lnTo>
                  <a:pt x="48434" y="47291"/>
                </a:lnTo>
                <a:lnTo>
                  <a:pt x="22577" y="79981"/>
                </a:lnTo>
                <a:lnTo>
                  <a:pt x="5907" y="118577"/>
                </a:lnTo>
                <a:lnTo>
                  <a:pt x="0" y="161544"/>
                </a:lnTo>
                <a:lnTo>
                  <a:pt x="5907" y="204510"/>
                </a:lnTo>
                <a:lnTo>
                  <a:pt x="22577" y="243106"/>
                </a:lnTo>
                <a:lnTo>
                  <a:pt x="48434" y="275796"/>
                </a:lnTo>
                <a:lnTo>
                  <a:pt x="81900" y="301046"/>
                </a:lnTo>
                <a:lnTo>
                  <a:pt x="121399" y="317321"/>
                </a:lnTo>
                <a:lnTo>
                  <a:pt x="165353" y="323088"/>
                </a:lnTo>
                <a:lnTo>
                  <a:pt x="209308" y="317321"/>
                </a:lnTo>
                <a:lnTo>
                  <a:pt x="248807" y="301046"/>
                </a:lnTo>
                <a:lnTo>
                  <a:pt x="282273" y="275796"/>
                </a:lnTo>
                <a:lnTo>
                  <a:pt x="308130" y="243106"/>
                </a:lnTo>
                <a:lnTo>
                  <a:pt x="324800" y="204510"/>
                </a:lnTo>
                <a:lnTo>
                  <a:pt x="330708" y="161544"/>
                </a:lnTo>
                <a:lnTo>
                  <a:pt x="324800" y="118577"/>
                </a:lnTo>
                <a:lnTo>
                  <a:pt x="308130" y="79981"/>
                </a:lnTo>
                <a:lnTo>
                  <a:pt x="282273" y="47291"/>
                </a:lnTo>
                <a:lnTo>
                  <a:pt x="248807" y="22041"/>
                </a:lnTo>
                <a:lnTo>
                  <a:pt x="209308" y="5766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940040" y="3095244"/>
            <a:ext cx="332740" cy="323215"/>
          </a:xfrm>
          <a:custGeom>
            <a:avLst/>
            <a:gdLst/>
            <a:ahLst/>
            <a:cxnLst/>
            <a:rect l="l" t="t" r="r" b="b"/>
            <a:pathLst>
              <a:path w="332740" h="323214">
                <a:moveTo>
                  <a:pt x="166115" y="0"/>
                </a:moveTo>
                <a:lnTo>
                  <a:pt x="121972" y="5766"/>
                </a:lnTo>
                <a:lnTo>
                  <a:pt x="82296" y="22041"/>
                </a:lnTo>
                <a:lnTo>
                  <a:pt x="48672" y="47291"/>
                </a:lnTo>
                <a:lnTo>
                  <a:pt x="22690" y="79981"/>
                </a:lnTo>
                <a:lnTo>
                  <a:pt x="5937" y="118577"/>
                </a:lnTo>
                <a:lnTo>
                  <a:pt x="0" y="161543"/>
                </a:lnTo>
                <a:lnTo>
                  <a:pt x="5937" y="204510"/>
                </a:lnTo>
                <a:lnTo>
                  <a:pt x="22690" y="243106"/>
                </a:lnTo>
                <a:lnTo>
                  <a:pt x="48672" y="275796"/>
                </a:lnTo>
                <a:lnTo>
                  <a:pt x="82296" y="301046"/>
                </a:lnTo>
                <a:lnTo>
                  <a:pt x="121972" y="317321"/>
                </a:lnTo>
                <a:lnTo>
                  <a:pt x="166115" y="323088"/>
                </a:lnTo>
                <a:lnTo>
                  <a:pt x="210259" y="317321"/>
                </a:lnTo>
                <a:lnTo>
                  <a:pt x="249935" y="301046"/>
                </a:lnTo>
                <a:lnTo>
                  <a:pt x="283559" y="275796"/>
                </a:lnTo>
                <a:lnTo>
                  <a:pt x="309541" y="243106"/>
                </a:lnTo>
                <a:lnTo>
                  <a:pt x="326294" y="204510"/>
                </a:lnTo>
                <a:lnTo>
                  <a:pt x="332231" y="161543"/>
                </a:lnTo>
                <a:lnTo>
                  <a:pt x="326294" y="118577"/>
                </a:lnTo>
                <a:lnTo>
                  <a:pt x="309541" y="79981"/>
                </a:lnTo>
                <a:lnTo>
                  <a:pt x="283559" y="47291"/>
                </a:lnTo>
                <a:lnTo>
                  <a:pt x="249935" y="22041"/>
                </a:lnTo>
                <a:lnTo>
                  <a:pt x="210259" y="5766"/>
                </a:lnTo>
                <a:lnTo>
                  <a:pt x="1661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9370" y="913765"/>
            <a:ext cx="856234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3200" b="1" spc="-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氯化钠型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晶胞参数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与离子半径的关系：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16652" y="2340864"/>
            <a:ext cx="692150" cy="2738755"/>
          </a:xfrm>
          <a:custGeom>
            <a:avLst/>
            <a:gdLst/>
            <a:ahLst/>
            <a:cxnLst/>
            <a:rect l="l" t="t" r="r" b="b"/>
            <a:pathLst>
              <a:path w="692150" h="2738754">
                <a:moveTo>
                  <a:pt x="691896" y="2738628"/>
                </a:moveTo>
                <a:lnTo>
                  <a:pt x="640786" y="2735432"/>
                </a:lnTo>
                <a:lnTo>
                  <a:pt x="592001" y="2726149"/>
                </a:lnTo>
                <a:lnTo>
                  <a:pt x="546076" y="2711234"/>
                </a:lnTo>
                <a:lnTo>
                  <a:pt x="503547" y="2691143"/>
                </a:lnTo>
                <a:lnTo>
                  <a:pt x="464950" y="2666332"/>
                </a:lnTo>
                <a:lnTo>
                  <a:pt x="430821" y="2637257"/>
                </a:lnTo>
                <a:lnTo>
                  <a:pt x="401695" y="2604372"/>
                </a:lnTo>
                <a:lnTo>
                  <a:pt x="378110" y="2568135"/>
                </a:lnTo>
                <a:lnTo>
                  <a:pt x="360599" y="2529000"/>
                </a:lnTo>
                <a:lnTo>
                  <a:pt x="349700" y="2487423"/>
                </a:lnTo>
                <a:lnTo>
                  <a:pt x="345948" y="2443861"/>
                </a:lnTo>
                <a:lnTo>
                  <a:pt x="345948" y="1664081"/>
                </a:lnTo>
                <a:lnTo>
                  <a:pt x="342195" y="1620518"/>
                </a:lnTo>
                <a:lnTo>
                  <a:pt x="331296" y="1578941"/>
                </a:lnTo>
                <a:lnTo>
                  <a:pt x="313785" y="1539806"/>
                </a:lnTo>
                <a:lnTo>
                  <a:pt x="290200" y="1503569"/>
                </a:lnTo>
                <a:lnTo>
                  <a:pt x="261074" y="1470684"/>
                </a:lnTo>
                <a:lnTo>
                  <a:pt x="226945" y="1441609"/>
                </a:lnTo>
                <a:lnTo>
                  <a:pt x="188348" y="1416798"/>
                </a:lnTo>
                <a:lnTo>
                  <a:pt x="145819" y="1396707"/>
                </a:lnTo>
                <a:lnTo>
                  <a:pt x="99894" y="1381792"/>
                </a:lnTo>
                <a:lnTo>
                  <a:pt x="51109" y="1372509"/>
                </a:lnTo>
                <a:lnTo>
                  <a:pt x="0" y="1369314"/>
                </a:lnTo>
                <a:lnTo>
                  <a:pt x="51109" y="1366118"/>
                </a:lnTo>
                <a:lnTo>
                  <a:pt x="99894" y="1356835"/>
                </a:lnTo>
                <a:lnTo>
                  <a:pt x="145819" y="1341920"/>
                </a:lnTo>
                <a:lnTo>
                  <a:pt x="188348" y="1321829"/>
                </a:lnTo>
                <a:lnTo>
                  <a:pt x="226945" y="1297018"/>
                </a:lnTo>
                <a:lnTo>
                  <a:pt x="261074" y="1267943"/>
                </a:lnTo>
                <a:lnTo>
                  <a:pt x="290200" y="1235058"/>
                </a:lnTo>
                <a:lnTo>
                  <a:pt x="313785" y="1198821"/>
                </a:lnTo>
                <a:lnTo>
                  <a:pt x="331296" y="1159686"/>
                </a:lnTo>
                <a:lnTo>
                  <a:pt x="342195" y="1118109"/>
                </a:lnTo>
                <a:lnTo>
                  <a:pt x="345948" y="1074547"/>
                </a:lnTo>
                <a:lnTo>
                  <a:pt x="345948" y="294766"/>
                </a:lnTo>
                <a:lnTo>
                  <a:pt x="349700" y="251204"/>
                </a:lnTo>
                <a:lnTo>
                  <a:pt x="360599" y="209627"/>
                </a:lnTo>
                <a:lnTo>
                  <a:pt x="378110" y="170492"/>
                </a:lnTo>
                <a:lnTo>
                  <a:pt x="401695" y="134255"/>
                </a:lnTo>
                <a:lnTo>
                  <a:pt x="430821" y="101370"/>
                </a:lnTo>
                <a:lnTo>
                  <a:pt x="464950" y="72295"/>
                </a:lnTo>
                <a:lnTo>
                  <a:pt x="503547" y="47484"/>
                </a:lnTo>
                <a:lnTo>
                  <a:pt x="546076" y="27393"/>
                </a:lnTo>
                <a:lnTo>
                  <a:pt x="592001" y="12478"/>
                </a:lnTo>
                <a:lnTo>
                  <a:pt x="640786" y="3195"/>
                </a:lnTo>
                <a:lnTo>
                  <a:pt x="691896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943350" y="3407791"/>
            <a:ext cx="942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相切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1930400"/>
            <a:ext cx="4333875" cy="778510"/>
          </a:xfrm>
          <a:prstGeom prst="rect">
            <a:avLst/>
          </a:prstGeom>
        </p:spPr>
      </p:pic>
      <p:pic>
        <p:nvPicPr>
          <p:cNvPr id="76802" name="NaCl2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" y="4441190"/>
            <a:ext cx="1650365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7" name="Picture 7" descr="nac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975" y="4433570"/>
            <a:ext cx="1638935" cy="1522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5695" y="3550920"/>
            <a:ext cx="563879" cy="5638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60864" y="1872995"/>
            <a:ext cx="562355" cy="56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45780" y="1886711"/>
            <a:ext cx="563879" cy="56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16668" y="3582923"/>
            <a:ext cx="563879" cy="56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9409" y="1075182"/>
            <a:ext cx="4543425" cy="4422775"/>
          </a:xfrm>
          <a:custGeom>
            <a:avLst/>
            <a:gdLst/>
            <a:ahLst/>
            <a:cxnLst/>
            <a:rect l="l" t="t" r="r" b="b"/>
            <a:pathLst>
              <a:path w="4543425" h="4422775">
                <a:moveTo>
                  <a:pt x="0" y="1105662"/>
                </a:moveTo>
                <a:lnTo>
                  <a:pt x="1105662" y="0"/>
                </a:lnTo>
                <a:lnTo>
                  <a:pt x="4543044" y="0"/>
                </a:lnTo>
                <a:lnTo>
                  <a:pt x="4543044" y="3316985"/>
                </a:lnTo>
                <a:lnTo>
                  <a:pt x="3437382" y="4422648"/>
                </a:lnTo>
                <a:lnTo>
                  <a:pt x="0" y="4422648"/>
                </a:lnTo>
                <a:lnTo>
                  <a:pt x="0" y="110566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09409" y="1075182"/>
            <a:ext cx="4543425" cy="1106170"/>
          </a:xfrm>
          <a:custGeom>
            <a:avLst/>
            <a:gdLst/>
            <a:ahLst/>
            <a:cxnLst/>
            <a:rect l="l" t="t" r="r" b="b"/>
            <a:pathLst>
              <a:path w="4543425" h="1106170">
                <a:moveTo>
                  <a:pt x="0" y="1105662"/>
                </a:moveTo>
                <a:lnTo>
                  <a:pt x="3437382" y="1105662"/>
                </a:lnTo>
                <a:lnTo>
                  <a:pt x="454304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46792" y="2180844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698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44790" y="1075182"/>
            <a:ext cx="0" cy="3317875"/>
          </a:xfrm>
          <a:custGeom>
            <a:avLst/>
            <a:gdLst/>
            <a:ahLst/>
            <a:cxnLst/>
            <a:rect l="l" t="t" r="r" b="b"/>
            <a:pathLst>
              <a:path h="3317875">
                <a:moveTo>
                  <a:pt x="0" y="0"/>
                </a:moveTo>
                <a:lnTo>
                  <a:pt x="0" y="3317748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9409" y="4392929"/>
            <a:ext cx="1135380" cy="1104900"/>
          </a:xfrm>
          <a:custGeom>
            <a:avLst/>
            <a:gdLst/>
            <a:ahLst/>
            <a:cxnLst/>
            <a:rect l="l" t="t" r="r" b="b"/>
            <a:pathLst>
              <a:path w="1135379" h="1104900">
                <a:moveTo>
                  <a:pt x="1135380" y="0"/>
                </a:moveTo>
                <a:lnTo>
                  <a:pt x="0" y="110490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44790" y="439292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663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28481" y="1075182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1105789" y="0"/>
                </a:moveTo>
                <a:lnTo>
                  <a:pt x="0" y="1105789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28481" y="2181605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28481" y="4392929"/>
            <a:ext cx="1106170" cy="1106170"/>
          </a:xfrm>
          <a:custGeom>
            <a:avLst/>
            <a:gdLst/>
            <a:ahLst/>
            <a:cxnLst/>
            <a:rect l="l" t="t" r="r" b="b"/>
            <a:pathLst>
              <a:path w="1106170" h="1106170">
                <a:moveTo>
                  <a:pt x="0" y="1105789"/>
                </a:moveTo>
                <a:lnTo>
                  <a:pt x="1105789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533381" y="1075182"/>
            <a:ext cx="15240" cy="3317240"/>
          </a:xfrm>
          <a:custGeom>
            <a:avLst/>
            <a:gdLst/>
            <a:ahLst/>
            <a:cxnLst/>
            <a:rect l="l" t="t" r="r" b="b"/>
            <a:pathLst>
              <a:path w="15240" h="3317240">
                <a:moveTo>
                  <a:pt x="0" y="0"/>
                </a:moveTo>
                <a:lnTo>
                  <a:pt x="14986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40345" y="1567433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48009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40345" y="4883658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340690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40345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9409" y="2917698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20">
                <a:moveTo>
                  <a:pt x="0" y="921512"/>
                </a:moveTo>
                <a:lnTo>
                  <a:pt x="1093851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09409" y="3839717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23454" y="2917698"/>
            <a:ext cx="3437254" cy="0"/>
          </a:xfrm>
          <a:custGeom>
            <a:avLst/>
            <a:gdLst/>
            <a:ahLst/>
            <a:cxnLst/>
            <a:rect l="l" t="t" r="r" b="b"/>
            <a:pathLst>
              <a:path w="3437254">
                <a:moveTo>
                  <a:pt x="0" y="0"/>
                </a:moveTo>
                <a:lnTo>
                  <a:pt x="3436874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58221" y="2919222"/>
            <a:ext cx="1094105" cy="922019"/>
          </a:xfrm>
          <a:custGeom>
            <a:avLst/>
            <a:gdLst/>
            <a:ahLst/>
            <a:cxnLst/>
            <a:rect l="l" t="t" r="r" b="b"/>
            <a:pathLst>
              <a:path w="1094104" h="922020">
                <a:moveTo>
                  <a:pt x="0" y="921511"/>
                </a:moveTo>
                <a:lnTo>
                  <a:pt x="1093851" y="0"/>
                </a:lnTo>
              </a:path>
            </a:pathLst>
          </a:custGeom>
          <a:ln w="2895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26957" y="2907029"/>
            <a:ext cx="1106170" cy="933450"/>
          </a:xfrm>
          <a:custGeom>
            <a:avLst/>
            <a:gdLst/>
            <a:ahLst/>
            <a:cxnLst/>
            <a:rect l="l" t="t" r="r" b="b"/>
            <a:pathLst>
              <a:path w="1106170" h="933450">
                <a:moveTo>
                  <a:pt x="0" y="933323"/>
                </a:moveTo>
                <a:lnTo>
                  <a:pt x="1106170" y="0"/>
                </a:lnTo>
              </a:path>
            </a:pathLst>
          </a:custGeom>
          <a:ln w="28955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44178" y="1567433"/>
            <a:ext cx="0" cy="3317240"/>
          </a:xfrm>
          <a:custGeom>
            <a:avLst/>
            <a:gdLst/>
            <a:ahLst/>
            <a:cxnLst/>
            <a:rect l="l" t="t" r="r" b="b"/>
            <a:pathLst>
              <a:path h="3317240">
                <a:moveTo>
                  <a:pt x="0" y="0"/>
                </a:moveTo>
                <a:lnTo>
                  <a:pt x="0" y="331724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40345" y="3315461"/>
            <a:ext cx="3407410" cy="0"/>
          </a:xfrm>
          <a:custGeom>
            <a:avLst/>
            <a:gdLst/>
            <a:ahLst/>
            <a:cxnLst/>
            <a:rect l="l" t="t" r="r" b="b"/>
            <a:pathLst>
              <a:path w="3407409">
                <a:moveTo>
                  <a:pt x="0" y="0"/>
                </a:moveTo>
                <a:lnTo>
                  <a:pt x="3406902" y="0"/>
                </a:lnTo>
              </a:path>
            </a:pathLst>
          </a:custGeom>
          <a:ln w="28956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5795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2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2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2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5795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6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2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2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2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6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73645" y="306247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73645" y="306247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93330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93330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07373" y="46382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07373" y="4638294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64090" y="512902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19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19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864090" y="512902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19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19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61781" y="3576065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252984" y="0"/>
                </a:moveTo>
                <a:lnTo>
                  <a:pt x="207514" y="3953"/>
                </a:lnTo>
                <a:lnTo>
                  <a:pt x="164717" y="15350"/>
                </a:lnTo>
                <a:lnTo>
                  <a:pt x="125306" y="33499"/>
                </a:lnTo>
                <a:lnTo>
                  <a:pt x="89997" y="57707"/>
                </a:lnTo>
                <a:lnTo>
                  <a:pt x="59504" y="87279"/>
                </a:lnTo>
                <a:lnTo>
                  <a:pt x="34544" y="121524"/>
                </a:lnTo>
                <a:lnTo>
                  <a:pt x="15829" y="159749"/>
                </a:lnTo>
                <a:lnTo>
                  <a:pt x="4076" y="201259"/>
                </a:lnTo>
                <a:lnTo>
                  <a:pt x="0" y="245364"/>
                </a:lnTo>
                <a:lnTo>
                  <a:pt x="4076" y="289468"/>
                </a:lnTo>
                <a:lnTo>
                  <a:pt x="15829" y="330978"/>
                </a:lnTo>
                <a:lnTo>
                  <a:pt x="34543" y="369203"/>
                </a:lnTo>
                <a:lnTo>
                  <a:pt x="59504" y="403448"/>
                </a:lnTo>
                <a:lnTo>
                  <a:pt x="89997" y="433020"/>
                </a:lnTo>
                <a:lnTo>
                  <a:pt x="125306" y="457228"/>
                </a:lnTo>
                <a:lnTo>
                  <a:pt x="164717" y="475377"/>
                </a:lnTo>
                <a:lnTo>
                  <a:pt x="207514" y="486774"/>
                </a:lnTo>
                <a:lnTo>
                  <a:pt x="252984" y="490728"/>
                </a:lnTo>
                <a:lnTo>
                  <a:pt x="298453" y="486774"/>
                </a:lnTo>
                <a:lnTo>
                  <a:pt x="341250" y="475377"/>
                </a:lnTo>
                <a:lnTo>
                  <a:pt x="380661" y="457228"/>
                </a:lnTo>
                <a:lnTo>
                  <a:pt x="415970" y="433020"/>
                </a:lnTo>
                <a:lnTo>
                  <a:pt x="446463" y="403448"/>
                </a:lnTo>
                <a:lnTo>
                  <a:pt x="471424" y="369203"/>
                </a:lnTo>
                <a:lnTo>
                  <a:pt x="490138" y="330978"/>
                </a:lnTo>
                <a:lnTo>
                  <a:pt x="501891" y="289468"/>
                </a:lnTo>
                <a:lnTo>
                  <a:pt x="505968" y="245364"/>
                </a:lnTo>
                <a:lnTo>
                  <a:pt x="501891" y="201259"/>
                </a:lnTo>
                <a:lnTo>
                  <a:pt x="490138" y="159749"/>
                </a:lnTo>
                <a:lnTo>
                  <a:pt x="471424" y="121524"/>
                </a:lnTo>
                <a:lnTo>
                  <a:pt x="446463" y="87279"/>
                </a:lnTo>
                <a:lnTo>
                  <a:pt x="415970" y="57707"/>
                </a:lnTo>
                <a:lnTo>
                  <a:pt x="380661" y="33499"/>
                </a:lnTo>
                <a:lnTo>
                  <a:pt x="341250" y="15350"/>
                </a:lnTo>
                <a:lnTo>
                  <a:pt x="298453" y="3953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61781" y="3576065"/>
            <a:ext cx="506095" cy="490855"/>
          </a:xfrm>
          <a:custGeom>
            <a:avLst/>
            <a:gdLst/>
            <a:ahLst/>
            <a:cxnLst/>
            <a:rect l="l" t="t" r="r" b="b"/>
            <a:pathLst>
              <a:path w="506095" h="490854">
                <a:moveTo>
                  <a:pt x="0" y="245364"/>
                </a:moveTo>
                <a:lnTo>
                  <a:pt x="4076" y="201259"/>
                </a:lnTo>
                <a:lnTo>
                  <a:pt x="15829" y="159749"/>
                </a:lnTo>
                <a:lnTo>
                  <a:pt x="34544" y="121524"/>
                </a:lnTo>
                <a:lnTo>
                  <a:pt x="59504" y="87279"/>
                </a:lnTo>
                <a:lnTo>
                  <a:pt x="89997" y="57707"/>
                </a:lnTo>
                <a:lnTo>
                  <a:pt x="125306" y="33499"/>
                </a:lnTo>
                <a:lnTo>
                  <a:pt x="164717" y="15350"/>
                </a:lnTo>
                <a:lnTo>
                  <a:pt x="207514" y="3953"/>
                </a:lnTo>
                <a:lnTo>
                  <a:pt x="252984" y="0"/>
                </a:lnTo>
                <a:lnTo>
                  <a:pt x="298453" y="3953"/>
                </a:lnTo>
                <a:lnTo>
                  <a:pt x="341250" y="15350"/>
                </a:lnTo>
                <a:lnTo>
                  <a:pt x="380661" y="33499"/>
                </a:lnTo>
                <a:lnTo>
                  <a:pt x="415970" y="57707"/>
                </a:lnTo>
                <a:lnTo>
                  <a:pt x="446463" y="87279"/>
                </a:lnTo>
                <a:lnTo>
                  <a:pt x="471424" y="121524"/>
                </a:lnTo>
                <a:lnTo>
                  <a:pt x="490138" y="159749"/>
                </a:lnTo>
                <a:lnTo>
                  <a:pt x="501891" y="201259"/>
                </a:lnTo>
                <a:lnTo>
                  <a:pt x="505968" y="245364"/>
                </a:lnTo>
                <a:lnTo>
                  <a:pt x="501891" y="289468"/>
                </a:lnTo>
                <a:lnTo>
                  <a:pt x="490138" y="330978"/>
                </a:lnTo>
                <a:lnTo>
                  <a:pt x="471424" y="369203"/>
                </a:lnTo>
                <a:lnTo>
                  <a:pt x="446463" y="403448"/>
                </a:lnTo>
                <a:lnTo>
                  <a:pt x="415970" y="433020"/>
                </a:lnTo>
                <a:lnTo>
                  <a:pt x="380661" y="457228"/>
                </a:lnTo>
                <a:lnTo>
                  <a:pt x="341250" y="475377"/>
                </a:lnTo>
                <a:lnTo>
                  <a:pt x="298453" y="486774"/>
                </a:lnTo>
                <a:lnTo>
                  <a:pt x="252984" y="490728"/>
                </a:lnTo>
                <a:lnTo>
                  <a:pt x="207514" y="486774"/>
                </a:lnTo>
                <a:lnTo>
                  <a:pt x="164717" y="475377"/>
                </a:lnTo>
                <a:lnTo>
                  <a:pt x="125306" y="457228"/>
                </a:lnTo>
                <a:lnTo>
                  <a:pt x="89997" y="433020"/>
                </a:lnTo>
                <a:lnTo>
                  <a:pt x="59504" y="403448"/>
                </a:lnTo>
                <a:lnTo>
                  <a:pt x="34543" y="369203"/>
                </a:lnTo>
                <a:lnTo>
                  <a:pt x="15829" y="330978"/>
                </a:lnTo>
                <a:lnTo>
                  <a:pt x="4076" y="289468"/>
                </a:lnTo>
                <a:lnTo>
                  <a:pt x="0" y="245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93330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4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593330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4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728709" y="1320546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728709" y="1320546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495026" y="3041142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495026" y="3041142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999469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3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7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3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99469" y="4147565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4">
                <a:moveTo>
                  <a:pt x="0" y="245363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3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7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262109" y="262966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5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1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2" y="492251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1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4" y="246125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262109" y="2629661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5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5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1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2" y="492251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1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86409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1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56"/>
                </a:lnTo>
                <a:lnTo>
                  <a:pt x="15777" y="331990"/>
                </a:lnTo>
                <a:lnTo>
                  <a:pt x="34431" y="370332"/>
                </a:lnTo>
                <a:lnTo>
                  <a:pt x="59312" y="404684"/>
                </a:lnTo>
                <a:lnTo>
                  <a:pt x="89710" y="434352"/>
                </a:lnTo>
                <a:lnTo>
                  <a:pt x="124911" y="458639"/>
                </a:lnTo>
                <a:lnTo>
                  <a:pt x="164205" y="476848"/>
                </a:lnTo>
                <a:lnTo>
                  <a:pt x="206879" y="488285"/>
                </a:lnTo>
                <a:lnTo>
                  <a:pt x="252221" y="492252"/>
                </a:lnTo>
                <a:lnTo>
                  <a:pt x="297564" y="488285"/>
                </a:lnTo>
                <a:lnTo>
                  <a:pt x="340238" y="476848"/>
                </a:lnTo>
                <a:lnTo>
                  <a:pt x="379532" y="458639"/>
                </a:lnTo>
                <a:lnTo>
                  <a:pt x="414733" y="434352"/>
                </a:lnTo>
                <a:lnTo>
                  <a:pt x="445131" y="404684"/>
                </a:lnTo>
                <a:lnTo>
                  <a:pt x="470012" y="370332"/>
                </a:lnTo>
                <a:lnTo>
                  <a:pt x="488666" y="331990"/>
                </a:lnTo>
                <a:lnTo>
                  <a:pt x="500381" y="290356"/>
                </a:lnTo>
                <a:lnTo>
                  <a:pt x="504443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864090" y="1934717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1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3" y="246126"/>
                </a:lnTo>
                <a:lnTo>
                  <a:pt x="500381" y="290356"/>
                </a:lnTo>
                <a:lnTo>
                  <a:pt x="488666" y="331990"/>
                </a:lnTo>
                <a:lnTo>
                  <a:pt x="470012" y="370332"/>
                </a:lnTo>
                <a:lnTo>
                  <a:pt x="445131" y="404684"/>
                </a:lnTo>
                <a:lnTo>
                  <a:pt x="414733" y="434352"/>
                </a:lnTo>
                <a:lnTo>
                  <a:pt x="379532" y="458639"/>
                </a:lnTo>
                <a:lnTo>
                  <a:pt x="340238" y="476848"/>
                </a:lnTo>
                <a:lnTo>
                  <a:pt x="297564" y="488285"/>
                </a:lnTo>
                <a:lnTo>
                  <a:pt x="252221" y="492252"/>
                </a:lnTo>
                <a:lnTo>
                  <a:pt x="206879" y="488285"/>
                </a:lnTo>
                <a:lnTo>
                  <a:pt x="164205" y="476848"/>
                </a:lnTo>
                <a:lnTo>
                  <a:pt x="124911" y="458639"/>
                </a:lnTo>
                <a:lnTo>
                  <a:pt x="89710" y="434352"/>
                </a:lnTo>
                <a:lnTo>
                  <a:pt x="59312" y="404684"/>
                </a:lnTo>
                <a:lnTo>
                  <a:pt x="34431" y="370332"/>
                </a:lnTo>
                <a:lnTo>
                  <a:pt x="15777" y="331990"/>
                </a:lnTo>
                <a:lnTo>
                  <a:pt x="4062" y="290356"/>
                </a:lnTo>
                <a:lnTo>
                  <a:pt x="0" y="24612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57950" y="5252465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252222" y="0"/>
                </a:moveTo>
                <a:lnTo>
                  <a:pt x="206879" y="3966"/>
                </a:lnTo>
                <a:lnTo>
                  <a:pt x="164205" y="15403"/>
                </a:lnTo>
                <a:lnTo>
                  <a:pt x="124911" y="33612"/>
                </a:lnTo>
                <a:lnTo>
                  <a:pt x="89710" y="57899"/>
                </a:lnTo>
                <a:lnTo>
                  <a:pt x="59312" y="87567"/>
                </a:lnTo>
                <a:lnTo>
                  <a:pt x="34431" y="121920"/>
                </a:lnTo>
                <a:lnTo>
                  <a:pt x="15777" y="160261"/>
                </a:lnTo>
                <a:lnTo>
                  <a:pt x="4062" y="201895"/>
                </a:lnTo>
                <a:lnTo>
                  <a:pt x="0" y="246126"/>
                </a:lnTo>
                <a:lnTo>
                  <a:pt x="4062" y="290366"/>
                </a:lnTo>
                <a:lnTo>
                  <a:pt x="15777" y="332005"/>
                </a:lnTo>
                <a:lnTo>
                  <a:pt x="34431" y="370348"/>
                </a:lnTo>
                <a:lnTo>
                  <a:pt x="59312" y="404700"/>
                </a:lnTo>
                <a:lnTo>
                  <a:pt x="89710" y="434365"/>
                </a:lnTo>
                <a:lnTo>
                  <a:pt x="124911" y="458647"/>
                </a:lnTo>
                <a:lnTo>
                  <a:pt x="164205" y="476853"/>
                </a:lnTo>
                <a:lnTo>
                  <a:pt x="206879" y="488286"/>
                </a:lnTo>
                <a:lnTo>
                  <a:pt x="252222" y="492252"/>
                </a:lnTo>
                <a:lnTo>
                  <a:pt x="297564" y="488286"/>
                </a:lnTo>
                <a:lnTo>
                  <a:pt x="340238" y="476853"/>
                </a:lnTo>
                <a:lnTo>
                  <a:pt x="379532" y="458647"/>
                </a:lnTo>
                <a:lnTo>
                  <a:pt x="414733" y="434365"/>
                </a:lnTo>
                <a:lnTo>
                  <a:pt x="445131" y="404700"/>
                </a:lnTo>
                <a:lnTo>
                  <a:pt x="470012" y="370348"/>
                </a:lnTo>
                <a:lnTo>
                  <a:pt x="488666" y="332005"/>
                </a:lnTo>
                <a:lnTo>
                  <a:pt x="500381" y="290366"/>
                </a:lnTo>
                <a:lnTo>
                  <a:pt x="504444" y="246126"/>
                </a:lnTo>
                <a:lnTo>
                  <a:pt x="500381" y="201895"/>
                </a:lnTo>
                <a:lnTo>
                  <a:pt x="488666" y="160261"/>
                </a:lnTo>
                <a:lnTo>
                  <a:pt x="470012" y="121920"/>
                </a:lnTo>
                <a:lnTo>
                  <a:pt x="445131" y="87567"/>
                </a:lnTo>
                <a:lnTo>
                  <a:pt x="414733" y="57899"/>
                </a:lnTo>
                <a:lnTo>
                  <a:pt x="379532" y="33612"/>
                </a:lnTo>
                <a:lnTo>
                  <a:pt x="340238" y="15403"/>
                </a:lnTo>
                <a:lnTo>
                  <a:pt x="297564" y="3966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57950" y="5252465"/>
            <a:ext cx="504825" cy="492759"/>
          </a:xfrm>
          <a:custGeom>
            <a:avLst/>
            <a:gdLst/>
            <a:ahLst/>
            <a:cxnLst/>
            <a:rect l="l" t="t" r="r" b="b"/>
            <a:pathLst>
              <a:path w="504825" h="492760">
                <a:moveTo>
                  <a:pt x="0" y="246126"/>
                </a:moveTo>
                <a:lnTo>
                  <a:pt x="4062" y="201895"/>
                </a:lnTo>
                <a:lnTo>
                  <a:pt x="15777" y="160261"/>
                </a:lnTo>
                <a:lnTo>
                  <a:pt x="34431" y="121920"/>
                </a:lnTo>
                <a:lnTo>
                  <a:pt x="59312" y="87567"/>
                </a:lnTo>
                <a:lnTo>
                  <a:pt x="89710" y="57899"/>
                </a:lnTo>
                <a:lnTo>
                  <a:pt x="124911" y="33612"/>
                </a:lnTo>
                <a:lnTo>
                  <a:pt x="164205" y="15403"/>
                </a:lnTo>
                <a:lnTo>
                  <a:pt x="206879" y="3966"/>
                </a:lnTo>
                <a:lnTo>
                  <a:pt x="252222" y="0"/>
                </a:lnTo>
                <a:lnTo>
                  <a:pt x="297564" y="3966"/>
                </a:lnTo>
                <a:lnTo>
                  <a:pt x="340238" y="15403"/>
                </a:lnTo>
                <a:lnTo>
                  <a:pt x="379532" y="33612"/>
                </a:lnTo>
                <a:lnTo>
                  <a:pt x="414733" y="57899"/>
                </a:lnTo>
                <a:lnTo>
                  <a:pt x="445131" y="87567"/>
                </a:lnTo>
                <a:lnTo>
                  <a:pt x="470012" y="121920"/>
                </a:lnTo>
                <a:lnTo>
                  <a:pt x="488666" y="160261"/>
                </a:lnTo>
                <a:lnTo>
                  <a:pt x="500381" y="201895"/>
                </a:lnTo>
                <a:lnTo>
                  <a:pt x="504444" y="246126"/>
                </a:lnTo>
                <a:lnTo>
                  <a:pt x="500381" y="290366"/>
                </a:lnTo>
                <a:lnTo>
                  <a:pt x="488666" y="332005"/>
                </a:lnTo>
                <a:lnTo>
                  <a:pt x="470012" y="370348"/>
                </a:lnTo>
                <a:lnTo>
                  <a:pt x="445131" y="404700"/>
                </a:lnTo>
                <a:lnTo>
                  <a:pt x="414733" y="434365"/>
                </a:lnTo>
                <a:lnTo>
                  <a:pt x="379532" y="458647"/>
                </a:lnTo>
                <a:lnTo>
                  <a:pt x="340238" y="476853"/>
                </a:lnTo>
                <a:lnTo>
                  <a:pt x="297564" y="488286"/>
                </a:lnTo>
                <a:lnTo>
                  <a:pt x="252222" y="492252"/>
                </a:lnTo>
                <a:lnTo>
                  <a:pt x="206879" y="488286"/>
                </a:lnTo>
                <a:lnTo>
                  <a:pt x="164205" y="476853"/>
                </a:lnTo>
                <a:lnTo>
                  <a:pt x="124911" y="458647"/>
                </a:lnTo>
                <a:lnTo>
                  <a:pt x="89710" y="434365"/>
                </a:lnTo>
                <a:lnTo>
                  <a:pt x="59312" y="404700"/>
                </a:lnTo>
                <a:lnTo>
                  <a:pt x="34431" y="370348"/>
                </a:lnTo>
                <a:lnTo>
                  <a:pt x="15777" y="332005"/>
                </a:lnTo>
                <a:lnTo>
                  <a:pt x="4062" y="290366"/>
                </a:lnTo>
                <a:lnTo>
                  <a:pt x="0" y="24612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999469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252222" y="0"/>
                </a:moveTo>
                <a:lnTo>
                  <a:pt x="206879" y="3953"/>
                </a:lnTo>
                <a:lnTo>
                  <a:pt x="164205" y="15350"/>
                </a:lnTo>
                <a:lnTo>
                  <a:pt x="124911" y="33499"/>
                </a:lnTo>
                <a:lnTo>
                  <a:pt x="89710" y="57707"/>
                </a:lnTo>
                <a:lnTo>
                  <a:pt x="59312" y="87279"/>
                </a:lnTo>
                <a:lnTo>
                  <a:pt x="34431" y="121524"/>
                </a:lnTo>
                <a:lnTo>
                  <a:pt x="15777" y="159749"/>
                </a:lnTo>
                <a:lnTo>
                  <a:pt x="4062" y="201259"/>
                </a:lnTo>
                <a:lnTo>
                  <a:pt x="0" y="245364"/>
                </a:lnTo>
                <a:lnTo>
                  <a:pt x="4062" y="289468"/>
                </a:lnTo>
                <a:lnTo>
                  <a:pt x="15777" y="330978"/>
                </a:lnTo>
                <a:lnTo>
                  <a:pt x="34431" y="369203"/>
                </a:lnTo>
                <a:lnTo>
                  <a:pt x="59312" y="403448"/>
                </a:lnTo>
                <a:lnTo>
                  <a:pt x="89710" y="433020"/>
                </a:lnTo>
                <a:lnTo>
                  <a:pt x="124911" y="457228"/>
                </a:lnTo>
                <a:lnTo>
                  <a:pt x="164205" y="475377"/>
                </a:lnTo>
                <a:lnTo>
                  <a:pt x="206879" y="486774"/>
                </a:lnTo>
                <a:lnTo>
                  <a:pt x="252222" y="490728"/>
                </a:lnTo>
                <a:lnTo>
                  <a:pt x="297564" y="486774"/>
                </a:lnTo>
                <a:lnTo>
                  <a:pt x="340238" y="475377"/>
                </a:lnTo>
                <a:lnTo>
                  <a:pt x="379532" y="457228"/>
                </a:lnTo>
                <a:lnTo>
                  <a:pt x="414733" y="433020"/>
                </a:lnTo>
                <a:lnTo>
                  <a:pt x="445131" y="403448"/>
                </a:lnTo>
                <a:lnTo>
                  <a:pt x="470012" y="369203"/>
                </a:lnTo>
                <a:lnTo>
                  <a:pt x="488666" y="330978"/>
                </a:lnTo>
                <a:lnTo>
                  <a:pt x="500381" y="289468"/>
                </a:lnTo>
                <a:lnTo>
                  <a:pt x="504444" y="245364"/>
                </a:lnTo>
                <a:lnTo>
                  <a:pt x="500381" y="201259"/>
                </a:lnTo>
                <a:lnTo>
                  <a:pt x="488666" y="159749"/>
                </a:lnTo>
                <a:lnTo>
                  <a:pt x="470012" y="121524"/>
                </a:lnTo>
                <a:lnTo>
                  <a:pt x="445131" y="87279"/>
                </a:lnTo>
                <a:lnTo>
                  <a:pt x="414733" y="57707"/>
                </a:lnTo>
                <a:lnTo>
                  <a:pt x="379532" y="33499"/>
                </a:lnTo>
                <a:lnTo>
                  <a:pt x="340238" y="15350"/>
                </a:lnTo>
                <a:lnTo>
                  <a:pt x="297564" y="3953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99469" y="829817"/>
            <a:ext cx="504825" cy="490855"/>
          </a:xfrm>
          <a:custGeom>
            <a:avLst/>
            <a:gdLst/>
            <a:ahLst/>
            <a:cxnLst/>
            <a:rect l="l" t="t" r="r" b="b"/>
            <a:pathLst>
              <a:path w="504825" h="490855">
                <a:moveTo>
                  <a:pt x="0" y="245364"/>
                </a:moveTo>
                <a:lnTo>
                  <a:pt x="4062" y="201259"/>
                </a:lnTo>
                <a:lnTo>
                  <a:pt x="15777" y="159749"/>
                </a:lnTo>
                <a:lnTo>
                  <a:pt x="34431" y="121524"/>
                </a:lnTo>
                <a:lnTo>
                  <a:pt x="59312" y="87279"/>
                </a:lnTo>
                <a:lnTo>
                  <a:pt x="89710" y="57707"/>
                </a:lnTo>
                <a:lnTo>
                  <a:pt x="124911" y="33499"/>
                </a:lnTo>
                <a:lnTo>
                  <a:pt x="164205" y="15350"/>
                </a:lnTo>
                <a:lnTo>
                  <a:pt x="206879" y="3953"/>
                </a:lnTo>
                <a:lnTo>
                  <a:pt x="252222" y="0"/>
                </a:lnTo>
                <a:lnTo>
                  <a:pt x="297564" y="3953"/>
                </a:lnTo>
                <a:lnTo>
                  <a:pt x="340238" y="15350"/>
                </a:lnTo>
                <a:lnTo>
                  <a:pt x="379532" y="33499"/>
                </a:lnTo>
                <a:lnTo>
                  <a:pt x="414733" y="57707"/>
                </a:lnTo>
                <a:lnTo>
                  <a:pt x="445131" y="87279"/>
                </a:lnTo>
                <a:lnTo>
                  <a:pt x="470012" y="121524"/>
                </a:lnTo>
                <a:lnTo>
                  <a:pt x="488666" y="159749"/>
                </a:lnTo>
                <a:lnTo>
                  <a:pt x="500381" y="201259"/>
                </a:lnTo>
                <a:lnTo>
                  <a:pt x="504444" y="245364"/>
                </a:lnTo>
                <a:lnTo>
                  <a:pt x="500381" y="289468"/>
                </a:lnTo>
                <a:lnTo>
                  <a:pt x="488666" y="330978"/>
                </a:lnTo>
                <a:lnTo>
                  <a:pt x="470012" y="369203"/>
                </a:lnTo>
                <a:lnTo>
                  <a:pt x="445131" y="403448"/>
                </a:lnTo>
                <a:lnTo>
                  <a:pt x="414733" y="433020"/>
                </a:lnTo>
                <a:lnTo>
                  <a:pt x="379532" y="457228"/>
                </a:lnTo>
                <a:lnTo>
                  <a:pt x="340238" y="475377"/>
                </a:lnTo>
                <a:lnTo>
                  <a:pt x="297564" y="486774"/>
                </a:lnTo>
                <a:lnTo>
                  <a:pt x="252222" y="490728"/>
                </a:lnTo>
                <a:lnTo>
                  <a:pt x="206879" y="486774"/>
                </a:lnTo>
                <a:lnTo>
                  <a:pt x="164205" y="475377"/>
                </a:lnTo>
                <a:lnTo>
                  <a:pt x="124911" y="457228"/>
                </a:lnTo>
                <a:lnTo>
                  <a:pt x="89710" y="433020"/>
                </a:lnTo>
                <a:lnTo>
                  <a:pt x="59312" y="403448"/>
                </a:lnTo>
                <a:lnTo>
                  <a:pt x="34431" y="369203"/>
                </a:lnTo>
                <a:lnTo>
                  <a:pt x="15777" y="330978"/>
                </a:lnTo>
                <a:lnTo>
                  <a:pt x="4062" y="289468"/>
                </a:lnTo>
                <a:lnTo>
                  <a:pt x="0" y="24536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45907" y="4229100"/>
            <a:ext cx="563880" cy="5638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464039" y="2534412"/>
            <a:ext cx="563880" cy="563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48371" y="2534411"/>
            <a:ext cx="562355" cy="56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287256" y="4198620"/>
            <a:ext cx="563879" cy="563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-151765" y="723583"/>
            <a:ext cx="7492365" cy="152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5965" marR="5080" indent="-723900">
              <a:lnSpc>
                <a:spcPct val="154000"/>
              </a:lnSpc>
              <a:spcBef>
                <a:spcPts val="9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）氟化钙型晶胞参数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与离子半径的关系：  实际上与金刚石型相同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85801" y="2584973"/>
            <a:ext cx="80645" cy="46355"/>
          </a:xfrm>
          <a:custGeom>
            <a:avLst/>
            <a:gdLst/>
            <a:ahLst/>
            <a:cxnLst/>
            <a:rect l="l" t="t" r="r" b="b"/>
            <a:pathLst>
              <a:path w="80644" h="46355">
                <a:moveTo>
                  <a:pt x="0" y="45958"/>
                </a:moveTo>
                <a:lnTo>
                  <a:pt x="80496" y="0"/>
                </a:lnTo>
              </a:path>
            </a:pathLst>
          </a:custGeom>
          <a:ln w="262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66297" y="2598072"/>
            <a:ext cx="116839" cy="236854"/>
          </a:xfrm>
          <a:custGeom>
            <a:avLst/>
            <a:gdLst/>
            <a:ahLst/>
            <a:cxnLst/>
            <a:rect l="l" t="t" r="r" b="b"/>
            <a:pathLst>
              <a:path w="116840" h="236855">
                <a:moveTo>
                  <a:pt x="0" y="0"/>
                </a:moveTo>
                <a:lnTo>
                  <a:pt x="116655" y="236463"/>
                </a:lnTo>
              </a:path>
            </a:pathLst>
          </a:custGeom>
          <a:ln w="52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96054" y="2138257"/>
            <a:ext cx="154940" cy="696595"/>
          </a:xfrm>
          <a:custGeom>
            <a:avLst/>
            <a:gdLst/>
            <a:ahLst/>
            <a:cxnLst/>
            <a:rect l="l" t="t" r="r" b="b"/>
            <a:pathLst>
              <a:path w="154940" h="696594">
                <a:moveTo>
                  <a:pt x="0" y="696277"/>
                </a:moveTo>
                <a:lnTo>
                  <a:pt x="154438" y="0"/>
                </a:lnTo>
              </a:path>
            </a:pathLst>
          </a:custGeom>
          <a:ln w="262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50493" y="2138257"/>
            <a:ext cx="397510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499" y="0"/>
                </a:lnTo>
              </a:path>
            </a:pathLst>
          </a:custGeom>
          <a:ln w="262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187059" y="2152443"/>
            <a:ext cx="4343400" cy="785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00760" algn="l"/>
                <a:tab pos="1671320" algn="l"/>
                <a:tab pos="2923540" algn="l"/>
                <a:tab pos="3524250" algn="l"/>
                <a:tab pos="4119245" algn="l"/>
              </a:tabLst>
            </a:pPr>
            <a:r>
              <a:rPr sz="4950" b="1" i="1" spc="1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4950" b="1" i="1" spc="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95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spc="15" dirty="0">
                <a:latin typeface="Symbol" panose="05050102010706020507"/>
                <a:cs typeface="Symbol" panose="05050102010706020507"/>
              </a:rPr>
              <a:t></a:t>
            </a:r>
            <a:r>
              <a:rPr sz="49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10" dirty="0">
                <a:latin typeface="Times New Roman" panose="02020603050405020304"/>
                <a:cs typeface="Times New Roman" panose="02020603050405020304"/>
              </a:rPr>
              <a:t>4(</a:t>
            </a:r>
            <a:r>
              <a:rPr sz="4950" b="1" i="1" spc="-33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350" spc="0" baseline="-24000" dirty="0">
                <a:latin typeface="Symbol" panose="05050102010706020507"/>
                <a:cs typeface="Symbol" panose="05050102010706020507"/>
              </a:rPr>
              <a:t></a:t>
            </a:r>
            <a:r>
              <a:rPr sz="4350" baseline="-24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spc="15" dirty="0">
                <a:latin typeface="Symbol" panose="05050102010706020507"/>
                <a:cs typeface="Symbol" panose="05050102010706020507"/>
              </a:rPr>
              <a:t></a:t>
            </a:r>
            <a:r>
              <a:rPr sz="49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-29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350" spc="0" baseline="-24000" dirty="0">
                <a:latin typeface="Symbol" panose="05050102010706020507"/>
                <a:cs typeface="Symbol" panose="05050102010706020507"/>
              </a:rPr>
              <a:t></a:t>
            </a:r>
            <a:r>
              <a:rPr sz="4350" baseline="-24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950" b="1" i="1" spc="5" dirty="0">
                <a:latin typeface="Times New Roman" panose="02020603050405020304"/>
                <a:cs typeface="Times New Roman" panose="02020603050405020304"/>
              </a:rPr>
              <a:t>)</a:t>
            </a:r>
            <a:endParaRPr sz="4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8674" name="Picture 3" descr="3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090" y="3315335"/>
            <a:ext cx="3081655" cy="283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" name="object 47"/>
          <p:cNvSpPr/>
          <p:nvPr/>
        </p:nvSpPr>
        <p:spPr>
          <a:xfrm>
            <a:off x="7893939" y="1132712"/>
            <a:ext cx="2301240" cy="4307205"/>
          </a:xfrm>
          <a:custGeom>
            <a:avLst/>
            <a:gdLst/>
            <a:ahLst/>
            <a:cxnLst/>
            <a:rect l="l" t="t" r="r" b="b"/>
            <a:pathLst>
              <a:path w="2301240" h="4307205">
                <a:moveTo>
                  <a:pt x="0" y="0"/>
                </a:moveTo>
                <a:lnTo>
                  <a:pt x="2301240" y="4307078"/>
                </a:lnTo>
              </a:path>
            </a:pathLst>
          </a:custGeom>
          <a:ln w="64008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554" name="Group 3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555" name="Group 4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556" name="Line 5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57" name="Line 6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58" name="Line 7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59" name="Line 8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0" name="Line 9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1" name="Line 10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2" name="Line 11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3" name="Line 12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4" name="Line 13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5" name="Line 14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6" name="Line 15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67" name="Line 16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568" name="Oval 17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9" name="Oval 18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0" name="Oval 1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1" name="Oval 20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2" name="Oval 21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3" name="Oval 22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4" name="Oval 23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5" name="Oval 24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6" name="Oval 25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033838" y="1362075"/>
            <a:ext cx="1676400" cy="1600200"/>
            <a:chOff x="3504" y="960"/>
            <a:chExt cx="1056" cy="1008"/>
          </a:xfrm>
        </p:grpSpPr>
        <p:grpSp>
          <p:nvGrpSpPr>
            <p:cNvPr id="23578" name="Group 27"/>
            <p:cNvGrpSpPr/>
            <p:nvPr/>
          </p:nvGrpSpPr>
          <p:grpSpPr>
            <a:xfrm>
              <a:off x="3504" y="960"/>
              <a:ext cx="1056" cy="1008"/>
              <a:chOff x="2160" y="960"/>
              <a:chExt cx="1056" cy="1008"/>
            </a:xfrm>
          </p:grpSpPr>
          <p:grpSp>
            <p:nvGrpSpPr>
              <p:cNvPr id="23579" name="Group 28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580" name="Line 29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1" name="Line 30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2" name="Line 31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3" name="Line 32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4" name="Line 33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5" name="Line 34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6" name="Line 35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7" name="Line 36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8" name="Line 37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89" name="Line 38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90" name="Line 39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591" name="Line 40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592" name="Oval 41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3" name="Oval 42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4" name="Oval 43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5" name="Oval 44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6" name="Oval 45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7" name="Oval 46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8" name="Oval 47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99" name="Oval 48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00" name="Oval 49"/>
            <p:cNvSpPr/>
            <p:nvPr/>
          </p:nvSpPr>
          <p:spPr>
            <a:xfrm>
              <a:off x="3936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50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02" name="Group 51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03" name="Group 52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04" name="Line 53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05" name="Line 54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06" name="Line 55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07" name="Line 56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08" name="Line 57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09" name="Line 58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0" name="Line 59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1" name="Line 60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2" name="Line 61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3" name="Line 62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4" name="Line 63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15" name="Line 64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16" name="Oval 65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17" name="Oval 66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18" name="Oval 6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19" name="Oval 68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20" name="Oval 69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21" name="Oval 70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22" name="Oval 71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23" name="Oval 72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24" name="Oval 73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26" name="Group 75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27" name="Group 76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28" name="Line 77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29" name="Line 78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0" name="Line 79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1" name="Line 80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2" name="Line 81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3" name="Line 82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4" name="Line 83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5" name="Line 84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6" name="Line 85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7" name="Line 86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8" name="Line 87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39" name="Line 88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40" name="Oval 89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1" name="Oval 90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2" name="Oval 91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3" name="Oval 92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4" name="Oval 93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5" name="Oval 94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6" name="Oval 95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47" name="Oval 96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48" name="Oval 97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50" name="Group 99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51" name="Group 100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52" name="Line 101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3" name="Line 102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4" name="Line 103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5" name="Line 104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6" name="Line 105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7" name="Line 106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8" name="Line 107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59" name="Line 108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60" name="Line 109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61" name="Line 110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62" name="Line 111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63" name="Line 112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64" name="Oval 113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65" name="Oval 114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66" name="Oval 11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67" name="Oval 116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68" name="Oval 117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69" name="Oval 118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70" name="Oval 119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71" name="Oval 120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72" name="Oval 121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22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74" name="Group 123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75" name="Group 124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676" name="Line 125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77" name="Line 126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78" name="Line 127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79" name="Line 128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0" name="Line 129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1" name="Line 130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2" name="Line 131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3" name="Line 132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4" name="Line 133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5" name="Line 134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6" name="Line 135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687" name="Line 136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88" name="Oval 137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89" name="Oval 138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0" name="Oval 13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1" name="Oval 140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2" name="Oval 141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3" name="Oval 142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4" name="Oval 143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5" name="Oval 144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96" name="Oval 145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46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698" name="Group 147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699" name="Group 148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00" name="Line 149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1" name="Line 150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2" name="Line 151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3" name="Line 152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4" name="Line 153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5" name="Line 154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6" name="Line 155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7" name="Line 156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8" name="Line 157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09" name="Line 158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10" name="Line 159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11" name="Line 160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712" name="Oval 161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3" name="Oval 162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4" name="Oval 163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5" name="Oval 164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6" name="Oval 165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7" name="Oval 166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8" name="Oval 167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19" name="Oval 168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20" name="Oval 169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70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22" name="Group 171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23" name="Group 172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24" name="Line 173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25" name="Line 174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26" name="Line 175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27" name="Line 176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28" name="Line 177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29" name="Line 178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0" name="Line 179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1" name="Line 180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2" name="Line 181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3" name="Line 182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4" name="Line 183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35" name="Line 184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736" name="Oval 185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37" name="Oval 186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38" name="Oval 18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39" name="Oval 188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40" name="Oval 189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41" name="Oval 190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42" name="Oval 191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43" name="Oval 192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44" name="Oval 193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194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46" name="Group 195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47" name="Group 196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48" name="Line 197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49" name="Line 198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0" name="Line 199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1" name="Line 200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2" name="Line 201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3" name="Line 202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4" name="Line 203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5" name="Line 204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6" name="Line 205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7" name="Line 206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8" name="Line 207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59" name="Line 208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760" name="Oval 209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1" name="Oval 210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2" name="Oval 211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3" name="Oval 212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4" name="Oval 213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5" name="Oval 214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6" name="Oval 215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67" name="Oval 216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68" name="Oval 217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18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70" name="Group 219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71" name="Group 220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72" name="Line 221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3" name="Line 222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4" name="Line 223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5" name="Line 224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6" name="Line 225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7" name="Line 226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8" name="Line 227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79" name="Line 228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80" name="Line 229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81" name="Line 230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82" name="Line 231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83" name="Line 232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784" name="Oval 233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85" name="Oval 234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86" name="Oval 23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87" name="Oval 236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88" name="Oval 237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89" name="Oval 238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90" name="Oval 239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791" name="Oval 240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792" name="Oval 241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64" name="Group 242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794" name="Group 243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795" name="Group 244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796" name="Line 245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97" name="Line 246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98" name="Line 247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799" name="Line 248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0" name="Line 249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1" name="Line 250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2" name="Line 251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3" name="Line 252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4" name="Line 253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5" name="Line 254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6" name="Line 255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07" name="Line 256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808" name="Oval 257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09" name="Oval 258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0" name="Oval 25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1" name="Oval 260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2" name="Oval 261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3" name="Oval 262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4" name="Oval 263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15" name="Oval 264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16" name="Oval 265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67" name="Group 266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18" name="Group 267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19" name="Group 268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20" name="Line 269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1" name="Line 270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2" name="Line 271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3" name="Line 272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4" name="Line 273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5" name="Line 274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6" name="Line 275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7" name="Line 276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8" name="Line 277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29" name="Line 278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30" name="Line 279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31" name="Line 280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832" name="Oval 281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3" name="Oval 282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4" name="Oval 283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5" name="Oval 284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6" name="Oval 285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7" name="Oval 286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8" name="Oval 287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39" name="Oval 288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40" name="Oval 289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70" name="Group 290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42" name="Group 291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43" name="Group 292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44" name="Line 293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45" name="Line 294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46" name="Line 295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47" name="Line 296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48" name="Line 297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49" name="Line 298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0" name="Line 299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1" name="Line 300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2" name="Line 301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3" name="Line 302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4" name="Line 303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55" name="Line 304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856" name="Oval 305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57" name="Oval 306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58" name="Oval 30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59" name="Oval 308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60" name="Oval 309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61" name="Oval 310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62" name="Oval 311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63" name="Oval 312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64" name="Oval 313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73" name="Group 314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66" name="Group 315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67" name="Group 316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68" name="Line 317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69" name="Line 318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0" name="Line 319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1" name="Line 320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2" name="Line 321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3" name="Line 322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4" name="Line 323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5" name="Line 324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6" name="Line 325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7" name="Line 326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8" name="Line 327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79" name="Line 328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880" name="Oval 329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1" name="Oval 330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2" name="Oval 331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3" name="Oval 332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4" name="Oval 333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5" name="Oval 334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6" name="Oval 335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87" name="Oval 336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888" name="Oval 337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76" name="Group 338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3890" name="Group 339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891" name="Group 340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892" name="Line 341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3" name="Line 342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4" name="Line 343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5" name="Line 344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6" name="Line 345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7" name="Line 346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8" name="Line 347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899" name="Line 348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00" name="Line 349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01" name="Line 350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02" name="Line 351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03" name="Line 352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904" name="Oval 353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05" name="Oval 354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06" name="Oval 35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07" name="Oval 356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08" name="Oval 357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09" name="Oval 358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10" name="Oval 359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11" name="Oval 360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912" name="Oval 361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79" name="Group 362"/>
          <p:cNvGrpSpPr/>
          <p:nvPr/>
        </p:nvGrpSpPr>
        <p:grpSpPr>
          <a:xfrm>
            <a:off x="4046538" y="1349375"/>
            <a:ext cx="1676400" cy="1600200"/>
            <a:chOff x="3888" y="1488"/>
            <a:chExt cx="1056" cy="1008"/>
          </a:xfrm>
        </p:grpSpPr>
        <p:grpSp>
          <p:nvGrpSpPr>
            <p:cNvPr id="23914" name="Group 363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3915" name="Group 364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3916" name="Line 365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17" name="Line 366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18" name="Line 367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19" name="Line 368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0" name="Line 369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1" name="Line 370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2" name="Line 371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3" name="Line 372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4" name="Line 373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5" name="Line 374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6" name="Line 375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27" name="Line 376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928" name="Oval 377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29" name="Oval 378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0" name="Oval 37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1" name="Oval 380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2" name="Oval 381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3" name="Oval 382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4" name="Oval 383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35" name="Oval 384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936" name="Oval 385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FF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84" name="Group 386"/>
          <p:cNvGrpSpPr/>
          <p:nvPr/>
        </p:nvGrpSpPr>
        <p:grpSpPr>
          <a:xfrm>
            <a:off x="4033838" y="2428875"/>
            <a:ext cx="1676400" cy="1524000"/>
            <a:chOff x="2208" y="1728"/>
            <a:chExt cx="1056" cy="960"/>
          </a:xfrm>
        </p:grpSpPr>
        <p:grpSp>
          <p:nvGrpSpPr>
            <p:cNvPr id="23938" name="Group 387"/>
            <p:cNvGrpSpPr/>
            <p:nvPr/>
          </p:nvGrpSpPr>
          <p:grpSpPr>
            <a:xfrm>
              <a:off x="2304" y="1776"/>
              <a:ext cx="912" cy="864"/>
              <a:chOff x="2976" y="2496"/>
              <a:chExt cx="912" cy="864"/>
            </a:xfrm>
          </p:grpSpPr>
          <p:sp>
            <p:nvSpPr>
              <p:cNvPr id="23939" name="Line 388"/>
              <p:cNvSpPr/>
              <p:nvPr/>
            </p:nvSpPr>
            <p:spPr>
              <a:xfrm>
                <a:off x="3216" y="3168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0" name="Line 389"/>
              <p:cNvSpPr/>
              <p:nvPr/>
            </p:nvSpPr>
            <p:spPr>
              <a:xfrm flipV="1">
                <a:off x="3600" y="254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1" name="Line 390"/>
              <p:cNvSpPr/>
              <p:nvPr/>
            </p:nvSpPr>
            <p:spPr>
              <a:xfrm flipV="1">
                <a:off x="2976" y="2496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2" name="Line 391"/>
              <p:cNvSpPr/>
              <p:nvPr/>
            </p:nvSpPr>
            <p:spPr>
              <a:xfrm flipV="1">
                <a:off x="2976" y="3168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3" name="Line 392"/>
              <p:cNvSpPr/>
              <p:nvPr/>
            </p:nvSpPr>
            <p:spPr>
              <a:xfrm flipV="1">
                <a:off x="3648" y="3168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4" name="Line 393"/>
              <p:cNvSpPr/>
              <p:nvPr/>
            </p:nvSpPr>
            <p:spPr>
              <a:xfrm>
                <a:off x="3216" y="2496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5" name="Line 394"/>
              <p:cNvSpPr/>
              <p:nvPr/>
            </p:nvSpPr>
            <p:spPr>
              <a:xfrm>
                <a:off x="3216" y="2496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6" name="Line 395"/>
              <p:cNvSpPr/>
              <p:nvPr/>
            </p:nvSpPr>
            <p:spPr>
              <a:xfrm>
                <a:off x="3888" y="2496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7" name="Line 396"/>
              <p:cNvSpPr/>
              <p:nvPr/>
            </p:nvSpPr>
            <p:spPr>
              <a:xfrm>
                <a:off x="2976" y="2688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8" name="Line 397"/>
              <p:cNvSpPr/>
              <p:nvPr/>
            </p:nvSpPr>
            <p:spPr>
              <a:xfrm>
                <a:off x="2976" y="3360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49" name="Line 398"/>
              <p:cNvSpPr/>
              <p:nvPr/>
            </p:nvSpPr>
            <p:spPr>
              <a:xfrm>
                <a:off x="2976" y="2688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950" name="Line 399"/>
              <p:cNvSpPr/>
              <p:nvPr/>
            </p:nvSpPr>
            <p:spPr>
              <a:xfrm>
                <a:off x="3648" y="2688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3951" name="Group 400"/>
            <p:cNvGrpSpPr/>
            <p:nvPr/>
          </p:nvGrpSpPr>
          <p:grpSpPr>
            <a:xfrm>
              <a:off x="2208" y="1728"/>
              <a:ext cx="1056" cy="960"/>
              <a:chOff x="2208" y="1728"/>
              <a:chExt cx="1056" cy="960"/>
            </a:xfrm>
          </p:grpSpPr>
          <p:sp>
            <p:nvSpPr>
              <p:cNvPr id="23952" name="Oval 401"/>
              <p:cNvSpPr/>
              <p:nvPr/>
            </p:nvSpPr>
            <p:spPr>
              <a:xfrm>
                <a:off x="2208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3" name="Oval 402"/>
              <p:cNvSpPr/>
              <p:nvPr/>
            </p:nvSpPr>
            <p:spPr>
              <a:xfrm>
                <a:off x="2448" y="17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4" name="Oval 403"/>
              <p:cNvSpPr/>
              <p:nvPr/>
            </p:nvSpPr>
            <p:spPr>
              <a:xfrm>
                <a:off x="2256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5" name="Oval 404"/>
              <p:cNvSpPr/>
              <p:nvPr/>
            </p:nvSpPr>
            <p:spPr>
              <a:xfrm>
                <a:off x="2448" y="23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6" name="Oval 405"/>
              <p:cNvSpPr/>
              <p:nvPr/>
            </p:nvSpPr>
            <p:spPr>
              <a:xfrm>
                <a:off x="3120" y="17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7" name="Oval 406"/>
              <p:cNvSpPr/>
              <p:nvPr/>
            </p:nvSpPr>
            <p:spPr>
              <a:xfrm>
                <a:off x="3120" y="23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8" name="Oval 407"/>
              <p:cNvSpPr/>
              <p:nvPr/>
            </p:nvSpPr>
            <p:spPr>
              <a:xfrm>
                <a:off x="2880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59" name="Oval 408"/>
              <p:cNvSpPr/>
              <p:nvPr/>
            </p:nvSpPr>
            <p:spPr>
              <a:xfrm>
                <a:off x="2928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60" name="Oval 409"/>
              <p:cNvSpPr/>
              <p:nvPr/>
            </p:nvSpPr>
            <p:spPr>
              <a:xfrm>
                <a:off x="2640" y="20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87" name="Group 410"/>
          <p:cNvGrpSpPr/>
          <p:nvPr/>
        </p:nvGrpSpPr>
        <p:grpSpPr>
          <a:xfrm>
            <a:off x="3043238" y="1362075"/>
            <a:ext cx="1600200" cy="1600200"/>
            <a:chOff x="1536" y="960"/>
            <a:chExt cx="1008" cy="1008"/>
          </a:xfrm>
        </p:grpSpPr>
        <p:sp>
          <p:nvSpPr>
            <p:cNvPr id="23962" name="Oval 411"/>
            <p:cNvSpPr/>
            <p:nvPr/>
          </p:nvSpPr>
          <p:spPr>
            <a:xfrm>
              <a:off x="1920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963" name="Group 412"/>
            <p:cNvGrpSpPr/>
            <p:nvPr/>
          </p:nvGrpSpPr>
          <p:grpSpPr>
            <a:xfrm>
              <a:off x="1536" y="960"/>
              <a:ext cx="1008" cy="1008"/>
              <a:chOff x="1536" y="960"/>
              <a:chExt cx="1008" cy="1008"/>
            </a:xfrm>
          </p:grpSpPr>
          <p:grpSp>
            <p:nvGrpSpPr>
              <p:cNvPr id="23964" name="Group 413"/>
              <p:cNvGrpSpPr/>
              <p:nvPr/>
            </p:nvGrpSpPr>
            <p:grpSpPr>
              <a:xfrm>
                <a:off x="1584" y="1008"/>
                <a:ext cx="912" cy="864"/>
                <a:chOff x="3552" y="2976"/>
                <a:chExt cx="912" cy="864"/>
              </a:xfrm>
            </p:grpSpPr>
            <p:sp>
              <p:nvSpPr>
                <p:cNvPr id="23965" name="Line 414"/>
                <p:cNvSpPr/>
                <p:nvPr/>
              </p:nvSpPr>
              <p:spPr>
                <a:xfrm flipV="1">
                  <a:off x="3552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66" name="Line 415"/>
                <p:cNvSpPr/>
                <p:nvPr/>
              </p:nvSpPr>
              <p:spPr>
                <a:xfrm flipV="1">
                  <a:off x="4224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67" name="Line 416"/>
                <p:cNvSpPr/>
                <p:nvPr/>
              </p:nvSpPr>
              <p:spPr>
                <a:xfrm flipV="1">
                  <a:off x="3552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68" name="Line 417"/>
                <p:cNvSpPr/>
                <p:nvPr/>
              </p:nvSpPr>
              <p:spPr>
                <a:xfrm flipV="1">
                  <a:off x="4224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69" name="Line 418"/>
                <p:cNvSpPr/>
                <p:nvPr/>
              </p:nvSpPr>
              <p:spPr>
                <a:xfrm>
                  <a:off x="3792" y="297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0" name="Line 419"/>
                <p:cNvSpPr/>
                <p:nvPr/>
              </p:nvSpPr>
              <p:spPr>
                <a:xfrm>
                  <a:off x="3792" y="364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1" name="Line 420"/>
                <p:cNvSpPr/>
                <p:nvPr/>
              </p:nvSpPr>
              <p:spPr>
                <a:xfrm>
                  <a:off x="3792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2" name="Line 421"/>
                <p:cNvSpPr/>
                <p:nvPr/>
              </p:nvSpPr>
              <p:spPr>
                <a:xfrm>
                  <a:off x="4464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3" name="Line 422"/>
                <p:cNvSpPr/>
                <p:nvPr/>
              </p:nvSpPr>
              <p:spPr>
                <a:xfrm>
                  <a:off x="3552" y="316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4" name="Line 423"/>
                <p:cNvSpPr/>
                <p:nvPr/>
              </p:nvSpPr>
              <p:spPr>
                <a:xfrm>
                  <a:off x="3552" y="38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5" name="Line 424"/>
                <p:cNvSpPr/>
                <p:nvPr/>
              </p:nvSpPr>
              <p:spPr>
                <a:xfrm>
                  <a:off x="3552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3976" name="Line 425"/>
                <p:cNvSpPr/>
                <p:nvPr/>
              </p:nvSpPr>
              <p:spPr>
                <a:xfrm>
                  <a:off x="4224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977" name="Oval 426"/>
              <p:cNvSpPr/>
              <p:nvPr/>
            </p:nvSpPr>
            <p:spPr>
              <a:xfrm>
                <a:off x="1536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78" name="Oval 427"/>
              <p:cNvSpPr/>
              <p:nvPr/>
            </p:nvSpPr>
            <p:spPr>
              <a:xfrm>
                <a:off x="1728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79" name="Oval 428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80" name="Oval 429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81" name="Oval 430"/>
              <p:cNvSpPr/>
              <p:nvPr/>
            </p:nvSpPr>
            <p:spPr>
              <a:xfrm>
                <a:off x="1536" y="110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82" name="Oval 431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83" name="Oval 432"/>
              <p:cNvSpPr/>
              <p:nvPr/>
            </p:nvSpPr>
            <p:spPr>
              <a:xfrm>
                <a:off x="1728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984" name="Oval 433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90" name="Group 434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3986" name="Line 435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87" name="Line 436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88" name="Line 437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89" name="Line 438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0" name="Line 439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1" name="Line 440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2" name="Line 441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3" name="Line 442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4" name="Line 443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5" name="Line 444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6" name="Line 445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97" name="Line 446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3998" name="Group 447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3999" name="Oval 448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0" name="Oval 449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1" name="Oval 450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2" name="Oval 451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3" name="Oval 452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4" name="Oval 453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5" name="Oval 454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6" name="Oval 455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07" name="Oval 456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93" name="Group 457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009" name="Line 458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0" name="Line 459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1" name="Line 460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2" name="Line 461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3" name="Line 462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4" name="Line 463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5" name="Line 464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6" name="Line 465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7" name="Line 466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8" name="Line 467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19" name="Line 468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20" name="Line 469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021" name="Group 470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22" name="Oval 471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3" name="Oval 472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4" name="Oval 473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5" name="Oval 474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6" name="Oval 475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7" name="Oval 476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8" name="Oval 477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29" name="Oval 478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30" name="Oval 47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16" name="Group 480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032" name="Line 481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3" name="Line 482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4" name="Line 483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5" name="Line 484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6" name="Line 485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7" name="Line 486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8" name="Line 487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39" name="Line 488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40" name="Line 489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41" name="Line 490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42" name="Line 491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43" name="Line 492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044" name="Group 493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45" name="Oval 494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46" name="Oval 495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47" name="Oval 496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48" name="Oval 497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49" name="Oval 498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50" name="Oval 499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51" name="Oval 500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52" name="Oval 501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53" name="Oval 502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39" name="Group 503"/>
          <p:cNvGrpSpPr/>
          <p:nvPr/>
        </p:nvGrpSpPr>
        <p:grpSpPr>
          <a:xfrm>
            <a:off x="3282950" y="1870075"/>
            <a:ext cx="1828800" cy="1800225"/>
            <a:chOff x="1680" y="1296"/>
            <a:chExt cx="1152" cy="1104"/>
          </a:xfrm>
        </p:grpSpPr>
        <p:sp>
          <p:nvSpPr>
            <p:cNvPr id="24055" name="Line 504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56" name="Line 505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57" name="Line 506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58" name="Line 507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59" name="Line 508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0" name="Line 509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1" name="Line 510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2" name="Line 511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3" name="Line 512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4" name="Line 513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5" name="Line 514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066" name="Line 515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067" name="Group 516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068" name="Oval 517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69" name="Oval 518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0" name="Oval 519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1" name="Oval 520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2" name="Oval 521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3" name="Oval 522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4" name="Oval 523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5" name="Oval 524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76" name="Oval 52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62" name="Group 526"/>
          <p:cNvGrpSpPr/>
          <p:nvPr/>
        </p:nvGrpSpPr>
        <p:grpSpPr>
          <a:xfrm>
            <a:off x="3729038" y="1666875"/>
            <a:ext cx="1600200" cy="1600200"/>
            <a:chOff x="3408" y="2352"/>
            <a:chExt cx="1008" cy="1008"/>
          </a:xfrm>
        </p:grpSpPr>
        <p:sp>
          <p:nvSpPr>
            <p:cNvPr id="24078" name="Oval 527"/>
            <p:cNvSpPr/>
            <p:nvPr/>
          </p:nvSpPr>
          <p:spPr>
            <a:xfrm>
              <a:off x="3744" y="2688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4079" name="Group 528"/>
            <p:cNvGrpSpPr/>
            <p:nvPr/>
          </p:nvGrpSpPr>
          <p:grpSpPr>
            <a:xfrm>
              <a:off x="3408" y="2352"/>
              <a:ext cx="1008" cy="1008"/>
              <a:chOff x="1968" y="1152"/>
              <a:chExt cx="1008" cy="1008"/>
            </a:xfrm>
          </p:grpSpPr>
          <p:grpSp>
            <p:nvGrpSpPr>
              <p:cNvPr id="24080" name="Group 529"/>
              <p:cNvGrpSpPr/>
              <p:nvPr/>
            </p:nvGrpSpPr>
            <p:grpSpPr>
              <a:xfrm>
                <a:off x="2016" y="1200"/>
                <a:ext cx="912" cy="864"/>
                <a:chOff x="3456" y="2400"/>
                <a:chExt cx="912" cy="864"/>
              </a:xfrm>
            </p:grpSpPr>
            <p:sp>
              <p:nvSpPr>
                <p:cNvPr id="24081" name="Line 530"/>
                <p:cNvSpPr/>
                <p:nvPr/>
              </p:nvSpPr>
              <p:spPr>
                <a:xfrm>
                  <a:off x="3696" y="307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2" name="Line 531"/>
                <p:cNvSpPr/>
                <p:nvPr/>
              </p:nvSpPr>
              <p:spPr>
                <a:xfrm flipV="1">
                  <a:off x="4128" y="24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3" name="Line 532"/>
                <p:cNvSpPr/>
                <p:nvPr/>
              </p:nvSpPr>
              <p:spPr>
                <a:xfrm flipV="1">
                  <a:off x="3456" y="24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4" name="Line 533"/>
                <p:cNvSpPr/>
                <p:nvPr/>
              </p:nvSpPr>
              <p:spPr>
                <a:xfrm flipV="1">
                  <a:off x="3456" y="307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5" name="Line 534"/>
                <p:cNvSpPr/>
                <p:nvPr/>
              </p:nvSpPr>
              <p:spPr>
                <a:xfrm flipV="1">
                  <a:off x="4128" y="307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6" name="Line 535"/>
                <p:cNvSpPr/>
                <p:nvPr/>
              </p:nvSpPr>
              <p:spPr>
                <a:xfrm>
                  <a:off x="3696" y="24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7" name="Line 536"/>
                <p:cNvSpPr/>
                <p:nvPr/>
              </p:nvSpPr>
              <p:spPr>
                <a:xfrm>
                  <a:off x="3696" y="240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8" name="Line 537"/>
                <p:cNvSpPr/>
                <p:nvPr/>
              </p:nvSpPr>
              <p:spPr>
                <a:xfrm>
                  <a:off x="4368" y="240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89" name="Line 538"/>
                <p:cNvSpPr/>
                <p:nvPr/>
              </p:nvSpPr>
              <p:spPr>
                <a:xfrm>
                  <a:off x="3456" y="25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90" name="Line 539"/>
                <p:cNvSpPr/>
                <p:nvPr/>
              </p:nvSpPr>
              <p:spPr>
                <a:xfrm>
                  <a:off x="3456" y="3264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91" name="Line 540"/>
                <p:cNvSpPr/>
                <p:nvPr/>
              </p:nvSpPr>
              <p:spPr>
                <a:xfrm>
                  <a:off x="3456" y="259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092" name="Line 541"/>
                <p:cNvSpPr/>
                <p:nvPr/>
              </p:nvSpPr>
              <p:spPr>
                <a:xfrm>
                  <a:off x="4128" y="259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093" name="Oval 542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4" name="Oval 543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5" name="Oval 544"/>
              <p:cNvSpPr/>
              <p:nvPr/>
            </p:nvSpPr>
            <p:spPr>
              <a:xfrm>
                <a:off x="1968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6" name="Oval 545"/>
              <p:cNvSpPr/>
              <p:nvPr/>
            </p:nvSpPr>
            <p:spPr>
              <a:xfrm>
                <a:off x="2640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7" name="Oval 546"/>
              <p:cNvSpPr/>
              <p:nvPr/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8" name="Oval 54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099" name="Oval 548"/>
              <p:cNvSpPr/>
              <p:nvPr/>
            </p:nvSpPr>
            <p:spPr>
              <a:xfrm>
                <a:off x="2640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00" name="Oval 549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622" name="Group 550"/>
          <p:cNvGrpSpPr/>
          <p:nvPr/>
        </p:nvGrpSpPr>
        <p:grpSpPr>
          <a:xfrm>
            <a:off x="3043238" y="2428875"/>
            <a:ext cx="1600200" cy="1524000"/>
            <a:chOff x="1584" y="1728"/>
            <a:chExt cx="1008" cy="960"/>
          </a:xfrm>
        </p:grpSpPr>
        <p:grpSp>
          <p:nvGrpSpPr>
            <p:cNvPr id="24102" name="Group 551"/>
            <p:cNvGrpSpPr/>
            <p:nvPr/>
          </p:nvGrpSpPr>
          <p:grpSpPr>
            <a:xfrm>
              <a:off x="1632" y="1776"/>
              <a:ext cx="912" cy="864"/>
              <a:chOff x="3984" y="912"/>
              <a:chExt cx="912" cy="864"/>
            </a:xfrm>
          </p:grpSpPr>
          <p:sp>
            <p:nvSpPr>
              <p:cNvPr id="24103" name="Line 552"/>
              <p:cNvSpPr/>
              <p:nvPr/>
            </p:nvSpPr>
            <p:spPr>
              <a:xfrm flipV="1">
                <a:off x="3984" y="912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4" name="Line 553"/>
              <p:cNvSpPr/>
              <p:nvPr/>
            </p:nvSpPr>
            <p:spPr>
              <a:xfrm flipV="1">
                <a:off x="4656" y="912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5" name="Line 554"/>
              <p:cNvSpPr/>
              <p:nvPr/>
            </p:nvSpPr>
            <p:spPr>
              <a:xfrm flipV="1">
                <a:off x="3984" y="158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6" name="Line 555"/>
              <p:cNvSpPr/>
              <p:nvPr/>
            </p:nvSpPr>
            <p:spPr>
              <a:xfrm flipV="1">
                <a:off x="4656" y="1584"/>
                <a:ext cx="24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7" name="Line 556"/>
              <p:cNvSpPr/>
              <p:nvPr/>
            </p:nvSpPr>
            <p:spPr>
              <a:xfrm>
                <a:off x="4224" y="912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8" name="Line 557"/>
              <p:cNvSpPr/>
              <p:nvPr/>
            </p:nvSpPr>
            <p:spPr>
              <a:xfrm>
                <a:off x="4224" y="1584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09" name="Line 558"/>
              <p:cNvSpPr/>
              <p:nvPr/>
            </p:nvSpPr>
            <p:spPr>
              <a:xfrm>
                <a:off x="4224" y="912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10" name="Line 559"/>
              <p:cNvSpPr/>
              <p:nvPr/>
            </p:nvSpPr>
            <p:spPr>
              <a:xfrm>
                <a:off x="4896" y="912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11" name="Line 560"/>
              <p:cNvSpPr/>
              <p:nvPr/>
            </p:nvSpPr>
            <p:spPr>
              <a:xfrm>
                <a:off x="3984" y="1104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12" name="Line 561"/>
              <p:cNvSpPr/>
              <p:nvPr/>
            </p:nvSpPr>
            <p:spPr>
              <a:xfrm>
                <a:off x="3984" y="1776"/>
                <a:ext cx="67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13" name="Line 562"/>
              <p:cNvSpPr/>
              <p:nvPr/>
            </p:nvSpPr>
            <p:spPr>
              <a:xfrm>
                <a:off x="3984" y="1104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114" name="Line 563"/>
              <p:cNvSpPr/>
              <p:nvPr/>
            </p:nvSpPr>
            <p:spPr>
              <a:xfrm>
                <a:off x="4656" y="1104"/>
                <a:ext cx="0" cy="67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4115" name="Oval 564"/>
            <p:cNvSpPr/>
            <p:nvPr/>
          </p:nvSpPr>
          <p:spPr>
            <a:xfrm>
              <a:off x="1776" y="17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16" name="Oval 565"/>
            <p:cNvSpPr/>
            <p:nvPr/>
          </p:nvSpPr>
          <p:spPr>
            <a:xfrm>
              <a:off x="1968" y="20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17" name="Oval 566"/>
            <p:cNvSpPr/>
            <p:nvPr/>
          </p:nvSpPr>
          <p:spPr>
            <a:xfrm>
              <a:off x="2448" y="17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18" name="Oval 567"/>
            <p:cNvSpPr/>
            <p:nvPr/>
          </p:nvSpPr>
          <p:spPr>
            <a:xfrm>
              <a:off x="1584" y="192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19" name="Oval 568"/>
            <p:cNvSpPr/>
            <p:nvPr/>
          </p:nvSpPr>
          <p:spPr>
            <a:xfrm>
              <a:off x="1824" y="23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20" name="Oval 569"/>
            <p:cNvSpPr/>
            <p:nvPr/>
          </p:nvSpPr>
          <p:spPr>
            <a:xfrm>
              <a:off x="2208" y="192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21" name="Oval 570"/>
            <p:cNvSpPr/>
            <p:nvPr/>
          </p:nvSpPr>
          <p:spPr>
            <a:xfrm>
              <a:off x="1584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22" name="Oval 571"/>
            <p:cNvSpPr/>
            <p:nvPr/>
          </p:nvSpPr>
          <p:spPr>
            <a:xfrm>
              <a:off x="2256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123" name="Oval 572"/>
            <p:cNvSpPr/>
            <p:nvPr/>
          </p:nvSpPr>
          <p:spPr>
            <a:xfrm>
              <a:off x="2448" y="23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6589" name="Line 573"/>
          <p:cNvSpPr/>
          <p:nvPr/>
        </p:nvSpPr>
        <p:spPr>
          <a:xfrm flipV="1">
            <a:off x="5100638" y="1895475"/>
            <a:ext cx="2514600" cy="228600"/>
          </a:xfrm>
          <a:prstGeom prst="line">
            <a:avLst/>
          </a:prstGeom>
          <a:ln w="41275" cap="sq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8666" name="Group 574"/>
          <p:cNvGrpSpPr/>
          <p:nvPr/>
        </p:nvGrpSpPr>
        <p:grpSpPr>
          <a:xfrm>
            <a:off x="6933883" y="1285875"/>
            <a:ext cx="1676400" cy="1600200"/>
            <a:chOff x="3984" y="960"/>
            <a:chExt cx="1056" cy="1008"/>
          </a:xfrm>
        </p:grpSpPr>
        <p:sp>
          <p:nvSpPr>
            <p:cNvPr id="24126" name="Line 575"/>
            <p:cNvSpPr/>
            <p:nvPr/>
          </p:nvSpPr>
          <p:spPr>
            <a:xfrm>
              <a:off x="4320" y="1680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27" name="Line 576"/>
            <p:cNvSpPr/>
            <p:nvPr/>
          </p:nvSpPr>
          <p:spPr>
            <a:xfrm flipV="1">
              <a:off x="4752" y="1008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28" name="Line 577"/>
            <p:cNvSpPr/>
            <p:nvPr/>
          </p:nvSpPr>
          <p:spPr>
            <a:xfrm flipV="1">
              <a:off x="4080" y="1008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29" name="Line 578"/>
            <p:cNvSpPr/>
            <p:nvPr/>
          </p:nvSpPr>
          <p:spPr>
            <a:xfrm flipV="1">
              <a:off x="4080" y="1680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0" name="Line 579"/>
            <p:cNvSpPr/>
            <p:nvPr/>
          </p:nvSpPr>
          <p:spPr>
            <a:xfrm flipV="1">
              <a:off x="4752" y="1680"/>
              <a:ext cx="240" cy="19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1" name="Line 580"/>
            <p:cNvSpPr/>
            <p:nvPr/>
          </p:nvSpPr>
          <p:spPr>
            <a:xfrm>
              <a:off x="4320" y="1008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2" name="Line 581"/>
            <p:cNvSpPr/>
            <p:nvPr/>
          </p:nvSpPr>
          <p:spPr>
            <a:xfrm>
              <a:off x="4320" y="1008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3" name="Line 582"/>
            <p:cNvSpPr/>
            <p:nvPr/>
          </p:nvSpPr>
          <p:spPr>
            <a:xfrm>
              <a:off x="4992" y="1008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4" name="Line 583"/>
            <p:cNvSpPr/>
            <p:nvPr/>
          </p:nvSpPr>
          <p:spPr>
            <a:xfrm>
              <a:off x="4080" y="1200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5" name="Line 584"/>
            <p:cNvSpPr/>
            <p:nvPr/>
          </p:nvSpPr>
          <p:spPr>
            <a:xfrm>
              <a:off x="4080" y="1872"/>
              <a:ext cx="672" cy="0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6" name="Line 585"/>
            <p:cNvSpPr/>
            <p:nvPr/>
          </p:nvSpPr>
          <p:spPr>
            <a:xfrm>
              <a:off x="4080" y="1200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37" name="Line 586"/>
            <p:cNvSpPr/>
            <p:nvPr/>
          </p:nvSpPr>
          <p:spPr>
            <a:xfrm>
              <a:off x="4752" y="1200"/>
              <a:ext cx="0" cy="672"/>
            </a:xfrm>
            <a:prstGeom prst="line">
              <a:avLst/>
            </a:prstGeom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138" name="Group 587"/>
            <p:cNvGrpSpPr/>
            <p:nvPr/>
          </p:nvGrpSpPr>
          <p:grpSpPr>
            <a:xfrm>
              <a:off x="3984" y="960"/>
              <a:ext cx="1056" cy="1008"/>
              <a:chOff x="4032" y="960"/>
              <a:chExt cx="1056" cy="1008"/>
            </a:xfrm>
          </p:grpSpPr>
          <p:sp>
            <p:nvSpPr>
              <p:cNvPr id="24139" name="Oval 588"/>
              <p:cNvSpPr/>
              <p:nvPr/>
            </p:nvSpPr>
            <p:spPr>
              <a:xfrm>
                <a:off x="4272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0" name="Oval 589"/>
              <p:cNvSpPr/>
              <p:nvPr/>
            </p:nvSpPr>
            <p:spPr>
              <a:xfrm>
                <a:off x="4032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1" name="Oval 590"/>
              <p:cNvSpPr/>
              <p:nvPr/>
            </p:nvSpPr>
            <p:spPr>
              <a:xfrm>
                <a:off x="40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2" name="Oval 591"/>
              <p:cNvSpPr/>
              <p:nvPr/>
            </p:nvSpPr>
            <p:spPr>
              <a:xfrm>
                <a:off x="4272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3" name="Oval 592"/>
              <p:cNvSpPr/>
              <p:nvPr/>
            </p:nvSpPr>
            <p:spPr>
              <a:xfrm>
                <a:off x="4944" y="96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4" name="Oval 593"/>
              <p:cNvSpPr/>
              <p:nvPr/>
            </p:nvSpPr>
            <p:spPr>
              <a:xfrm>
                <a:off x="4704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5" name="Oval 594"/>
              <p:cNvSpPr/>
              <p:nvPr/>
            </p:nvSpPr>
            <p:spPr>
              <a:xfrm>
                <a:off x="4704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46" name="Oval 595"/>
              <p:cNvSpPr/>
              <p:nvPr/>
            </p:nvSpPr>
            <p:spPr>
              <a:xfrm>
                <a:off x="4944" y="163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147" name="Oval 596"/>
            <p:cNvSpPr/>
            <p:nvPr/>
          </p:nvSpPr>
          <p:spPr>
            <a:xfrm>
              <a:off x="4416" y="129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710" name="Group 597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49" name="Line 598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0" name="Line 599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1" name="Line 600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2" name="Line 601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3" name="Line 602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4" name="Line 603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5" name="Line 604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6" name="Line 605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7" name="Line 606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8" name="Line 607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59" name="Line 608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60" name="Line 609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161" name="Group 610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162" name="Oval 611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3" name="Oval 612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4" name="Oval 613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5" name="Oval 614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6" name="Oval 615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7" name="Oval 616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8" name="Oval 617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69" name="Oval 618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70" name="Oval 61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754" name="Group 620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72" name="Line 621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3" name="Line 622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4" name="Line 623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5" name="Line 624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6" name="Line 625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7" name="Line 626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8" name="Line 627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79" name="Line 628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80" name="Line 629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81" name="Line 630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82" name="Line 631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83" name="Line 632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184" name="Group 633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185" name="Oval 634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86" name="Oval 635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87" name="Oval 636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88" name="Oval 637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89" name="Oval 638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90" name="Oval 639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91" name="Oval 640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92" name="Oval 641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193" name="Oval 642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08" name="Group 643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195" name="Line 644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96" name="Line 645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97" name="Line 646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98" name="Line 647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199" name="Line 648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0" name="Line 649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1" name="Line 650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2" name="Line 651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3" name="Line 652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4" name="Line 653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5" name="Line 654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06" name="Line 655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207" name="Group 656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08" name="Oval 657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09" name="Oval 658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0" name="Oval 659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1" name="Oval 660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2" name="Oval 661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3" name="Oval 662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4" name="Oval 663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5" name="Oval 664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16" name="Oval 66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0" name="Group 666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18" name="Line 667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19" name="Line 668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0" name="Line 669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1" name="Line 670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2" name="Line 671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3" name="Line 672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4" name="Line 673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5" name="Line 674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6" name="Line 675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7" name="Line 676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8" name="Line 677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29" name="Line 678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230" name="Group 679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31" name="Oval 680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2" name="Oval 681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3" name="Oval 682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4" name="Oval 683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5" name="Oval 684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6" name="Oval 685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7" name="Oval 686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8" name="Oval 687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39" name="Oval 688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2" name="Group 689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41" name="Line 690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2" name="Line 691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3" name="Line 692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4" name="Line 693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5" name="Line 694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6" name="Line 695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7" name="Line 696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8" name="Line 697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49" name="Line 698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50" name="Line 699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51" name="Line 700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52" name="Line 701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253" name="Group 702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54" name="Oval 703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55" name="Oval 704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56" name="Oval 705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57" name="Oval 706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58" name="Oval 707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59" name="Oval 708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60" name="Oval 709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61" name="Oval 710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62" name="Oval 711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4" name="Group 712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64" name="Line 713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65" name="Line 714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66" name="Line 715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67" name="Line 716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68" name="Line 717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69" name="Line 718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0" name="Line 719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1" name="Line 720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2" name="Line 721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3" name="Line 722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4" name="Line 723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75" name="Line 724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276" name="Group 725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277" name="Oval 726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78" name="Oval 727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79" name="Oval 728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0" name="Oval 729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1" name="Oval 730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2" name="Oval 731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3" name="Oval 732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4" name="Oval 733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285" name="Oval 734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6" name="Group 735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287" name="Line 736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88" name="Line 737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89" name="Line 738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0" name="Line 739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1" name="Line 740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2" name="Line 741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3" name="Line 742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4" name="Line 743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5" name="Line 744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6" name="Line 745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7" name="Line 746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298" name="Line 747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299" name="Group 748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00" name="Oval 749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1" name="Oval 750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2" name="Oval 751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3" name="Oval 752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4" name="Oval 753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5" name="Oval 754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6" name="Oval 755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7" name="Oval 756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08" name="Oval 75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18" name="Group 758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10" name="Line 759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1" name="Line 760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2" name="Line 761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3" name="Line 762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4" name="Line 763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5" name="Line 764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6" name="Line 765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7" name="Line 766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8" name="Line 767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19" name="Line 768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20" name="Line 769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21" name="Line 770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322" name="Group 771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23" name="Oval 772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4" name="Oval 773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5" name="Oval 774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6" name="Oval 775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7" name="Oval 776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8" name="Oval 777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29" name="Oval 778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30" name="Oval 779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31" name="Oval 780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0" name="Group 781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33" name="Line 782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4" name="Line 783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5" name="Line 784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6" name="Line 785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7" name="Line 786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8" name="Line 787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39" name="Line 788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40" name="Line 789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41" name="Line 790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42" name="Line 791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43" name="Line 792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44" name="Line 793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345" name="Group 794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46" name="Oval 795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47" name="Oval 796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48" name="Oval 797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49" name="Oval 798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50" name="Oval 799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51" name="Oval 800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52" name="Oval 801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53" name="Oval 802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54" name="Oval 803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2" name="Group 804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56" name="Line 805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57" name="Line 806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58" name="Line 807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59" name="Line 808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0" name="Line 809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1" name="Line 810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2" name="Line 811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3" name="Line 812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4" name="Line 813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5" name="Line 814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6" name="Line 815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7" name="Line 816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368" name="Group 817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69" name="Oval 818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0" name="Oval 819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1" name="Oval 820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2" name="Oval 821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3" name="Oval 822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4" name="Oval 823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5" name="Oval 824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6" name="Oval 825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77" name="Oval 826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4" name="Group 827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379" name="Line 828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0" name="Line 829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1" name="Line 830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2" name="Line 831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3" name="Line 832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4" name="Line 833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5" name="Line 834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6" name="Line 835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7" name="Line 836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8" name="Line 837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89" name="Line 838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90" name="Line 839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391" name="Group 840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392" name="Oval 841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3" name="Oval 842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4" name="Oval 843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5" name="Oval 844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6" name="Oval 845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7" name="Oval 846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8" name="Oval 847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399" name="Oval 848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00" name="Oval 849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6" name="Group 850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02" name="Line 851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3" name="Line 852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4" name="Line 853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5" name="Line 854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6" name="Line 855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7" name="Line 856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8" name="Line 857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09" name="Line 858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10" name="Line 859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11" name="Line 860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12" name="Line 861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13" name="Line 862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414" name="Group 863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15" name="Oval 864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16" name="Oval 865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17" name="Oval 866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18" name="Oval 867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19" name="Oval 868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20" name="Oval 869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21" name="Oval 870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22" name="Oval 871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23" name="Oval 872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29" name="Group 873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25" name="Line 874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26" name="Line 875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27" name="Line 876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28" name="Line 877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29" name="Line 878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0" name="Line 879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1" name="Line 880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2" name="Line 881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3" name="Line 882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4" name="Line 883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5" name="Line 884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36" name="Line 885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437" name="Group 886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38" name="Oval 887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39" name="Oval 888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0" name="Oval 889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1" name="Oval 890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2" name="Oval 891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3" name="Oval 892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4" name="Oval 893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5" name="Oval 894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46" name="Oval 89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1" name="Group 896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48" name="Line 897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49" name="Line 898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0" name="Line 899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1" name="Line 900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2" name="Line 901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3" name="Line 902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4" name="Line 903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5" name="Line 904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6" name="Line 905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7" name="Line 906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8" name="Line 907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59" name="Line 908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460" name="Group 909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61" name="Oval 910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2" name="Oval 911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3" name="Oval 912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4" name="Oval 913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5" name="Oval 914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6" name="Oval 915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7" name="Oval 916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8" name="Oval 917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69" name="Oval 918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3" name="Group 919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71" name="Line 920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2" name="Line 921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3" name="Line 922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4" name="Line 923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5" name="Line 924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6" name="Line 925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7" name="Line 926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8" name="Line 927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79" name="Line 928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80" name="Line 929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81" name="Line 930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82" name="Line 931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483" name="Group 932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484" name="Oval 933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85" name="Oval 934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86" name="Oval 935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87" name="Oval 936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88" name="Oval 937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89" name="Oval 938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90" name="Oval 939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91" name="Oval 940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492" name="Oval 941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5" name="Group 942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494" name="Line 943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95" name="Line 944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96" name="Line 945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97" name="Line 946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98" name="Line 947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99" name="Line 948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0" name="Line 949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1" name="Line 950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2" name="Line 951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3" name="Line 952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4" name="Line 953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05" name="Line 954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06" name="Group 955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07" name="Oval 956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08" name="Oval 957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09" name="Oval 958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0" name="Oval 959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1" name="Oval 960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2" name="Oval 961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3" name="Oval 962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4" name="Oval 963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15" name="Oval 964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7" name="Group 965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517" name="Line 966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18" name="Line 967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19" name="Line 968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0" name="Line 969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1" name="Line 970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2" name="Line 971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3" name="Line 972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4" name="Line 973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5" name="Line 974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6" name="Line 975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7" name="Line 976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8" name="Line 977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29" name="Group 978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30" name="Oval 979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1" name="Oval 980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2" name="Oval 981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3" name="Oval 982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4" name="Oval 983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5" name="Oval 984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6" name="Oval 985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7" name="Oval 986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38" name="Oval 98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7039" name="Group 988"/>
          <p:cNvGrpSpPr/>
          <p:nvPr/>
        </p:nvGrpSpPr>
        <p:grpSpPr>
          <a:xfrm>
            <a:off x="3271838" y="1895475"/>
            <a:ext cx="1828800" cy="1752600"/>
            <a:chOff x="1680" y="1296"/>
            <a:chExt cx="1152" cy="1104"/>
          </a:xfrm>
        </p:grpSpPr>
        <p:sp>
          <p:nvSpPr>
            <p:cNvPr id="24540" name="Line 989"/>
            <p:cNvSpPr/>
            <p:nvPr/>
          </p:nvSpPr>
          <p:spPr>
            <a:xfrm flipV="1">
              <a:off x="1824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1" name="Line 990"/>
            <p:cNvSpPr/>
            <p:nvPr/>
          </p:nvSpPr>
          <p:spPr>
            <a:xfrm>
              <a:off x="2064" y="2064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2" name="Line 991"/>
            <p:cNvSpPr/>
            <p:nvPr/>
          </p:nvSpPr>
          <p:spPr>
            <a:xfrm flipV="1">
              <a:off x="2496" y="216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3" name="Line 992"/>
            <p:cNvSpPr/>
            <p:nvPr/>
          </p:nvSpPr>
          <p:spPr>
            <a:xfrm>
              <a:off x="1824" y="235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4" name="Line 993"/>
            <p:cNvSpPr/>
            <p:nvPr/>
          </p:nvSpPr>
          <p:spPr>
            <a:xfrm>
              <a:off x="1824" y="1632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5" name="Line 994"/>
            <p:cNvSpPr/>
            <p:nvPr/>
          </p:nvSpPr>
          <p:spPr>
            <a:xfrm flipV="1">
              <a:off x="2448" y="1488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6" name="Line 995"/>
            <p:cNvSpPr/>
            <p:nvPr/>
          </p:nvSpPr>
          <p:spPr>
            <a:xfrm>
              <a:off x="2688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7" name="Line 996"/>
            <p:cNvSpPr/>
            <p:nvPr/>
          </p:nvSpPr>
          <p:spPr>
            <a:xfrm>
              <a:off x="2496" y="1584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8" name="Line 997"/>
            <p:cNvSpPr/>
            <p:nvPr/>
          </p:nvSpPr>
          <p:spPr>
            <a:xfrm>
              <a:off x="2016" y="1440"/>
              <a:ext cx="0" cy="672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9" name="Line 998"/>
            <p:cNvSpPr/>
            <p:nvPr/>
          </p:nvSpPr>
          <p:spPr>
            <a:xfrm>
              <a:off x="1776" y="1680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50" name="Line 999"/>
            <p:cNvSpPr/>
            <p:nvPr/>
          </p:nvSpPr>
          <p:spPr>
            <a:xfrm flipV="1">
              <a:off x="1824" y="1440"/>
              <a:ext cx="192" cy="111"/>
            </a:xfrm>
            <a:prstGeom prst="line">
              <a:avLst/>
            </a:prstGeom>
            <a:ln w="3175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51" name="Line 1000"/>
            <p:cNvSpPr/>
            <p:nvPr/>
          </p:nvSpPr>
          <p:spPr>
            <a:xfrm>
              <a:off x="2016" y="1392"/>
              <a:ext cx="672" cy="0"/>
            </a:xfrm>
            <a:prstGeom prst="line">
              <a:avLst/>
            </a:prstGeom>
            <a:ln w="34925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552" name="Group 1001"/>
            <p:cNvGrpSpPr/>
            <p:nvPr/>
          </p:nvGrpSpPr>
          <p:grpSpPr>
            <a:xfrm>
              <a:off x="1680" y="1296"/>
              <a:ext cx="1152" cy="1104"/>
              <a:chOff x="1680" y="1296"/>
              <a:chExt cx="1152" cy="1104"/>
            </a:xfrm>
          </p:grpSpPr>
          <p:sp>
            <p:nvSpPr>
              <p:cNvPr id="24553" name="Oval 1002"/>
              <p:cNvSpPr/>
              <p:nvPr/>
            </p:nvSpPr>
            <p:spPr>
              <a:xfrm>
                <a:off x="1920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4" name="Oval 1003"/>
              <p:cNvSpPr/>
              <p:nvPr/>
            </p:nvSpPr>
            <p:spPr>
              <a:xfrm>
                <a:off x="1680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5" name="Oval 1004"/>
              <p:cNvSpPr/>
              <p:nvPr/>
            </p:nvSpPr>
            <p:spPr>
              <a:xfrm>
                <a:off x="2592" y="1296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6" name="Oval 1005"/>
              <p:cNvSpPr/>
              <p:nvPr/>
            </p:nvSpPr>
            <p:spPr>
              <a:xfrm>
                <a:off x="2304" y="148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7" name="Oval 1006"/>
              <p:cNvSpPr/>
              <p:nvPr/>
            </p:nvSpPr>
            <p:spPr>
              <a:xfrm>
                <a:off x="1920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8" name="Oval 1007"/>
              <p:cNvSpPr/>
              <p:nvPr/>
            </p:nvSpPr>
            <p:spPr>
              <a:xfrm>
                <a:off x="1680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59" name="Oval 1008"/>
              <p:cNvSpPr/>
              <p:nvPr/>
            </p:nvSpPr>
            <p:spPr>
              <a:xfrm>
                <a:off x="2592" y="1968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60" name="Oval 1009"/>
              <p:cNvSpPr/>
              <p:nvPr/>
            </p:nvSpPr>
            <p:spPr>
              <a:xfrm>
                <a:off x="2352" y="2160"/>
                <a:ext cx="240" cy="240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61" name="Oval 1010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FF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027" name="Line 1011"/>
          <p:cNvSpPr/>
          <p:nvPr/>
        </p:nvSpPr>
        <p:spPr>
          <a:xfrm>
            <a:off x="4262438" y="2962275"/>
            <a:ext cx="3200400" cy="1143000"/>
          </a:xfrm>
          <a:prstGeom prst="line">
            <a:avLst/>
          </a:prstGeom>
          <a:ln w="38100" cap="sq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87040" name="Group 1012"/>
          <p:cNvGrpSpPr/>
          <p:nvPr/>
        </p:nvGrpSpPr>
        <p:grpSpPr>
          <a:xfrm>
            <a:off x="6667500" y="3165475"/>
            <a:ext cx="1828800" cy="1752600"/>
            <a:chOff x="4320" y="2016"/>
            <a:chExt cx="1152" cy="1104"/>
          </a:xfrm>
        </p:grpSpPr>
        <p:grpSp>
          <p:nvGrpSpPr>
            <p:cNvPr id="24564" name="Group 1013"/>
            <p:cNvGrpSpPr/>
            <p:nvPr/>
          </p:nvGrpSpPr>
          <p:grpSpPr>
            <a:xfrm>
              <a:off x="4416" y="2112"/>
              <a:ext cx="960" cy="960"/>
              <a:chOff x="4416" y="2112"/>
              <a:chExt cx="960" cy="960"/>
            </a:xfrm>
          </p:grpSpPr>
          <p:sp>
            <p:nvSpPr>
              <p:cNvPr id="24565" name="Line 1014"/>
              <p:cNvSpPr/>
              <p:nvPr/>
            </p:nvSpPr>
            <p:spPr>
              <a:xfrm flipV="1">
                <a:off x="4464" y="288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66" name="Line 1015"/>
              <p:cNvSpPr/>
              <p:nvPr/>
            </p:nvSpPr>
            <p:spPr>
              <a:xfrm>
                <a:off x="4704" y="2784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67" name="Line 1016"/>
              <p:cNvSpPr/>
              <p:nvPr/>
            </p:nvSpPr>
            <p:spPr>
              <a:xfrm flipV="1">
                <a:off x="5136" y="288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68" name="Line 1017"/>
              <p:cNvSpPr/>
              <p:nvPr/>
            </p:nvSpPr>
            <p:spPr>
              <a:xfrm>
                <a:off x="4464" y="307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69" name="Line 1018"/>
              <p:cNvSpPr/>
              <p:nvPr/>
            </p:nvSpPr>
            <p:spPr>
              <a:xfrm>
                <a:off x="4464" y="2352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0" name="Line 1019"/>
              <p:cNvSpPr/>
              <p:nvPr/>
            </p:nvSpPr>
            <p:spPr>
              <a:xfrm flipV="1">
                <a:off x="5088" y="220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1" name="Line 1020"/>
              <p:cNvSpPr/>
              <p:nvPr/>
            </p:nvSpPr>
            <p:spPr>
              <a:xfrm>
                <a:off x="5328" y="216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2" name="Line 1021"/>
              <p:cNvSpPr/>
              <p:nvPr/>
            </p:nvSpPr>
            <p:spPr>
              <a:xfrm>
                <a:off x="5136" y="2304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3" name="Line 1022"/>
              <p:cNvSpPr/>
              <p:nvPr/>
            </p:nvSpPr>
            <p:spPr>
              <a:xfrm>
                <a:off x="4656" y="216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4" name="Line 1023"/>
              <p:cNvSpPr/>
              <p:nvPr/>
            </p:nvSpPr>
            <p:spPr>
              <a:xfrm>
                <a:off x="4416" y="240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5" name="Line 1024"/>
              <p:cNvSpPr/>
              <p:nvPr/>
            </p:nvSpPr>
            <p:spPr>
              <a:xfrm flipV="1">
                <a:off x="4464" y="2160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576" name="Line 1025"/>
              <p:cNvSpPr/>
              <p:nvPr/>
            </p:nvSpPr>
            <p:spPr>
              <a:xfrm>
                <a:off x="4656" y="211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4577" name="Group 1026"/>
            <p:cNvGrpSpPr/>
            <p:nvPr/>
          </p:nvGrpSpPr>
          <p:grpSpPr>
            <a:xfrm>
              <a:off x="4320" y="2016"/>
              <a:ext cx="1152" cy="1104"/>
              <a:chOff x="4320" y="2016"/>
              <a:chExt cx="1152" cy="1104"/>
            </a:xfrm>
          </p:grpSpPr>
          <p:sp>
            <p:nvSpPr>
              <p:cNvPr id="24578" name="Oval 1027"/>
              <p:cNvSpPr/>
              <p:nvPr/>
            </p:nvSpPr>
            <p:spPr>
              <a:xfrm>
                <a:off x="4560" y="201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79" name="Oval 1028"/>
              <p:cNvSpPr/>
              <p:nvPr/>
            </p:nvSpPr>
            <p:spPr>
              <a:xfrm>
                <a:off x="4320" y="220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0" name="Oval 1029"/>
              <p:cNvSpPr/>
              <p:nvPr/>
            </p:nvSpPr>
            <p:spPr>
              <a:xfrm>
                <a:off x="5232" y="201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1" name="Oval 1030"/>
              <p:cNvSpPr/>
              <p:nvPr/>
            </p:nvSpPr>
            <p:spPr>
              <a:xfrm>
                <a:off x="4944" y="220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2" name="Oval 1031"/>
              <p:cNvSpPr/>
              <p:nvPr/>
            </p:nvSpPr>
            <p:spPr>
              <a:xfrm>
                <a:off x="4560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3" name="Oval 1032"/>
              <p:cNvSpPr/>
              <p:nvPr/>
            </p:nvSpPr>
            <p:spPr>
              <a:xfrm>
                <a:off x="4320" y="288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4" name="Oval 1033"/>
              <p:cNvSpPr/>
              <p:nvPr/>
            </p:nvSpPr>
            <p:spPr>
              <a:xfrm>
                <a:off x="5232" y="2688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585" name="Oval 1034"/>
              <p:cNvSpPr/>
              <p:nvPr/>
            </p:nvSpPr>
            <p:spPr>
              <a:xfrm>
                <a:off x="4992" y="288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86" name="Oval 1035"/>
            <p:cNvSpPr/>
            <p:nvPr/>
          </p:nvSpPr>
          <p:spPr>
            <a:xfrm>
              <a:off x="4800" y="2544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043" name="Group 1036"/>
          <p:cNvGrpSpPr/>
          <p:nvPr/>
        </p:nvGrpSpPr>
        <p:grpSpPr>
          <a:xfrm>
            <a:off x="2662238" y="4486275"/>
            <a:ext cx="2514600" cy="460375"/>
            <a:chOff x="864" y="3504"/>
            <a:chExt cx="1584" cy="290"/>
          </a:xfrm>
        </p:grpSpPr>
        <p:sp>
          <p:nvSpPr>
            <p:cNvPr id="24588" name="Oval 1037"/>
            <p:cNvSpPr/>
            <p:nvPr/>
          </p:nvSpPr>
          <p:spPr>
            <a:xfrm>
              <a:off x="864" y="355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89" name="Oval 1038"/>
            <p:cNvSpPr/>
            <p:nvPr/>
          </p:nvSpPr>
          <p:spPr>
            <a:xfrm>
              <a:off x="1632" y="3600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90" name="Text Box 1039"/>
            <p:cNvSpPr txBox="1"/>
            <p:nvPr/>
          </p:nvSpPr>
          <p:spPr>
            <a:xfrm>
              <a:off x="1008" y="3504"/>
              <a:ext cx="62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---Cs</a:t>
              </a:r>
              <a:r>
                <a:rPr lang="en-US" altLang="zh-CN" sz="2400" b="0" baseline="30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sz="2400" b="0" baseline="30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1" name="Text Box 1040"/>
            <p:cNvSpPr txBox="1"/>
            <p:nvPr/>
          </p:nvSpPr>
          <p:spPr>
            <a:xfrm>
              <a:off x="1728" y="3504"/>
              <a:ext cx="7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---Cl</a:t>
              </a:r>
              <a:r>
                <a:rPr lang="en-US" altLang="zh-CN" sz="2400" b="0" baseline="30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 b="0" baseline="30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592" name="Rectangle 1041"/>
          <p:cNvSpPr>
            <a:spLocks noGrp="1"/>
          </p:cNvSpPr>
          <p:nvPr>
            <p:ph type="title"/>
          </p:nvPr>
        </p:nvSpPr>
        <p:spPr>
          <a:xfrm>
            <a:off x="309880" y="587375"/>
            <a:ext cx="9607550" cy="7747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CsCl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的晶体结构及晶胞构示意图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3" name="Text Box 1042"/>
          <p:cNvSpPr txBox="1"/>
          <p:nvPr/>
        </p:nvSpPr>
        <p:spPr>
          <a:xfrm>
            <a:off x="9404350" y="5181600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9" name="Text Box 1043"/>
          <p:cNvSpPr txBox="1"/>
          <p:nvPr/>
        </p:nvSpPr>
        <p:spPr>
          <a:xfrm>
            <a:off x="2270125" y="5308600"/>
            <a:ext cx="33115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Cs</a:t>
            </a:r>
            <a:r>
              <a:rPr lang="en-US" altLang="zh-CN" sz="3200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的配位数为：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60" name="Text Box 1044"/>
          <p:cNvSpPr txBox="1"/>
          <p:nvPr/>
        </p:nvSpPr>
        <p:spPr>
          <a:xfrm>
            <a:off x="6051550" y="5319713"/>
            <a:ext cx="32400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</a:t>
            </a:r>
            <a:r>
              <a:rPr lang="en-US" altLang="zh-CN" sz="3200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的配位数为：</a:t>
            </a: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61" name="Text Box 1045"/>
          <p:cNvSpPr txBox="1"/>
          <p:nvPr/>
        </p:nvSpPr>
        <p:spPr>
          <a:xfrm>
            <a:off x="5105400" y="5319713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2" name="Text Box 1046"/>
          <p:cNvSpPr txBox="1"/>
          <p:nvPr/>
        </p:nvSpPr>
        <p:spPr>
          <a:xfrm>
            <a:off x="8875713" y="5319713"/>
            <a:ext cx="5048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7044" name="Group 1047"/>
          <p:cNvGrpSpPr/>
          <p:nvPr/>
        </p:nvGrpSpPr>
        <p:grpSpPr>
          <a:xfrm>
            <a:off x="2662238" y="2733675"/>
            <a:ext cx="1676400" cy="1524000"/>
            <a:chOff x="3072" y="2928"/>
            <a:chExt cx="1056" cy="960"/>
          </a:xfrm>
        </p:grpSpPr>
        <p:grpSp>
          <p:nvGrpSpPr>
            <p:cNvPr id="24599" name="Group 1048"/>
            <p:cNvGrpSpPr/>
            <p:nvPr/>
          </p:nvGrpSpPr>
          <p:grpSpPr>
            <a:xfrm>
              <a:off x="3072" y="2928"/>
              <a:ext cx="1056" cy="960"/>
              <a:chOff x="1344" y="1920"/>
              <a:chExt cx="1056" cy="960"/>
            </a:xfrm>
          </p:grpSpPr>
          <p:grpSp>
            <p:nvGrpSpPr>
              <p:cNvPr id="24600" name="Group 1049"/>
              <p:cNvGrpSpPr/>
              <p:nvPr/>
            </p:nvGrpSpPr>
            <p:grpSpPr>
              <a:xfrm>
                <a:off x="1392" y="1968"/>
                <a:ext cx="912" cy="864"/>
                <a:chOff x="3168" y="2976"/>
                <a:chExt cx="912" cy="864"/>
              </a:xfrm>
            </p:grpSpPr>
            <p:sp>
              <p:nvSpPr>
                <p:cNvPr id="24601" name="Line 1050"/>
                <p:cNvSpPr/>
                <p:nvPr/>
              </p:nvSpPr>
              <p:spPr>
                <a:xfrm flipV="1">
                  <a:off x="3840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1051"/>
                <p:cNvSpPr/>
                <p:nvPr/>
              </p:nvSpPr>
              <p:spPr>
                <a:xfrm>
                  <a:off x="3408" y="364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1052"/>
                <p:cNvSpPr/>
                <p:nvPr/>
              </p:nvSpPr>
              <p:spPr>
                <a:xfrm flipV="1">
                  <a:off x="3168" y="297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1053"/>
                <p:cNvSpPr/>
                <p:nvPr/>
              </p:nvSpPr>
              <p:spPr>
                <a:xfrm flipV="1">
                  <a:off x="3168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1054"/>
                <p:cNvSpPr/>
                <p:nvPr/>
              </p:nvSpPr>
              <p:spPr>
                <a:xfrm flipV="1">
                  <a:off x="3840" y="364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1055"/>
                <p:cNvSpPr/>
                <p:nvPr/>
              </p:nvSpPr>
              <p:spPr>
                <a:xfrm>
                  <a:off x="3408" y="297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1056"/>
                <p:cNvSpPr/>
                <p:nvPr/>
              </p:nvSpPr>
              <p:spPr>
                <a:xfrm>
                  <a:off x="3408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8" name="Line 1057"/>
                <p:cNvSpPr/>
                <p:nvPr/>
              </p:nvSpPr>
              <p:spPr>
                <a:xfrm>
                  <a:off x="4080" y="297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09" name="Line 1058"/>
                <p:cNvSpPr/>
                <p:nvPr/>
              </p:nvSpPr>
              <p:spPr>
                <a:xfrm>
                  <a:off x="3168" y="316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10" name="Line 1059"/>
                <p:cNvSpPr/>
                <p:nvPr/>
              </p:nvSpPr>
              <p:spPr>
                <a:xfrm>
                  <a:off x="3168" y="38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11" name="Line 1060"/>
                <p:cNvSpPr/>
                <p:nvPr/>
              </p:nvSpPr>
              <p:spPr>
                <a:xfrm>
                  <a:off x="3168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12" name="Line 1061"/>
                <p:cNvSpPr/>
                <p:nvPr/>
              </p:nvSpPr>
              <p:spPr>
                <a:xfrm>
                  <a:off x="3840" y="316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13" name="Oval 1062"/>
              <p:cNvSpPr/>
              <p:nvPr/>
            </p:nvSpPr>
            <p:spPr>
              <a:xfrm>
                <a:off x="1584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4" name="Oval 1063"/>
              <p:cNvSpPr/>
              <p:nvPr/>
            </p:nvSpPr>
            <p:spPr>
              <a:xfrm>
                <a:off x="2208" y="192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5" name="Oval 1064"/>
              <p:cNvSpPr/>
              <p:nvPr/>
            </p:nvSpPr>
            <p:spPr>
              <a:xfrm>
                <a:off x="1584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6" name="Oval 1065"/>
              <p:cNvSpPr/>
              <p:nvPr/>
            </p:nvSpPr>
            <p:spPr>
              <a:xfrm>
                <a:off x="2016" y="211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7" name="Oval 1066"/>
              <p:cNvSpPr/>
              <p:nvPr/>
            </p:nvSpPr>
            <p:spPr>
              <a:xfrm>
                <a:off x="2256" y="25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8" name="Oval 1067"/>
              <p:cNvSpPr/>
              <p:nvPr/>
            </p:nvSpPr>
            <p:spPr>
              <a:xfrm>
                <a:off x="1344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19" name="Oval 1068"/>
              <p:cNvSpPr/>
              <p:nvPr/>
            </p:nvSpPr>
            <p:spPr>
              <a:xfrm>
                <a:off x="1344" y="211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20" name="Oval 1069"/>
              <p:cNvSpPr/>
              <p:nvPr/>
            </p:nvSpPr>
            <p:spPr>
              <a:xfrm>
                <a:off x="1968" y="273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21" name="Oval 1070"/>
            <p:cNvSpPr/>
            <p:nvPr/>
          </p:nvSpPr>
          <p:spPr>
            <a:xfrm>
              <a:off x="3456" y="326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047" name="Group 1071"/>
          <p:cNvGrpSpPr/>
          <p:nvPr/>
        </p:nvGrpSpPr>
        <p:grpSpPr>
          <a:xfrm>
            <a:off x="3652838" y="2733675"/>
            <a:ext cx="1752600" cy="1524000"/>
            <a:chOff x="2112" y="2880"/>
            <a:chExt cx="1104" cy="960"/>
          </a:xfrm>
        </p:grpSpPr>
        <p:grpSp>
          <p:nvGrpSpPr>
            <p:cNvPr id="24623" name="Group 1072"/>
            <p:cNvGrpSpPr/>
            <p:nvPr/>
          </p:nvGrpSpPr>
          <p:grpSpPr>
            <a:xfrm>
              <a:off x="2112" y="2880"/>
              <a:ext cx="1104" cy="960"/>
              <a:chOff x="1920" y="1824"/>
              <a:chExt cx="1104" cy="960"/>
            </a:xfrm>
          </p:grpSpPr>
          <p:grpSp>
            <p:nvGrpSpPr>
              <p:cNvPr id="24624" name="Group 1073"/>
              <p:cNvGrpSpPr/>
              <p:nvPr/>
            </p:nvGrpSpPr>
            <p:grpSpPr>
              <a:xfrm>
                <a:off x="2016" y="1872"/>
                <a:ext cx="912" cy="864"/>
                <a:chOff x="3888" y="2736"/>
                <a:chExt cx="912" cy="864"/>
              </a:xfrm>
            </p:grpSpPr>
            <p:sp>
              <p:nvSpPr>
                <p:cNvPr id="24625" name="Line 1074"/>
                <p:cNvSpPr/>
                <p:nvPr/>
              </p:nvSpPr>
              <p:spPr>
                <a:xfrm>
                  <a:off x="4128" y="340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26" name="Line 1075"/>
                <p:cNvSpPr/>
                <p:nvPr/>
              </p:nvSpPr>
              <p:spPr>
                <a:xfrm flipV="1">
                  <a:off x="4512" y="2784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27" name="Line 1076"/>
                <p:cNvSpPr/>
                <p:nvPr/>
              </p:nvSpPr>
              <p:spPr>
                <a:xfrm flipV="1">
                  <a:off x="3888" y="2736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28" name="Line 1077"/>
                <p:cNvSpPr/>
                <p:nvPr/>
              </p:nvSpPr>
              <p:spPr>
                <a:xfrm flipV="1">
                  <a:off x="3888" y="340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29" name="Line 1078"/>
                <p:cNvSpPr/>
                <p:nvPr/>
              </p:nvSpPr>
              <p:spPr>
                <a:xfrm flipV="1">
                  <a:off x="4560" y="340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0" name="Line 1079"/>
                <p:cNvSpPr/>
                <p:nvPr/>
              </p:nvSpPr>
              <p:spPr>
                <a:xfrm>
                  <a:off x="4128" y="2736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1" name="Line 1080"/>
                <p:cNvSpPr/>
                <p:nvPr/>
              </p:nvSpPr>
              <p:spPr>
                <a:xfrm>
                  <a:off x="4128" y="273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2" name="Line 1081"/>
                <p:cNvSpPr/>
                <p:nvPr/>
              </p:nvSpPr>
              <p:spPr>
                <a:xfrm>
                  <a:off x="4800" y="2736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3" name="Line 1082"/>
                <p:cNvSpPr/>
                <p:nvPr/>
              </p:nvSpPr>
              <p:spPr>
                <a:xfrm>
                  <a:off x="3888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4" name="Line 1083"/>
                <p:cNvSpPr/>
                <p:nvPr/>
              </p:nvSpPr>
              <p:spPr>
                <a:xfrm>
                  <a:off x="3888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5" name="Line 1084"/>
                <p:cNvSpPr/>
                <p:nvPr/>
              </p:nvSpPr>
              <p:spPr>
                <a:xfrm>
                  <a:off x="388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36" name="Line 1085"/>
                <p:cNvSpPr/>
                <p:nvPr/>
              </p:nvSpPr>
              <p:spPr>
                <a:xfrm>
                  <a:off x="4560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37" name="Oval 1086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38" name="Oval 1087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39" name="Oval 1088"/>
              <p:cNvSpPr/>
              <p:nvPr/>
            </p:nvSpPr>
            <p:spPr>
              <a:xfrm>
                <a:off x="2208" y="244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40" name="Oval 1089"/>
              <p:cNvSpPr/>
              <p:nvPr/>
            </p:nvSpPr>
            <p:spPr>
              <a:xfrm>
                <a:off x="2592" y="264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41" name="Oval 1090"/>
              <p:cNvSpPr/>
              <p:nvPr/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42" name="Oval 1091"/>
              <p:cNvSpPr/>
              <p:nvPr/>
            </p:nvSpPr>
            <p:spPr>
              <a:xfrm>
                <a:off x="1920" y="2640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43" name="Oval 1092"/>
              <p:cNvSpPr/>
              <p:nvPr/>
            </p:nvSpPr>
            <p:spPr>
              <a:xfrm>
                <a:off x="2640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44" name="Oval 1093"/>
              <p:cNvSpPr/>
              <p:nvPr/>
            </p:nvSpPr>
            <p:spPr>
              <a:xfrm>
                <a:off x="2880" y="244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45" name="Oval 1094"/>
            <p:cNvSpPr/>
            <p:nvPr/>
          </p:nvSpPr>
          <p:spPr>
            <a:xfrm>
              <a:off x="2544" y="32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050" name="Group 1095"/>
          <p:cNvGrpSpPr/>
          <p:nvPr/>
        </p:nvGrpSpPr>
        <p:grpSpPr>
          <a:xfrm>
            <a:off x="2662238" y="1590675"/>
            <a:ext cx="1600200" cy="1676400"/>
            <a:chOff x="3552" y="2352"/>
            <a:chExt cx="1008" cy="1056"/>
          </a:xfrm>
        </p:grpSpPr>
        <p:grpSp>
          <p:nvGrpSpPr>
            <p:cNvPr id="24647" name="Group 1096"/>
            <p:cNvGrpSpPr/>
            <p:nvPr/>
          </p:nvGrpSpPr>
          <p:grpSpPr>
            <a:xfrm>
              <a:off x="3552" y="2352"/>
              <a:ext cx="1008" cy="1056"/>
              <a:chOff x="1296" y="1104"/>
              <a:chExt cx="1008" cy="1056"/>
            </a:xfrm>
          </p:grpSpPr>
          <p:grpSp>
            <p:nvGrpSpPr>
              <p:cNvPr id="24648" name="Group 1097"/>
              <p:cNvGrpSpPr/>
              <p:nvPr/>
            </p:nvGrpSpPr>
            <p:grpSpPr>
              <a:xfrm>
                <a:off x="1344" y="1200"/>
                <a:ext cx="912" cy="864"/>
                <a:chOff x="3600" y="2640"/>
                <a:chExt cx="912" cy="864"/>
              </a:xfrm>
            </p:grpSpPr>
            <p:sp>
              <p:nvSpPr>
                <p:cNvPr id="24649" name="Line 1098"/>
                <p:cNvSpPr/>
                <p:nvPr/>
              </p:nvSpPr>
              <p:spPr>
                <a:xfrm flipV="1">
                  <a:off x="3600" y="264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0" name="Line 1099"/>
                <p:cNvSpPr/>
                <p:nvPr/>
              </p:nvSpPr>
              <p:spPr>
                <a:xfrm flipV="1">
                  <a:off x="4272" y="264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1" name="Line 1100"/>
                <p:cNvSpPr/>
                <p:nvPr/>
              </p:nvSpPr>
              <p:spPr>
                <a:xfrm flipV="1">
                  <a:off x="3600" y="331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2" name="Line 1101"/>
                <p:cNvSpPr/>
                <p:nvPr/>
              </p:nvSpPr>
              <p:spPr>
                <a:xfrm flipV="1">
                  <a:off x="4272" y="3312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3" name="Line 1102"/>
                <p:cNvSpPr/>
                <p:nvPr/>
              </p:nvSpPr>
              <p:spPr>
                <a:xfrm>
                  <a:off x="3840" y="264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4" name="Line 1103"/>
                <p:cNvSpPr/>
                <p:nvPr/>
              </p:nvSpPr>
              <p:spPr>
                <a:xfrm>
                  <a:off x="3840" y="331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5" name="Line 1104"/>
                <p:cNvSpPr/>
                <p:nvPr/>
              </p:nvSpPr>
              <p:spPr>
                <a:xfrm>
                  <a:off x="3840" y="264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6" name="Line 1105"/>
                <p:cNvSpPr/>
                <p:nvPr/>
              </p:nvSpPr>
              <p:spPr>
                <a:xfrm>
                  <a:off x="4512" y="264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7" name="Line 1106"/>
                <p:cNvSpPr/>
                <p:nvPr/>
              </p:nvSpPr>
              <p:spPr>
                <a:xfrm>
                  <a:off x="3600" y="283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8" name="Line 1107"/>
                <p:cNvSpPr/>
                <p:nvPr/>
              </p:nvSpPr>
              <p:spPr>
                <a:xfrm>
                  <a:off x="3600" y="3504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59" name="Line 1108"/>
                <p:cNvSpPr/>
                <p:nvPr/>
              </p:nvSpPr>
              <p:spPr>
                <a:xfrm>
                  <a:off x="3600" y="283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60" name="Line 1109"/>
                <p:cNvSpPr/>
                <p:nvPr/>
              </p:nvSpPr>
              <p:spPr>
                <a:xfrm>
                  <a:off x="4272" y="2832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61" name="Oval 1110"/>
              <p:cNvSpPr/>
              <p:nvPr/>
            </p:nvSpPr>
            <p:spPr>
              <a:xfrm>
                <a:off x="1536" y="110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2" name="Oval 1111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3" name="Oval 1112"/>
              <p:cNvSpPr/>
              <p:nvPr/>
            </p:nvSpPr>
            <p:spPr>
              <a:xfrm>
                <a:off x="1296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4" name="Oval 1113"/>
              <p:cNvSpPr/>
              <p:nvPr/>
            </p:nvSpPr>
            <p:spPr>
              <a:xfrm>
                <a:off x="1968" y="134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5" name="Oval 1114"/>
              <p:cNvSpPr/>
              <p:nvPr/>
            </p:nvSpPr>
            <p:spPr>
              <a:xfrm>
                <a:off x="1536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6" name="Oval 1115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7" name="Oval 1116"/>
              <p:cNvSpPr/>
              <p:nvPr/>
            </p:nvSpPr>
            <p:spPr>
              <a:xfrm>
                <a:off x="1296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68" name="Oval 1117"/>
              <p:cNvSpPr/>
              <p:nvPr/>
            </p:nvSpPr>
            <p:spPr>
              <a:xfrm>
                <a:off x="1968" y="20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69" name="Oval 1118"/>
            <p:cNvSpPr/>
            <p:nvPr/>
          </p:nvSpPr>
          <p:spPr>
            <a:xfrm>
              <a:off x="3936" y="273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053" name="Group 1119"/>
          <p:cNvGrpSpPr/>
          <p:nvPr/>
        </p:nvGrpSpPr>
        <p:grpSpPr>
          <a:xfrm>
            <a:off x="4033838" y="1362075"/>
            <a:ext cx="1676400" cy="1600200"/>
            <a:chOff x="3888" y="1488"/>
            <a:chExt cx="1056" cy="1008"/>
          </a:xfrm>
        </p:grpSpPr>
        <p:grpSp>
          <p:nvGrpSpPr>
            <p:cNvPr id="24671" name="Group 1120"/>
            <p:cNvGrpSpPr/>
            <p:nvPr/>
          </p:nvGrpSpPr>
          <p:grpSpPr>
            <a:xfrm>
              <a:off x="3888" y="1488"/>
              <a:ext cx="1056" cy="1008"/>
              <a:chOff x="2160" y="960"/>
              <a:chExt cx="1056" cy="1008"/>
            </a:xfrm>
          </p:grpSpPr>
          <p:grpSp>
            <p:nvGrpSpPr>
              <p:cNvPr id="24672" name="Group 1121"/>
              <p:cNvGrpSpPr/>
              <p:nvPr/>
            </p:nvGrpSpPr>
            <p:grpSpPr>
              <a:xfrm>
                <a:off x="2256" y="1008"/>
                <a:ext cx="912" cy="864"/>
                <a:chOff x="3456" y="2928"/>
                <a:chExt cx="912" cy="864"/>
              </a:xfrm>
            </p:grpSpPr>
            <p:sp>
              <p:nvSpPr>
                <p:cNvPr id="24673" name="Line 1122"/>
                <p:cNvSpPr/>
                <p:nvPr/>
              </p:nvSpPr>
              <p:spPr>
                <a:xfrm>
                  <a:off x="3696" y="360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4" name="Line 1123"/>
                <p:cNvSpPr/>
                <p:nvPr/>
              </p:nvSpPr>
              <p:spPr>
                <a:xfrm flipV="1">
                  <a:off x="4128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5" name="Line 1124"/>
                <p:cNvSpPr/>
                <p:nvPr/>
              </p:nvSpPr>
              <p:spPr>
                <a:xfrm flipV="1">
                  <a:off x="3456" y="2928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6" name="Line 1125"/>
                <p:cNvSpPr/>
                <p:nvPr/>
              </p:nvSpPr>
              <p:spPr>
                <a:xfrm flipV="1">
                  <a:off x="3456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7" name="Line 1126"/>
                <p:cNvSpPr/>
                <p:nvPr/>
              </p:nvSpPr>
              <p:spPr>
                <a:xfrm flipV="1">
                  <a:off x="4128" y="3600"/>
                  <a:ext cx="240" cy="19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8" name="Line 1127"/>
                <p:cNvSpPr/>
                <p:nvPr/>
              </p:nvSpPr>
              <p:spPr>
                <a:xfrm>
                  <a:off x="3696" y="2928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79" name="Line 1128"/>
                <p:cNvSpPr/>
                <p:nvPr/>
              </p:nvSpPr>
              <p:spPr>
                <a:xfrm>
                  <a:off x="3696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80" name="Line 1129"/>
                <p:cNvSpPr/>
                <p:nvPr/>
              </p:nvSpPr>
              <p:spPr>
                <a:xfrm>
                  <a:off x="4368" y="2928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81" name="Line 1130"/>
                <p:cNvSpPr/>
                <p:nvPr/>
              </p:nvSpPr>
              <p:spPr>
                <a:xfrm>
                  <a:off x="3456" y="3120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82" name="Line 1131"/>
                <p:cNvSpPr/>
                <p:nvPr/>
              </p:nvSpPr>
              <p:spPr>
                <a:xfrm>
                  <a:off x="3456" y="3792"/>
                  <a:ext cx="672" cy="0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83" name="Line 1132"/>
                <p:cNvSpPr/>
                <p:nvPr/>
              </p:nvSpPr>
              <p:spPr>
                <a:xfrm>
                  <a:off x="3456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4684" name="Line 1133"/>
                <p:cNvSpPr/>
                <p:nvPr/>
              </p:nvSpPr>
              <p:spPr>
                <a:xfrm>
                  <a:off x="4128" y="3120"/>
                  <a:ext cx="0" cy="672"/>
                </a:xfrm>
                <a:prstGeom prst="line">
                  <a:avLst/>
                </a:prstGeom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85" name="Oval 1134"/>
              <p:cNvSpPr/>
              <p:nvPr/>
            </p:nvSpPr>
            <p:spPr>
              <a:xfrm>
                <a:off x="2400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86" name="Oval 1135"/>
              <p:cNvSpPr/>
              <p:nvPr/>
            </p:nvSpPr>
            <p:spPr>
              <a:xfrm>
                <a:off x="216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87" name="Oval 1136"/>
              <p:cNvSpPr/>
              <p:nvPr/>
            </p:nvSpPr>
            <p:spPr>
              <a:xfrm>
                <a:off x="2160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88" name="Oval 1137"/>
              <p:cNvSpPr/>
              <p:nvPr/>
            </p:nvSpPr>
            <p:spPr>
              <a:xfrm>
                <a:off x="2400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89" name="Oval 1138"/>
              <p:cNvSpPr/>
              <p:nvPr/>
            </p:nvSpPr>
            <p:spPr>
              <a:xfrm>
                <a:off x="3072" y="96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90" name="Oval 1139"/>
              <p:cNvSpPr/>
              <p:nvPr/>
            </p:nvSpPr>
            <p:spPr>
              <a:xfrm>
                <a:off x="2832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91" name="Oval 1140"/>
              <p:cNvSpPr/>
              <p:nvPr/>
            </p:nvSpPr>
            <p:spPr>
              <a:xfrm>
                <a:off x="2832" y="182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692" name="Oval 1141"/>
              <p:cNvSpPr/>
              <p:nvPr/>
            </p:nvSpPr>
            <p:spPr>
              <a:xfrm>
                <a:off x="3072" y="163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93" name="Oval 1142"/>
            <p:cNvSpPr/>
            <p:nvPr/>
          </p:nvSpPr>
          <p:spPr>
            <a:xfrm>
              <a:off x="4320" y="1824"/>
              <a:ext cx="240" cy="240"/>
            </a:xfrm>
            <a:prstGeom prst="ellipse">
              <a:avLst/>
            </a:prstGeom>
            <a:solidFill>
              <a:srgbClr val="0000FF"/>
            </a:soli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8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/>
      <p:bldP spid="87060" grpId="0"/>
      <p:bldP spid="87061" grpId="0"/>
      <p:bldP spid="870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99"/>
          <p:cNvSpPr txBox="1"/>
          <p:nvPr/>
        </p:nvSpPr>
        <p:spPr>
          <a:xfrm>
            <a:off x="302895" y="269875"/>
            <a:ext cx="117455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9875"/>
            <a:r>
              <a:rPr lang="zh-CN" altLang="en-US" sz="3200" b="0">
                <a:latin typeface="Arial" panose="020B0604020202020204" pitchFamily="34" charset="0"/>
                <a:ea typeface="宋体" panose="02010600030101010101" pitchFamily="2" charset="-122"/>
              </a:rPr>
              <a:t>练习：</a:t>
            </a:r>
            <a:r>
              <a:rPr lang="en-US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2017</a:t>
            </a:r>
            <a:r>
              <a:rPr lang="zh-CN" altLang="en-US" sz="3200" b="0">
                <a:latin typeface="Arial" panose="020B0604020202020204" pitchFamily="34" charset="0"/>
                <a:ea typeface="宋体" panose="02010600030101010101" pitchFamily="2" charset="-122"/>
              </a:rPr>
              <a:t>全国三卷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MgO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具有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型结构（如图），其中阴离子采用面心立方最密堆积方式，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射线衍射实验测得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MgO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的晶胞参数为</a:t>
            </a:r>
            <a:r>
              <a:rPr lang="en-US" altLang="zh-CN" sz="3200" b="0" i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=0.420 nm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，则</a:t>
            </a:r>
            <a:r>
              <a:rPr lang="en-US" altLang="zh-CN" sz="3200" b="0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(O</a:t>
            </a:r>
            <a:r>
              <a:rPr lang="en-US" altLang="zh-CN" sz="3200" b="0" baseline="30000">
                <a:latin typeface="宋体" panose="02010600030101010101" pitchFamily="2" charset="-122"/>
                <a:ea typeface="宋体" panose="02010600030101010101" pitchFamily="2" charset="-122"/>
              </a:rPr>
              <a:t>2-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________nm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MnO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也属于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型结构，晶胞参数为</a:t>
            </a:r>
            <a:r>
              <a:rPr lang="en-US" altLang="zh-CN" sz="3200" b="0" i="1">
                <a:latin typeface="Times New Roman" panose="02020603050405020304" pitchFamily="18" charset="0"/>
                <a:ea typeface="宋体" panose="02010600030101010101" pitchFamily="2" charset="-122"/>
              </a:rPr>
              <a:t>a'</a:t>
            </a:r>
            <a:r>
              <a:rPr lang="en-US" altLang="zh-CN" sz="3200" b="0" i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=0.448 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nm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，则</a:t>
            </a:r>
            <a:r>
              <a:rPr lang="en-US" altLang="zh-CN" sz="3200" b="0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(Mn</a:t>
            </a:r>
            <a:r>
              <a:rPr lang="en-US" altLang="zh-CN" sz="3200" b="0" baseline="30000">
                <a:latin typeface="宋体" panose="02010600030101010101" pitchFamily="2" charset="-122"/>
                <a:ea typeface="宋体" panose="02010600030101010101" pitchFamily="2" charset="-122"/>
              </a:rPr>
              <a:t>2+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3200" b="0">
                <a:latin typeface="Times New Roman" panose="02020603050405020304" pitchFamily="18" charset="0"/>
                <a:ea typeface="宋体" panose="02010600030101010101" pitchFamily="2" charset="-122"/>
              </a:rPr>
              <a:t>________nm</a:t>
            </a:r>
            <a:r>
              <a:rPr lang="zh-CN" altLang="zh-CN" sz="3200" b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5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495925" y="2519680"/>
            <a:ext cx="3975100" cy="2668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2"/>
          <p:cNvSpPr txBox="1"/>
          <p:nvPr/>
        </p:nvSpPr>
        <p:spPr>
          <a:xfrm>
            <a:off x="1524000" y="53371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/>
            <a:r>
              <a:rPr lang="zh-CN" altLang="en-US" sz="320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</a:rPr>
              <a:t>答案  </a:t>
            </a:r>
            <a:r>
              <a:rPr lang="en-US" altLang="zh-CN" sz="320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</a:rPr>
              <a:t>0.148   0.076</a:t>
            </a:r>
            <a:endParaRPr lang="en-US" altLang="en-US" sz="3200">
              <a:solidFill>
                <a:srgbClr val="FF0000"/>
              </a:solidFill>
              <a:latin typeface="Cambria Math" panose="02040503050406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8195"/>
          <p:cNvSpPr/>
          <p:nvPr/>
        </p:nvSpPr>
        <p:spPr>
          <a:xfrm>
            <a:off x="1774825" y="698183"/>
            <a:ext cx="38404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晶体密度计算公式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483" name="图片 81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313" y="2420938"/>
            <a:ext cx="2160587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8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484313"/>
            <a:ext cx="604837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2420938"/>
            <a:ext cx="2665413" cy="172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图片 8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38" y="2420938"/>
            <a:ext cx="3024187" cy="1477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21" name="组合 8220"/>
          <p:cNvGrpSpPr/>
          <p:nvPr/>
        </p:nvGrpSpPr>
        <p:grpSpPr>
          <a:xfrm>
            <a:off x="3000375" y="3716338"/>
            <a:ext cx="2881313" cy="2262187"/>
            <a:chOff x="930" y="2341"/>
            <a:chExt cx="1815" cy="1425"/>
          </a:xfrm>
        </p:grpSpPr>
        <p:pic>
          <p:nvPicPr>
            <p:cNvPr id="20488" name="图片 8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" y="2840"/>
              <a:ext cx="1815" cy="926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0489" name="直接连接符 8216"/>
            <p:cNvSpPr/>
            <p:nvPr/>
          </p:nvSpPr>
          <p:spPr>
            <a:xfrm flipV="1">
              <a:off x="1883" y="2341"/>
              <a:ext cx="317" cy="408"/>
            </a:xfrm>
            <a:prstGeom prst="line">
              <a:avLst/>
            </a:prstGeom>
            <a:ln w="730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</p:sp>
      </p:grpSp>
      <p:grpSp>
        <p:nvGrpSpPr>
          <p:cNvPr id="8220" name="组合 8219"/>
          <p:cNvGrpSpPr/>
          <p:nvPr/>
        </p:nvGrpSpPr>
        <p:grpSpPr>
          <a:xfrm>
            <a:off x="7175500" y="4076700"/>
            <a:ext cx="3492500" cy="1989138"/>
            <a:chOff x="3560" y="2568"/>
            <a:chExt cx="2200" cy="1253"/>
          </a:xfrm>
        </p:grpSpPr>
        <p:pic>
          <p:nvPicPr>
            <p:cNvPr id="20491" name="图片 82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0" y="2976"/>
              <a:ext cx="2200" cy="84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0492" name="直接连接符 8218"/>
            <p:cNvSpPr/>
            <p:nvPr/>
          </p:nvSpPr>
          <p:spPr>
            <a:xfrm rot="-5163059" flipV="1">
              <a:off x="5192" y="2521"/>
              <a:ext cx="317" cy="408"/>
            </a:xfrm>
            <a:prstGeom prst="line">
              <a:avLst/>
            </a:prstGeom>
            <a:ln w="730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</p:sp>
      </p:grpSp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39939"/>
          <p:cNvSpPr/>
          <p:nvPr/>
        </p:nvSpPr>
        <p:spPr>
          <a:xfrm>
            <a:off x="5232400" y="260350"/>
            <a:ext cx="1858963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7" name="矩形 39940"/>
          <p:cNvSpPr/>
          <p:nvPr/>
        </p:nvSpPr>
        <p:spPr>
          <a:xfrm>
            <a:off x="1524000" y="1120299"/>
            <a:ext cx="9290050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、铝单质为面心立方晶体，其晶胞参数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405nm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，列式表示铝单质的密度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en-US" altLang="zh-CN" sz="2800" err="1">
                <a:latin typeface="楷体" panose="02010609060101010101" pitchFamily="49" charset="-122"/>
                <a:ea typeface="楷体" panose="02010609060101010101" pitchFamily="49" charset="-122"/>
              </a:rPr>
              <a:t>g·cm</a:t>
            </a:r>
            <a:r>
              <a:rPr lang="zh-CN" altLang="en-US" sz="2800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不必计算出结果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8" name="矩形 39941"/>
          <p:cNvSpPr/>
          <p:nvPr/>
        </p:nvSpPr>
        <p:spPr>
          <a:xfrm>
            <a:off x="1524000" y="2490312"/>
            <a:ext cx="6516688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、已知金刚石的晶胞如图，金刚石中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C-C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键长为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155pm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，求金刚石的晶体密度（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g.cm</a:t>
            </a:r>
            <a:r>
              <a:rPr lang="en-US" altLang="zh-CN" sz="2800" baseline="30000">
                <a:latin typeface="楷体" panose="02010609060101010101" pitchFamily="49" charset="-122"/>
                <a:ea typeface="楷体" panose="02010609060101010101" pitchFamily="49" charset="-122"/>
              </a:rPr>
              <a:t>-3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9" name="矩形 39942"/>
          <p:cNvSpPr/>
          <p:nvPr/>
        </p:nvSpPr>
        <p:spPr>
          <a:xfrm>
            <a:off x="1524000" y="4192588"/>
            <a:ext cx="7235825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年新课标全国卷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II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）某镍白铜合金的立方晶胞结构（镍的原子量：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）如图所示。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晶胞中铜原子与镍原子的数量比为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若合金的密度为</a:t>
            </a:r>
            <a:r>
              <a:rPr lang="en-US" altLang="zh-CN" sz="2800" i="1"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g/cm</a:t>
            </a:r>
            <a:r>
              <a:rPr lang="en-US" altLang="zh-CN" sz="2800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，晶胞参数</a:t>
            </a:r>
            <a:r>
              <a:rPr lang="en-US" altLang="zh-CN" sz="2800" i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=________nm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0" name="图片 3994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2162810"/>
            <a:ext cx="201612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19" descr="学科网 版权所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488" y="4365625"/>
            <a:ext cx="1944687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27649"/>
          <p:cNvSpPr txBox="1"/>
          <p:nvPr/>
        </p:nvSpPr>
        <p:spPr>
          <a:xfrm>
            <a:off x="2063750" y="593725"/>
            <a:ext cx="526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0" dirty="0">
                <a:latin typeface="Arial" panose="020B0604020202020204" pitchFamily="34" charset="0"/>
                <a:ea typeface="微软雅黑" panose="020B0503020204020204" charset="-122"/>
              </a:rPr>
              <a:t>晶胞中微粒个数的计算 </a:t>
            </a:r>
            <a:endParaRPr lang="zh-CN" altLang="en-US" sz="4000" b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8904288" y="692150"/>
            <a:ext cx="15605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均摊法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1717675" y="1545908"/>
            <a:ext cx="8950325" cy="28613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对于立方晶胞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处于顶点的微粒，同时为</a:t>
            </a:r>
            <a:r>
              <a:rPr lang="zh-CN" altLang="en-US" sz="36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处于棱上的微粒，同时为</a:t>
            </a:r>
            <a:r>
              <a:rPr lang="zh-CN" altLang="en-US" sz="36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处于面上的微粒，同时为</a:t>
            </a:r>
            <a:r>
              <a:rPr lang="zh-CN" altLang="en-US" sz="36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个晶胞共有；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处于体心的微粒，同时为</a:t>
            </a:r>
            <a:r>
              <a:rPr lang="zh-CN" altLang="en-US" sz="3600" u="sng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个晶胞共有。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右箭头 27652"/>
          <p:cNvSpPr/>
          <p:nvPr/>
        </p:nvSpPr>
        <p:spPr>
          <a:xfrm>
            <a:off x="7680325" y="908050"/>
            <a:ext cx="792163" cy="144463"/>
          </a:xfrm>
          <a:prstGeom prst="rightArrow">
            <a:avLst>
              <a:gd name="adj1" fmla="val 50000"/>
              <a:gd name="adj2" fmla="val 1370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7248525" y="1844675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sz="4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7319963" y="2533650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4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7248525" y="3141663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7319963" y="3716338"/>
            <a:ext cx="52197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4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8" name="图片 27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6138" y="4581525"/>
            <a:ext cx="2201862" cy="176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图片 27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4581525"/>
            <a:ext cx="2233612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27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08500"/>
            <a:ext cx="2309813" cy="183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27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38" y="4581525"/>
            <a:ext cx="2266950" cy="163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4" grpId="0"/>
      <p:bldP spid="27655" grpId="0"/>
      <p:bldP spid="27656" grpId="0"/>
      <p:bldP spid="276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195" y="5094605"/>
            <a:ext cx="4427855" cy="1193165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956945" y="1240155"/>
          <a:ext cx="10277475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5943600" imgH="2225040" progId="Paint.Picture">
                  <p:embed/>
                </p:oleObj>
              </mc:Choice>
              <mc:Fallback>
                <p:oleObj name="" r:id="rId2" imgW="5943600" imgH="222504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6945" y="1240155"/>
                        <a:ext cx="10277475" cy="339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1212215"/>
            <a:ext cx="9948545" cy="4433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、晶胞密度的计算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75" y="161108"/>
            <a:ext cx="10288270" cy="12623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23265" marR="5080" indent="532765">
              <a:lnSpc>
                <a:spcPct val="100000"/>
              </a:lnSpc>
              <a:spcBef>
                <a:spcPts val="745"/>
              </a:spcBef>
            </a:pPr>
            <a:r>
              <a:rPr sz="2400" spc="-15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石墨的密度：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设碳原子半径为</a:t>
            </a:r>
            <a:r>
              <a:rPr sz="2400" dirty="0"/>
              <a:t>r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，底面边长为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i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/>
              <a:t>pm</a:t>
            </a:r>
            <a:r>
              <a:rPr sz="24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高为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层间距为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h=2d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。 均摊法算出石墨晶胞中有</a:t>
            </a:r>
            <a:r>
              <a:rPr sz="2400" dirty="0"/>
              <a:t>4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2400" spc="-5" dirty="0"/>
              <a:t>C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原子（</a:t>
            </a:r>
            <a:r>
              <a:rPr sz="2400" dirty="0"/>
              <a:t>8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顶点，</a:t>
            </a:r>
            <a:r>
              <a:rPr sz="2400" dirty="0"/>
              <a:t>2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面，</a:t>
            </a:r>
            <a:r>
              <a:rPr sz="2400" dirty="0"/>
              <a:t>4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棱，</a:t>
            </a:r>
            <a:r>
              <a:rPr sz="2400" dirty="0"/>
              <a:t>1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内）。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505" y="1916429"/>
            <a:ext cx="2578735" cy="4699000"/>
          </a:xfrm>
          <a:custGeom>
            <a:avLst/>
            <a:gdLst/>
            <a:ahLst/>
            <a:cxnLst/>
            <a:rect l="l" t="t" r="r" b="b"/>
            <a:pathLst>
              <a:path w="2578735" h="4699000">
                <a:moveTo>
                  <a:pt x="0" y="554736"/>
                </a:moveTo>
                <a:lnTo>
                  <a:pt x="554710" y="0"/>
                </a:lnTo>
                <a:lnTo>
                  <a:pt x="2578608" y="0"/>
                </a:lnTo>
                <a:lnTo>
                  <a:pt x="2578608" y="4143781"/>
                </a:lnTo>
                <a:lnTo>
                  <a:pt x="2023871" y="4698492"/>
                </a:lnTo>
                <a:lnTo>
                  <a:pt x="0" y="4698492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505" y="1916429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2023871" y="554736"/>
                </a:lnTo>
                <a:lnTo>
                  <a:pt x="257860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43377" y="2471166"/>
            <a:ext cx="0" cy="4144010"/>
          </a:xfrm>
          <a:custGeom>
            <a:avLst/>
            <a:gdLst/>
            <a:ahLst/>
            <a:cxnLst/>
            <a:rect l="l" t="t" r="r" b="b"/>
            <a:pathLst>
              <a:path h="4144009">
                <a:moveTo>
                  <a:pt x="0" y="0"/>
                </a:moveTo>
                <a:lnTo>
                  <a:pt x="0" y="414375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9482" y="1916429"/>
            <a:ext cx="0" cy="4137660"/>
          </a:xfrm>
          <a:custGeom>
            <a:avLst/>
            <a:gdLst/>
            <a:ahLst/>
            <a:cxnLst/>
            <a:rect l="l" t="t" r="r" b="b"/>
            <a:pathLst>
              <a:path h="4137660">
                <a:moveTo>
                  <a:pt x="0" y="0"/>
                </a:moveTo>
                <a:lnTo>
                  <a:pt x="0" y="4137279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482" y="6052565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200863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505" y="6052565"/>
            <a:ext cx="570230" cy="562610"/>
          </a:xfrm>
          <a:custGeom>
            <a:avLst/>
            <a:gdLst/>
            <a:ahLst/>
            <a:cxnLst/>
            <a:rect l="l" t="t" r="r" b="b"/>
            <a:pathLst>
              <a:path w="570230" h="562609">
                <a:moveTo>
                  <a:pt x="0" y="562127"/>
                </a:moveTo>
                <a:lnTo>
                  <a:pt x="56962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505" y="3999738"/>
            <a:ext cx="2578735" cy="554990"/>
          </a:xfrm>
          <a:custGeom>
            <a:avLst/>
            <a:gdLst/>
            <a:ahLst/>
            <a:cxnLst/>
            <a:rect l="l" t="t" r="r" b="b"/>
            <a:pathLst>
              <a:path w="2578735" h="554989">
                <a:moveTo>
                  <a:pt x="0" y="554736"/>
                </a:moveTo>
                <a:lnTo>
                  <a:pt x="550773" y="0"/>
                </a:lnTo>
                <a:lnTo>
                  <a:pt x="2578608" y="0"/>
                </a:lnTo>
                <a:lnTo>
                  <a:pt x="2027808" y="554736"/>
                </a:lnTo>
                <a:lnTo>
                  <a:pt x="0" y="554736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1104" y="2331720"/>
            <a:ext cx="336803" cy="3368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35707" y="1993392"/>
            <a:ext cx="592836" cy="675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9555" y="1769364"/>
            <a:ext cx="338328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9711" y="1772411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5676" y="4358640"/>
            <a:ext cx="338328" cy="336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5652" y="3855720"/>
            <a:ext cx="336803" cy="33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9711" y="3829811"/>
            <a:ext cx="336803" cy="336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88692" y="4358640"/>
            <a:ext cx="336803" cy="33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104" y="6446520"/>
            <a:ext cx="336803" cy="336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30224" y="5884164"/>
            <a:ext cx="336803" cy="336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81427" y="6121908"/>
            <a:ext cx="544068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9711" y="5884164"/>
            <a:ext cx="336803" cy="336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719" y="1915667"/>
            <a:ext cx="1468120" cy="584835"/>
          </a:xfrm>
          <a:custGeom>
            <a:avLst/>
            <a:gdLst/>
            <a:ahLst/>
            <a:cxnLst/>
            <a:rect l="l" t="t" r="r" b="b"/>
            <a:pathLst>
              <a:path w="1468120" h="584835">
                <a:moveTo>
                  <a:pt x="0" y="0"/>
                </a:moveTo>
                <a:lnTo>
                  <a:pt x="1467739" y="584581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99388" y="4015740"/>
            <a:ext cx="1450975" cy="511809"/>
          </a:xfrm>
          <a:custGeom>
            <a:avLst/>
            <a:gdLst/>
            <a:ahLst/>
            <a:cxnLst/>
            <a:rect l="l" t="t" r="r" b="b"/>
            <a:pathLst>
              <a:path w="1450975" h="511810">
                <a:moveTo>
                  <a:pt x="0" y="0"/>
                </a:moveTo>
                <a:lnTo>
                  <a:pt x="1450975" y="51155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67967" y="4189476"/>
            <a:ext cx="336803" cy="336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5672" y="6068567"/>
            <a:ext cx="1471295" cy="545465"/>
          </a:xfrm>
          <a:custGeom>
            <a:avLst/>
            <a:gdLst/>
            <a:ahLst/>
            <a:cxnLst/>
            <a:rect l="l" t="t" r="r" b="b"/>
            <a:pathLst>
              <a:path w="1471295" h="545465">
                <a:moveTo>
                  <a:pt x="0" y="0"/>
                </a:moveTo>
                <a:lnTo>
                  <a:pt x="1471167" y="545287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48634" y="4014215"/>
            <a:ext cx="1923414" cy="306705"/>
          </a:xfrm>
          <a:custGeom>
            <a:avLst/>
            <a:gdLst/>
            <a:ahLst/>
            <a:cxnLst/>
            <a:rect l="l" t="t" r="r" b="b"/>
            <a:pathLst>
              <a:path w="1923414" h="306704">
                <a:moveTo>
                  <a:pt x="1616964" y="0"/>
                </a:moveTo>
                <a:lnTo>
                  <a:pt x="1616964" y="306323"/>
                </a:lnTo>
                <a:lnTo>
                  <a:pt x="1821179" y="204215"/>
                </a:lnTo>
                <a:lnTo>
                  <a:pt x="1668017" y="204215"/>
                </a:lnTo>
                <a:lnTo>
                  <a:pt x="1668017" y="102107"/>
                </a:lnTo>
                <a:lnTo>
                  <a:pt x="1821180" y="102107"/>
                </a:lnTo>
                <a:lnTo>
                  <a:pt x="1616964" y="0"/>
                </a:lnTo>
                <a:close/>
              </a:path>
              <a:path w="1923414" h="306704">
                <a:moveTo>
                  <a:pt x="1616964" y="102107"/>
                </a:moveTo>
                <a:lnTo>
                  <a:pt x="0" y="102107"/>
                </a:lnTo>
                <a:lnTo>
                  <a:pt x="0" y="204215"/>
                </a:lnTo>
                <a:lnTo>
                  <a:pt x="1616964" y="204215"/>
                </a:lnTo>
                <a:lnTo>
                  <a:pt x="1616964" y="102107"/>
                </a:lnTo>
                <a:close/>
              </a:path>
              <a:path w="1923414" h="306704">
                <a:moveTo>
                  <a:pt x="1821180" y="102107"/>
                </a:moveTo>
                <a:lnTo>
                  <a:pt x="1668017" y="102107"/>
                </a:lnTo>
                <a:lnTo>
                  <a:pt x="1668017" y="204215"/>
                </a:lnTo>
                <a:lnTo>
                  <a:pt x="1821179" y="204215"/>
                </a:lnTo>
                <a:lnTo>
                  <a:pt x="1923288" y="153161"/>
                </a:lnTo>
                <a:lnTo>
                  <a:pt x="1821180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883533" y="3537661"/>
            <a:ext cx="109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看底面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7534" y="2669285"/>
            <a:ext cx="4038600" cy="2350135"/>
          </a:xfrm>
          <a:custGeom>
            <a:avLst/>
            <a:gdLst/>
            <a:ahLst/>
            <a:cxnLst/>
            <a:rect l="l" t="t" r="r" b="b"/>
            <a:pathLst>
              <a:path w="4038600" h="2350135">
                <a:moveTo>
                  <a:pt x="0" y="2350008"/>
                </a:moveTo>
                <a:lnTo>
                  <a:pt x="1106169" y="0"/>
                </a:lnTo>
                <a:lnTo>
                  <a:pt x="4038599" y="0"/>
                </a:lnTo>
                <a:lnTo>
                  <a:pt x="2932430" y="2350008"/>
                </a:lnTo>
                <a:lnTo>
                  <a:pt x="0" y="2350008"/>
                </a:lnTo>
                <a:close/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7608" y="4869179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30968" y="2551176"/>
            <a:ext cx="338327" cy="336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52331" y="3381755"/>
            <a:ext cx="336803" cy="33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94064" y="4849367"/>
            <a:ext cx="338327" cy="338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58228" y="2499360"/>
            <a:ext cx="336803" cy="33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93864" y="2636520"/>
            <a:ext cx="1626870" cy="913765"/>
          </a:xfrm>
          <a:custGeom>
            <a:avLst/>
            <a:gdLst/>
            <a:ahLst/>
            <a:cxnLst/>
            <a:rect l="l" t="t" r="r" b="b"/>
            <a:pathLst>
              <a:path w="1626870" h="913764">
                <a:moveTo>
                  <a:pt x="0" y="0"/>
                </a:moveTo>
                <a:lnTo>
                  <a:pt x="1626742" y="913638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21495" y="3494532"/>
            <a:ext cx="118110" cy="1518285"/>
          </a:xfrm>
          <a:custGeom>
            <a:avLst/>
            <a:gdLst/>
            <a:ahLst/>
            <a:cxnLst/>
            <a:rect l="l" t="t" r="r" b="b"/>
            <a:pathLst>
              <a:path w="118109" h="1518285">
                <a:moveTo>
                  <a:pt x="117728" y="1518284"/>
                </a:moveTo>
                <a:lnTo>
                  <a:pt x="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921495" y="2720339"/>
            <a:ext cx="1278890" cy="838200"/>
          </a:xfrm>
          <a:custGeom>
            <a:avLst/>
            <a:gdLst/>
            <a:ahLst/>
            <a:cxnLst/>
            <a:rect l="l" t="t" r="r" b="b"/>
            <a:pathLst>
              <a:path w="1278890" h="838200">
                <a:moveTo>
                  <a:pt x="0" y="837819"/>
                </a:moveTo>
                <a:lnTo>
                  <a:pt x="127876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905115" y="2126107"/>
            <a:ext cx="994410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2r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20279" y="5867870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854" y="0"/>
                </a:lnTo>
              </a:path>
            </a:pathLst>
          </a:custGeom>
          <a:ln w="199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247646" y="5868118"/>
            <a:ext cx="2673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3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36371" y="5493081"/>
            <a:ext cx="27374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  <a:tab pos="1076960" algn="l"/>
              </a:tabLst>
            </a:pPr>
            <a:r>
              <a:rPr sz="5700" b="1" i="1" baseline="35000" dirty="0">
                <a:latin typeface="Times New Roman" panose="02020603050405020304"/>
                <a:cs typeface="Times New Roman" panose="02020603050405020304"/>
              </a:rPr>
              <a:t>a	</a:t>
            </a:r>
            <a:r>
              <a:rPr sz="3800" dirty="0">
                <a:latin typeface="Symbol" panose="05050102010706020507"/>
                <a:cs typeface="Symbol" panose="05050102010706020507"/>
              </a:rPr>
              <a:t></a:t>
            </a:r>
            <a:r>
              <a:rPr sz="38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2r</a:t>
            </a:r>
            <a:r>
              <a:rPr sz="3800" b="1" i="1" spc="1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800" b="1" i="1" dirty="0">
                <a:latin typeface="Times New Roman" panose="02020603050405020304"/>
                <a:cs typeface="Times New Roman" panose="02020603050405020304"/>
              </a:rPr>
              <a:t>in6</a:t>
            </a:r>
            <a:r>
              <a:rPr sz="3800" b="1" i="1" spc="225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300" spc="0" baseline="43000" dirty="0">
                <a:latin typeface="MT Extra" panose="05050102010205020202"/>
                <a:cs typeface="MT Extra" panose="05050102010205020202"/>
              </a:rPr>
              <a:t></a:t>
            </a:r>
            <a:endParaRPr sz="3300" baseline="43000">
              <a:latin typeface="MT Extra" panose="05050102010205020202"/>
              <a:cs typeface="MT Extra" panose="0505010201020502020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7685" y="1032510"/>
            <a:ext cx="5977255" cy="143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545" y="902970"/>
            <a:ext cx="7241540" cy="561149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微粒的空间坐标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0069" y="260627"/>
            <a:ext cx="6316345" cy="3041650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1/8</a:t>
            </a:r>
            <a:r>
              <a:rPr sz="32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1/2</a:t>
            </a:r>
            <a:r>
              <a:rPr sz="32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4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6830">
              <a:lnSpc>
                <a:spcPct val="100000"/>
              </a:lnSpc>
              <a:spcBef>
                <a:spcPts val="2270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）分数坐标：（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0,0,0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顶点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</a:pP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1/2,1/2,0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1/2,0,1/2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85465">
              <a:lnSpc>
                <a:spcPct val="100000"/>
              </a:lnSpc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0,1/2,1/2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体心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4971" y="3620515"/>
            <a:ext cx="2991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）配位数</a:t>
            </a:r>
            <a:r>
              <a:rPr sz="3200" b="1" spc="-254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spc="-254" dirty="0">
                <a:latin typeface="Times New Roman" panose="02020603050405020304"/>
                <a:cs typeface="Times New Roman" panose="02020603050405020304"/>
              </a:rPr>
              <a:t>12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561" y="3600399"/>
            <a:ext cx="2579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5" dirty="0">
                <a:latin typeface="Microsoft JhengHei" panose="020B0604030504040204" charset="-120"/>
                <a:cs typeface="Microsoft JhengHei" panose="020B0604030504040204" charset="-120"/>
              </a:rPr>
              <a:t>同层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15" dirty="0">
                <a:latin typeface="Microsoft JhengHei" panose="020B0604030504040204" charset="-120"/>
                <a:cs typeface="Microsoft JhengHei" panose="020B0604030504040204" charset="-120"/>
              </a:rPr>
              <a:t>上下各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409" y="1204722"/>
            <a:ext cx="2606040" cy="2537460"/>
          </a:xfrm>
          <a:custGeom>
            <a:avLst/>
            <a:gdLst/>
            <a:ahLst/>
            <a:cxnLst/>
            <a:rect l="l" t="t" r="r" b="b"/>
            <a:pathLst>
              <a:path w="2606040" h="2537460">
                <a:moveTo>
                  <a:pt x="0" y="634364"/>
                </a:moveTo>
                <a:lnTo>
                  <a:pt x="634365" y="0"/>
                </a:lnTo>
                <a:lnTo>
                  <a:pt x="2606040" y="0"/>
                </a:lnTo>
                <a:lnTo>
                  <a:pt x="2606040" y="1903094"/>
                </a:lnTo>
                <a:lnTo>
                  <a:pt x="1971675" y="2537460"/>
                </a:lnTo>
                <a:lnTo>
                  <a:pt x="0" y="2537460"/>
                </a:lnTo>
                <a:lnTo>
                  <a:pt x="0" y="6343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3409" y="1204722"/>
            <a:ext cx="2606040" cy="634365"/>
          </a:xfrm>
          <a:custGeom>
            <a:avLst/>
            <a:gdLst/>
            <a:ahLst/>
            <a:cxnLst/>
            <a:rect l="l" t="t" r="r" b="b"/>
            <a:pathLst>
              <a:path w="2606040" h="634364">
                <a:moveTo>
                  <a:pt x="0" y="634364"/>
                </a:moveTo>
                <a:lnTo>
                  <a:pt x="1971675" y="634364"/>
                </a:lnTo>
                <a:lnTo>
                  <a:pt x="260604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5085" y="1839086"/>
            <a:ext cx="0" cy="1903095"/>
          </a:xfrm>
          <a:custGeom>
            <a:avLst/>
            <a:gdLst/>
            <a:ahLst/>
            <a:cxnLst/>
            <a:rect l="l" t="t" r="r" b="b"/>
            <a:pathLst>
              <a:path h="1903095">
                <a:moveTo>
                  <a:pt x="0" y="0"/>
                </a:moveTo>
                <a:lnTo>
                  <a:pt x="0" y="190309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65682" y="1204722"/>
            <a:ext cx="0" cy="1903730"/>
          </a:xfrm>
          <a:custGeom>
            <a:avLst/>
            <a:gdLst/>
            <a:ahLst/>
            <a:cxnLst/>
            <a:rect l="l" t="t" r="r" b="b"/>
            <a:pathLst>
              <a:path h="1903730">
                <a:moveTo>
                  <a:pt x="0" y="0"/>
                </a:moveTo>
                <a:lnTo>
                  <a:pt x="0" y="1903476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3409" y="3108198"/>
            <a:ext cx="652780" cy="634365"/>
          </a:xfrm>
          <a:custGeom>
            <a:avLst/>
            <a:gdLst/>
            <a:ahLst/>
            <a:cxnLst/>
            <a:rect l="l" t="t" r="r" b="b"/>
            <a:pathLst>
              <a:path w="652780" h="634364">
                <a:moveTo>
                  <a:pt x="652272" y="0"/>
                </a:moveTo>
                <a:lnTo>
                  <a:pt x="0" y="633983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65682" y="3108198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630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69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41" y="274752"/>
                </a:lnTo>
                <a:lnTo>
                  <a:pt x="230284" y="254739"/>
                </a:lnTo>
                <a:lnTo>
                  <a:pt x="261625" y="224223"/>
                </a:lnTo>
                <a:lnTo>
                  <a:pt x="282178" y="185525"/>
                </a:lnTo>
                <a:lnTo>
                  <a:pt x="289560" y="140969"/>
                </a:lnTo>
                <a:lnTo>
                  <a:pt x="282178" y="96414"/>
                </a:lnTo>
                <a:lnTo>
                  <a:pt x="261625" y="57716"/>
                </a:lnTo>
                <a:lnTo>
                  <a:pt x="230284" y="27200"/>
                </a:lnTo>
                <a:lnTo>
                  <a:pt x="190541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8630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1341" y="2402585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80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80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0902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70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0902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70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42694" y="3248405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60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40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23922" y="353034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79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69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69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23922" y="353034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97330" y="2614422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20902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40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70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20902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40">
                <a:moveTo>
                  <a:pt x="0" y="140970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71650" y="134493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60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40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85110" y="2332482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74670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80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70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80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74670" y="2966466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61210" y="198043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23922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144779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69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79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69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23922" y="1698498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39">
                <a:moveTo>
                  <a:pt x="0" y="140969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79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69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79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8630" y="360045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144779" y="0"/>
                </a:moveTo>
                <a:lnTo>
                  <a:pt x="99018" y="7187"/>
                </a:lnTo>
                <a:lnTo>
                  <a:pt x="59275" y="27200"/>
                </a:lnTo>
                <a:lnTo>
                  <a:pt x="27934" y="57716"/>
                </a:lnTo>
                <a:lnTo>
                  <a:pt x="7381" y="96414"/>
                </a:lnTo>
                <a:lnTo>
                  <a:pt x="0" y="140969"/>
                </a:lnTo>
                <a:lnTo>
                  <a:pt x="7381" y="185525"/>
                </a:lnTo>
                <a:lnTo>
                  <a:pt x="27934" y="224223"/>
                </a:lnTo>
                <a:lnTo>
                  <a:pt x="59275" y="254739"/>
                </a:lnTo>
                <a:lnTo>
                  <a:pt x="99018" y="274752"/>
                </a:lnTo>
                <a:lnTo>
                  <a:pt x="144779" y="281939"/>
                </a:lnTo>
                <a:lnTo>
                  <a:pt x="190541" y="274752"/>
                </a:lnTo>
                <a:lnTo>
                  <a:pt x="230284" y="254739"/>
                </a:lnTo>
                <a:lnTo>
                  <a:pt x="261625" y="224223"/>
                </a:lnTo>
                <a:lnTo>
                  <a:pt x="282178" y="185525"/>
                </a:lnTo>
                <a:lnTo>
                  <a:pt x="289560" y="140969"/>
                </a:lnTo>
                <a:lnTo>
                  <a:pt x="282178" y="96414"/>
                </a:lnTo>
                <a:lnTo>
                  <a:pt x="261625" y="57716"/>
                </a:lnTo>
                <a:lnTo>
                  <a:pt x="230284" y="27200"/>
                </a:lnTo>
                <a:lnTo>
                  <a:pt x="190541" y="7187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8630" y="3600450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59" h="281939">
                <a:moveTo>
                  <a:pt x="0" y="140969"/>
                </a:moveTo>
                <a:lnTo>
                  <a:pt x="7381" y="96414"/>
                </a:lnTo>
                <a:lnTo>
                  <a:pt x="27934" y="57716"/>
                </a:lnTo>
                <a:lnTo>
                  <a:pt x="59275" y="27200"/>
                </a:lnTo>
                <a:lnTo>
                  <a:pt x="99018" y="7187"/>
                </a:lnTo>
                <a:lnTo>
                  <a:pt x="144779" y="0"/>
                </a:lnTo>
                <a:lnTo>
                  <a:pt x="190541" y="7187"/>
                </a:lnTo>
                <a:lnTo>
                  <a:pt x="230284" y="27200"/>
                </a:lnTo>
                <a:lnTo>
                  <a:pt x="261625" y="57716"/>
                </a:lnTo>
                <a:lnTo>
                  <a:pt x="282178" y="96414"/>
                </a:lnTo>
                <a:lnTo>
                  <a:pt x="289560" y="140969"/>
                </a:lnTo>
                <a:lnTo>
                  <a:pt x="282178" y="185525"/>
                </a:lnTo>
                <a:lnTo>
                  <a:pt x="261625" y="224223"/>
                </a:lnTo>
                <a:lnTo>
                  <a:pt x="230284" y="254739"/>
                </a:lnTo>
                <a:lnTo>
                  <a:pt x="190541" y="274752"/>
                </a:lnTo>
                <a:lnTo>
                  <a:pt x="144779" y="281939"/>
                </a:lnTo>
                <a:lnTo>
                  <a:pt x="99018" y="274752"/>
                </a:lnTo>
                <a:lnTo>
                  <a:pt x="59275" y="254739"/>
                </a:lnTo>
                <a:lnTo>
                  <a:pt x="27934" y="224223"/>
                </a:lnTo>
                <a:lnTo>
                  <a:pt x="7381" y="185525"/>
                </a:lnTo>
                <a:lnTo>
                  <a:pt x="0" y="14096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74670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40">
                <a:moveTo>
                  <a:pt x="144780" y="0"/>
                </a:moveTo>
                <a:lnTo>
                  <a:pt x="98999" y="7187"/>
                </a:lnTo>
                <a:lnTo>
                  <a:pt x="59253" y="27200"/>
                </a:lnTo>
                <a:lnTo>
                  <a:pt x="27919" y="57716"/>
                </a:lnTo>
                <a:lnTo>
                  <a:pt x="7376" y="96414"/>
                </a:lnTo>
                <a:lnTo>
                  <a:pt x="0" y="140970"/>
                </a:lnTo>
                <a:lnTo>
                  <a:pt x="7376" y="185525"/>
                </a:lnTo>
                <a:lnTo>
                  <a:pt x="27919" y="224223"/>
                </a:lnTo>
                <a:lnTo>
                  <a:pt x="59253" y="254739"/>
                </a:lnTo>
                <a:lnTo>
                  <a:pt x="98999" y="274752"/>
                </a:lnTo>
                <a:lnTo>
                  <a:pt x="144780" y="281939"/>
                </a:lnTo>
                <a:lnTo>
                  <a:pt x="190560" y="274752"/>
                </a:lnTo>
                <a:lnTo>
                  <a:pt x="230306" y="254739"/>
                </a:lnTo>
                <a:lnTo>
                  <a:pt x="261640" y="224223"/>
                </a:lnTo>
                <a:lnTo>
                  <a:pt x="282183" y="185525"/>
                </a:lnTo>
                <a:lnTo>
                  <a:pt x="289559" y="140970"/>
                </a:lnTo>
                <a:lnTo>
                  <a:pt x="282183" y="96414"/>
                </a:lnTo>
                <a:lnTo>
                  <a:pt x="261640" y="57716"/>
                </a:lnTo>
                <a:lnTo>
                  <a:pt x="230306" y="27200"/>
                </a:lnTo>
                <a:lnTo>
                  <a:pt x="190560" y="7187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74670" y="1062989"/>
            <a:ext cx="289560" cy="281940"/>
          </a:xfrm>
          <a:custGeom>
            <a:avLst/>
            <a:gdLst/>
            <a:ahLst/>
            <a:cxnLst/>
            <a:rect l="l" t="t" r="r" b="b"/>
            <a:pathLst>
              <a:path w="289560" h="281940">
                <a:moveTo>
                  <a:pt x="0" y="140970"/>
                </a:moveTo>
                <a:lnTo>
                  <a:pt x="7376" y="96414"/>
                </a:lnTo>
                <a:lnTo>
                  <a:pt x="27919" y="57716"/>
                </a:lnTo>
                <a:lnTo>
                  <a:pt x="59253" y="27200"/>
                </a:lnTo>
                <a:lnTo>
                  <a:pt x="98999" y="7187"/>
                </a:lnTo>
                <a:lnTo>
                  <a:pt x="144780" y="0"/>
                </a:lnTo>
                <a:lnTo>
                  <a:pt x="190560" y="7187"/>
                </a:lnTo>
                <a:lnTo>
                  <a:pt x="230306" y="27200"/>
                </a:lnTo>
                <a:lnTo>
                  <a:pt x="261640" y="57716"/>
                </a:lnTo>
                <a:lnTo>
                  <a:pt x="282183" y="96414"/>
                </a:lnTo>
                <a:lnTo>
                  <a:pt x="289559" y="140970"/>
                </a:lnTo>
                <a:lnTo>
                  <a:pt x="282183" y="185525"/>
                </a:lnTo>
                <a:lnTo>
                  <a:pt x="261640" y="224223"/>
                </a:lnTo>
                <a:lnTo>
                  <a:pt x="230306" y="254739"/>
                </a:lnTo>
                <a:lnTo>
                  <a:pt x="190560" y="274752"/>
                </a:lnTo>
                <a:lnTo>
                  <a:pt x="144780" y="281939"/>
                </a:lnTo>
                <a:lnTo>
                  <a:pt x="98999" y="274752"/>
                </a:lnTo>
                <a:lnTo>
                  <a:pt x="59253" y="254739"/>
                </a:lnTo>
                <a:lnTo>
                  <a:pt x="27919" y="224223"/>
                </a:lnTo>
                <a:lnTo>
                  <a:pt x="7376" y="185525"/>
                </a:lnTo>
                <a:lnTo>
                  <a:pt x="0" y="14097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sym typeface="+mn-ea"/>
              </a:rPr>
              <a:t>面心立方最密堆积小球坐标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166" y="1059941"/>
            <a:ext cx="2887980" cy="4166870"/>
          </a:xfrm>
          <a:custGeom>
            <a:avLst/>
            <a:gdLst/>
            <a:ahLst/>
            <a:cxnLst/>
            <a:rect l="l" t="t" r="r" b="b"/>
            <a:pathLst>
              <a:path w="2887979" h="4166870">
                <a:moveTo>
                  <a:pt x="2887980" y="736473"/>
                </a:moveTo>
                <a:lnTo>
                  <a:pt x="2151507" y="0"/>
                </a:lnTo>
                <a:lnTo>
                  <a:pt x="0" y="0"/>
                </a:lnTo>
                <a:lnTo>
                  <a:pt x="0" y="3430143"/>
                </a:lnTo>
                <a:lnTo>
                  <a:pt x="736472" y="4166616"/>
                </a:lnTo>
                <a:lnTo>
                  <a:pt x="2887980" y="4166616"/>
                </a:lnTo>
                <a:lnTo>
                  <a:pt x="2887980" y="736473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166" y="1059941"/>
            <a:ext cx="2887980" cy="736600"/>
          </a:xfrm>
          <a:custGeom>
            <a:avLst/>
            <a:gdLst/>
            <a:ahLst/>
            <a:cxnLst/>
            <a:rect l="l" t="t" r="r" b="b"/>
            <a:pathLst>
              <a:path w="2887979" h="736600">
                <a:moveTo>
                  <a:pt x="2887980" y="736473"/>
                </a:moveTo>
                <a:lnTo>
                  <a:pt x="736472" y="736473"/>
                </a:lnTo>
                <a:lnTo>
                  <a:pt x="0" y="0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638" y="1796414"/>
            <a:ext cx="0" cy="3430270"/>
          </a:xfrm>
          <a:custGeom>
            <a:avLst/>
            <a:gdLst/>
            <a:ahLst/>
            <a:cxnLst/>
            <a:rect l="l" t="t" r="r" b="b"/>
            <a:pathLst>
              <a:path h="3430270">
                <a:moveTo>
                  <a:pt x="0" y="0"/>
                </a:moveTo>
                <a:lnTo>
                  <a:pt x="0" y="3430143"/>
                </a:lnTo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5005" y="1046225"/>
            <a:ext cx="0" cy="3498215"/>
          </a:xfrm>
          <a:custGeom>
            <a:avLst/>
            <a:gdLst/>
            <a:ahLst/>
            <a:cxnLst/>
            <a:rect l="l" t="t" r="r" b="b"/>
            <a:pathLst>
              <a:path h="3498215">
                <a:moveTo>
                  <a:pt x="0" y="0"/>
                </a:moveTo>
                <a:lnTo>
                  <a:pt x="0" y="34979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166" y="4470653"/>
            <a:ext cx="2148205" cy="0"/>
          </a:xfrm>
          <a:custGeom>
            <a:avLst/>
            <a:gdLst/>
            <a:ahLst/>
            <a:cxnLst/>
            <a:rect l="l" t="t" r="r" b="b"/>
            <a:pathLst>
              <a:path w="2148205">
                <a:moveTo>
                  <a:pt x="0" y="0"/>
                </a:moveTo>
                <a:lnTo>
                  <a:pt x="2148078" y="0"/>
                </a:lnTo>
              </a:path>
            </a:pathLst>
          </a:custGeom>
          <a:ln w="4114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5005" y="4470653"/>
            <a:ext cx="740410" cy="755015"/>
          </a:xfrm>
          <a:custGeom>
            <a:avLst/>
            <a:gdLst/>
            <a:ahLst/>
            <a:cxnLst/>
            <a:rect l="l" t="t" r="r" b="b"/>
            <a:pathLst>
              <a:path w="740410" h="755014">
                <a:moveTo>
                  <a:pt x="0" y="0"/>
                </a:moveTo>
                <a:lnTo>
                  <a:pt x="740282" y="7547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32966" y="1343405"/>
            <a:ext cx="0" cy="3498215"/>
          </a:xfrm>
          <a:custGeom>
            <a:avLst/>
            <a:gdLst/>
            <a:ahLst/>
            <a:cxnLst/>
            <a:rect l="l" t="t" r="r" b="b"/>
            <a:pathLst>
              <a:path h="3498215">
                <a:moveTo>
                  <a:pt x="0" y="0"/>
                </a:moveTo>
                <a:lnTo>
                  <a:pt x="0" y="3497961"/>
                </a:lnTo>
              </a:path>
            </a:pathLst>
          </a:custGeom>
          <a:ln w="4419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463" y="771144"/>
            <a:ext cx="563880" cy="5623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3272" y="1488947"/>
            <a:ext cx="563880" cy="56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2304" y="787908"/>
            <a:ext cx="563879" cy="56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1444" y="1488947"/>
            <a:ext cx="563880" cy="56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5363" y="4187952"/>
            <a:ext cx="563880" cy="56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3272" y="4899659"/>
            <a:ext cx="563880" cy="563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18588" y="4203191"/>
            <a:ext cx="563880" cy="56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77539" y="4928615"/>
            <a:ext cx="563880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50263" y="2810255"/>
            <a:ext cx="563880" cy="563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001515" y="685038"/>
            <a:ext cx="6807834" cy="261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）球数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1/8</a:t>
            </a:r>
            <a:r>
              <a:rPr sz="32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875"/>
              </a:spcBef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*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）分数坐标：（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0,0,0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顶点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63265">
              <a:lnSpc>
                <a:spcPct val="100000"/>
              </a:lnSpc>
            </a:pP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1/3,2/3,1/2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体心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115">
              <a:lnSpc>
                <a:spcPct val="100000"/>
              </a:lnSpc>
              <a:spcBef>
                <a:spcPts val="2110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）配位数：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8322" y="3421456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1913" y="3398265"/>
            <a:ext cx="2579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同层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上下各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sym typeface="+mn-ea"/>
              </a:rPr>
              <a:t>六方最密堆积小球坐标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75" y="4954021"/>
            <a:ext cx="3428560" cy="17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6289" y="1132476"/>
            <a:ext cx="8410524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4.(2016·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全国高考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Ⅰ·37)(6)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晶胞有两个基本要素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①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原子坐标参数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表示晶胞内部各原子的相对位置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下图为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Ge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单晶的晶胞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其中原子坐标参数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956945"/>
            <a:ext cx="3098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66289" y="3161059"/>
            <a:ext cx="413385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则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D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原子的坐标参数为</a:t>
            </a:r>
            <a:r>
              <a:rPr lang="zh-CN" altLang="en-US" sz="2000" b="1" u="sng" dirty="0">
                <a:solidFill>
                  <a:srgbClr val="00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　　　　　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5672" y="3572145"/>
            <a:ext cx="8660502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②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晶胞参数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描述晶胞的大小和形状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已知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Ge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单晶的晶胞参数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a=565.76 pm,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其密度为</a:t>
            </a:r>
            <a:r>
              <a:rPr kumimoji="0" lang="zh-CN" altLang="en-US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　　　　　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g·cm</a:t>
            </a:r>
            <a:r>
              <a:rPr kumimoji="0" lang="en-US" altLang="zh-CN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-3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(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列出计算式即可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)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34" y="2356175"/>
            <a:ext cx="5060392" cy="8354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45" y="5337175"/>
            <a:ext cx="4665345" cy="938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微粒的空间坐标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956945"/>
            <a:ext cx="3098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97155"/>
            <a:ext cx="7232650" cy="6542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4512310"/>
            <a:ext cx="6742430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微粒间的距离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723900"/>
            <a:ext cx="9398000" cy="4302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15" y="4770755"/>
            <a:ext cx="5789295" cy="186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902335"/>
            <a:ext cx="10292715" cy="458660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微粒间的距离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90" y="295275"/>
            <a:ext cx="646493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10" y="5422265"/>
            <a:ext cx="8430260" cy="124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80" y="1038860"/>
            <a:ext cx="8342630" cy="50330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93685" y="1856105"/>
            <a:ext cx="104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" y="815975"/>
            <a:ext cx="7491730" cy="467550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微粒间的距离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45" y="3728720"/>
            <a:ext cx="6221095" cy="288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6355"/>
            <a:ext cx="11113770" cy="161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" y="3288030"/>
            <a:ext cx="6449060" cy="74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844" y="727901"/>
            <a:ext cx="839343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空间利用率：球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083" y="1334515"/>
            <a:ext cx="5740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密度：球质量与晶胞体积的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比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值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083" y="2274188"/>
            <a:ext cx="2067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通用公式：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0200" y="2566151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441" y="0"/>
                </a:lnTo>
              </a:path>
            </a:pathLst>
          </a:custGeom>
          <a:ln w="84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59049" y="2249167"/>
            <a:ext cx="2198370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48105" algn="l"/>
                <a:tab pos="1703705" algn="l"/>
              </a:tabLst>
            </a:pPr>
            <a:r>
              <a:rPr sz="3200" spc="-5" dirty="0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3200" spc="-6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spc="-5" dirty="0">
                <a:latin typeface="Symbol" panose="05050102010706020507"/>
                <a:cs typeface="Symbol" panose="05050102010706020507"/>
              </a:rPr>
              <a:t>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800" spc="-7" baseline="34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4800" baseline="34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spc="-15" dirty="0">
                <a:latin typeface="Times New Roman" panose="02020603050405020304"/>
                <a:cs typeface="Times New Roman" panose="02020603050405020304"/>
              </a:rPr>
              <a:t>π</a:t>
            </a:r>
            <a:r>
              <a:rPr sz="3200" spc="16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775" spc="0" baseline="42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775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6731" y="2715656"/>
            <a:ext cx="6349365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73350" algn="l"/>
                <a:tab pos="4030345" algn="l"/>
                <a:tab pos="4919980" algn="l"/>
              </a:tabLst>
            </a:pPr>
            <a:r>
              <a:rPr sz="3200" spc="-5" dirty="0">
                <a:latin typeface="宋体" panose="02010600030101010101" pitchFamily="2" charset="-122"/>
                <a:cs typeface="宋体" panose="02010600030101010101" pitchFamily="2" charset="-122"/>
              </a:rPr>
              <a:t>空间利用率</a:t>
            </a:r>
            <a:r>
              <a:rPr sz="3200" spc="-8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spc="-5" dirty="0">
                <a:latin typeface="Symbol" panose="05050102010706020507"/>
                <a:cs typeface="Symbol" panose="05050102010706020507"/>
              </a:rPr>
              <a:t>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800" u="heavy" spc="-7" baseline="22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3	</a:t>
            </a:r>
            <a:r>
              <a:rPr sz="3200" spc="-5" dirty="0">
                <a:latin typeface="Symbol" panose="05050102010706020507"/>
                <a:cs typeface="Symbol" panose="05050102010706020507"/>
              </a:rPr>
              <a:t></a:t>
            </a:r>
            <a:r>
              <a:rPr sz="32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100%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3117" y="4220440"/>
            <a:ext cx="2346960" cy="0"/>
          </a:xfrm>
          <a:custGeom>
            <a:avLst/>
            <a:gdLst/>
            <a:ahLst/>
            <a:cxnLst/>
            <a:rect l="l" t="t" r="r" b="b"/>
            <a:pathLst>
              <a:path w="2346959">
                <a:moveTo>
                  <a:pt x="0" y="0"/>
                </a:moveTo>
                <a:lnTo>
                  <a:pt x="2346635" y="0"/>
                </a:lnTo>
              </a:path>
            </a:pathLst>
          </a:custGeom>
          <a:ln w="80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66489" y="4755582"/>
            <a:ext cx="3645535" cy="0"/>
          </a:xfrm>
          <a:custGeom>
            <a:avLst/>
            <a:gdLst/>
            <a:ahLst/>
            <a:cxnLst/>
            <a:rect l="l" t="t" r="r" b="b"/>
            <a:pathLst>
              <a:path w="3645534">
                <a:moveTo>
                  <a:pt x="0" y="0"/>
                </a:moveTo>
                <a:lnTo>
                  <a:pt x="3645373" y="0"/>
                </a:lnTo>
              </a:path>
            </a:pathLst>
          </a:custGeom>
          <a:ln w="160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93585" y="4753284"/>
            <a:ext cx="1575435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5" dirty="0">
                <a:latin typeface="宋体" panose="02010600030101010101" pitchFamily="2" charset="-122"/>
                <a:cs typeface="宋体" panose="02010600030101010101" pitchFamily="2" charset="-122"/>
              </a:rPr>
              <a:t>晶胞体积</a:t>
            </a:r>
            <a:endParaRPr sz="3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7851" y="4212132"/>
            <a:ext cx="492759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18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625" spc="22" baseline="-24000" dirty="0">
                <a:latin typeface="Times New Roman" panose="02020603050405020304"/>
                <a:cs typeface="Times New Roman" panose="02020603050405020304"/>
              </a:rPr>
              <a:t>A</a:t>
            </a:r>
            <a:endParaRPr sz="2625" baseline="-2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3880" y="2858901"/>
            <a:ext cx="3616960" cy="131127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440"/>
              </a:spcBef>
            </a:pPr>
            <a:r>
              <a:rPr sz="3200" spc="-5" dirty="0">
                <a:latin typeface="宋体" panose="02010600030101010101" pitchFamily="2" charset="-122"/>
                <a:cs typeface="宋体" panose="02010600030101010101" pitchFamily="2" charset="-122"/>
              </a:rPr>
              <a:t>晶胞体积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278890" algn="l"/>
              </a:tabLst>
            </a:pPr>
            <a:r>
              <a:rPr sz="4575" spc="-7" baseline="-34000" dirty="0">
                <a:latin typeface="宋体" panose="02010600030101010101" pitchFamily="2" charset="-122"/>
                <a:cs typeface="宋体" panose="02010600030101010101" pitchFamily="2" charset="-122"/>
              </a:rPr>
              <a:t>球数</a:t>
            </a:r>
            <a:r>
              <a:rPr sz="4575" spc="-907" baseline="-34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575" spc="-7" baseline="-34000" dirty="0">
                <a:latin typeface="Symbol" panose="05050102010706020507"/>
                <a:cs typeface="Symbol" panose="05050102010706020507"/>
              </a:rPr>
              <a:t></a:t>
            </a:r>
            <a:r>
              <a:rPr sz="4575" spc="-7" baseline="-34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50" spc="-5" dirty="0">
                <a:latin typeface="宋体" panose="02010600030101010101" pitchFamily="2" charset="-122"/>
                <a:cs typeface="宋体" panose="02010600030101010101" pitchFamily="2" charset="-122"/>
              </a:rPr>
              <a:t>球的摩尔质量</a:t>
            </a:r>
            <a:endParaRPr sz="3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0747" y="4452665"/>
            <a:ext cx="1195705" cy="489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5" dirty="0">
                <a:latin typeface="宋体" panose="02010600030101010101" pitchFamily="2" charset="-122"/>
                <a:cs typeface="宋体" panose="02010600030101010101" pitchFamily="2" charset="-122"/>
              </a:rPr>
              <a:t>密度</a:t>
            </a:r>
            <a:r>
              <a:rPr sz="3050" spc="-17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050" spc="-5" dirty="0">
                <a:latin typeface="Symbol" panose="05050102010706020507"/>
                <a:cs typeface="Symbol" panose="05050102010706020507"/>
              </a:rPr>
              <a:t></a:t>
            </a:r>
            <a:endParaRPr sz="30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2083" y="5392318"/>
            <a:ext cx="9276715" cy="11385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09600">
              <a:lnSpc>
                <a:spcPct val="102000"/>
              </a:lnSpc>
              <a:spcBef>
                <a:spcPts val="40"/>
              </a:spcBef>
            </a:pPr>
            <a:r>
              <a:rPr sz="2400" b="1" spc="0" dirty="0">
                <a:latin typeface="Microsoft JhengHei" panose="020B0604030504040204" charset="-120"/>
                <a:cs typeface="Microsoft JhengHei" panose="020B0604030504040204" charset="-120"/>
              </a:rPr>
              <a:t>其中，密度公式中共有四个未知量</a:t>
            </a:r>
            <a:r>
              <a:rPr sz="2400" b="1" spc="-20" dirty="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r>
              <a:rPr sz="2400" b="1" spc="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密度，微粒摩尔质量，晶 </a:t>
            </a:r>
            <a:r>
              <a:rPr sz="24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胞体积，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40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dirty="0">
                <a:latin typeface="Microsoft JhengHei" panose="020B0604030504040204" charset="-120"/>
                <a:cs typeface="Microsoft JhengHei" panose="020B0604030504040204" charset="-120"/>
              </a:rPr>
              <a:t>，知道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 dirty="0">
                <a:latin typeface="Microsoft JhengHei" panose="020B0604030504040204" charset="-120"/>
                <a:cs typeface="Microsoft JhengHei" panose="020B0604030504040204" charset="-120"/>
              </a:rPr>
              <a:t>个可求另一个，因此可能围绕密度出</a:t>
            </a:r>
            <a:r>
              <a:rPr sz="2400" b="1" spc="0" dirty="0">
                <a:latin typeface="Microsoft JhengHei" panose="020B0604030504040204" charset="-120"/>
                <a:cs typeface="Microsoft JhengHei" panose="020B0604030504040204" charset="-120"/>
              </a:rPr>
              <a:t>现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400" b="1" spc="0" dirty="0">
                <a:latin typeface="Microsoft JhengHei" panose="020B0604030504040204" charset="-120"/>
                <a:cs typeface="Microsoft JhengHei" panose="020B0604030504040204" charset="-120"/>
              </a:rPr>
              <a:t>种题型。 在晶胞体积中，还可以考察晶胞边长与微粒半径的关系。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910" y="1001395"/>
            <a:ext cx="105841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）体心立方空间利用率：球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3789" y="226840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19">
                <a:moveTo>
                  <a:pt x="0" y="0"/>
                </a:moveTo>
                <a:lnTo>
                  <a:pt x="299273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06291" y="2268405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0" y="0"/>
                </a:moveTo>
                <a:lnTo>
                  <a:pt x="299236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2865" y="3985145"/>
            <a:ext cx="59055" cy="33655"/>
          </a:xfrm>
          <a:custGeom>
            <a:avLst/>
            <a:gdLst/>
            <a:ahLst/>
            <a:cxnLst/>
            <a:rect l="l" t="t" r="r" b="b"/>
            <a:pathLst>
              <a:path w="59054" h="33654">
                <a:moveTo>
                  <a:pt x="0" y="33516"/>
                </a:moveTo>
                <a:lnTo>
                  <a:pt x="58685" y="0"/>
                </a:lnTo>
              </a:path>
            </a:pathLst>
          </a:custGeom>
          <a:ln w="191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1551" y="3994698"/>
            <a:ext cx="85090" cy="172720"/>
          </a:xfrm>
          <a:custGeom>
            <a:avLst/>
            <a:gdLst/>
            <a:ahLst/>
            <a:cxnLst/>
            <a:rect l="l" t="t" r="r" b="b"/>
            <a:pathLst>
              <a:path w="85089" h="172720">
                <a:moveTo>
                  <a:pt x="0" y="0"/>
                </a:moveTo>
                <a:lnTo>
                  <a:pt x="84993" y="172400"/>
                </a:lnTo>
              </a:path>
            </a:pathLst>
          </a:custGeom>
          <a:ln w="382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56077" y="3659494"/>
            <a:ext cx="113030" cy="508000"/>
          </a:xfrm>
          <a:custGeom>
            <a:avLst/>
            <a:gdLst/>
            <a:ahLst/>
            <a:cxnLst/>
            <a:rect l="l" t="t" r="r" b="b"/>
            <a:pathLst>
              <a:path w="113029" h="508000">
                <a:moveTo>
                  <a:pt x="0" y="507603"/>
                </a:moveTo>
                <a:lnTo>
                  <a:pt x="112548" y="0"/>
                </a:lnTo>
              </a:path>
            </a:pathLst>
          </a:custGeom>
          <a:ln w="191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626" y="365949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703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54960" y="3599648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0" y="0"/>
                </a:moveTo>
                <a:lnTo>
                  <a:pt x="641648" y="0"/>
                </a:lnTo>
              </a:path>
            </a:pathLst>
          </a:custGeom>
          <a:ln w="95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46708" y="2469523"/>
            <a:ext cx="59055" cy="33655"/>
          </a:xfrm>
          <a:custGeom>
            <a:avLst/>
            <a:gdLst/>
            <a:ahLst/>
            <a:cxnLst/>
            <a:rect l="l" t="t" r="r" b="b"/>
            <a:pathLst>
              <a:path w="59054" h="33655">
                <a:moveTo>
                  <a:pt x="0" y="33516"/>
                </a:moveTo>
                <a:lnTo>
                  <a:pt x="58685" y="0"/>
                </a:lnTo>
              </a:path>
            </a:pathLst>
          </a:custGeom>
          <a:ln w="191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05394" y="2479132"/>
            <a:ext cx="85090" cy="172720"/>
          </a:xfrm>
          <a:custGeom>
            <a:avLst/>
            <a:gdLst/>
            <a:ahLst/>
            <a:cxnLst/>
            <a:rect l="l" t="t" r="r" b="b"/>
            <a:pathLst>
              <a:path w="85090" h="172719">
                <a:moveTo>
                  <a:pt x="0" y="0"/>
                </a:moveTo>
                <a:lnTo>
                  <a:pt x="84993" y="172349"/>
                </a:lnTo>
              </a:path>
            </a:pathLst>
          </a:custGeom>
          <a:ln w="382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99939" y="2143928"/>
            <a:ext cx="113030" cy="508000"/>
          </a:xfrm>
          <a:custGeom>
            <a:avLst/>
            <a:gdLst/>
            <a:ahLst/>
            <a:cxnLst/>
            <a:rect l="l" t="t" r="r" b="b"/>
            <a:pathLst>
              <a:path w="113029" h="508000">
                <a:moveTo>
                  <a:pt x="0" y="507553"/>
                </a:moveTo>
                <a:lnTo>
                  <a:pt x="112548" y="0"/>
                </a:lnTo>
              </a:path>
            </a:pathLst>
          </a:custGeom>
          <a:ln w="191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12487" y="2143928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684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8859" y="2799960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792" y="0"/>
                </a:lnTo>
              </a:path>
            </a:pathLst>
          </a:custGeom>
          <a:ln w="19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10567" y="2799699"/>
            <a:ext cx="25654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8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918" y="2612937"/>
            <a:ext cx="43307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b="1" i="1" spc="15" baseline="-250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5400" b="1" i="1" spc="-967" baseline="-2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00" b="1" i="1" spc="5" dirty="0">
                <a:latin typeface="Times New Roman" panose="02020603050405020304"/>
                <a:cs typeface="Times New Roman" panose="02020603050405020304"/>
              </a:rPr>
              <a:t>3</a:t>
            </a:r>
            <a:endParaRPr sz="2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5683" y="2440531"/>
            <a:ext cx="432244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13740" algn="l"/>
                <a:tab pos="2408555" algn="l"/>
                <a:tab pos="2882900" algn="l"/>
              </a:tabLst>
            </a:pPr>
            <a:r>
              <a:rPr sz="5400" b="1" i="1" spc="112" baseline="35000" dirty="0">
                <a:latin typeface="Times New Roman" panose="02020603050405020304"/>
                <a:cs typeface="Times New Roman" panose="02020603050405020304"/>
              </a:rPr>
              <a:t>3π	</a:t>
            </a:r>
            <a:r>
              <a:rPr sz="360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3600" spc="3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 dirty="0">
                <a:latin typeface="Times New Roman" panose="02020603050405020304"/>
                <a:cs typeface="Times New Roman" panose="02020603050405020304"/>
              </a:rPr>
              <a:t>100%	</a:t>
            </a:r>
            <a:r>
              <a:rPr sz="3600" spc="10" dirty="0">
                <a:latin typeface="Symbol" panose="05050102010706020507"/>
                <a:cs typeface="Symbol" panose="05050102010706020507"/>
              </a:rPr>
              <a:t></a:t>
            </a:r>
            <a:r>
              <a:rPr sz="360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68.02%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1841" y="3218657"/>
            <a:ext cx="897255" cy="1027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5295">
              <a:lnSpc>
                <a:spcPts val="3925"/>
              </a:lnSpc>
              <a:spcBef>
                <a:spcPts val="135"/>
              </a:spcBef>
            </a:pPr>
            <a:r>
              <a:rPr sz="5400" b="1" i="1" spc="7" baseline="-20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5400" b="1" i="1" spc="-622" baseline="-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5" dirty="0">
                <a:latin typeface="Symbol" panose="05050102010706020507"/>
                <a:cs typeface="Symbol" panose="05050102010706020507"/>
              </a:rPr>
              <a:t></a:t>
            </a:r>
            <a:endParaRPr sz="3600">
              <a:latin typeface="Symbol" panose="05050102010706020507"/>
              <a:cs typeface="Symbol" panose="05050102010706020507"/>
            </a:endParaRPr>
          </a:p>
          <a:p>
            <a:pPr marL="12700">
              <a:lnSpc>
                <a:spcPts val="3925"/>
              </a:lnSpc>
            </a:pP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3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6105" y="3714284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5" dirty="0">
                <a:latin typeface="Symbol" panose="05050102010706020507"/>
                <a:cs typeface="Symbol" panose="05050102010706020507"/>
              </a:rPr>
              <a:t></a:t>
            </a:r>
            <a:endParaRPr sz="36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6105" y="2612937"/>
            <a:ext cx="36131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spc="284" baseline="-38000" dirty="0">
                <a:latin typeface="Symbol" panose="05050102010706020507"/>
                <a:cs typeface="Symbol" panose="05050102010706020507"/>
              </a:rPr>
              <a:t></a:t>
            </a:r>
            <a:r>
              <a:rPr sz="2100" b="1" i="1" spc="5" dirty="0">
                <a:latin typeface="Times New Roman" panose="02020603050405020304"/>
                <a:cs typeface="Times New Roman" panose="02020603050405020304"/>
              </a:rPr>
              <a:t>3</a:t>
            </a:r>
            <a:endParaRPr sz="2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5284" y="3218656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385" dirty="0">
                <a:latin typeface="Symbol" panose="05050102010706020507"/>
                <a:cs typeface="Symbol" panose="05050102010706020507"/>
              </a:rPr>
              <a:t></a:t>
            </a:r>
            <a:r>
              <a:rPr sz="5400" spc="7" baseline="-25000" dirty="0">
                <a:latin typeface="Symbol" panose="05050102010706020507"/>
                <a:cs typeface="Symbol" panose="05050102010706020507"/>
              </a:rPr>
              <a:t></a:t>
            </a:r>
            <a:endParaRPr sz="5400" baseline="-250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05284" y="3714284"/>
            <a:ext cx="20256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5" dirty="0">
                <a:latin typeface="Symbol" panose="05050102010706020507"/>
                <a:cs typeface="Symbol" panose="05050102010706020507"/>
              </a:rPr>
              <a:t></a:t>
            </a:r>
            <a:endParaRPr sz="36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84" y="2924157"/>
            <a:ext cx="69596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0850" algn="l"/>
              </a:tabLst>
            </a:pPr>
            <a:r>
              <a:rPr sz="3600" spc="5" dirty="0">
                <a:latin typeface="Symbol" panose="05050102010706020507"/>
                <a:cs typeface="Symbol" panose="05050102010706020507"/>
              </a:rPr>
              <a:t></a:t>
            </a:r>
            <a:r>
              <a:rPr sz="3600" spc="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-4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5400" baseline="-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1955" y="1908976"/>
            <a:ext cx="1910714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4710" algn="l"/>
                <a:tab pos="1273810" algn="l"/>
              </a:tabLst>
            </a:pP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00" b="1" i="1" spc="3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360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34000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600" b="1" i="1" spc="5" dirty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3600" b="1" i="1" spc="-5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50" b="1" i="1" spc="7" baseline="42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3150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1195" y="2260956"/>
            <a:ext cx="52685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4240" algn="l"/>
                <a:tab pos="2007870" algn="l"/>
                <a:tab pos="2259330" algn="l"/>
                <a:tab pos="2754630" algn="l"/>
                <a:tab pos="3646170" algn="l"/>
                <a:tab pos="4750435" algn="l"/>
                <a:tab pos="5001895" algn="l"/>
              </a:tabLst>
            </a:pPr>
            <a:r>
              <a:rPr sz="3600" b="1" i="1" u="heavy" spc="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3600" b="1" i="1" u="heavy" spc="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spc="15" baseline="-22000" dirty="0">
                <a:latin typeface="Symbol" panose="05050102010706020507"/>
                <a:cs typeface="Symbol" panose="05050102010706020507"/>
              </a:rPr>
              <a:t></a:t>
            </a:r>
            <a:r>
              <a:rPr sz="5400" spc="15" baseline="-22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b="1" i="1" u="heavy" spc="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3600" b="1" i="1" u="heavy" spc="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spc="15" baseline="-22000" dirty="0">
                <a:latin typeface="Symbol" panose="05050102010706020507"/>
                <a:cs typeface="Symbol" panose="05050102010706020507"/>
              </a:rPr>
              <a:t></a:t>
            </a:r>
            <a:endParaRPr sz="5400" baseline="-2200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9491" y="1908976"/>
            <a:ext cx="1910714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4710" algn="l"/>
                <a:tab pos="1273810" algn="l"/>
              </a:tabLst>
            </a:pPr>
            <a:r>
              <a:rPr sz="3600" b="1" i="1" spc="1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00" b="1" i="1" spc="3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360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5400" b="1" i="1" spc="15" baseline="34000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600" b="1" i="1" spc="5" dirty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3600" b="1" i="1" spc="-5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50" b="1" i="1" spc="7" baseline="42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3150" baseline="42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9990" y="3599815"/>
            <a:ext cx="5118735" cy="301307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16865"/>
            <a:ext cx="1142619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3200" b="1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六方最密堆积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空间利用率：球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6649" y="1140912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0" y="30280"/>
                </a:moveTo>
                <a:lnTo>
                  <a:pt x="52713" y="0"/>
                </a:lnTo>
              </a:path>
            </a:pathLst>
          </a:custGeom>
          <a:ln w="169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39363" y="1149338"/>
            <a:ext cx="77470" cy="140970"/>
          </a:xfrm>
          <a:custGeom>
            <a:avLst/>
            <a:gdLst/>
            <a:ahLst/>
            <a:cxnLst/>
            <a:rect l="l" t="t" r="r" b="b"/>
            <a:pathLst>
              <a:path w="77470" h="140969">
                <a:moveTo>
                  <a:pt x="0" y="0"/>
                </a:moveTo>
                <a:lnTo>
                  <a:pt x="77363" y="140477"/>
                </a:lnTo>
              </a:path>
            </a:pathLst>
          </a:custGeom>
          <a:ln w="348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5242" y="870028"/>
            <a:ext cx="102235" cy="420370"/>
          </a:xfrm>
          <a:custGeom>
            <a:avLst/>
            <a:gdLst/>
            <a:ahLst/>
            <a:cxnLst/>
            <a:rect l="l" t="t" r="r" b="b"/>
            <a:pathLst>
              <a:path w="102235" h="420369">
                <a:moveTo>
                  <a:pt x="0" y="419787"/>
                </a:moveTo>
                <a:lnTo>
                  <a:pt x="102013" y="0"/>
                </a:lnTo>
              </a:path>
            </a:pathLst>
          </a:custGeom>
          <a:ln w="169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7255" y="87002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3575" y="0"/>
                </a:lnTo>
              </a:path>
            </a:pathLst>
          </a:custGeom>
          <a:ln w="168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04026" y="1422570"/>
            <a:ext cx="23558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25" dirty="0">
                <a:latin typeface="Times New Roman" panose="02020603050405020304"/>
                <a:cs typeface="Times New Roman" panose="02020603050405020304"/>
              </a:rPr>
              <a:t>2</a:t>
            </a:r>
            <a:endParaRPr sz="32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7310" y="1098550"/>
            <a:ext cx="4490720" cy="516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73020" algn="l"/>
                <a:tab pos="3202305" algn="l"/>
              </a:tabLst>
            </a:pPr>
            <a:r>
              <a:rPr sz="3250" i="1" spc="2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250" i="1" spc="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25" dirty="0">
                <a:latin typeface="Symbol" panose="05050102010706020507"/>
                <a:cs typeface="Symbol" panose="05050102010706020507"/>
              </a:rPr>
              <a:t></a:t>
            </a:r>
            <a:r>
              <a:rPr sz="325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2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50" i="1" spc="-3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5" dirty="0">
                <a:latin typeface="Symbol" panose="05050102010706020507"/>
                <a:cs typeface="Symbol" panose="05050102010706020507"/>
              </a:rPr>
              <a:t></a:t>
            </a:r>
            <a:r>
              <a:rPr sz="3250" spc="-40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2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50" i="1" spc="-4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-20" dirty="0">
                <a:latin typeface="Times New Roman" panose="02020603050405020304"/>
                <a:cs typeface="Times New Roman" panose="02020603050405020304"/>
              </a:rPr>
              <a:t>sin</a:t>
            </a:r>
            <a:r>
              <a:rPr sz="3250" spc="-2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spc="25" dirty="0">
                <a:latin typeface="Times New Roman" panose="02020603050405020304"/>
                <a:cs typeface="Times New Roman" panose="02020603050405020304"/>
              </a:rPr>
              <a:t>60</a:t>
            </a:r>
            <a:r>
              <a:rPr sz="2850" spc="37" baseline="42000" dirty="0">
                <a:latin typeface="MT Extra" panose="05050102010205020202"/>
                <a:cs typeface="MT Extra" panose="05050102010205020202"/>
              </a:rPr>
              <a:t></a:t>
            </a:r>
            <a:r>
              <a:rPr sz="2850" spc="37" baseline="42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50" spc="25" dirty="0">
                <a:latin typeface="Symbol" panose="05050102010706020507"/>
                <a:cs typeface="Symbol" panose="05050102010706020507"/>
              </a:rPr>
              <a:t></a:t>
            </a:r>
            <a:r>
              <a:rPr sz="4875" u="heavy" spc="37" baseline="35000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</a:t>
            </a:r>
            <a:r>
              <a:rPr sz="4875" u="heavy" spc="37" baseline="35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4875" spc="-75" baseline="3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i="1" spc="114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50" spc="172" baseline="42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4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3035" y="1616916"/>
            <a:ext cx="67310" cy="39370"/>
          </a:xfrm>
          <a:custGeom>
            <a:avLst/>
            <a:gdLst/>
            <a:ahLst/>
            <a:cxnLst/>
            <a:rect l="l" t="t" r="r" b="b"/>
            <a:pathLst>
              <a:path w="67309" h="39369">
                <a:moveTo>
                  <a:pt x="0" y="39201"/>
                </a:moveTo>
                <a:lnTo>
                  <a:pt x="66768" y="0"/>
                </a:lnTo>
              </a:path>
            </a:pathLst>
          </a:custGeom>
          <a:ln w="213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9804" y="1628560"/>
            <a:ext cx="97155" cy="179070"/>
          </a:xfrm>
          <a:custGeom>
            <a:avLst/>
            <a:gdLst/>
            <a:ahLst/>
            <a:cxnLst/>
            <a:rect l="l" t="t" r="r" b="b"/>
            <a:pathLst>
              <a:path w="97154" h="179069">
                <a:moveTo>
                  <a:pt x="0" y="0"/>
                </a:moveTo>
                <a:lnTo>
                  <a:pt x="96943" y="179016"/>
                </a:lnTo>
              </a:path>
            </a:pathLst>
          </a:custGeom>
          <a:ln w="440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7534" y="1272684"/>
            <a:ext cx="129539" cy="535305"/>
          </a:xfrm>
          <a:custGeom>
            <a:avLst/>
            <a:gdLst/>
            <a:ahLst/>
            <a:cxnLst/>
            <a:rect l="l" t="t" r="r" b="b"/>
            <a:pathLst>
              <a:path w="129540" h="535305">
                <a:moveTo>
                  <a:pt x="0" y="534891"/>
                </a:moveTo>
                <a:lnTo>
                  <a:pt x="129214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16748" y="1272684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92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8144" y="1978096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0" y="0"/>
                </a:moveTo>
                <a:lnTo>
                  <a:pt x="683844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88194" y="1616916"/>
            <a:ext cx="67310" cy="39370"/>
          </a:xfrm>
          <a:custGeom>
            <a:avLst/>
            <a:gdLst/>
            <a:ahLst/>
            <a:cxnLst/>
            <a:rect l="l" t="t" r="r" b="b"/>
            <a:pathLst>
              <a:path w="67309" h="39369">
                <a:moveTo>
                  <a:pt x="0" y="39201"/>
                </a:moveTo>
                <a:lnTo>
                  <a:pt x="66768" y="0"/>
                </a:lnTo>
              </a:path>
            </a:pathLst>
          </a:custGeom>
          <a:ln w="213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54963" y="1628560"/>
            <a:ext cx="97155" cy="179070"/>
          </a:xfrm>
          <a:custGeom>
            <a:avLst/>
            <a:gdLst/>
            <a:ahLst/>
            <a:cxnLst/>
            <a:rect l="l" t="t" r="r" b="b"/>
            <a:pathLst>
              <a:path w="97154" h="179069">
                <a:moveTo>
                  <a:pt x="0" y="0"/>
                </a:moveTo>
                <a:lnTo>
                  <a:pt x="96943" y="179016"/>
                </a:lnTo>
              </a:path>
            </a:pathLst>
          </a:custGeom>
          <a:ln w="440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62649" y="1272684"/>
            <a:ext cx="129539" cy="535305"/>
          </a:xfrm>
          <a:custGeom>
            <a:avLst/>
            <a:gdLst/>
            <a:ahLst/>
            <a:cxnLst/>
            <a:rect l="l" t="t" r="r" b="b"/>
            <a:pathLst>
              <a:path w="129540" h="535305">
                <a:moveTo>
                  <a:pt x="0" y="534891"/>
                </a:moveTo>
                <a:lnTo>
                  <a:pt x="129258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291907" y="1272684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852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61862" y="1978096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>
                <a:moveTo>
                  <a:pt x="0" y="0"/>
                </a:moveTo>
                <a:lnTo>
                  <a:pt x="980046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29192" y="3146306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5">
                <a:moveTo>
                  <a:pt x="0" y="38127"/>
                </a:moveTo>
                <a:lnTo>
                  <a:pt x="66768" y="0"/>
                </a:lnTo>
              </a:path>
            </a:pathLst>
          </a:custGeom>
          <a:ln w="213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95961" y="3156898"/>
            <a:ext cx="97155" cy="177165"/>
          </a:xfrm>
          <a:custGeom>
            <a:avLst/>
            <a:gdLst/>
            <a:ahLst/>
            <a:cxnLst/>
            <a:rect l="l" t="t" r="r" b="b"/>
            <a:pathLst>
              <a:path w="97154" h="177164">
                <a:moveTo>
                  <a:pt x="0" y="0"/>
                </a:moveTo>
                <a:lnTo>
                  <a:pt x="96943" y="176877"/>
                </a:lnTo>
              </a:path>
            </a:pathLst>
          </a:custGeom>
          <a:ln w="440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03691" y="2807366"/>
            <a:ext cx="129539" cy="526415"/>
          </a:xfrm>
          <a:custGeom>
            <a:avLst/>
            <a:gdLst/>
            <a:ahLst/>
            <a:cxnLst/>
            <a:rect l="l" t="t" r="r" b="b"/>
            <a:pathLst>
              <a:path w="129540" h="526414">
                <a:moveTo>
                  <a:pt x="0" y="526409"/>
                </a:moveTo>
                <a:lnTo>
                  <a:pt x="129214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32906" y="28073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455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913871" y="3146307"/>
            <a:ext cx="67310" cy="38735"/>
          </a:xfrm>
          <a:custGeom>
            <a:avLst/>
            <a:gdLst/>
            <a:ahLst/>
            <a:cxnLst/>
            <a:rect l="l" t="t" r="r" b="b"/>
            <a:pathLst>
              <a:path w="67309" h="38735">
                <a:moveTo>
                  <a:pt x="0" y="38127"/>
                </a:moveTo>
                <a:lnTo>
                  <a:pt x="66768" y="0"/>
                </a:lnTo>
              </a:path>
            </a:pathLst>
          </a:custGeom>
          <a:ln w="213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80640" y="3156898"/>
            <a:ext cx="98425" cy="177165"/>
          </a:xfrm>
          <a:custGeom>
            <a:avLst/>
            <a:gdLst/>
            <a:ahLst/>
            <a:cxnLst/>
            <a:rect l="l" t="t" r="r" b="b"/>
            <a:pathLst>
              <a:path w="98425" h="177164">
                <a:moveTo>
                  <a:pt x="0" y="0"/>
                </a:moveTo>
                <a:lnTo>
                  <a:pt x="98035" y="176877"/>
                </a:lnTo>
              </a:path>
            </a:pathLst>
          </a:custGeom>
          <a:ln w="440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89417" y="2807366"/>
            <a:ext cx="128270" cy="526415"/>
          </a:xfrm>
          <a:custGeom>
            <a:avLst/>
            <a:gdLst/>
            <a:ahLst/>
            <a:cxnLst/>
            <a:rect l="l" t="t" r="r" b="b"/>
            <a:pathLst>
              <a:path w="128270" h="526414">
                <a:moveTo>
                  <a:pt x="0" y="526409"/>
                </a:moveTo>
                <a:lnTo>
                  <a:pt x="128166" y="0"/>
                </a:lnTo>
              </a:path>
            </a:pathLst>
          </a:custGeom>
          <a:ln w="21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17584" y="280736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0" y="0"/>
                </a:moveTo>
                <a:lnTo>
                  <a:pt x="314455" y="0"/>
                </a:lnTo>
              </a:path>
            </a:pathLst>
          </a:custGeom>
          <a:ln w="21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684708" y="1233461"/>
            <a:ext cx="91376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31825" algn="l"/>
              </a:tabLst>
            </a:pPr>
            <a:r>
              <a:rPr sz="4150" spc="35" dirty="0">
                <a:latin typeface="Times New Roman" panose="02020603050405020304"/>
                <a:cs typeface="Times New Roman" panose="02020603050405020304"/>
              </a:rPr>
              <a:t>2	6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64048" y="1980145"/>
            <a:ext cx="2146935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64995" algn="l"/>
              </a:tabLst>
            </a:pPr>
            <a:r>
              <a:rPr sz="4150" spc="35" dirty="0">
                <a:latin typeface="Times New Roman" panose="02020603050405020304"/>
                <a:cs typeface="Times New Roman" panose="02020603050405020304"/>
              </a:rPr>
              <a:t>2	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0206" y="1233461"/>
            <a:ext cx="294640" cy="662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35" dirty="0">
                <a:latin typeface="Times New Roman" panose="02020603050405020304"/>
                <a:cs typeface="Times New Roman" panose="02020603050405020304"/>
              </a:rPr>
              <a:t>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2450" y="1551011"/>
            <a:ext cx="4551680" cy="67881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255"/>
              </a:spcBef>
              <a:tabLst>
                <a:tab pos="2269490" algn="l"/>
                <a:tab pos="2830830" algn="l"/>
                <a:tab pos="4269740" algn="l"/>
              </a:tabLst>
            </a:pPr>
            <a:r>
              <a:rPr sz="4150" i="1" spc="-35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3600" spc="37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晶</a:t>
            </a:r>
            <a:r>
              <a:rPr sz="3600" spc="89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600" spc="12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150" spc="35" dirty="0">
                <a:latin typeface="Symbol" panose="05050102010706020507"/>
                <a:cs typeface="Symbol" panose="05050102010706020507"/>
              </a:rPr>
              <a:t></a:t>
            </a:r>
            <a:r>
              <a:rPr sz="41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i="1" spc="3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15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35" dirty="0">
                <a:latin typeface="Symbol" panose="05050102010706020507"/>
                <a:cs typeface="Symbol" panose="05050102010706020507"/>
              </a:rPr>
              <a:t></a:t>
            </a:r>
            <a:r>
              <a:rPr sz="41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i="1" spc="35" dirty="0">
                <a:latin typeface="Times New Roman" panose="02020603050405020304"/>
                <a:cs typeface="Times New Roman" panose="02020603050405020304"/>
              </a:rPr>
              <a:t>a</a:t>
            </a:r>
            <a:endParaRPr sz="4150">
              <a:latin typeface="Times New Roman" panose="02020603050405020304"/>
              <a:cs typeface="Times New Roman" panose="02020603050405020304"/>
            </a:endParaRPr>
          </a:p>
          <a:p>
            <a:pPr marL="743585" algn="ctr">
              <a:lnSpc>
                <a:spcPts val="1415"/>
              </a:lnSpc>
            </a:pPr>
            <a:r>
              <a:rPr sz="2400" spc="25" dirty="0">
                <a:latin typeface="Times New Roman" panose="02020603050405020304"/>
                <a:cs typeface="Times New Roman" panose="02020603050405020304"/>
              </a:rPr>
              <a:t>2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50597" y="4315060"/>
            <a:ext cx="294640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60" dirty="0">
                <a:latin typeface="Times New Roman" panose="02020603050405020304"/>
                <a:cs typeface="Times New Roman" panose="02020603050405020304"/>
              </a:rPr>
              <a:t>3</a:t>
            </a:r>
            <a:endParaRPr sz="4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84619" y="2768122"/>
            <a:ext cx="6258560" cy="1793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14650">
              <a:lnSpc>
                <a:spcPct val="100000"/>
              </a:lnSpc>
              <a:spcBef>
                <a:spcPts val="125"/>
              </a:spcBef>
              <a:tabLst>
                <a:tab pos="3680460" algn="l"/>
                <a:tab pos="4561205" algn="l"/>
                <a:tab pos="5565775" algn="l"/>
              </a:tabLst>
            </a:pPr>
            <a:r>
              <a:rPr sz="4150" spc="35" dirty="0">
                <a:latin typeface="Symbol" panose="05050102010706020507"/>
                <a:cs typeface="Symbol" panose="05050102010706020507"/>
              </a:rPr>
              <a:t></a:t>
            </a:r>
            <a:r>
              <a:rPr sz="4150" spc="3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7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50" i="1" spc="204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600" spc="37" baseline="4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600" baseline="4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35" dirty="0">
                <a:latin typeface="Symbol" panose="05050102010706020507"/>
                <a:cs typeface="Symbol" panose="05050102010706020507"/>
              </a:rPr>
              <a:t></a:t>
            </a:r>
            <a:r>
              <a:rPr sz="4150" spc="-3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3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7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50" i="1" spc="33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600" spc="37" baseline="43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3990"/>
              </a:spcBef>
            </a:pPr>
            <a:r>
              <a:rPr sz="4100" spc="-35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4100" spc="35" dirty="0">
                <a:latin typeface="宋体" panose="02010600030101010101" pitchFamily="2" charset="-122"/>
                <a:cs typeface="宋体" panose="02010600030101010101" pitchFamily="2" charset="-122"/>
              </a:rPr>
              <a:t>晶</a:t>
            </a:r>
            <a:r>
              <a:rPr sz="4100" spc="15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4100" spc="35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4100" spc="-204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4100" spc="-8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00" spc="35" dirty="0">
                <a:latin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4100" spc="-90" dirty="0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r>
              <a:rPr sz="4100" spc="40" dirty="0">
                <a:latin typeface="Times New Roman" panose="02020603050405020304"/>
                <a:cs typeface="Times New Roman" panose="02020603050405020304"/>
              </a:rPr>
              <a:t>)</a:t>
            </a:r>
            <a:endParaRPr sz="4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4869" y="4270721"/>
            <a:ext cx="3390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60" dirty="0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7128" y="3877038"/>
            <a:ext cx="3018155" cy="6908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83590" algn="l"/>
              </a:tabLst>
            </a:pPr>
            <a:r>
              <a:rPr sz="4100" i="1" spc="75" dirty="0">
                <a:latin typeface="Times New Roman" panose="02020603050405020304"/>
                <a:cs typeface="Times New Roman" panose="02020603050405020304"/>
              </a:rPr>
              <a:t>V	</a:t>
            </a:r>
            <a:r>
              <a:rPr sz="4100" spc="75" dirty="0">
                <a:latin typeface="Symbol" panose="05050102010706020507"/>
                <a:cs typeface="Symbol" panose="05050102010706020507"/>
              </a:rPr>
              <a:t></a:t>
            </a:r>
            <a:r>
              <a:rPr sz="41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00" spc="21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100" spc="215" dirty="0">
                <a:latin typeface="Symbol" panose="05050102010706020507"/>
                <a:cs typeface="Symbol" panose="05050102010706020507"/>
              </a:rPr>
              <a:t></a:t>
            </a:r>
            <a:r>
              <a:rPr sz="4100" spc="2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150" u="heavy" spc="-247" baseline="35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6525" i="1" u="heavy" spc="-247" baseline="33000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</a:t>
            </a:r>
            <a:r>
              <a:rPr sz="6525" i="1" spc="-585" baseline="3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00" i="1" spc="17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600" spc="262" baseline="43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31051" y="5245809"/>
            <a:ext cx="882015" cy="1235710"/>
          </a:xfrm>
          <a:custGeom>
            <a:avLst/>
            <a:gdLst/>
            <a:ahLst/>
            <a:cxnLst/>
            <a:rect l="l" t="t" r="r" b="b"/>
            <a:pathLst>
              <a:path w="882014" h="1235710">
                <a:moveTo>
                  <a:pt x="881945" y="0"/>
                </a:moveTo>
                <a:lnTo>
                  <a:pt x="0" y="1235311"/>
                </a:lnTo>
              </a:path>
            </a:pathLst>
          </a:custGeom>
          <a:ln w="229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022061" y="5430382"/>
            <a:ext cx="397256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25" dirty="0">
                <a:latin typeface="Symbol" panose="05050102010706020507"/>
                <a:cs typeface="Symbol" panose="05050102010706020507"/>
              </a:rPr>
              <a:t></a:t>
            </a:r>
            <a:r>
              <a:rPr sz="4450" spc="25" dirty="0">
                <a:latin typeface="Times New Roman" panose="02020603050405020304"/>
                <a:cs typeface="Times New Roman" panose="02020603050405020304"/>
              </a:rPr>
              <a:t>100% </a:t>
            </a:r>
            <a:r>
              <a:rPr sz="4450" spc="25" dirty="0">
                <a:latin typeface="Symbol" panose="05050102010706020507"/>
                <a:cs typeface="Symbol" panose="05050102010706020507"/>
              </a:rPr>
              <a:t></a:t>
            </a:r>
            <a:r>
              <a:rPr sz="4450" spc="-4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50" dirty="0">
                <a:latin typeface="Times New Roman" panose="02020603050405020304"/>
                <a:cs typeface="Times New Roman" panose="02020603050405020304"/>
              </a:rPr>
              <a:t>74.05%</a:t>
            </a:r>
            <a:endParaRPr sz="44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48334" y="6107444"/>
            <a:ext cx="6889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晶胞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34472" y="5490377"/>
            <a:ext cx="3594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5" dirty="0">
                <a:latin typeface="宋体" panose="02010600030101010101" pitchFamily="2" charset="-122"/>
                <a:cs typeface="宋体" panose="02010600030101010101" pitchFamily="2" charset="-122"/>
              </a:rPr>
              <a:t>球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50103" y="5720781"/>
            <a:ext cx="3752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i="1" spc="25" dirty="0">
                <a:latin typeface="Times New Roman" panose="02020603050405020304"/>
                <a:cs typeface="Times New Roman" panose="02020603050405020304"/>
              </a:rPr>
              <a:t>V</a:t>
            </a:r>
            <a:endParaRPr sz="44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09782" y="5098006"/>
            <a:ext cx="3625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i="1" spc="-170" dirty="0">
                <a:latin typeface="Times New Roman" panose="02020603050405020304"/>
                <a:cs typeface="Times New Roman" panose="02020603050405020304"/>
              </a:rPr>
              <a:t>V</a:t>
            </a:r>
            <a:endParaRPr sz="445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0840" y="1948180"/>
            <a:ext cx="1492885" cy="175831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370" y="4688205"/>
            <a:ext cx="4084320" cy="20269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202565"/>
            <a:ext cx="7835900" cy="52050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690" y="1236345"/>
            <a:ext cx="5457825" cy="27552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465" y="635000"/>
            <a:ext cx="1135443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）金刚石空间利用率：球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积占晶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胞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百分比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0501" y="156982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69">
                <a:moveTo>
                  <a:pt x="0" y="0"/>
                </a:moveTo>
                <a:lnTo>
                  <a:pt x="344136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27834" y="156982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4136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2162" y="3544335"/>
            <a:ext cx="67945" cy="38735"/>
          </a:xfrm>
          <a:custGeom>
            <a:avLst/>
            <a:gdLst/>
            <a:ahLst/>
            <a:cxnLst/>
            <a:rect l="l" t="t" r="r" b="b"/>
            <a:pathLst>
              <a:path w="67945" h="38735">
                <a:moveTo>
                  <a:pt x="0" y="38549"/>
                </a:moveTo>
                <a:lnTo>
                  <a:pt x="67426" y="0"/>
                </a:lnTo>
              </a:path>
            </a:pathLst>
          </a:custGeom>
          <a:ln w="220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39589" y="3555322"/>
            <a:ext cx="97790" cy="198755"/>
          </a:xfrm>
          <a:custGeom>
            <a:avLst/>
            <a:gdLst/>
            <a:ahLst/>
            <a:cxnLst/>
            <a:rect l="l" t="t" r="r" b="b"/>
            <a:pathLst>
              <a:path w="97789" h="198754">
                <a:moveTo>
                  <a:pt x="0" y="0"/>
                </a:moveTo>
                <a:lnTo>
                  <a:pt x="97746" y="198286"/>
                </a:lnTo>
              </a:path>
            </a:pathLst>
          </a:custGeom>
          <a:ln w="44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48363" y="3169787"/>
            <a:ext cx="129539" cy="584200"/>
          </a:xfrm>
          <a:custGeom>
            <a:avLst/>
            <a:gdLst/>
            <a:ahLst/>
            <a:cxnLst/>
            <a:rect l="l" t="t" r="r" b="b"/>
            <a:pathLst>
              <a:path w="129539" h="584200">
                <a:moveTo>
                  <a:pt x="0" y="583821"/>
                </a:moveTo>
                <a:lnTo>
                  <a:pt x="129393" y="0"/>
                </a:lnTo>
              </a:path>
            </a:pathLst>
          </a:custGeom>
          <a:ln w="220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7756" y="3169787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152" y="0"/>
                </a:lnTo>
              </a:path>
            </a:pathLst>
          </a:custGeom>
          <a:ln w="220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7068" y="3100955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0" y="0"/>
                </a:moveTo>
                <a:lnTo>
                  <a:pt x="737885" y="0"/>
                </a:lnTo>
              </a:path>
            </a:pathLst>
          </a:custGeom>
          <a:ln w="110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04799" y="3234710"/>
            <a:ext cx="229235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50" spc="5" dirty="0">
                <a:latin typeface="Symbol" panose="05050102010706020507"/>
                <a:cs typeface="Symbol" panose="05050102010706020507"/>
              </a:rPr>
              <a:t></a:t>
            </a:r>
            <a:endParaRPr sz="41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3779" y="1967994"/>
            <a:ext cx="432308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22395" algn="l"/>
              </a:tabLst>
            </a:pPr>
            <a:r>
              <a:rPr sz="6225" b="1" i="1" spc="15" baseline="-250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6225" b="1" i="1" spc="-989" baseline="-2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spc="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spc="330" baseline="-37000" dirty="0">
                <a:latin typeface="Symbol" panose="05050102010706020507"/>
                <a:cs typeface="Symbol" panose="05050102010706020507"/>
              </a:rPr>
              <a:t></a:t>
            </a:r>
            <a:r>
              <a:rPr sz="2400" b="1" i="1" spc="10" dirty="0">
                <a:latin typeface="Times New Roman" panose="02020603050405020304"/>
                <a:cs typeface="Times New Roman" panose="02020603050405020304"/>
              </a:rPr>
              <a:t>3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1834" y="2664664"/>
            <a:ext cx="1702435" cy="1177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5"/>
              </a:lnSpc>
              <a:spcBef>
                <a:spcPts val="130"/>
              </a:spcBef>
              <a:tabLst>
                <a:tab pos="1196340" algn="l"/>
              </a:tabLst>
            </a:pPr>
            <a:r>
              <a:rPr sz="4150" spc="5" dirty="0">
                <a:latin typeface="Symbol" panose="05050102010706020507"/>
                <a:cs typeface="Symbol" panose="05050102010706020507"/>
              </a:rPr>
              <a:t></a:t>
            </a:r>
            <a:r>
              <a:rPr sz="4150" spc="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7" baseline="-30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6225" b="1" i="1" spc="-712" baseline="-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5" dirty="0">
                <a:latin typeface="Symbol" panose="05050102010706020507"/>
                <a:cs typeface="Symbol" panose="05050102010706020507"/>
              </a:rPr>
              <a:t></a:t>
            </a:r>
            <a:endParaRPr sz="4150">
              <a:latin typeface="Symbol" panose="05050102010706020507"/>
              <a:cs typeface="Symbol" panose="05050102010706020507"/>
            </a:endParaRPr>
          </a:p>
          <a:p>
            <a:pPr marL="12700">
              <a:lnSpc>
                <a:spcPts val="4515"/>
              </a:lnSpc>
              <a:tabLst>
                <a:tab pos="687070" algn="l"/>
              </a:tabLst>
            </a:pPr>
            <a:r>
              <a:rPr sz="6225" spc="7" baseline="-6000" dirty="0">
                <a:latin typeface="Symbol" panose="05050102010706020507"/>
                <a:cs typeface="Symbol" panose="05050102010706020507"/>
              </a:rPr>
              <a:t></a:t>
            </a:r>
            <a:r>
              <a:rPr sz="6225" spc="7" baseline="-6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b="1" i="1" spc="10" dirty="0">
                <a:latin typeface="Times New Roman" panose="02020603050405020304"/>
                <a:cs typeface="Times New Roman" panose="02020603050405020304"/>
              </a:rPr>
              <a:t>3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1834" y="2325945"/>
            <a:ext cx="79629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17525" algn="l"/>
              </a:tabLst>
            </a:pPr>
            <a:r>
              <a:rPr sz="4150" spc="5" dirty="0">
                <a:latin typeface="Symbol" panose="05050102010706020507"/>
                <a:cs typeface="Symbol" panose="05050102010706020507"/>
              </a:rPr>
              <a:t></a:t>
            </a:r>
            <a:r>
              <a:rPr sz="4150" spc="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-4000" dirty="0">
                <a:latin typeface="Times New Roman" panose="02020603050405020304"/>
                <a:cs typeface="Times New Roman" panose="02020603050405020304"/>
              </a:rPr>
              <a:t>8</a:t>
            </a:r>
            <a:endParaRPr sz="6225" baseline="-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6859" y="1769701"/>
            <a:ext cx="9124950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1715" algn="l"/>
                <a:tab pos="2290445" algn="l"/>
                <a:tab pos="2580005" algn="l"/>
                <a:tab pos="3149600" algn="l"/>
                <a:tab pos="4158615" algn="l"/>
                <a:tab pos="5427980" algn="l"/>
                <a:tab pos="7567295" algn="l"/>
                <a:tab pos="8137525" algn="l"/>
              </a:tabLst>
            </a:pPr>
            <a:r>
              <a:rPr sz="6225" b="1" i="1" u="heavy" spc="0" baseline="22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225" b="1" i="1" u="heavy" spc="15" baseline="22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6225" b="1" i="1" spc="15" baseline="22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10" dirty="0">
                <a:latin typeface="Symbol" panose="05050102010706020507"/>
                <a:cs typeface="Symbol" panose="05050102010706020507"/>
              </a:rPr>
              <a:t></a:t>
            </a:r>
            <a:r>
              <a:rPr sz="415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u="heavy" spc="0" baseline="22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6225" b="1" i="1" u="heavy" spc="15" baseline="22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6225" b="1" i="1" spc="675" baseline="2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4150" spc="3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b="1" i="1" spc="1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4150" b="1" i="1" spc="10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4150" b="1" i="1" spc="15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4150" b="1" i="1" spc="25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415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spc="10" dirty="0">
                <a:latin typeface="Symbol" panose="05050102010706020507"/>
                <a:cs typeface="Symbol" panose="05050102010706020507"/>
              </a:rPr>
              <a:t></a:t>
            </a:r>
            <a:r>
              <a:rPr sz="41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150" b="1" i="1" spc="15" dirty="0">
                <a:latin typeface="Times New Roman" panose="02020603050405020304"/>
                <a:cs typeface="Times New Roman" panose="02020603050405020304"/>
              </a:rPr>
              <a:t>34%</a:t>
            </a:r>
            <a:endParaRPr sz="41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4423" y="1215482"/>
            <a:ext cx="5330825" cy="662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81710" algn="l"/>
                <a:tab pos="1463040" algn="l"/>
                <a:tab pos="3149600" algn="l"/>
                <a:tab pos="4118610" algn="l"/>
                <a:tab pos="4600575" algn="l"/>
              </a:tabLst>
            </a:pPr>
            <a:r>
              <a:rPr sz="4150" b="1" i="1" spc="1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 b="1" i="1" spc="3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415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34000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4150" b="1" i="1" spc="0" dirty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4150" b="1" i="1" spc="-5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 baseline="43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4150" b="1" i="1" spc="1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4150" b="1" i="1" spc="3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150" spc="10" dirty="0">
                <a:latin typeface="Symbol" panose="05050102010706020507"/>
                <a:cs typeface="Symbol" panose="05050102010706020507"/>
              </a:rPr>
              <a:t></a:t>
            </a:r>
            <a:r>
              <a:rPr sz="415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225" b="1" i="1" spc="15" baseline="34000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4150" b="1" i="1" spc="0" dirty="0">
                <a:latin typeface="Times New Roman" panose="02020603050405020304"/>
                <a:cs typeface="Times New Roman" panose="02020603050405020304"/>
              </a:rPr>
              <a:t>πr</a:t>
            </a:r>
            <a:r>
              <a:rPr sz="4150" b="1" i="1" spc="-5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i="1" spc="15" baseline="43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3600" baseline="4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、空间利用率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1510" name="图片 3994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85" y="3898265"/>
            <a:ext cx="2963545" cy="2515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45" y="3028315"/>
            <a:ext cx="3884930" cy="34982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" name="文本框 74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、夹角求算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1050925"/>
            <a:ext cx="9389110" cy="3517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40" y="5168265"/>
            <a:ext cx="8919210" cy="66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" y="583565"/>
            <a:ext cx="11803380" cy="199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zh-CN"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在一定温度下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NiO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晶体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以自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发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地分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散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并形成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99000"/>
              </a:lnSpc>
              <a:spcBef>
                <a:spcPts val="22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“单分子层”（如下图），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以认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氧离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作密致单 层排列，镍离子填充其中，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列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式计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算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每平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米面积上 分散的该晶体的质量。（已</a:t>
            </a:r>
            <a:r>
              <a:rPr sz="3200" b="1" spc="-35" dirty="0">
                <a:latin typeface="宋体" panose="02010600030101010101" pitchFamily="2" charset="-122"/>
                <a:cs typeface="宋体" panose="02010600030101010101" pitchFamily="2" charset="-122"/>
              </a:rPr>
              <a:t>知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NiO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摩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尔质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约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74.7 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g/mol</a:t>
            </a: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氧离子半径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140</a:t>
            </a:r>
            <a:r>
              <a:rPr sz="32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pm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267" y="2842132"/>
            <a:ext cx="4293108" cy="17038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585470" y="0"/>
            <a:ext cx="2651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、综合考察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39140" y="4828540"/>
            <a:ext cx="3183890" cy="159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30" y="3164840"/>
            <a:ext cx="4766310" cy="30295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932180"/>
            <a:ext cx="9688195" cy="4864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5470" y="0"/>
            <a:ext cx="2651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、综合考察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60" y="4779010"/>
            <a:ext cx="3908425" cy="152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" y="1232535"/>
            <a:ext cx="8459470" cy="549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40" y="1782445"/>
            <a:ext cx="6877685" cy="4264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9635" y="1876425"/>
            <a:ext cx="1049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晶体中的微粒数、化学式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5470" y="0"/>
            <a:ext cx="2651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、综合考察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661670"/>
            <a:ext cx="7438390" cy="5975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15" y="2080260"/>
            <a:ext cx="4193540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"/>
            <a:ext cx="8495665" cy="5394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205" y="730885"/>
            <a:ext cx="4030980" cy="1257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20" y="5174615"/>
            <a:ext cx="5601970" cy="168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31620" y="530225"/>
          <a:ext cx="9117965" cy="632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955"/>
                <a:gridCol w="775970"/>
                <a:gridCol w="908685"/>
                <a:gridCol w="1207135"/>
                <a:gridCol w="1038860"/>
                <a:gridCol w="1102995"/>
                <a:gridCol w="1351280"/>
                <a:gridCol w="1315085"/>
              </a:tblGrid>
              <a:tr h="1127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晶胞类型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代表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原子的位置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完全占有的原子数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配位数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边长的半径的关系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空间占有率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593396" t="-426" r="-1887" b="-349362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简单立方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endParaRPr lang="en-US" sz="180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顶点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a=2r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77064" t="-118000" r="-99083" b="-310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593396" t="-118000" r="-1887" b="-310500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体心立方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8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en-US" sz="1800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Times New Roman" panose="02020603050405020304" pitchFamily="18" charset="0"/>
                        </a:rPr>
                        <a:t>顶点、体心</a:t>
                      </a:r>
                      <a:endParaRPr lang="zh-CN" altLang="en-US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87571" t="-216915" r="-245198" b="-2089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77064" t="-216915" r="-99083" b="-2089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593396" t="-216915" r="-1887" b="-208955"/>
                      </a:stretch>
                    </a:blipFill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A1</a:t>
                      </a: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面心立方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 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 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1600" kern="1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Times New Roman" panose="02020603050405020304" pitchFamily="18" charset="0"/>
                        </a:rPr>
                        <a:t>顶点、面心</a:t>
                      </a:r>
                      <a:endParaRPr lang="zh-CN" altLang="en-US" sz="20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87571" t="-318500" r="-245198" b="-1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77064" t="-318500" r="-99083" b="-1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593396" t="-318500" r="-1887" b="-110000"/>
                      </a:stretch>
                    </a:blipFill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A3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六方晶胞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Mg</a:t>
                      </a:r>
                      <a:endParaRPr lang="en-US" altLang="zh-CN" sz="1600" kern="1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Zn 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Times New Roman" panose="02020603050405020304" pitchFamily="18" charset="0"/>
                        </a:rPr>
                        <a:t>顶点、</a:t>
                      </a:r>
                      <a:endParaRPr lang="en-US" altLang="zh-CN" sz="2000" kern="10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内部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/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87571" t="-383945" r="-245198" b="-91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477064" t="-383945" r="-99083" b="-91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59" marR="40959" marT="0" marB="0" anchor="ctr">
                    <a:blipFill rotWithShape="0">
                      <a:blip r:embed="rId2"/>
                      <a:stretch>
                        <a:fillRect l="-593396" t="-383945" r="-1887" b="-917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3" name="图片 12" descr="www.jb1000.com"/>
          <p:cNvPicPr/>
          <p:nvPr/>
        </p:nvPicPr>
        <p:blipFill>
          <a:blip r:embed="rId3"/>
          <a:srcRect l="78162" t="12544" r="644" b="20335"/>
          <a:stretch>
            <a:fillRect/>
          </a:stretch>
        </p:blipFill>
        <p:spPr>
          <a:xfrm>
            <a:off x="1878583" y="4262121"/>
            <a:ext cx="753110" cy="756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www.jb1000.com"/>
          <p:cNvPicPr/>
          <p:nvPr/>
        </p:nvPicPr>
        <p:blipFill rotWithShape="1">
          <a:blip r:embed="rId3"/>
          <a:srcRect l="1083" t="9542" r="77492" b="18983"/>
          <a:stretch>
            <a:fillRect/>
          </a:stretch>
        </p:blipFill>
        <p:spPr>
          <a:xfrm>
            <a:off x="1878266" y="1625599"/>
            <a:ext cx="753745" cy="718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www.jb1000.com"/>
          <p:cNvPicPr/>
          <p:nvPr/>
        </p:nvPicPr>
        <p:blipFill rotWithShape="1">
          <a:blip r:embed="rId3"/>
          <a:srcRect l="26416" t="10806" r="50300" b="20248"/>
          <a:stretch>
            <a:fillRect/>
          </a:stretch>
        </p:blipFill>
        <p:spPr>
          <a:xfrm>
            <a:off x="1812543" y="2961006"/>
            <a:ext cx="819150" cy="69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www.jb1000.com"/>
          <p:cNvPicPr/>
          <p:nvPr/>
        </p:nvPicPr>
        <p:blipFill rotWithShape="1">
          <a:blip r:embed="rId3"/>
          <a:srcRect l="53852" r="25752" b="20247"/>
          <a:stretch>
            <a:fillRect/>
          </a:stretch>
        </p:blipFill>
        <p:spPr>
          <a:xfrm>
            <a:off x="1914143" y="5542281"/>
            <a:ext cx="717550" cy="801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" name="文本框 74"/>
          <p:cNvSpPr txBox="1"/>
          <p:nvPr/>
        </p:nvSpPr>
        <p:spPr>
          <a:xfrm>
            <a:off x="95250" y="16510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、配位数</a:t>
            </a:r>
            <a:endParaRPr lang="en-US" altLang="zh-CN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Text Box 2"/>
          <p:cNvSpPr txBox="1"/>
          <p:nvPr/>
        </p:nvSpPr>
        <p:spPr>
          <a:xfrm>
            <a:off x="1703388" y="85725"/>
            <a:ext cx="47529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各类型离子晶体晶胞的比较</a:t>
            </a:r>
            <a:endParaRPr lang="zh-CN" altLang="en-US" sz="24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ph idx="1"/>
          </p:nvPr>
        </p:nvGraphicFramePr>
        <p:xfrm>
          <a:off x="1631950" y="620713"/>
          <a:ext cx="8900795" cy="5706745"/>
        </p:xfrm>
        <a:graphic>
          <a:graphicData uri="http://schemas.openxmlformats.org/drawingml/2006/table">
            <a:tbl>
              <a:tblPr/>
              <a:tblGrid>
                <a:gridCol w="786130"/>
                <a:gridCol w="931545"/>
                <a:gridCol w="1363980"/>
                <a:gridCol w="1182370"/>
                <a:gridCol w="1337945"/>
                <a:gridCol w="1093470"/>
                <a:gridCol w="2205355"/>
              </a:tblGrid>
              <a:tr h="10083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晶体类型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晶胞类型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晶胞结构示意图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配位数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距离最近且相等的相反离子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每个晶胞含有离子数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实例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NaCl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CsCl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ZnS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CaF</a:t>
                      </a:r>
                      <a:r>
                        <a:rPr kumimoji="0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82" name="Picture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0588" y="4076700"/>
            <a:ext cx="1225550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83" name="Group 56"/>
          <p:cNvGrpSpPr/>
          <p:nvPr/>
        </p:nvGrpSpPr>
        <p:grpSpPr>
          <a:xfrm>
            <a:off x="3430588" y="2838450"/>
            <a:ext cx="1225550" cy="1081088"/>
            <a:chOff x="0" y="0"/>
            <a:chExt cx="1152" cy="1104"/>
          </a:xfrm>
        </p:grpSpPr>
        <p:grpSp>
          <p:nvGrpSpPr>
            <p:cNvPr id="48184" name="Group 57"/>
            <p:cNvGrpSpPr/>
            <p:nvPr/>
          </p:nvGrpSpPr>
          <p:grpSpPr>
            <a:xfrm>
              <a:off x="96" y="96"/>
              <a:ext cx="960" cy="960"/>
              <a:chOff x="0" y="0"/>
              <a:chExt cx="960" cy="960"/>
            </a:xfrm>
          </p:grpSpPr>
          <p:sp>
            <p:nvSpPr>
              <p:cNvPr id="48185" name="Line 58"/>
              <p:cNvSpPr/>
              <p:nvPr/>
            </p:nvSpPr>
            <p:spPr>
              <a:xfrm flipV="1">
                <a:off x="48" y="76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86" name="Line 59"/>
              <p:cNvSpPr/>
              <p:nvPr/>
            </p:nvSpPr>
            <p:spPr>
              <a:xfrm>
                <a:off x="288" y="672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87" name="Line 60"/>
              <p:cNvSpPr/>
              <p:nvPr/>
            </p:nvSpPr>
            <p:spPr>
              <a:xfrm flipV="1">
                <a:off x="720" y="76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88" name="Line 61"/>
              <p:cNvSpPr/>
              <p:nvPr/>
            </p:nvSpPr>
            <p:spPr>
              <a:xfrm>
                <a:off x="48" y="96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89" name="Line 62"/>
              <p:cNvSpPr/>
              <p:nvPr/>
            </p:nvSpPr>
            <p:spPr>
              <a:xfrm>
                <a:off x="48" y="240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0" name="Line 63"/>
              <p:cNvSpPr/>
              <p:nvPr/>
            </p:nvSpPr>
            <p:spPr>
              <a:xfrm flipV="1">
                <a:off x="672" y="96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1" name="Line 64"/>
              <p:cNvSpPr/>
              <p:nvPr/>
            </p:nvSpPr>
            <p:spPr>
              <a:xfrm>
                <a:off x="912" y="48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2" name="Line 65"/>
              <p:cNvSpPr/>
              <p:nvPr/>
            </p:nvSpPr>
            <p:spPr>
              <a:xfrm>
                <a:off x="720" y="192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3" name="Line 66"/>
              <p:cNvSpPr/>
              <p:nvPr/>
            </p:nvSpPr>
            <p:spPr>
              <a:xfrm>
                <a:off x="240" y="48"/>
                <a:ext cx="0" cy="672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4" name="Line 67"/>
              <p:cNvSpPr/>
              <p:nvPr/>
            </p:nvSpPr>
            <p:spPr>
              <a:xfrm>
                <a:off x="0" y="288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5" name="Line 68"/>
              <p:cNvSpPr/>
              <p:nvPr/>
            </p:nvSpPr>
            <p:spPr>
              <a:xfrm flipV="1">
                <a:off x="48" y="48"/>
                <a:ext cx="192" cy="111"/>
              </a:xfrm>
              <a:prstGeom prst="line">
                <a:avLst/>
              </a:prstGeom>
              <a:ln w="3175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196" name="Line 69"/>
              <p:cNvSpPr/>
              <p:nvPr/>
            </p:nvSpPr>
            <p:spPr>
              <a:xfrm>
                <a:off x="240" y="0"/>
                <a:ext cx="672" cy="0"/>
              </a:xfrm>
              <a:prstGeom prst="line">
                <a:avLst/>
              </a:prstGeom>
              <a:ln w="34925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197" name="Group 70"/>
            <p:cNvGrpSpPr/>
            <p:nvPr/>
          </p:nvGrpSpPr>
          <p:grpSpPr>
            <a:xfrm>
              <a:off x="0" y="0"/>
              <a:ext cx="1152" cy="1104"/>
              <a:chOff x="0" y="0"/>
              <a:chExt cx="1152" cy="1104"/>
            </a:xfrm>
          </p:grpSpPr>
          <p:sp>
            <p:nvSpPr>
              <p:cNvPr id="48198" name="Oval 71"/>
              <p:cNvSpPr/>
              <p:nvPr/>
            </p:nvSpPr>
            <p:spPr>
              <a:xfrm>
                <a:off x="240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199" name="Oval 72"/>
              <p:cNvSpPr/>
              <p:nvPr/>
            </p:nvSpPr>
            <p:spPr>
              <a:xfrm>
                <a:off x="0" y="19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0" name="Oval 73"/>
              <p:cNvSpPr/>
              <p:nvPr/>
            </p:nvSpPr>
            <p:spPr>
              <a:xfrm>
                <a:off x="912" y="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1" name="Oval 74"/>
              <p:cNvSpPr/>
              <p:nvPr/>
            </p:nvSpPr>
            <p:spPr>
              <a:xfrm>
                <a:off x="624" y="19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2" name="Oval 75"/>
              <p:cNvSpPr/>
              <p:nvPr/>
            </p:nvSpPr>
            <p:spPr>
              <a:xfrm>
                <a:off x="240" y="67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3" name="Oval 76"/>
              <p:cNvSpPr/>
              <p:nvPr/>
            </p:nvSpPr>
            <p:spPr>
              <a:xfrm>
                <a:off x="0" y="8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4" name="Oval 77"/>
              <p:cNvSpPr/>
              <p:nvPr/>
            </p:nvSpPr>
            <p:spPr>
              <a:xfrm>
                <a:off x="912" y="672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05" name="Oval 78"/>
              <p:cNvSpPr/>
              <p:nvPr/>
            </p:nvSpPr>
            <p:spPr>
              <a:xfrm>
                <a:off x="672" y="864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8206" name="Oval 79"/>
            <p:cNvSpPr/>
            <p:nvPr/>
          </p:nvSpPr>
          <p:spPr>
            <a:xfrm>
              <a:off x="480" y="528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48207" name="Picture 80" descr="3-29"/>
          <p:cNvPicPr>
            <a:picLocks noChangeAspect="1"/>
          </p:cNvPicPr>
          <p:nvPr/>
        </p:nvPicPr>
        <p:blipFill>
          <a:blip r:embed="rId2">
            <a:lum bright="-14001" contrast="24000"/>
          </a:blip>
          <a:stretch>
            <a:fillRect/>
          </a:stretch>
        </p:blipFill>
        <p:spPr>
          <a:xfrm>
            <a:off x="3432175" y="5229225"/>
            <a:ext cx="1223963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08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5" y="1685925"/>
            <a:ext cx="1296988" cy="106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06" name="Rectangle 82"/>
          <p:cNvSpPr/>
          <p:nvPr/>
        </p:nvSpPr>
        <p:spPr>
          <a:xfrm>
            <a:off x="4656138" y="1708150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07" name="Rectangle 83"/>
          <p:cNvSpPr/>
          <p:nvPr/>
        </p:nvSpPr>
        <p:spPr>
          <a:xfrm>
            <a:off x="5421313" y="17002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08" name="Rectangle 84"/>
          <p:cNvSpPr/>
          <p:nvPr/>
        </p:nvSpPr>
        <p:spPr>
          <a:xfrm>
            <a:off x="4656138" y="2212975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 dirty="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baseline="-250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03509" name="Rectangle 85"/>
          <p:cNvSpPr/>
          <p:nvPr/>
        </p:nvSpPr>
        <p:spPr>
          <a:xfrm>
            <a:off x="5421313" y="22336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0" name="Rectangle 86"/>
          <p:cNvSpPr/>
          <p:nvPr/>
        </p:nvSpPr>
        <p:spPr>
          <a:xfrm>
            <a:off x="4727575" y="2852738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11" name="Rectangle 87"/>
          <p:cNvSpPr/>
          <p:nvPr/>
        </p:nvSpPr>
        <p:spPr>
          <a:xfrm>
            <a:off x="4727575" y="3429000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12" name="Rectangle 88"/>
          <p:cNvSpPr/>
          <p:nvPr/>
        </p:nvSpPr>
        <p:spPr>
          <a:xfrm>
            <a:off x="5491163" y="34575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3" name="Rectangle 89"/>
          <p:cNvSpPr/>
          <p:nvPr/>
        </p:nvSpPr>
        <p:spPr>
          <a:xfrm>
            <a:off x="5503863" y="28813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4" name="Rectangle 90"/>
          <p:cNvSpPr/>
          <p:nvPr/>
        </p:nvSpPr>
        <p:spPr>
          <a:xfrm>
            <a:off x="4656138" y="4078288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15" name="Rectangle 91"/>
          <p:cNvSpPr/>
          <p:nvPr/>
        </p:nvSpPr>
        <p:spPr>
          <a:xfrm>
            <a:off x="4700588" y="4538663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 dirty="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6" name="Rectangle 92"/>
          <p:cNvSpPr/>
          <p:nvPr/>
        </p:nvSpPr>
        <p:spPr>
          <a:xfrm>
            <a:off x="5564188" y="40782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7" name="Rectangle 93"/>
          <p:cNvSpPr/>
          <p:nvPr/>
        </p:nvSpPr>
        <p:spPr>
          <a:xfrm>
            <a:off x="5534025" y="45100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8" name="Rectangle 94"/>
          <p:cNvSpPr/>
          <p:nvPr/>
        </p:nvSpPr>
        <p:spPr>
          <a:xfrm>
            <a:off x="4656138" y="5300663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19" name="Rectangle 95"/>
          <p:cNvSpPr/>
          <p:nvPr/>
        </p:nvSpPr>
        <p:spPr>
          <a:xfrm>
            <a:off x="4727575" y="5851525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20" name="Rectangle 96"/>
          <p:cNvSpPr/>
          <p:nvPr/>
        </p:nvSpPr>
        <p:spPr>
          <a:xfrm>
            <a:off x="5449888" y="585152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21" name="Rectangle 97"/>
          <p:cNvSpPr/>
          <p:nvPr/>
        </p:nvSpPr>
        <p:spPr>
          <a:xfrm>
            <a:off x="5505450" y="53736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22" name="Rectangle 98"/>
          <p:cNvSpPr/>
          <p:nvPr/>
        </p:nvSpPr>
        <p:spPr>
          <a:xfrm>
            <a:off x="5889625" y="1781175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23" name="Rectangle 99"/>
          <p:cNvSpPr/>
          <p:nvPr/>
        </p:nvSpPr>
        <p:spPr>
          <a:xfrm>
            <a:off x="5875338" y="2257425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 dirty="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baseline="-250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03524" name="Rectangle 100"/>
          <p:cNvSpPr/>
          <p:nvPr/>
        </p:nvSpPr>
        <p:spPr>
          <a:xfrm>
            <a:off x="5918200" y="2925763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25" name="Rectangle 101"/>
          <p:cNvSpPr/>
          <p:nvPr/>
        </p:nvSpPr>
        <p:spPr>
          <a:xfrm>
            <a:off x="5918200" y="3502025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26" name="Rectangle 102"/>
          <p:cNvSpPr/>
          <p:nvPr/>
        </p:nvSpPr>
        <p:spPr>
          <a:xfrm>
            <a:off x="5846763" y="4151313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27" name="Rectangle 103"/>
          <p:cNvSpPr/>
          <p:nvPr/>
        </p:nvSpPr>
        <p:spPr>
          <a:xfrm>
            <a:off x="5891213" y="4611688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 dirty="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03528" name="Rectangle 104"/>
          <p:cNvSpPr/>
          <p:nvPr/>
        </p:nvSpPr>
        <p:spPr>
          <a:xfrm>
            <a:off x="5846763" y="5373688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29" name="Rectangle 105"/>
          <p:cNvSpPr/>
          <p:nvPr/>
        </p:nvSpPr>
        <p:spPr>
          <a:xfrm>
            <a:off x="5918200" y="5924550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30" name="Rectangle 106"/>
          <p:cNvSpPr/>
          <p:nvPr/>
        </p:nvSpPr>
        <p:spPr>
          <a:xfrm>
            <a:off x="7199313" y="1643063"/>
            <a:ext cx="999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Na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31" name="Rectangle 107"/>
          <p:cNvSpPr/>
          <p:nvPr/>
        </p:nvSpPr>
        <p:spPr>
          <a:xfrm>
            <a:off x="7199313" y="2147888"/>
            <a:ext cx="7854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00CC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rgbClr val="0000CC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baseline="-25000" dirty="0">
                <a:solidFill>
                  <a:srgbClr val="0000CC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baseline="-250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03532" name="Rectangle 108"/>
          <p:cNvSpPr/>
          <p:nvPr/>
        </p:nvSpPr>
        <p:spPr>
          <a:xfrm>
            <a:off x="7270750" y="2787650"/>
            <a:ext cx="1041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Cs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33" name="Rectangle 109"/>
          <p:cNvSpPr/>
          <p:nvPr/>
        </p:nvSpPr>
        <p:spPr>
          <a:xfrm>
            <a:off x="7270750" y="3363913"/>
            <a:ext cx="8921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Cl</a:t>
            </a:r>
            <a:r>
              <a:rPr lang="en-US" altLang="zh-CN" sz="2400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34" name="Rectangle 110"/>
          <p:cNvSpPr/>
          <p:nvPr/>
        </p:nvSpPr>
        <p:spPr>
          <a:xfrm>
            <a:off x="7199313" y="4013200"/>
            <a:ext cx="11741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Zn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3535" name="Rectangle 111"/>
          <p:cNvSpPr/>
          <p:nvPr/>
        </p:nvSpPr>
        <p:spPr>
          <a:xfrm>
            <a:off x="7243763" y="4473575"/>
            <a:ext cx="906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800080"/>
                </a:solidFill>
                <a:latin typeface="Arial Black" panose="020B0A04020102020204" pitchFamily="34" charset="0"/>
              </a:rPr>
              <a:t>S</a:t>
            </a:r>
            <a:r>
              <a:rPr lang="en-US" altLang="zh-CN" sz="2400" baseline="30000" dirty="0">
                <a:solidFill>
                  <a:srgbClr val="800080"/>
                </a:solidFill>
                <a:latin typeface="Arial Black" panose="020B0A04020102020204" pitchFamily="34" charset="0"/>
              </a:rPr>
              <a:t>2-</a:t>
            </a:r>
            <a:r>
              <a:rPr lang="zh-CN" altLang="en-US" sz="2400" dirty="0">
                <a:solidFill>
                  <a:srgbClr val="80008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03536" name="Rectangle 112"/>
          <p:cNvSpPr/>
          <p:nvPr/>
        </p:nvSpPr>
        <p:spPr>
          <a:xfrm>
            <a:off x="7156450" y="5235575"/>
            <a:ext cx="11906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2+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37" name="Rectangle 113"/>
          <p:cNvSpPr/>
          <p:nvPr/>
        </p:nvSpPr>
        <p:spPr>
          <a:xfrm>
            <a:off x="7242175" y="5786438"/>
            <a:ext cx="7569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6600"/>
                </a:solidFill>
                <a:latin typeface="Arial Black" panose="020B0A04020102020204" pitchFamily="34" charset="0"/>
              </a:rPr>
              <a:t>F</a:t>
            </a:r>
            <a:r>
              <a:rPr lang="en-US" altLang="zh-CN" sz="2400" baseline="30000" dirty="0">
                <a:solidFill>
                  <a:srgbClr val="006600"/>
                </a:solidFill>
                <a:latin typeface="Arial Black" panose="020B0A04020102020204" pitchFamily="34" charset="0"/>
              </a:rPr>
              <a:t>-</a:t>
            </a:r>
            <a:r>
              <a:rPr lang="zh-CN" altLang="en-US" sz="2400" dirty="0">
                <a:solidFill>
                  <a:srgbClr val="006600"/>
                </a:solidFill>
                <a:latin typeface="Arial Black" panose="020B0A04020102020204" pitchFamily="34" charset="0"/>
              </a:rPr>
              <a:t>：</a:t>
            </a:r>
            <a:endParaRPr lang="zh-CN" altLang="en-US" sz="2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38" name="Rectangle 114"/>
          <p:cNvSpPr/>
          <p:nvPr/>
        </p:nvSpPr>
        <p:spPr>
          <a:xfrm>
            <a:off x="6616700" y="178752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39" name="Rectangle 115"/>
          <p:cNvSpPr/>
          <p:nvPr/>
        </p:nvSpPr>
        <p:spPr>
          <a:xfrm>
            <a:off x="6616700" y="22637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6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0" name="Rectangle 116"/>
          <p:cNvSpPr/>
          <p:nvPr/>
        </p:nvSpPr>
        <p:spPr>
          <a:xfrm>
            <a:off x="6686550" y="34877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1" name="Rectangle 117"/>
          <p:cNvSpPr/>
          <p:nvPr/>
        </p:nvSpPr>
        <p:spPr>
          <a:xfrm>
            <a:off x="6699250" y="29114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2" name="Rectangle 118"/>
          <p:cNvSpPr/>
          <p:nvPr/>
        </p:nvSpPr>
        <p:spPr>
          <a:xfrm>
            <a:off x="6759575" y="41084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3" name="Rectangle 119"/>
          <p:cNvSpPr/>
          <p:nvPr/>
        </p:nvSpPr>
        <p:spPr>
          <a:xfrm>
            <a:off x="6729413" y="45402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4" name="Rectangle 120"/>
          <p:cNvSpPr/>
          <p:nvPr/>
        </p:nvSpPr>
        <p:spPr>
          <a:xfrm>
            <a:off x="6645275" y="588168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5" name="Rectangle 121"/>
          <p:cNvSpPr/>
          <p:nvPr/>
        </p:nvSpPr>
        <p:spPr>
          <a:xfrm>
            <a:off x="6700838" y="54038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6" name="Rectangle 122"/>
          <p:cNvSpPr/>
          <p:nvPr/>
        </p:nvSpPr>
        <p:spPr>
          <a:xfrm>
            <a:off x="7870825" y="16589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7" name="Rectangle 123"/>
          <p:cNvSpPr/>
          <p:nvPr/>
        </p:nvSpPr>
        <p:spPr>
          <a:xfrm>
            <a:off x="7870825" y="21923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b="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8" name="Rectangle 124"/>
          <p:cNvSpPr/>
          <p:nvPr/>
        </p:nvSpPr>
        <p:spPr>
          <a:xfrm>
            <a:off x="7940675" y="341630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1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49" name="Rectangle 125"/>
          <p:cNvSpPr/>
          <p:nvPr/>
        </p:nvSpPr>
        <p:spPr>
          <a:xfrm>
            <a:off x="7953375" y="2840038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1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50" name="Rectangle 126"/>
          <p:cNvSpPr/>
          <p:nvPr/>
        </p:nvSpPr>
        <p:spPr>
          <a:xfrm>
            <a:off x="8013700" y="40370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51" name="Rectangle 127"/>
          <p:cNvSpPr/>
          <p:nvPr/>
        </p:nvSpPr>
        <p:spPr>
          <a:xfrm>
            <a:off x="7983538" y="4468813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52" name="Rectangle 128"/>
          <p:cNvSpPr/>
          <p:nvPr/>
        </p:nvSpPr>
        <p:spPr>
          <a:xfrm>
            <a:off x="7899400" y="5810250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8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53" name="Rectangle 129"/>
          <p:cNvSpPr/>
          <p:nvPr/>
        </p:nvSpPr>
        <p:spPr>
          <a:xfrm>
            <a:off x="8012113" y="526097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FF3300"/>
                </a:solidFill>
                <a:latin typeface="Arial Black" panose="020B0A04020102020204" pitchFamily="34" charset="0"/>
              </a:rPr>
              <a:t>4</a:t>
            </a:r>
            <a:endParaRPr lang="en-US" altLang="zh-CN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3554" name="Text Box 130"/>
          <p:cNvSpPr txBox="1"/>
          <p:nvPr/>
        </p:nvSpPr>
        <p:spPr>
          <a:xfrm>
            <a:off x="8472488" y="1658938"/>
            <a:ext cx="194468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660066"/>
                </a:solidFill>
                <a:latin typeface="Arial" panose="020B0604020202020204" pitchFamily="34" charset="0"/>
              </a:rPr>
              <a:t>KBr  AgCl</a:t>
            </a:r>
            <a:r>
              <a:rPr lang="zh-CN" altLang="en-US" sz="2400" dirty="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660066"/>
                </a:solidFill>
                <a:latin typeface="Arial" panose="020B0604020202020204" pitchFamily="34" charset="0"/>
              </a:rPr>
              <a:t>MgO</a:t>
            </a:r>
            <a:r>
              <a:rPr lang="zh-CN" altLang="en-US" sz="2400" dirty="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660066"/>
                </a:solidFill>
                <a:latin typeface="Arial" panose="020B0604020202020204" pitchFamily="34" charset="0"/>
              </a:rPr>
              <a:t>CaS</a:t>
            </a:r>
            <a:r>
              <a:rPr lang="zh-CN" altLang="en-US" sz="2400" dirty="0">
                <a:solidFill>
                  <a:srgbClr val="660066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660066"/>
                </a:solidFill>
                <a:latin typeface="Arial" panose="020B0604020202020204" pitchFamily="34" charset="0"/>
              </a:rPr>
              <a:t>BaSe</a:t>
            </a:r>
            <a:endParaRPr lang="en-US" altLang="zh-CN" sz="24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103555" name="Rectangle 131"/>
          <p:cNvSpPr/>
          <p:nvPr/>
        </p:nvSpPr>
        <p:spPr>
          <a:xfrm>
            <a:off x="8472488" y="4149725"/>
            <a:ext cx="18732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ZnS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AgI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BeO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556" name="Rectangle 132"/>
          <p:cNvSpPr/>
          <p:nvPr/>
        </p:nvSpPr>
        <p:spPr>
          <a:xfrm>
            <a:off x="8472488" y="2997200"/>
            <a:ext cx="1944687" cy="718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CsCl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CsBr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CsI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TlCl</a:t>
            </a:r>
            <a:endParaRPr lang="en-US" altLang="zh-CN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3557" name="Text Box 133"/>
          <p:cNvSpPr txBox="1"/>
          <p:nvPr/>
        </p:nvSpPr>
        <p:spPr>
          <a:xfrm>
            <a:off x="8616950" y="5300663"/>
            <a:ext cx="180022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碱土金属卤化物、碱金属氧化物。</a:t>
            </a:r>
            <a:endParaRPr lang="zh-CN" altLang="en-US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61" name="Rectangle 134"/>
          <p:cNvSpPr/>
          <p:nvPr/>
        </p:nvSpPr>
        <p:spPr>
          <a:xfrm>
            <a:off x="8915400" y="6477000"/>
            <a:ext cx="16002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1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10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10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10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06" grpId="0"/>
      <p:bldP spid="103507" grpId="0"/>
      <p:bldP spid="103508" grpId="0"/>
      <p:bldP spid="103509" grpId="0"/>
      <p:bldP spid="103510" grpId="0"/>
      <p:bldP spid="103511" grpId="0"/>
      <p:bldP spid="103512" grpId="0"/>
      <p:bldP spid="103513" grpId="0"/>
      <p:bldP spid="103514" grpId="0"/>
      <p:bldP spid="103515" grpId="0"/>
      <p:bldP spid="103516" grpId="0"/>
      <p:bldP spid="103517" grpId="0"/>
      <p:bldP spid="103518" grpId="0"/>
      <p:bldP spid="103519" grpId="0"/>
      <p:bldP spid="103520" grpId="0"/>
      <p:bldP spid="103521" grpId="0"/>
      <p:bldP spid="103522" grpId="0"/>
      <p:bldP spid="103523" grpId="0"/>
      <p:bldP spid="103524" grpId="0"/>
      <p:bldP spid="103525" grpId="0"/>
      <p:bldP spid="103526" grpId="0"/>
      <p:bldP spid="103527" grpId="0"/>
      <p:bldP spid="103528" grpId="0"/>
      <p:bldP spid="103529" grpId="0"/>
      <p:bldP spid="103530" grpId="0"/>
      <p:bldP spid="103531" grpId="0"/>
      <p:bldP spid="103532" grpId="0"/>
      <p:bldP spid="103533" grpId="0"/>
      <p:bldP spid="103534" grpId="0"/>
      <p:bldP spid="103535" grpId="0"/>
      <p:bldP spid="103536" grpId="0"/>
      <p:bldP spid="103537" grpId="0"/>
      <p:bldP spid="103538" grpId="0"/>
      <p:bldP spid="103539" grpId="0"/>
      <p:bldP spid="103540" grpId="0"/>
      <p:bldP spid="103541" grpId="0"/>
      <p:bldP spid="103542" grpId="0"/>
      <p:bldP spid="103543" grpId="0"/>
      <p:bldP spid="103544" grpId="0"/>
      <p:bldP spid="103545" grpId="0"/>
      <p:bldP spid="103546" grpId="0"/>
      <p:bldP spid="103547" grpId="0"/>
      <p:bldP spid="103548" grpId="0"/>
      <p:bldP spid="103549" grpId="0"/>
      <p:bldP spid="103550" grpId="0"/>
      <p:bldP spid="103551" grpId="0"/>
      <p:bldP spid="103552" grpId="0"/>
      <p:bldP spid="103553" grpId="0"/>
      <p:bldP spid="103554" grpId="0"/>
      <p:bldP spid="103555" grpId="0"/>
      <p:bldP spid="103556" grpId="0"/>
      <p:bldP spid="10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925195"/>
            <a:ext cx="64789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）简单立方晶胞参数：边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3507" y="1430908"/>
            <a:ext cx="4912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latin typeface="Microsoft JhengHei" panose="020B0604030504040204" charset="-120"/>
                <a:cs typeface="Microsoft JhengHei" panose="020B0604030504040204" charset="-120"/>
              </a:rPr>
              <a:t>球半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径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与晶胞边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长</a:t>
            </a:r>
            <a:r>
              <a:rPr sz="2800" b="1" spc="-2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i="1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i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的关系：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1076" y="2840735"/>
            <a:ext cx="1728215" cy="18044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50770" y="31981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2170" y="42649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2838" y="3534917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2170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84170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00577" y="31874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72105" y="319811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23694" y="3198114"/>
            <a:ext cx="236220" cy="317500"/>
          </a:xfrm>
          <a:custGeom>
            <a:avLst/>
            <a:gdLst/>
            <a:ahLst/>
            <a:cxnLst/>
            <a:rect l="l" t="t" r="r" b="b"/>
            <a:pathLst>
              <a:path w="236219" h="317500">
                <a:moveTo>
                  <a:pt x="236219" y="0"/>
                </a:moveTo>
                <a:lnTo>
                  <a:pt x="0" y="31699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62833" y="3210305"/>
            <a:ext cx="236220" cy="315595"/>
          </a:xfrm>
          <a:custGeom>
            <a:avLst/>
            <a:gdLst/>
            <a:ahLst/>
            <a:cxnLst/>
            <a:rect l="l" t="t" r="r" b="b"/>
            <a:pathLst>
              <a:path w="236219" h="315595">
                <a:moveTo>
                  <a:pt x="236220" y="0"/>
                </a:moveTo>
                <a:lnTo>
                  <a:pt x="0" y="31546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71977" y="3949446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237744" y="0"/>
                </a:moveTo>
                <a:lnTo>
                  <a:pt x="0" y="3154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22170" y="3926585"/>
            <a:ext cx="236220" cy="317500"/>
          </a:xfrm>
          <a:custGeom>
            <a:avLst/>
            <a:gdLst/>
            <a:ahLst/>
            <a:cxnLst/>
            <a:rect l="l" t="t" r="r" b="b"/>
            <a:pathLst>
              <a:path w="236219" h="317500">
                <a:moveTo>
                  <a:pt x="236219" y="0"/>
                </a:moveTo>
                <a:lnTo>
                  <a:pt x="0" y="316991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50770" y="3949446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23694" y="426491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34361" y="3534917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23694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85694" y="351510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94147" y="2206751"/>
            <a:ext cx="3505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80888" y="4483608"/>
            <a:ext cx="57454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70547" y="4136135"/>
            <a:ext cx="574548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848602" y="42148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14488" y="4005071"/>
            <a:ext cx="574548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893557" y="408470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05216" y="2947416"/>
            <a:ext cx="57454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383905" y="302742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59577" y="4473559"/>
            <a:ext cx="1602740" cy="1087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487045">
              <a:lnSpc>
                <a:spcPct val="100000"/>
              </a:lnSpc>
              <a:spcBef>
                <a:spcPts val="940"/>
              </a:spcBef>
            </a:pP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 = 2</a:t>
            </a:r>
            <a:r>
              <a:rPr sz="3200" b="1" i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r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767080"/>
            <a:ext cx="74561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）体心立方晶胞参数：边</a:t>
            </a:r>
            <a:r>
              <a:rPr sz="32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7523" y="3287267"/>
            <a:ext cx="762000" cy="762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7403" y="2491739"/>
            <a:ext cx="1732788" cy="184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2694" y="318135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56510" y="3170682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1170" y="3952494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50898" y="2887217"/>
            <a:ext cx="805180" cy="0"/>
          </a:xfrm>
          <a:custGeom>
            <a:avLst/>
            <a:gdLst/>
            <a:ahLst/>
            <a:cxnLst/>
            <a:rect l="l" t="t" r="r" b="b"/>
            <a:pathLst>
              <a:path w="805180">
                <a:moveTo>
                  <a:pt x="0" y="0"/>
                </a:moveTo>
                <a:lnTo>
                  <a:pt x="80467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18310" y="3170682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1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76905" y="287655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79">
                <a:moveTo>
                  <a:pt x="0" y="80467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0898" y="2887217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80619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61566" y="3681221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47366" y="2896361"/>
            <a:ext cx="131445" cy="271780"/>
          </a:xfrm>
          <a:custGeom>
            <a:avLst/>
            <a:gdLst/>
            <a:ahLst/>
            <a:cxnLst/>
            <a:rect l="l" t="t" r="r" b="b"/>
            <a:pathLst>
              <a:path w="131444" h="271780">
                <a:moveTo>
                  <a:pt x="131063" y="0"/>
                </a:moveTo>
                <a:lnTo>
                  <a:pt x="0" y="271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59557" y="3669029"/>
            <a:ext cx="129539" cy="273050"/>
          </a:xfrm>
          <a:custGeom>
            <a:avLst/>
            <a:gdLst/>
            <a:ahLst/>
            <a:cxnLst/>
            <a:rect l="l" t="t" r="r" b="b"/>
            <a:pathLst>
              <a:path w="129539" h="273050">
                <a:moveTo>
                  <a:pt x="129540" y="0"/>
                </a:moveTo>
                <a:lnTo>
                  <a:pt x="0" y="2727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21357" y="3681221"/>
            <a:ext cx="129539" cy="271780"/>
          </a:xfrm>
          <a:custGeom>
            <a:avLst/>
            <a:gdLst/>
            <a:ahLst/>
            <a:cxnLst/>
            <a:rect l="l" t="t" r="r" b="b"/>
            <a:pathLst>
              <a:path w="129539" h="271779">
                <a:moveTo>
                  <a:pt x="129540" y="0"/>
                </a:moveTo>
                <a:lnTo>
                  <a:pt x="0" y="271271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21357" y="2896361"/>
            <a:ext cx="129539" cy="271780"/>
          </a:xfrm>
          <a:custGeom>
            <a:avLst/>
            <a:gdLst/>
            <a:ahLst/>
            <a:cxnLst/>
            <a:rect l="l" t="t" r="r" b="b"/>
            <a:pathLst>
              <a:path w="129539" h="271780">
                <a:moveTo>
                  <a:pt x="129540" y="0"/>
                </a:moveTo>
                <a:lnTo>
                  <a:pt x="0" y="271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98498" y="3169157"/>
            <a:ext cx="1001394" cy="501650"/>
          </a:xfrm>
          <a:custGeom>
            <a:avLst/>
            <a:gdLst/>
            <a:ahLst/>
            <a:cxnLst/>
            <a:rect l="l" t="t" r="r" b="b"/>
            <a:pathLst>
              <a:path w="1001394" h="501650">
                <a:moveTo>
                  <a:pt x="0" y="0"/>
                </a:moveTo>
                <a:lnTo>
                  <a:pt x="1001268" y="501395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07642" y="2876550"/>
            <a:ext cx="981710" cy="1054735"/>
          </a:xfrm>
          <a:custGeom>
            <a:avLst/>
            <a:gdLst/>
            <a:ahLst/>
            <a:cxnLst/>
            <a:rect l="l" t="t" r="r" b="b"/>
            <a:pathLst>
              <a:path w="981710" h="1054735">
                <a:moveTo>
                  <a:pt x="981456" y="0"/>
                </a:moveTo>
                <a:lnTo>
                  <a:pt x="0" y="1054608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07642" y="3664458"/>
            <a:ext cx="980440" cy="262255"/>
          </a:xfrm>
          <a:custGeom>
            <a:avLst/>
            <a:gdLst/>
            <a:ahLst/>
            <a:cxnLst/>
            <a:rect l="l" t="t" r="r" b="b"/>
            <a:pathLst>
              <a:path w="980439" h="262254">
                <a:moveTo>
                  <a:pt x="0" y="262128"/>
                </a:moveTo>
                <a:lnTo>
                  <a:pt x="979932" y="0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07642" y="2891789"/>
            <a:ext cx="980440" cy="262255"/>
          </a:xfrm>
          <a:custGeom>
            <a:avLst/>
            <a:gdLst/>
            <a:ahLst/>
            <a:cxnLst/>
            <a:rect l="l" t="t" r="r" b="b"/>
            <a:pathLst>
              <a:path w="980439" h="262255">
                <a:moveTo>
                  <a:pt x="0" y="262127"/>
                </a:moveTo>
                <a:lnTo>
                  <a:pt x="979932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18310" y="316458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87573" y="289178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09166" y="3164585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0" y="0"/>
                </a:moveTo>
                <a:lnTo>
                  <a:pt x="990600" y="533400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09166" y="2882645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990600" y="0"/>
                </a:moveTo>
                <a:lnTo>
                  <a:pt x="0" y="1066799"/>
                </a:lnTo>
              </a:path>
            </a:pathLst>
          </a:custGeom>
          <a:ln w="38100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02608" y="1734311"/>
            <a:ext cx="4070603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44411" y="3511296"/>
            <a:ext cx="574547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522846" y="359092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97495" y="3451859"/>
            <a:ext cx="57454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575295" y="3530549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47076" y="2520695"/>
            <a:ext cx="574548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93191" y="1272666"/>
            <a:ext cx="7428230" cy="171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球半径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2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与晶胞边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3200" b="1" spc="-82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i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的关系：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  <a:spcBef>
                <a:spcPts val="2580"/>
              </a:spcBef>
            </a:pPr>
            <a:r>
              <a:rPr sz="2400" b="1" i="1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3800" y="3221735"/>
            <a:ext cx="57454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911600" y="330047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 panose="020B0604020202020204"/>
                <a:cs typeface="Arial" panose="020B0604020202020204"/>
              </a:rPr>
              <a:t>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58380" y="4833084"/>
            <a:ext cx="60960" cy="34925"/>
          </a:xfrm>
          <a:custGeom>
            <a:avLst/>
            <a:gdLst/>
            <a:ahLst/>
            <a:cxnLst/>
            <a:rect l="l" t="t" r="r" b="b"/>
            <a:pathLst>
              <a:path w="60960" h="34925">
                <a:moveTo>
                  <a:pt x="0" y="34660"/>
                </a:moveTo>
                <a:lnTo>
                  <a:pt x="60673" y="0"/>
                </a:lnTo>
              </a:path>
            </a:pathLst>
          </a:custGeom>
          <a:ln w="197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19053" y="4843009"/>
            <a:ext cx="88265" cy="178435"/>
          </a:xfrm>
          <a:custGeom>
            <a:avLst/>
            <a:gdLst/>
            <a:ahLst/>
            <a:cxnLst/>
            <a:rect l="l" t="t" r="r" b="b"/>
            <a:pathLst>
              <a:path w="88264" h="178435">
                <a:moveTo>
                  <a:pt x="0" y="0"/>
                </a:moveTo>
                <a:lnTo>
                  <a:pt x="87910" y="178265"/>
                </a:lnTo>
              </a:path>
            </a:pathLst>
          </a:custGeom>
          <a:ln w="39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16838" y="4496329"/>
            <a:ext cx="116839" cy="525145"/>
          </a:xfrm>
          <a:custGeom>
            <a:avLst/>
            <a:gdLst/>
            <a:ahLst/>
            <a:cxnLst/>
            <a:rect l="l" t="t" r="r" b="b"/>
            <a:pathLst>
              <a:path w="116839" h="525145">
                <a:moveTo>
                  <a:pt x="0" y="524945"/>
                </a:moveTo>
                <a:lnTo>
                  <a:pt x="116398" y="0"/>
                </a:lnTo>
              </a:path>
            </a:pathLst>
          </a:custGeom>
          <a:ln w="19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33237" y="449632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4">
                <a:moveTo>
                  <a:pt x="0" y="0"/>
                </a:moveTo>
                <a:lnTo>
                  <a:pt x="284790" y="0"/>
                </a:lnTo>
              </a:path>
            </a:pathLst>
          </a:custGeom>
          <a:ln w="197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340208" y="4503914"/>
            <a:ext cx="1814830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5300" algn="l"/>
                <a:tab pos="1322070" algn="l"/>
              </a:tabLst>
            </a:pPr>
            <a:r>
              <a:rPr sz="3750" b="1" i="1" spc="0" dirty="0">
                <a:latin typeface="Times New Roman" panose="02020603050405020304"/>
                <a:cs typeface="Times New Roman" panose="02020603050405020304"/>
              </a:rPr>
              <a:t>b	</a:t>
            </a:r>
            <a:r>
              <a:rPr sz="3750" spc="0" dirty="0">
                <a:latin typeface="Symbol" panose="05050102010706020507"/>
                <a:cs typeface="Symbol" panose="05050102010706020507"/>
              </a:rPr>
              <a:t></a:t>
            </a:r>
            <a:r>
              <a:rPr sz="3750" spc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750" b="1" i="1" spc="0" dirty="0">
                <a:latin typeface="Times New Roman" panose="02020603050405020304"/>
                <a:cs typeface="Times New Roman" panose="02020603050405020304"/>
              </a:rPr>
              <a:t>a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07736" y="4478055"/>
            <a:ext cx="145859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4665" algn="l"/>
                <a:tab pos="991235" algn="l"/>
              </a:tabLst>
            </a:pPr>
            <a:r>
              <a:rPr sz="3750" b="1" i="1" spc="0" dirty="0">
                <a:latin typeface="Times New Roman" panose="02020603050405020304"/>
                <a:cs typeface="Times New Roman" panose="02020603050405020304"/>
              </a:rPr>
              <a:t>b	</a:t>
            </a:r>
            <a:r>
              <a:rPr sz="3750" spc="0" dirty="0">
                <a:latin typeface="Symbol" panose="05050102010706020507"/>
                <a:cs typeface="Symbol" panose="05050102010706020507"/>
              </a:rPr>
              <a:t></a:t>
            </a:r>
            <a:r>
              <a:rPr sz="3750" spc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750" b="1" spc="5" dirty="0">
                <a:latin typeface="Times New Roman" panose="02020603050405020304"/>
                <a:cs typeface="Times New Roman" panose="02020603050405020304"/>
              </a:rPr>
              <a:t>4r</a:t>
            </a:r>
            <a:endParaRPr sz="3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55" y="723900"/>
            <a:ext cx="48387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</a:tabLst>
            </a:pPr>
            <a:r>
              <a:rPr sz="3600" b="1" spc="-345" dirty="0">
                <a:latin typeface="Microsoft JhengHei" panose="020B0604030504040204" charset="-120"/>
                <a:cs typeface="Microsoft JhengHei" panose="020B0604030504040204" charset="-120"/>
              </a:rPr>
              <a:t>（3	）</a:t>
            </a:r>
            <a:r>
              <a:rPr sz="3600" b="1" spc="0" dirty="0">
                <a:uFill>
                  <a:solidFill>
                    <a:srgbClr val="000000"/>
                  </a:solidFill>
                </a:uFill>
                <a:latin typeface="Microsoft JhengHei" panose="020B0604030504040204" charset="-120"/>
                <a:cs typeface="Microsoft JhengHei" panose="020B0604030504040204" charset="-120"/>
              </a:rPr>
              <a:t>六方</a:t>
            </a:r>
            <a:r>
              <a:rPr sz="3600" b="1" spc="0" dirty="0">
                <a:latin typeface="Microsoft JhengHei" panose="020B0604030504040204" charset="-120"/>
                <a:cs typeface="Microsoft JhengHei" panose="020B0604030504040204" charset="-120"/>
              </a:rPr>
              <a:t>最密堆积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250" y="140335"/>
            <a:ext cx="779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边长（晶胞参数）和半径关系</a:t>
            </a:r>
            <a:endParaRPr lang="zh-CN" altLang="en-US" sz="3200" b="1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7295"/>
            <a:ext cx="3433445" cy="1419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5" y="1280160"/>
            <a:ext cx="8596630" cy="475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UNIT_TABLE_BEAUTIFY" val="smartTable{cf214461-6abd-4279-aba5-a260754d972f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2852</Words>
  <Application>WPS 演示</Application>
  <PresentationFormat>宽屏</PresentationFormat>
  <Paragraphs>559</Paragraphs>
  <Slides>41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华文细黑</vt:lpstr>
      <vt:lpstr>Times New Roman</vt:lpstr>
      <vt:lpstr>黑体</vt:lpstr>
      <vt:lpstr>Arial Black</vt:lpstr>
      <vt:lpstr>Times New Roman</vt:lpstr>
      <vt:lpstr>Microsoft JhengHei</vt:lpstr>
      <vt:lpstr>Arial</vt:lpstr>
      <vt:lpstr>Symbol</vt:lpstr>
      <vt:lpstr>Arial Unicode MS</vt:lpstr>
      <vt:lpstr>MT Extra</vt:lpstr>
      <vt:lpstr>Cambria Math</vt:lpstr>
      <vt:lpstr>楷体</vt:lpstr>
      <vt:lpstr>Calibri</vt:lpstr>
      <vt:lpstr>Office 主题​​</vt:lpstr>
      <vt:lpstr>Paint.Picture</vt:lpstr>
      <vt:lpstr>有关晶体的计算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（1）简单立方晶胞参数：边长a</vt:lpstr>
      <vt:lpstr>（2）体心立方晶胞参数：边长a</vt:lpstr>
      <vt:lpstr>（3	）六方最密堆积</vt:lpstr>
      <vt:lpstr>（4）面心立方晶胞参数：边长a</vt:lpstr>
      <vt:lpstr>（5）石墨晶胞</vt:lpstr>
      <vt:lpstr>石墨的密度：设碳原子半径为r，底面边长为a pm，高为h，层间距为d，则h=2d。 均摊法算出石墨晶胞中有4个C原子（8顶点，2面，4棱，1内）。</vt:lpstr>
      <vt:lpstr>（6）金刚石型</vt:lpstr>
      <vt:lpstr>PowerPoint 演示文稿</vt:lpstr>
      <vt:lpstr>（8）氟化钙型晶胞参数a与离子半径的关系：  实际上与金刚石型相同</vt:lpstr>
      <vt:lpstr>（9）CsCl的晶体结构及晶胞构示意图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石墨的密度：设碳原子半径为r，底面边长为a pm，高为h，层间距为d，则h=2d。 均摊法算出石墨晶胞中有4个C原子（8顶点，2面，4棱，1内）。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空间利用率：球体积占晶胞体积的百分比</vt:lpstr>
      <vt:lpstr>（1）体心立方空间利用率：球体积占晶胞体积的百分比</vt:lpstr>
      <vt:lpstr>PowerPoint 演示文稿</vt:lpstr>
      <vt:lpstr>PowerPoint 演示文稿</vt:lpstr>
      <vt:lpstr>（4）金刚石空间利用率：球体积占晶胞体积的百分比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qianjun</dc:creator>
  <cp:lastModifiedBy>静心室主人</cp:lastModifiedBy>
  <cp:revision>36</cp:revision>
  <dcterms:created xsi:type="dcterms:W3CDTF">2019-06-19T02:08:00Z</dcterms:created>
  <dcterms:modified xsi:type="dcterms:W3CDTF">2021-08-15T04:22:11Z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CFB18BCA2506411CA521A787D333BEE1</vt:lpwstr>
  </property>
</Properties>
</file>