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9" r:id="rId5"/>
    <p:sldId id="260" r:id="rId6"/>
    <p:sldId id="293" r:id="rId7"/>
    <p:sldId id="261" r:id="rId8"/>
    <p:sldId id="273" r:id="rId9"/>
    <p:sldId id="262" r:id="rId10"/>
    <p:sldId id="264" r:id="rId11"/>
    <p:sldId id="265" r:id="rId12"/>
    <p:sldId id="308" r:id="rId13"/>
    <p:sldId id="266" r:id="rId14"/>
    <p:sldId id="267" r:id="rId15"/>
    <p:sldId id="283" r:id="rId16"/>
    <p:sldId id="268" r:id="rId17"/>
    <p:sldId id="288" r:id="rId18"/>
    <p:sldId id="269" r:id="rId19"/>
    <p:sldId id="270" r:id="rId20"/>
    <p:sldId id="290" r:id="rId21"/>
    <p:sldId id="289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00"/>
        <p:guide pos="387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jpe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39.png"/><Relationship Id="rId6" Type="http://schemas.openxmlformats.org/officeDocument/2006/relationships/tags" Target="../tags/tag4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文本框 3"/>
          <p:cNvSpPr txBox="1"/>
          <p:nvPr/>
        </p:nvSpPr>
        <p:spPr>
          <a:xfrm>
            <a:off x="2711450" y="2565400"/>
            <a:ext cx="7106920" cy="64516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最新版高中化学常见仪器使用大全</a:t>
            </a:r>
            <a:endParaRPr lang="zh-CN" altLang="en-US" sz="36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4" name="文本框 4"/>
          <p:cNvSpPr txBox="1"/>
          <p:nvPr/>
        </p:nvSpPr>
        <p:spPr>
          <a:xfrm>
            <a:off x="1284288" y="712788"/>
            <a:ext cx="2967037" cy="64452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To 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高中三年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90" y="549910"/>
          <a:ext cx="11972290" cy="6136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/>
                <a:gridCol w="3027045"/>
                <a:gridCol w="3105150"/>
                <a:gridCol w="371792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6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800" b="1">
                          <a:highlight>
                            <a:srgbClr val="FFFF00"/>
                          </a:highlight>
                          <a:sym typeface="+mn-ea"/>
                        </a:rPr>
                        <a:t>具支试管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966085">
                <a:tc>
                  <a:txBody>
                    <a:bodyPr/>
                    <a:p>
                      <a:pPr algn="ctr">
                        <a:buNone/>
                      </a:pPr>
                      <a:endParaRPr lang="zh-CN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sz="2800" b="1">
                          <a:highlight>
                            <a:srgbClr val="FFFF00"/>
                          </a:highlight>
                        </a:rPr>
                        <a:t>吸滤瓶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431540" y="45719"/>
            <a:ext cx="5977254" cy="52196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75275" y="1196975"/>
            <a:ext cx="3228975" cy="1382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替代有单孔塞的试管，用于气体的制取和导出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2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3" y="4005263"/>
            <a:ext cx="2039937" cy="188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088" y="1123950"/>
            <a:ext cx="2798762" cy="252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575" y="4076700"/>
            <a:ext cx="2947988" cy="2633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文本框 8"/>
          <p:cNvSpPr txBox="1"/>
          <p:nvPr/>
        </p:nvSpPr>
        <p:spPr>
          <a:xfrm>
            <a:off x="7874000" y="3789363"/>
            <a:ext cx="4221163" cy="224472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类似有一个分支的锥形瓶，可以做为少量气体的制取发生器。且能利用真空泵等仪器改变内部的压强而可进行真空反应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86990" y="3429000"/>
            <a:ext cx="271017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《必修二》课本</a:t>
            </a:r>
            <a:endParaRPr lang="zh-CN" altLang="en-US" sz="2400" b="1" noProof="1">
              <a:highlight>
                <a:srgbClr val="00FFFF"/>
              </a:highlight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8588375" y="1179513"/>
            <a:ext cx="3228975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使用前检查是否有破损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86" y="549910"/>
          <a:ext cx="11972290" cy="612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/>
                <a:gridCol w="2592070"/>
                <a:gridCol w="3540125"/>
                <a:gridCol w="3717925"/>
              </a:tblGrid>
              <a:tr h="5505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6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容量瓶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9248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球形干燥管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800" b="1">
                          <a:highlight>
                            <a:srgbClr val="FFFF00"/>
                          </a:highlight>
                        </a:rPr>
                        <a:t>U</a:t>
                      </a: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型干燥管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544560" y="1064259"/>
            <a:ext cx="3408680" cy="304609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</a:t>
            </a:r>
            <a:r>
              <a:rPr lang="zh-CN" altLang="en-US" sz="24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使用前先检漏</a:t>
            </a:r>
            <a:r>
              <a:rPr lang="zh-CN" altLang="en-US" sz="2400" b="1" noProof="1">
                <a:noFill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使用</a:t>
            </a:r>
            <a:endParaRPr lang="zh-CN" altLang="en-US" sz="2400" b="1" noProof="1">
              <a:noFill/>
              <a:sym typeface="+mn-ea"/>
            </a:endParaRPr>
          </a:p>
          <a:p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②</a:t>
            </a:r>
            <a:r>
              <a:rPr lang="zh-CN" altLang="en-US" sz="2400" b="1" noProof="1">
                <a:highlight>
                  <a:srgbClr val="00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配制的溶液</a:t>
            </a:r>
            <a:r>
              <a:rPr lang="zh-CN" altLang="en-US" sz="2400" b="1" noProof="1">
                <a:highlight>
                  <a:srgbClr val="00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体积必须</a:t>
            </a:r>
            <a:r>
              <a:rPr lang="zh-CN" altLang="en-US" sz="2400" b="1" noProof="1">
                <a:highlight>
                  <a:srgbClr val="00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符合其规格</a:t>
            </a:r>
            <a:endParaRPr lang="zh-CN" altLang="en-US" sz="2400" b="1" noProof="1">
              <a:solidFill>
                <a:srgbClr val="FFFF00"/>
              </a:solidFill>
              <a:highlight>
                <a:srgbClr val="0000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③</a:t>
            </a:r>
            <a:r>
              <a:rPr lang="zh-CN" altLang="en-US" sz="24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清洗后内部有水，不影响配制结果</a:t>
            </a:r>
            <a:endParaRPr lang="zh-CN" altLang="en-US" sz="2400" b="1" noProof="1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④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不能用于长期存放试剂、</a:t>
            </a:r>
            <a:r>
              <a:rPr lang="zh-CN" altLang="en-US" sz="24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勿错写成</a:t>
            </a:r>
            <a:r>
              <a:rPr lang="en-US" altLang="zh-CN" sz="24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溶</a:t>
            </a:r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量瓶</a:t>
            </a:r>
            <a:r>
              <a:rPr lang="en-US" altLang="zh-CN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endParaRPr lang="zh-CN" altLang="en-US" sz="2400" b="1" noProof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4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31540" y="45719"/>
            <a:ext cx="5977254" cy="52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72990" y="3790950"/>
            <a:ext cx="3534410" cy="18148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用于盛放</a:t>
            </a:r>
            <a:r>
              <a:rPr lang="zh-CN" altLang="en-US" sz="2800" b="1" noProof="1">
                <a:solidFill>
                  <a:srgbClr val="FFFF00"/>
                </a:solidFill>
                <a:highlight>
                  <a:srgbClr val="0000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固体类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干燥剂，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球形干燥管所盛装量少，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U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型干燥管量多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918075" y="1196975"/>
            <a:ext cx="35604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用于精确配制一定物质的量浓度的溶液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478835" y="4076383"/>
            <a:ext cx="3455990" cy="181482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①不用于盛放液体类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干燥剂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球干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也可用于组装防倒吸装置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9" name="图片 -2147482606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0" y="1208088"/>
            <a:ext cx="2270125" cy="243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475" y="2349500"/>
            <a:ext cx="828675" cy="169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550" y="3717925"/>
            <a:ext cx="1438275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950" y="4797425"/>
            <a:ext cx="159067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86" y="549910"/>
          <a:ext cx="11972290" cy="581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/>
                <a:gridCol w="2592070"/>
                <a:gridCol w="3540125"/>
                <a:gridCol w="3717925"/>
              </a:tblGrid>
              <a:tr h="5505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269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洗气瓶</a:t>
                      </a:r>
                      <a:endParaRPr lang="zh-CN" altLang="en-US" sz="2800" b="1"/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长管进气，短管出气，内部液体半满</a:t>
                      </a:r>
                      <a:endParaRPr lang="zh-CN" altLang="en-US" sz="2800" b="1" noProof="1"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宋体" panose="0201060003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 noProof="1"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/>
                </a:tc>
              </a:tr>
              <a:tr h="28124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孟氏洗瓶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（传统洗气瓶升级版）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431540" y="45719"/>
            <a:ext cx="5977254" cy="52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918075" y="1555750"/>
            <a:ext cx="35604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用于气体除杂、净化</a:t>
            </a:r>
            <a:endParaRPr lang="zh-CN" altLang="en-US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常在化学实验连环流程中出现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14340" name="图片 -21474826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3573463"/>
            <a:ext cx="2316163" cy="272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1196975"/>
            <a:ext cx="2157413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543925" y="3644900"/>
            <a:ext cx="34607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两侧小球起缓冲作用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045075" y="3691890"/>
            <a:ext cx="3274060" cy="1383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与传统洗气瓶类似</a:t>
            </a:r>
            <a:endParaRPr lang="zh-CN" altLang="en-US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长管下端有孔，使气体逸出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89" y="549910"/>
          <a:ext cx="11972290" cy="584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/>
                <a:gridCol w="2592070"/>
                <a:gridCol w="3540125"/>
                <a:gridCol w="371792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1932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800" b="1">
                          <a:highlight>
                            <a:srgbClr val="FFFF00"/>
                          </a:highlight>
                          <a:sym typeface="+mn-ea"/>
                        </a:rPr>
                        <a:t>泥三角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108960">
                <a:tc>
                  <a:txBody>
                    <a:bodyPr/>
                    <a:p>
                      <a:pPr algn="ctr">
                        <a:buNone/>
                      </a:pPr>
                      <a:endParaRPr lang="zh-CN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sz="2800" b="1">
                          <a:highlight>
                            <a:srgbClr val="FFFF00"/>
                          </a:highlight>
                        </a:rPr>
                        <a:t>三</a:t>
                      </a:r>
                      <a:r>
                        <a:rPr lang="zh-CN" sz="2800" b="1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脚</a:t>
                      </a:r>
                      <a:r>
                        <a:rPr lang="zh-CN" sz="2800" b="1">
                          <a:highlight>
                            <a:srgbClr val="FFFF00"/>
                          </a:highlight>
                        </a:rPr>
                        <a:t>架</a:t>
                      </a:r>
                      <a:endParaRPr lang="zh-CN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endParaRPr lang="zh-CN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543925" y="1208088"/>
            <a:ext cx="3409950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由三个耐高温瓷管和铁丝制成。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31540" y="45719"/>
            <a:ext cx="5977254" cy="52196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016500" y="3573463"/>
            <a:ext cx="3228975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加热支撑物，（是铁架台的减缩版，与泥三角一起使用）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688705" y="3789680"/>
            <a:ext cx="3335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勿错写成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三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角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架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endParaRPr lang="en-US" altLang="zh-CN" sz="2800" b="1" noProof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5366" name="图片 -21474825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25" y="3644900"/>
            <a:ext cx="2127250" cy="217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-21474825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0" y="1136650"/>
            <a:ext cx="2181225" cy="213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873625" y="1123950"/>
            <a:ext cx="3457575" cy="954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加热时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支撑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坩埚，（与三脚架一起使用）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74928" y="549910"/>
          <a:ext cx="12058650" cy="589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710"/>
                <a:gridCol w="2912110"/>
                <a:gridCol w="2706370"/>
                <a:gridCol w="4823460"/>
              </a:tblGrid>
              <a:tr h="5492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rgbClr val="C00000"/>
                          </a:solidFill>
                        </a:rPr>
                        <a:t>“</a:t>
                      </a:r>
                      <a:r>
                        <a:rPr lang="zh-CN" altLang="en-US" sz="2800">
                          <a:solidFill>
                            <a:srgbClr val="C00000"/>
                          </a:solidFill>
                        </a:rPr>
                        <a:t>两管</a:t>
                      </a:r>
                      <a:r>
                        <a:rPr lang="en-US" altLang="zh-CN" sz="2800">
                          <a:solidFill>
                            <a:srgbClr val="C00000"/>
                          </a:solidFill>
                        </a:rPr>
                        <a:t>”</a:t>
                      </a:r>
                      <a:r>
                        <a:rPr lang="zh-CN" altLang="en-US" sz="2800">
                          <a:solidFill>
                            <a:srgbClr val="C00000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42252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碱式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滴定管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919730">
                <a:tc>
                  <a:txBody>
                    <a:bodyPr/>
                    <a:p>
                      <a:pPr algn="ctr">
                        <a:buNone/>
                      </a:pPr>
                      <a:endParaRPr lang="zh-CN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酸式</a:t>
                      </a:r>
                      <a:endParaRPr lang="zh-CN" altLang="en-US" sz="2800" b="1">
                        <a:highlight>
                          <a:srgbClr val="FFFF00"/>
                        </a:highlight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滴定管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431540" y="45719"/>
            <a:ext cx="5977254" cy="52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16387" name="图片 -21474826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1196975"/>
            <a:ext cx="2808287" cy="222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-21474826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88" y="3619500"/>
            <a:ext cx="1892300" cy="290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637088" y="1123950"/>
            <a:ext cx="2541587" cy="22463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滴定时用于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准确量取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液体体积，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盛放碱或碱性（无氧化性）溶液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657090" y="3573144"/>
            <a:ext cx="24993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①滴定时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盛放酸或酸性溶液</a:t>
            </a:r>
            <a:endParaRPr lang="en-US" altLang="zh-CN" sz="2800" b="1" noProof="1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②盛装有强氧化性的溶液，如：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KMnO</a:t>
            </a:r>
            <a:r>
              <a:rPr lang="en-US" altLang="zh-CN" sz="2800" b="1" baseline="-25000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4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溶液</a:t>
            </a:r>
            <a:endParaRPr lang="zh-CN" altLang="en-US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7464425" y="1128394"/>
            <a:ext cx="4565650" cy="5313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①使用前要检漏、水洗、润洗</a:t>
            </a:r>
            <a:r>
              <a:rPr lang="en-US" altLang="zh-CN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2~3</a:t>
            </a:r>
            <a:r>
              <a:rPr lang="zh-CN" altLang="en-US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次</a:t>
            </a:r>
            <a:r>
              <a:rPr lang="zh-CN" altLang="en-US" sz="24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（需要时涂凡士林）</a:t>
            </a:r>
            <a:endParaRPr lang="zh-CN" altLang="en-US" sz="2400" b="1" noProof="1">
              <a:sym typeface="+mn-ea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②润洗后的残液</a:t>
            </a:r>
            <a:r>
              <a:rPr lang="zh-CN" altLang="en-US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先少部分从出口放出，后大部分从上口倒出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以做到</a:t>
            </a:r>
            <a:r>
              <a:rPr lang="en-US" altLang="zh-CN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全润</a:t>
            </a:r>
            <a:r>
              <a:rPr lang="en-US" altLang="zh-CN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endParaRPr lang="zh-CN" altLang="en-US" sz="2800" b="1" noProof="1">
              <a:noFill/>
              <a:highlight>
                <a:srgbClr val="00FFFF"/>
              </a:highlight>
              <a:sym typeface="+mn-ea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③</a:t>
            </a:r>
            <a:r>
              <a:rPr lang="zh-CN" altLang="en-US" sz="2800" b="1" noProof="1">
                <a:highlight>
                  <a:srgbClr val="00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装液缓慢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以免产生气泡，</a:t>
            </a:r>
            <a:r>
              <a:rPr 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（排泡操作暂略）</a:t>
            </a:r>
            <a:endParaRPr lang="en-US" altLang="zh-CN" sz="2800" b="1" noProof="1">
              <a:sym typeface="+mn-ea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④读数时</a:t>
            </a:r>
            <a:r>
              <a:rPr lang="zh-CN" altLang="en-US" sz="2800" b="1" noProof="1">
                <a:highlight>
                  <a:srgbClr val="00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单手持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滴定管上端并保持其自然垂直，读数到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0.01ml</a:t>
            </a:r>
            <a:endParaRPr lang="zh-CN" altLang="en-US" sz="2800" b="1" noProof="1">
              <a:sym typeface="+mn-ea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⑤滴定时</a:t>
            </a:r>
            <a:r>
              <a:rPr lang="en-US" altLang="zh-CN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酸管</a:t>
            </a:r>
            <a:r>
              <a:rPr lang="en-US" altLang="zh-CN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内握法、</a:t>
            </a:r>
            <a:endParaRPr lang="zh-CN" altLang="en-US" sz="2800" b="1" noProof="1">
              <a:solidFill>
                <a:srgbClr val="C00000"/>
              </a:solidFill>
              <a:sym typeface="+mn-ea"/>
            </a:endParaRPr>
          </a:p>
          <a:p>
            <a:r>
              <a:rPr lang="en-US" altLang="zh-CN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碱管</a:t>
            </a:r>
            <a:r>
              <a:rPr lang="en-US" altLang="zh-CN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挤压法</a:t>
            </a:r>
            <a:endParaRPr lang="zh-CN" altLang="en-US" sz="2800" b="1" noProof="1">
              <a:sym typeface="+mn-ea"/>
            </a:endParaRPr>
          </a:p>
          <a:p>
            <a:endParaRPr lang="en-US" altLang="zh-CN" sz="2800" b="1" noProof="1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endParaRPr lang="zh-CN" altLang="en-US" sz="2800" b="1" noProof="1">
              <a:sym typeface="+mn-ea"/>
            </a:endParaRPr>
          </a:p>
          <a:p>
            <a:endParaRPr lang="en-US" altLang="zh-CN" sz="2800" b="1" noProof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87" y="549910"/>
          <a:ext cx="11972290" cy="590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440"/>
                <a:gridCol w="2971800"/>
                <a:gridCol w="3767455"/>
                <a:gridCol w="3490595"/>
              </a:tblGrid>
              <a:tr h="5505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269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/>
                        <a:t>棕色</a:t>
                      </a:r>
                      <a:endParaRPr lang="zh-CN" altLang="en-US" sz="2800" b="1"/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/>
                        <a:t>滴定管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924810">
                <a:tc>
                  <a:txBody>
                    <a:bodyPr/>
                    <a:p>
                      <a:pPr algn="ctr">
                        <a:buNone/>
                      </a:pPr>
                      <a:endParaRPr lang="zh-CN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聚四氟乙烯滴定管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431540" y="45719"/>
            <a:ext cx="5977254" cy="52196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23790" y="1124585"/>
            <a:ext cx="36588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用于专门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盛装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KMnO</a:t>
            </a:r>
            <a:r>
              <a:rPr lang="en-US" altLang="zh-CN" sz="2800" b="1" baseline="-25000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4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溶液、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AgNO</a:t>
            </a:r>
            <a:r>
              <a:rPr lang="en-US" altLang="zh-CN" sz="2800" b="1" baseline="-25000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3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溶液之类见光易分解的物质</a:t>
            </a:r>
            <a:endParaRPr lang="en-US" altLang="zh-CN" sz="2800" b="1" noProof="1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43475" y="3716338"/>
            <a:ext cx="3752850" cy="22463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活塞由聚四氟乙烯制成，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是一种通用型滴定管。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可盛放酸性、碱性、氧化性、还原性溶液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760460" y="1124585"/>
            <a:ext cx="32169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棕管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盛放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KMnO</a:t>
            </a:r>
            <a:r>
              <a:rPr lang="en-US" altLang="zh-CN" sz="2800" b="1" baseline="-25000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4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溶液读数时</a:t>
            </a:r>
            <a:r>
              <a:rPr lang="zh-CN" altLang="en-US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以凹液面上缘为准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，因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KMnO</a:t>
            </a:r>
            <a:r>
              <a:rPr lang="en-US" altLang="zh-CN" sz="2800" b="1" baseline="-25000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4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溶液本身颜色较深，在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棕管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内的凹液面最低处不易识别，上缘更易准确观察到液体体积。</a:t>
            </a:r>
            <a:endParaRPr lang="zh-CN" altLang="en-US" sz="2800" b="1" noProof="1">
              <a:sym typeface="+mn-ea"/>
            </a:endParaRPr>
          </a:p>
        </p:txBody>
      </p:sp>
      <p:pic>
        <p:nvPicPr>
          <p:cNvPr id="17414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222375"/>
            <a:ext cx="2746375" cy="216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475" y="3592513"/>
            <a:ext cx="2628900" cy="267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89" y="549910"/>
          <a:ext cx="11972290" cy="595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115"/>
                <a:gridCol w="2778125"/>
                <a:gridCol w="3540125"/>
                <a:gridCol w="371792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603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/>
                        <a:t>移液管</a:t>
                      </a: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872105">
                <a:tc>
                  <a:txBody>
                    <a:bodyPr/>
                    <a:p>
                      <a:pPr algn="ctr">
                        <a:buNone/>
                      </a:pPr>
                      <a:endParaRPr lang="zh-CN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洗耳球</a:t>
                      </a:r>
                      <a:endParaRPr lang="zh-CN" altLang="en-US" sz="28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431540" y="45719"/>
            <a:ext cx="5977254" cy="52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1843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25" y="1123950"/>
            <a:ext cx="2392363" cy="241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717925"/>
            <a:ext cx="2343150" cy="2563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918075" y="1268413"/>
            <a:ext cx="3432175" cy="1382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用于准确量取一定体积的待测液，与洗耳球一起使用。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045075" y="3762375"/>
            <a:ext cx="3432175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与移液管一起使用，用于准确量取一定体积的待测液。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文本框 3"/>
          <p:cNvSpPr txBox="1"/>
          <p:nvPr/>
        </p:nvSpPr>
        <p:spPr>
          <a:xfrm>
            <a:off x="8477250" y="1339850"/>
            <a:ext cx="3375025" cy="22463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这些是比较老式的仪器，现在有移液枪或电动助吸器，这里只是介绍了解一下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89" y="549910"/>
          <a:ext cx="11972290" cy="629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10"/>
                <a:gridCol w="2880995"/>
                <a:gridCol w="2682875"/>
                <a:gridCol w="4512310"/>
              </a:tblGrid>
              <a:tr h="601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90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瓷舟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（燃烧舟、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燃烧船）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700780">
                <a:tc>
                  <a:txBody>
                    <a:bodyPr/>
                    <a:p>
                      <a:pPr algn="ctr">
                        <a:buNone/>
                      </a:pPr>
                      <a:endParaRPr lang="zh-CN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800" b="1">
                          <a:highlight>
                            <a:srgbClr val="FFFF00"/>
                          </a:highlight>
                          <a:sym typeface="+mn-ea"/>
                        </a:rPr>
                        <a:t>Y</a:t>
                      </a: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型管</a:t>
                      </a:r>
                      <a:endParaRPr lang="zh-CN" altLang="en-US" sz="2800" b="1">
                        <a:highlight>
                          <a:srgbClr val="FFFF00"/>
                        </a:highlight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量气管</a:t>
                      </a:r>
                      <a:endParaRPr lang="zh-CN" altLang="en-US" sz="2800" b="1">
                        <a:highlight>
                          <a:srgbClr val="FFFF00"/>
                        </a:highlight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水准管</a:t>
                      </a:r>
                      <a:endParaRPr lang="zh-CN" altLang="en-US" sz="2800" b="1">
                        <a:highlight>
                          <a:srgbClr val="FFFF00"/>
                        </a:highligh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en-US" altLang="zh-CN"/>
                        <a:t>      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431540" y="45719"/>
            <a:ext cx="5977254" cy="52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088890" y="1125219"/>
            <a:ext cx="2515870" cy="138366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耐热温度可达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1000℃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以上，可加热液体</a:t>
            </a:r>
            <a:endParaRPr lang="zh-CN" altLang="en-US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604123" y="2277108"/>
            <a:ext cx="4493260" cy="439991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①使用前验密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②读数时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必须确保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水准管与量气管的液面相平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（因为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产气后使水准管液面高于量气管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，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高的液面会对气体产生压力而使读数偏小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）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③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如反应放热，需冷至室温时再读数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④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如该气体溶于水或与水反应可在量气管上方加植物油</a:t>
            </a:r>
            <a:endParaRPr lang="zh-CN" altLang="en-US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1" name="图片 -21474825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50" y="1196975"/>
            <a:ext cx="2116138" cy="173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-2147482590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13" y="3213100"/>
            <a:ext cx="1804987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8040369" y="1181735"/>
            <a:ext cx="35782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常与管式炉一起使用</a:t>
            </a:r>
            <a:endParaRPr lang="zh-CN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r>
              <a:rPr 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与坩埚功能类似</a:t>
            </a:r>
            <a:endParaRPr lang="zh-CN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1946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725" y="3140075"/>
            <a:ext cx="1152525" cy="224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916803" y="3068954"/>
            <a:ext cx="26885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用于测量反应产生气体的体积。</a:t>
            </a:r>
            <a:endParaRPr lang="zh-CN" altLang="en-US" sz="2800" b="1" noProof="1">
              <a:highlight>
                <a:srgbClr val="FFFF00"/>
              </a:highlight>
              <a:sym typeface="+mn-ea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量气管与水准管之间的橡胶管可</a:t>
            </a:r>
            <a:endParaRPr lang="zh-CN" altLang="en-US" sz="2800" b="1" noProof="1"/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自由弯曲移动。</a:t>
            </a:r>
            <a:endParaRPr lang="zh-CN" altLang="en-US" sz="2800" b="1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87" y="549910"/>
          <a:ext cx="11972290" cy="608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/>
                <a:gridCol w="3834765"/>
                <a:gridCol w="3209290"/>
                <a:gridCol w="2806065"/>
              </a:tblGrid>
              <a:tr h="5505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269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多孔球泡</a:t>
                      </a:r>
                      <a:endParaRPr lang="zh-CN" altLang="en-US" sz="2800" b="1">
                        <a:highlight>
                          <a:srgbClr val="FFFF00"/>
                        </a:highligh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924810">
                <a:tc>
                  <a:txBody>
                    <a:bodyPr/>
                    <a:p>
                      <a:pPr algn="ctr">
                        <a:buNone/>
                      </a:pPr>
                      <a:endParaRPr lang="zh-CN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sym typeface="+mn-ea"/>
                        </a:rPr>
                        <a:t>单向阀</a:t>
                      </a:r>
                      <a:endParaRPr lang="zh-CN" altLang="en-US" sz="2800" b="1"/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sym typeface="+mn-ea"/>
                        </a:rPr>
                        <a:t>（</a:t>
                      </a:r>
                      <a:r>
                        <a:rPr lang="en-US" altLang="zh-CN" sz="2800" b="1">
                          <a:sym typeface="+mn-ea"/>
                        </a:rPr>
                        <a:t>T</a:t>
                      </a:r>
                      <a:r>
                        <a:rPr lang="zh-CN" altLang="en-US" sz="2800" b="1">
                          <a:sym typeface="+mn-ea"/>
                        </a:rPr>
                        <a:t>形阀）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ym typeface="+mn-ea"/>
                        </a:rPr>
                        <a:t>液体或气体单向流动而不发生回流的阀门</a:t>
                      </a:r>
                      <a:endParaRPr lang="zh-CN" altLang="en-US" sz="2800" b="1"/>
                    </a:p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431540" y="45719"/>
            <a:ext cx="5977254" cy="52196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2048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3644900"/>
            <a:ext cx="3600450" cy="253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1123950"/>
            <a:ext cx="3779838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625013" y="3933825"/>
            <a:ext cx="2363787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明确其使用原理即可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40144" y="1196975"/>
            <a:ext cx="2995931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增大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气体接触面积，使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中反应更加反应充分</a:t>
            </a:r>
            <a:endParaRPr lang="zh-CN" altLang="en-US" sz="2800" b="1" noProof="1"/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类似淋浴时的花洒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lang="zh-CN" altLang="en-US" sz="2800" b="1" noProof="1"/>
          </a:p>
        </p:txBody>
      </p:sp>
      <p:sp>
        <p:nvSpPr>
          <p:cNvPr id="8" name="文本框 7"/>
          <p:cNvSpPr txBox="1"/>
          <p:nvPr/>
        </p:nvSpPr>
        <p:spPr>
          <a:xfrm>
            <a:off x="9464675" y="1262063"/>
            <a:ext cx="2363788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明确其使用原理即可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7150" y="549910"/>
          <a:ext cx="1207643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85"/>
                <a:gridCol w="2614930"/>
                <a:gridCol w="3570605"/>
                <a:gridCol w="375031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典型题目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三通阀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控制液体或气体流动方向</a:t>
                      </a:r>
                      <a:endParaRPr lang="zh-CN" altLang="en-US" sz="2800" b="1">
                        <a:highlight>
                          <a:srgbClr val="FFFF00"/>
                        </a:highlight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8346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431540" y="45719"/>
            <a:ext cx="5977254" cy="52196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21507" name="图片 -21474825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2146300"/>
            <a:ext cx="5351463" cy="387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2"/>
          <p:cNvSpPr txBox="1"/>
          <p:nvPr/>
        </p:nvSpPr>
        <p:spPr>
          <a:xfrm>
            <a:off x="6783388" y="1555750"/>
            <a:ext cx="5249862" cy="26765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湖南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T15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节选】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）向集气管中充入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800" b="1" baseline="-250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时，三通阀的孔路位置如下图所示：发生氢化反应时，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集气管向装置</a:t>
            </a:r>
            <a:r>
              <a:rPr lang="en-US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Ⅱ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供气，此时孔路位置需调节为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25" y="4252913"/>
            <a:ext cx="4918075" cy="1985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178040" y="3573144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lang="en-US" altLang="zh-CN" sz="2800" b="1" noProof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31537" y="117475"/>
            <a:ext cx="5977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6675" y="621665"/>
          <a:ext cx="12015470" cy="604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655"/>
                <a:gridCol w="2691130"/>
                <a:gridCol w="4740275"/>
                <a:gridCol w="2772410"/>
              </a:tblGrid>
              <a:tr h="5302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实物图片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73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 b="1">
                          <a:highlight>
                            <a:srgbClr val="FFFF00"/>
                          </a:highlight>
                        </a:rPr>
                        <a:t>表面皿</a:t>
                      </a: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7887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highlight>
                            <a:srgbClr val="FFFF00"/>
                          </a:highlight>
                        </a:rPr>
                        <a:t>蒸发皿</a:t>
                      </a: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72148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 b="1">
                          <a:highlight>
                            <a:srgbClr val="FFFF00"/>
                          </a:highlight>
                        </a:rPr>
                        <a:t>培养皿</a:t>
                      </a: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/>
                    </a:p>
                    <a:p>
                      <a:pPr>
                        <a:buNone/>
                      </a:pPr>
                      <a:endParaRPr lang="zh-CN" altLang="en-US" sz="2000"/>
                    </a:p>
                    <a:p>
                      <a:pPr>
                        <a:buNone/>
                      </a:pPr>
                      <a:endParaRPr lang="zh-CN" altLang="en-US" sz="2000"/>
                    </a:p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图片 -2147482624" descr="表面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238250"/>
            <a:ext cx="2444750" cy="1531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584700" y="1241425"/>
            <a:ext cx="4965700" cy="1382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称量时用于盛装少量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NaOH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的这类有腐蚀性药品；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放置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PH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试纸、石蕊试纸等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51983" y="1412558"/>
            <a:ext cx="17145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不可加热</a:t>
            </a:r>
            <a:endParaRPr lang="zh-CN" altLang="en-US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2" name="图片 -2147482623" descr="蒸发皿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925763"/>
            <a:ext cx="2438400" cy="18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9407525" y="3069590"/>
            <a:ext cx="2471737" cy="1692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可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直接加热，无需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垫石棉网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（仪器由耐热陶瓷制得）</a:t>
            </a:r>
            <a:endParaRPr lang="zh-CN" altLang="en-US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67552" y="3017519"/>
            <a:ext cx="4872359" cy="95313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蒸发滤液，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结晶获得滤液中的溶质</a:t>
            </a:r>
            <a:endParaRPr lang="zh-CN" altLang="en-US" sz="2800" b="1" noProof="1"/>
          </a:p>
        </p:txBody>
      </p:sp>
      <p:pic>
        <p:nvPicPr>
          <p:cNvPr id="4105" name="图片 -214748262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084763"/>
            <a:ext cx="2387600" cy="1620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640263" y="5099050"/>
            <a:ext cx="4495800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与表面皿类似，实验时用于盛放较多量固体或液体</a:t>
            </a:r>
            <a:endParaRPr lang="zh-CN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07525" y="5045075"/>
            <a:ext cx="2719387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不可加热</a:t>
            </a:r>
            <a:endParaRPr lang="zh-CN" altLang="en-US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（原则上不属于化学仪器，是生物学科的仪器）</a:t>
            </a:r>
            <a:endParaRPr lang="zh-CN" altLang="zh-CN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24790" y="765175"/>
          <a:ext cx="1185735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015"/>
                <a:gridCol w="2947035"/>
                <a:gridCol w="3343275"/>
                <a:gridCol w="379603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实物图片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37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坩埚</a:t>
                      </a:r>
                      <a:endParaRPr lang="zh-CN" altLang="en-US" sz="2800" b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（</a:t>
                      </a:r>
                      <a:r>
                        <a:rPr lang="zh-CN" altLang="en-US" sz="2400" b="1">
                          <a:highlight>
                            <a:srgbClr val="FFFF00"/>
                          </a:highlight>
                        </a:rPr>
                        <a:t>最常见是瓷坩埚、还有石英坩埚、石墨坩埚、铁坩埚、镍坩埚</a:t>
                      </a: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）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01168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014913" y="1312863"/>
            <a:ext cx="3087687" cy="1382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用于</a:t>
            </a:r>
            <a:r>
              <a:rPr lang="zh-CN" altLang="zh-CN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灼烧固体物质</a:t>
            </a:r>
            <a:endParaRPr lang="zh-CN" altLang="zh-CN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（自身体积较小）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2169" y="1351278"/>
            <a:ext cx="354139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可直接加热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，无需垫石棉网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（仪器由耐热陶瓷制得）</a:t>
            </a:r>
            <a:endParaRPr lang="zh-CN" altLang="en-US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书写勿出错别字</a:t>
            </a:r>
            <a:endParaRPr lang="zh-CN" altLang="en-US" sz="2800" b="1" noProof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③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所选坩埚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必须与被灼烧物不发生化变</a:t>
            </a:r>
            <a:endParaRPr lang="zh-CN" altLang="en-US" sz="2800" b="1" noProof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endParaRPr lang="zh-CN" altLang="en-US" sz="2800" b="1" noProof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4" name="图片 -2147482619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V="1">
            <a:off x="2063750" y="1312863"/>
            <a:ext cx="2774950" cy="2668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3431537" y="117475"/>
            <a:ext cx="5977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grpSp>
        <p:nvGrpSpPr>
          <p:cNvPr id="5126" name="组合 2"/>
          <p:cNvGrpSpPr/>
          <p:nvPr/>
        </p:nvGrpSpPr>
        <p:grpSpPr>
          <a:xfrm>
            <a:off x="5129213" y="2259013"/>
            <a:ext cx="2874962" cy="4054475"/>
            <a:chOff x="8078" y="3557"/>
            <a:chExt cx="4528" cy="6386"/>
          </a:xfrm>
        </p:grpSpPr>
        <p:pic>
          <p:nvPicPr>
            <p:cNvPr id="5127" name="图片 -2147482587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3" y="3557"/>
              <a:ext cx="3955" cy="63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8078" y="3586"/>
              <a:ext cx="45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1">
                  <a:highlight>
                    <a:srgbClr val="FFFF00"/>
                  </a:highligh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【</a:t>
              </a:r>
              <a:r>
                <a:rPr lang="en-US" altLang="zh-CN" sz="2400" b="1" noProof="1">
                  <a:highlight>
                    <a:srgbClr val="FFFF00"/>
                  </a:highligh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2024 </a:t>
              </a:r>
              <a:r>
                <a:rPr lang="zh-CN" altLang="en-US" sz="2400" b="1" noProof="1">
                  <a:highlight>
                    <a:srgbClr val="FFFF00"/>
                  </a:highligh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甘肃真题】</a:t>
              </a:r>
              <a:endParaRPr lang="zh-CN" altLang="en-US" sz="2400" b="1" noProof="1">
                <a:highlight>
                  <a:srgbClr val="FFFF00"/>
                </a:highlight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5232400" y="4292600"/>
            <a:ext cx="2520950" cy="8651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矩形标注 6"/>
          <p:cNvSpPr/>
          <p:nvPr/>
        </p:nvSpPr>
        <p:spPr>
          <a:xfrm>
            <a:off x="8472488" y="4364038"/>
            <a:ext cx="2376488" cy="936625"/>
          </a:xfrm>
          <a:prstGeom prst="wedgeRectCallout">
            <a:avLst>
              <a:gd name="adj1" fmla="val -107595"/>
              <a:gd name="adj2" fmla="val -772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rgbClr val="C00000"/>
                </a:solidFill>
              </a:rPr>
              <a:t>此处使用石棉网，错误！</a:t>
            </a:r>
            <a:endParaRPr lang="zh-CN" altLang="en-US" sz="2800" b="1" strike="noStrike" noProof="1">
              <a:solidFill>
                <a:srgbClr val="C00000"/>
              </a:solidFill>
            </a:endParaRPr>
          </a:p>
        </p:txBody>
      </p:sp>
      <p:grpSp>
        <p:nvGrpSpPr>
          <p:cNvPr id="5131" name="组合 9"/>
          <p:cNvGrpSpPr/>
          <p:nvPr/>
        </p:nvGrpSpPr>
        <p:grpSpPr>
          <a:xfrm>
            <a:off x="1558925" y="4005263"/>
            <a:ext cx="3336925" cy="2547937"/>
            <a:chOff x="2456" y="6647"/>
            <a:chExt cx="5254" cy="4013"/>
          </a:xfrm>
        </p:grpSpPr>
        <p:pic>
          <p:nvPicPr>
            <p:cNvPr id="5132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6" y="6647"/>
              <a:ext cx="5255" cy="35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3136" y="9936"/>
              <a:ext cx="387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1">
                  <a:highlight>
                    <a:srgbClr val="FFFF00"/>
                  </a:highligh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铂坩埚与坩埚钳</a:t>
              </a:r>
              <a:endParaRPr lang="zh-CN" altLang="en-US" sz="2400" b="1" noProof="1">
                <a:highlight>
                  <a:srgbClr val="FFFF00"/>
                </a:highligh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31537" y="117475"/>
            <a:ext cx="597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6990" y="690880"/>
          <a:ext cx="12015470" cy="585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655"/>
                <a:gridCol w="2691130"/>
                <a:gridCol w="3481070"/>
                <a:gridCol w="403161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实物图片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 b="1">
                          <a:highlight>
                            <a:srgbClr val="FFFF00"/>
                          </a:highlight>
                        </a:rPr>
                        <a:t>研钵</a:t>
                      </a: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和</a:t>
                      </a: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 b="1">
                          <a:highlight>
                            <a:srgbClr val="FFFF00"/>
                          </a:highlight>
                        </a:rPr>
                        <a:t>（研杵）</a:t>
                      </a: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 b="1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04863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highlight>
                            <a:srgbClr val="FFFF00"/>
                          </a:highlight>
                        </a:rPr>
                        <a:t>石棉网</a:t>
                      </a: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3200" b="1">
                          <a:highlight>
                            <a:srgbClr val="FFFF00"/>
                          </a:highlight>
                        </a:rPr>
                        <a:t>or</a:t>
                      </a: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200" b="1">
                          <a:highlight>
                            <a:srgbClr val="FFFF00"/>
                          </a:highlight>
                        </a:rPr>
                        <a:t>陶土网</a:t>
                      </a: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32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656138" y="3500438"/>
            <a:ext cx="3560762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可直接接触热源，使热量均匀分布，防止容器因局部过热而损坏。（由两片铁丝网夹着一种中间层材料制成）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268413"/>
            <a:ext cx="2347913" cy="199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644900"/>
            <a:ext cx="2193925" cy="226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文本框 10"/>
          <p:cNvSpPr txBox="1"/>
          <p:nvPr/>
        </p:nvSpPr>
        <p:spPr>
          <a:xfrm>
            <a:off x="8256588" y="4075113"/>
            <a:ext cx="3517900" cy="2244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石棉网中含有石棉纤维，长期接触可能对人体健康产生危害，陶土网则没有这样的安全隐患。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08315" y="1196340"/>
            <a:ext cx="3825240" cy="267652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研钵内盛放固体的量不得超过其容积的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1/3</a:t>
            </a:r>
            <a:endParaRPr lang="en-US" altLang="zh-CN" sz="2800" b="1" noProof="1"/>
          </a:p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研磨时研杵应保持垂直，大块固体只能先压碎再研磨，不能用研杵直接捣碎，以免溅出。</a:t>
            </a:r>
            <a:endParaRPr lang="zh-CN" altLang="en-US" sz="2800" b="1" noProof="1"/>
          </a:p>
        </p:txBody>
      </p:sp>
      <p:sp>
        <p:nvSpPr>
          <p:cNvPr id="6152" name="文本框 12"/>
          <p:cNvSpPr txBox="1"/>
          <p:nvPr/>
        </p:nvSpPr>
        <p:spPr>
          <a:xfrm>
            <a:off x="4511675" y="1196975"/>
            <a:ext cx="3590925" cy="1814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把固体研碎或使固体混合均匀。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有瓷制、玻璃制、玛瑙或氧化铝制的研钵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85725" y="549910"/>
          <a:ext cx="12065000" cy="603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145"/>
                <a:gridCol w="2527300"/>
                <a:gridCol w="3886835"/>
                <a:gridCol w="3855720"/>
              </a:tblGrid>
              <a:tr h="5219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实物图片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6537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蒸馏烧瓶</a:t>
                      </a: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9565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highlight>
                            <a:srgbClr val="FFFF00"/>
                          </a:highlight>
                          <a:sym typeface="+mn-ea"/>
                        </a:rPr>
                        <a:t>冷凝管</a:t>
                      </a: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highlight>
                            <a:srgbClr val="FFFF00"/>
                          </a:highlight>
                          <a:sym typeface="+mn-ea"/>
                        </a:rPr>
                        <a:t>三姐妹</a:t>
                      </a: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highlight>
                            <a:srgbClr val="FFFF00"/>
                          </a:highlight>
                          <a:sym typeface="+mn-ea"/>
                        </a:rPr>
                        <a:t>直形冷凝管</a:t>
                      </a: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highlight>
                            <a:srgbClr val="FFFF00"/>
                          </a:highlight>
                          <a:sym typeface="+mn-ea"/>
                        </a:rPr>
                        <a:t>球形冷凝管</a:t>
                      </a: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highlight>
                            <a:srgbClr val="FFFF00"/>
                          </a:highlight>
                          <a:sym typeface="+mn-ea"/>
                        </a:rPr>
                        <a:t>蛇形冷凝管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513263" y="1239838"/>
            <a:ext cx="3790950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用于混合物</a:t>
            </a:r>
            <a:r>
              <a:rPr lang="zh-CN" altLang="zh-CN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分离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或提纯之蒸馏操作，其侧支与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冷凝管用单孔胶塞相连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43925" y="1207769"/>
            <a:ext cx="3515360" cy="18148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不可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直接加热，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需垫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石棉网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②温度计位置在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其侧支处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31537" y="45719"/>
            <a:ext cx="5977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7173" name="图片 -2147482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3717925"/>
            <a:ext cx="2414588" cy="279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496435" y="3663950"/>
            <a:ext cx="3790312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①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直冷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用于蒸馏，与蒸馏烧瓶相连</a:t>
            </a:r>
            <a:endParaRPr lang="zh-CN" altLang="en-US" sz="2800" b="1" noProof="1"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②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球冷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、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蛇冷</a:t>
            </a: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常用于易挥发类有机物的冷凝回收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（冷凝面积大，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效果好，但不易清洗）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72169" y="3717290"/>
            <a:ext cx="3550281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①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冷凝水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下进上出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②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直冷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常用于小角度倾斜，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球冷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常竖直或大角度倾斜用，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否则内部会聚积液体</a:t>
            </a:r>
            <a:endParaRPr lang="zh-CN" altLang="en-US" sz="2800" b="1" noProof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717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88" y="1196975"/>
            <a:ext cx="2057400" cy="2401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24790" y="765175"/>
          <a:ext cx="11925935" cy="516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175"/>
                <a:gridCol w="2491740"/>
                <a:gridCol w="3841750"/>
                <a:gridCol w="381127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6692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牛角管</a:t>
                      </a: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58318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431540" y="117475"/>
            <a:ext cx="59772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7171" name="图片 -21474825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2636838"/>
            <a:ext cx="4822825" cy="405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992313" y="1268413"/>
            <a:ext cx="4533900" cy="314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0" y="3573463"/>
            <a:ext cx="3194050" cy="308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5"/>
          <p:cNvSpPr txBox="1"/>
          <p:nvPr/>
        </p:nvSpPr>
        <p:spPr>
          <a:xfrm>
            <a:off x="6167438" y="1330325"/>
            <a:ext cx="2328862" cy="1382713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连接冷凝管与接收器之间的玻璃弯管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文本框 6"/>
          <p:cNvSpPr txBox="1"/>
          <p:nvPr/>
        </p:nvSpPr>
        <p:spPr>
          <a:xfrm>
            <a:off x="8696325" y="1314450"/>
            <a:ext cx="3286125" cy="1814513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接收器敞口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时，牛角管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无侧支口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，接收器封闭时，牛角管有侧支口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90" y="549910"/>
          <a:ext cx="11920855" cy="612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540"/>
                <a:gridCol w="2913380"/>
                <a:gridCol w="3695065"/>
                <a:gridCol w="3531870"/>
              </a:tblGrid>
              <a:tr h="593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22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恒压滴液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漏斗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sym typeface="+mn-ea"/>
                        </a:rPr>
                        <a:t> </a:t>
                      </a:r>
                      <a:r>
                        <a:rPr lang="zh-CN" altLang="en-US" sz="2400" b="1">
                          <a:sym typeface="+mn-ea"/>
                        </a:rPr>
                        <a:t>（分液漏斗升级版）</a:t>
                      </a:r>
                      <a:endParaRPr lang="zh-CN" altLang="en-US" sz="2400" b="1">
                        <a:sym typeface="+mn-ea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三颈烧瓶</a:t>
                      </a: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57492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双颈烧瓶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846319" y="1196975"/>
            <a:ext cx="38131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恒压滴液漏斗：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平衡气压，使液体顺利滴下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。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三颈烧瓶：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盛放较多反应物，</a:t>
            </a:r>
            <a:r>
              <a:rPr lang="zh-CN" altLang="en-US" sz="2800" b="1" u="sng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各瓶颈口可分别连接不同仪器，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方便操作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59825" y="1350958"/>
            <a:ext cx="315277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①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恒漏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lang="zh-CN" altLang="en-US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使用前先检漏</a:t>
            </a:r>
            <a:endParaRPr lang="zh-CN" altLang="en-US" sz="2800" b="1" noProof="1">
              <a:highlight>
                <a:srgbClr val="00FFFF"/>
              </a:highlight>
              <a:sym typeface="+mn-ea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②三颈烧瓶不可直接加热，需垫石棉网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或水浴加热</a:t>
            </a:r>
            <a:endParaRPr lang="zh-CN" altLang="en-US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31537" y="45719"/>
            <a:ext cx="59772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9221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35188" y="1195388"/>
            <a:ext cx="2571750" cy="279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-2147482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4076700"/>
            <a:ext cx="1858963" cy="247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943475" y="4149725"/>
            <a:ext cx="284321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同三颈烧瓶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74125" y="4132263"/>
            <a:ext cx="28432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同三颈烧瓶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90" y="549910"/>
          <a:ext cx="11920855" cy="587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540"/>
                <a:gridCol w="2913380"/>
                <a:gridCol w="3524885"/>
                <a:gridCol w="3702050"/>
              </a:tblGrid>
              <a:tr h="593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4729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 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  <a:sym typeface="+mn-ea"/>
                        </a:rPr>
                        <a:t>圆底烧瓶</a:t>
                      </a:r>
                      <a:endParaRPr lang="zh-CN" altLang="en-US" sz="24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7508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平底烧瓶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544560" y="1207769"/>
            <a:ext cx="3408680" cy="9531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不可直接加热，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需垫石棉网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或</a:t>
            </a:r>
            <a:r>
              <a:rPr lang="zh-CN" altLang="en-US" sz="28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水浴加热</a:t>
            </a:r>
            <a:endParaRPr lang="zh-CN" altLang="en-US" sz="2800" b="1" noProof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31540" y="45719"/>
            <a:ext cx="5977254" cy="52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4913" y="3646488"/>
            <a:ext cx="284321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与圆底烧瓶类似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5" name="图片 -2147482609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8" y="1196975"/>
            <a:ext cx="1751012" cy="228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-2147482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3657600"/>
            <a:ext cx="1390650" cy="2706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918075" y="1196975"/>
            <a:ext cx="3560445" cy="181482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用于连接气体发生装置或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盛装较多量液体或气体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58225" y="3630613"/>
            <a:ext cx="28432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与圆底烧瓶相同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1290" y="549910"/>
          <a:ext cx="11997055" cy="584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85"/>
                <a:gridCol w="2665730"/>
                <a:gridCol w="3534410"/>
                <a:gridCol w="389763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仪器名称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用途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</a:rPr>
                        <a:t>注意事项</a:t>
                      </a:r>
                      <a:endParaRPr lang="zh-CN" altLang="en-U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89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球形</a:t>
                      </a:r>
                      <a:endParaRPr lang="zh-CN" altLang="en-US" sz="2800" b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分液漏斗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800" b="1"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梨形</a:t>
                      </a:r>
                      <a:endParaRPr lang="zh-CN" altLang="en-US" sz="2800" b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分液漏斗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8346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长</a:t>
                      </a:r>
                      <a:r>
                        <a:rPr lang="zh-CN" altLang="en-US" sz="2800" b="1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</a:rPr>
                        <a:t>颈</a:t>
                      </a: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漏斗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highlight>
                            <a:srgbClr val="FFFF00"/>
                          </a:highlight>
                        </a:rPr>
                        <a:t>锥形瓶</a:t>
                      </a: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478519" y="1052827"/>
            <a:ext cx="3408681" cy="2368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①</a:t>
            </a:r>
            <a:r>
              <a:rPr lang="zh-CN" altLang="en-US" sz="2800" b="1" noProof="1">
                <a:highlight>
                  <a:srgbClr val="00FFFF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使用前先检漏</a:t>
            </a:r>
            <a:endParaRPr lang="zh-CN" altLang="en-US" sz="2800" b="1" noProof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r>
              <a:rPr lang="zh-CN" altLang="en-US" sz="24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②</a:t>
            </a:r>
            <a:r>
              <a:rPr lang="zh-CN" altLang="en-US" sz="24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萃取倒立振荡时一手在上，一手在下，并需开上盖放气</a:t>
            </a:r>
            <a:endParaRPr lang="zh-CN" altLang="en-US" sz="2400" b="1" noProof="1">
              <a:highlight>
                <a:srgbClr val="FFFF00"/>
              </a:highlight>
              <a:sym typeface="+mn-ea"/>
            </a:endParaRPr>
          </a:p>
          <a:p>
            <a:r>
              <a:rPr lang="zh-CN" altLang="en-US" sz="24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③分液时</a:t>
            </a:r>
            <a:r>
              <a:rPr lang="zh-CN" altLang="en-US" sz="24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先下后上，</a:t>
            </a:r>
            <a:r>
              <a:rPr lang="zh-CN" altLang="en-US" sz="24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下口下出，上口上出</a:t>
            </a:r>
            <a:endParaRPr lang="zh-CN" altLang="en-US" sz="24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31540" y="45719"/>
            <a:ext cx="5977254" cy="52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常见</a:t>
            </a:r>
            <a:r>
              <a:rPr lang="zh-CN" altLang="en-US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仪器名称与用途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</a:t>
            </a:r>
            <a:r>
              <a:rPr lang="zh-CN" altLang="en-US" sz="2800" b="1" noProof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注意事项</a:t>
            </a:r>
            <a:endParaRPr lang="zh-CN" altLang="en-US" sz="2800" b="1" noProof="1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38700" y="1196340"/>
            <a:ext cx="3560445" cy="181482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①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球漏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用于连接气体发生装置</a:t>
            </a:r>
            <a:endParaRPr lang="zh-CN" altLang="en-US" sz="2800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梨漏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用于萃取、分液</a:t>
            </a:r>
            <a:endParaRPr lang="zh-CN" altLang="en-US" sz="28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9" name="图片 -21474826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88" y="1123950"/>
            <a:ext cx="226377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-21474825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3" y="3644900"/>
            <a:ext cx="2266950" cy="244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543925" y="3644900"/>
            <a:ext cx="3560763" cy="1814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①长颈漏斗末端必须伸到液面下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②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勿错写成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长径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（高中考察较少）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5862" y="3644900"/>
            <a:ext cx="3303906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长漏</a:t>
            </a:r>
            <a:r>
              <a:rPr lang="en-US" altLang="zh-CN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800" b="1" noProof="1">
                <a:highlight>
                  <a:srgbClr val="FFFF00"/>
                </a:highligh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用于连接气体发生装置</a:t>
            </a:r>
            <a:endParaRPr lang="zh-CN" altLang="en-US" b="1" noProof="1">
              <a:highlight>
                <a:srgbClr val="FFFF00"/>
              </a:highlight>
              <a:latin typeface="Arial" panose="020B060402020202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2" grpId="0"/>
    </p:bldLst>
  </p:timing>
</p:sld>
</file>

<file path=ppt/tags/tag1.xml><?xml version="1.0" encoding="utf-8"?>
<p:tagLst xmlns:p="http://schemas.openxmlformats.org/presentationml/2006/main">
  <p:tag name="TABLE_ENDDRAG_ORIGIN_RECT" val="946*479"/>
  <p:tag name="TABLE_ENDDRAG_RECT" val="5*48*946*479"/>
</p:tagLst>
</file>

<file path=ppt/tags/tag10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11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12.xml><?xml version="1.0" encoding="utf-8"?>
<p:tagLst xmlns:p="http://schemas.openxmlformats.org/presentationml/2006/main">
  <p:tag name="TABLE_ENDDRAG_ORIGIN_RECT" val="942*472"/>
  <p:tag name="TABLE_ENDDRAG_RECT" val="12*43*942*472"/>
</p:tagLst>
</file>

<file path=ppt/tags/tag13.xml><?xml version="1.0" encoding="utf-8"?>
<p:tagLst xmlns:p="http://schemas.openxmlformats.org/presentationml/2006/main">
  <p:tag name="KSO_WM_DIAGRAM_VIRTUALLY_FRAME" val="{&quot;height&quot;:347.15,&quot;left&quot;:383.7,&quot;top&quot;:94.25,&quot;width&quot;:557.5}"/>
</p:tagLst>
</file>

<file path=ppt/tags/tag14.xml><?xml version="1.0" encoding="utf-8"?>
<p:tagLst xmlns:p="http://schemas.openxmlformats.org/presentationml/2006/main">
  <p:tag name="KSO_WM_DIAGRAM_VIRTUALLY_FRAME" val="{&quot;height&quot;:347.15,&quot;left&quot;:383.7,&quot;top&quot;:94.25,&quot;width&quot;:557.5}"/>
</p:tagLst>
</file>

<file path=ppt/tags/tag15.xml><?xml version="1.0" encoding="utf-8"?>
<p:tagLst xmlns:p="http://schemas.openxmlformats.org/presentationml/2006/main">
  <p:tag name="KSO_WM_DIAGRAM_VIRTUALLY_FRAME" val="{&quot;height&quot;:347.15,&quot;left&quot;:383.7,&quot;top&quot;:94.25,&quot;width&quot;:557.5}"/>
</p:tagLst>
</file>

<file path=ppt/tags/tag16.xml><?xml version="1.0" encoding="utf-8"?>
<p:tagLst xmlns:p="http://schemas.openxmlformats.org/presentationml/2006/main">
  <p:tag name="KSO_WM_DIAGRAM_VIRTUALLY_FRAME" val="{&quot;height&quot;:347.15,&quot;left&quot;:383.7,&quot;top&quot;:94.25,&quot;width&quot;:557.5}"/>
</p:tagLst>
</file>

<file path=ppt/tags/tag17.xml><?xml version="1.0" encoding="utf-8"?>
<p:tagLst xmlns:p="http://schemas.openxmlformats.org/presentationml/2006/main">
  <p:tag name="TABLE_ENDDRAG_ORIGIN_RECT" val="942*472"/>
  <p:tag name="TABLE_ENDDRAG_RECT" val="12*43*942*472"/>
</p:tagLst>
</file>

<file path=ppt/tags/tag18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19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2.xml><?xml version="1.0" encoding="utf-8"?>
<p:tagLst xmlns:p="http://schemas.openxmlformats.org/presentationml/2006/main">
  <p:tag name="TABLE_ENDDRAG_ORIGIN_RECT" val="933*426"/>
  <p:tag name="TABLE_ENDDRAG_RECT" val="17*60*933*426"/>
</p:tagLst>
</file>

<file path=ppt/tags/tag20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21.xml><?xml version="1.0" encoding="utf-8"?>
<p:tagLst xmlns:p="http://schemas.openxmlformats.org/presentationml/2006/main">
  <p:tag name="TABLE_ENDDRAG_ORIGIN_RECT" val="942*438"/>
  <p:tag name="TABLE_ENDDRAG_RECT" val="12*43*942*438"/>
</p:tagLst>
</file>

<file path=ppt/tags/tag22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23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24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25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26.xml><?xml version="1.0" encoding="utf-8"?>
<p:tagLst xmlns:p="http://schemas.openxmlformats.org/presentationml/2006/main">
  <p:tag name="TABLE_ENDDRAG_ORIGIN_RECT" val="949*463"/>
  <p:tag name="TABLE_ENDDRAG_RECT" val="5*43*949*463"/>
</p:tagLst>
</file>

<file path=ppt/tags/tag27.xml><?xml version="1.0" encoding="utf-8"?>
<p:tagLst xmlns:p="http://schemas.openxmlformats.org/presentationml/2006/main">
  <p:tag name="KSO_WM_DIAGRAM_VIRTUALLY_FRAME" val="{&quot;height&quot;:403.55,&quot;left&quot;:387.25,&quot;top&quot;:88.55,&quot;width&quot;:553.95}"/>
</p:tagLst>
</file>

<file path=ppt/tags/tag28.xml><?xml version="1.0" encoding="utf-8"?>
<p:tagLst xmlns:p="http://schemas.openxmlformats.org/presentationml/2006/main">
  <p:tag name="KSO_WM_DIAGRAM_VIRTUALLY_FRAME" val="{&quot;height&quot;:403.55,&quot;left&quot;:387.25,&quot;top&quot;:88.55,&quot;width&quot;:553.95}"/>
</p:tagLst>
</file>

<file path=ppt/tags/tag29.xml><?xml version="1.0" encoding="utf-8"?>
<p:tagLst xmlns:p="http://schemas.openxmlformats.org/presentationml/2006/main">
  <p:tag name="KSO_WM_DIAGRAM_VIRTUALLY_FRAME" val="{&quot;height&quot;:403.55,&quot;left&quot;:387.25,&quot;top&quot;:88.55,&quot;width&quot;:553.95}"/>
</p:tagLst>
</file>

<file path=ppt/tags/tag3.xml><?xml version="1.0" encoding="utf-8"?>
<p:tagLst xmlns:p="http://schemas.openxmlformats.org/presentationml/2006/main">
  <p:tag name="TABLE_ENDDRAG_ORIGIN_RECT" val="946*432"/>
  <p:tag name="TABLE_ENDDRAG_RECT" val="3*54*946*432"/>
</p:tagLst>
</file>

<file path=ppt/tags/tag30.xml><?xml version="1.0" encoding="utf-8"?>
<p:tagLst xmlns:p="http://schemas.openxmlformats.org/presentationml/2006/main">
  <p:tag name="TABLE_ENDDRAG_ORIGIN_RECT" val="942*472"/>
  <p:tag name="TABLE_ENDDRAG_RECT" val="12*43*942*472"/>
</p:tagLst>
</file>

<file path=ppt/tags/tag31.xml><?xml version="1.0" encoding="utf-8"?>
<p:tagLst xmlns:p="http://schemas.openxmlformats.org/presentationml/2006/main">
  <p:tag name="KSO_WM_DIAGRAM_VIRTUALLY_FRAME" val="{&quot;height&quot;:403.55,&quot;left&quot;:387.25,&quot;top&quot;:88.55,&quot;width&quot;:553.95}"/>
</p:tagLst>
</file>

<file path=ppt/tags/tag32.xml><?xml version="1.0" encoding="utf-8"?>
<p:tagLst xmlns:p="http://schemas.openxmlformats.org/presentationml/2006/main">
  <p:tag name="KSO_WM_DIAGRAM_VIRTUALLY_FRAME" val="{&quot;height&quot;:403.55,&quot;left&quot;:387.25,&quot;top&quot;:88.55,&quot;width&quot;:553.95}"/>
</p:tagLst>
</file>

<file path=ppt/tags/tag33.xml><?xml version="1.0" encoding="utf-8"?>
<p:tagLst xmlns:p="http://schemas.openxmlformats.org/presentationml/2006/main">
  <p:tag name="KSO_WM_DIAGRAM_VIRTUALLY_FRAME" val="{&quot;height&quot;:403.55,&quot;left&quot;:387.25,&quot;top&quot;:88.55,&quot;width&quot;:553.95}"/>
</p:tagLst>
</file>

<file path=ppt/tags/tag34.xml><?xml version="1.0" encoding="utf-8"?>
<p:tagLst xmlns:p="http://schemas.openxmlformats.org/presentationml/2006/main">
  <p:tag name="TABLE_ENDDRAG_ORIGIN_RECT" val="942*450"/>
  <p:tag name="TABLE_ENDDRAG_RECT" val="12*43*942*450"/>
</p:tagLst>
</file>

<file path=ppt/tags/tag35.xml><?xml version="1.0" encoding="utf-8"?>
<p:tagLst xmlns:p="http://schemas.openxmlformats.org/presentationml/2006/main">
  <p:tag name="KSO_WM_DIAGRAM_VIRTUALLY_FRAME" val="{&quot;height&quot;:403.55,&quot;left&quot;:387.25,&quot;top&quot;:88.55,&quot;width&quot;:553.95}"/>
</p:tagLst>
</file>

<file path=ppt/tags/tag36.xml><?xml version="1.0" encoding="utf-8"?>
<p:tagLst xmlns:p="http://schemas.openxmlformats.org/presentationml/2006/main">
  <p:tag name="KSO_WM_DIAGRAM_VIRTUALLY_FRAME" val="{&quot;height&quot;:403.55,&quot;left&quot;:387.25,&quot;top&quot;:88.55,&quot;width&quot;:553.95}"/>
</p:tagLst>
</file>

<file path=ppt/tags/tag37.xml><?xml version="1.0" encoding="utf-8"?>
<p:tagLst xmlns:p="http://schemas.openxmlformats.org/presentationml/2006/main">
  <p:tag name="TABLE_ENDDRAG_ORIGIN_RECT" val="942*495"/>
  <p:tag name="TABLE_ENDDRAG_RECT" val="12*43*942*495"/>
</p:tagLst>
</file>

<file path=ppt/tags/tag38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39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4.xml><?xml version="1.0" encoding="utf-8"?>
<p:tagLst xmlns:p="http://schemas.openxmlformats.org/presentationml/2006/main">
  <p:tag name="TABLE_ENDDRAG_ORIGIN_RECT" val="949*460"/>
  <p:tag name="TABLE_ENDDRAG_RECT" val="6*60*950*460"/>
</p:tagLst>
</file>

<file path=ppt/tags/tag40.xml><?xml version="1.0" encoding="utf-8"?>
<p:tagLst xmlns:p="http://schemas.openxmlformats.org/presentationml/2006/main">
  <p:tag name="KSO_WM_DIAGRAM_VIRTUALLY_FRAME" val="{&quot;height&quot;:279.25,&quot;left&quot;:387.25,&quot;top&quot;:94.25,&quot;width&quot;:553.95}"/>
</p:tagLst>
</file>

<file path=ppt/tags/tag41.xml><?xml version="1.0" encoding="utf-8"?>
<p:tagLst xmlns:p="http://schemas.openxmlformats.org/presentationml/2006/main">
  <p:tag name="TABLE_ENDDRAG_ORIGIN_RECT" val="942*472"/>
  <p:tag name="TABLE_ENDDRAG_RECT" val="12*43*942*472"/>
</p:tagLst>
</file>

<file path=ppt/tags/tag42.xml><?xml version="1.0" encoding="utf-8"?>
<p:tagLst xmlns:p="http://schemas.openxmlformats.org/presentationml/2006/main">
  <p:tag name="TABLE_ENDDRAG_ORIGIN_RECT" val="950*378"/>
  <p:tag name="TABLE_ENDDRAG_RECT" val="4*43*950*378"/>
</p:tagLst>
</file>

<file path=ppt/tags/tag5.xml><?xml version="1.0" encoding="utf-8"?>
<p:tagLst xmlns:p="http://schemas.openxmlformats.org/presentationml/2006/main">
  <p:tag name="TABLE_ENDDRAG_ORIGIN_RECT" val="939*402"/>
  <p:tag name="TABLE_ENDDRAG_RECT" val="17*60*939*402"/>
</p:tagLst>
</file>

<file path=ppt/tags/tag6.xml><?xml version="1.0" encoding="utf-8"?>
<p:tagLst xmlns:p="http://schemas.openxmlformats.org/presentationml/2006/main">
  <p:tag name="TABLE_ENDDRAG_ORIGIN_RECT" val="938*490"/>
  <p:tag name="TABLE_ENDDRAG_RECT" val="12*43*938*490"/>
</p:tagLst>
</file>

<file path=ppt/tags/tag7.xml><?xml version="1.0" encoding="utf-8"?>
<p:tagLst xmlns:p="http://schemas.openxmlformats.org/presentationml/2006/main">
  <p:tag name="TABLE_ENDDRAG_ORIGIN_RECT" val="938*490"/>
  <p:tag name="TABLE_ENDDRAG_RECT" val="12*43*938*490"/>
</p:tagLst>
</file>

<file path=ppt/tags/tag8.xml><?xml version="1.0" encoding="utf-8"?>
<p:tagLst xmlns:p="http://schemas.openxmlformats.org/presentationml/2006/main">
  <p:tag name="TABLE_ENDDRAG_ORIGIN_RECT" val="944*452"/>
  <p:tag name="TABLE_ENDDRAG_RECT" val="12*43*944*452"/>
</p:tagLst>
</file>

<file path=ppt/tags/tag9.xml><?xml version="1.0" encoding="utf-8"?>
<p:tagLst xmlns:p="http://schemas.openxmlformats.org/presentationml/2006/main">
  <p:tag name="TABLE_ENDDRAG_ORIGIN_RECT" val="942*471"/>
  <p:tag name="TABLE_ENDDRAG_RECT" val="12*43*942*47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2817</Words>
  <Application>WPS 演示</Application>
  <PresentationFormat/>
  <Paragraphs>941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静心室主人</cp:lastModifiedBy>
  <cp:revision>23</cp:revision>
  <dcterms:created xsi:type="dcterms:W3CDTF">2025-01-02T06:44:25Z</dcterms:created>
  <dcterms:modified xsi:type="dcterms:W3CDTF">2026-03-10T02:10:38Z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2EFA3FB379434868B92595851DC5FB56_13</vt:lpwstr>
  </property>
</Properties>
</file>