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256" r:id="rId5"/>
    <p:sldId id="266" r:id="rId6"/>
    <p:sldId id="268" r:id="rId7"/>
    <p:sldId id="267" r:id="rId8"/>
    <p:sldId id="269" r:id="rId9"/>
    <p:sldId id="260" r:id="rId10"/>
    <p:sldId id="261" r:id="rId11"/>
    <p:sldId id="265" r:id="rId12"/>
    <p:sldId id="264" r:id="rId13"/>
    <p:sldId id="259" r:id="rId14"/>
    <p:sldId id="262" r:id="rId15"/>
    <p:sldId id="257" r:id="rId16"/>
    <p:sldId id="258" r:id="rId17"/>
    <p:sldId id="280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9"/>
        <p:guide pos="288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18" descr="fd6e205b05364e60f0b917c56eb47b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6700" y="285750"/>
            <a:ext cx="5662613" cy="6145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96544" y="4229100"/>
            <a:ext cx="872109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3200" b="1" noProof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楷体" panose="02010609060101010101" charset="-122"/>
                <a:cs typeface="+mn-cs"/>
              </a:rPr>
              <a:t>图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中原子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1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的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位置为原点，其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坐标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定为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(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，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，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)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，原子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2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的位置为棱心，因此其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坐标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为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(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0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，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0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，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1/2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)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，原子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3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的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位置为棱心的一半，其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坐标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为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(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，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0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，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1/4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)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，再据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“1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即是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0”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，因此其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坐标</a:t>
            </a:r>
            <a:r>
              <a:rPr lang="zh-CN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为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(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，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0</a:t>
            </a:r>
            <a:r>
              <a:rPr lang="zh-CN" sz="3200" b="1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  <a:cs typeface="+mn-cs"/>
              </a:rPr>
              <a:t>，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1/4</a:t>
            </a:r>
            <a:r>
              <a:rPr lang="en-US" sz="3200" b="1" noProof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)</a:t>
            </a:r>
            <a:r>
              <a:rPr lang="zh-CN" sz="1200" noProof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</a:rPr>
              <a:t>。</a:t>
            </a:r>
            <a:endParaRPr lang="zh-CN" altLang="en-US" sz="1200" noProof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2290" name="图片 18" descr="fd6e205b05364e60f0b917c56eb47b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5675" y="168275"/>
            <a:ext cx="5422900" cy="4060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99"/>
          <p:cNvSpPr txBox="1"/>
          <p:nvPr/>
        </p:nvSpPr>
        <p:spPr>
          <a:xfrm>
            <a:off x="241300" y="212725"/>
            <a:ext cx="8350250" cy="286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例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1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：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KIO</a:t>
            </a:r>
            <a:r>
              <a:rPr lang="en-US" altLang="zh-CN" sz="3600" baseline="-25000">
                <a:latin typeface="Times New Roman" panose="02020603050405020304" charset="0"/>
                <a:ea typeface="楷体" panose="02010609060101010101" charset="-122"/>
              </a:rPr>
              <a:t>3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晶胞中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K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、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I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、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O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分别处于顶角、体心、面心位置，如下图所示。在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KIO</a:t>
            </a:r>
            <a:r>
              <a:rPr lang="en-US" altLang="zh-CN" sz="3600" baseline="-25000">
                <a:latin typeface="Times New Roman" panose="02020603050405020304" charset="0"/>
                <a:ea typeface="楷体" panose="02010609060101010101" charset="-122"/>
              </a:rPr>
              <a:t>3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晶胞结构的另一种表示中，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I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处于各顶角位置，则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K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处于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_________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位置，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O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处于</a:t>
            </a:r>
            <a:r>
              <a:rPr lang="en-US" altLang="zh-CN" sz="3600">
                <a:latin typeface="Times New Roman" panose="02020603050405020304" charset="0"/>
                <a:ea typeface="楷体" panose="02010609060101010101" charset="-122"/>
              </a:rPr>
              <a:t>___________</a:t>
            </a:r>
            <a:r>
              <a:rPr lang="zh-CN" altLang="zh-CN" sz="3600">
                <a:latin typeface="Arial" panose="020B0604020202020204" pitchFamily="34" charset="0"/>
                <a:ea typeface="楷体" panose="02010609060101010101" charset="-122"/>
              </a:rPr>
              <a:t>位置。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4" name="图片 39" descr="微信图片_2019050607315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86" b="6290"/>
          <a:stretch>
            <a:fillRect/>
          </a:stretch>
        </p:blipFill>
        <p:spPr>
          <a:xfrm>
            <a:off x="1262063" y="3171825"/>
            <a:ext cx="5659437" cy="353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99"/>
          <p:cNvSpPr txBox="1"/>
          <p:nvPr/>
        </p:nvSpPr>
        <p:spPr>
          <a:xfrm>
            <a:off x="395288" y="3917950"/>
            <a:ext cx="8535987" cy="1754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K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1/2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）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处于体心；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O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原子的坐标分别变为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(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)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(0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0)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(0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0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)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，则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分处于三条棱的棱心。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14338" name="文本框 3"/>
          <p:cNvSpPr txBox="1"/>
          <p:nvPr/>
        </p:nvSpPr>
        <p:spPr>
          <a:xfrm>
            <a:off x="395288" y="628650"/>
            <a:ext cx="8535987" cy="2862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K(0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0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0)</a:t>
            </a:r>
            <a:r>
              <a:rPr lang="zh-CN" altLang="zh-CN" sz="3600" b="1">
                <a:latin typeface="Times New Roman" panose="02020603050405020304" charset="0"/>
                <a:ea typeface="宋体" panose="02010600030101010101" pitchFamily="2" charset="-122"/>
              </a:rPr>
              <a:t>；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zh-CN" altLang="zh-CN" sz="3600" b="1">
                <a:latin typeface="Times New Roman" panose="02020603050405020304" charset="0"/>
                <a:ea typeface="宋体" panose="02010600030101010101" pitchFamily="2" charset="-122"/>
              </a:rPr>
              <a:t>原子处于晶胞中体心的位置，因此其坐标为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I(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)</a:t>
            </a:r>
            <a:r>
              <a:rPr lang="zh-CN" altLang="zh-CN" sz="3600" b="1">
                <a:latin typeface="Times New Roman" panose="02020603050405020304" charset="0"/>
                <a:ea typeface="宋体" panose="02010600030101010101" pitchFamily="2" charset="-122"/>
              </a:rPr>
              <a:t>；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zh-CN" altLang="zh-CN" sz="3600" b="1">
                <a:latin typeface="Times New Roman" panose="02020603050405020304" charset="0"/>
                <a:ea typeface="宋体" panose="02010600030101010101" pitchFamily="2" charset="-122"/>
              </a:rPr>
              <a:t>原子处于晶胞中面心的位置，因此其坐标为左右面心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O(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0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)</a:t>
            </a:r>
            <a:r>
              <a:rPr lang="zh-CN" altLang="zh-CN" sz="3600" b="1">
                <a:latin typeface="Times New Roman" panose="02020603050405020304" charset="0"/>
                <a:ea typeface="宋体" panose="02010600030101010101" pitchFamily="2" charset="-122"/>
              </a:rPr>
              <a:t>，前后面心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(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0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)</a:t>
            </a:r>
            <a:r>
              <a:rPr lang="zh-CN" altLang="zh-CN" sz="3600" b="1">
                <a:latin typeface="Times New Roman" panose="02020603050405020304" charset="0"/>
                <a:ea typeface="宋体" panose="02010600030101010101" pitchFamily="2" charset="-122"/>
              </a:rPr>
              <a:t>，上下面心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O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(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charset="0"/>
                <a:ea typeface="楷体" panose="02010609060101010101" charset="-122"/>
              </a:rPr>
              <a:t>0)</a:t>
            </a:r>
            <a:r>
              <a:rPr lang="zh-CN" altLang="zh-CN" sz="3600" b="1">
                <a:latin typeface="Times New Roman" panose="02020603050405020304" charset="0"/>
                <a:ea typeface="宋体" panose="02010600030101010101" pitchFamily="2" charset="-122"/>
              </a:rPr>
              <a:t>；</a:t>
            </a:r>
            <a:endParaRPr lang="zh-CN" altLang="en-US" sz="36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 descr="微信图片_20200322231651"/>
          <p:cNvPicPr>
            <a:picLocks noChangeAspect="1"/>
          </p:cNvPicPr>
          <p:nvPr/>
        </p:nvPicPr>
        <p:blipFill>
          <a:blip r:embed="rId1">
            <a:lum bright="6000"/>
          </a:blip>
          <a:srcRect l="14821" t="26880" r="49315" b="64522"/>
          <a:stretch>
            <a:fillRect/>
          </a:stretch>
        </p:blipFill>
        <p:spPr>
          <a:xfrm>
            <a:off x="827088" y="355600"/>
            <a:ext cx="7408862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内容占位符 4" descr="微信图片_20200322231651"/>
          <p:cNvPicPr>
            <a:picLocks noGrp="1" noChangeAspect="1"/>
          </p:cNvPicPr>
          <p:nvPr>
            <p:ph idx="1"/>
          </p:nvPr>
        </p:nvPicPr>
        <p:blipFill>
          <a:blip r:embed="rId1">
            <a:lum bright="6000"/>
          </a:blip>
          <a:srcRect l="14330" t="47169" r="12109"/>
          <a:stretch>
            <a:fillRect/>
          </a:stretch>
        </p:blipFill>
        <p:spPr>
          <a:xfrm>
            <a:off x="460375" y="1355725"/>
            <a:ext cx="8223250" cy="4724400"/>
          </a:xfrm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6" descr="微信图片_202003222318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149225"/>
            <a:ext cx="6477000" cy="193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1"/>
          <p:cNvPicPr>
            <a:picLocks noChangeAspect="1"/>
          </p:cNvPicPr>
          <p:nvPr/>
        </p:nvPicPr>
        <p:blipFill>
          <a:blip r:embed="rId2">
            <a:lum bright="6000"/>
          </a:blip>
          <a:srcRect t="13663"/>
          <a:stretch>
            <a:fillRect/>
          </a:stretch>
        </p:blipFill>
        <p:spPr>
          <a:xfrm>
            <a:off x="327025" y="2330450"/>
            <a:ext cx="8489950" cy="4117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75" y="714375"/>
            <a:ext cx="8604250" cy="394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内容占位符 4" descr="微信图片_20200322231651"/>
          <p:cNvPicPr>
            <a:picLocks noGrp="1" noChangeAspect="1"/>
          </p:cNvPicPr>
          <p:nvPr>
            <p:ph idx="1"/>
          </p:nvPr>
        </p:nvPicPr>
        <p:blipFill>
          <a:blip r:embed="rId2">
            <a:lum bright="6000"/>
          </a:blip>
          <a:srcRect l="14330" t="85692" r="12109"/>
          <a:stretch>
            <a:fillRect/>
          </a:stretch>
        </p:blipFill>
        <p:spPr>
          <a:xfrm>
            <a:off x="460375" y="4895850"/>
            <a:ext cx="8223250" cy="1279525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 fontAlgn="base">
              <a:buClrTx/>
              <a:buSzTx/>
              <a:buFontTx/>
            </a:pPr>
            <a:r>
              <a:rPr sz="4400" strike="noStrike" kern="120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晶胞中的原子坐标如何确定？</a:t>
            </a:r>
            <a:endParaRPr sz="4400" strike="noStrike" kern="120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8" name="文本框 1"/>
          <p:cNvSpPr txBox="1"/>
          <p:nvPr/>
        </p:nvSpPr>
        <p:spPr>
          <a:xfrm>
            <a:off x="2876550" y="3708400"/>
            <a:ext cx="5284788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山西同煤一中  岳文虹</a:t>
            </a:r>
            <a:endParaRPr lang="zh-CN" altLang="en-US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47107" descr="IMG_8719_副本"/>
          <p:cNvPicPr>
            <a:picLocks noChangeAspect="1"/>
          </p:cNvPicPr>
          <p:nvPr/>
        </p:nvPicPr>
        <p:blipFill>
          <a:blip r:embed="rId1"/>
          <a:srcRect b="16891"/>
          <a:stretch>
            <a:fillRect/>
          </a:stretch>
        </p:blipFill>
        <p:spPr>
          <a:xfrm>
            <a:off x="858838" y="133350"/>
            <a:ext cx="6975475" cy="4148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806575" y="42818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371600"/>
            <a:r>
              <a:rPr lang="zh-CN" sz="3600" noProof="1">
                <a:highlight>
                  <a:srgbClr val="FFFF00"/>
                </a:highlight>
                <a:latin typeface="Arial" panose="020B0604020202020204" pitchFamily="34" charset="0"/>
                <a:ea typeface="楷体" panose="02010609060101010101" charset="-122"/>
                <a:cs typeface="+mn-cs"/>
              </a:rPr>
              <a:t>图</a:t>
            </a:r>
            <a:r>
              <a:rPr lang="en-US" sz="3600" noProof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3600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右手坐标系</a:t>
            </a:r>
            <a:endParaRPr lang="zh-CN" altLang="en-US" sz="3600" noProof="1"/>
          </a:p>
        </p:txBody>
      </p:sp>
      <p:sp>
        <p:nvSpPr>
          <p:cNvPr id="5123" name="文本框 3"/>
          <p:cNvSpPr txBox="1"/>
          <p:nvPr/>
        </p:nvSpPr>
        <p:spPr>
          <a:xfrm>
            <a:off x="381000" y="4927600"/>
            <a:ext cx="83820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原子的坐标就是用向量中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a+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y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b+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z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c</a:t>
            </a:r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中的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(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x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y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z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)</a:t>
            </a:r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表达晶胞中原子的分布。任取晶胞内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一点</a:t>
            </a:r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投影到三条坐标轴上即可得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x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y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z</a:t>
            </a:r>
            <a:r>
              <a:rPr lang="zh-CN" altLang="zh-CN" sz="32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073743899" descr="微信图片_20191017222930"/>
          <p:cNvPicPr>
            <a:picLocks noChangeAspect="1"/>
          </p:cNvPicPr>
          <p:nvPr/>
        </p:nvPicPr>
        <p:blipFill>
          <a:blip r:embed="rId1"/>
          <a:srcRect l="-1439" r="49620" b="-2238"/>
          <a:stretch>
            <a:fillRect/>
          </a:stretch>
        </p:blipFill>
        <p:spPr>
          <a:xfrm>
            <a:off x="676275" y="271463"/>
            <a:ext cx="7429500" cy="6161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99"/>
          <p:cNvSpPr txBox="1"/>
          <p:nvPr/>
        </p:nvSpPr>
        <p:spPr>
          <a:xfrm>
            <a:off x="381000" y="677863"/>
            <a:ext cx="8099425" cy="56308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原点的坐标是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0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0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0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）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体心的坐标是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altLang="zh-CN" sz="40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40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4000" b="1"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）。需要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注意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的是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：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x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、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y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、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z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三个数的取值范围是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1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＞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x(y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z)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＞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-1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，不会等于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1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或大于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1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，也不会等于或小于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-1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，若等于</a:t>
            </a:r>
            <a:r>
              <a:rPr lang="en-US" altLang="zh-CN" sz="4000" b="1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，可以理解为平移到另一个晶胞，与取值为</a:t>
            </a:r>
            <a:r>
              <a:rPr lang="en-US" altLang="zh-CN" sz="4000" b="1">
                <a:latin typeface="Times New Roman" panose="02020603050405020304" charset="0"/>
                <a:ea typeface="宋体" panose="02010600030101010101" pitchFamily="2" charset="-122"/>
              </a:rPr>
              <a:t>0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毫无差别。因此，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晶胞的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8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个顶角的坐标都是（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0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0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4000" b="1">
                <a:latin typeface="Times New Roman" panose="02020603050405020304" charset="0"/>
                <a:ea typeface="楷体" panose="02010609060101010101" charset="-122"/>
              </a:rPr>
              <a:t>0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）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altLang="zh-CN" sz="4000" b="1">
                <a:latin typeface="Arial" panose="020B0604020202020204" pitchFamily="34" charset="0"/>
                <a:ea typeface="楷体" panose="02010609060101010101" charset="-122"/>
              </a:rPr>
              <a:t>可以简单地记忆为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“1</a:t>
            </a:r>
            <a:r>
              <a:rPr lang="zh-CN" altLang="zh-CN" sz="40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即是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0”</a:t>
            </a:r>
            <a:r>
              <a:rPr lang="zh-CN" altLang="zh-CN" sz="4000" b="1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40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内容占位符 1073743899" descr="微信图片_20191017222930"/>
          <p:cNvPicPr>
            <a:picLocks noGrp="1" noChangeAspect="1"/>
          </p:cNvPicPr>
          <p:nvPr>
            <p:ph idx="1"/>
          </p:nvPr>
        </p:nvPicPr>
        <p:blipFill>
          <a:blip r:embed="rId1"/>
          <a:srcRect l="69055" b="34262"/>
          <a:stretch>
            <a:fillRect/>
          </a:stretch>
        </p:blipFill>
        <p:spPr>
          <a:xfrm>
            <a:off x="2136775" y="1500188"/>
            <a:ext cx="5627688" cy="4849812"/>
          </a:xfrm>
          <a:ln/>
        </p:spPr>
      </p:pic>
      <p:sp>
        <p:nvSpPr>
          <p:cNvPr id="8194" name="文本框 1"/>
          <p:cNvSpPr txBox="1"/>
          <p:nvPr/>
        </p:nvSpPr>
        <p:spPr>
          <a:xfrm>
            <a:off x="573088" y="403225"/>
            <a:ext cx="7997825" cy="1322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试判断顶点、体心、面心、棱心的原子坐标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99"/>
          <p:cNvSpPr txBox="1"/>
          <p:nvPr/>
        </p:nvSpPr>
        <p:spPr>
          <a:xfrm>
            <a:off x="606425" y="127000"/>
            <a:ext cx="8154988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zh-CN" altLang="zh-CN" sz="3600">
                <a:latin typeface="Times New Roman" panose="02020603050405020304" charset="0"/>
                <a:ea typeface="宋体" panose="02010600030101010101" pitchFamily="2" charset="-122"/>
              </a:rPr>
              <a:t>以晶胞参数为单位长度建立的坐标系可以表示晶胞中各原子的位置，称作原子分数坐标。 例如图1中原子1的坐标为(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</a:rPr>
              <a:t>1/2,1/2,1/2</a:t>
            </a:r>
            <a:r>
              <a:rPr lang="zh-CN" altLang="zh-CN" sz="3600">
                <a:latin typeface="Times New Roman" panose="02020603050405020304" charset="0"/>
                <a:ea typeface="宋体" panose="02010600030101010101" pitchFamily="2" charset="-122"/>
              </a:rPr>
              <a:t>)，则原子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zh-CN" sz="3600">
                <a:latin typeface="Times New Roman" panose="02020603050405020304" charset="0"/>
                <a:ea typeface="宋体" panose="02010600030101010101" pitchFamily="2" charset="-122"/>
              </a:rPr>
              <a:t>、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zh-CN" sz="3600">
                <a:latin typeface="Times New Roman" panose="02020603050405020304" charset="0"/>
                <a:ea typeface="宋体" panose="02010600030101010101" pitchFamily="2" charset="-122"/>
              </a:rPr>
              <a:t>的原子坐标。（摘自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</a:rPr>
              <a:t>2019</a:t>
            </a:r>
            <a:r>
              <a:rPr lang="zh-CN" altLang="zh-CN" sz="3600">
                <a:latin typeface="Times New Roman" panose="02020603050405020304" charset="0"/>
                <a:ea typeface="宋体" panose="02010600030101010101" pitchFamily="2" charset="-122"/>
              </a:rPr>
              <a:t>新课标</a:t>
            </a:r>
            <a:r>
              <a:rPr lang="en-US" altLang="zh-CN" sz="3600">
                <a:latin typeface="Times New Roman" panose="02020603050405020304" charset="0"/>
                <a:ea typeface="宋体" panose="02010600030101010101" pitchFamily="2" charset="-122"/>
              </a:rPr>
              <a:t>II</a:t>
            </a:r>
            <a:r>
              <a:rPr lang="zh-CN" altLang="zh-CN" sz="3600">
                <a:latin typeface="Times New Roman" panose="02020603050405020304" charset="0"/>
                <a:ea typeface="宋体" panose="02010600030101010101" pitchFamily="2" charset="-122"/>
              </a:rPr>
              <a:t>卷）</a:t>
            </a:r>
            <a:endParaRPr lang="zh-CN" altLang="en-US" sz="36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9218" name="图片 38" descr="I:/微信图片_2019102315464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340"/>
          <a:stretch>
            <a:fillRect/>
          </a:stretch>
        </p:blipFill>
        <p:spPr>
          <a:xfrm>
            <a:off x="841375" y="2819400"/>
            <a:ext cx="68199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99"/>
          <p:cNvSpPr txBox="1"/>
          <p:nvPr/>
        </p:nvSpPr>
        <p:spPr>
          <a:xfrm>
            <a:off x="296863" y="3121025"/>
            <a:ext cx="8550275" cy="3414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/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原子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1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的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位置为体心，它在图中的具体位置是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(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1/2a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1/2a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1/2c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），因书写原子坐标时不出现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，因此其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坐标为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(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)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同理，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原子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2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的位置为底面面心，因此其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坐标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为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(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)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，原子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3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的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位置为左后棱心，因此其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坐标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为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(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</a:t>
            </a:r>
            <a:r>
              <a:rPr lang="zh-CN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1/2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)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lang="zh-CN" altLang="en-US" sz="3600" b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0242" name="图片 38" descr="I:/微信图片_2019102315464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340"/>
          <a:stretch>
            <a:fillRect/>
          </a:stretch>
        </p:blipFill>
        <p:spPr>
          <a:xfrm>
            <a:off x="949325" y="0"/>
            <a:ext cx="6819900" cy="3262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8" descr="fd6e205b05364e60f0b917c56eb47b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6725" y="0"/>
            <a:ext cx="4740275" cy="6443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26060" y="258444"/>
            <a:ext cx="4050665" cy="61855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zh-CN" sz="3600" b="1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层状</a:t>
            </a:r>
            <a:r>
              <a:rPr lang="en-US" sz="3600" b="1" noProof="1">
                <a:latin typeface="Times New Roman" panose="02020603050405020304" charset="0"/>
                <a:ea typeface="楷体" panose="02010609060101010101" charset="-122"/>
                <a:cs typeface="+mn-cs"/>
              </a:rPr>
              <a:t>LiCoO</a:t>
            </a:r>
            <a:r>
              <a:rPr lang="en-US" sz="3600" b="1" baseline="-25000" noProof="1">
                <a:latin typeface="Times New Roman" panose="02020603050405020304" charset="0"/>
                <a:ea typeface="楷体" panose="02010609060101010101" charset="-122"/>
                <a:cs typeface="+mn-cs"/>
              </a:rPr>
              <a:t>2</a:t>
            </a:r>
            <a:r>
              <a:rPr lang="zh-CN" sz="3600" b="1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的结构如</a:t>
            </a:r>
            <a:r>
              <a:rPr lang="zh-CN" sz="3600" b="1" noProof="1">
                <a:highlight>
                  <a:srgbClr val="FFFF00"/>
                </a:highlight>
                <a:latin typeface="Arial" panose="020B0604020202020204" pitchFamily="34" charset="0"/>
                <a:ea typeface="楷体" panose="02010609060101010101" charset="-122"/>
                <a:cs typeface="+mn-cs"/>
              </a:rPr>
              <a:t>图</a:t>
            </a:r>
            <a:r>
              <a:rPr lang="zh-CN" sz="3600" b="1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所示，以晶胞参数为单位长度建立的坐标系可以表示晶胞中各原子的位置，称作原子分数坐标，例如图中原子</a:t>
            </a:r>
            <a:r>
              <a:rPr lang="en-US" sz="3600" b="1" noProof="1">
                <a:latin typeface="Times New Roman" panose="02020603050405020304" charset="0"/>
                <a:ea typeface="楷体" panose="02010609060101010101" charset="-122"/>
                <a:cs typeface="+mn-cs"/>
              </a:rPr>
              <a:t>1</a:t>
            </a:r>
            <a:r>
              <a:rPr lang="zh-CN" sz="3600" b="1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的坐标为（</a:t>
            </a:r>
            <a:r>
              <a:rPr lang="en-US" sz="3600" b="1" noProof="1">
                <a:latin typeface="Times New Roman" panose="02020603050405020304" charset="0"/>
                <a:ea typeface="楷体" panose="02010609060101010101" charset="-122"/>
                <a:cs typeface="+mn-cs"/>
              </a:rPr>
              <a:t>0,0,0</a:t>
            </a:r>
            <a:r>
              <a:rPr lang="zh-CN" sz="3600" b="1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），则原子</a:t>
            </a:r>
            <a:r>
              <a:rPr lang="en-US" sz="3600" b="1" noProof="1">
                <a:latin typeface="Times New Roman" panose="02020603050405020304" charset="0"/>
                <a:ea typeface="楷体" panose="02010609060101010101" charset="-122"/>
                <a:cs typeface="+mn-cs"/>
              </a:rPr>
              <a:t>2</a:t>
            </a:r>
            <a:r>
              <a:rPr lang="zh-CN" sz="3600" b="1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和原子</a:t>
            </a:r>
            <a:r>
              <a:rPr lang="en-US" sz="3600" b="1" noProof="1">
                <a:latin typeface="Times New Roman" panose="02020603050405020304" charset="0"/>
                <a:ea typeface="楷体" panose="02010609060101010101" charset="-122"/>
                <a:cs typeface="+mn-cs"/>
              </a:rPr>
              <a:t>3</a:t>
            </a:r>
            <a:r>
              <a:rPr lang="zh-CN" sz="3600" b="1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的坐标分别为</a:t>
            </a:r>
            <a:r>
              <a:rPr lang="en-US" sz="3600" b="1" noProof="1">
                <a:latin typeface="Times New Roman" panose="02020603050405020304" charset="0"/>
                <a:ea typeface="楷体" panose="02010609060101010101" charset="-122"/>
                <a:cs typeface="+mn-cs"/>
              </a:rPr>
              <a:t>____</a:t>
            </a:r>
            <a:r>
              <a:rPr lang="zh-CN" sz="3600" b="1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、 </a:t>
            </a:r>
            <a:r>
              <a:rPr lang="en-US" sz="3600" b="1" noProof="1">
                <a:latin typeface="Times New Roman" panose="02020603050405020304" charset="0"/>
                <a:ea typeface="楷体" panose="02010609060101010101" charset="-122"/>
                <a:cs typeface="+mn-cs"/>
              </a:rPr>
              <a:t>____</a:t>
            </a:r>
            <a:r>
              <a:rPr lang="zh-CN" sz="3600" b="1" noProof="1">
                <a:latin typeface="Arial" panose="020B0604020202020204" pitchFamily="34" charset="0"/>
                <a:ea typeface="楷体" panose="02010609060101010101" charset="-122"/>
                <a:cs typeface="+mn-cs"/>
              </a:rPr>
              <a:t>。</a:t>
            </a:r>
            <a:endParaRPr lang="zh-CN" altLang="en-US" sz="3600" b="1" noProof="1"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WPS 演示</Application>
  <PresentationFormat/>
  <Paragraphs>26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楷体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晶胞中的原子坐标如何确定？</dc:title>
  <dc:creator>yuewh</dc:creator>
  <cp:lastModifiedBy>静心室主人</cp:lastModifiedBy>
  <cp:revision>15</cp:revision>
  <dcterms:created xsi:type="dcterms:W3CDTF">2020-03-26T01:25:32Z</dcterms:created>
  <dcterms:modified xsi:type="dcterms:W3CDTF">2020-03-28T14:52:31Z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