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95" r:id="rId3"/>
    <p:sldId id="312" r:id="rId4"/>
    <p:sldId id="316" r:id="rId5"/>
    <p:sldId id="317" r:id="rId6"/>
    <p:sldId id="318" r:id="rId7"/>
    <p:sldId id="319" r:id="rId8"/>
    <p:sldId id="320" r:id="rId9"/>
    <p:sldId id="321" r:id="rId10"/>
    <p:sldId id="323" r:id="rId11"/>
    <p:sldId id="314" r:id="rId12"/>
    <p:sldId id="260" r:id="rId13"/>
    <p:sldId id="262" r:id="rId14"/>
    <p:sldId id="263" r:id="rId15"/>
    <p:sldId id="264" r:id="rId16"/>
    <p:sldId id="270" r:id="rId17"/>
    <p:sldId id="322" r:id="rId18"/>
    <p:sldId id="261" r:id="rId19"/>
    <p:sldId id="257" r:id="rId20"/>
    <p:sldId id="280" r:id="rId21"/>
    <p:sldId id="310" r:id="rId22"/>
    <p:sldId id="311" r:id="rId24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0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01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</a:pPr>
            <a:endParaRPr sz="1200" u="none" baseline="0">
              <a:solidFill>
                <a:srgbClr val="00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0164" name="灯片编号占位符 3"/>
          <p:cNvSpPr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/>
          <p:nvPr>
            <p:ph type="ctrTitle"/>
          </p:nvPr>
        </p:nvSpPr>
        <p:spPr>
          <a:xfrm>
            <a:off x="914400" y="1454150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l">
              <a:defRPr sz="3600" b="0" baseline="0">
                <a:solidFill>
                  <a:schemeClr val="tx1"/>
                </a:solidFill>
                <a:latin typeface="Arial Black" panose="020B0A0402010202020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副标题 2050"/>
          <p:cNvSpPr/>
          <p:nvPr>
            <p:ph type="subTitle" idx="1"/>
          </p:nvPr>
        </p:nvSpPr>
        <p:spPr>
          <a:xfrm>
            <a:off x="1828800" y="3286125"/>
            <a:ext cx="8534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marL="0" lvl="0" indent="0" algn="l">
              <a:buNone/>
              <a:defRPr>
                <a:solidFill>
                  <a:schemeClr val="tx1"/>
                </a:solidFill>
                <a:latin typeface="Arial Rounded MT Bold" panose="020F0704030504030204" pitchFamily="2" charset="0"/>
                <a:ea typeface="宋体" panose="02010600030101010101" pitchFamily="2" charset="-122"/>
              </a:defRPr>
            </a:lvl1pPr>
            <a:lvl2pPr marL="457200" lvl="1" indent="0" algn="ctr">
              <a:buNone/>
              <a:defRPr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2pPr>
            <a:lvl3pPr marL="914400" lvl="2" indent="0" algn="ctr">
              <a:buNone/>
              <a:defRPr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3pPr>
            <a:lvl4pPr marL="1371600" lvl="3" indent="0" algn="ctr">
              <a:buNone/>
              <a:defRPr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4pPr>
            <a:lvl5pPr marL="1828800" lvl="4" indent="0" algn="ctr">
              <a:buNone/>
              <a:defRPr>
                <a:solidFill>
                  <a:schemeClr val="tx1"/>
                </a:solidFill>
                <a:latin typeface="Arial Rounded MT Bold" panose="020F0704030504030204" pitchFamily="2" charset="0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2" name="日期占位符 2051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17013" y="188913"/>
            <a:ext cx="2835804" cy="5937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88913"/>
            <a:ext cx="8343019" cy="5937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2832100" y="188913"/>
            <a:ext cx="9120717" cy="6397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image" Target="../media/image27.jpe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2.xml"/><Relationship Id="rId2" Type="http://schemas.openxmlformats.org/officeDocument/2006/relationships/image" Target="../media/image31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7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8.xml"/><Relationship Id="rId2" Type="http://schemas.openxmlformats.org/officeDocument/2006/relationships/image" Target="../media/image41.png"/><Relationship Id="rId1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48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45.png"/><Relationship Id="rId12" Type="http://schemas.openxmlformats.org/officeDocument/2006/relationships/notesSlide" Target="../notesSlides/notesSlide1.xml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1.x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50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22120" y="1859280"/>
            <a:ext cx="8412480" cy="230695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7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晶胞中四面体、</a:t>
            </a:r>
            <a:endParaRPr lang="zh-CN" altLang="zh-CN" sz="7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7200" b="1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八面体空隙分析思路</a:t>
            </a:r>
            <a:endParaRPr lang="zh-CN" altLang="zh-CN" sz="7200" b="1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8178" name="Picture 2"/>
          <p:cNvPicPr>
            <a:picLocks noChangeAspect="1"/>
          </p:cNvPicPr>
          <p:nvPr/>
        </p:nvPicPr>
        <p:blipFill>
          <a:blip r:embed="rId1">
            <a:lum bright="-12003" contrast="30000"/>
          </a:blip>
          <a:stretch>
            <a:fillRect/>
          </a:stretch>
        </p:blipFill>
        <p:spPr>
          <a:xfrm>
            <a:off x="5086985" y="3883025"/>
            <a:ext cx="2074863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79" name="Picture 3"/>
          <p:cNvPicPr>
            <a:picLocks noChangeAspect="1"/>
          </p:cNvPicPr>
          <p:nvPr/>
        </p:nvPicPr>
        <p:blipFill>
          <a:blip r:embed="rId2">
            <a:lum bright="-12003" contrast="24000"/>
          </a:blip>
          <a:stretch>
            <a:fillRect/>
          </a:stretch>
        </p:blipFill>
        <p:spPr>
          <a:xfrm>
            <a:off x="9752648" y="4037013"/>
            <a:ext cx="1676400" cy="1601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0" name="Picture 4"/>
          <p:cNvPicPr>
            <a:picLocks noChangeAspect="1"/>
          </p:cNvPicPr>
          <p:nvPr/>
        </p:nvPicPr>
        <p:blipFill>
          <a:blip r:embed="rId3">
            <a:lum bright="-12003" contrast="24000"/>
          </a:blip>
          <a:stretch>
            <a:fillRect/>
          </a:stretch>
        </p:blipFill>
        <p:spPr>
          <a:xfrm>
            <a:off x="5334635" y="1219200"/>
            <a:ext cx="1547813" cy="1501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1" name="Picture 5"/>
          <p:cNvPicPr>
            <a:picLocks noChangeAspect="1"/>
          </p:cNvPicPr>
          <p:nvPr/>
        </p:nvPicPr>
        <p:blipFill>
          <a:blip r:embed="rId4">
            <a:lum bright="-12003" contrast="30000"/>
          </a:blip>
          <a:stretch>
            <a:fillRect/>
          </a:stretch>
        </p:blipFill>
        <p:spPr>
          <a:xfrm>
            <a:off x="1719898" y="3886200"/>
            <a:ext cx="2014537" cy="199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8182" name="Rectangle 6"/>
          <p:cNvSpPr/>
          <p:nvPr/>
        </p:nvSpPr>
        <p:spPr>
          <a:xfrm>
            <a:off x="4953635" y="925513"/>
            <a:ext cx="283686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zh-CN" altLang="en-US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面心结构堆积：</a:t>
            </a:r>
            <a:r>
              <a:rPr lang="en-US" altLang="zh-CN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Cu</a:t>
            </a:r>
            <a:r>
              <a:rPr lang="zh-CN" altLang="en-US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、</a:t>
            </a:r>
            <a:r>
              <a:rPr lang="en-US" altLang="zh-CN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Al</a:t>
            </a:r>
            <a:r>
              <a:rPr lang="zh-CN" altLang="en-US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等</a:t>
            </a:r>
            <a:endParaRPr lang="zh-CN" altLang="en-US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8183" name="Rectangle 7"/>
          <p:cNvSpPr/>
          <p:nvPr/>
        </p:nvSpPr>
        <p:spPr>
          <a:xfrm>
            <a:off x="1878648" y="5867400"/>
            <a:ext cx="1397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NaCl</a:t>
            </a:r>
            <a:r>
              <a:rPr lang="zh-CN" altLang="en-US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型</a:t>
            </a:r>
            <a:endParaRPr lang="zh-CN" altLang="en-US" sz="2000" b="1">
              <a:latin typeface="Times New Roman" panose="02020603050405020304" pitchFamily="18" charset="0"/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8184" name="Rectangle 9"/>
          <p:cNvSpPr/>
          <p:nvPr/>
        </p:nvSpPr>
        <p:spPr>
          <a:xfrm>
            <a:off x="5385435" y="5848350"/>
            <a:ext cx="185261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ZnS</a:t>
            </a:r>
            <a:r>
              <a:rPr lang="zh-CN" altLang="en-US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型</a:t>
            </a: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(</a:t>
            </a:r>
            <a:r>
              <a:rPr lang="zh-CN" altLang="en-US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闪锌矿</a:t>
            </a: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)</a:t>
            </a:r>
            <a:endParaRPr lang="zh-CN" altLang="en-US" sz="2000" b="1">
              <a:latin typeface="Times New Roman" panose="02020603050405020304" pitchFamily="18" charset="0"/>
              <a:ea typeface="Helvetica"/>
              <a:sym typeface="Arial" panose="020B0604020202020204" pitchFamily="34" charset="0"/>
            </a:endParaRPr>
          </a:p>
        </p:txBody>
      </p:sp>
      <p:cxnSp>
        <p:nvCxnSpPr>
          <p:cNvPr id="178185" name="Line 11"/>
          <p:cNvCxnSpPr/>
          <p:nvPr/>
        </p:nvCxnSpPr>
        <p:spPr>
          <a:xfrm>
            <a:off x="7009448" y="2514600"/>
            <a:ext cx="2209800" cy="125571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78186" name="Text Box 12"/>
          <p:cNvSpPr/>
          <p:nvPr/>
        </p:nvSpPr>
        <p:spPr>
          <a:xfrm rot="1800000">
            <a:off x="7430135" y="268446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35000"/>
              </a:lnSpc>
              <a:buClrTx/>
              <a:buSzPct val="100000"/>
              <a:buFontTx/>
              <a:buNone/>
            </a:pPr>
            <a:r>
              <a:rPr lang="zh-CN" altLang="en-US" sz="2000" b="1">
                <a:latin typeface="Tahoma" panose="020B0604030504040204" pitchFamily="34" charset="0"/>
                <a:ea typeface="Helvetica"/>
                <a:sym typeface="Arial" panose="020B0604020202020204" pitchFamily="34" charset="0"/>
              </a:rPr>
              <a:t>填充全部四面体空隙</a:t>
            </a:r>
            <a:endParaRPr lang="zh-CN" altLang="en-US" sz="2000" b="1">
              <a:latin typeface="Tahoma" panose="020B0604030504040204" pitchFamily="34" charset="0"/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8187" name="Text Box 13"/>
          <p:cNvSpPr/>
          <p:nvPr/>
        </p:nvSpPr>
        <p:spPr>
          <a:xfrm>
            <a:off x="5623560" y="2867025"/>
            <a:ext cx="1462088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zh-CN" altLang="en-US" sz="2000" b="1">
                <a:latin typeface="Tahoma" panose="020B0604030504040204" pitchFamily="34" charset="0"/>
                <a:ea typeface="Helvetica"/>
                <a:sym typeface="Arial" panose="020B0604020202020204" pitchFamily="34" charset="0"/>
              </a:rPr>
              <a:t>填充一半四面体空隙</a:t>
            </a:r>
            <a:endParaRPr lang="zh-CN" altLang="en-US" sz="2000" b="1">
              <a:latin typeface="Tahoma" panose="020B0604030504040204" pitchFamily="34" charset="0"/>
              <a:ea typeface="Helvetica"/>
              <a:sym typeface="Arial" panose="020B0604020202020204" pitchFamily="34" charset="0"/>
            </a:endParaRPr>
          </a:p>
        </p:txBody>
      </p:sp>
      <p:cxnSp>
        <p:nvCxnSpPr>
          <p:cNvPr id="178188" name="Line 14"/>
          <p:cNvCxnSpPr/>
          <p:nvPr/>
        </p:nvCxnSpPr>
        <p:spPr>
          <a:xfrm>
            <a:off x="5661660" y="2747963"/>
            <a:ext cx="0" cy="1066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78189" name="Text Box 15"/>
          <p:cNvSpPr/>
          <p:nvPr/>
        </p:nvSpPr>
        <p:spPr>
          <a:xfrm rot="19800000">
            <a:off x="3447098" y="2852738"/>
            <a:ext cx="12065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35000"/>
              </a:lnSpc>
              <a:buClrTx/>
              <a:buSzPct val="100000"/>
              <a:buFontTx/>
              <a:buNone/>
            </a:pPr>
            <a:r>
              <a:rPr lang="zh-CN" altLang="en-US" sz="2000" b="1">
                <a:latin typeface="Tahoma" panose="020B0604030504040204" pitchFamily="34" charset="0"/>
                <a:ea typeface="Helvetica"/>
                <a:sym typeface="Arial" panose="020B0604020202020204" pitchFamily="34" charset="0"/>
              </a:rPr>
              <a:t>填充八面体空隙</a:t>
            </a:r>
            <a:endParaRPr lang="zh-CN" altLang="en-US" sz="2000" b="1">
              <a:latin typeface="Tahoma" panose="020B0604030504040204" pitchFamily="34" charset="0"/>
              <a:ea typeface="Helvetica"/>
              <a:sym typeface="Arial" panose="020B0604020202020204" pitchFamily="34" charset="0"/>
            </a:endParaRPr>
          </a:p>
        </p:txBody>
      </p:sp>
      <p:cxnSp>
        <p:nvCxnSpPr>
          <p:cNvPr id="178190" name="Line 16"/>
          <p:cNvCxnSpPr/>
          <p:nvPr/>
        </p:nvCxnSpPr>
        <p:spPr>
          <a:xfrm flipH="1">
            <a:off x="3048635" y="2667000"/>
            <a:ext cx="2249488" cy="12874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78191" name="Rectangle 19"/>
          <p:cNvSpPr/>
          <p:nvPr/>
        </p:nvSpPr>
        <p:spPr>
          <a:xfrm>
            <a:off x="1083310" y="390525"/>
            <a:ext cx="63468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面心结构中的空隙填充思维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8192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585" y="1295400"/>
            <a:ext cx="1543050" cy="152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93" name="图片 1802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0335" y="1008063"/>
            <a:ext cx="1981200" cy="1858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8194" name="矩形 21"/>
          <p:cNvSpPr/>
          <p:nvPr/>
        </p:nvSpPr>
        <p:spPr>
          <a:xfrm>
            <a:off x="9465310" y="2906713"/>
            <a:ext cx="15684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干冰晶胞</a:t>
            </a:r>
            <a:endParaRPr lang="en-US" altLang="zh-CN" sz="2000" b="1">
              <a:latin typeface="Times New Roman" panose="02020603050405020304" pitchFamily="18" charset="0"/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8195" name="矩形 22"/>
          <p:cNvSpPr/>
          <p:nvPr/>
        </p:nvSpPr>
        <p:spPr>
          <a:xfrm>
            <a:off x="1524635" y="2819400"/>
            <a:ext cx="154781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spcBef>
                <a:spcPct val="50000"/>
              </a:spcBef>
              <a:buClrTx/>
              <a:buSzPct val="100000"/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金刚石晶胞</a:t>
            </a:r>
            <a:endParaRPr lang="en-US" altLang="zh-CN" sz="2000" b="1">
              <a:latin typeface="Times New Roman" panose="02020603050405020304" pitchFamily="18" charset="0"/>
              <a:ea typeface="Helvetica"/>
              <a:sym typeface="Arial" panose="020B0604020202020204" pitchFamily="34" charset="0"/>
            </a:endParaRPr>
          </a:p>
        </p:txBody>
      </p:sp>
      <p:cxnSp>
        <p:nvCxnSpPr>
          <p:cNvPr id="178196" name="Line 16"/>
          <p:cNvCxnSpPr/>
          <p:nvPr/>
        </p:nvCxnSpPr>
        <p:spPr>
          <a:xfrm flipH="1">
            <a:off x="3085148" y="1933575"/>
            <a:ext cx="2184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178197" name="Line 16"/>
          <p:cNvCxnSpPr/>
          <p:nvPr/>
        </p:nvCxnSpPr>
        <p:spPr>
          <a:xfrm>
            <a:off x="7112635" y="1878013"/>
            <a:ext cx="19177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78198" name="Text Box 15"/>
          <p:cNvSpPr/>
          <p:nvPr/>
        </p:nvSpPr>
        <p:spPr>
          <a:xfrm>
            <a:off x="3277235" y="1447800"/>
            <a:ext cx="1955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50000"/>
              </a:lnSpc>
              <a:buClrTx/>
              <a:buSzPct val="100000"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碳原子间隔填充在</a:t>
            </a:r>
            <a:r>
              <a:rPr lang="en-US" altLang="zh-CN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4</a:t>
            </a:r>
            <a:r>
              <a:rPr lang="en-US" altLang="en-US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个四面体空隙</a:t>
            </a:r>
            <a:endParaRPr lang="zh-CN" altLang="en-US" b="1">
              <a:latin typeface="Tahoma" panose="020B0604030504040204" pitchFamily="34" charset="0"/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8199" name="矩形 1"/>
          <p:cNvSpPr/>
          <p:nvPr/>
        </p:nvSpPr>
        <p:spPr>
          <a:xfrm>
            <a:off x="7174548" y="1371600"/>
            <a:ext cx="17399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50000"/>
              </a:lnSpc>
              <a:buClrTx/>
              <a:buSzPct val="100000"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不考虑</a:t>
            </a:r>
            <a:r>
              <a:rPr lang="en-US" altLang="zh-CN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4</a:t>
            </a:r>
            <a:r>
              <a:rPr lang="en-US" altLang="en-US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种不同的分子取向</a:t>
            </a:r>
            <a:endParaRPr lang="zh-CN" altLang="en-US"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8200" name="Text Box 17"/>
          <p:cNvSpPr/>
          <p:nvPr/>
        </p:nvSpPr>
        <p:spPr>
          <a:xfrm>
            <a:off x="8076248" y="5772150"/>
            <a:ext cx="3186112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CaF</a:t>
            </a:r>
            <a:r>
              <a:rPr lang="en-US" altLang="zh-CN" sz="2000" b="1" baseline="-25000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型（萤石）      </a:t>
            </a: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Na</a:t>
            </a:r>
            <a:r>
              <a:rPr lang="en-US" altLang="zh-CN" sz="2000" b="1" baseline="-25000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  <a:ea typeface="Helvetica"/>
                <a:sym typeface="Arial" panose="020B0604020202020204" pitchFamily="34" charset="0"/>
              </a:rPr>
              <a:t>S</a:t>
            </a:r>
            <a:endParaRPr lang="en-US" altLang="zh-CN" sz="2000" b="1">
              <a:latin typeface="Times New Roman" panose="02020603050405020304" pitchFamily="18" charset="0"/>
              <a:ea typeface="Helvetica"/>
              <a:sym typeface="Arial" panose="020B0604020202020204" pitchFamily="34" charset="0"/>
            </a:endParaRPr>
          </a:p>
        </p:txBody>
      </p:sp>
      <p:pic>
        <p:nvPicPr>
          <p:cNvPr id="178201" name="Picture 4"/>
          <p:cNvPicPr>
            <a:picLocks noChangeAspect="1"/>
          </p:cNvPicPr>
          <p:nvPr/>
        </p:nvPicPr>
        <p:blipFill>
          <a:blip r:embed="rId7">
            <a:lum bright="-10001" contrast="40000"/>
          </a:blip>
          <a:stretch>
            <a:fillRect/>
          </a:stretch>
        </p:blipFill>
        <p:spPr>
          <a:xfrm>
            <a:off x="7747635" y="3962400"/>
            <a:ext cx="2005013" cy="16843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 animBg="1"/>
      <p:bldP spid="178184" grpId="0" animBg="1"/>
      <p:bldP spid="178186" grpId="0" animBg="1"/>
      <p:bldP spid="178187" grpId="0" animBg="1"/>
      <p:bldP spid="178189" grpId="0" animBg="1"/>
      <p:bldP spid="178194" grpId="0" animBg="1"/>
      <p:bldP spid="178195" grpId="0" animBg="1"/>
      <p:bldP spid="178198" grpId="0" animBg="1"/>
      <p:bldP spid="178199" grpId="0" animBg="1"/>
      <p:bldP spid="178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" name="文本框 160"/>
          <p:cNvSpPr txBox="1"/>
          <p:nvPr/>
        </p:nvSpPr>
        <p:spPr>
          <a:xfrm>
            <a:off x="304800" y="137160"/>
            <a:ext cx="6151245" cy="645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五、体心立方四面体空隙分布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" y="2080260"/>
            <a:ext cx="3759835" cy="350456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40" y="2080260"/>
            <a:ext cx="3770630" cy="35052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0" y="2080260"/>
            <a:ext cx="3615690" cy="35045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44385" y="296545"/>
            <a:ext cx="3084830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24</a:t>
            </a:r>
            <a:r>
              <a:rPr lang="zh-CN" altLang="en-US" sz="3200" b="1">
                <a:solidFill>
                  <a:srgbClr val="FF0000"/>
                </a:solidFill>
              </a:rPr>
              <a:t>个四面体空隙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44385" y="972185"/>
            <a:ext cx="430974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均摊为</a:t>
            </a:r>
            <a:r>
              <a:rPr lang="en-US" sz="3200" b="1">
                <a:solidFill>
                  <a:srgbClr val="FF0000"/>
                </a:solidFill>
              </a:rPr>
              <a:t>12</a:t>
            </a:r>
            <a:r>
              <a:rPr lang="zh-CN" altLang="en-US" sz="3200" b="1">
                <a:solidFill>
                  <a:srgbClr val="FF0000"/>
                </a:solidFill>
              </a:rPr>
              <a:t>个四面体空隙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" name="组合 17"/>
          <p:cNvGrpSpPr/>
          <p:nvPr/>
        </p:nvGrpSpPr>
        <p:grpSpPr>
          <a:xfrm>
            <a:off x="5947410" y="817880"/>
            <a:ext cx="5247005" cy="4890770"/>
            <a:chOff x="9366" y="1288"/>
            <a:chExt cx="8263" cy="7702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366" y="1288"/>
              <a:ext cx="8263" cy="770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400" y="1680"/>
              <a:ext cx="733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 b="1">
                  <a:solidFill>
                    <a:srgbClr val="FFFF00"/>
                  </a:solidFill>
                </a:rPr>
                <a:t>1</a:t>
              </a:r>
              <a:endParaRPr lang="en-US" altLang="zh-CN" sz="4000" b="1">
                <a:solidFill>
                  <a:srgbClr val="FFFF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736" y="3136"/>
              <a:ext cx="733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 b="1">
                  <a:solidFill>
                    <a:srgbClr val="FFFF00"/>
                  </a:solidFill>
                </a:rPr>
                <a:t>2</a:t>
              </a:r>
              <a:endParaRPr lang="en-US" altLang="zh-CN" sz="4000" b="1">
                <a:solidFill>
                  <a:srgbClr val="FFFF00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976" y="4583"/>
              <a:ext cx="733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 b="1">
                  <a:solidFill>
                    <a:srgbClr val="FFFF00"/>
                  </a:solidFill>
                </a:rPr>
                <a:t>3</a:t>
              </a:r>
              <a:endParaRPr lang="en-US" altLang="zh-CN" sz="40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0270" y="553720"/>
            <a:ext cx="3797935" cy="5048885"/>
            <a:chOff x="1380" y="1040"/>
            <a:chExt cx="5981" cy="795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0" y="1040"/>
              <a:ext cx="5981" cy="795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3392" y="2984"/>
              <a:ext cx="733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 b="1">
                  <a:solidFill>
                    <a:srgbClr val="FFFF00"/>
                  </a:solidFill>
                </a:rPr>
                <a:t>1</a:t>
              </a:r>
              <a:endParaRPr lang="en-US" altLang="zh-CN" sz="4000" b="1">
                <a:solidFill>
                  <a:srgbClr val="FFFF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80" y="5160"/>
              <a:ext cx="733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 b="1">
                  <a:solidFill>
                    <a:srgbClr val="FFFF00"/>
                  </a:solidFill>
                </a:rPr>
                <a:t>2</a:t>
              </a:r>
              <a:endParaRPr lang="en-US" altLang="zh-CN" sz="4000" b="1">
                <a:solidFill>
                  <a:srgbClr val="FFFF00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80" y="7255"/>
              <a:ext cx="733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en-US" altLang="zh-CN" sz="4000" b="1">
                  <a:solidFill>
                    <a:srgbClr val="FFFF00"/>
                  </a:solidFill>
                </a:rPr>
                <a:t>3</a:t>
              </a:r>
              <a:endParaRPr lang="en-US" altLang="zh-CN" sz="40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2040" y="914400"/>
            <a:ext cx="2926080" cy="4084320"/>
            <a:chOff x="1704" y="1440"/>
            <a:chExt cx="4608" cy="6432"/>
          </a:xfrm>
        </p:grpSpPr>
        <p:sp>
          <p:nvSpPr>
            <p:cNvPr id="9" name="任意多边形 8"/>
            <p:cNvSpPr/>
            <p:nvPr/>
          </p:nvSpPr>
          <p:spPr>
            <a:xfrm>
              <a:off x="1728" y="1440"/>
              <a:ext cx="4488" cy="4152"/>
            </a:xfrm>
            <a:custGeom>
              <a:avLst/>
              <a:gdLst>
                <a:gd name="connisteX0" fmla="*/ 1264920 w 2849880"/>
                <a:gd name="connsiteY0" fmla="*/ 1280160 h 2636520"/>
                <a:gd name="connisteX1" fmla="*/ 0 w 2849880"/>
                <a:gd name="connsiteY1" fmla="*/ 2636520 h 2636520"/>
                <a:gd name="connisteX2" fmla="*/ 2849880 w 2849880"/>
                <a:gd name="connsiteY2" fmla="*/ 0 h 2636520"/>
                <a:gd name="connisteX3" fmla="*/ 1264920 w 2849880"/>
                <a:gd name="connsiteY3" fmla="*/ 1280160 h 26365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849880" h="2636520">
                  <a:moveTo>
                    <a:pt x="1264920" y="1280160"/>
                  </a:moveTo>
                  <a:lnTo>
                    <a:pt x="0" y="2636520"/>
                  </a:lnTo>
                  <a:lnTo>
                    <a:pt x="2849880" y="0"/>
                  </a:lnTo>
                  <a:lnTo>
                    <a:pt x="1264920" y="1280160"/>
                  </a:lnTo>
                  <a:close/>
                </a:path>
              </a:pathLst>
            </a:custGeom>
            <a:gradFill>
              <a:gsLst>
                <a:gs pos="0">
                  <a:srgbClr val="FE4444"/>
                </a:gs>
                <a:gs pos="100000">
                  <a:srgbClr val="832B2B">
                    <a:alpha val="71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744" y="1440"/>
              <a:ext cx="2472" cy="6432"/>
            </a:xfrm>
            <a:custGeom>
              <a:avLst/>
              <a:gdLst>
                <a:gd name="connisteX0" fmla="*/ 1569720 w 1569720"/>
                <a:gd name="connsiteY0" fmla="*/ 0 h 4084320"/>
                <a:gd name="connisteX1" fmla="*/ 0 w 1569720"/>
                <a:gd name="connsiteY1" fmla="*/ 1402080 h 4084320"/>
                <a:gd name="connisteX2" fmla="*/ 1569720 w 1569720"/>
                <a:gd name="connsiteY2" fmla="*/ 4084320 h 4084320"/>
                <a:gd name="connisteX3" fmla="*/ 1569720 w 1569720"/>
                <a:gd name="connsiteY3" fmla="*/ 0 h 40843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569720" h="4084320">
                  <a:moveTo>
                    <a:pt x="1569720" y="0"/>
                  </a:moveTo>
                  <a:lnTo>
                    <a:pt x="0" y="1402080"/>
                  </a:lnTo>
                  <a:lnTo>
                    <a:pt x="1569720" y="4084320"/>
                  </a:lnTo>
                  <a:lnTo>
                    <a:pt x="1569720" y="0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>
                    <a:alpha val="3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704" y="1440"/>
              <a:ext cx="4608" cy="6432"/>
            </a:xfrm>
            <a:custGeom>
              <a:avLst/>
              <a:gdLst>
                <a:gd name="connisteX0" fmla="*/ 60960 w 2926080"/>
                <a:gd name="connsiteY0" fmla="*/ 2651760 h 4084320"/>
                <a:gd name="connisteX1" fmla="*/ 2865120 w 2926080"/>
                <a:gd name="connsiteY1" fmla="*/ 0 h 4084320"/>
                <a:gd name="connisteX2" fmla="*/ 2926080 w 2926080"/>
                <a:gd name="connsiteY2" fmla="*/ 4084320 h 4084320"/>
                <a:gd name="connisteX3" fmla="*/ 0 w 2926080"/>
                <a:gd name="connsiteY3" fmla="*/ 2712720 h 40843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2926080" h="4084320">
                  <a:moveTo>
                    <a:pt x="60960" y="2651760"/>
                  </a:moveTo>
                  <a:lnTo>
                    <a:pt x="2865120" y="0"/>
                  </a:lnTo>
                  <a:lnTo>
                    <a:pt x="2926080" y="4084320"/>
                  </a:lnTo>
                  <a:lnTo>
                    <a:pt x="0" y="2712720"/>
                  </a:lnTo>
                </a:path>
              </a:pathLst>
            </a:custGeom>
            <a:gradFill>
              <a:gsLst>
                <a:gs pos="0">
                  <a:srgbClr val="FBFB11"/>
                </a:gs>
                <a:gs pos="100000">
                  <a:srgbClr val="838309">
                    <a:alpha val="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07480" y="1488440"/>
            <a:ext cx="1950720" cy="1783080"/>
            <a:chOff x="11400" y="736"/>
            <a:chExt cx="3072" cy="2808"/>
          </a:xfrm>
        </p:grpSpPr>
        <p:sp>
          <p:nvSpPr>
            <p:cNvPr id="22" name="任意多边形 21"/>
            <p:cNvSpPr/>
            <p:nvPr/>
          </p:nvSpPr>
          <p:spPr>
            <a:xfrm>
              <a:off x="11400" y="736"/>
              <a:ext cx="2832" cy="1272"/>
            </a:xfrm>
            <a:custGeom>
              <a:avLst/>
              <a:gdLst>
                <a:gd name="connisteX0" fmla="*/ 914400 w 1798320"/>
                <a:gd name="connsiteY0" fmla="*/ 0 h 807720"/>
                <a:gd name="connisteX1" fmla="*/ 0 w 1798320"/>
                <a:gd name="connsiteY1" fmla="*/ 807720 h 807720"/>
                <a:gd name="connisteX2" fmla="*/ 1798320 w 1798320"/>
                <a:gd name="connsiteY2" fmla="*/ 335280 h 807720"/>
                <a:gd name="connisteX3" fmla="*/ 914400 w 1798320"/>
                <a:gd name="connsiteY3" fmla="*/ 0 h 8077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798320" h="807720">
                  <a:moveTo>
                    <a:pt x="914400" y="0"/>
                  </a:moveTo>
                  <a:lnTo>
                    <a:pt x="0" y="807720"/>
                  </a:lnTo>
                  <a:lnTo>
                    <a:pt x="1798320" y="335280"/>
                  </a:lnTo>
                  <a:lnTo>
                    <a:pt x="914400" y="0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>
                    <a:alpha val="52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12840" y="760"/>
              <a:ext cx="1560" cy="2688"/>
            </a:xfrm>
            <a:custGeom>
              <a:avLst/>
              <a:gdLst>
                <a:gd name="connisteX0" fmla="*/ 0 w 990600"/>
                <a:gd name="connsiteY0" fmla="*/ 0 h 1706880"/>
                <a:gd name="connisteX1" fmla="*/ 990600 w 990600"/>
                <a:gd name="connsiteY1" fmla="*/ 1706880 h 1706880"/>
                <a:gd name="connisteX2" fmla="*/ 868680 w 990600"/>
                <a:gd name="connsiteY2" fmla="*/ 289560 h 1706880"/>
                <a:gd name="connisteX3" fmla="*/ 0 w 990600"/>
                <a:gd name="connsiteY3" fmla="*/ 0 h 17068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990600" h="1706880">
                  <a:moveTo>
                    <a:pt x="0" y="0"/>
                  </a:moveTo>
                  <a:lnTo>
                    <a:pt x="990600" y="1706880"/>
                  </a:lnTo>
                  <a:lnTo>
                    <a:pt x="868680" y="2895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BFB11"/>
                </a:gs>
                <a:gs pos="100000">
                  <a:srgbClr val="838309">
                    <a:alpha val="20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1400" y="1288"/>
              <a:ext cx="3072" cy="2256"/>
            </a:xfrm>
            <a:custGeom>
              <a:avLst/>
              <a:gdLst>
                <a:gd name="connisteX0" fmla="*/ 0 w 1950720"/>
                <a:gd name="connsiteY0" fmla="*/ 441960 h 1432560"/>
                <a:gd name="connisteX1" fmla="*/ 1950720 w 1950720"/>
                <a:gd name="connsiteY1" fmla="*/ 1432560 h 1432560"/>
                <a:gd name="connisteX2" fmla="*/ 1813560 w 1950720"/>
                <a:gd name="connsiteY2" fmla="*/ 0 h 14325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1950720" h="1432560">
                  <a:moveTo>
                    <a:pt x="0" y="441960"/>
                  </a:moveTo>
                  <a:lnTo>
                    <a:pt x="1950720" y="1432560"/>
                  </a:lnTo>
                  <a:lnTo>
                    <a:pt x="1813560" y="0"/>
                  </a:lnTo>
                </a:path>
              </a:pathLst>
            </a:custGeom>
            <a:gradFill>
              <a:gsLst>
                <a:gs pos="0">
                  <a:srgbClr val="FE4444"/>
                </a:gs>
                <a:gs pos="100000">
                  <a:srgbClr val="832B2B">
                    <a:alpha val="26000"/>
                  </a:srgb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" name="文本框 160"/>
          <p:cNvSpPr txBox="1"/>
          <p:nvPr/>
        </p:nvSpPr>
        <p:spPr>
          <a:xfrm>
            <a:off x="292735" y="202565"/>
            <a:ext cx="7069455" cy="645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六、体心立方晶胞八面体空隙分布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7700" y="1689100"/>
            <a:ext cx="4951730" cy="4638040"/>
            <a:chOff x="1884" y="2012"/>
            <a:chExt cx="7798" cy="730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884" y="2012"/>
              <a:ext cx="7799" cy="7304"/>
            </a:xfrm>
            <a:prstGeom prst="rect">
              <a:avLst/>
            </a:prstGeom>
          </p:spPr>
        </p:pic>
        <p:sp>
          <p:nvSpPr>
            <p:cNvPr id="9" name="八边形 8"/>
            <p:cNvSpPr/>
            <p:nvPr/>
          </p:nvSpPr>
          <p:spPr>
            <a:xfrm>
              <a:off x="3031" y="6272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八边形 3"/>
            <p:cNvSpPr/>
            <p:nvPr/>
          </p:nvSpPr>
          <p:spPr>
            <a:xfrm>
              <a:off x="4735" y="4928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八边形 4"/>
            <p:cNvSpPr/>
            <p:nvPr/>
          </p:nvSpPr>
          <p:spPr>
            <a:xfrm>
              <a:off x="8287" y="4640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八边形 5"/>
            <p:cNvSpPr/>
            <p:nvPr/>
          </p:nvSpPr>
          <p:spPr>
            <a:xfrm>
              <a:off x="6655" y="5984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八边形 6"/>
            <p:cNvSpPr/>
            <p:nvPr/>
          </p:nvSpPr>
          <p:spPr>
            <a:xfrm>
              <a:off x="3560" y="3632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八边形 7"/>
            <p:cNvSpPr/>
            <p:nvPr/>
          </p:nvSpPr>
          <p:spPr>
            <a:xfrm>
              <a:off x="5944" y="2776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八边形 9"/>
            <p:cNvSpPr/>
            <p:nvPr/>
          </p:nvSpPr>
          <p:spPr>
            <a:xfrm>
              <a:off x="7184" y="3352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八边形 10"/>
            <p:cNvSpPr/>
            <p:nvPr/>
          </p:nvSpPr>
          <p:spPr>
            <a:xfrm>
              <a:off x="4559" y="4352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八边形 11"/>
            <p:cNvSpPr/>
            <p:nvPr/>
          </p:nvSpPr>
          <p:spPr>
            <a:xfrm>
              <a:off x="4408" y="7240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八边形 12"/>
            <p:cNvSpPr/>
            <p:nvPr/>
          </p:nvSpPr>
          <p:spPr>
            <a:xfrm>
              <a:off x="6816" y="6560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八边形 13"/>
            <p:cNvSpPr/>
            <p:nvPr/>
          </p:nvSpPr>
          <p:spPr>
            <a:xfrm>
              <a:off x="5415" y="8040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八边形 14"/>
            <p:cNvSpPr/>
            <p:nvPr/>
          </p:nvSpPr>
          <p:spPr>
            <a:xfrm>
              <a:off x="7992" y="7136"/>
              <a:ext cx="529" cy="576"/>
            </a:xfrm>
            <a:prstGeom prst="octagon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129145" y="264160"/>
            <a:ext cx="349313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18</a:t>
            </a:r>
            <a:r>
              <a:rPr lang="zh-CN" altLang="en-US" sz="3200" b="1">
                <a:solidFill>
                  <a:srgbClr val="FF0000"/>
                </a:solidFill>
              </a:rPr>
              <a:t>个正八面体空隙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748145" y="969645"/>
            <a:ext cx="4491990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均摊为</a:t>
            </a:r>
            <a:r>
              <a:rPr lang="en-US" sz="3200" b="1">
                <a:solidFill>
                  <a:srgbClr val="FF0000"/>
                </a:solidFill>
              </a:rPr>
              <a:t>6</a:t>
            </a:r>
            <a:r>
              <a:rPr lang="zh-CN" altLang="en-US" sz="3200" b="1">
                <a:solidFill>
                  <a:srgbClr val="FF0000"/>
                </a:solidFill>
              </a:rPr>
              <a:t>个正八面体空隙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95" y="1689100"/>
            <a:ext cx="4952365" cy="4638040"/>
          </a:xfrm>
          <a:prstGeom prst="rect">
            <a:avLst/>
          </a:prstGeom>
          <a:solidFill>
            <a:schemeClr val="tx1"/>
          </a:solidFill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" name="图片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840" y="605790"/>
            <a:ext cx="5628640" cy="506666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815" y="1078230"/>
            <a:ext cx="4956175" cy="4594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6440" y="5957570"/>
            <a:ext cx="263271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棱上的八面体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6" name="图片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1700" y="655320"/>
            <a:ext cx="4632325" cy="43351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" y="655320"/>
            <a:ext cx="4309110" cy="4335145"/>
          </a:xfrm>
          <a:prstGeom prst="rect">
            <a:avLst/>
          </a:prstGeom>
        </p:spPr>
      </p:pic>
      <p:sp>
        <p:nvSpPr>
          <p:cNvPr id="18" name="八边形 17"/>
          <p:cNvSpPr/>
          <p:nvPr/>
        </p:nvSpPr>
        <p:spPr>
          <a:xfrm>
            <a:off x="2489200" y="1681480"/>
            <a:ext cx="335915" cy="365760"/>
          </a:xfrm>
          <a:prstGeom prst="octag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449070" y="5759450"/>
            <a:ext cx="2632710" cy="5835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</a:bodyPr>
          <a:p>
            <a:pPr lvl="0" algn="l"/>
            <a:r>
              <a:rPr lang="zh-CN" altLang="en-US" sz="3200" b="1">
                <a:solidFill>
                  <a:srgbClr val="FF0000"/>
                </a:solidFill>
                <a:sym typeface="+mn-ea"/>
              </a:rPr>
              <a:t>面上的八面体</a:t>
            </a:r>
            <a:endParaRPr lang="zh-CN" altLang="en-US" sz="32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文本框 2052"/>
          <p:cNvSpPr/>
          <p:nvPr/>
        </p:nvSpPr>
        <p:spPr>
          <a:xfrm>
            <a:off x="1219835" y="914400"/>
            <a:ext cx="5334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2400" b="1">
                <a:ea typeface="Helvetica"/>
                <a:sym typeface="Arial" panose="020B0604020202020204" pitchFamily="34" charset="0"/>
              </a:rPr>
              <a:t>3.</a:t>
            </a:r>
            <a:r>
              <a:rPr lang="zh-CN" altLang="en-US" sz="2400" b="1">
                <a:ea typeface="Helvetica"/>
                <a:sym typeface="Arial" panose="020B0604020202020204" pitchFamily="34" charset="0"/>
              </a:rPr>
              <a:t>体心立方的八面体空隙和四面体空隙</a:t>
            </a:r>
            <a:endParaRPr lang="zh-CN" altLang="en-US" sz="2400" b="1"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9203" name="矩形 1"/>
          <p:cNvSpPr/>
          <p:nvPr/>
        </p:nvSpPr>
        <p:spPr>
          <a:xfrm>
            <a:off x="6309360" y="2978150"/>
            <a:ext cx="463740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  <a:ea typeface="Helvetica"/>
                <a:sym typeface="Arial" panose="020B0604020202020204" pitchFamily="34" charset="0"/>
              </a:rPr>
              <a:t>八面体空隙：</a:t>
            </a:r>
            <a:r>
              <a:rPr lang="zh-CN" altLang="en-US" sz="2000" b="1">
                <a:ea typeface="Helvetica"/>
                <a:sym typeface="Arial" panose="020B0604020202020204" pitchFamily="34" charset="0"/>
              </a:rPr>
              <a:t> </a:t>
            </a:r>
            <a:r>
              <a:rPr lang="en-US" altLang="zh-CN" sz="2000" b="1">
                <a:ea typeface="Helvetica"/>
                <a:sym typeface="Arial" panose="020B0604020202020204" pitchFamily="34" charset="0"/>
              </a:rPr>
              <a:t>6(</a:t>
            </a:r>
            <a:r>
              <a:rPr lang="zh-CN" altLang="en-US" sz="2000" b="1">
                <a:ea typeface="Helvetica"/>
                <a:sym typeface="Arial" panose="020B0604020202020204" pitchFamily="34" charset="0"/>
              </a:rPr>
              <a:t>面</a:t>
            </a:r>
            <a:r>
              <a:rPr lang="en-US" altLang="zh-CN" sz="2000" b="1">
                <a:ea typeface="Helvetica"/>
                <a:sym typeface="Arial" panose="020B0604020202020204" pitchFamily="34" charset="0"/>
              </a:rPr>
              <a:t>)×1/2 + 12(</a:t>
            </a:r>
            <a:r>
              <a:rPr lang="zh-CN" altLang="en-US" sz="2000" b="1">
                <a:ea typeface="Helvetica"/>
                <a:sym typeface="Arial" panose="020B0604020202020204" pitchFamily="34" charset="0"/>
              </a:rPr>
              <a:t>棱</a:t>
            </a:r>
            <a:r>
              <a:rPr lang="en-US" altLang="zh-CN" sz="2000" b="1">
                <a:ea typeface="Helvetica"/>
                <a:sym typeface="Arial" panose="020B0604020202020204" pitchFamily="34" charset="0"/>
              </a:rPr>
              <a:t>)×1/4=</a:t>
            </a:r>
            <a:r>
              <a:rPr lang="en-US" altLang="zh-CN" sz="20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6</a:t>
            </a:r>
            <a:endParaRPr lang="en-US" altLang="zh-CN" sz="20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9204" name="矩形 2"/>
          <p:cNvSpPr/>
          <p:nvPr/>
        </p:nvSpPr>
        <p:spPr>
          <a:xfrm>
            <a:off x="6309360" y="2235200"/>
            <a:ext cx="191452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  <a:ea typeface="Helvetica"/>
                <a:sym typeface="Arial" panose="020B0604020202020204" pitchFamily="34" charset="0"/>
              </a:rPr>
              <a:t>球：</a:t>
            </a:r>
            <a:r>
              <a:rPr lang="en-US" altLang="zh-CN" sz="2000" b="1">
                <a:ea typeface="Helvetica"/>
                <a:sym typeface="Arial" panose="020B0604020202020204" pitchFamily="34" charset="0"/>
              </a:rPr>
              <a:t>8×1/8+1=</a:t>
            </a:r>
            <a:r>
              <a:rPr lang="en-US" altLang="zh-CN" sz="20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2</a:t>
            </a:r>
            <a:endParaRPr lang="en-US" altLang="zh-CN" sz="20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9205" name="矩形 3"/>
          <p:cNvSpPr/>
          <p:nvPr/>
        </p:nvSpPr>
        <p:spPr>
          <a:xfrm>
            <a:off x="6309360" y="3719513"/>
            <a:ext cx="3076575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2000" b="1">
                <a:solidFill>
                  <a:srgbClr val="0000FF"/>
                </a:solidFill>
                <a:ea typeface="Helvetica"/>
                <a:sym typeface="Arial" panose="020B0604020202020204" pitchFamily="34" charset="0"/>
              </a:rPr>
              <a:t>四面体空隙：</a:t>
            </a:r>
            <a:r>
              <a:rPr lang="en-US" altLang="zh-CN" sz="2000" b="1">
                <a:ea typeface="Helvetica"/>
                <a:sym typeface="Arial" panose="020B0604020202020204" pitchFamily="34" charset="0"/>
              </a:rPr>
              <a:t>4×6×1/2=</a:t>
            </a:r>
            <a:r>
              <a:rPr lang="en-US" altLang="zh-CN" sz="20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12</a:t>
            </a:r>
            <a:endParaRPr lang="en-US" altLang="zh-CN" sz="20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pic>
        <p:nvPicPr>
          <p:cNvPr id="179206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035" y="1604963"/>
            <a:ext cx="4695825" cy="323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9207" name="矩形 4"/>
          <p:cNvSpPr/>
          <p:nvPr/>
        </p:nvSpPr>
        <p:spPr>
          <a:xfrm>
            <a:off x="1270635" y="5014913"/>
            <a:ext cx="863727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285750" indent="-285750" defTabSz="914400">
              <a:buClrTx/>
              <a:buSzPct val="100000"/>
              <a:buFontTx/>
              <a:buChar char="•"/>
            </a:pPr>
            <a:r>
              <a:rPr lang="zh-CN" altLang="en-US" sz="2000" b="1">
                <a:ea typeface="Helvetica"/>
                <a:sym typeface="Arial" panose="020B0604020202020204" pitchFamily="34" charset="0"/>
              </a:rPr>
              <a:t>体心立方中的八面体空隙和四面体空隙均发生变形，各条棱长并不相同。</a:t>
            </a:r>
            <a:endParaRPr lang="zh-CN" altLang="en-US" sz="2000">
              <a:ea typeface="Helvetica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animBg="1"/>
      <p:bldP spid="179204" grpId="0" animBg="1"/>
      <p:bldP spid="179205" grpId="0" animBg="1"/>
      <p:bldP spid="1792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" name="组合 38"/>
          <p:cNvGrpSpPr/>
          <p:nvPr/>
        </p:nvGrpSpPr>
        <p:grpSpPr>
          <a:xfrm>
            <a:off x="469265" y="1292860"/>
            <a:ext cx="3445510" cy="5132834"/>
            <a:chOff x="13722" y="1676"/>
            <a:chExt cx="4370" cy="6715"/>
          </a:xfrm>
        </p:grpSpPr>
        <p:grpSp>
          <p:nvGrpSpPr>
            <p:cNvPr id="30" name="组合 29"/>
            <p:cNvGrpSpPr/>
            <p:nvPr/>
          </p:nvGrpSpPr>
          <p:grpSpPr>
            <a:xfrm>
              <a:off x="13722" y="1676"/>
              <a:ext cx="4370" cy="6715"/>
              <a:chOff x="13722" y="1676"/>
              <a:chExt cx="4370" cy="6715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3834" y="1831"/>
                <a:ext cx="4071" cy="6440"/>
              </a:xfrm>
              <a:prstGeom prst="rect">
                <a:avLst/>
              </a:prstGeom>
            </p:spPr>
          </p:pic>
          <p:sp>
            <p:nvSpPr>
              <p:cNvPr id="19" name="等腰三角形 18"/>
              <p:cNvSpPr/>
              <p:nvPr/>
            </p:nvSpPr>
            <p:spPr>
              <a:xfrm>
                <a:off x="13738" y="4268"/>
                <a:ext cx="312" cy="291"/>
              </a:xfrm>
              <a:prstGeom prst="triangl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>
                <a:off x="13770" y="6141"/>
                <a:ext cx="312" cy="291"/>
              </a:xfrm>
              <a:prstGeom prst="triangle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13738" y="2748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14628" y="1676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7612" y="1676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6532" y="2644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4676" y="6916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3722" y="7911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7612" y="6916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6532" y="7911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4900" y="4972"/>
                <a:ext cx="480" cy="480"/>
              </a:xfrm>
              <a:prstGeom prst="ellipse">
                <a:avLst/>
              </a:prstGeom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1" name="等腰三角形 30"/>
            <p:cNvSpPr/>
            <p:nvPr/>
          </p:nvSpPr>
          <p:spPr>
            <a:xfrm>
              <a:off x="14760" y="4185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14736" y="5476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16652" y="4476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16660" y="5636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17696" y="3822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>
              <a:off x="17696" y="5110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15075" y="6469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15065" y="3657"/>
              <a:ext cx="312" cy="291"/>
            </a:xfrm>
            <a:prstGeom prst="triangle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1" name="文本框 160"/>
          <p:cNvSpPr txBox="1"/>
          <p:nvPr/>
        </p:nvSpPr>
        <p:spPr>
          <a:xfrm>
            <a:off x="292100" y="91440"/>
            <a:ext cx="6151245" cy="645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七、六方晶胞四面体空隙分布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365" y="2132330"/>
            <a:ext cx="6940550" cy="4014470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6598920" y="3076575"/>
            <a:ext cx="1783080" cy="1051560"/>
          </a:xfrm>
          <a:custGeom>
            <a:avLst/>
            <a:gdLst>
              <a:gd name="connisteX0" fmla="*/ 609600 w 1783080"/>
              <a:gd name="connsiteY0" fmla="*/ 0 h 1051560"/>
              <a:gd name="connisteX1" fmla="*/ 0 w 1783080"/>
              <a:gd name="connsiteY1" fmla="*/ 1051560 h 1051560"/>
              <a:gd name="connisteX2" fmla="*/ 1188720 w 1783080"/>
              <a:gd name="connsiteY2" fmla="*/ 1036320 h 1051560"/>
              <a:gd name="connisteX3" fmla="*/ 1783080 w 1783080"/>
              <a:gd name="connsiteY3" fmla="*/ 15240 h 1051560"/>
              <a:gd name="connisteX4" fmla="*/ 609600 w 1783080"/>
              <a:gd name="connsiteY4" fmla="*/ 0 h 1051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83080" h="1051560">
                <a:moveTo>
                  <a:pt x="609600" y="0"/>
                </a:moveTo>
                <a:lnTo>
                  <a:pt x="0" y="1051560"/>
                </a:lnTo>
                <a:lnTo>
                  <a:pt x="1188720" y="1036320"/>
                </a:lnTo>
                <a:lnTo>
                  <a:pt x="1783080" y="15240"/>
                </a:lnTo>
                <a:lnTo>
                  <a:pt x="609600" y="0"/>
                </a:lnTo>
                <a:close/>
              </a:path>
            </a:pathLst>
          </a:custGeom>
          <a:noFill/>
          <a:ln w="920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9474835" y="2132330"/>
            <a:ext cx="1783080" cy="1051560"/>
          </a:xfrm>
          <a:custGeom>
            <a:avLst/>
            <a:gdLst>
              <a:gd name="connisteX0" fmla="*/ 609600 w 1783080"/>
              <a:gd name="connsiteY0" fmla="*/ 0 h 1051560"/>
              <a:gd name="connisteX1" fmla="*/ 0 w 1783080"/>
              <a:gd name="connsiteY1" fmla="*/ 1051560 h 1051560"/>
              <a:gd name="connisteX2" fmla="*/ 1188720 w 1783080"/>
              <a:gd name="connsiteY2" fmla="*/ 1036320 h 1051560"/>
              <a:gd name="connisteX3" fmla="*/ 1783080 w 1783080"/>
              <a:gd name="connsiteY3" fmla="*/ 15240 h 1051560"/>
              <a:gd name="connisteX4" fmla="*/ 609600 w 1783080"/>
              <a:gd name="connsiteY4" fmla="*/ 0 h 1051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83080" h="1051560">
                <a:moveTo>
                  <a:pt x="609600" y="0"/>
                </a:moveTo>
                <a:lnTo>
                  <a:pt x="0" y="1051560"/>
                </a:lnTo>
                <a:lnTo>
                  <a:pt x="1188720" y="1036320"/>
                </a:lnTo>
                <a:lnTo>
                  <a:pt x="1783080" y="15240"/>
                </a:lnTo>
                <a:lnTo>
                  <a:pt x="609600" y="0"/>
                </a:lnTo>
                <a:close/>
              </a:path>
            </a:pathLst>
          </a:custGeom>
          <a:noFill/>
          <a:ln w="920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29145" y="264160"/>
            <a:ext cx="349313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10</a:t>
            </a:r>
            <a:r>
              <a:rPr lang="zh-CN" altLang="en-US" sz="3200" b="1">
                <a:solidFill>
                  <a:srgbClr val="FF0000"/>
                </a:solidFill>
              </a:rPr>
              <a:t>个正四面体空隙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48145" y="969645"/>
            <a:ext cx="4491990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均摊为</a:t>
            </a:r>
            <a:r>
              <a:rPr lang="en-US" sz="3200" b="1">
                <a:solidFill>
                  <a:srgbClr val="FF0000"/>
                </a:solidFill>
              </a:rPr>
              <a:t>4</a:t>
            </a:r>
            <a:r>
              <a:rPr lang="zh-CN" altLang="en-US" sz="3200" b="1">
                <a:solidFill>
                  <a:srgbClr val="FF0000"/>
                </a:solidFill>
              </a:rPr>
              <a:t>个正八面体空隙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" name="文本框 160"/>
          <p:cNvSpPr txBox="1"/>
          <p:nvPr/>
        </p:nvSpPr>
        <p:spPr>
          <a:xfrm>
            <a:off x="426720" y="121920"/>
            <a:ext cx="6151245" cy="645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八、六方晶胞八面体空隙分布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174105" y="1769110"/>
            <a:ext cx="2774950" cy="4264025"/>
            <a:chOff x="4754" y="3073"/>
            <a:chExt cx="4370" cy="6715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866" y="3228"/>
              <a:ext cx="4071" cy="6440"/>
            </a:xfrm>
            <a:prstGeom prst="rect">
              <a:avLst/>
            </a:prstGeom>
          </p:spPr>
        </p:pic>
        <p:sp>
          <p:nvSpPr>
            <p:cNvPr id="45" name="椭圆 44"/>
            <p:cNvSpPr/>
            <p:nvPr/>
          </p:nvSpPr>
          <p:spPr>
            <a:xfrm>
              <a:off x="4770" y="4145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5660" y="3073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8644" y="3073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7564" y="4041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5708" y="8313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4754" y="9308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8644" y="8313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7564" y="9308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5932" y="6369"/>
              <a:ext cx="480" cy="480"/>
            </a:xfrm>
            <a:prstGeom prst="ellipse">
              <a:avLst/>
            </a:prstGeom>
            <a:gradFill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八边形 61"/>
            <p:cNvSpPr/>
            <p:nvPr/>
          </p:nvSpPr>
          <p:spPr>
            <a:xfrm>
              <a:off x="7851" y="4751"/>
              <a:ext cx="529" cy="576"/>
            </a:xfrm>
            <a:prstGeom prst="octag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八边形 62"/>
            <p:cNvSpPr/>
            <p:nvPr/>
          </p:nvSpPr>
          <p:spPr>
            <a:xfrm>
              <a:off x="7851" y="7127"/>
              <a:ext cx="529" cy="576"/>
            </a:xfrm>
            <a:prstGeom prst="octagon">
              <a:avLst/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817370" y="1841500"/>
            <a:ext cx="2341880" cy="4398010"/>
            <a:chOff x="4315" y="2294"/>
            <a:chExt cx="3688" cy="6926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8" y="2593"/>
              <a:ext cx="3113" cy="6479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5707" y="5476"/>
              <a:ext cx="675" cy="675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rect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315" y="6979"/>
              <a:ext cx="675" cy="67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329" y="6979"/>
              <a:ext cx="675" cy="67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032" y="8546"/>
              <a:ext cx="675" cy="67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088" y="3995"/>
              <a:ext cx="675" cy="67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4357" y="2294"/>
              <a:ext cx="675" cy="67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7329" y="2294"/>
              <a:ext cx="675" cy="675"/>
            </a:xfrm>
            <a:prstGeom prst="ellipse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7372985" y="508000"/>
            <a:ext cx="326707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2</a:t>
            </a:r>
            <a:r>
              <a:rPr lang="zh-CN" altLang="en-US" sz="3200" b="1">
                <a:solidFill>
                  <a:srgbClr val="FF0000"/>
                </a:solidFill>
              </a:rPr>
              <a:t>个正八面体空隙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" name="图片 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5570" y="1953260"/>
            <a:ext cx="4857115" cy="2809240"/>
          </a:xfrm>
          <a:prstGeom prst="rect">
            <a:avLst/>
          </a:prstGeom>
        </p:spPr>
      </p:pic>
      <p:sp>
        <p:nvSpPr>
          <p:cNvPr id="75" name="椭圆 74"/>
          <p:cNvSpPr/>
          <p:nvPr/>
        </p:nvSpPr>
        <p:spPr>
          <a:xfrm>
            <a:off x="9384030" y="2607310"/>
            <a:ext cx="500380" cy="500380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8643620" y="4045585"/>
            <a:ext cx="500380" cy="500380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10487025" y="3933825"/>
            <a:ext cx="500380" cy="500380"/>
          </a:xfrm>
          <a:prstGeom prst="ellipse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8643620" y="3107690"/>
            <a:ext cx="500380" cy="50038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10301605" y="3107690"/>
            <a:ext cx="500380" cy="50038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9384030" y="4434205"/>
            <a:ext cx="500380" cy="50038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27760" y="1297940"/>
            <a:ext cx="4519295" cy="4660265"/>
            <a:chOff x="1776" y="2044"/>
            <a:chExt cx="7117" cy="7339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6" y="2044"/>
              <a:ext cx="6621" cy="7339"/>
            </a:xfrm>
            <a:prstGeom prst="rect">
              <a:avLst/>
            </a:prstGeom>
          </p:spPr>
        </p:pic>
        <p:sp>
          <p:nvSpPr>
            <p:cNvPr id="67" name="椭圆 66"/>
            <p:cNvSpPr/>
            <p:nvPr/>
          </p:nvSpPr>
          <p:spPr>
            <a:xfrm>
              <a:off x="5148" y="5809"/>
              <a:ext cx="788" cy="788"/>
            </a:xfrm>
            <a:prstGeom prst="ellips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177" y="5319"/>
              <a:ext cx="788" cy="788"/>
            </a:xfrm>
            <a:prstGeom prst="ellips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6143" y="4894"/>
              <a:ext cx="788" cy="788"/>
            </a:xfrm>
            <a:prstGeom prst="ellips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8105" y="5809"/>
              <a:ext cx="788" cy="788"/>
            </a:xfrm>
            <a:prstGeom prst="ellipse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5547" y="5295"/>
              <a:ext cx="2990" cy="900"/>
            </a:xfrm>
            <a:custGeom>
              <a:avLst/>
              <a:gdLst>
                <a:gd name="connisteX0" fmla="*/ 469265 w 1898650"/>
                <a:gd name="connsiteY0" fmla="*/ 142875 h 571500"/>
                <a:gd name="connisteX1" fmla="*/ 0 w 1898650"/>
                <a:gd name="connsiteY1" fmla="*/ 571500 h 571500"/>
                <a:gd name="connisteX2" fmla="*/ 1898650 w 1898650"/>
                <a:gd name="connsiteY2" fmla="*/ 571500 h 571500"/>
                <a:gd name="connisteX3" fmla="*/ 612140 w 1898650"/>
                <a:gd name="connsiteY3" fmla="*/ 0 h 571500"/>
                <a:gd name="connisteX4" fmla="*/ 469265 w 1898650"/>
                <a:gd name="connsiteY4" fmla="*/ 142875 h 5715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1898650" h="571500">
                  <a:moveTo>
                    <a:pt x="469265" y="142875"/>
                  </a:moveTo>
                  <a:lnTo>
                    <a:pt x="0" y="571500"/>
                  </a:lnTo>
                  <a:lnTo>
                    <a:pt x="1898650" y="571500"/>
                  </a:lnTo>
                  <a:lnTo>
                    <a:pt x="612140" y="0"/>
                  </a:lnTo>
                  <a:lnTo>
                    <a:pt x="469265" y="142875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35C7D">
                    <a:alpha val="3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accent1">
                  <a:shade val="50000"/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7477" y="7500"/>
              <a:ext cx="788" cy="788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6792" y="8595"/>
              <a:ext cx="788" cy="788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4693" y="7604"/>
              <a:ext cx="788" cy="788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516" y="2940"/>
              <a:ext cx="788" cy="788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6792" y="4106"/>
              <a:ext cx="788" cy="788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4743" y="3108"/>
              <a:ext cx="788" cy="788"/>
            </a:xfrm>
            <a:prstGeom prst="ellips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>
            <a:xfrm>
              <a:off x="5112" y="7924"/>
              <a:ext cx="2734" cy="1077"/>
            </a:xfrm>
            <a:custGeom>
              <a:avLst/>
              <a:gdLst>
                <a:gd name="connisteX0" fmla="*/ 0 w 1736090"/>
                <a:gd name="connsiteY0" fmla="*/ 40640 h 683895"/>
                <a:gd name="connisteX1" fmla="*/ 1307465 w 1736090"/>
                <a:gd name="connsiteY1" fmla="*/ 683895 h 683895"/>
                <a:gd name="connisteX2" fmla="*/ 1736090 w 1736090"/>
                <a:gd name="connsiteY2" fmla="*/ 0 h 683895"/>
                <a:gd name="connisteX3" fmla="*/ 0 w 1736090"/>
                <a:gd name="connsiteY3" fmla="*/ 40640 h 6838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736090" h="683895">
                  <a:moveTo>
                    <a:pt x="0" y="40640"/>
                  </a:moveTo>
                  <a:lnTo>
                    <a:pt x="1307465" y="683895"/>
                  </a:lnTo>
                  <a:lnTo>
                    <a:pt x="1736090" y="0"/>
                  </a:lnTo>
                  <a:lnTo>
                    <a:pt x="0" y="40640"/>
                  </a:lnTo>
                  <a:close/>
                </a:path>
              </a:pathLst>
            </a:custGeom>
            <a:gradFill>
              <a:gsLst>
                <a:gs pos="0">
                  <a:srgbClr val="FBFB11"/>
                </a:gs>
                <a:gs pos="100000">
                  <a:srgbClr val="838309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170" y="3414"/>
              <a:ext cx="2734" cy="1077"/>
            </a:xfrm>
            <a:custGeom>
              <a:avLst/>
              <a:gdLst>
                <a:gd name="connisteX0" fmla="*/ 0 w 1736090"/>
                <a:gd name="connsiteY0" fmla="*/ 40640 h 683895"/>
                <a:gd name="connisteX1" fmla="*/ 1307465 w 1736090"/>
                <a:gd name="connsiteY1" fmla="*/ 683895 h 683895"/>
                <a:gd name="connisteX2" fmla="*/ 1736090 w 1736090"/>
                <a:gd name="connsiteY2" fmla="*/ 0 h 683895"/>
                <a:gd name="connisteX3" fmla="*/ 0 w 1736090"/>
                <a:gd name="connsiteY3" fmla="*/ 40640 h 6838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736090" h="683895">
                  <a:moveTo>
                    <a:pt x="0" y="40640"/>
                  </a:moveTo>
                  <a:lnTo>
                    <a:pt x="1307465" y="683895"/>
                  </a:lnTo>
                  <a:lnTo>
                    <a:pt x="1736090" y="0"/>
                  </a:lnTo>
                  <a:lnTo>
                    <a:pt x="0" y="40640"/>
                  </a:lnTo>
                  <a:close/>
                </a:path>
              </a:pathLst>
            </a:custGeom>
            <a:gradFill>
              <a:gsLst>
                <a:gs pos="0">
                  <a:srgbClr val="FBFB11"/>
                </a:gs>
                <a:gs pos="100000">
                  <a:srgbClr val="838309">
                    <a:alpha val="2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9" name="任意多边形 88"/>
          <p:cNvSpPr/>
          <p:nvPr/>
        </p:nvSpPr>
        <p:spPr>
          <a:xfrm>
            <a:off x="8903335" y="2826385"/>
            <a:ext cx="1878965" cy="1500505"/>
          </a:xfrm>
          <a:custGeom>
            <a:avLst/>
            <a:gdLst>
              <a:gd name="connisteX0" fmla="*/ 735330 w 1878965"/>
              <a:gd name="connsiteY0" fmla="*/ 0 h 1500505"/>
              <a:gd name="connisteX1" fmla="*/ 0 w 1878965"/>
              <a:gd name="connsiteY1" fmla="*/ 1500505 h 1500505"/>
              <a:gd name="connisteX2" fmla="*/ 1878965 w 1878965"/>
              <a:gd name="connsiteY2" fmla="*/ 1377950 h 1500505"/>
              <a:gd name="connisteX3" fmla="*/ 735330 w 1878965"/>
              <a:gd name="connsiteY3" fmla="*/ 0 h 15005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878965" h="1500505">
                <a:moveTo>
                  <a:pt x="735330" y="0"/>
                </a:moveTo>
                <a:lnTo>
                  <a:pt x="0" y="1500505"/>
                </a:lnTo>
                <a:lnTo>
                  <a:pt x="1878965" y="1377950"/>
                </a:lnTo>
                <a:lnTo>
                  <a:pt x="735330" y="0"/>
                </a:lnTo>
                <a:close/>
              </a:path>
            </a:pathLst>
          </a:custGeom>
          <a:solidFill>
            <a:srgbClr val="FFFF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0" name="任意多边形 89"/>
          <p:cNvSpPr/>
          <p:nvPr/>
        </p:nvSpPr>
        <p:spPr>
          <a:xfrm>
            <a:off x="8903335" y="3336925"/>
            <a:ext cx="1654175" cy="1357630"/>
          </a:xfrm>
          <a:custGeom>
            <a:avLst/>
            <a:gdLst>
              <a:gd name="connisteX0" fmla="*/ 0 w 1654175"/>
              <a:gd name="connsiteY0" fmla="*/ 0 h 1357630"/>
              <a:gd name="connisteX1" fmla="*/ 1654175 w 1654175"/>
              <a:gd name="connsiteY1" fmla="*/ 0 h 1357630"/>
              <a:gd name="connisteX2" fmla="*/ 755650 w 1654175"/>
              <a:gd name="connsiteY2" fmla="*/ 1357630 h 1357630"/>
              <a:gd name="connisteX3" fmla="*/ 0 w 1654175"/>
              <a:gd name="connsiteY3" fmla="*/ 0 h 13576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654175" h="1357630">
                <a:moveTo>
                  <a:pt x="0" y="0"/>
                </a:moveTo>
                <a:lnTo>
                  <a:pt x="1654175" y="0"/>
                </a:lnTo>
                <a:lnTo>
                  <a:pt x="755650" y="135763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25775" y="1936115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93615" y="1783715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38955" y="255016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46795" y="306578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73360" y="3024505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29750" y="432689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en-US" altLang="zh-CN" sz="3200" b="1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6130" name="图片 -2147482623"/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4267835" y="1822450"/>
            <a:ext cx="4664075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1" name="图片 -2147482591"/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4199573" y="3817938"/>
            <a:ext cx="4868862" cy="220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6132" name="文本框 3"/>
          <p:cNvSpPr/>
          <p:nvPr/>
        </p:nvSpPr>
        <p:spPr>
          <a:xfrm>
            <a:off x="1997710" y="2586038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zh-CN" altLang="en-US" sz="24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正四面体空隙</a:t>
            </a:r>
            <a:endParaRPr lang="zh-CN" altLang="en-US" sz="24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6133" name="文本框 4"/>
          <p:cNvSpPr/>
          <p:nvPr/>
        </p:nvSpPr>
        <p:spPr>
          <a:xfrm>
            <a:off x="1997710" y="4543425"/>
            <a:ext cx="20193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zh-CN" altLang="en-US" sz="24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正八面体空隙</a:t>
            </a:r>
            <a:endParaRPr lang="zh-CN" altLang="en-US" sz="24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6134" name="文本框 3"/>
          <p:cNvSpPr/>
          <p:nvPr/>
        </p:nvSpPr>
        <p:spPr>
          <a:xfrm>
            <a:off x="1923098" y="1524000"/>
            <a:ext cx="533400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2400" b="1">
                <a:ea typeface="Helvetica"/>
                <a:sym typeface="Arial" panose="020B0604020202020204" pitchFamily="34" charset="0"/>
              </a:rPr>
              <a:t>1.</a:t>
            </a:r>
            <a:r>
              <a:rPr lang="zh-CN" altLang="en-US" sz="2400" b="1">
                <a:ea typeface="Helvetica"/>
                <a:sym typeface="Arial" panose="020B0604020202020204" pitchFamily="34" charset="0"/>
              </a:rPr>
              <a:t>认识两种常见空隙（由密堆积而成）</a:t>
            </a:r>
            <a:endParaRPr lang="zh-CN" altLang="en-US" sz="2400" b="1">
              <a:ea typeface="Helvetica"/>
              <a:sym typeface="Arial" panose="020B0604020202020204" pitchFamily="34" charset="0"/>
            </a:endParaRPr>
          </a:p>
        </p:txBody>
      </p:sp>
      <p:graphicFrame>
        <p:nvGraphicFramePr>
          <p:cNvPr id="176135" name="表格 176134"/>
          <p:cNvGraphicFramePr/>
          <p:nvPr/>
        </p:nvGraphicFramePr>
        <p:xfrm>
          <a:off x="915035" y="914400"/>
          <a:ext cx="6094095" cy="457200"/>
        </p:xfrm>
        <a:graphic>
          <a:graphicData uri="http://schemas.openxmlformats.org/drawingml/2006/table">
            <a:tbl>
              <a:tblPr/>
              <a:tblGrid>
                <a:gridCol w="1304925"/>
                <a:gridCol w="4789170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rgbClr val="F2F2F2"/>
                          </a:solidFill>
                          <a:latin typeface="黑体" panose="02010609060101010101" pitchFamily="2" charset="-122"/>
                          <a:ea typeface="黑体" panose="02010609060101010101" pitchFamily="2" charset="-122"/>
                          <a:sym typeface="Arial" panose="020B0604020202020204" pitchFamily="34" charset="0"/>
                        </a:rPr>
                        <a:t>一</a:t>
                      </a:r>
                      <a:endParaRPr lang="zh-CN" altLang="en-US" sz="2400" b="1">
                        <a:solidFill>
                          <a:srgbClr val="F2F2F2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396" marR="91396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342900" lvl="0" indent="-342900" algn="r" defTabSz="117475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  <a:sym typeface="Arial" panose="020B0604020202020204" pitchFamily="34" charset="0"/>
                        </a:rPr>
                        <a:t>晶胞中的空隙问题</a:t>
                      </a:r>
                      <a:endParaRPr lang="en-US" altLang="en-US" sz="2400" b="1">
                        <a:effectLst>
                          <a:outerShdw blurRad="38100" dist="38100" dir="2700000">
                            <a:srgbClr val="C0C0C0"/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91396" marR="91396" anchor="ctr" anchorCtr="0">
                    <a:lnL>
                      <a:noFill/>
                    </a:lnL>
                    <a:lnR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721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1023" y="3295650"/>
            <a:ext cx="6759575" cy="310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7219" name="矩形 2"/>
          <p:cNvSpPr/>
          <p:nvPr/>
        </p:nvSpPr>
        <p:spPr>
          <a:xfrm>
            <a:off x="1146810" y="769938"/>
            <a:ext cx="10282238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lnSpc>
                <a:spcPct val="125000"/>
              </a:lnSpc>
              <a:buClrTx/>
              <a:buSzPct val="100000"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4.</a:t>
            </a:r>
            <a:r>
              <a:rPr lang="zh-CN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［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2019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新课标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Ⅰ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卷</a:t>
            </a:r>
            <a:r>
              <a:rPr lang="zh-CN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］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图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(a)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是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MgCu</a:t>
            </a:r>
            <a:r>
              <a:rPr lang="en-US" altLang="zh-CN" sz="2400" baseline="-250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的拉维斯结构，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Mg</a:t>
            </a:r>
            <a:r>
              <a:rPr lang="zh-CN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以金刚石方式堆积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，</a:t>
            </a:r>
            <a:r>
              <a:rPr lang="zh-CN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八面体空隙和半数的四面体空隙中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，填入以四面体方式排列的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Cu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。图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(b)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是沿立方格子对角面取得的截图。可见，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Cu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原子之间最短距离</a:t>
            </a:r>
            <a:r>
              <a:rPr lang="en-US" altLang="zh-CN"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x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=</a:t>
            </a:r>
            <a:r>
              <a:rPr lang="en-US" altLang="zh-CN" sz="2400" u="sng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 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pm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，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Mg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原子之间最短距离</a:t>
            </a:r>
            <a:r>
              <a:rPr lang="en-US" altLang="zh-CN"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y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=</a:t>
            </a:r>
            <a:r>
              <a:rPr lang="en-US" altLang="zh-CN" sz="2400" u="sng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 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pm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。设阿伏加德罗常数的值为</a:t>
            </a:r>
            <a:r>
              <a:rPr lang="en-US" altLang="zh-CN" sz="2400" i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N</a:t>
            </a:r>
            <a:r>
              <a:rPr lang="en-US" altLang="zh-CN" sz="2400" baseline="-250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A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，则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MgCu</a:t>
            </a:r>
            <a:r>
              <a:rPr lang="en-US" altLang="zh-CN" sz="2400" baseline="-250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2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的密度是</a:t>
            </a:r>
            <a:r>
              <a:rPr lang="en-US" altLang="zh-CN" sz="2400" u="sng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                  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g·cm</a:t>
            </a:r>
            <a:r>
              <a:rPr lang="en-US" altLang="zh-CN" sz="2400" baseline="300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−3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(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列出计算表达式</a:t>
            </a:r>
            <a:r>
              <a:rPr lang="en-US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)</a:t>
            </a:r>
            <a:r>
              <a:rPr lang="zh-CN" altLang="zh-CN" sz="240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sym typeface="Wingdings" panose="05000000000000000000" pitchFamily="2" charset="2"/>
              </a:rPr>
              <a:t>。</a:t>
            </a:r>
            <a:endParaRPr lang="zh-CN" altLang="zh-CN" sz="240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13722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73" y="3554413"/>
            <a:ext cx="2722562" cy="28257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7221" name="对象 5"/>
          <p:cNvGraphicFramePr>
            <a:graphicFrameLocks noChangeAspect="1"/>
          </p:cNvGraphicFramePr>
          <p:nvPr/>
        </p:nvGraphicFramePr>
        <p:xfrm>
          <a:off x="9676448" y="1600200"/>
          <a:ext cx="48577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317500" imgH="381000" progId="">
                  <p:embed/>
                </p:oleObj>
              </mc:Choice>
              <mc:Fallback>
                <p:oleObj name="" r:id="rId3" imgW="317500" imgH="381000" progId="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6448" y="1600200"/>
                        <a:ext cx="485775" cy="468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2" name="对象 9"/>
          <p:cNvGraphicFramePr>
            <a:graphicFrameLocks noChangeAspect="1"/>
          </p:cNvGraphicFramePr>
          <p:nvPr/>
        </p:nvGraphicFramePr>
        <p:xfrm>
          <a:off x="4591685" y="2057400"/>
          <a:ext cx="5603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317500" imgH="381000" progId="">
                  <p:embed/>
                </p:oleObj>
              </mc:Choice>
              <mc:Fallback>
                <p:oleObj name="" r:id="rId5" imgW="317500" imgH="381000" progId="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1685" y="2057400"/>
                        <a:ext cx="560388" cy="54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3" name="对象 11"/>
          <p:cNvGraphicFramePr>
            <a:graphicFrameLocks noChangeAspect="1"/>
          </p:cNvGraphicFramePr>
          <p:nvPr/>
        </p:nvGraphicFramePr>
        <p:xfrm>
          <a:off x="7466648" y="2667000"/>
          <a:ext cx="1957387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862965" imgH="381000" progId="">
                  <p:embed/>
                </p:oleObj>
              </mc:Choice>
              <mc:Fallback>
                <p:oleObj name="" r:id="rId7" imgW="862965" imgH="381000" progId="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6648" y="2667000"/>
                        <a:ext cx="1957387" cy="681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7224" name="直接连接符 8"/>
          <p:cNvCxnSpPr/>
          <p:nvPr/>
        </p:nvCxnSpPr>
        <p:spPr>
          <a:xfrm>
            <a:off x="5175885" y="4048125"/>
            <a:ext cx="0" cy="139858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25" name="直接连接符 16"/>
          <p:cNvCxnSpPr/>
          <p:nvPr/>
        </p:nvCxnSpPr>
        <p:spPr>
          <a:xfrm flipV="1">
            <a:off x="5163185" y="5307013"/>
            <a:ext cx="1866900" cy="160337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26" name="直接连接符 22"/>
          <p:cNvCxnSpPr/>
          <p:nvPr/>
        </p:nvCxnSpPr>
        <p:spPr>
          <a:xfrm flipV="1">
            <a:off x="5175885" y="3886200"/>
            <a:ext cx="1854200" cy="158115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27" name="直接连接符 26"/>
          <p:cNvCxnSpPr/>
          <p:nvPr/>
        </p:nvCxnSpPr>
        <p:spPr>
          <a:xfrm>
            <a:off x="8158798" y="3983038"/>
            <a:ext cx="0" cy="14938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28" name="直接连接符 28"/>
          <p:cNvCxnSpPr/>
          <p:nvPr/>
        </p:nvCxnSpPr>
        <p:spPr>
          <a:xfrm>
            <a:off x="8158798" y="5486400"/>
            <a:ext cx="229235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29" name="直接连接符 30"/>
          <p:cNvCxnSpPr/>
          <p:nvPr/>
        </p:nvCxnSpPr>
        <p:spPr>
          <a:xfrm flipV="1">
            <a:off x="8193723" y="4048125"/>
            <a:ext cx="2257425" cy="1398588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30" name="直接连接符 18"/>
          <p:cNvCxnSpPr/>
          <p:nvPr/>
        </p:nvCxnSpPr>
        <p:spPr>
          <a:xfrm>
            <a:off x="1873885" y="3925888"/>
            <a:ext cx="0" cy="150495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31" name="直接连接符 20"/>
          <p:cNvCxnSpPr/>
          <p:nvPr/>
        </p:nvCxnSpPr>
        <p:spPr>
          <a:xfrm flipV="1">
            <a:off x="1881823" y="3651250"/>
            <a:ext cx="1982787" cy="1763713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cxnSp>
        <p:nvCxnSpPr>
          <p:cNvPr id="137232" name="直接连接符 33"/>
          <p:cNvCxnSpPr/>
          <p:nvPr/>
        </p:nvCxnSpPr>
        <p:spPr>
          <a:xfrm flipV="1">
            <a:off x="1881823" y="5218113"/>
            <a:ext cx="1982787" cy="212725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  <a:effectLst>
            <a:outerShdw dist="25400" dir="5400000" rotWithShape="0">
              <a:srgbClr val="000000">
                <a:alpha val="39999"/>
              </a:srgbClr>
            </a:outerShdw>
          </a:effectLst>
        </p:spPr>
      </p:cxnSp>
      <p:sp>
        <p:nvSpPr>
          <p:cNvPr id="137233" name="矩形 17"/>
          <p:cNvSpPr/>
          <p:nvPr/>
        </p:nvSpPr>
        <p:spPr>
          <a:xfrm>
            <a:off x="686435" y="304800"/>
            <a:ext cx="381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defTabSz="914400"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pitchFamily="2" charset="2"/>
              </a:rPr>
              <a:t>高考经典例题再现</a:t>
            </a:r>
            <a:endParaRPr lang="zh-CN" altLang="en-US" sz="2800" b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12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3248" y="990600"/>
            <a:ext cx="4049712" cy="35766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81251" name="对象 1"/>
          <p:cNvGraphicFramePr>
            <a:graphicFrameLocks noChangeAspect="1"/>
          </p:cNvGraphicFramePr>
          <p:nvPr/>
        </p:nvGraphicFramePr>
        <p:xfrm>
          <a:off x="1257935" y="685800"/>
          <a:ext cx="501015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2" imgW="4806950" imgH="4066540" progId="Word.Document.8">
                  <p:embed/>
                </p:oleObj>
              </mc:Choice>
              <mc:Fallback>
                <p:oleObj name="" r:id="rId2" imgW="4806950" imgH="4066540" progId="Word.Document.8">
                  <p:embed/>
                  <p:pic>
                    <p:nvPicPr>
                      <p:cNvPr id="0" name="图片 31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7935" y="685800"/>
                        <a:ext cx="5010150" cy="4224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2" name="对象 2"/>
          <p:cNvGraphicFramePr>
            <a:graphicFrameLocks noChangeAspect="1"/>
          </p:cNvGraphicFramePr>
          <p:nvPr/>
        </p:nvGraphicFramePr>
        <p:xfrm>
          <a:off x="1067435" y="4953000"/>
          <a:ext cx="103060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4" imgW="9648825" imgH="1168400" progId="Word.Document.8">
                  <p:embed/>
                </p:oleObj>
              </mc:Choice>
              <mc:Fallback>
                <p:oleObj name="" r:id="rId4" imgW="9648825" imgH="1168400" progId="Word.Document.8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7435" y="4953000"/>
                        <a:ext cx="10306050" cy="1243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4905" y="2011045"/>
            <a:ext cx="4618990" cy="4485640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  <p:sp>
        <p:nvSpPr>
          <p:cNvPr id="161" name="文本框 160"/>
          <p:cNvSpPr txBox="1"/>
          <p:nvPr/>
        </p:nvSpPr>
        <p:spPr>
          <a:xfrm>
            <a:off x="139700" y="121285"/>
            <a:ext cx="11707495" cy="1198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、找空隙的方法：</a:t>
            </a:r>
            <a:r>
              <a:rPr lang="zh-CN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找四面体空隙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就是找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球小立方体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（平行异面垂直）或三角形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最近球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010400" y="2621280"/>
            <a:ext cx="2956560" cy="3002280"/>
            <a:chOff x="11016" y="3192"/>
            <a:chExt cx="4656" cy="4728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11016" y="3192"/>
              <a:ext cx="1104" cy="439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2096" y="3264"/>
              <a:ext cx="2040" cy="91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11280" y="4808"/>
              <a:ext cx="2856" cy="299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4856" y="4992"/>
              <a:ext cx="816" cy="1848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11424" y="7416"/>
              <a:ext cx="4032" cy="504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2120" y="3312"/>
              <a:ext cx="3360" cy="3744"/>
            </a:xfrm>
            <a:prstGeom prst="line">
              <a:avLst/>
            </a:prstGeom>
            <a:ln w="508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05" y="1985010"/>
            <a:ext cx="4580255" cy="4488815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  <p:sp>
        <p:nvSpPr>
          <p:cNvPr id="2" name="文本框 1"/>
          <p:cNvSpPr txBox="1"/>
          <p:nvPr/>
        </p:nvSpPr>
        <p:spPr>
          <a:xfrm>
            <a:off x="229235" y="1320165"/>
            <a:ext cx="408368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分析：先找最近</a:t>
            </a:r>
            <a:r>
              <a:rPr lang="en-US" altLang="zh-CN" sz="3200" b="1">
                <a:solidFill>
                  <a:srgbClr val="FF0000"/>
                </a:solidFill>
              </a:rPr>
              <a:t>4</a:t>
            </a:r>
            <a:r>
              <a:rPr lang="zh-CN" altLang="en-US" sz="3200" b="1">
                <a:solidFill>
                  <a:srgbClr val="FF0000"/>
                </a:solidFill>
              </a:rPr>
              <a:t>个球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" name="文本框 160"/>
          <p:cNvSpPr txBox="1"/>
          <p:nvPr/>
        </p:nvSpPr>
        <p:spPr>
          <a:xfrm>
            <a:off x="610235" y="60960"/>
            <a:ext cx="10404475" cy="11988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sym typeface="+mn-ea"/>
              </a:rPr>
              <a:t>②</a:t>
            </a:r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找八面体空隙——就是找</a:t>
            </a:r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球</a:t>
            </a:r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正方形（另</a:t>
            </a:r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球一上一下</a:t>
            </a:r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）或 平行异面的两个倒三角</a:t>
            </a:r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(</a:t>
            </a:r>
            <a:r>
              <a:rPr lang="zh-CN" altLang="en-US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最近球</a:t>
            </a:r>
            <a:r>
              <a:rPr lang="en-US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)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2035810"/>
            <a:ext cx="4763135" cy="4512310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40" y="2081530"/>
            <a:ext cx="4542155" cy="4512310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  <p:sp>
        <p:nvSpPr>
          <p:cNvPr id="5" name="任意多边形 4"/>
          <p:cNvSpPr/>
          <p:nvPr/>
        </p:nvSpPr>
        <p:spPr>
          <a:xfrm>
            <a:off x="7538720" y="3999865"/>
            <a:ext cx="2606040" cy="563880"/>
          </a:xfrm>
          <a:custGeom>
            <a:avLst/>
            <a:gdLst>
              <a:gd name="connisteX0" fmla="*/ 0 w 2606040"/>
              <a:gd name="connsiteY0" fmla="*/ 213360 h 563880"/>
              <a:gd name="connisteX1" fmla="*/ 868680 w 2606040"/>
              <a:gd name="connsiteY1" fmla="*/ 563880 h 563880"/>
              <a:gd name="connisteX2" fmla="*/ 2606040 w 2606040"/>
              <a:gd name="connsiteY2" fmla="*/ 365760 h 563880"/>
              <a:gd name="connisteX3" fmla="*/ 1767840 w 2606040"/>
              <a:gd name="connsiteY3" fmla="*/ 0 h 563880"/>
              <a:gd name="connisteX4" fmla="*/ 0 w 2606040"/>
              <a:gd name="connsiteY4" fmla="*/ 213360 h 5638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606040" h="563880">
                <a:moveTo>
                  <a:pt x="0" y="213360"/>
                </a:moveTo>
                <a:lnTo>
                  <a:pt x="868680" y="563880"/>
                </a:lnTo>
                <a:lnTo>
                  <a:pt x="2606040" y="365760"/>
                </a:lnTo>
                <a:lnTo>
                  <a:pt x="1767840" y="0"/>
                </a:lnTo>
                <a:lnTo>
                  <a:pt x="0" y="21336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7538720" y="2952115"/>
            <a:ext cx="1798320" cy="1264920"/>
          </a:xfrm>
          <a:custGeom>
            <a:avLst/>
            <a:gdLst>
              <a:gd name="connisteX0" fmla="*/ 1219200 w 1798320"/>
              <a:gd name="connsiteY0" fmla="*/ 0 h 1264920"/>
              <a:gd name="connisteX1" fmla="*/ 0 w 1798320"/>
              <a:gd name="connsiteY1" fmla="*/ 1264920 h 1264920"/>
              <a:gd name="connisteX2" fmla="*/ 1798320 w 1798320"/>
              <a:gd name="connsiteY2" fmla="*/ 1021080 h 1264920"/>
              <a:gd name="connisteX3" fmla="*/ 1219200 w 1798320"/>
              <a:gd name="connsiteY3" fmla="*/ 0 h 126492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798320" h="1264920">
                <a:moveTo>
                  <a:pt x="1219200" y="0"/>
                </a:moveTo>
                <a:lnTo>
                  <a:pt x="0" y="1264920"/>
                </a:lnTo>
                <a:lnTo>
                  <a:pt x="1798320" y="1021080"/>
                </a:lnTo>
                <a:lnTo>
                  <a:pt x="1219200" y="0"/>
                </a:lnTo>
                <a:close/>
              </a:path>
            </a:pathLst>
          </a:custGeom>
          <a:gradFill>
            <a:gsLst>
              <a:gs pos="0">
                <a:srgbClr val="14CD68">
                  <a:alpha val="32000"/>
                </a:srgbClr>
              </a:gs>
              <a:gs pos="100000">
                <a:srgbClr val="0B6E3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8788400" y="2967355"/>
            <a:ext cx="1325880" cy="1371600"/>
          </a:xfrm>
          <a:custGeom>
            <a:avLst/>
            <a:gdLst>
              <a:gd name="connisteX0" fmla="*/ 0 w 1325880"/>
              <a:gd name="connsiteY0" fmla="*/ 0 h 1371600"/>
              <a:gd name="connisteX1" fmla="*/ 548640 w 1325880"/>
              <a:gd name="connsiteY1" fmla="*/ 1021080 h 1371600"/>
              <a:gd name="connisteX2" fmla="*/ 1325880 w 1325880"/>
              <a:gd name="connsiteY2" fmla="*/ 1371600 h 1371600"/>
              <a:gd name="connisteX3" fmla="*/ 0 w 1325880"/>
              <a:gd name="connsiteY3" fmla="*/ 0 h 137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325880" h="1371600">
                <a:moveTo>
                  <a:pt x="0" y="0"/>
                </a:moveTo>
                <a:lnTo>
                  <a:pt x="548640" y="1021080"/>
                </a:lnTo>
                <a:lnTo>
                  <a:pt x="1325880" y="137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4444">
                  <a:alpha val="43000"/>
                </a:srgbClr>
              </a:gs>
              <a:gs pos="100000">
                <a:srgbClr val="832B2B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8483600" y="2978785"/>
            <a:ext cx="1630680" cy="1584960"/>
          </a:xfrm>
          <a:custGeom>
            <a:avLst/>
            <a:gdLst>
              <a:gd name="connisteX0" fmla="*/ 304800 w 1630680"/>
              <a:gd name="connsiteY0" fmla="*/ 0 h 1584960"/>
              <a:gd name="connisteX1" fmla="*/ 0 w 1630680"/>
              <a:gd name="connsiteY1" fmla="*/ 1584960 h 1584960"/>
              <a:gd name="connisteX2" fmla="*/ 1630680 w 1630680"/>
              <a:gd name="connsiteY2" fmla="*/ 1356360 h 1584960"/>
              <a:gd name="connisteX3" fmla="*/ 350520 w 1630680"/>
              <a:gd name="connsiteY3" fmla="*/ 15240 h 15849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630680" h="1584960">
                <a:moveTo>
                  <a:pt x="304800" y="0"/>
                </a:moveTo>
                <a:lnTo>
                  <a:pt x="0" y="1584960"/>
                </a:lnTo>
                <a:lnTo>
                  <a:pt x="1630680" y="1356360"/>
                </a:lnTo>
                <a:lnTo>
                  <a:pt x="350520" y="15240"/>
                </a:lnTo>
              </a:path>
            </a:pathLst>
          </a:custGeom>
          <a:gradFill>
            <a:gsLst>
              <a:gs pos="0">
                <a:srgbClr val="FBFB11">
                  <a:alpha val="22000"/>
                </a:srgbClr>
              </a:gs>
              <a:gs pos="100000">
                <a:srgbClr val="838309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538720" y="3009265"/>
            <a:ext cx="1249680" cy="1554480"/>
          </a:xfrm>
          <a:custGeom>
            <a:avLst/>
            <a:gdLst>
              <a:gd name="connisteX0" fmla="*/ 1249680 w 1249680"/>
              <a:gd name="connsiteY0" fmla="*/ 0 h 1554480"/>
              <a:gd name="connisteX1" fmla="*/ 0 w 1249680"/>
              <a:gd name="connsiteY1" fmla="*/ 1173480 h 1554480"/>
              <a:gd name="connisteX2" fmla="*/ 960120 w 1249680"/>
              <a:gd name="connsiteY2" fmla="*/ 1554480 h 1554480"/>
              <a:gd name="connisteX3" fmla="*/ 1249680 w 1249680"/>
              <a:gd name="connsiteY3" fmla="*/ 0 h 15544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49680" h="1554480">
                <a:moveTo>
                  <a:pt x="1249680" y="0"/>
                </a:moveTo>
                <a:lnTo>
                  <a:pt x="0" y="1173480"/>
                </a:lnTo>
                <a:lnTo>
                  <a:pt x="960120" y="1554480"/>
                </a:lnTo>
                <a:lnTo>
                  <a:pt x="1249680" y="0"/>
                </a:lnTo>
                <a:close/>
              </a:path>
            </a:pathLst>
          </a:custGeom>
          <a:gradFill>
            <a:gsLst>
              <a:gs pos="0">
                <a:srgbClr val="9EE256">
                  <a:alpha val="49000"/>
                </a:srgbClr>
              </a:gs>
              <a:gs pos="100000">
                <a:srgbClr val="52762D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508240" y="4197985"/>
            <a:ext cx="2651760" cy="1432560"/>
            <a:chOff x="10896" y="5448"/>
            <a:chExt cx="4176" cy="2256"/>
          </a:xfrm>
        </p:grpSpPr>
        <p:sp>
          <p:nvSpPr>
            <p:cNvPr id="10" name="任意多边形 9"/>
            <p:cNvSpPr/>
            <p:nvPr/>
          </p:nvSpPr>
          <p:spPr>
            <a:xfrm>
              <a:off x="10896" y="5448"/>
              <a:ext cx="4176" cy="2256"/>
            </a:xfrm>
            <a:custGeom>
              <a:avLst/>
              <a:gdLst>
                <a:gd name="connisteX0" fmla="*/ 45720 w 2651760"/>
                <a:gd name="connsiteY0" fmla="*/ 45720 h 1432560"/>
                <a:gd name="connisteX1" fmla="*/ 1310640 w 2651760"/>
                <a:gd name="connsiteY1" fmla="*/ 1432560 h 1432560"/>
                <a:gd name="connisteX2" fmla="*/ 2651760 w 2651760"/>
                <a:gd name="connsiteY2" fmla="*/ 137160 h 1432560"/>
                <a:gd name="connisteX3" fmla="*/ 960120 w 2651760"/>
                <a:gd name="connsiteY3" fmla="*/ 350520 h 1432560"/>
                <a:gd name="connisteX4" fmla="*/ 0 w 2651760"/>
                <a:gd name="connsiteY4" fmla="*/ 0 h 143256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651760" h="1432560">
                  <a:moveTo>
                    <a:pt x="45720" y="45720"/>
                  </a:moveTo>
                  <a:lnTo>
                    <a:pt x="1310640" y="1432560"/>
                  </a:lnTo>
                  <a:lnTo>
                    <a:pt x="2651760" y="137160"/>
                  </a:lnTo>
                  <a:lnTo>
                    <a:pt x="960120" y="35052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0">
                  <a:srgbClr val="007BD3">
                    <a:alpha val="26000"/>
                  </a:srgbClr>
                </a:gs>
                <a:gs pos="100000">
                  <a:srgbClr val="034373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stCxn id="10" idx="3"/>
              <a:endCxn id="10" idx="1"/>
            </p:cNvCxnSpPr>
            <p:nvPr/>
          </p:nvCxnSpPr>
          <p:spPr>
            <a:xfrm>
              <a:off x="12408" y="6000"/>
              <a:ext cx="552" cy="1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640080" y="1320165"/>
            <a:ext cx="408368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分析：先找最近</a:t>
            </a:r>
            <a:r>
              <a:rPr lang="en-US" altLang="zh-CN" sz="3200" b="1">
                <a:solidFill>
                  <a:srgbClr val="FF0000"/>
                </a:solidFill>
              </a:rPr>
              <a:t>6</a:t>
            </a:r>
            <a:r>
              <a:rPr lang="zh-CN" altLang="en-US" sz="3200" b="1">
                <a:solidFill>
                  <a:srgbClr val="FF0000"/>
                </a:solidFill>
              </a:rPr>
              <a:t>个球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05" y="648335"/>
            <a:ext cx="4754245" cy="4754245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770" y="648335"/>
            <a:ext cx="4907915" cy="4755515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535430"/>
            <a:ext cx="4647565" cy="4457065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  <p:grpSp>
        <p:nvGrpSpPr>
          <p:cNvPr id="160" name="组合 159"/>
          <p:cNvGrpSpPr/>
          <p:nvPr/>
        </p:nvGrpSpPr>
        <p:grpSpPr>
          <a:xfrm>
            <a:off x="5553710" y="2122170"/>
            <a:ext cx="3294380" cy="3141980"/>
            <a:chOff x="9009" y="1158"/>
            <a:chExt cx="5188" cy="4948"/>
          </a:xfrm>
        </p:grpSpPr>
        <p:pic>
          <p:nvPicPr>
            <p:cNvPr id="150" name="图片 1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9" y="1158"/>
              <a:ext cx="5189" cy="4949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</p:spPr>
        </p:pic>
        <p:sp>
          <p:nvSpPr>
            <p:cNvPr id="148" name="等腰三角形 147"/>
            <p:cNvSpPr/>
            <p:nvPr/>
          </p:nvSpPr>
          <p:spPr>
            <a:xfrm>
              <a:off x="9969" y="2614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1" name="等腰三角形 150"/>
            <p:cNvSpPr/>
            <p:nvPr/>
          </p:nvSpPr>
          <p:spPr>
            <a:xfrm>
              <a:off x="11945" y="2614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2" name="等腰三角形 151"/>
            <p:cNvSpPr/>
            <p:nvPr/>
          </p:nvSpPr>
          <p:spPr>
            <a:xfrm>
              <a:off x="9969" y="4518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3" name="等腰三角形 152"/>
            <p:cNvSpPr/>
            <p:nvPr/>
          </p:nvSpPr>
          <p:spPr>
            <a:xfrm>
              <a:off x="11945" y="4518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9152890" y="2122170"/>
            <a:ext cx="2899410" cy="2762250"/>
            <a:chOff x="14582" y="1158"/>
            <a:chExt cx="4566" cy="4350"/>
          </a:xfrm>
        </p:grpSpPr>
        <p:pic>
          <p:nvPicPr>
            <p:cNvPr id="154" name="图片 153"/>
            <p:cNvPicPr>
              <a:picLocks noChangeAspect="1"/>
            </p:cNvPicPr>
            <p:nvPr/>
          </p:nvPicPr>
          <p:blipFill>
            <a:blip r:embed="rId2"/>
            <a:srcRect t="12083" r="11987"/>
            <a:stretch>
              <a:fillRect/>
            </a:stretch>
          </p:blipFill>
          <p:spPr>
            <a:xfrm>
              <a:off x="14582" y="1158"/>
              <a:ext cx="4567" cy="4351"/>
            </a:xfrm>
            <a:prstGeom prst="rect">
              <a:avLst/>
            </a:prstGeom>
            <a:solidFill>
              <a:schemeClr val="bg1">
                <a:alpha val="16000"/>
              </a:schemeClr>
            </a:solidFill>
          </p:spPr>
        </p:pic>
        <p:sp>
          <p:nvSpPr>
            <p:cNvPr id="155" name="等腰三角形 154"/>
            <p:cNvSpPr/>
            <p:nvPr/>
          </p:nvSpPr>
          <p:spPr>
            <a:xfrm>
              <a:off x="15473" y="1966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6" name="等腰三角形 155"/>
            <p:cNvSpPr/>
            <p:nvPr/>
          </p:nvSpPr>
          <p:spPr>
            <a:xfrm>
              <a:off x="17609" y="1966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7" name="等腰三角形 156"/>
            <p:cNvSpPr/>
            <p:nvPr/>
          </p:nvSpPr>
          <p:spPr>
            <a:xfrm>
              <a:off x="15473" y="4086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8" name="等腰三角形 157"/>
            <p:cNvSpPr/>
            <p:nvPr/>
          </p:nvSpPr>
          <p:spPr>
            <a:xfrm>
              <a:off x="17609" y="4086"/>
              <a:ext cx="552" cy="648"/>
            </a:xfrm>
            <a:prstGeom prst="triangle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1" name="文本框 160"/>
          <p:cNvSpPr txBox="1"/>
          <p:nvPr/>
        </p:nvSpPr>
        <p:spPr>
          <a:xfrm>
            <a:off x="594360" y="167640"/>
            <a:ext cx="7069455" cy="645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三、面心立方晶胞四面体空隙分布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2065" y="951865"/>
            <a:ext cx="326707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8</a:t>
            </a:r>
            <a:r>
              <a:rPr lang="zh-CN" altLang="en-US" sz="3200" b="1">
                <a:solidFill>
                  <a:srgbClr val="FF0000"/>
                </a:solidFill>
              </a:rPr>
              <a:t>个正四面体空隙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8225" y="1779270"/>
            <a:ext cx="4726305" cy="4457065"/>
          </a:xfrm>
          <a:prstGeom prst="rect">
            <a:avLst/>
          </a:prstGeom>
        </p:spPr>
      </p:pic>
      <p:sp>
        <p:nvSpPr>
          <p:cNvPr id="16" name="八边形 15"/>
          <p:cNvSpPr/>
          <p:nvPr/>
        </p:nvSpPr>
        <p:spPr>
          <a:xfrm>
            <a:off x="8313420" y="3815080"/>
            <a:ext cx="335915" cy="365760"/>
          </a:xfrm>
          <a:prstGeom prst="octagon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1" name="文本框 160"/>
          <p:cNvSpPr txBox="1"/>
          <p:nvPr/>
        </p:nvSpPr>
        <p:spPr>
          <a:xfrm>
            <a:off x="373380" y="60960"/>
            <a:ext cx="7069455" cy="645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2D050"/>
              </a:gs>
            </a:gsLst>
            <a:lin ang="5400000" scaled="0"/>
          </a:gradFill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lvl="0" algn="l"/>
            <a:r>
              <a:rPr lang="zh-CN" altLang="zh-CN" sz="36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四、面心立方晶胞八面体空隙分布</a:t>
            </a:r>
            <a:endParaRPr lang="zh-CN" altLang="zh-CN" sz="36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1145" y="386080"/>
            <a:ext cx="3493135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13</a:t>
            </a:r>
            <a:r>
              <a:rPr lang="zh-CN" altLang="en-US" sz="3200" b="1">
                <a:solidFill>
                  <a:srgbClr val="FF0000"/>
                </a:solidFill>
              </a:rPr>
              <a:t>个正八面体空隙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81545" y="1082675"/>
            <a:ext cx="4491990" cy="5835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均摊为</a:t>
            </a:r>
            <a:r>
              <a:rPr lang="en-US" sz="3200" b="1">
                <a:solidFill>
                  <a:srgbClr val="FF0000"/>
                </a:solidFill>
              </a:rPr>
              <a:t>4</a:t>
            </a:r>
            <a:r>
              <a:rPr lang="zh-CN" altLang="en-US" sz="3200" b="1">
                <a:solidFill>
                  <a:srgbClr val="FF0000"/>
                </a:solidFill>
              </a:rPr>
              <a:t>个正八面体空隙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1779270"/>
            <a:ext cx="4647565" cy="4457065"/>
          </a:xfrm>
          <a:prstGeom prst="rect">
            <a:avLst/>
          </a:prstGeom>
          <a:solidFill>
            <a:schemeClr val="tx1"/>
          </a:solidFill>
          <a:ln w="85725">
            <a:gradFill>
              <a:gsLst>
                <a:gs pos="0">
                  <a:srgbClr val="FFFF00">
                    <a:alpha val="100000"/>
                  </a:srgbClr>
                </a:gs>
                <a:gs pos="100000">
                  <a:srgbClr val="00B050"/>
                </a:gs>
              </a:gsLst>
              <a:lin ang="5160000" scaled="1"/>
            </a:gra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9355" y="1090930"/>
            <a:ext cx="4733290" cy="46761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7154" name="图片 3075"/>
          <p:cNvPicPr>
            <a:picLocks noChangeAspect="1"/>
          </p:cNvPicPr>
          <p:nvPr/>
        </p:nvPicPr>
        <p:blipFill>
          <a:blip r:embed="rId1">
            <a:lum contrast="66000"/>
          </a:blip>
          <a:srcRect l="50168" t="5672" b="37643"/>
          <a:stretch>
            <a:fillRect/>
          </a:stretch>
        </p:blipFill>
        <p:spPr>
          <a:xfrm>
            <a:off x="1448435" y="1787525"/>
            <a:ext cx="2679700" cy="2471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5" name="图片 5"/>
          <p:cNvPicPr>
            <a:picLocks noChangeAspect="1"/>
          </p:cNvPicPr>
          <p:nvPr/>
        </p:nvPicPr>
        <p:blipFill>
          <a:blip r:embed="rId2">
            <a:lum contrast="40000"/>
          </a:blip>
          <a:srcRect l="55354" t="1613" b="22581"/>
          <a:stretch>
            <a:fillRect/>
          </a:stretch>
        </p:blipFill>
        <p:spPr>
          <a:xfrm>
            <a:off x="6780848" y="1905000"/>
            <a:ext cx="2590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56" name="文本框 2052"/>
          <p:cNvSpPr/>
          <p:nvPr/>
        </p:nvSpPr>
        <p:spPr>
          <a:xfrm>
            <a:off x="1684973" y="1062038"/>
            <a:ext cx="594614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en-US" altLang="zh-CN" sz="2400" b="1">
                <a:ea typeface="Helvetica"/>
                <a:sym typeface="Arial" panose="020B0604020202020204" pitchFamily="34" charset="0"/>
              </a:rPr>
              <a:t>2.</a:t>
            </a:r>
            <a:r>
              <a:rPr lang="zh-CN" altLang="en-US" sz="2400" b="1">
                <a:ea typeface="Helvetica"/>
                <a:sym typeface="Arial" panose="020B0604020202020204" pitchFamily="34" charset="0"/>
              </a:rPr>
              <a:t>面心立方的正八面体空隙和正四面体空隙</a:t>
            </a:r>
            <a:endParaRPr lang="zh-CN" altLang="en-US" sz="2400" b="1">
              <a:ea typeface="Helvetica"/>
              <a:sym typeface="Arial" panose="020B0604020202020204" pitchFamily="34" charset="0"/>
            </a:endParaRPr>
          </a:p>
        </p:txBody>
      </p:sp>
      <p:pic>
        <p:nvPicPr>
          <p:cNvPr id="17715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435" y="4267200"/>
            <a:ext cx="1209675" cy="24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8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885" y="2125663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159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235" y="2201863"/>
            <a:ext cx="2024063" cy="202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7160" name="矩形 13"/>
          <p:cNvSpPr/>
          <p:nvPr/>
        </p:nvSpPr>
        <p:spPr>
          <a:xfrm>
            <a:off x="1783398" y="5257800"/>
            <a:ext cx="45100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Helvetica"/>
                <a:sym typeface="Arial" panose="020B0604020202020204" pitchFamily="34" charset="0"/>
              </a:rPr>
              <a:t>八面体空隙：</a:t>
            </a:r>
            <a:r>
              <a:rPr lang="en-US" altLang="zh-CN" sz="2400" b="1">
                <a:ea typeface="Helvetica"/>
                <a:sym typeface="Arial" panose="020B0604020202020204" pitchFamily="34" charset="0"/>
              </a:rPr>
              <a:t>1 +12(</a:t>
            </a:r>
            <a:r>
              <a:rPr lang="zh-CN" altLang="en-US" sz="2400" b="1">
                <a:ea typeface="Helvetica"/>
                <a:sym typeface="Arial" panose="020B0604020202020204" pitchFamily="34" charset="0"/>
              </a:rPr>
              <a:t>棱</a:t>
            </a:r>
            <a:r>
              <a:rPr lang="en-US" altLang="zh-CN" sz="2400" b="1">
                <a:ea typeface="Helvetica"/>
                <a:sym typeface="Arial" panose="020B0604020202020204" pitchFamily="34" charset="0"/>
              </a:rPr>
              <a:t>)×1/4=</a:t>
            </a:r>
            <a:r>
              <a:rPr lang="en-US" altLang="zh-CN" sz="24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4</a:t>
            </a:r>
            <a:endParaRPr lang="en-US" altLang="zh-CN" sz="24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7161" name="矩形 14"/>
          <p:cNvSpPr/>
          <p:nvPr/>
        </p:nvSpPr>
        <p:spPr>
          <a:xfrm>
            <a:off x="4620260" y="4648200"/>
            <a:ext cx="28619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Helvetica"/>
                <a:sym typeface="Arial" panose="020B0604020202020204" pitchFamily="34" charset="0"/>
              </a:rPr>
              <a:t>球：</a:t>
            </a:r>
            <a:r>
              <a:rPr lang="en-US" altLang="zh-CN" sz="2400" b="1">
                <a:ea typeface="Helvetica"/>
                <a:sym typeface="Arial" panose="020B0604020202020204" pitchFamily="34" charset="0"/>
              </a:rPr>
              <a:t>8×1/8+6×1/2=</a:t>
            </a:r>
            <a:r>
              <a:rPr lang="en-US" altLang="zh-CN" sz="24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4</a:t>
            </a:r>
            <a:endParaRPr lang="en-US" altLang="zh-CN" sz="24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  <p:sp>
        <p:nvSpPr>
          <p:cNvPr id="177162" name="矩形 15"/>
          <p:cNvSpPr/>
          <p:nvPr/>
        </p:nvSpPr>
        <p:spPr>
          <a:xfrm>
            <a:off x="7357110" y="5265738"/>
            <a:ext cx="21888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914400">
              <a:buClrTx/>
              <a:buSzPct val="100000"/>
              <a:buFontTx/>
              <a:buNone/>
            </a:pPr>
            <a:r>
              <a:rPr lang="zh-CN" altLang="en-US" sz="2400" b="1">
                <a:solidFill>
                  <a:srgbClr val="0000FF"/>
                </a:solidFill>
                <a:ea typeface="Helvetica"/>
                <a:sym typeface="Arial" panose="020B0604020202020204" pitchFamily="34" charset="0"/>
              </a:rPr>
              <a:t>四面体空隙：</a:t>
            </a:r>
            <a:r>
              <a:rPr lang="en-US" altLang="zh-CN" sz="2400" b="1">
                <a:solidFill>
                  <a:srgbClr val="FF0000"/>
                </a:solidFill>
                <a:ea typeface="Helvetica"/>
                <a:sym typeface="Arial" panose="020B0604020202020204" pitchFamily="34" charset="0"/>
              </a:rPr>
              <a:t>8</a:t>
            </a:r>
            <a:endParaRPr lang="en-US" altLang="zh-CN" sz="2400" b="1">
              <a:solidFill>
                <a:srgbClr val="FF0000"/>
              </a:solidFill>
              <a:ea typeface="Helvetica"/>
              <a:sym typeface="Arial" panose="020B0604020202020204" pitchFamily="34" charset="0"/>
            </a:endParaRPr>
          </a:p>
        </p:txBody>
      </p:sp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/>
      <p:bldP spid="177161" grpId="0" animBg="1"/>
      <p:bldP spid="177162" grpId="0" animBg="1"/>
    </p:bldLst>
  </p:timing>
</p:sld>
</file>

<file path=ppt/tags/tag1.xml><?xml version="1.0" encoding="utf-8"?>
<p:tagLst xmlns:p="http://schemas.openxmlformats.org/presentationml/2006/main">
  <p:tag name="KSO_WM_SLIDE_ID" val="custom20203902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902"/>
  <p:tag name="KSO_WM_SLIDE_LAYOUT" val="a"/>
  <p:tag name="KSO_WM_SLIDE_LAYOUT_CNT" val="1"/>
  <p:tag name="KSO_WM_TEMPLATE_MASTER_THUMB_INDEX" val="12"/>
  <p:tag name="KSO_WM_TEMPLATE_THUMBS_INDEX" val="1、4、6、7、9、10、11、12、14"/>
  <p:tag name="KSO_WM_SPECIAL_SOURCE" val="bdnull"/>
</p:tagLst>
</file>

<file path=ppt/tags/tag10.xml><?xml version="1.0" encoding="utf-8"?>
<p:tagLst xmlns:p="http://schemas.openxmlformats.org/presentationml/2006/main">
  <p:tag name="KSO_WM_SPECIAL_SOURCE" val="bdnull"/>
</p:tagLst>
</file>

<file path=ppt/tags/tag11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2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3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4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5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8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19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2.xml><?xml version="1.0" encoding="utf-8"?>
<p:tagLst xmlns:p="http://schemas.openxmlformats.org/presentationml/2006/main">
  <p:tag name="KSO_WM_SPECIAL_SOURCE" val="bdnull"/>
</p:tagLst>
</file>

<file path=ppt/tags/tag20.xml><?xml version="1.0" encoding="utf-8"?>
<p:tagLst xmlns:p="http://schemas.openxmlformats.org/presentationml/2006/main">
  <p:tag name="KSO_WM_SPECIAL_SOURCE" val="bdnull"/>
</p:tagLst>
</file>

<file path=ppt/tags/tag21.xml><?xml version="1.0" encoding="utf-8"?>
<p:tagLst xmlns:p="http://schemas.openxmlformats.org/presentationml/2006/main"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</p:tagLst>
</file>

<file path=ppt/tags/tag3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4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5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6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7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8.xml><?xml version="1.0" encoding="utf-8"?>
<p:tagLst xmlns:p="http://schemas.openxmlformats.org/presentationml/2006/main">
  <p:tag name="KSO_WM_TEMPLATE_CATEGORY" val=""/>
  <p:tag name="KSO_WM_TEMPLATE_INDEX" val="20203902"/>
  <p:tag name="KSO_WM_SPECIAL_SOURCE" val="bdnull"/>
</p:tagLst>
</file>

<file path=ppt/tags/tag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友好合作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 Rounded MT Bol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WPS 演示</Application>
  <PresentationFormat>宽屏</PresentationFormat>
  <Paragraphs>128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Arial Black</vt:lpstr>
      <vt:lpstr>Arial Rounded MT Bold</vt:lpstr>
      <vt:lpstr>黑体</vt:lpstr>
      <vt:lpstr>微软雅黑</vt:lpstr>
      <vt:lpstr>Arial Unicode MS</vt:lpstr>
      <vt:lpstr>Calibri</vt:lpstr>
      <vt:lpstr>Times New Roman</vt:lpstr>
      <vt:lpstr>Helvetica</vt:lpstr>
      <vt:lpstr>Tahoma</vt:lpstr>
      <vt:lpstr>友好合作</vt:lpstr>
      <vt:lpstr>Word.Document.8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惠民二中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胡明生</dc:creator>
  <cp:lastModifiedBy>好心情</cp:lastModifiedBy>
  <cp:revision>24</cp:revision>
  <dcterms:created xsi:type="dcterms:W3CDTF">2020-05-21T03:45:00Z</dcterms:created>
  <dcterms:modified xsi:type="dcterms:W3CDTF">2022-03-12T03:04:42Z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73B0EC15689C4DFEA7B53EAC9AC110CD</vt:lpwstr>
  </property>
</Properties>
</file>