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8"/>
  </p:notesMasterIdLst>
  <p:sldIdLst>
    <p:sldId id="256" r:id="rId3"/>
    <p:sldId id="257" r:id="rId4"/>
    <p:sldId id="259" r:id="rId5"/>
    <p:sldId id="289" r:id="rId6"/>
    <p:sldId id="290" r:id="rId7"/>
    <p:sldId id="293" r:id="rId8"/>
    <p:sldId id="294" r:id="rId9"/>
    <p:sldId id="295" r:id="rId10"/>
    <p:sldId id="291" r:id="rId11"/>
    <p:sldId id="270" r:id="rId12"/>
    <p:sldId id="263" r:id="rId13"/>
    <p:sldId id="264" r:id="rId14"/>
    <p:sldId id="271" r:id="rId15"/>
    <p:sldId id="272" r:id="rId16"/>
    <p:sldId id="273" r:id="rId17"/>
    <p:sldId id="274" r:id="rId18"/>
    <p:sldId id="276" r:id="rId19"/>
    <p:sldId id="277" r:id="rId20"/>
    <p:sldId id="279" r:id="rId21"/>
    <p:sldId id="280" r:id="rId22"/>
    <p:sldId id="281" r:id="rId23"/>
    <p:sldId id="282" r:id="rId24"/>
    <p:sldId id="283" r:id="rId25"/>
    <p:sldId id="390" r:id="rId26"/>
    <p:sldId id="389" r:id="rId27"/>
  </p:sldIdLst>
  <p:sldSz cx="9144000" cy="6858000" type="screen4x3"/>
  <p:notesSz cx="6858000" cy="9144000"/>
  <p:custDataLst>
    <p:tags r:id="rId33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615" autoAdjust="0"/>
    <p:restoredTop sz="94660"/>
  </p:normalViewPr>
  <p:slideViewPr>
    <p:cSldViewPr showGuides="1">
      <p:cViewPr varScale="1">
        <p:scale>
          <a:sx n="62" d="100"/>
          <a:sy n="62" d="100"/>
        </p:scale>
        <p:origin x="66" y="324"/>
      </p:cViewPr>
      <p:guideLst>
        <p:guide orient="horz" pos="213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lstStyle/>
          <a:p>
            <a:pPr defTabSz="914400">
              <a:buClrTx/>
              <a:buSzTx/>
              <a:buFontTx/>
              <a:buNone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ClrTx/>
              <a:buSzTx/>
              <a:buFontTx/>
            </a:pPr>
            <a:endParaRPr sz="3200" kern="1200" baseline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621030"/>
            <a:ext cx="8477250" cy="415036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r="-935" b="27778"/>
          <a:stretch>
            <a:fillRect/>
          </a:stretch>
        </p:blipFill>
        <p:spPr>
          <a:xfrm>
            <a:off x="395605" y="1701165"/>
            <a:ext cx="3426460" cy="430466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720590" y="1916430"/>
            <a:ext cx="21558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083050" y="1829435"/>
            <a:ext cx="4528185" cy="427101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74725" y="3940810"/>
            <a:ext cx="1725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旧教材</a:t>
            </a:r>
            <a:endParaRPr lang="zh-CN" altLang="zh-CN" sz="2400">
              <a:highlight>
                <a:srgbClr val="FFFF00"/>
              </a:highlight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723890" y="3789045"/>
            <a:ext cx="1725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新教材</a:t>
            </a:r>
            <a:endParaRPr lang="zh-CN" altLang="zh-CN" sz="2400">
              <a:highlight>
                <a:srgbClr val="FFFF00"/>
              </a:highlight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39750" y="404495"/>
            <a:ext cx="78301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（</a:t>
            </a:r>
            <a:r>
              <a:rPr lang="en-US" altLang="zh-CN" sz="2000" dirty="0"/>
              <a:t>2</a:t>
            </a:r>
            <a:r>
              <a:rPr lang="zh-CN" altLang="en-US" sz="2000" dirty="0"/>
              <a:t>）新教材增加了分子结构的测定有关内容，更注重对分析化学相关知识的呈现：</a:t>
            </a:r>
            <a:endParaRPr lang="zh-CN" altLang="en-US" sz="2000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95605" y="332740"/>
            <a:ext cx="8500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（</a:t>
            </a:r>
            <a:r>
              <a:rPr lang="en-US" altLang="zh-CN"/>
              <a:t>3</a:t>
            </a:r>
            <a:r>
              <a:rPr lang="zh-CN" altLang="en-US"/>
              <a:t>）新教材将</a:t>
            </a:r>
            <a:r>
              <a:rPr lang="en-US" altLang="zh-CN"/>
              <a:t>“</a:t>
            </a:r>
            <a:r>
              <a:rPr lang="zh-CN" altLang="en-US"/>
              <a:t>配合物</a:t>
            </a:r>
            <a:r>
              <a:rPr lang="en-US" altLang="zh-CN"/>
              <a:t>”</a:t>
            </a:r>
            <a:r>
              <a:rPr lang="zh-CN" altLang="en-US"/>
              <a:t>有关内容移至第三章，这样使</a:t>
            </a:r>
            <a:r>
              <a:rPr lang="en-US" altLang="zh-CN"/>
              <a:t>“</a:t>
            </a:r>
            <a:r>
              <a:rPr lang="zh-CN" altLang="en-US"/>
              <a:t>分子的空间结构</a:t>
            </a:r>
            <a:r>
              <a:rPr lang="en-US" altLang="zh-CN"/>
              <a:t>”</a:t>
            </a:r>
            <a:r>
              <a:rPr lang="zh-CN" altLang="en-US"/>
              <a:t>这一节的逻辑更为严密：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405" y="1875790"/>
            <a:ext cx="6858000" cy="416941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95605" y="908685"/>
            <a:ext cx="8500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       </a:t>
            </a:r>
            <a:r>
              <a:rPr lang="zh-CN" altLang="en-US"/>
              <a:t>新教材增加第二节知识</a:t>
            </a:r>
            <a:endParaRPr lang="zh-CN" altLang="en-US"/>
          </a:p>
          <a:p>
            <a:r>
              <a:rPr lang="en-US" altLang="zh-CN"/>
              <a:t>       </a:t>
            </a:r>
            <a:r>
              <a:rPr lang="zh-CN" altLang="en-US"/>
              <a:t>旧教材第二节删除</a:t>
            </a:r>
            <a:r>
              <a:rPr lang="en-US" altLang="zh-CN"/>
              <a:t>“</a:t>
            </a:r>
            <a:r>
              <a:rPr lang="zh-CN" altLang="en-US"/>
              <a:t>二</a:t>
            </a:r>
            <a:r>
              <a:rPr lang="en-US" altLang="zh-CN"/>
              <a:t>”</a:t>
            </a:r>
            <a:r>
              <a:rPr lang="zh-CN" altLang="en-US"/>
              <a:t>多配合物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39750" y="260985"/>
            <a:ext cx="79705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（</a:t>
            </a:r>
            <a:r>
              <a:rPr lang="en-US" altLang="zh-CN"/>
              <a:t>4</a:t>
            </a:r>
            <a:r>
              <a:rPr lang="zh-CN" altLang="en-US"/>
              <a:t>）新教材增加了</a:t>
            </a:r>
            <a:r>
              <a:rPr lang="en-US" altLang="zh-CN"/>
              <a:t>“</a:t>
            </a:r>
            <a:r>
              <a:rPr lang="zh-CN" altLang="en-US"/>
              <a:t>物质的聚集状态</a:t>
            </a:r>
            <a:r>
              <a:rPr lang="en-US" altLang="zh-CN"/>
              <a:t>”</a:t>
            </a:r>
            <a:r>
              <a:rPr lang="zh-CN" altLang="en-US"/>
              <a:t>这部分内容的讲解，加入了</a:t>
            </a:r>
            <a:r>
              <a:rPr lang="en-US" altLang="zh-CN"/>
              <a:t>“</a:t>
            </a:r>
            <a:r>
              <a:rPr lang="zh-CN" altLang="en-US"/>
              <a:t>等离子体</a:t>
            </a:r>
            <a:r>
              <a:rPr lang="en-US" altLang="zh-CN"/>
              <a:t>”</a:t>
            </a:r>
            <a:r>
              <a:rPr lang="zh-CN" altLang="en-US"/>
              <a:t>与</a:t>
            </a:r>
            <a:r>
              <a:rPr lang="en-US" altLang="zh-CN"/>
              <a:t>“</a:t>
            </a:r>
            <a:r>
              <a:rPr lang="zh-CN" altLang="en-US"/>
              <a:t>液晶</a:t>
            </a:r>
            <a:r>
              <a:rPr lang="en-US" altLang="zh-CN"/>
              <a:t>”</a:t>
            </a:r>
            <a:r>
              <a:rPr lang="zh-CN" altLang="en-US"/>
              <a:t>等新的概念：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7825" y="1124585"/>
            <a:ext cx="8388350" cy="45091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l="43373" b="1307"/>
          <a:stretch>
            <a:fillRect/>
          </a:stretch>
        </p:blipFill>
        <p:spPr>
          <a:xfrm rot="16200000">
            <a:off x="1583055" y="656590"/>
            <a:ext cx="1400175" cy="40620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1664" t="23802" r="2135" b="2289"/>
          <a:stretch>
            <a:fillRect/>
          </a:stretch>
        </p:blipFill>
        <p:spPr>
          <a:xfrm rot="16200000">
            <a:off x="4403725" y="2247265"/>
            <a:ext cx="4723765" cy="42068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692275" y="2132965"/>
            <a:ext cx="1725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旧教材</a:t>
            </a:r>
            <a:endParaRPr lang="zh-CN" altLang="zh-CN" sz="2400">
              <a:highlight>
                <a:srgbClr val="FFFF00"/>
              </a:highlight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902960" y="3860800"/>
            <a:ext cx="1725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新教材</a:t>
            </a:r>
            <a:endParaRPr lang="zh-CN" altLang="zh-CN" sz="2400">
              <a:highlight>
                <a:srgbClr val="FFFF00"/>
              </a:highlight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80440" y="2916555"/>
            <a:ext cx="2850515" cy="44519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052320" y="3933190"/>
            <a:ext cx="1725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新教材</a:t>
            </a:r>
            <a:endParaRPr lang="zh-CN" altLang="zh-CN" sz="2400">
              <a:highlight>
                <a:srgbClr val="FFFF00"/>
              </a:highligh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7995" y="479425"/>
            <a:ext cx="7851140" cy="6311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altLang="zh-CN"/>
          </a:p>
          <a:p>
            <a:r>
              <a:rPr lang="zh-CN" altLang="en-US"/>
              <a:t>（</a:t>
            </a:r>
            <a:r>
              <a:rPr lang="en-US" altLang="zh-CN"/>
              <a:t>5</a:t>
            </a:r>
            <a:r>
              <a:rPr lang="zh-CN" altLang="en-US"/>
              <a:t>）新教材增加了</a:t>
            </a:r>
            <a:r>
              <a:rPr lang="en-US" altLang="zh-CN"/>
              <a:t>“</a:t>
            </a:r>
            <a:r>
              <a:rPr lang="zh-CN" altLang="en-US"/>
              <a:t>晶体结构的测定</a:t>
            </a:r>
            <a:r>
              <a:rPr lang="en-US" altLang="zh-CN"/>
              <a:t>”</a:t>
            </a:r>
            <a:r>
              <a:rPr lang="zh-CN" altLang="en-US"/>
              <a:t>有关知识，呼应了第二章</a:t>
            </a:r>
            <a:r>
              <a:rPr lang="en-US" altLang="zh-CN"/>
              <a:t>“</a:t>
            </a:r>
            <a:r>
              <a:rPr lang="zh-CN" altLang="en-US"/>
              <a:t>分子是具有一定空间结构的</a:t>
            </a:r>
            <a:r>
              <a:rPr lang="en-US" altLang="zh-CN"/>
              <a:t>”</a:t>
            </a:r>
            <a:r>
              <a:rPr lang="zh-CN" altLang="en-US"/>
              <a:t>，分子结构是可以实验测定的，确定键长和键角。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 rot="16200000">
            <a:off x="1447165" y="638175"/>
            <a:ext cx="2545715" cy="4526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587500" y="3173730"/>
            <a:ext cx="2382520" cy="44773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66750" y="471805"/>
            <a:ext cx="6858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（</a:t>
            </a:r>
            <a:r>
              <a:rPr lang="en-US" altLang="zh-CN" sz="2400"/>
              <a:t>6</a:t>
            </a:r>
            <a:r>
              <a:rPr lang="zh-CN" altLang="en-US" sz="2400"/>
              <a:t>）新教材删除了金属晶体中原子堆积模型，这本书的整体难度下调</a:t>
            </a:r>
            <a:endParaRPr lang="zh-CN" altLang="en-US" sz="2400"/>
          </a:p>
        </p:txBody>
      </p:sp>
      <p:sp>
        <p:nvSpPr>
          <p:cNvPr id="12" name="文本框 11"/>
          <p:cNvSpPr txBox="1"/>
          <p:nvPr/>
        </p:nvSpPr>
        <p:spPr>
          <a:xfrm>
            <a:off x="5723890" y="1917065"/>
            <a:ext cx="1725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旧教材</a:t>
            </a:r>
            <a:endParaRPr lang="zh-CN" altLang="zh-CN" sz="2400">
              <a:highlight>
                <a:srgbClr val="FFFF00"/>
              </a:highlight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3895" y="332740"/>
            <a:ext cx="69291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（</a:t>
            </a:r>
            <a:r>
              <a:rPr lang="en-US" altLang="zh-CN"/>
              <a:t>7</a:t>
            </a:r>
            <a:r>
              <a:rPr lang="zh-CN" altLang="en-US"/>
              <a:t>）新教材中删除了离子晶体的</a:t>
            </a:r>
            <a:r>
              <a:rPr lang="en-US" altLang="zh-CN"/>
              <a:t>“</a:t>
            </a:r>
            <a:r>
              <a:rPr lang="zh-CN" altLang="en-US"/>
              <a:t>科学探究</a:t>
            </a:r>
            <a:r>
              <a:rPr lang="en-US" altLang="zh-CN"/>
              <a:t>”</a:t>
            </a:r>
            <a:r>
              <a:rPr lang="zh-CN" altLang="en-US"/>
              <a:t>以及</a:t>
            </a:r>
            <a:r>
              <a:rPr lang="en-US" altLang="zh-CN"/>
              <a:t>“</a:t>
            </a:r>
            <a:r>
              <a:rPr lang="zh-CN" altLang="en-US"/>
              <a:t>晶格能</a:t>
            </a:r>
            <a:r>
              <a:rPr lang="en-US" altLang="zh-CN"/>
              <a:t>”</a:t>
            </a:r>
            <a:r>
              <a:rPr lang="zh-CN" altLang="en-US"/>
              <a:t>的概念，增加了</a:t>
            </a:r>
            <a:r>
              <a:rPr lang="en-US" altLang="zh-CN"/>
              <a:t>“</a:t>
            </a:r>
            <a:r>
              <a:rPr lang="zh-CN" altLang="en-US"/>
              <a:t>离子液体</a:t>
            </a:r>
            <a:r>
              <a:rPr lang="en-US" altLang="zh-CN"/>
              <a:t>”</a:t>
            </a:r>
            <a:r>
              <a:rPr lang="zh-CN" altLang="en-US"/>
              <a:t>的内容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1972310" y="-523875"/>
            <a:ext cx="2715260" cy="572516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52145" y="4220845"/>
            <a:ext cx="68541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删除旧教材离子晶体配位数的探究与半径关系（几何因数和电荷因数）将配位变得简单了通过空间构型来看配位数</a:t>
            </a:r>
            <a:endParaRPr lang="zh-CN" altLang="zh-CN" sz="2400">
              <a:highlight>
                <a:srgbClr val="FFFF00"/>
              </a:highlight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1713230" y="-769620"/>
            <a:ext cx="3228975" cy="58648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982470" y="2419350"/>
            <a:ext cx="2795905" cy="582485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542405" y="909955"/>
            <a:ext cx="2049145" cy="17259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删除旧教材</a:t>
            </a:r>
            <a:r>
              <a:rPr lang="en-US" altLang="zh-CN" sz="2400">
                <a:highlight>
                  <a:srgbClr val="FFFF00"/>
                </a:highlight>
              </a:rPr>
              <a:t>“</a:t>
            </a:r>
            <a:r>
              <a:rPr lang="zh-CN" altLang="zh-CN" sz="2400">
                <a:highlight>
                  <a:srgbClr val="FFFF00"/>
                </a:highlight>
              </a:rPr>
              <a:t>离子一般具有较高的熔沸点</a:t>
            </a:r>
            <a:r>
              <a:rPr lang="en-US" altLang="zh-CN" sz="2400">
                <a:highlight>
                  <a:srgbClr val="FFFF00"/>
                </a:highlight>
              </a:rPr>
              <a:t>”</a:t>
            </a:r>
            <a:endParaRPr lang="en-US" altLang="zh-CN" sz="2400">
              <a:highlight>
                <a:srgbClr val="FFFF00"/>
              </a:highligh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32270" y="3933825"/>
            <a:ext cx="2049145" cy="17259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删除旧教材离子晶体的科学视野</a:t>
            </a:r>
            <a:endParaRPr lang="en-US" altLang="zh-CN" sz="2400">
              <a:highlight>
                <a:srgbClr val="FFFF00"/>
              </a:highlight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 rot="16200000">
            <a:off x="2235200" y="-1291590"/>
            <a:ext cx="2791460" cy="64712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796280" y="3860800"/>
            <a:ext cx="3422650" cy="8972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删除旧教材离子晶体的晶格能相关知识，增加离子液体</a:t>
            </a:r>
            <a:endParaRPr lang="en-US" altLang="zh-CN" sz="2400">
              <a:highlight>
                <a:srgbClr val="FFFF00"/>
              </a:highlight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479550" y="2651760"/>
            <a:ext cx="2886075" cy="48717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95605" y="332740"/>
            <a:ext cx="81775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（</a:t>
            </a:r>
            <a:r>
              <a:rPr lang="en-US" altLang="zh-CN" sz="2400"/>
              <a:t>8</a:t>
            </a:r>
            <a:r>
              <a:rPr lang="zh-CN" altLang="en-US" sz="2400"/>
              <a:t>）新教材中增加了</a:t>
            </a:r>
            <a:r>
              <a:rPr lang="en-US" altLang="zh-CN" sz="2400"/>
              <a:t>“</a:t>
            </a:r>
            <a:r>
              <a:rPr lang="zh-CN" altLang="en-US" sz="2400"/>
              <a:t>过渡晶体与混合型晶体</a:t>
            </a:r>
            <a:r>
              <a:rPr lang="en-US" altLang="zh-CN" sz="2400"/>
              <a:t>”</a:t>
            </a:r>
            <a:r>
              <a:rPr lang="zh-CN" altLang="en-US" sz="2400"/>
              <a:t>以及</a:t>
            </a:r>
            <a:r>
              <a:rPr lang="en-US" altLang="zh-CN" sz="2400"/>
              <a:t>“</a:t>
            </a:r>
            <a:r>
              <a:rPr lang="zh-CN" altLang="en-US" sz="2400"/>
              <a:t>纳米晶体</a:t>
            </a:r>
            <a:r>
              <a:rPr lang="en-US" altLang="zh-CN" sz="2400"/>
              <a:t>”</a:t>
            </a:r>
            <a:r>
              <a:rPr lang="zh-CN" altLang="en-US" sz="2400"/>
              <a:t>的有关内容，表述更为准确</a:t>
            </a:r>
            <a:endParaRPr lang="zh-CN" altLang="en-US" sz="24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268730"/>
            <a:ext cx="4460240" cy="53784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r="31893" b="532"/>
          <a:stretch>
            <a:fillRect/>
          </a:stretch>
        </p:blipFill>
        <p:spPr>
          <a:xfrm rot="16200000">
            <a:off x="6062980" y="3959225"/>
            <a:ext cx="1416368" cy="409924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290" y="1205865"/>
            <a:ext cx="3920490" cy="409384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860290" y="4220845"/>
            <a:ext cx="3826510" cy="75565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 rot="16200000">
            <a:off x="2406650" y="-1534795"/>
            <a:ext cx="2752725" cy="64871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28265" y="1124585"/>
            <a:ext cx="2469515" cy="664654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508625" y="5682615"/>
            <a:ext cx="3422650" cy="8972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新教材增加纳米晶体图</a:t>
            </a:r>
            <a:r>
              <a:rPr lang="en-US" altLang="zh-CN" sz="2400">
                <a:highlight>
                  <a:srgbClr val="FFFF00"/>
                </a:highlight>
              </a:rPr>
              <a:t>3-34</a:t>
            </a:r>
            <a:endParaRPr lang="en-US" altLang="zh-CN" sz="2400">
              <a:highlight>
                <a:srgbClr val="FFFF00"/>
              </a:highlight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r="-349" b="42673"/>
          <a:stretch>
            <a:fillRect/>
          </a:stretch>
        </p:blipFill>
        <p:spPr>
          <a:xfrm>
            <a:off x="209550" y="274955"/>
            <a:ext cx="8754745" cy="292481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392170" y="2060575"/>
            <a:ext cx="2116455" cy="50800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979930" y="2637155"/>
            <a:ext cx="3072130" cy="512445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内容占位符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05" y="3169285"/>
            <a:ext cx="8067675" cy="30460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55650" y="404495"/>
            <a:ext cx="7241540" cy="54095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95605" y="1167130"/>
            <a:ext cx="7786370" cy="47256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11505" y="404495"/>
            <a:ext cx="72313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（</a:t>
            </a:r>
            <a:r>
              <a:rPr lang="en-US" altLang="zh-CN"/>
              <a:t>9</a:t>
            </a:r>
            <a:r>
              <a:rPr lang="zh-CN" altLang="en-US"/>
              <a:t>）新教材中增加了</a:t>
            </a:r>
            <a:r>
              <a:rPr lang="en-US" altLang="zh-CN"/>
              <a:t>“</a:t>
            </a:r>
            <a:r>
              <a:rPr lang="zh-CN" altLang="en-US"/>
              <a:t>超分子</a:t>
            </a:r>
            <a:r>
              <a:rPr lang="en-US" altLang="zh-CN"/>
              <a:t>” </a:t>
            </a:r>
            <a:r>
              <a:rPr lang="zh-CN" altLang="en-US"/>
              <a:t>的有关内容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55650" y="404495"/>
            <a:ext cx="7484110" cy="54286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lstStyle/>
          <a:p>
            <a:pPr defTabSz="914400">
              <a:buClrTx/>
              <a:buSzTx/>
              <a:buFontTx/>
              <a:buNone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ClrTx/>
              <a:buSzTx/>
              <a:buFontTx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5670" y="28575"/>
            <a:ext cx="6505575" cy="67564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220335" y="6538595"/>
            <a:ext cx="2016125" cy="246380"/>
          </a:xfrm>
          <a:prstGeom prst="rect">
            <a:avLst/>
          </a:prstGeom>
          <a:solidFill>
            <a:schemeClr val="accent3"/>
          </a:solidFill>
          <a:ln>
            <a:gradFill>
              <a:gsLst>
                <a:gs pos="50000">
                  <a:schemeClr val="accent3"/>
                </a:gs>
                <a:gs pos="0">
                  <a:schemeClr val="accent3">
                    <a:lumMod val="25000"/>
                    <a:lumOff val="75000"/>
                  </a:schemeClr>
                </a:gs>
                <a:gs pos="100000">
                  <a:schemeClr val="accent3">
                    <a:lumMod val="8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11505" y="116840"/>
            <a:ext cx="7998460" cy="65157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51460" y="188595"/>
            <a:ext cx="8653145" cy="60382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r="-1513" b="29109"/>
          <a:stretch>
            <a:fillRect/>
          </a:stretch>
        </p:blipFill>
        <p:spPr>
          <a:xfrm>
            <a:off x="611505" y="332740"/>
            <a:ext cx="7929245" cy="34436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60" y="4149090"/>
            <a:ext cx="7798435" cy="16967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39750" y="548640"/>
            <a:ext cx="7359650" cy="15970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405" y="3068955"/>
            <a:ext cx="7502525" cy="152146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692275" y="2132965"/>
            <a:ext cx="1725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旧教材</a:t>
            </a:r>
            <a:endParaRPr lang="zh-CN" altLang="zh-CN" sz="2400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35785" y="4725035"/>
            <a:ext cx="40411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highlight>
                  <a:srgbClr val="FFFF00"/>
                </a:highlight>
              </a:rPr>
              <a:t>24</a:t>
            </a:r>
            <a:r>
              <a:rPr lang="zh-CN" altLang="zh-CN" sz="2400">
                <a:highlight>
                  <a:srgbClr val="FFFF00"/>
                </a:highlight>
              </a:rPr>
              <a:t>教材删除</a:t>
            </a:r>
            <a:r>
              <a:rPr lang="en-US" altLang="zh-CN" sz="2400">
                <a:highlight>
                  <a:srgbClr val="FFFF00"/>
                </a:highlight>
              </a:rPr>
              <a:t>“</a:t>
            </a:r>
            <a:r>
              <a:rPr lang="zh-CN" altLang="zh-CN" sz="2400">
                <a:highlight>
                  <a:srgbClr val="FFFF00"/>
                </a:highlight>
              </a:rPr>
              <a:t>电中性</a:t>
            </a:r>
            <a:r>
              <a:rPr lang="en-US" altLang="zh-CN" sz="2400">
                <a:highlight>
                  <a:srgbClr val="FFFF00"/>
                </a:highlight>
              </a:rPr>
              <a:t>”</a:t>
            </a:r>
            <a:endParaRPr lang="en-US" altLang="zh-CN" sz="2400">
              <a:highlight>
                <a:srgbClr val="FFFF00"/>
              </a:highligh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7200" y="1600200"/>
            <a:ext cx="3048000" cy="38481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96815" y="1675765"/>
            <a:ext cx="2959735" cy="504825"/>
          </a:xfrm>
          <a:prstGeom prst="rect">
            <a:avLst/>
          </a:prstGeom>
          <a:gradFill>
            <a:gsLst>
              <a:gs pos="50000">
                <a:schemeClr val="accent3"/>
              </a:gs>
              <a:gs pos="0">
                <a:schemeClr val="accent3">
                  <a:lumMod val="25000"/>
                  <a:lumOff val="75000"/>
                </a:schemeClr>
              </a:gs>
              <a:gs pos="100000">
                <a:schemeClr val="accent3">
                  <a:lumMod val="8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r="49801" b="2711"/>
          <a:stretch>
            <a:fillRect/>
          </a:stretch>
        </p:blipFill>
        <p:spPr>
          <a:xfrm>
            <a:off x="611505" y="548640"/>
            <a:ext cx="3600450" cy="18002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691640" y="2406650"/>
            <a:ext cx="32931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旧教材</a:t>
            </a:r>
            <a:r>
              <a:rPr lang="en-US" altLang="zh-CN" sz="2400">
                <a:highlight>
                  <a:srgbClr val="FFFF00"/>
                </a:highlight>
              </a:rPr>
              <a:t>p24</a:t>
            </a:r>
            <a:r>
              <a:rPr lang="zh-CN" altLang="en-US" sz="2400">
                <a:highlight>
                  <a:srgbClr val="FFFF00"/>
                </a:highlight>
              </a:rPr>
              <a:t>资料卡片</a:t>
            </a:r>
            <a:endParaRPr lang="zh-CN" altLang="en-US" sz="2400">
              <a:highlight>
                <a:srgbClr val="FFFF00"/>
              </a:highligh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05" y="3213100"/>
            <a:ext cx="7677785" cy="182118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47495" y="5300980"/>
            <a:ext cx="32931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highlight>
                  <a:srgbClr val="FFFF00"/>
                </a:highlight>
              </a:rPr>
              <a:t>24</a:t>
            </a:r>
            <a:r>
              <a:rPr lang="zh-CN" altLang="en-US" sz="2400">
                <a:highlight>
                  <a:srgbClr val="FFFF00"/>
                </a:highlight>
              </a:rPr>
              <a:t>新</a:t>
            </a:r>
            <a:r>
              <a:rPr lang="zh-CN" altLang="zh-CN" sz="2400">
                <a:highlight>
                  <a:srgbClr val="FFFF00"/>
                </a:highlight>
              </a:rPr>
              <a:t>教材</a:t>
            </a:r>
            <a:r>
              <a:rPr lang="en-US" altLang="zh-CN" sz="2400">
                <a:highlight>
                  <a:srgbClr val="FFFF00"/>
                </a:highlight>
              </a:rPr>
              <a:t>p24</a:t>
            </a:r>
            <a:r>
              <a:rPr lang="zh-CN" altLang="en-US" sz="2400">
                <a:highlight>
                  <a:srgbClr val="FFFF00"/>
                </a:highlight>
              </a:rPr>
              <a:t>资料卡片</a:t>
            </a:r>
            <a:endParaRPr lang="zh-CN" altLang="en-US" sz="2400">
              <a:highlight>
                <a:srgbClr val="FFFF00"/>
              </a:highligh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220335" y="4580890"/>
            <a:ext cx="2959735" cy="453390"/>
          </a:xfrm>
          <a:prstGeom prst="rect">
            <a:avLst/>
          </a:prstGeom>
          <a:gradFill>
            <a:gsLst>
              <a:gs pos="50000">
                <a:schemeClr val="accent3"/>
              </a:gs>
              <a:gs pos="0">
                <a:schemeClr val="accent3">
                  <a:lumMod val="25000"/>
                  <a:lumOff val="75000"/>
                </a:schemeClr>
              </a:gs>
              <a:gs pos="100000">
                <a:schemeClr val="accent3">
                  <a:lumMod val="8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  <p:pic>
        <p:nvPicPr>
          <p:cNvPr id="9" name="内容占位符 3"/>
          <p:cNvPicPr>
            <a:picLocks noChangeAspect="1"/>
          </p:cNvPicPr>
          <p:nvPr/>
        </p:nvPicPr>
        <p:blipFill>
          <a:blip r:embed="rId1"/>
          <a:srcRect l="49199" t="-412" r="-1408" b="22581"/>
          <a:stretch>
            <a:fillRect/>
          </a:stretch>
        </p:blipFill>
        <p:spPr>
          <a:xfrm>
            <a:off x="4140200" y="548640"/>
            <a:ext cx="3744595" cy="14401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l="4618" b="2057"/>
          <a:stretch>
            <a:fillRect/>
          </a:stretch>
        </p:blipFill>
        <p:spPr>
          <a:xfrm>
            <a:off x="899795" y="981075"/>
            <a:ext cx="7436485" cy="102806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691640" y="2406650"/>
            <a:ext cx="4362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删除旧教材</a:t>
            </a:r>
            <a:endParaRPr lang="en-US" altLang="zh-CN" sz="2400">
              <a:highlight>
                <a:srgbClr val="FFFF00"/>
              </a:highligh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440" y="4004945"/>
            <a:ext cx="2586355" cy="23488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r="-1124" b="16984"/>
          <a:stretch>
            <a:fillRect/>
          </a:stretch>
        </p:blipFill>
        <p:spPr>
          <a:xfrm>
            <a:off x="467360" y="1268730"/>
            <a:ext cx="6913245" cy="216027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39750" y="4437380"/>
            <a:ext cx="4362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删除旧教材练习与应用</a:t>
            </a:r>
            <a:r>
              <a:rPr lang="en-US" altLang="zh-CN" sz="2400">
                <a:highlight>
                  <a:srgbClr val="FFFF00"/>
                </a:highlight>
              </a:rPr>
              <a:t>T7</a:t>
            </a:r>
            <a:r>
              <a:rPr lang="zh-CN" altLang="en-US" sz="2400">
                <a:highlight>
                  <a:srgbClr val="FFFF00"/>
                </a:highlight>
              </a:rPr>
              <a:t>（</a:t>
            </a:r>
            <a:r>
              <a:rPr lang="en-US" altLang="zh-CN" sz="2400">
                <a:highlight>
                  <a:srgbClr val="FFFF00"/>
                </a:highlight>
              </a:rPr>
              <a:t>5</a:t>
            </a:r>
            <a:r>
              <a:rPr lang="zh-CN" altLang="en-US" sz="2400">
                <a:highlight>
                  <a:srgbClr val="FFFF00"/>
                </a:highlight>
              </a:rPr>
              <a:t>）</a:t>
            </a:r>
            <a:endParaRPr lang="zh-CN" altLang="en-US" sz="2400">
              <a:highlight>
                <a:srgbClr val="FFFF00"/>
              </a:highlight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99795" y="764540"/>
            <a:ext cx="6539230" cy="904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2277110"/>
            <a:ext cx="6572250" cy="85471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39750" y="4437380"/>
            <a:ext cx="4362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highlight>
                  <a:srgbClr val="FFFF00"/>
                </a:highlight>
              </a:rPr>
              <a:t>旧教材</a:t>
            </a:r>
            <a:r>
              <a:rPr lang="en-US" altLang="zh-CN" sz="2400">
                <a:highlight>
                  <a:srgbClr val="FFFF00"/>
                </a:highlight>
              </a:rPr>
              <a:t>p16</a:t>
            </a:r>
            <a:r>
              <a:rPr lang="zh-CN" altLang="en-US" sz="2400">
                <a:highlight>
                  <a:srgbClr val="FFFF00"/>
                </a:highlight>
              </a:rPr>
              <a:t>思考与讨论</a:t>
            </a:r>
            <a:r>
              <a:rPr lang="en-US" altLang="zh-CN" sz="2400">
                <a:highlight>
                  <a:srgbClr val="FFFF00"/>
                </a:highlight>
              </a:rPr>
              <a:t> </a:t>
            </a:r>
            <a:endParaRPr lang="en-US" altLang="zh-CN" sz="2400">
              <a:highlight>
                <a:srgbClr val="FFFF00"/>
              </a:highlight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67995" y="260985"/>
            <a:ext cx="7924800" cy="4895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（</a:t>
            </a:r>
            <a:r>
              <a:rPr lang="en-US" altLang="zh-CN" sz="2000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  <a:r>
              <a:rPr lang="zh-CN" altLang="en-US" sz="20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新教材中</a:t>
            </a:r>
            <a:r>
              <a:rPr lang="zh-CN" altLang="en-US" sz="2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删除了旧教材中关于等电子体的有关概念和知识。</a:t>
            </a:r>
            <a:r>
              <a:rPr lang="zh-CN" altLang="en-US" sz="20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“等电子体”有关概念是一个经验总结，有一定的局限性，新教材将这部分内容删除，使教材内容更为严谨</a:t>
            </a:r>
            <a:r>
              <a:rPr lang="en-US" altLang="zh-CN" sz="20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zh-CN" sz="20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价层电子互斥模型）</a:t>
            </a:r>
            <a:endParaRPr lang="zh-CN" altLang="zh-CN" sz="200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" name="内容占位符 1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 rot="16200000">
            <a:off x="3041015" y="-296545"/>
            <a:ext cx="2922905" cy="7205345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665</Words>
  <Application>WPS 演示</Application>
  <PresentationFormat>全屏显示(4:3)</PresentationFormat>
  <Paragraphs>57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楷体</vt:lpstr>
      <vt:lpstr>Arial Unicode MS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静心室主人</cp:lastModifiedBy>
  <cp:revision>2</cp:revision>
  <dcterms:created xsi:type="dcterms:W3CDTF">2026-03-19T09:26:00Z</dcterms:created>
  <dcterms:modified xsi:type="dcterms:W3CDTF">2026-08-08T12:17:46Z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46CEC608BACE492DA2810FD34BCF60EE_12</vt:lpwstr>
  </property>
  <property fmtid="{D5CDD505-2E9C-101B-9397-08002B2CF9AE}" pid="3" name="KSOProductBuildVer">
    <vt:lpwstr>2052-12.1.0.23542</vt:lpwstr>
  </property>
</Properties>
</file>