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5" r:id="rId3"/>
    <p:sldId id="256" r:id="rId4"/>
    <p:sldId id="15715386" r:id="rId5"/>
    <p:sldId id="15715381" r:id="rId6"/>
    <p:sldId id="302" r:id="rId7"/>
    <p:sldId id="15715389" r:id="rId8"/>
    <p:sldId id="15715639" r:id="rId9"/>
    <p:sldId id="15715638" r:id="rId10"/>
    <p:sldId id="15715387" r:id="rId11"/>
    <p:sldId id="15715388" r:id="rId12"/>
    <p:sldId id="15715391" r:id="rId13"/>
    <p:sldId id="15715394" r:id="rId14"/>
    <p:sldId id="15715395" r:id="rId15"/>
    <p:sldId id="303" r:id="rId16"/>
    <p:sldId id="15715397" r:id="rId17"/>
    <p:sldId id="305" r:id="rId18"/>
    <p:sldId id="307" r:id="rId19"/>
    <p:sldId id="283" r:id="rId20"/>
    <p:sldId id="15715640" r:id="rId21"/>
    <p:sldId id="15715633" r:id="rId22"/>
    <p:sldId id="15715634" r:id="rId23"/>
    <p:sldId id="15715635" r:id="rId24"/>
    <p:sldId id="15715636" r:id="rId26"/>
    <p:sldId id="15715637" r:id="rId27"/>
    <p:sldId id="1571564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B4AFD3E-7550-4E3E-8E5C-B047E63091F6}">
          <p14:sldIdLst>
            <p14:sldId id="285"/>
            <p14:sldId id="256"/>
            <p14:sldId id="15715386"/>
            <p14:sldId id="15715381"/>
            <p14:sldId id="302"/>
            <p14:sldId id="15715389"/>
            <p14:sldId id="15715639"/>
            <p14:sldId id="15715638"/>
            <p14:sldId id="15715387"/>
            <p14:sldId id="15715388"/>
            <p14:sldId id="15715391"/>
            <p14:sldId id="15715394"/>
            <p14:sldId id="15715395"/>
            <p14:sldId id="303"/>
            <p14:sldId id="15715397"/>
            <p14:sldId id="305"/>
            <p14:sldId id="307"/>
            <p14:sldId id="283"/>
            <p14:sldId id="15715640"/>
            <p14:sldId id="15715633"/>
            <p14:sldId id="15715634"/>
            <p14:sldId id="15715635"/>
            <p14:sldId id="15715636"/>
            <p14:sldId id="15715637"/>
            <p14:sldId id="1571564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FF"/>
    <a:srgbClr val="9BBB58"/>
    <a:srgbClr val="1E75AB"/>
    <a:srgbClr val="1AA5AC"/>
    <a:srgbClr val="FF0000"/>
    <a:srgbClr val="FEEBE7"/>
    <a:srgbClr val="FFCCFF"/>
    <a:srgbClr val="FAE7DA"/>
    <a:srgbClr val="FC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8"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624AA-CD19-47F7-B685-2FBBDE3754B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A7191-EEE2-49D8-9E3C-9C7A59F9386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5A7191-EEE2-49D8-9E3C-9C7A59F9386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ED038DC-55F5-4374-8C36-206DA94F28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D661B5-33E4-4ECC-B152-69BEBEB5A39A}" type="slidenum">
              <a:rPr lang="zh-CN" altLang="en-US" smtClean="0"/>
            </a:fld>
            <a:endParaRPr lang="zh-CN" altLang="en-US"/>
          </a:p>
        </p:txBody>
      </p:sp>
      <p:sp>
        <p:nvSpPr>
          <p:cNvPr id="7" name="矩形 6"/>
          <p:cNvSpPr/>
          <p:nvPr userDrawn="1"/>
        </p:nvSpPr>
        <p:spPr>
          <a:xfrm>
            <a:off x="0" y="0"/>
            <a:ext cx="12192000" cy="779228"/>
          </a:xfrm>
          <a:prstGeom prst="rect">
            <a:avLst/>
          </a:prstGeom>
          <a:solidFill>
            <a:srgbClr val="0389D2"/>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pic>
        <p:nvPicPr>
          <p:cNvPr id="8" name="图片 7"/>
          <p:cNvPicPr>
            <a:picLocks noChangeAspect="1"/>
          </p:cNvPicPr>
          <p:nvPr userDrawn="1"/>
        </p:nvPicPr>
        <p:blipFill>
          <a:blip r:embed="rId2"/>
          <a:srcRect l="90780" t="2552" r="1117" b="90433"/>
          <a:stretch>
            <a:fillRect/>
          </a:stretch>
        </p:blipFill>
        <p:spPr>
          <a:xfrm>
            <a:off x="11053814" y="156930"/>
            <a:ext cx="1000431" cy="487125"/>
          </a:xfrm>
          <a:prstGeom prst="rect">
            <a:avLst/>
          </a:prstGeom>
        </p:spPr>
      </p:pic>
      <p:sp>
        <p:nvSpPr>
          <p:cNvPr id="9" name="等腰三角形 8"/>
          <p:cNvSpPr/>
          <p:nvPr userDrawn="1"/>
        </p:nvSpPr>
        <p:spPr>
          <a:xfrm rot="5400000">
            <a:off x="226610" y="266370"/>
            <a:ext cx="318051" cy="278295"/>
          </a:xfrm>
          <a:prstGeom prst="triangle">
            <a:avLst/>
          </a:prstGeom>
          <a:solidFill>
            <a:srgbClr val="05E2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ED038DC-55F5-4374-8C36-206DA94F28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D661B5-33E4-4ECC-B152-69BEBEB5A39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ED038DC-55F5-4374-8C36-206DA94F28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D661B5-33E4-4ECC-B152-69BEBEB5A39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ED038DC-55F5-4374-8C36-206DA94F28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D661B5-33E4-4ECC-B152-69BEBEB5A39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ED038DC-55F5-4374-8C36-206DA94F285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D661B5-33E4-4ECC-B152-69BEBEB5A39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ED038DC-55F5-4374-8C36-206DA94F285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D661B5-33E4-4ECC-B152-69BEBEB5A39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ED038DC-55F5-4374-8C36-206DA94F285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D661B5-33E4-4ECC-B152-69BEBEB5A39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D038DC-55F5-4374-8C36-206DA94F285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D661B5-33E4-4ECC-B152-69BEBEB5A39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ED038DC-55F5-4374-8C36-206DA94F285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D661B5-33E4-4ECC-B152-69BEBEB5A39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ED038DC-55F5-4374-8C36-206DA94F285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D661B5-33E4-4ECC-B152-69BEBEB5A39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038DC-55F5-4374-8C36-206DA94F285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661B5-33E4-4ECC-B152-69BEBEB5A39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image" Target="../media/image8.wmf"/><Relationship Id="rId4" Type="http://schemas.openxmlformats.org/officeDocument/2006/relationships/oleObject" Target="../embeddings/oleObject2.bin"/><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204634" y="919974"/>
            <a:ext cx="5458306" cy="5458306"/>
          </a:xfrm>
          <a:prstGeom prst="rect">
            <a:avLst/>
          </a:prstGeom>
        </p:spPr>
      </p:pic>
      <p:sp>
        <p:nvSpPr>
          <p:cNvPr id="10" name="文本框 9"/>
          <p:cNvSpPr txBox="1"/>
          <p:nvPr/>
        </p:nvSpPr>
        <p:spPr>
          <a:xfrm>
            <a:off x="0" y="0"/>
            <a:ext cx="12192000" cy="6858000"/>
          </a:xfrm>
          <a:prstGeom prst="rect">
            <a:avLst/>
          </a:prstGeom>
          <a:solidFill>
            <a:srgbClr val="FFFFFF">
              <a:alpha val="77000"/>
            </a:srgbClr>
          </a:solidFill>
        </p:spPr>
        <p:txBody>
          <a:bodyPr wrap="square" rtlCol="0">
            <a:spAutoFit/>
          </a:bodyPr>
          <a:lstStyle/>
          <a:p>
            <a:endParaRPr lang="zh-CN" altLang="en-US" dirty="0"/>
          </a:p>
        </p:txBody>
      </p:sp>
      <p:sp>
        <p:nvSpPr>
          <p:cNvPr id="6" name="文本框 5"/>
          <p:cNvSpPr txBox="1"/>
          <p:nvPr/>
        </p:nvSpPr>
        <p:spPr>
          <a:xfrm>
            <a:off x="3204634" y="1660010"/>
            <a:ext cx="5545668" cy="1631216"/>
          </a:xfrm>
          <a:prstGeom prst="rect">
            <a:avLst/>
          </a:prstGeom>
          <a:noFill/>
        </p:spPr>
        <p:txBody>
          <a:bodyPr wrap="square" rtlCol="0">
            <a:spAutoFit/>
          </a:bodyPr>
          <a:lstStyle/>
          <a:p>
            <a:r>
              <a:rPr lang="zh-CN" altLang="en-US" sz="5000" b="1" dirty="0">
                <a:solidFill>
                  <a:srgbClr val="CC3300"/>
                </a:solidFill>
                <a:latin typeface="微软雅黑" panose="020B0503020204020204" pitchFamily="34" charset="-122"/>
                <a:ea typeface="微软雅黑" panose="020B0503020204020204" pitchFamily="34" charset="-122"/>
              </a:rPr>
              <a:t>工艺流程解题策略</a:t>
            </a:r>
            <a:endParaRPr lang="en-US" altLang="zh-CN" sz="5000" b="1" dirty="0">
              <a:solidFill>
                <a:srgbClr val="CC3300"/>
              </a:solidFill>
              <a:latin typeface="微软雅黑" panose="020B0503020204020204" pitchFamily="34" charset="-122"/>
              <a:ea typeface="微软雅黑" panose="020B0503020204020204" pitchFamily="34" charset="-122"/>
            </a:endParaRPr>
          </a:p>
          <a:p>
            <a:r>
              <a:rPr lang="zh-CN" altLang="en-US" sz="5000" b="1" dirty="0">
                <a:solidFill>
                  <a:srgbClr val="CC3300"/>
                </a:solidFill>
                <a:latin typeface="微软雅黑" panose="020B0503020204020204" pitchFamily="34" charset="-122"/>
                <a:ea typeface="微软雅黑" panose="020B0503020204020204" pitchFamily="34" charset="-122"/>
              </a:rPr>
              <a:t>   模型建构初探</a:t>
            </a:r>
            <a:endParaRPr lang="zh-CN" altLang="en-US" sz="5000" b="1" dirty="0">
              <a:solidFill>
                <a:srgbClr val="CC33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780367" y="3889017"/>
            <a:ext cx="4495800" cy="703206"/>
          </a:xfrm>
          <a:prstGeom prst="rect">
            <a:avLst/>
          </a:prstGeom>
          <a:noFill/>
        </p:spPr>
        <p:txBody>
          <a:bodyPr wrap="square" rtlCol="0">
            <a:spAutoFit/>
          </a:bodyPr>
          <a:lstStyle/>
          <a:p>
            <a:pPr algn="ctr">
              <a:lnSpc>
                <a:spcPct val="150000"/>
              </a:lnSpc>
            </a:pPr>
            <a:r>
              <a:rPr lang="zh-CN" altLang="en-US" sz="3000" b="1" dirty="0">
                <a:solidFill>
                  <a:srgbClr val="CC3300"/>
                </a:solidFill>
                <a:latin typeface="微软雅黑" panose="020B0503020204020204" pitchFamily="34" charset="-122"/>
                <a:ea typeface="微软雅黑" panose="020B0503020204020204" pitchFamily="34" charset="-122"/>
              </a:rPr>
              <a:t>丰南区第一中学</a:t>
            </a:r>
            <a:r>
              <a:rPr lang="en-US" altLang="zh-CN" sz="3000" b="1" dirty="0">
                <a:solidFill>
                  <a:srgbClr val="CC3300"/>
                </a:solidFill>
                <a:latin typeface="微软雅黑" panose="020B0503020204020204" pitchFamily="34" charset="-122"/>
                <a:ea typeface="微软雅黑" panose="020B0503020204020204" pitchFamily="34" charset="-122"/>
              </a:rPr>
              <a:t>    </a:t>
            </a:r>
            <a:r>
              <a:rPr lang="zh-CN" altLang="en-US" sz="3000" b="1" dirty="0">
                <a:solidFill>
                  <a:srgbClr val="CC3300"/>
                </a:solidFill>
                <a:latin typeface="微软雅黑" panose="020B0503020204020204" pitchFamily="34" charset="-122"/>
                <a:ea typeface="微软雅黑" panose="020B0503020204020204" pitchFamily="34" charset="-122"/>
              </a:rPr>
              <a:t>翟国胜</a:t>
            </a:r>
            <a:endParaRPr lang="en-US" altLang="zh-CN" sz="3000" b="1" dirty="0">
              <a:solidFill>
                <a:srgbClr val="CC33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780367" y="4592223"/>
            <a:ext cx="4495800" cy="703206"/>
          </a:xfrm>
          <a:prstGeom prst="rect">
            <a:avLst/>
          </a:prstGeom>
          <a:noFill/>
        </p:spPr>
        <p:txBody>
          <a:bodyPr wrap="square" rtlCol="0">
            <a:spAutoFit/>
          </a:bodyPr>
          <a:lstStyle/>
          <a:p>
            <a:pPr algn="ctr">
              <a:lnSpc>
                <a:spcPct val="150000"/>
              </a:lnSpc>
            </a:pPr>
            <a:r>
              <a:rPr lang="en-US" altLang="zh-CN" sz="3000" b="1" dirty="0">
                <a:solidFill>
                  <a:srgbClr val="CC3300"/>
                </a:solidFill>
                <a:latin typeface="微软雅黑" panose="020B0503020204020204" pitchFamily="34" charset="-122"/>
                <a:ea typeface="微软雅黑" panose="020B0503020204020204" pitchFamily="34" charset="-122"/>
              </a:rPr>
              <a:t>2025</a:t>
            </a:r>
            <a:r>
              <a:rPr lang="zh-CN" altLang="en-US" sz="3000" b="1" dirty="0">
                <a:solidFill>
                  <a:srgbClr val="CC3300"/>
                </a:solidFill>
                <a:latin typeface="微软雅黑" panose="020B0503020204020204" pitchFamily="34" charset="-122"/>
                <a:ea typeface="微软雅黑" panose="020B0503020204020204" pitchFamily="34" charset="-122"/>
              </a:rPr>
              <a:t>年</a:t>
            </a:r>
            <a:r>
              <a:rPr lang="en-US" altLang="zh-CN" sz="3000" b="1" dirty="0">
                <a:solidFill>
                  <a:srgbClr val="CC3300"/>
                </a:solidFill>
                <a:latin typeface="微软雅黑" panose="020B0503020204020204" pitchFamily="34" charset="-122"/>
                <a:ea typeface="微软雅黑" panose="020B0503020204020204" pitchFamily="34" charset="-122"/>
              </a:rPr>
              <a:t>3</a:t>
            </a:r>
            <a:r>
              <a:rPr lang="zh-CN" altLang="en-US" sz="3000" b="1" dirty="0">
                <a:solidFill>
                  <a:srgbClr val="CC3300"/>
                </a:solidFill>
                <a:latin typeface="微软雅黑" panose="020B0503020204020204" pitchFamily="34" charset="-122"/>
                <a:ea typeface="微软雅黑" panose="020B0503020204020204" pitchFamily="34" charset="-122"/>
              </a:rPr>
              <a:t>月</a:t>
            </a:r>
            <a:endParaRPr lang="en-US" altLang="zh-CN" sz="3000" b="1" dirty="0">
              <a:solidFill>
                <a:srgbClr val="CC33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1017987" y="5648418"/>
            <a:ext cx="8472763" cy="398780"/>
          </a:xfrm>
          <a:prstGeom prst="rect">
            <a:avLst/>
          </a:prstGeom>
          <a:solidFill>
            <a:srgbClr val="FDFBEC"/>
          </a:solidFill>
          <a:ln w="19050">
            <a:solidFill>
              <a:srgbClr val="EFE9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017988" y="4823197"/>
            <a:ext cx="8472763" cy="754115"/>
          </a:xfrm>
          <a:prstGeom prst="rect">
            <a:avLst/>
          </a:prstGeom>
          <a:solidFill>
            <a:srgbClr val="FCFBF9"/>
          </a:solidFill>
          <a:ln w="19050">
            <a:solidFill>
              <a:srgbClr val="FAE7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017989" y="4283395"/>
            <a:ext cx="8472761" cy="398780"/>
          </a:xfrm>
          <a:prstGeom prst="rect">
            <a:avLst/>
          </a:prstGeom>
          <a:solidFill>
            <a:srgbClr val="E5EFDC"/>
          </a:solidFill>
          <a:ln w="19050">
            <a:solidFill>
              <a:srgbClr val="C0C8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8773" y="4274928"/>
            <a:ext cx="944880" cy="398780"/>
          </a:xfrm>
          <a:prstGeom prst="rect">
            <a:avLst/>
          </a:prstGeom>
          <a:solidFill>
            <a:srgbClr val="A8D18A"/>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试剂线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58" name="文本框 57"/>
          <p:cNvSpPr txBox="1"/>
          <p:nvPr/>
        </p:nvSpPr>
        <p:spPr>
          <a:xfrm>
            <a:off x="45149" y="5000864"/>
            <a:ext cx="944880" cy="398780"/>
          </a:xfrm>
          <a:prstGeom prst="rect">
            <a:avLst/>
          </a:prstGeom>
          <a:solidFill>
            <a:srgbClr val="FAE7DA"/>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操作线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59" name="文本框 58"/>
          <p:cNvSpPr txBox="1"/>
          <p:nvPr/>
        </p:nvSpPr>
        <p:spPr>
          <a:xfrm>
            <a:off x="45149" y="5643467"/>
            <a:ext cx="944880" cy="398780"/>
          </a:xfrm>
          <a:prstGeom prst="rect">
            <a:avLst/>
          </a:prstGeom>
          <a:solidFill>
            <a:srgbClr val="F9E99B"/>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杂质线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60" name="文本框 59"/>
          <p:cNvSpPr txBox="1"/>
          <p:nvPr/>
        </p:nvSpPr>
        <p:spPr>
          <a:xfrm>
            <a:off x="45149" y="6283627"/>
            <a:ext cx="954696" cy="398780"/>
          </a:xfrm>
          <a:prstGeom prst="rect">
            <a:avLst/>
          </a:prstGeom>
          <a:solidFill>
            <a:srgbClr val="F7C20B"/>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产品线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grpSp>
        <p:nvGrpSpPr>
          <p:cNvPr id="61" name="组合 60"/>
          <p:cNvGrpSpPr/>
          <p:nvPr/>
        </p:nvGrpSpPr>
        <p:grpSpPr>
          <a:xfrm>
            <a:off x="1017987" y="5577311"/>
            <a:ext cx="9614345" cy="1016032"/>
            <a:chOff x="1367183" y="5452531"/>
            <a:chExt cx="10430472" cy="1016032"/>
          </a:xfrm>
        </p:grpSpPr>
        <p:sp>
          <p:nvSpPr>
            <p:cNvPr id="62" name="矩形 61"/>
            <p:cNvSpPr/>
            <p:nvPr/>
          </p:nvSpPr>
          <p:spPr>
            <a:xfrm>
              <a:off x="1367183" y="6247910"/>
              <a:ext cx="10117667" cy="22065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箭头: 上 62"/>
            <p:cNvSpPr/>
            <p:nvPr/>
          </p:nvSpPr>
          <p:spPr>
            <a:xfrm>
              <a:off x="11345333" y="5452531"/>
              <a:ext cx="452322" cy="1016031"/>
            </a:xfrm>
            <a:prstGeom prst="up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p:cNvGrpSpPr/>
          <p:nvPr/>
        </p:nvGrpSpPr>
        <p:grpSpPr>
          <a:xfrm>
            <a:off x="853643" y="1127460"/>
            <a:ext cx="2784766" cy="1731956"/>
            <a:chOff x="1735280" y="1658809"/>
            <a:chExt cx="2421084" cy="1406509"/>
          </a:xfrm>
        </p:grpSpPr>
        <p:grpSp>
          <p:nvGrpSpPr>
            <p:cNvPr id="13" name="组合 12"/>
            <p:cNvGrpSpPr/>
            <p:nvPr/>
          </p:nvGrpSpPr>
          <p:grpSpPr>
            <a:xfrm>
              <a:off x="1735280" y="2182090"/>
              <a:ext cx="2421084" cy="883228"/>
              <a:chOff x="1735280" y="2182090"/>
              <a:chExt cx="2421084" cy="883228"/>
            </a:xfrm>
          </p:grpSpPr>
          <p:sp>
            <p:nvSpPr>
              <p:cNvPr id="6" name="流程图: 手动操作 5"/>
              <p:cNvSpPr/>
              <p:nvPr/>
            </p:nvSpPr>
            <p:spPr>
              <a:xfrm rot="10800000">
                <a:off x="1735282" y="2182090"/>
                <a:ext cx="2421082" cy="509155"/>
              </a:xfrm>
              <a:prstGeom prst="flowChartManualOperation">
                <a:avLst/>
              </a:prstGeom>
              <a:gradFill>
                <a:gsLst>
                  <a:gs pos="1000">
                    <a:srgbClr val="1AA5AC"/>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1735280" y="2691245"/>
                <a:ext cx="2421083" cy="374073"/>
              </a:xfrm>
              <a:prstGeom prst="rect">
                <a:avLst/>
              </a:prstGeom>
              <a:solidFill>
                <a:srgbClr val="1AA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矿样</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矿渣</a:t>
                </a:r>
                <a:endParaRPr lang="zh-CN" altLang="en-US" sz="2400" b="1" dirty="0">
                  <a:latin typeface="微软雅黑" panose="020B0503020204020204" pitchFamily="34" charset="-122"/>
                  <a:ea typeface="微软雅黑" panose="020B0503020204020204" pitchFamily="34" charset="-122"/>
                </a:endParaRPr>
              </a:p>
            </p:txBody>
          </p:sp>
        </p:grpSp>
        <p:sp>
          <p:nvSpPr>
            <p:cNvPr id="12" name="流程图: 接点 11"/>
            <p:cNvSpPr/>
            <p:nvPr/>
          </p:nvSpPr>
          <p:spPr>
            <a:xfrm>
              <a:off x="2540575" y="1658809"/>
              <a:ext cx="810491" cy="812982"/>
            </a:xfrm>
            <a:prstGeom prst="flowChartConnector">
              <a:avLst/>
            </a:prstGeom>
            <a:solidFill>
              <a:schemeClr val="bg1"/>
            </a:solidFill>
            <a:ln w="19050">
              <a:solidFill>
                <a:srgbClr val="1A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原料</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891100" y="1123962"/>
            <a:ext cx="2784766" cy="1731956"/>
            <a:chOff x="1735280" y="1658809"/>
            <a:chExt cx="2421084" cy="1406509"/>
          </a:xfrm>
        </p:grpSpPr>
        <p:grpSp>
          <p:nvGrpSpPr>
            <p:cNvPr id="16" name="组合 15"/>
            <p:cNvGrpSpPr/>
            <p:nvPr/>
          </p:nvGrpSpPr>
          <p:grpSpPr>
            <a:xfrm>
              <a:off x="1735280" y="2182090"/>
              <a:ext cx="2421084" cy="883228"/>
              <a:chOff x="1735280" y="2182090"/>
              <a:chExt cx="2421084" cy="883228"/>
            </a:xfrm>
          </p:grpSpPr>
          <p:sp>
            <p:nvSpPr>
              <p:cNvPr id="18" name="流程图: 手动操作 17"/>
              <p:cNvSpPr/>
              <p:nvPr/>
            </p:nvSpPr>
            <p:spPr>
              <a:xfrm rot="10800000">
                <a:off x="1735282" y="2182090"/>
                <a:ext cx="2421082" cy="509155"/>
              </a:xfrm>
              <a:prstGeom prst="flowChartManualOperation">
                <a:avLst/>
              </a:prstGeom>
              <a:gradFill>
                <a:gsLst>
                  <a:gs pos="1000">
                    <a:srgbClr val="1F74AB"/>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1735280" y="2691245"/>
                <a:ext cx="2421083" cy="374073"/>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化学反应</a:t>
                </a:r>
                <a:endParaRPr lang="zh-CN" altLang="en-US" sz="2400" b="1" dirty="0">
                  <a:latin typeface="微软雅黑" panose="020B0503020204020204" pitchFamily="34" charset="-122"/>
                  <a:ea typeface="微软雅黑" panose="020B0503020204020204" pitchFamily="34" charset="-122"/>
                </a:endParaRPr>
              </a:p>
            </p:txBody>
          </p:sp>
        </p:grpSp>
        <p:sp>
          <p:nvSpPr>
            <p:cNvPr id="17" name="流程图: 接点 16"/>
            <p:cNvSpPr/>
            <p:nvPr/>
          </p:nvSpPr>
          <p:spPr>
            <a:xfrm>
              <a:off x="2540575" y="1658809"/>
              <a:ext cx="810491" cy="812982"/>
            </a:xfrm>
            <a:prstGeom prst="flowChartConnector">
              <a:avLst/>
            </a:prstGeom>
            <a:solidFill>
              <a:schemeClr val="bg1"/>
            </a:solidFill>
            <a:ln w="19050">
              <a:solidFill>
                <a:srgbClr val="1F74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核心</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869285" y="1089727"/>
            <a:ext cx="2784766" cy="1731956"/>
            <a:chOff x="1735280" y="1658809"/>
            <a:chExt cx="2421084" cy="1406509"/>
          </a:xfrm>
        </p:grpSpPr>
        <p:grpSp>
          <p:nvGrpSpPr>
            <p:cNvPr id="21" name="组合 20"/>
            <p:cNvGrpSpPr/>
            <p:nvPr/>
          </p:nvGrpSpPr>
          <p:grpSpPr>
            <a:xfrm>
              <a:off x="1735280" y="2182090"/>
              <a:ext cx="2421084" cy="883228"/>
              <a:chOff x="1735280" y="2182090"/>
              <a:chExt cx="2421084" cy="883228"/>
            </a:xfrm>
          </p:grpSpPr>
          <p:sp>
            <p:nvSpPr>
              <p:cNvPr id="23" name="流程图: 手动操作 22"/>
              <p:cNvSpPr/>
              <p:nvPr/>
            </p:nvSpPr>
            <p:spPr>
              <a:xfrm rot="10800000">
                <a:off x="1735282" y="2182090"/>
                <a:ext cx="2421082" cy="509155"/>
              </a:xfrm>
              <a:prstGeom prst="flowChartManualOperation">
                <a:avLst/>
              </a:prstGeom>
              <a:gradFill>
                <a:gsLst>
                  <a:gs pos="1000">
                    <a:srgbClr val="9BBB58"/>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a:off x="1735280" y="2691245"/>
                <a:ext cx="2421083" cy="374073"/>
              </a:xfrm>
              <a:prstGeom prst="rect">
                <a:avLst/>
              </a:prstGeom>
              <a:solidFill>
                <a:srgbClr val="9BB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产品</a:t>
                </a:r>
                <a:endParaRPr lang="zh-CN" altLang="en-US" sz="2400" b="1" dirty="0">
                  <a:latin typeface="微软雅黑" panose="020B0503020204020204" pitchFamily="34" charset="-122"/>
                  <a:ea typeface="微软雅黑" panose="020B0503020204020204" pitchFamily="34" charset="-122"/>
                </a:endParaRPr>
              </a:p>
            </p:txBody>
          </p:sp>
        </p:grpSp>
        <p:sp>
          <p:nvSpPr>
            <p:cNvPr id="22" name="流程图: 接点 21"/>
            <p:cNvSpPr/>
            <p:nvPr/>
          </p:nvSpPr>
          <p:spPr>
            <a:xfrm>
              <a:off x="2540575" y="1658809"/>
              <a:ext cx="810491" cy="812982"/>
            </a:xfrm>
            <a:prstGeom prst="flowChartConnector">
              <a:avLst/>
            </a:prstGeom>
            <a:solidFill>
              <a:schemeClr val="bg1"/>
            </a:solidFill>
            <a:ln w="19050">
              <a:solidFill>
                <a:srgbClr val="9BBB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目标</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sp>
        <p:nvSpPr>
          <p:cNvPr id="25" name="箭头: 虚尾 24"/>
          <p:cNvSpPr/>
          <p:nvPr/>
        </p:nvSpPr>
        <p:spPr>
          <a:xfrm>
            <a:off x="3997628" y="1939180"/>
            <a:ext cx="674414" cy="371753"/>
          </a:xfrm>
          <a:prstGeom prst="stripedRightArrow">
            <a:avLst>
              <a:gd name="adj1" fmla="val 40977"/>
              <a:gd name="adj2" fmla="val 77070"/>
            </a:avLst>
          </a:prstGeom>
          <a:solidFill>
            <a:srgbClr val="1CA2AB"/>
          </a:solidFill>
          <a:ln>
            <a:solidFill>
              <a:srgbClr val="15A5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箭头: 虚尾 25"/>
          <p:cNvSpPr/>
          <p:nvPr/>
        </p:nvSpPr>
        <p:spPr>
          <a:xfrm>
            <a:off x="7896067" y="1947434"/>
            <a:ext cx="674414" cy="371753"/>
          </a:xfrm>
          <a:prstGeom prst="stripedRightArrow">
            <a:avLst>
              <a:gd name="adj1" fmla="val 40977"/>
              <a:gd name="adj2" fmla="val 77070"/>
            </a:avLst>
          </a:prstGeom>
          <a:solidFill>
            <a:srgbClr val="2275AA"/>
          </a:solidFill>
          <a:ln>
            <a:solidFill>
              <a:srgbClr val="2673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p:cNvGrpSpPr/>
          <p:nvPr/>
        </p:nvGrpSpPr>
        <p:grpSpPr>
          <a:xfrm>
            <a:off x="2224021" y="2858627"/>
            <a:ext cx="81729" cy="417721"/>
            <a:chOff x="2078101" y="2858627"/>
            <a:chExt cx="81729" cy="417721"/>
          </a:xfrm>
        </p:grpSpPr>
        <p:cxnSp>
          <p:nvCxnSpPr>
            <p:cNvPr id="28" name="直接连接符 27"/>
            <p:cNvCxnSpPr/>
            <p:nvPr/>
          </p:nvCxnSpPr>
          <p:spPr>
            <a:xfrm flipH="1">
              <a:off x="2118965" y="2858627"/>
              <a:ext cx="1" cy="3606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流程图: 接点 30"/>
            <p:cNvSpPr>
              <a:spLocks noChangeAspect="1"/>
            </p:cNvSpPr>
            <p:nvPr/>
          </p:nvSpPr>
          <p:spPr>
            <a:xfrm>
              <a:off x="2078101" y="3200405"/>
              <a:ext cx="81729" cy="75943"/>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6227657" y="2855918"/>
            <a:ext cx="81729" cy="436610"/>
            <a:chOff x="6081737" y="2855918"/>
            <a:chExt cx="144000" cy="827884"/>
          </a:xfrm>
        </p:grpSpPr>
        <p:cxnSp>
          <p:nvCxnSpPr>
            <p:cNvPr id="32" name="直接连接符 31"/>
            <p:cNvCxnSpPr/>
            <p:nvPr/>
          </p:nvCxnSpPr>
          <p:spPr>
            <a:xfrm flipH="1">
              <a:off x="6151358" y="2855918"/>
              <a:ext cx="2" cy="6838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流程图: 接点 32"/>
            <p:cNvSpPr>
              <a:spLocks noChangeAspect="1"/>
            </p:cNvSpPr>
            <p:nvPr/>
          </p:nvSpPr>
          <p:spPr>
            <a:xfrm>
              <a:off x="6081737" y="3539802"/>
              <a:ext cx="144000" cy="144000"/>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0249598" y="2816056"/>
            <a:ext cx="81730" cy="460292"/>
            <a:chOff x="10103678" y="2816056"/>
            <a:chExt cx="81730" cy="460292"/>
          </a:xfrm>
        </p:grpSpPr>
        <p:cxnSp>
          <p:nvCxnSpPr>
            <p:cNvPr id="36" name="直接连接符 35"/>
            <p:cNvCxnSpPr/>
            <p:nvPr/>
          </p:nvCxnSpPr>
          <p:spPr>
            <a:xfrm>
              <a:off x="10130775" y="2816056"/>
              <a:ext cx="3833" cy="3787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流程图: 接点 36"/>
            <p:cNvSpPr>
              <a:spLocks noChangeAspect="1"/>
            </p:cNvSpPr>
            <p:nvPr/>
          </p:nvSpPr>
          <p:spPr>
            <a:xfrm>
              <a:off x="10103678" y="3200405"/>
              <a:ext cx="81730" cy="75943"/>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1095909" y="3400530"/>
            <a:ext cx="2337955" cy="523220"/>
          </a:xfrm>
          <a:prstGeom prst="rect">
            <a:avLst/>
          </a:prstGeom>
          <a:noFill/>
          <a:ln>
            <a:solidFill>
              <a:schemeClr val="bg1">
                <a:lumMod val="75000"/>
              </a:schemeClr>
            </a:solidFill>
          </a:ln>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原料的预处理</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147163" y="3400530"/>
            <a:ext cx="2337955" cy="523220"/>
          </a:xfrm>
          <a:prstGeom prst="rect">
            <a:avLst/>
          </a:prstGeom>
          <a:noFill/>
          <a:ln>
            <a:solidFill>
              <a:schemeClr val="bg1">
                <a:lumMod val="75000"/>
              </a:schemeClr>
            </a:solidFill>
          </a:ln>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反应条件控制</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9111551" y="3400530"/>
            <a:ext cx="2337955" cy="523220"/>
          </a:xfrm>
          <a:prstGeom prst="rect">
            <a:avLst/>
          </a:prstGeom>
          <a:noFill/>
          <a:ln>
            <a:solidFill>
              <a:schemeClr val="bg1">
                <a:lumMod val="75000"/>
              </a:schemeClr>
            </a:solidFill>
          </a:ln>
        </p:spPr>
        <p:txBody>
          <a:bodyPr wrap="square" rtlCol="0">
            <a:spAutoFit/>
          </a:bodyPr>
          <a:lstStyle/>
          <a:p>
            <a:r>
              <a:rPr lang="zh-CN" altLang="en-US" sz="2800" b="1" dirty="0">
                <a:solidFill>
                  <a:schemeClr val="bg2">
                    <a:lumMod val="50000"/>
                  </a:schemeClr>
                </a:solidFill>
                <a:latin typeface="微软雅黑" panose="020B0503020204020204" pitchFamily="34" charset="-122"/>
                <a:ea typeface="微软雅黑" panose="020B0503020204020204" pitchFamily="34" charset="-122"/>
              </a:rPr>
              <a:t>产品分离提纯</a:t>
            </a:r>
            <a:endParaRPr lang="zh-CN" altLang="en-US" sz="28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017987" y="4267196"/>
            <a:ext cx="2480733" cy="1838002"/>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13786" y="4267196"/>
            <a:ext cx="5557601" cy="1838002"/>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286453" y="4274928"/>
            <a:ext cx="2262521" cy="1838002"/>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85159" y="76201"/>
            <a:ext cx="8124223"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工艺流程结构认知模型：四线三区一循环</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4" name="图片 63"/>
          <p:cNvPicPr>
            <a:picLocks noChangeAspect="1"/>
          </p:cNvPicPr>
          <p:nvPr/>
        </p:nvPicPr>
        <p:blipFill>
          <a:blip r:embed="rId1"/>
          <a:stretch>
            <a:fillRect/>
          </a:stretch>
        </p:blipFill>
        <p:spPr>
          <a:xfrm>
            <a:off x="11194620" y="27708"/>
            <a:ext cx="729526" cy="729526"/>
          </a:xfrm>
          <a:prstGeom prst="rect">
            <a:avLst/>
          </a:prstGeom>
        </p:spPr>
      </p:pic>
      <p:grpSp>
        <p:nvGrpSpPr>
          <p:cNvPr id="38" name="组合 37"/>
          <p:cNvGrpSpPr/>
          <p:nvPr/>
        </p:nvGrpSpPr>
        <p:grpSpPr>
          <a:xfrm>
            <a:off x="1390054" y="4267196"/>
            <a:ext cx="9614713" cy="1798459"/>
            <a:chOff x="1452259" y="1939887"/>
            <a:chExt cx="9614713" cy="1798459"/>
          </a:xfrm>
        </p:grpSpPr>
        <p:sp>
          <p:nvSpPr>
            <p:cNvPr id="39" name="文本框 38"/>
            <p:cNvSpPr txBox="1"/>
            <p:nvPr/>
          </p:nvSpPr>
          <p:spPr>
            <a:xfrm>
              <a:off x="2763453" y="2724078"/>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酸浸</a:t>
              </a:r>
              <a:endParaRPr lang="zh-CN" altLang="en-US" b="1" dirty="0">
                <a:latin typeface="宋体" panose="02010600030101010101" pitchFamily="2" charset="-122"/>
                <a:ea typeface="宋体" panose="02010600030101010101" pitchFamily="2" charset="-122"/>
              </a:endParaRPr>
            </a:p>
          </p:txBody>
        </p:sp>
        <p:sp>
          <p:nvSpPr>
            <p:cNvPr id="41" name="文本框 40"/>
            <p:cNvSpPr txBox="1"/>
            <p:nvPr/>
          </p:nvSpPr>
          <p:spPr>
            <a:xfrm>
              <a:off x="4133015" y="2715482"/>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沉铜</a:t>
              </a:r>
              <a:endParaRPr lang="zh-CN" altLang="en-US" b="1" dirty="0">
                <a:latin typeface="宋体" panose="02010600030101010101" pitchFamily="2" charset="-122"/>
                <a:ea typeface="宋体" panose="02010600030101010101" pitchFamily="2" charset="-122"/>
              </a:endParaRPr>
            </a:p>
          </p:txBody>
        </p:sp>
        <p:sp>
          <p:nvSpPr>
            <p:cNvPr id="45" name="文本框 44"/>
            <p:cNvSpPr txBox="1"/>
            <p:nvPr/>
          </p:nvSpPr>
          <p:spPr>
            <a:xfrm>
              <a:off x="5512305"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沉锰</a:t>
              </a:r>
              <a:endParaRPr lang="zh-CN" altLang="en-US" b="1" dirty="0">
                <a:latin typeface="宋体" panose="02010600030101010101" pitchFamily="2" charset="-122"/>
                <a:ea typeface="宋体" panose="02010600030101010101" pitchFamily="2" charset="-122"/>
              </a:endParaRPr>
            </a:p>
          </p:txBody>
        </p:sp>
        <p:sp>
          <p:nvSpPr>
            <p:cNvPr id="46" name="文本框 45"/>
            <p:cNvSpPr txBox="1"/>
            <p:nvPr/>
          </p:nvSpPr>
          <p:spPr>
            <a:xfrm>
              <a:off x="6833227"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沉淀</a:t>
              </a:r>
              <a:endParaRPr lang="zh-CN" altLang="en-US" b="1" dirty="0">
                <a:latin typeface="宋体" panose="02010600030101010101" pitchFamily="2" charset="-122"/>
                <a:ea typeface="宋体" panose="02010600030101010101" pitchFamily="2" charset="-122"/>
              </a:endParaRPr>
            </a:p>
          </p:txBody>
        </p:sp>
        <p:sp>
          <p:nvSpPr>
            <p:cNvPr id="47" name="文本框 46"/>
            <p:cNvSpPr txBox="1"/>
            <p:nvPr/>
          </p:nvSpPr>
          <p:spPr>
            <a:xfrm>
              <a:off x="8193061" y="2716097"/>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沉钴</a:t>
              </a:r>
              <a:endParaRPr lang="zh-CN" altLang="en-US" b="1" dirty="0">
                <a:latin typeface="宋体" panose="02010600030101010101" pitchFamily="2" charset="-122"/>
                <a:ea typeface="宋体" panose="02010600030101010101" pitchFamily="2" charset="-122"/>
              </a:endParaRPr>
            </a:p>
          </p:txBody>
        </p:sp>
        <p:sp>
          <p:nvSpPr>
            <p:cNvPr id="48" name="文本框 47"/>
            <p:cNvSpPr txBox="1"/>
            <p:nvPr/>
          </p:nvSpPr>
          <p:spPr>
            <a:xfrm>
              <a:off x="9990646" y="2716770"/>
              <a:ext cx="107632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Co(OH)</a:t>
              </a:r>
              <a:r>
                <a:rPr lang="en-US" altLang="zh-CN" b="1" baseline="-25000" dirty="0">
                  <a:latin typeface="宋体" panose="02010600030101010101" pitchFamily="2" charset="-122"/>
                  <a:ea typeface="宋体" panose="02010600030101010101" pitchFamily="2" charset="-122"/>
                </a:rPr>
                <a:t>3</a:t>
              </a:r>
              <a:endParaRPr lang="zh-CN" altLang="en-US" b="1" baseline="-25000" dirty="0">
                <a:latin typeface="宋体" panose="02010600030101010101" pitchFamily="2" charset="-122"/>
                <a:ea typeface="宋体" panose="02010600030101010101" pitchFamily="2" charset="-122"/>
              </a:endParaRPr>
            </a:p>
          </p:txBody>
        </p:sp>
        <p:sp>
          <p:nvSpPr>
            <p:cNvPr id="49" name="文本框 48"/>
            <p:cNvSpPr txBox="1"/>
            <p:nvPr/>
          </p:nvSpPr>
          <p:spPr>
            <a:xfrm>
              <a:off x="1452259" y="2585578"/>
              <a:ext cx="736600" cy="646331"/>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炼锌废渣</a:t>
              </a:r>
              <a:endParaRPr lang="zh-CN" altLang="en-US" b="1" dirty="0">
                <a:latin typeface="宋体" panose="02010600030101010101" pitchFamily="2" charset="-122"/>
                <a:ea typeface="宋体" panose="02010600030101010101" pitchFamily="2" charset="-122"/>
              </a:endParaRPr>
            </a:p>
          </p:txBody>
        </p:sp>
        <p:sp>
          <p:nvSpPr>
            <p:cNvPr id="50" name="文本框 49"/>
            <p:cNvSpPr txBox="1"/>
            <p:nvPr/>
          </p:nvSpPr>
          <p:spPr>
            <a:xfrm>
              <a:off x="2617124" y="1950401"/>
              <a:ext cx="1026592" cy="369332"/>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稀</a:t>
              </a: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SO</a:t>
              </a:r>
              <a:r>
                <a:rPr lang="en-US" altLang="zh-CN" b="1" baseline="-25000" dirty="0">
                  <a:latin typeface="宋体" panose="02010600030101010101" pitchFamily="2" charset="-122"/>
                  <a:ea typeface="宋体" panose="02010600030101010101" pitchFamily="2" charset="-122"/>
                </a:rPr>
                <a:t>4</a:t>
              </a:r>
              <a:endParaRPr lang="zh-CN" altLang="en-US" b="1" baseline="-25000" dirty="0">
                <a:latin typeface="宋体" panose="02010600030101010101" pitchFamily="2" charset="-122"/>
                <a:ea typeface="宋体" panose="02010600030101010101" pitchFamily="2" charset="-122"/>
              </a:endParaRPr>
            </a:p>
          </p:txBody>
        </p:sp>
        <p:sp>
          <p:nvSpPr>
            <p:cNvPr id="51" name="文本框 50"/>
            <p:cNvSpPr txBox="1"/>
            <p:nvPr/>
          </p:nvSpPr>
          <p:spPr>
            <a:xfrm>
              <a:off x="4210836" y="1939887"/>
              <a:ext cx="570180"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endParaRPr lang="zh-CN" altLang="en-US" b="1" baseline="-25000" dirty="0">
                <a:latin typeface="宋体" panose="02010600030101010101" pitchFamily="2" charset="-122"/>
                <a:ea typeface="宋体" panose="02010600030101010101" pitchFamily="2" charset="-122"/>
              </a:endParaRPr>
            </a:p>
          </p:txBody>
        </p:sp>
        <p:sp>
          <p:nvSpPr>
            <p:cNvPr id="52" name="文本框 51"/>
            <p:cNvSpPr txBox="1"/>
            <p:nvPr/>
          </p:nvSpPr>
          <p:spPr>
            <a:xfrm>
              <a:off x="5439807"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O</a:t>
              </a:r>
              <a:r>
                <a:rPr lang="en-US" altLang="zh-CN" b="1" baseline="-25000" dirty="0">
                  <a:latin typeface="宋体" panose="02010600030101010101" pitchFamily="2" charset="-122"/>
                  <a:ea typeface="宋体" panose="02010600030101010101" pitchFamily="2" charset="-122"/>
                </a:rPr>
                <a:t>8</a:t>
              </a:r>
              <a:endParaRPr lang="zh-CN" altLang="en-US" b="1" baseline="-25000" dirty="0">
                <a:latin typeface="宋体" panose="02010600030101010101" pitchFamily="2" charset="-122"/>
                <a:ea typeface="宋体" panose="02010600030101010101" pitchFamily="2" charset="-122"/>
              </a:endParaRPr>
            </a:p>
          </p:txBody>
        </p:sp>
        <p:sp>
          <p:nvSpPr>
            <p:cNvPr id="53" name="文本框 52"/>
            <p:cNvSpPr txBox="1"/>
            <p:nvPr/>
          </p:nvSpPr>
          <p:spPr>
            <a:xfrm>
              <a:off x="6760729"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NaOH</a:t>
              </a:r>
              <a:endParaRPr lang="zh-CN" altLang="en-US" b="1" dirty="0">
                <a:latin typeface="宋体" panose="02010600030101010101" pitchFamily="2" charset="-122"/>
                <a:ea typeface="宋体" panose="02010600030101010101" pitchFamily="2" charset="-122"/>
              </a:endParaRPr>
            </a:p>
          </p:txBody>
        </p:sp>
        <p:sp>
          <p:nvSpPr>
            <p:cNvPr id="65" name="文本框 64"/>
            <p:cNvSpPr txBox="1"/>
            <p:nvPr/>
          </p:nvSpPr>
          <p:spPr>
            <a:xfrm>
              <a:off x="8149747" y="1947327"/>
              <a:ext cx="809098" cy="369332"/>
            </a:xfrm>
            <a:prstGeom prst="rect">
              <a:avLst/>
            </a:prstGeom>
            <a:noFill/>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NaClO</a:t>
              </a:r>
              <a:endParaRPr lang="zh-CN" altLang="en-US" b="1" dirty="0">
                <a:latin typeface="宋体" panose="02010600030101010101" pitchFamily="2" charset="-122"/>
                <a:ea typeface="宋体" panose="02010600030101010101" pitchFamily="2" charset="-122"/>
              </a:endParaRPr>
            </a:p>
          </p:txBody>
        </p:sp>
        <p:cxnSp>
          <p:nvCxnSpPr>
            <p:cNvPr id="66" name="直接箭头连接符 65"/>
            <p:cNvCxnSpPr>
              <a:stCxn id="50" idx="2"/>
              <a:endCxn id="39" idx="0"/>
            </p:cNvCxnSpPr>
            <p:nvPr/>
          </p:nvCxnSpPr>
          <p:spPr>
            <a:xfrm>
              <a:off x="3130420" y="2319733"/>
              <a:ext cx="1333" cy="4043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stCxn id="51" idx="2"/>
              <a:endCxn id="41" idx="0"/>
            </p:cNvCxnSpPr>
            <p:nvPr/>
          </p:nvCxnSpPr>
          <p:spPr>
            <a:xfrm>
              <a:off x="4495926" y="2309219"/>
              <a:ext cx="5389" cy="4062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52" idx="2"/>
              <a:endCxn id="45" idx="0"/>
            </p:cNvCxnSpPr>
            <p:nvPr/>
          </p:nvCxnSpPr>
          <p:spPr>
            <a:xfrm>
              <a:off x="5880605"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53" idx="2"/>
              <a:endCxn id="46" idx="0"/>
            </p:cNvCxnSpPr>
            <p:nvPr/>
          </p:nvCxnSpPr>
          <p:spPr>
            <a:xfrm>
              <a:off x="7201527"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65" idx="2"/>
              <a:endCxn id="47" idx="0"/>
            </p:cNvCxnSpPr>
            <p:nvPr/>
          </p:nvCxnSpPr>
          <p:spPr>
            <a:xfrm>
              <a:off x="8554296" y="2316659"/>
              <a:ext cx="7065" cy="3994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47" idx="3"/>
            </p:cNvCxnSpPr>
            <p:nvPr/>
          </p:nvCxnSpPr>
          <p:spPr>
            <a:xfrm>
              <a:off x="8929661" y="2900763"/>
              <a:ext cx="1197889" cy="761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46" idx="3"/>
              <a:endCxn id="47" idx="1"/>
            </p:cNvCxnSpPr>
            <p:nvPr/>
          </p:nvCxnSpPr>
          <p:spPr>
            <a:xfrm>
              <a:off x="7569827" y="2900395"/>
              <a:ext cx="623234" cy="3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45" idx="3"/>
              <a:endCxn id="46" idx="1"/>
            </p:cNvCxnSpPr>
            <p:nvPr/>
          </p:nvCxnSpPr>
          <p:spPr>
            <a:xfrm>
              <a:off x="6248905" y="2900395"/>
              <a:ext cx="58432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stCxn id="41" idx="3"/>
              <a:endCxn id="45" idx="1"/>
            </p:cNvCxnSpPr>
            <p:nvPr/>
          </p:nvCxnSpPr>
          <p:spPr>
            <a:xfrm>
              <a:off x="4869615" y="2900148"/>
              <a:ext cx="642690" cy="24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a:stCxn id="39" idx="3"/>
              <a:endCxn id="41" idx="1"/>
            </p:cNvCxnSpPr>
            <p:nvPr/>
          </p:nvCxnSpPr>
          <p:spPr>
            <a:xfrm flipV="1">
              <a:off x="3500053" y="2900148"/>
              <a:ext cx="632962" cy="859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stCxn id="49" idx="3"/>
              <a:endCxn id="39" idx="1"/>
            </p:cNvCxnSpPr>
            <p:nvPr/>
          </p:nvCxnSpPr>
          <p:spPr>
            <a:xfrm>
              <a:off x="2188859" y="2908744"/>
              <a:ext cx="57459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2762120" y="3362689"/>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浸渣</a:t>
              </a:r>
              <a:endParaRPr lang="zh-CN" altLang="en-US" b="1" dirty="0">
                <a:latin typeface="宋体" panose="02010600030101010101" pitchFamily="2" charset="-122"/>
                <a:ea typeface="宋体" panose="02010600030101010101" pitchFamily="2" charset="-122"/>
              </a:endParaRPr>
            </a:p>
          </p:txBody>
        </p:sp>
        <p:sp>
          <p:nvSpPr>
            <p:cNvPr id="78" name="文本框 77"/>
            <p:cNvSpPr txBox="1"/>
            <p:nvPr/>
          </p:nvSpPr>
          <p:spPr>
            <a:xfrm>
              <a:off x="4129583" y="3362689"/>
              <a:ext cx="736600" cy="369332"/>
            </a:xfrm>
            <a:prstGeom prst="rect">
              <a:avLst/>
            </a:prstGeom>
            <a:noFill/>
            <a:ln w="19050">
              <a:noFill/>
            </a:ln>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CuS</a:t>
              </a:r>
              <a:endParaRPr lang="zh-CN" altLang="en-US" b="1" dirty="0">
                <a:latin typeface="宋体" panose="02010600030101010101" pitchFamily="2" charset="-122"/>
                <a:ea typeface="宋体" panose="02010600030101010101" pitchFamily="2" charset="-122"/>
              </a:endParaRPr>
            </a:p>
          </p:txBody>
        </p:sp>
        <p:sp>
          <p:nvSpPr>
            <p:cNvPr id="79" name="文本框 78"/>
            <p:cNvSpPr txBox="1"/>
            <p:nvPr/>
          </p:nvSpPr>
          <p:spPr>
            <a:xfrm>
              <a:off x="5565142" y="3362689"/>
              <a:ext cx="642690" cy="369332"/>
            </a:xfrm>
            <a:prstGeom prst="rect">
              <a:avLst/>
            </a:prstGeom>
            <a:noFill/>
            <a:ln w="19050">
              <a:noFill/>
            </a:ln>
          </p:spPr>
          <p:txBody>
            <a:bodyPr wrap="square" rtlCol="0">
              <a:spAutoFit/>
            </a:bodyPr>
            <a:lstStyle/>
            <a:p>
              <a:pPr algn="ctr"/>
              <a:r>
                <a:rPr lang="en-US" altLang="zh-CN" b="1" dirty="0">
                  <a:latin typeface="宋体" panose="02010600030101010101" pitchFamily="2" charset="-122"/>
                  <a:ea typeface="宋体" panose="02010600030101010101" pitchFamily="2" charset="-122"/>
                </a:rPr>
                <a:t>MnO</a:t>
              </a:r>
              <a:r>
                <a:rPr lang="en-US" altLang="zh-CN" b="1" baseline="-25000" dirty="0">
                  <a:latin typeface="宋体" panose="02010600030101010101" pitchFamily="2" charset="-122"/>
                  <a:ea typeface="宋体" panose="02010600030101010101" pitchFamily="2" charset="-122"/>
                </a:rPr>
                <a:t>2</a:t>
              </a:r>
              <a:endParaRPr lang="zh-CN" altLang="en-US" b="1" baseline="-25000" dirty="0">
                <a:latin typeface="宋体" panose="02010600030101010101" pitchFamily="2" charset="-122"/>
                <a:ea typeface="宋体" panose="02010600030101010101" pitchFamily="2" charset="-122"/>
              </a:endParaRPr>
            </a:p>
          </p:txBody>
        </p:sp>
        <p:sp>
          <p:nvSpPr>
            <p:cNvPr id="80" name="文本框 79"/>
            <p:cNvSpPr txBox="1"/>
            <p:nvPr/>
          </p:nvSpPr>
          <p:spPr>
            <a:xfrm>
              <a:off x="6835325" y="3369014"/>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滤渣</a:t>
              </a:r>
              <a:endParaRPr lang="zh-CN" altLang="en-US" b="1" dirty="0">
                <a:latin typeface="宋体" panose="02010600030101010101" pitchFamily="2" charset="-122"/>
                <a:ea typeface="宋体" panose="02010600030101010101" pitchFamily="2" charset="-122"/>
              </a:endParaRPr>
            </a:p>
          </p:txBody>
        </p:sp>
        <p:sp>
          <p:nvSpPr>
            <p:cNvPr id="81" name="文本框 80"/>
            <p:cNvSpPr txBox="1"/>
            <p:nvPr/>
          </p:nvSpPr>
          <p:spPr>
            <a:xfrm>
              <a:off x="8193061" y="3359287"/>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滤液</a:t>
              </a:r>
              <a:endParaRPr lang="zh-CN" altLang="en-US" b="1" dirty="0">
                <a:latin typeface="宋体" panose="02010600030101010101" pitchFamily="2" charset="-122"/>
                <a:ea typeface="宋体" panose="02010600030101010101" pitchFamily="2" charset="-122"/>
              </a:endParaRPr>
            </a:p>
          </p:txBody>
        </p:sp>
        <p:cxnSp>
          <p:nvCxnSpPr>
            <p:cNvPr id="82" name="直接箭头连接符 81"/>
            <p:cNvCxnSpPr>
              <a:stCxn id="39" idx="2"/>
              <a:endCxn id="77" idx="0"/>
            </p:cNvCxnSpPr>
            <p:nvPr/>
          </p:nvCxnSpPr>
          <p:spPr>
            <a:xfrm flipH="1">
              <a:off x="3130420" y="3093410"/>
              <a:ext cx="1333" cy="26927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41" idx="2"/>
              <a:endCxn id="78" idx="0"/>
            </p:cNvCxnSpPr>
            <p:nvPr/>
          </p:nvCxnSpPr>
          <p:spPr>
            <a:xfrm flipH="1">
              <a:off x="4497883" y="3084814"/>
              <a:ext cx="3432" cy="2778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45" idx="2"/>
              <a:endCxn id="79" idx="0"/>
            </p:cNvCxnSpPr>
            <p:nvPr/>
          </p:nvCxnSpPr>
          <p:spPr>
            <a:xfrm>
              <a:off x="5880605" y="3085061"/>
              <a:ext cx="5882" cy="2776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stCxn id="46" idx="2"/>
              <a:endCxn id="80" idx="0"/>
            </p:cNvCxnSpPr>
            <p:nvPr/>
          </p:nvCxnSpPr>
          <p:spPr>
            <a:xfrm>
              <a:off x="7201527" y="3085061"/>
              <a:ext cx="2098" cy="2839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47" idx="2"/>
              <a:endCxn id="81" idx="0"/>
            </p:cNvCxnSpPr>
            <p:nvPr/>
          </p:nvCxnSpPr>
          <p:spPr>
            <a:xfrm>
              <a:off x="8561361" y="3085429"/>
              <a:ext cx="0" cy="27385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21"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par>
                                <p:cTn id="27" presetID="21" presetClass="entr" presetSubtype="1"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heel(1)">
                                      <p:cBhvr>
                                        <p:cTn id="29" dur="2000"/>
                                        <p:tgtEl>
                                          <p:spTgt spid="40"/>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heel(1)">
                                      <p:cBhvr>
                                        <p:cTn id="32" dur="20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4" presetClass="entr" presetSubtype="1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randombar(horizontal)">
                                      <p:cBhvr>
                                        <p:cTn id="44" dur="500"/>
                                        <p:tgtEl>
                                          <p:spTgt spid="20"/>
                                        </p:tgtEl>
                                      </p:cBhvr>
                                    </p:animEffect>
                                  </p:childTnLst>
                                </p:cTn>
                              </p:par>
                              <p:par>
                                <p:cTn id="45" presetID="14" presetClass="entr" presetSubtype="1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randombar(horizontal)">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25" grpId="0" animBg="1"/>
      <p:bldP spid="26" grpId="0" animBg="1"/>
      <p:bldP spid="42" grpId="0" animBg="1"/>
      <p:bldP spid="43" grpId="0" animBg="1"/>
      <p:bldP spid="44" grpId="0" animBg="1"/>
      <p:bldP spid="3"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391572" y="5281857"/>
            <a:ext cx="8770126" cy="398780"/>
          </a:xfrm>
          <a:prstGeom prst="rect">
            <a:avLst/>
          </a:prstGeom>
          <a:solidFill>
            <a:srgbClr val="FDFBEC"/>
          </a:solidFill>
          <a:ln w="19050">
            <a:solidFill>
              <a:srgbClr val="EFE9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18734" y="5276906"/>
            <a:ext cx="944880" cy="398780"/>
          </a:xfrm>
          <a:prstGeom prst="rect">
            <a:avLst/>
          </a:prstGeom>
          <a:solidFill>
            <a:srgbClr val="F9E99B"/>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杂质线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41" name="文本框 40"/>
          <p:cNvSpPr txBox="1"/>
          <p:nvPr/>
        </p:nvSpPr>
        <p:spPr>
          <a:xfrm>
            <a:off x="418734" y="5917066"/>
            <a:ext cx="954696" cy="398780"/>
          </a:xfrm>
          <a:prstGeom prst="rect">
            <a:avLst/>
          </a:prstGeom>
          <a:solidFill>
            <a:srgbClr val="F7C20B"/>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产品线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1391572" y="5210750"/>
            <a:ext cx="9534398" cy="1016032"/>
            <a:chOff x="1367183" y="5452531"/>
            <a:chExt cx="10430472" cy="1016032"/>
          </a:xfrm>
        </p:grpSpPr>
        <p:sp>
          <p:nvSpPr>
            <p:cNvPr id="44" name="矩形 43"/>
            <p:cNvSpPr/>
            <p:nvPr/>
          </p:nvSpPr>
          <p:spPr>
            <a:xfrm>
              <a:off x="1367183" y="6247910"/>
              <a:ext cx="10117667" cy="22065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箭头: 上 44"/>
            <p:cNvSpPr/>
            <p:nvPr/>
          </p:nvSpPr>
          <p:spPr>
            <a:xfrm>
              <a:off x="11345333" y="5452531"/>
              <a:ext cx="452322" cy="1016031"/>
            </a:xfrm>
            <a:prstGeom prst="up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585159" y="76201"/>
            <a:ext cx="6679799"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工艺流程结构认知模型：横向四线</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301608" y="998567"/>
            <a:ext cx="8932284" cy="830997"/>
          </a:xfrm>
          <a:prstGeom prst="rect">
            <a:avLst/>
          </a:prstGeom>
          <a:noFill/>
        </p:spPr>
        <p:txBody>
          <a:bodyPr wrap="square" rtlCol="0" anchor="t">
            <a:spAutoFit/>
          </a:bodyPr>
          <a:lstStyle/>
          <a:p>
            <a:r>
              <a:rPr lang="zh-CN" altLang="en-US" sz="2400" b="1" dirty="0">
                <a:solidFill>
                  <a:srgbClr val="002060"/>
                </a:solidFill>
                <a:latin typeface="微软雅黑" panose="020B0503020204020204" pitchFamily="34" charset="-122"/>
                <a:ea typeface="微软雅黑" panose="020B0503020204020204" pitchFamily="34" charset="-122"/>
                <a:cs typeface="Times New Roman" panose="02020603050405020304" charset="0"/>
                <a:sym typeface="+mn-ea"/>
              </a:rPr>
              <a:t>把握元素守恒线索，紧抓产品线和杂质线，快速找出目标元素和杂质元素，分析其</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价态</a:t>
            </a:r>
            <a:r>
              <a:rPr lang="zh-CN" altLang="en-US" sz="2400" b="1" dirty="0">
                <a:solidFill>
                  <a:srgbClr val="00206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类别</a:t>
            </a:r>
            <a:r>
              <a:rPr lang="zh-CN" altLang="en-US" sz="2400" b="1" dirty="0">
                <a:solidFill>
                  <a:srgbClr val="00206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存在形态</a:t>
            </a:r>
            <a:r>
              <a:rPr lang="zh-CN" altLang="en-US" sz="2400" b="1" dirty="0">
                <a:solidFill>
                  <a:srgbClr val="002060"/>
                </a:solidFill>
                <a:latin typeface="微软雅黑" panose="020B0503020204020204" pitchFamily="34" charset="-122"/>
                <a:ea typeface="微软雅黑" panose="020B0503020204020204" pitchFamily="34" charset="-122"/>
                <a:cs typeface="Times New Roman" panose="02020603050405020304" charset="0"/>
                <a:sym typeface="+mn-ea"/>
              </a:rPr>
              <a:t>。</a:t>
            </a:r>
            <a:endParaRPr lang="zh-CN" altLang="en-US" sz="2400" b="1" dirty="0">
              <a:solidFill>
                <a:srgbClr val="00206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nvSpPr>
        <p:spPr>
          <a:xfrm>
            <a:off x="1289509" y="2024439"/>
            <a:ext cx="8944384" cy="799706"/>
          </a:xfrm>
          <a:prstGeom prst="rect">
            <a:avLst/>
          </a:prstGeom>
          <a:noFill/>
        </p:spPr>
        <p:txBody>
          <a:bodyPr wrap="square">
            <a:spAutoFit/>
          </a:bodyPr>
          <a:lstStyle/>
          <a:p>
            <a:pPr indent="0" fontAlgn="auto">
              <a:lnSpc>
                <a:spcPct val="120000"/>
              </a:lnSpc>
              <a:buNone/>
            </a:pP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rPr>
              <a:t>产品线：</a:t>
            </a:r>
            <a:r>
              <a:rPr lang="en-US" altLang="zh-CN" sz="2000" dirty="0" err="1">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rPr>
              <a:t>需要关注陌生产品的获取过程，</a:t>
            </a:r>
            <a:r>
              <a:rPr lang="en-US" altLang="zh-CN" sz="200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尤其是化合价变化</a:t>
            </a:r>
            <a:r>
              <a:rPr lang="en-US" altLang="zh-CN" sz="2000" dirty="0" err="1">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rPr>
              <a:t>，是在初期得到产</a:t>
            </a:r>
            <a:endParaRPr lang="en-US" altLang="zh-CN" sz="2000" dirty="0">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indent="0" fontAlgn="auto">
              <a:lnSpc>
                <a:spcPct val="120000"/>
              </a:lnSpc>
              <a:buNone/>
            </a:pP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rPr>
              <a:t>              </a:t>
            </a:r>
            <a:r>
              <a:rPr lang="en-US" altLang="zh-CN" sz="2000" dirty="0" err="1">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rPr>
              <a:t>品还是后期得到产品，是分离得到还是化学反应得到</a:t>
            </a:r>
            <a:endParaRPr lang="en-US" altLang="en-US" sz="2000" dirty="0">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文本框 6"/>
          <p:cNvSpPr txBox="1"/>
          <p:nvPr/>
        </p:nvSpPr>
        <p:spPr>
          <a:xfrm>
            <a:off x="1289508" y="2938090"/>
            <a:ext cx="6995510" cy="430374"/>
          </a:xfrm>
          <a:prstGeom prst="rect">
            <a:avLst/>
          </a:prstGeom>
          <a:noFill/>
        </p:spPr>
        <p:txBody>
          <a:bodyPr wrap="square">
            <a:spAutoFit/>
          </a:bodyPr>
          <a:lstStyle/>
          <a:p>
            <a:pPr indent="0" fontAlgn="auto">
              <a:lnSpc>
                <a:spcPct val="120000"/>
              </a:lnSpc>
              <a:buNone/>
            </a:pP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rPr>
              <a:t>杂质线：</a:t>
            </a:r>
            <a:r>
              <a:rPr lang="en-US" altLang="zh-CN" sz="2000" dirty="0" err="1">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rPr>
              <a:t>原料含有杂质，需要处理，</a:t>
            </a:r>
            <a:r>
              <a:rPr lang="en-US" altLang="zh-CN" sz="200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需要关注杂质去除主线</a:t>
            </a:r>
            <a:endParaRPr lang="en-US" altLang="en-US"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8" name="图片 7"/>
          <p:cNvPicPr>
            <a:picLocks noChangeAspect="1"/>
          </p:cNvPicPr>
          <p:nvPr/>
        </p:nvPicPr>
        <p:blipFill>
          <a:blip r:embed="rId1"/>
          <a:stretch>
            <a:fillRect/>
          </a:stretch>
        </p:blipFill>
        <p:spPr>
          <a:xfrm>
            <a:off x="11194620" y="27708"/>
            <a:ext cx="729526" cy="729526"/>
          </a:xfrm>
          <a:prstGeom prst="rect">
            <a:avLst/>
          </a:prstGeom>
        </p:spPr>
      </p:pic>
      <p:grpSp>
        <p:nvGrpSpPr>
          <p:cNvPr id="48" name="组合 47"/>
          <p:cNvGrpSpPr/>
          <p:nvPr/>
        </p:nvGrpSpPr>
        <p:grpSpPr>
          <a:xfrm>
            <a:off x="1629193" y="3877227"/>
            <a:ext cx="9614713" cy="1798459"/>
            <a:chOff x="1452259" y="1939887"/>
            <a:chExt cx="9614713" cy="1798459"/>
          </a:xfrm>
        </p:grpSpPr>
        <p:sp>
          <p:nvSpPr>
            <p:cNvPr id="49" name="文本框 48"/>
            <p:cNvSpPr txBox="1"/>
            <p:nvPr/>
          </p:nvSpPr>
          <p:spPr>
            <a:xfrm>
              <a:off x="2763453" y="2724078"/>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酸浸</a:t>
              </a:r>
              <a:endParaRPr lang="zh-CN" altLang="en-US" b="1" dirty="0">
                <a:latin typeface="宋体" panose="02010600030101010101" pitchFamily="2" charset="-122"/>
                <a:ea typeface="宋体" panose="02010600030101010101" pitchFamily="2" charset="-122"/>
              </a:endParaRPr>
            </a:p>
          </p:txBody>
        </p:sp>
        <p:sp>
          <p:nvSpPr>
            <p:cNvPr id="50" name="文本框 49"/>
            <p:cNvSpPr txBox="1"/>
            <p:nvPr/>
          </p:nvSpPr>
          <p:spPr>
            <a:xfrm>
              <a:off x="4133015" y="2715482"/>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沉铜</a:t>
              </a:r>
              <a:endParaRPr lang="zh-CN" altLang="en-US" b="1" dirty="0">
                <a:latin typeface="宋体" panose="02010600030101010101" pitchFamily="2" charset="-122"/>
                <a:ea typeface="宋体" panose="02010600030101010101" pitchFamily="2" charset="-122"/>
              </a:endParaRPr>
            </a:p>
          </p:txBody>
        </p:sp>
        <p:sp>
          <p:nvSpPr>
            <p:cNvPr id="51" name="文本框 50"/>
            <p:cNvSpPr txBox="1"/>
            <p:nvPr/>
          </p:nvSpPr>
          <p:spPr>
            <a:xfrm>
              <a:off x="5512305"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沉锰</a:t>
              </a:r>
              <a:endParaRPr lang="zh-CN" altLang="en-US" b="1" dirty="0">
                <a:latin typeface="宋体" panose="02010600030101010101" pitchFamily="2" charset="-122"/>
                <a:ea typeface="宋体" panose="02010600030101010101" pitchFamily="2" charset="-122"/>
              </a:endParaRPr>
            </a:p>
          </p:txBody>
        </p:sp>
        <p:sp>
          <p:nvSpPr>
            <p:cNvPr id="52" name="文本框 51"/>
            <p:cNvSpPr txBox="1"/>
            <p:nvPr/>
          </p:nvSpPr>
          <p:spPr>
            <a:xfrm>
              <a:off x="6833227"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沉淀</a:t>
              </a:r>
              <a:endParaRPr lang="zh-CN" altLang="en-US" b="1" dirty="0">
                <a:latin typeface="宋体" panose="02010600030101010101" pitchFamily="2" charset="-122"/>
                <a:ea typeface="宋体" panose="02010600030101010101" pitchFamily="2" charset="-122"/>
              </a:endParaRPr>
            </a:p>
          </p:txBody>
        </p:sp>
        <p:sp>
          <p:nvSpPr>
            <p:cNvPr id="53" name="文本框 52"/>
            <p:cNvSpPr txBox="1"/>
            <p:nvPr/>
          </p:nvSpPr>
          <p:spPr>
            <a:xfrm>
              <a:off x="8193061" y="2716097"/>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沉钴</a:t>
              </a:r>
              <a:endParaRPr lang="zh-CN" altLang="en-US" b="1" dirty="0">
                <a:latin typeface="宋体" panose="02010600030101010101" pitchFamily="2" charset="-122"/>
                <a:ea typeface="宋体" panose="02010600030101010101" pitchFamily="2" charset="-122"/>
              </a:endParaRPr>
            </a:p>
          </p:txBody>
        </p:sp>
        <p:sp>
          <p:nvSpPr>
            <p:cNvPr id="54" name="文本框 53"/>
            <p:cNvSpPr txBox="1"/>
            <p:nvPr/>
          </p:nvSpPr>
          <p:spPr>
            <a:xfrm>
              <a:off x="9990646" y="2716770"/>
              <a:ext cx="107632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Co(OH)</a:t>
              </a:r>
              <a:r>
                <a:rPr lang="en-US" altLang="zh-CN" b="1" baseline="-25000" dirty="0">
                  <a:latin typeface="宋体" panose="02010600030101010101" pitchFamily="2" charset="-122"/>
                  <a:ea typeface="宋体" panose="02010600030101010101" pitchFamily="2" charset="-122"/>
                </a:rPr>
                <a:t>3</a:t>
              </a:r>
              <a:endParaRPr lang="zh-CN" altLang="en-US" b="1" baseline="-25000" dirty="0">
                <a:latin typeface="宋体" panose="02010600030101010101" pitchFamily="2" charset="-122"/>
                <a:ea typeface="宋体" panose="02010600030101010101" pitchFamily="2" charset="-122"/>
              </a:endParaRPr>
            </a:p>
          </p:txBody>
        </p:sp>
        <p:sp>
          <p:nvSpPr>
            <p:cNvPr id="55" name="文本框 54"/>
            <p:cNvSpPr txBox="1"/>
            <p:nvPr/>
          </p:nvSpPr>
          <p:spPr>
            <a:xfrm>
              <a:off x="1452259" y="2585578"/>
              <a:ext cx="736600" cy="646331"/>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炼锌废渣</a:t>
              </a:r>
              <a:endParaRPr lang="zh-CN" altLang="en-US" b="1" dirty="0">
                <a:latin typeface="宋体" panose="02010600030101010101" pitchFamily="2" charset="-122"/>
                <a:ea typeface="宋体" panose="02010600030101010101" pitchFamily="2" charset="-122"/>
              </a:endParaRPr>
            </a:p>
          </p:txBody>
        </p:sp>
        <p:sp>
          <p:nvSpPr>
            <p:cNvPr id="56" name="文本框 55"/>
            <p:cNvSpPr txBox="1"/>
            <p:nvPr/>
          </p:nvSpPr>
          <p:spPr>
            <a:xfrm>
              <a:off x="2617124" y="1950401"/>
              <a:ext cx="1026592" cy="369332"/>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稀</a:t>
              </a: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SO</a:t>
              </a:r>
              <a:r>
                <a:rPr lang="en-US" altLang="zh-CN" b="1" baseline="-25000" dirty="0">
                  <a:latin typeface="宋体" panose="02010600030101010101" pitchFamily="2" charset="-122"/>
                  <a:ea typeface="宋体" panose="02010600030101010101" pitchFamily="2" charset="-122"/>
                </a:rPr>
                <a:t>4</a:t>
              </a:r>
              <a:endParaRPr lang="zh-CN" altLang="en-US" b="1" baseline="-25000" dirty="0">
                <a:latin typeface="宋体" panose="02010600030101010101" pitchFamily="2" charset="-122"/>
                <a:ea typeface="宋体" panose="02010600030101010101" pitchFamily="2" charset="-122"/>
              </a:endParaRPr>
            </a:p>
          </p:txBody>
        </p:sp>
        <p:sp>
          <p:nvSpPr>
            <p:cNvPr id="57" name="文本框 56"/>
            <p:cNvSpPr txBox="1"/>
            <p:nvPr/>
          </p:nvSpPr>
          <p:spPr>
            <a:xfrm>
              <a:off x="4210836" y="1939887"/>
              <a:ext cx="570180"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endParaRPr lang="zh-CN" altLang="en-US" b="1" baseline="-25000" dirty="0">
                <a:latin typeface="宋体" panose="02010600030101010101" pitchFamily="2" charset="-122"/>
                <a:ea typeface="宋体" panose="02010600030101010101" pitchFamily="2" charset="-122"/>
              </a:endParaRPr>
            </a:p>
          </p:txBody>
        </p:sp>
        <p:sp>
          <p:nvSpPr>
            <p:cNvPr id="58" name="文本框 57"/>
            <p:cNvSpPr txBox="1"/>
            <p:nvPr/>
          </p:nvSpPr>
          <p:spPr>
            <a:xfrm>
              <a:off x="5439807"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O</a:t>
              </a:r>
              <a:r>
                <a:rPr lang="en-US" altLang="zh-CN" b="1" baseline="-25000" dirty="0">
                  <a:latin typeface="宋体" panose="02010600030101010101" pitchFamily="2" charset="-122"/>
                  <a:ea typeface="宋体" panose="02010600030101010101" pitchFamily="2" charset="-122"/>
                </a:rPr>
                <a:t>8</a:t>
              </a:r>
              <a:endParaRPr lang="zh-CN" altLang="en-US" b="1" baseline="-25000" dirty="0">
                <a:latin typeface="宋体" panose="02010600030101010101" pitchFamily="2" charset="-122"/>
                <a:ea typeface="宋体" panose="02010600030101010101" pitchFamily="2" charset="-122"/>
              </a:endParaRPr>
            </a:p>
          </p:txBody>
        </p:sp>
        <p:sp>
          <p:nvSpPr>
            <p:cNvPr id="59" name="文本框 58"/>
            <p:cNvSpPr txBox="1"/>
            <p:nvPr/>
          </p:nvSpPr>
          <p:spPr>
            <a:xfrm>
              <a:off x="6760729"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NaOH</a:t>
              </a:r>
              <a:endParaRPr lang="zh-CN" altLang="en-US" b="1" dirty="0">
                <a:latin typeface="宋体" panose="02010600030101010101" pitchFamily="2" charset="-122"/>
                <a:ea typeface="宋体" panose="02010600030101010101" pitchFamily="2" charset="-122"/>
              </a:endParaRPr>
            </a:p>
          </p:txBody>
        </p:sp>
        <p:sp>
          <p:nvSpPr>
            <p:cNvPr id="60" name="文本框 59"/>
            <p:cNvSpPr txBox="1"/>
            <p:nvPr/>
          </p:nvSpPr>
          <p:spPr>
            <a:xfrm>
              <a:off x="8149747" y="1947327"/>
              <a:ext cx="809098" cy="369332"/>
            </a:xfrm>
            <a:prstGeom prst="rect">
              <a:avLst/>
            </a:prstGeom>
            <a:noFill/>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NaClO</a:t>
              </a:r>
              <a:endParaRPr lang="zh-CN" altLang="en-US" b="1" dirty="0">
                <a:latin typeface="宋体" panose="02010600030101010101" pitchFamily="2" charset="-122"/>
                <a:ea typeface="宋体" panose="02010600030101010101" pitchFamily="2" charset="-122"/>
              </a:endParaRPr>
            </a:p>
          </p:txBody>
        </p:sp>
        <p:cxnSp>
          <p:nvCxnSpPr>
            <p:cNvPr id="61" name="直接箭头连接符 60"/>
            <p:cNvCxnSpPr>
              <a:stCxn id="56" idx="2"/>
              <a:endCxn id="49" idx="0"/>
            </p:cNvCxnSpPr>
            <p:nvPr/>
          </p:nvCxnSpPr>
          <p:spPr>
            <a:xfrm>
              <a:off x="3130420" y="2319733"/>
              <a:ext cx="1333" cy="4043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57" idx="2"/>
              <a:endCxn id="50" idx="0"/>
            </p:cNvCxnSpPr>
            <p:nvPr/>
          </p:nvCxnSpPr>
          <p:spPr>
            <a:xfrm>
              <a:off x="4495926" y="2309219"/>
              <a:ext cx="5389" cy="4062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58" idx="2"/>
              <a:endCxn id="51" idx="0"/>
            </p:cNvCxnSpPr>
            <p:nvPr/>
          </p:nvCxnSpPr>
          <p:spPr>
            <a:xfrm>
              <a:off x="5880605"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59" idx="2"/>
              <a:endCxn id="52" idx="0"/>
            </p:cNvCxnSpPr>
            <p:nvPr/>
          </p:nvCxnSpPr>
          <p:spPr>
            <a:xfrm>
              <a:off x="7201527"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stCxn id="60" idx="2"/>
              <a:endCxn id="53" idx="0"/>
            </p:cNvCxnSpPr>
            <p:nvPr/>
          </p:nvCxnSpPr>
          <p:spPr>
            <a:xfrm>
              <a:off x="8554296" y="2316659"/>
              <a:ext cx="7065" cy="3994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53" idx="3"/>
            </p:cNvCxnSpPr>
            <p:nvPr/>
          </p:nvCxnSpPr>
          <p:spPr>
            <a:xfrm>
              <a:off x="8929661" y="2900763"/>
              <a:ext cx="1197889" cy="761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stCxn id="52" idx="3"/>
              <a:endCxn id="53" idx="1"/>
            </p:cNvCxnSpPr>
            <p:nvPr/>
          </p:nvCxnSpPr>
          <p:spPr>
            <a:xfrm>
              <a:off x="7569827" y="2900395"/>
              <a:ext cx="623234" cy="3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51" idx="3"/>
              <a:endCxn id="52" idx="1"/>
            </p:cNvCxnSpPr>
            <p:nvPr/>
          </p:nvCxnSpPr>
          <p:spPr>
            <a:xfrm>
              <a:off x="6248905" y="2900395"/>
              <a:ext cx="58432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50" idx="3"/>
              <a:endCxn id="51" idx="1"/>
            </p:cNvCxnSpPr>
            <p:nvPr/>
          </p:nvCxnSpPr>
          <p:spPr>
            <a:xfrm>
              <a:off x="4869615" y="2900148"/>
              <a:ext cx="642690" cy="24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49" idx="3"/>
              <a:endCxn id="50" idx="1"/>
            </p:cNvCxnSpPr>
            <p:nvPr/>
          </p:nvCxnSpPr>
          <p:spPr>
            <a:xfrm flipV="1">
              <a:off x="3500053" y="2900148"/>
              <a:ext cx="632962" cy="859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5" idx="3"/>
              <a:endCxn id="49" idx="1"/>
            </p:cNvCxnSpPr>
            <p:nvPr/>
          </p:nvCxnSpPr>
          <p:spPr>
            <a:xfrm>
              <a:off x="2188859" y="2908744"/>
              <a:ext cx="57459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2762120" y="3362689"/>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浸渣</a:t>
              </a:r>
              <a:endParaRPr lang="zh-CN" altLang="en-US" b="1" dirty="0">
                <a:latin typeface="宋体" panose="02010600030101010101" pitchFamily="2" charset="-122"/>
                <a:ea typeface="宋体" panose="02010600030101010101" pitchFamily="2" charset="-122"/>
              </a:endParaRPr>
            </a:p>
          </p:txBody>
        </p:sp>
        <p:sp>
          <p:nvSpPr>
            <p:cNvPr id="73" name="文本框 72"/>
            <p:cNvSpPr txBox="1"/>
            <p:nvPr/>
          </p:nvSpPr>
          <p:spPr>
            <a:xfrm>
              <a:off x="4129583" y="3362689"/>
              <a:ext cx="736600" cy="369332"/>
            </a:xfrm>
            <a:prstGeom prst="rect">
              <a:avLst/>
            </a:prstGeom>
            <a:noFill/>
            <a:ln w="19050">
              <a:noFill/>
            </a:ln>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CuS</a:t>
              </a:r>
              <a:endParaRPr lang="zh-CN" altLang="en-US" b="1" dirty="0">
                <a:latin typeface="宋体" panose="02010600030101010101" pitchFamily="2" charset="-122"/>
                <a:ea typeface="宋体" panose="02010600030101010101" pitchFamily="2" charset="-122"/>
              </a:endParaRPr>
            </a:p>
          </p:txBody>
        </p:sp>
        <p:sp>
          <p:nvSpPr>
            <p:cNvPr id="74" name="文本框 73"/>
            <p:cNvSpPr txBox="1"/>
            <p:nvPr/>
          </p:nvSpPr>
          <p:spPr>
            <a:xfrm>
              <a:off x="5565142" y="3362689"/>
              <a:ext cx="642690" cy="369332"/>
            </a:xfrm>
            <a:prstGeom prst="rect">
              <a:avLst/>
            </a:prstGeom>
            <a:noFill/>
            <a:ln w="19050">
              <a:noFill/>
            </a:ln>
          </p:spPr>
          <p:txBody>
            <a:bodyPr wrap="square" rtlCol="0">
              <a:spAutoFit/>
            </a:bodyPr>
            <a:lstStyle/>
            <a:p>
              <a:pPr algn="ctr"/>
              <a:r>
                <a:rPr lang="en-US" altLang="zh-CN" b="1" dirty="0">
                  <a:latin typeface="宋体" panose="02010600030101010101" pitchFamily="2" charset="-122"/>
                  <a:ea typeface="宋体" panose="02010600030101010101" pitchFamily="2" charset="-122"/>
                </a:rPr>
                <a:t>MnO</a:t>
              </a:r>
              <a:r>
                <a:rPr lang="en-US" altLang="zh-CN" b="1" baseline="-25000" dirty="0">
                  <a:latin typeface="宋体" panose="02010600030101010101" pitchFamily="2" charset="-122"/>
                  <a:ea typeface="宋体" panose="02010600030101010101" pitchFamily="2" charset="-122"/>
                </a:rPr>
                <a:t>2</a:t>
              </a:r>
              <a:endParaRPr lang="zh-CN" altLang="en-US" b="1" baseline="-25000" dirty="0">
                <a:latin typeface="宋体" panose="02010600030101010101" pitchFamily="2" charset="-122"/>
                <a:ea typeface="宋体" panose="02010600030101010101" pitchFamily="2" charset="-122"/>
              </a:endParaRPr>
            </a:p>
          </p:txBody>
        </p:sp>
        <p:sp>
          <p:nvSpPr>
            <p:cNvPr id="75" name="文本框 74"/>
            <p:cNvSpPr txBox="1"/>
            <p:nvPr/>
          </p:nvSpPr>
          <p:spPr>
            <a:xfrm>
              <a:off x="6835325" y="3369014"/>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滤渣</a:t>
              </a:r>
              <a:endParaRPr lang="zh-CN" altLang="en-US" b="1" dirty="0">
                <a:latin typeface="宋体" panose="02010600030101010101" pitchFamily="2" charset="-122"/>
                <a:ea typeface="宋体" panose="02010600030101010101" pitchFamily="2" charset="-122"/>
              </a:endParaRPr>
            </a:p>
          </p:txBody>
        </p:sp>
        <p:sp>
          <p:nvSpPr>
            <p:cNvPr id="76" name="文本框 75"/>
            <p:cNvSpPr txBox="1"/>
            <p:nvPr/>
          </p:nvSpPr>
          <p:spPr>
            <a:xfrm>
              <a:off x="8193061" y="3359287"/>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滤液</a:t>
              </a:r>
              <a:endParaRPr lang="zh-CN" altLang="en-US" b="1" dirty="0">
                <a:latin typeface="宋体" panose="02010600030101010101" pitchFamily="2" charset="-122"/>
                <a:ea typeface="宋体" panose="02010600030101010101" pitchFamily="2" charset="-122"/>
              </a:endParaRPr>
            </a:p>
          </p:txBody>
        </p:sp>
        <p:cxnSp>
          <p:nvCxnSpPr>
            <p:cNvPr id="77" name="直接箭头连接符 76"/>
            <p:cNvCxnSpPr>
              <a:stCxn id="49" idx="2"/>
              <a:endCxn id="72" idx="0"/>
            </p:cNvCxnSpPr>
            <p:nvPr/>
          </p:nvCxnSpPr>
          <p:spPr>
            <a:xfrm flipH="1">
              <a:off x="3130420" y="3093410"/>
              <a:ext cx="1333" cy="26927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50" idx="2"/>
              <a:endCxn id="73" idx="0"/>
            </p:cNvCxnSpPr>
            <p:nvPr/>
          </p:nvCxnSpPr>
          <p:spPr>
            <a:xfrm flipH="1">
              <a:off x="4497883" y="3084814"/>
              <a:ext cx="3432" cy="2778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51" idx="2"/>
              <a:endCxn id="74" idx="0"/>
            </p:cNvCxnSpPr>
            <p:nvPr/>
          </p:nvCxnSpPr>
          <p:spPr>
            <a:xfrm>
              <a:off x="5880605" y="3085061"/>
              <a:ext cx="5882" cy="2776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a:stCxn id="52" idx="2"/>
              <a:endCxn id="75" idx="0"/>
            </p:cNvCxnSpPr>
            <p:nvPr/>
          </p:nvCxnSpPr>
          <p:spPr>
            <a:xfrm>
              <a:off x="7201527" y="3085061"/>
              <a:ext cx="2098" cy="2839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stCxn id="53" idx="2"/>
              <a:endCxn id="76" idx="0"/>
            </p:cNvCxnSpPr>
            <p:nvPr/>
          </p:nvCxnSpPr>
          <p:spPr>
            <a:xfrm>
              <a:off x="8561361" y="3085429"/>
              <a:ext cx="0" cy="27385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391572" y="5281857"/>
            <a:ext cx="8770126" cy="398780"/>
          </a:xfrm>
          <a:prstGeom prst="rect">
            <a:avLst/>
          </a:prstGeom>
          <a:solidFill>
            <a:srgbClr val="FDFBEC"/>
          </a:solidFill>
          <a:ln w="19050">
            <a:solidFill>
              <a:srgbClr val="EFE9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391574" y="3916834"/>
            <a:ext cx="8770124" cy="398780"/>
          </a:xfrm>
          <a:prstGeom prst="rect">
            <a:avLst/>
          </a:prstGeom>
          <a:solidFill>
            <a:srgbClr val="E5EFDC"/>
          </a:solidFill>
          <a:ln w="19050">
            <a:solidFill>
              <a:srgbClr val="C0C8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22358" y="3908367"/>
            <a:ext cx="944880" cy="398780"/>
          </a:xfrm>
          <a:prstGeom prst="rect">
            <a:avLst/>
          </a:prstGeom>
          <a:solidFill>
            <a:srgbClr val="A8D18A"/>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试剂线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40" name="文本框 39"/>
          <p:cNvSpPr txBox="1"/>
          <p:nvPr/>
        </p:nvSpPr>
        <p:spPr>
          <a:xfrm>
            <a:off x="418734" y="5276906"/>
            <a:ext cx="944880" cy="398780"/>
          </a:xfrm>
          <a:prstGeom prst="rect">
            <a:avLst/>
          </a:prstGeom>
          <a:solidFill>
            <a:srgbClr val="F9E99B"/>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杂质线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41" name="文本框 40"/>
          <p:cNvSpPr txBox="1"/>
          <p:nvPr/>
        </p:nvSpPr>
        <p:spPr>
          <a:xfrm>
            <a:off x="418734" y="5917066"/>
            <a:ext cx="954696" cy="398780"/>
          </a:xfrm>
          <a:prstGeom prst="rect">
            <a:avLst/>
          </a:prstGeom>
          <a:solidFill>
            <a:srgbClr val="F7C20B"/>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产品线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1391572" y="5210750"/>
            <a:ext cx="9535980" cy="1016032"/>
            <a:chOff x="1367183" y="5452531"/>
            <a:chExt cx="10430472" cy="1016032"/>
          </a:xfrm>
        </p:grpSpPr>
        <p:sp>
          <p:nvSpPr>
            <p:cNvPr id="44" name="矩形 43"/>
            <p:cNvSpPr/>
            <p:nvPr/>
          </p:nvSpPr>
          <p:spPr>
            <a:xfrm>
              <a:off x="1367183" y="6247910"/>
              <a:ext cx="10117667" cy="22065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箭头: 上 44"/>
            <p:cNvSpPr/>
            <p:nvPr/>
          </p:nvSpPr>
          <p:spPr>
            <a:xfrm>
              <a:off x="11345333" y="5452531"/>
              <a:ext cx="452322" cy="1016031"/>
            </a:xfrm>
            <a:prstGeom prst="up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304021" y="1795569"/>
            <a:ext cx="9939735" cy="799706"/>
          </a:xfrm>
          <a:prstGeom prst="rect">
            <a:avLst/>
          </a:prstGeom>
          <a:noFill/>
        </p:spPr>
        <p:txBody>
          <a:bodyPr wrap="square">
            <a:spAutoFit/>
          </a:bodyPr>
          <a:lstStyle/>
          <a:p>
            <a:pPr indent="0" fontAlgn="auto">
              <a:lnSpc>
                <a:spcPct val="120000"/>
              </a:lnSpc>
              <a:buNone/>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试剂线：</a:t>
            </a:r>
            <a:r>
              <a:rPr lang="en-US" altLang="zh-CN" sz="200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去除杂质</a:t>
            </a:r>
            <a:r>
              <a:rPr lang="en-US" altLang="zh-CN" sz="2000" dirty="0" err="1">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rPr>
              <a:t>和</a:t>
            </a:r>
            <a:r>
              <a:rPr lang="en-US" altLang="zh-CN" sz="200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获取产品</a:t>
            </a: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rPr>
              <a:t>所加</a:t>
            </a:r>
            <a:r>
              <a:rPr lang="en-US" altLang="zh-CN" sz="2000" dirty="0" err="1">
                <a:solidFill>
                  <a:schemeClr val="tx1">
                    <a:lumMod val="50000"/>
                  </a:schemeClr>
                </a:solidFill>
                <a:latin typeface="微软雅黑" panose="020B0503020204020204" pitchFamily="34" charset="-122"/>
                <a:ea typeface="微软雅黑" panose="020B0503020204020204" pitchFamily="34" charset="-122"/>
                <a:cs typeface="宋体" panose="02010600030101010101" pitchFamily="2" charset="-122"/>
              </a:rPr>
              <a:t>试剂，</a:t>
            </a:r>
            <a:r>
              <a:rPr lang="en-US" altLang="zh-CN" sz="2000" dirty="0" err="1">
                <a:latin typeface="微软雅黑" panose="020B0503020204020204" pitchFamily="34" charset="-122"/>
                <a:ea typeface="微软雅黑" panose="020B0503020204020204" pitchFamily="34" charset="-122"/>
                <a:cs typeface="宋体" panose="02010600030101010101" pitchFamily="2" charset="-122"/>
              </a:rPr>
              <a:t>需要</a:t>
            </a:r>
            <a:r>
              <a:rPr lang="en-US" altLang="zh-CN" sz="200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关注常见试剂的</a:t>
            </a:r>
            <a:r>
              <a:rPr lang="zh-CN" altLang="en-US"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性质和</a:t>
            </a:r>
            <a:r>
              <a:rPr lang="en-US" altLang="zh-CN" sz="2000"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作用</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 （酸、碱、盐、</a:t>
            </a:r>
            <a:endPar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endParaRPr>
          </a:p>
          <a:p>
            <a:pPr indent="0" fontAlgn="auto">
              <a:lnSpc>
                <a:spcPct val="120000"/>
              </a:lnSpc>
              <a:buNone/>
            </a:pP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              </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氧化剂、还原剂）</a:t>
            </a:r>
            <a:endParaRPr lang="en-US" altLang="en-US"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1304021" y="1000469"/>
            <a:ext cx="9939735" cy="830997"/>
          </a:xfrm>
          <a:prstGeom prst="rect">
            <a:avLst/>
          </a:prstGeom>
          <a:noFill/>
        </p:spPr>
        <p:txBody>
          <a:bodyPr wrap="square" rtlCol="0" anchor="t">
            <a:spAutoFit/>
          </a:bodyPr>
          <a:lstStyle/>
          <a:p>
            <a:r>
              <a:rPr lang="zh-CN" altLang="en-US" sz="2400" b="1" dirty="0">
                <a:solidFill>
                  <a:srgbClr val="002060"/>
                </a:solidFill>
                <a:latin typeface="微软雅黑" panose="020B0503020204020204" pitchFamily="34" charset="-122"/>
                <a:ea typeface="微软雅黑" panose="020B0503020204020204" pitchFamily="34" charset="-122"/>
                <a:cs typeface="Times New Roman" panose="02020603050405020304" charset="0"/>
                <a:sym typeface="+mn-ea"/>
              </a:rPr>
              <a:t>再次依靠元素守恒线索，补充辅助试剂所含杂质元素，分析其价态、类别、存在形态，关注杂质线</a:t>
            </a:r>
            <a:endParaRPr lang="zh-CN" altLang="en-US" sz="2400" b="1" dirty="0">
              <a:solidFill>
                <a:srgbClr val="00206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585159" y="76201"/>
            <a:ext cx="6679799"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工艺流程结构认知模型：横向四线</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11194620" y="27708"/>
            <a:ext cx="729526" cy="729526"/>
          </a:xfrm>
          <a:prstGeom prst="rect">
            <a:avLst/>
          </a:prstGeom>
        </p:spPr>
      </p:pic>
      <p:sp>
        <p:nvSpPr>
          <p:cNvPr id="12" name="矩形 11"/>
          <p:cNvSpPr/>
          <p:nvPr/>
        </p:nvSpPr>
        <p:spPr>
          <a:xfrm>
            <a:off x="1953464" y="2205120"/>
            <a:ext cx="8188063" cy="1542219"/>
          </a:xfrm>
          <a:prstGeom prst="rect">
            <a:avLst/>
          </a:prstGeom>
          <a:solidFill>
            <a:schemeClr val="bg1"/>
          </a:solidFill>
          <a:ln>
            <a:solidFill>
              <a:srgbClr val="0389D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4300"/>
              </a:lnSpc>
            </a:pPr>
            <a:r>
              <a:rPr lang="en-US" altLang="zh-CN" sz="2400" b="1" dirty="0">
                <a:solidFill>
                  <a:srgbClr val="0389D2"/>
                </a:solidFill>
                <a:latin typeface="微软雅黑" panose="020B0503020204020204" pitchFamily="34" charset="-122"/>
                <a:ea typeface="微软雅黑" panose="020B0503020204020204" pitchFamily="34" charset="-122"/>
              </a:rPr>
              <a:t>           •</a:t>
            </a:r>
            <a:r>
              <a:rPr lang="en-US" altLang="zh-CN" sz="2400" b="1" dirty="0">
                <a:solidFill>
                  <a:schemeClr val="tx1"/>
                </a:solidFill>
                <a:latin typeface="微软雅黑" panose="020B0503020204020204" pitchFamily="34" charset="-122"/>
                <a:ea typeface="微软雅黑" panose="020B0503020204020204" pitchFamily="34" charset="-122"/>
              </a:rPr>
              <a:t>  </a:t>
            </a:r>
            <a:r>
              <a:rPr lang="zh-CN" altLang="en-US" sz="2400" b="1" dirty="0">
                <a:solidFill>
                  <a:schemeClr val="tx1"/>
                </a:solidFill>
                <a:latin typeface="微软雅黑" panose="020B0503020204020204" pitchFamily="34" charset="-122"/>
                <a:ea typeface="微软雅黑" panose="020B0503020204020204" pitchFamily="34" charset="-122"/>
              </a:rPr>
              <a:t>目标元素是谁？化合价是否变化？</a:t>
            </a:r>
            <a:endParaRPr lang="en-US" altLang="zh-CN" sz="2400" b="1" dirty="0">
              <a:solidFill>
                <a:schemeClr val="tx1"/>
              </a:solidFill>
              <a:latin typeface="微软雅黑" panose="020B0503020204020204" pitchFamily="34" charset="-122"/>
              <a:ea typeface="微软雅黑" panose="020B0503020204020204" pitchFamily="34" charset="-122"/>
            </a:endParaRPr>
          </a:p>
          <a:p>
            <a:pPr>
              <a:lnSpc>
                <a:spcPts val="4300"/>
              </a:lnSpc>
            </a:pPr>
            <a:r>
              <a:rPr lang="en-US" altLang="zh-CN" sz="2400" b="1" dirty="0">
                <a:solidFill>
                  <a:srgbClr val="0389D2"/>
                </a:solidFill>
                <a:latin typeface="微软雅黑" panose="020B0503020204020204" pitchFamily="34" charset="-122"/>
                <a:ea typeface="微软雅黑" panose="020B0503020204020204" pitchFamily="34" charset="-122"/>
              </a:rPr>
              <a:t>           •</a:t>
            </a:r>
            <a:r>
              <a:rPr lang="en-US" altLang="zh-CN" sz="2400" b="1" dirty="0">
                <a:solidFill>
                  <a:schemeClr val="tx1"/>
                </a:solidFill>
                <a:latin typeface="微软雅黑" panose="020B0503020204020204" pitchFamily="34" charset="-122"/>
                <a:ea typeface="微软雅黑" panose="020B0503020204020204" pitchFamily="34" charset="-122"/>
              </a:rPr>
              <a:t>  </a:t>
            </a:r>
            <a:r>
              <a:rPr lang="zh-CN" altLang="en-US" sz="2400" b="1" dirty="0">
                <a:solidFill>
                  <a:schemeClr val="tx1"/>
                </a:solidFill>
                <a:latin typeface="微软雅黑" panose="020B0503020204020204" pitchFamily="34" charset="-122"/>
                <a:ea typeface="微软雅黑" panose="020B0503020204020204" pitchFamily="34" charset="-122"/>
              </a:rPr>
              <a:t>杂质是谁？在哪一步除去？</a:t>
            </a:r>
            <a:endParaRPr lang="en-US" altLang="zh-CN" sz="2400" b="1" dirty="0">
              <a:solidFill>
                <a:schemeClr val="tx1"/>
              </a:solidFill>
              <a:latin typeface="微软雅黑" panose="020B0503020204020204" pitchFamily="34" charset="-122"/>
              <a:ea typeface="微软雅黑" panose="020B0503020204020204" pitchFamily="34" charset="-122"/>
            </a:endParaRPr>
          </a:p>
          <a:p>
            <a:pPr>
              <a:lnSpc>
                <a:spcPts val="4300"/>
              </a:lnSpc>
            </a:pPr>
            <a:r>
              <a:rPr lang="en-US" altLang="zh-CN" sz="2400" b="1" dirty="0">
                <a:solidFill>
                  <a:srgbClr val="0389D2"/>
                </a:solidFill>
                <a:latin typeface="微软雅黑" panose="020B0503020204020204" pitchFamily="34" charset="-122"/>
                <a:ea typeface="微软雅黑" panose="020B0503020204020204" pitchFamily="34" charset="-122"/>
              </a:rPr>
              <a:t>           •</a:t>
            </a:r>
            <a:r>
              <a:rPr lang="en-US" altLang="zh-CN" sz="2400" b="1" dirty="0">
                <a:solidFill>
                  <a:schemeClr val="tx1"/>
                </a:solidFill>
                <a:latin typeface="微软雅黑" panose="020B0503020204020204" pitchFamily="34" charset="-122"/>
                <a:ea typeface="微软雅黑" panose="020B0503020204020204" pitchFamily="34" charset="-122"/>
              </a:rPr>
              <a:t>  </a:t>
            </a:r>
            <a:r>
              <a:rPr lang="zh-CN" altLang="en-US" sz="2400" b="1" dirty="0">
                <a:solidFill>
                  <a:schemeClr val="tx1"/>
                </a:solidFill>
                <a:latin typeface="微软雅黑" panose="020B0503020204020204" pitchFamily="34" charset="-122"/>
                <a:ea typeface="微软雅黑" panose="020B0503020204020204" pitchFamily="34" charset="-122"/>
              </a:rPr>
              <a:t>是否引入新的杂质元素？如何引入？</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877701" y="2550775"/>
            <a:ext cx="820101" cy="1038608"/>
            <a:chOff x="533016" y="1610208"/>
            <a:chExt cx="2286384" cy="708620"/>
          </a:xfrm>
        </p:grpSpPr>
        <p:sp>
          <p:nvSpPr>
            <p:cNvPr id="14" name="流程图: 手动输入 13"/>
            <p:cNvSpPr/>
            <p:nvPr/>
          </p:nvSpPr>
          <p:spPr>
            <a:xfrm rot="10800000" flipH="1">
              <a:off x="534494" y="1748339"/>
              <a:ext cx="210573" cy="570489"/>
            </a:xfrm>
            <a:prstGeom prst="flowChartManualInput">
              <a:avLst/>
            </a:prstGeom>
            <a:solidFill>
              <a:srgbClr val="05E2EB"/>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流程图: 手动输入 14"/>
            <p:cNvSpPr/>
            <p:nvPr/>
          </p:nvSpPr>
          <p:spPr>
            <a:xfrm rot="5400000" flipH="1">
              <a:off x="1390964" y="752260"/>
              <a:ext cx="570488" cy="2286384"/>
            </a:xfrm>
            <a:prstGeom prst="flowChartManualInput">
              <a:avLst/>
            </a:prstGeom>
            <a:solidFill>
              <a:srgbClr val="0389D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zh-CN" altLang="en-US" sz="3200" b="1" dirty="0"/>
            </a:p>
          </p:txBody>
        </p:sp>
      </p:grpSp>
      <p:sp>
        <p:nvSpPr>
          <p:cNvPr id="16" name="矩形 15"/>
          <p:cNvSpPr/>
          <p:nvPr/>
        </p:nvSpPr>
        <p:spPr>
          <a:xfrm>
            <a:off x="8421788" y="2235195"/>
            <a:ext cx="1434545" cy="47275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C00000"/>
                </a:solidFill>
                <a:latin typeface="楷体" panose="02010609060101010101" pitchFamily="49" charset="-122"/>
                <a:ea typeface="楷体" panose="02010609060101010101" pitchFamily="49" charset="-122"/>
              </a:rPr>
              <a:t>看产品线</a:t>
            </a:r>
            <a:endParaRPr lang="zh-CN" altLang="en-US" sz="2400" b="1" dirty="0">
              <a:solidFill>
                <a:srgbClr val="C00000"/>
              </a:solidFill>
              <a:latin typeface="楷体" panose="02010609060101010101" pitchFamily="49" charset="-122"/>
              <a:ea typeface="楷体" panose="02010609060101010101" pitchFamily="49" charset="-122"/>
            </a:endParaRPr>
          </a:p>
        </p:txBody>
      </p:sp>
      <p:sp>
        <p:nvSpPr>
          <p:cNvPr id="17" name="矩形 16"/>
          <p:cNvSpPr/>
          <p:nvPr/>
        </p:nvSpPr>
        <p:spPr>
          <a:xfrm>
            <a:off x="8421788" y="2753230"/>
            <a:ext cx="1434545" cy="47275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C00000"/>
                </a:solidFill>
                <a:latin typeface="楷体" panose="02010609060101010101" pitchFamily="49" charset="-122"/>
                <a:ea typeface="楷体" panose="02010609060101010101" pitchFamily="49" charset="-122"/>
              </a:rPr>
              <a:t>看杂质线</a:t>
            </a:r>
            <a:endParaRPr lang="zh-CN" altLang="en-US" sz="2400" b="1" dirty="0">
              <a:solidFill>
                <a:srgbClr val="C00000"/>
              </a:solidFill>
              <a:latin typeface="楷体" panose="02010609060101010101" pitchFamily="49" charset="-122"/>
              <a:ea typeface="楷体" panose="02010609060101010101" pitchFamily="49" charset="-122"/>
            </a:endParaRPr>
          </a:p>
        </p:txBody>
      </p:sp>
      <p:sp>
        <p:nvSpPr>
          <p:cNvPr id="18" name="矩形 17"/>
          <p:cNvSpPr/>
          <p:nvPr/>
        </p:nvSpPr>
        <p:spPr>
          <a:xfrm>
            <a:off x="8421788" y="3271265"/>
            <a:ext cx="1434545" cy="47275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C00000"/>
                </a:solidFill>
                <a:latin typeface="楷体" panose="02010609060101010101" pitchFamily="49" charset="-122"/>
                <a:ea typeface="楷体" panose="02010609060101010101" pitchFamily="49" charset="-122"/>
              </a:rPr>
              <a:t>看试剂线</a:t>
            </a:r>
            <a:endParaRPr lang="zh-CN" altLang="en-US" sz="2400" b="1" dirty="0">
              <a:solidFill>
                <a:srgbClr val="C00000"/>
              </a:solidFill>
              <a:latin typeface="楷体" panose="02010609060101010101" pitchFamily="49" charset="-122"/>
              <a:ea typeface="楷体" panose="02010609060101010101" pitchFamily="49" charset="-122"/>
            </a:endParaRPr>
          </a:p>
        </p:txBody>
      </p:sp>
      <p:grpSp>
        <p:nvGrpSpPr>
          <p:cNvPr id="2" name="组合 1"/>
          <p:cNvGrpSpPr/>
          <p:nvPr/>
        </p:nvGrpSpPr>
        <p:grpSpPr>
          <a:xfrm>
            <a:off x="1629193" y="3877227"/>
            <a:ext cx="9614713" cy="1798459"/>
            <a:chOff x="1452259" y="1939887"/>
            <a:chExt cx="9614713" cy="1798459"/>
          </a:xfrm>
        </p:grpSpPr>
        <p:sp>
          <p:nvSpPr>
            <p:cNvPr id="3" name="文本框 2"/>
            <p:cNvSpPr txBox="1"/>
            <p:nvPr/>
          </p:nvSpPr>
          <p:spPr>
            <a:xfrm>
              <a:off x="2763453" y="2724078"/>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酸浸</a:t>
              </a:r>
              <a:endParaRPr lang="zh-CN" altLang="en-US" b="1" dirty="0">
                <a:latin typeface="宋体" panose="02010600030101010101" pitchFamily="2" charset="-122"/>
                <a:ea typeface="宋体" panose="02010600030101010101" pitchFamily="2" charset="-122"/>
              </a:endParaRPr>
            </a:p>
          </p:txBody>
        </p:sp>
        <p:sp>
          <p:nvSpPr>
            <p:cNvPr id="6" name="文本框 5"/>
            <p:cNvSpPr txBox="1"/>
            <p:nvPr/>
          </p:nvSpPr>
          <p:spPr>
            <a:xfrm>
              <a:off x="4133015" y="2715482"/>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沉铜</a:t>
              </a:r>
              <a:endParaRPr lang="zh-CN" altLang="en-US" b="1" dirty="0">
                <a:latin typeface="宋体" panose="02010600030101010101" pitchFamily="2" charset="-122"/>
                <a:ea typeface="宋体" panose="02010600030101010101" pitchFamily="2" charset="-122"/>
              </a:endParaRPr>
            </a:p>
          </p:txBody>
        </p:sp>
        <p:sp>
          <p:nvSpPr>
            <p:cNvPr id="7" name="文本框 6"/>
            <p:cNvSpPr txBox="1"/>
            <p:nvPr/>
          </p:nvSpPr>
          <p:spPr>
            <a:xfrm>
              <a:off x="5512305"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沉锰</a:t>
              </a:r>
              <a:endParaRPr lang="zh-CN" altLang="en-US" b="1" dirty="0">
                <a:latin typeface="宋体" panose="02010600030101010101" pitchFamily="2" charset="-122"/>
                <a:ea typeface="宋体" panose="02010600030101010101" pitchFamily="2" charset="-122"/>
              </a:endParaRPr>
            </a:p>
          </p:txBody>
        </p:sp>
        <p:sp>
          <p:nvSpPr>
            <p:cNvPr id="8" name="文本框 7"/>
            <p:cNvSpPr txBox="1"/>
            <p:nvPr/>
          </p:nvSpPr>
          <p:spPr>
            <a:xfrm>
              <a:off x="6833227"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沉淀</a:t>
              </a:r>
              <a:endParaRPr lang="zh-CN" altLang="en-US" b="1" dirty="0">
                <a:latin typeface="宋体" panose="02010600030101010101" pitchFamily="2" charset="-122"/>
                <a:ea typeface="宋体" panose="02010600030101010101" pitchFamily="2" charset="-122"/>
              </a:endParaRPr>
            </a:p>
          </p:txBody>
        </p:sp>
        <p:sp>
          <p:nvSpPr>
            <p:cNvPr id="11" name="文本框 10"/>
            <p:cNvSpPr txBox="1"/>
            <p:nvPr/>
          </p:nvSpPr>
          <p:spPr>
            <a:xfrm>
              <a:off x="8193061" y="2716097"/>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沉钴</a:t>
              </a:r>
              <a:endParaRPr lang="zh-CN" altLang="en-US" b="1" dirty="0">
                <a:latin typeface="宋体" panose="02010600030101010101" pitchFamily="2" charset="-122"/>
                <a:ea typeface="宋体" panose="02010600030101010101" pitchFamily="2" charset="-122"/>
              </a:endParaRPr>
            </a:p>
          </p:txBody>
        </p:sp>
        <p:sp>
          <p:nvSpPr>
            <p:cNvPr id="19" name="文本框 18"/>
            <p:cNvSpPr txBox="1"/>
            <p:nvPr/>
          </p:nvSpPr>
          <p:spPr>
            <a:xfrm>
              <a:off x="9990646" y="2716770"/>
              <a:ext cx="107632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Co(OH)</a:t>
              </a:r>
              <a:r>
                <a:rPr lang="en-US" altLang="zh-CN" b="1" baseline="-25000" dirty="0">
                  <a:latin typeface="宋体" panose="02010600030101010101" pitchFamily="2" charset="-122"/>
                  <a:ea typeface="宋体" panose="02010600030101010101" pitchFamily="2" charset="-122"/>
                </a:rPr>
                <a:t>3</a:t>
              </a:r>
              <a:endParaRPr lang="zh-CN" altLang="en-US" b="1" baseline="-25000" dirty="0">
                <a:latin typeface="宋体" panose="02010600030101010101" pitchFamily="2" charset="-122"/>
                <a:ea typeface="宋体" panose="02010600030101010101" pitchFamily="2" charset="-122"/>
              </a:endParaRPr>
            </a:p>
          </p:txBody>
        </p:sp>
        <p:sp>
          <p:nvSpPr>
            <p:cNvPr id="20" name="文本框 19"/>
            <p:cNvSpPr txBox="1"/>
            <p:nvPr/>
          </p:nvSpPr>
          <p:spPr>
            <a:xfrm>
              <a:off x="1452259" y="2585578"/>
              <a:ext cx="736600" cy="646331"/>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炼锌废渣</a:t>
              </a:r>
              <a:endParaRPr lang="zh-CN" altLang="en-US" b="1" dirty="0">
                <a:latin typeface="宋体" panose="02010600030101010101" pitchFamily="2" charset="-122"/>
                <a:ea typeface="宋体" panose="02010600030101010101" pitchFamily="2" charset="-122"/>
              </a:endParaRPr>
            </a:p>
          </p:txBody>
        </p:sp>
        <p:sp>
          <p:nvSpPr>
            <p:cNvPr id="21" name="文本框 20"/>
            <p:cNvSpPr txBox="1"/>
            <p:nvPr/>
          </p:nvSpPr>
          <p:spPr>
            <a:xfrm>
              <a:off x="2617124" y="1950401"/>
              <a:ext cx="1026592" cy="369332"/>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稀</a:t>
              </a: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SO</a:t>
              </a:r>
              <a:r>
                <a:rPr lang="en-US" altLang="zh-CN" b="1" baseline="-25000" dirty="0">
                  <a:latin typeface="宋体" panose="02010600030101010101" pitchFamily="2" charset="-122"/>
                  <a:ea typeface="宋体" panose="02010600030101010101" pitchFamily="2" charset="-122"/>
                </a:rPr>
                <a:t>4</a:t>
              </a:r>
              <a:endParaRPr lang="zh-CN" altLang="en-US" b="1" baseline="-25000" dirty="0">
                <a:latin typeface="宋体" panose="02010600030101010101" pitchFamily="2" charset="-122"/>
                <a:ea typeface="宋体" panose="02010600030101010101" pitchFamily="2" charset="-122"/>
              </a:endParaRPr>
            </a:p>
          </p:txBody>
        </p:sp>
        <p:sp>
          <p:nvSpPr>
            <p:cNvPr id="22" name="文本框 21"/>
            <p:cNvSpPr txBox="1"/>
            <p:nvPr/>
          </p:nvSpPr>
          <p:spPr>
            <a:xfrm>
              <a:off x="4210836" y="1939887"/>
              <a:ext cx="570180"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endParaRPr lang="zh-CN" altLang="en-US" b="1" baseline="-25000" dirty="0">
                <a:latin typeface="宋体" panose="02010600030101010101" pitchFamily="2" charset="-122"/>
                <a:ea typeface="宋体" panose="02010600030101010101" pitchFamily="2" charset="-122"/>
              </a:endParaRPr>
            </a:p>
          </p:txBody>
        </p:sp>
        <p:sp>
          <p:nvSpPr>
            <p:cNvPr id="23" name="文本框 22"/>
            <p:cNvSpPr txBox="1"/>
            <p:nvPr/>
          </p:nvSpPr>
          <p:spPr>
            <a:xfrm>
              <a:off x="5439807"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O</a:t>
              </a:r>
              <a:r>
                <a:rPr lang="en-US" altLang="zh-CN" b="1" baseline="-25000" dirty="0">
                  <a:latin typeface="宋体" panose="02010600030101010101" pitchFamily="2" charset="-122"/>
                  <a:ea typeface="宋体" panose="02010600030101010101" pitchFamily="2" charset="-122"/>
                </a:rPr>
                <a:t>8</a:t>
              </a:r>
              <a:endParaRPr lang="zh-CN" altLang="en-US" b="1" baseline="-25000" dirty="0">
                <a:latin typeface="宋体" panose="02010600030101010101" pitchFamily="2" charset="-122"/>
                <a:ea typeface="宋体" panose="02010600030101010101" pitchFamily="2" charset="-122"/>
              </a:endParaRPr>
            </a:p>
          </p:txBody>
        </p:sp>
        <p:sp>
          <p:nvSpPr>
            <p:cNvPr id="24" name="文本框 23"/>
            <p:cNvSpPr txBox="1"/>
            <p:nvPr/>
          </p:nvSpPr>
          <p:spPr>
            <a:xfrm>
              <a:off x="6760729"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NaOH</a:t>
              </a:r>
              <a:endParaRPr lang="zh-CN" altLang="en-US" b="1" dirty="0">
                <a:latin typeface="宋体" panose="02010600030101010101" pitchFamily="2" charset="-122"/>
                <a:ea typeface="宋体" panose="02010600030101010101" pitchFamily="2" charset="-122"/>
              </a:endParaRPr>
            </a:p>
          </p:txBody>
        </p:sp>
        <p:sp>
          <p:nvSpPr>
            <p:cNvPr id="25" name="文本框 24"/>
            <p:cNvSpPr txBox="1"/>
            <p:nvPr/>
          </p:nvSpPr>
          <p:spPr>
            <a:xfrm>
              <a:off x="8149747" y="1947327"/>
              <a:ext cx="809098" cy="369332"/>
            </a:xfrm>
            <a:prstGeom prst="rect">
              <a:avLst/>
            </a:prstGeom>
            <a:noFill/>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NaClO</a:t>
              </a:r>
              <a:endParaRPr lang="zh-CN" altLang="en-US" b="1" dirty="0">
                <a:latin typeface="宋体" panose="02010600030101010101" pitchFamily="2" charset="-122"/>
                <a:ea typeface="宋体" panose="02010600030101010101" pitchFamily="2" charset="-122"/>
              </a:endParaRPr>
            </a:p>
          </p:txBody>
        </p:sp>
        <p:cxnSp>
          <p:nvCxnSpPr>
            <p:cNvPr id="26" name="直接箭头连接符 25"/>
            <p:cNvCxnSpPr>
              <a:stCxn id="21" idx="2"/>
              <a:endCxn id="3" idx="0"/>
            </p:cNvCxnSpPr>
            <p:nvPr/>
          </p:nvCxnSpPr>
          <p:spPr>
            <a:xfrm>
              <a:off x="3130420" y="2319733"/>
              <a:ext cx="1333" cy="4043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2" idx="2"/>
              <a:endCxn id="6" idx="0"/>
            </p:cNvCxnSpPr>
            <p:nvPr/>
          </p:nvCxnSpPr>
          <p:spPr>
            <a:xfrm>
              <a:off x="4495926" y="2309219"/>
              <a:ext cx="5389" cy="4062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3" idx="2"/>
              <a:endCxn id="7" idx="0"/>
            </p:cNvCxnSpPr>
            <p:nvPr/>
          </p:nvCxnSpPr>
          <p:spPr>
            <a:xfrm>
              <a:off x="5880605"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4" idx="2"/>
              <a:endCxn id="8" idx="0"/>
            </p:cNvCxnSpPr>
            <p:nvPr/>
          </p:nvCxnSpPr>
          <p:spPr>
            <a:xfrm>
              <a:off x="7201527"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5" idx="2"/>
              <a:endCxn id="11" idx="0"/>
            </p:cNvCxnSpPr>
            <p:nvPr/>
          </p:nvCxnSpPr>
          <p:spPr>
            <a:xfrm>
              <a:off x="8554296" y="2316659"/>
              <a:ext cx="7065" cy="3994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1" idx="3"/>
            </p:cNvCxnSpPr>
            <p:nvPr/>
          </p:nvCxnSpPr>
          <p:spPr>
            <a:xfrm>
              <a:off x="8929661" y="2900763"/>
              <a:ext cx="1197889" cy="761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8" idx="3"/>
              <a:endCxn id="11" idx="1"/>
            </p:cNvCxnSpPr>
            <p:nvPr/>
          </p:nvCxnSpPr>
          <p:spPr>
            <a:xfrm>
              <a:off x="7569827" y="2900395"/>
              <a:ext cx="623234" cy="3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7" idx="3"/>
              <a:endCxn id="8" idx="1"/>
            </p:cNvCxnSpPr>
            <p:nvPr/>
          </p:nvCxnSpPr>
          <p:spPr>
            <a:xfrm>
              <a:off x="6248905" y="2900395"/>
              <a:ext cx="58432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6" idx="3"/>
              <a:endCxn id="7" idx="1"/>
            </p:cNvCxnSpPr>
            <p:nvPr/>
          </p:nvCxnSpPr>
          <p:spPr>
            <a:xfrm>
              <a:off x="4869615" y="2900148"/>
              <a:ext cx="642690" cy="24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3" idx="3"/>
              <a:endCxn id="6" idx="1"/>
            </p:cNvCxnSpPr>
            <p:nvPr/>
          </p:nvCxnSpPr>
          <p:spPr>
            <a:xfrm flipV="1">
              <a:off x="3500053" y="2900148"/>
              <a:ext cx="632962" cy="859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20" idx="3"/>
              <a:endCxn id="3" idx="1"/>
            </p:cNvCxnSpPr>
            <p:nvPr/>
          </p:nvCxnSpPr>
          <p:spPr>
            <a:xfrm>
              <a:off x="2188859" y="2908744"/>
              <a:ext cx="57459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2762120" y="3362689"/>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浸渣</a:t>
              </a:r>
              <a:endParaRPr lang="zh-CN" altLang="en-US" b="1" dirty="0">
                <a:latin typeface="宋体" panose="02010600030101010101" pitchFamily="2" charset="-122"/>
                <a:ea typeface="宋体" panose="02010600030101010101" pitchFamily="2" charset="-122"/>
              </a:endParaRPr>
            </a:p>
          </p:txBody>
        </p:sp>
        <p:sp>
          <p:nvSpPr>
            <p:cNvPr id="47" name="文本框 46"/>
            <p:cNvSpPr txBox="1"/>
            <p:nvPr/>
          </p:nvSpPr>
          <p:spPr>
            <a:xfrm>
              <a:off x="4129583" y="3362689"/>
              <a:ext cx="736600" cy="369332"/>
            </a:xfrm>
            <a:prstGeom prst="rect">
              <a:avLst/>
            </a:prstGeom>
            <a:noFill/>
            <a:ln w="19050">
              <a:noFill/>
            </a:ln>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CuS</a:t>
              </a:r>
              <a:endParaRPr lang="zh-CN" altLang="en-US" b="1" dirty="0">
                <a:latin typeface="宋体" panose="02010600030101010101" pitchFamily="2" charset="-122"/>
                <a:ea typeface="宋体" panose="02010600030101010101" pitchFamily="2" charset="-122"/>
              </a:endParaRPr>
            </a:p>
          </p:txBody>
        </p:sp>
        <p:sp>
          <p:nvSpPr>
            <p:cNvPr id="48" name="文本框 47"/>
            <p:cNvSpPr txBox="1"/>
            <p:nvPr/>
          </p:nvSpPr>
          <p:spPr>
            <a:xfrm>
              <a:off x="5565142" y="3362689"/>
              <a:ext cx="642690" cy="369332"/>
            </a:xfrm>
            <a:prstGeom prst="rect">
              <a:avLst/>
            </a:prstGeom>
            <a:noFill/>
            <a:ln w="19050">
              <a:noFill/>
            </a:ln>
          </p:spPr>
          <p:txBody>
            <a:bodyPr wrap="square" rtlCol="0">
              <a:spAutoFit/>
            </a:bodyPr>
            <a:lstStyle/>
            <a:p>
              <a:pPr algn="ctr"/>
              <a:r>
                <a:rPr lang="en-US" altLang="zh-CN" b="1" dirty="0">
                  <a:latin typeface="宋体" panose="02010600030101010101" pitchFamily="2" charset="-122"/>
                  <a:ea typeface="宋体" panose="02010600030101010101" pitchFamily="2" charset="-122"/>
                </a:rPr>
                <a:t>MnO</a:t>
              </a:r>
              <a:r>
                <a:rPr lang="en-US" altLang="zh-CN" b="1" baseline="-25000" dirty="0">
                  <a:latin typeface="宋体" panose="02010600030101010101" pitchFamily="2" charset="-122"/>
                  <a:ea typeface="宋体" panose="02010600030101010101" pitchFamily="2" charset="-122"/>
                </a:rPr>
                <a:t>2</a:t>
              </a:r>
              <a:endParaRPr lang="zh-CN" altLang="en-US" b="1" baseline="-25000" dirty="0">
                <a:latin typeface="宋体" panose="02010600030101010101" pitchFamily="2" charset="-122"/>
                <a:ea typeface="宋体" panose="02010600030101010101" pitchFamily="2" charset="-122"/>
              </a:endParaRPr>
            </a:p>
          </p:txBody>
        </p:sp>
        <p:sp>
          <p:nvSpPr>
            <p:cNvPr id="49" name="文本框 48"/>
            <p:cNvSpPr txBox="1"/>
            <p:nvPr/>
          </p:nvSpPr>
          <p:spPr>
            <a:xfrm>
              <a:off x="6835325" y="3369014"/>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滤渣</a:t>
              </a:r>
              <a:endParaRPr lang="zh-CN" altLang="en-US" b="1" dirty="0">
                <a:latin typeface="宋体" panose="02010600030101010101" pitchFamily="2" charset="-122"/>
                <a:ea typeface="宋体" panose="02010600030101010101" pitchFamily="2" charset="-122"/>
              </a:endParaRPr>
            </a:p>
          </p:txBody>
        </p:sp>
        <p:sp>
          <p:nvSpPr>
            <p:cNvPr id="50" name="文本框 49"/>
            <p:cNvSpPr txBox="1"/>
            <p:nvPr/>
          </p:nvSpPr>
          <p:spPr>
            <a:xfrm>
              <a:off x="8193061" y="3359287"/>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滤液</a:t>
              </a:r>
              <a:endParaRPr lang="zh-CN" altLang="en-US" b="1" dirty="0">
                <a:latin typeface="宋体" panose="02010600030101010101" pitchFamily="2" charset="-122"/>
                <a:ea typeface="宋体" panose="02010600030101010101" pitchFamily="2" charset="-122"/>
              </a:endParaRPr>
            </a:p>
          </p:txBody>
        </p:sp>
        <p:cxnSp>
          <p:nvCxnSpPr>
            <p:cNvPr id="51" name="直接箭头连接符 50"/>
            <p:cNvCxnSpPr>
              <a:stCxn id="3" idx="2"/>
              <a:endCxn id="46" idx="0"/>
            </p:cNvCxnSpPr>
            <p:nvPr/>
          </p:nvCxnSpPr>
          <p:spPr>
            <a:xfrm flipH="1">
              <a:off x="3130420" y="3093410"/>
              <a:ext cx="1333" cy="26927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6" idx="2"/>
              <a:endCxn id="47" idx="0"/>
            </p:cNvCxnSpPr>
            <p:nvPr/>
          </p:nvCxnSpPr>
          <p:spPr>
            <a:xfrm flipH="1">
              <a:off x="4497883" y="3084814"/>
              <a:ext cx="3432" cy="2778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7" idx="2"/>
              <a:endCxn id="48" idx="0"/>
            </p:cNvCxnSpPr>
            <p:nvPr/>
          </p:nvCxnSpPr>
          <p:spPr>
            <a:xfrm>
              <a:off x="5880605" y="3085061"/>
              <a:ext cx="5882" cy="2776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8" idx="2"/>
              <a:endCxn id="49" idx="0"/>
            </p:cNvCxnSpPr>
            <p:nvPr/>
          </p:nvCxnSpPr>
          <p:spPr>
            <a:xfrm>
              <a:off x="7201527" y="3085061"/>
              <a:ext cx="2098" cy="2839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11" idx="2"/>
              <a:endCxn id="50" idx="0"/>
            </p:cNvCxnSpPr>
            <p:nvPr/>
          </p:nvCxnSpPr>
          <p:spPr>
            <a:xfrm>
              <a:off x="8561361" y="3085429"/>
              <a:ext cx="0" cy="27385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391572" y="5281857"/>
            <a:ext cx="8776005" cy="398780"/>
          </a:xfrm>
          <a:prstGeom prst="rect">
            <a:avLst/>
          </a:prstGeom>
          <a:solidFill>
            <a:srgbClr val="FDFBEC"/>
          </a:solidFill>
          <a:ln w="19050">
            <a:solidFill>
              <a:srgbClr val="EFE9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391573" y="4456636"/>
            <a:ext cx="8776005" cy="754115"/>
          </a:xfrm>
          <a:prstGeom prst="rect">
            <a:avLst/>
          </a:prstGeom>
          <a:solidFill>
            <a:srgbClr val="FCFBF9"/>
          </a:solidFill>
          <a:ln w="19050">
            <a:solidFill>
              <a:srgbClr val="FAE7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391574" y="3916834"/>
            <a:ext cx="8776003" cy="398780"/>
          </a:xfrm>
          <a:prstGeom prst="rect">
            <a:avLst/>
          </a:prstGeom>
          <a:solidFill>
            <a:srgbClr val="E5EFDC"/>
          </a:solidFill>
          <a:ln w="19050">
            <a:solidFill>
              <a:srgbClr val="C0C8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22358" y="3908367"/>
            <a:ext cx="944880" cy="398780"/>
          </a:xfrm>
          <a:prstGeom prst="rect">
            <a:avLst/>
          </a:prstGeom>
          <a:solidFill>
            <a:srgbClr val="A8D18A"/>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试剂线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39" name="文本框 38"/>
          <p:cNvSpPr txBox="1"/>
          <p:nvPr/>
        </p:nvSpPr>
        <p:spPr>
          <a:xfrm>
            <a:off x="418734" y="4634303"/>
            <a:ext cx="944880" cy="398780"/>
          </a:xfrm>
          <a:prstGeom prst="rect">
            <a:avLst/>
          </a:prstGeom>
          <a:solidFill>
            <a:srgbClr val="FAE7DA"/>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操作线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40" name="文本框 39"/>
          <p:cNvSpPr txBox="1"/>
          <p:nvPr/>
        </p:nvSpPr>
        <p:spPr>
          <a:xfrm>
            <a:off x="418734" y="5276906"/>
            <a:ext cx="944880" cy="398780"/>
          </a:xfrm>
          <a:prstGeom prst="rect">
            <a:avLst/>
          </a:prstGeom>
          <a:solidFill>
            <a:srgbClr val="F9E99B"/>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杂质线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41" name="文本框 40"/>
          <p:cNvSpPr txBox="1"/>
          <p:nvPr/>
        </p:nvSpPr>
        <p:spPr>
          <a:xfrm>
            <a:off x="418734" y="5917066"/>
            <a:ext cx="954696" cy="398780"/>
          </a:xfrm>
          <a:prstGeom prst="rect">
            <a:avLst/>
          </a:prstGeom>
          <a:solidFill>
            <a:srgbClr val="F7C20B"/>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产品线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1391572" y="5210750"/>
            <a:ext cx="9532590" cy="1016032"/>
            <a:chOff x="1367183" y="5452531"/>
            <a:chExt cx="10430472" cy="1016032"/>
          </a:xfrm>
        </p:grpSpPr>
        <p:sp>
          <p:nvSpPr>
            <p:cNvPr id="44" name="矩形 43"/>
            <p:cNvSpPr/>
            <p:nvPr/>
          </p:nvSpPr>
          <p:spPr>
            <a:xfrm>
              <a:off x="1367183" y="6247910"/>
              <a:ext cx="10117667" cy="22065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箭头: 上 44"/>
            <p:cNvSpPr/>
            <p:nvPr/>
          </p:nvSpPr>
          <p:spPr>
            <a:xfrm>
              <a:off x="11345333" y="5452531"/>
              <a:ext cx="452322" cy="1016031"/>
            </a:xfrm>
            <a:prstGeom prst="up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066263" y="1071685"/>
            <a:ext cx="10220573" cy="1015663"/>
          </a:xfrm>
          <a:prstGeom prst="rect">
            <a:avLst/>
          </a:prstGeom>
          <a:noFill/>
        </p:spPr>
        <p:txBody>
          <a:bodyPr wrap="square" rtlCol="0" anchor="t">
            <a:spAutoFit/>
          </a:bodyPr>
          <a:lstStyle/>
          <a:p>
            <a:r>
              <a:rPr lang="zh-CN" altLang="en-US" sz="2000" dirty="0">
                <a:latin typeface="微软雅黑" panose="020B0503020204020204" pitchFamily="34" charset="-122"/>
                <a:ea typeface="微软雅黑" panose="020B0503020204020204" pitchFamily="34" charset="-122"/>
                <a:cs typeface="Times New Roman" panose="02020603050405020304" charset="0"/>
                <a:sym typeface="+mn-ea"/>
              </a:rPr>
              <a:t>操作线：主要指的是分离</a:t>
            </a:r>
            <a:r>
              <a:rPr lang="en-US" altLang="zh-CN" sz="2000" b="1"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杂质和产品</a:t>
            </a:r>
            <a:r>
              <a:rPr lang="zh-CN" altLang="en-US" sz="2000" b="1" dirty="0">
                <a:latin typeface="微软雅黑" panose="020B0503020204020204" pitchFamily="34" charset="-122"/>
                <a:ea typeface="微软雅黑" panose="020B0503020204020204" pitchFamily="34" charset="-122"/>
                <a:cs typeface="宋体" panose="02010600030101010101" pitchFamily="2" charset="-122"/>
              </a:rPr>
              <a:t>、</a:t>
            </a:r>
            <a:r>
              <a:rPr lang="zh-CN" altLang="en-US" sz="2000" dirty="0">
                <a:latin typeface="微软雅黑" panose="020B0503020204020204" pitchFamily="34" charset="-122"/>
                <a:ea typeface="微软雅黑" panose="020B0503020204020204" pitchFamily="34" charset="-122"/>
                <a:cs typeface="Times New Roman" panose="02020603050405020304" charset="0"/>
                <a:sym typeface="+mn-ea"/>
              </a:rPr>
              <a:t>提纯</a:t>
            </a:r>
            <a:r>
              <a:rPr lang="en-US" altLang="zh-CN" sz="2000" b="1" dirty="0" err="1">
                <a:solidFill>
                  <a:srgbClr val="FF0000"/>
                </a:solidFill>
                <a:latin typeface="微软雅黑" panose="020B0503020204020204" pitchFamily="34" charset="-122"/>
                <a:ea typeface="微软雅黑" panose="020B0503020204020204" pitchFamily="34" charset="-122"/>
                <a:cs typeface="宋体" panose="02010600030101010101" pitchFamily="2" charset="-122"/>
              </a:rPr>
              <a:t>产品</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的</a:t>
            </a:r>
            <a:r>
              <a:rPr lang="zh-CN" altLang="en-US" sz="2000" dirty="0">
                <a:latin typeface="微软雅黑" panose="020B0503020204020204" pitchFamily="34" charset="-122"/>
                <a:ea typeface="微软雅黑" panose="020B0503020204020204" pitchFamily="34" charset="-122"/>
                <a:cs typeface="Times New Roman" panose="02020603050405020304" charset="0"/>
                <a:sym typeface="+mn-ea"/>
              </a:rPr>
              <a:t>操作，每加入一次试剂，便要考虑是否</a:t>
            </a:r>
            <a:endParaRPr lang="en-US" altLang="zh-CN" sz="2000" dirty="0">
              <a:latin typeface="微软雅黑" panose="020B0503020204020204" pitchFamily="34" charset="-122"/>
              <a:ea typeface="微软雅黑" panose="020B0503020204020204" pitchFamily="34" charset="-122"/>
              <a:cs typeface="Times New Roman" panose="02020603050405020304" charset="0"/>
              <a:sym typeface="+mn-ea"/>
            </a:endParaRPr>
          </a:p>
          <a:p>
            <a:r>
              <a:rPr lang="en-US" altLang="zh-CN" sz="2000" dirty="0">
                <a:latin typeface="微软雅黑" panose="020B0503020204020204" pitchFamily="34" charset="-122"/>
                <a:ea typeface="微软雅黑" panose="020B0503020204020204" pitchFamily="34" charset="-122"/>
                <a:cs typeface="Times New Roman" panose="02020603050405020304" charset="0"/>
                <a:sym typeface="+mn-ea"/>
              </a:rPr>
              <a:t>              </a:t>
            </a:r>
            <a:r>
              <a:rPr lang="zh-CN" altLang="en-US" sz="2000" dirty="0">
                <a:latin typeface="微软雅黑" panose="020B0503020204020204" pitchFamily="34" charset="-122"/>
                <a:ea typeface="微软雅黑" panose="020B0503020204020204" pitchFamily="34" charset="-122"/>
                <a:cs typeface="Times New Roman" panose="02020603050405020304" charset="0"/>
                <a:sym typeface="+mn-ea"/>
              </a:rPr>
              <a:t>需要</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过滤、蒸发、冷却结晶、蒸馏、萃取分液</a:t>
            </a:r>
            <a:r>
              <a:rPr lang="zh-CN" altLang="en-US" sz="2000" dirty="0">
                <a:latin typeface="微软雅黑" panose="020B0503020204020204" pitchFamily="34" charset="-122"/>
                <a:ea typeface="微软雅黑" panose="020B0503020204020204" pitchFamily="34" charset="-122"/>
                <a:cs typeface="Times New Roman" panose="02020603050405020304" charset="0"/>
                <a:sym typeface="+mn-ea"/>
              </a:rPr>
              <a:t>等提纯操作。</a:t>
            </a:r>
            <a:endParaRPr lang="en-US" altLang="zh-CN" sz="2000" dirty="0">
              <a:latin typeface="微软雅黑" panose="020B0503020204020204" pitchFamily="34" charset="-122"/>
              <a:ea typeface="微软雅黑" panose="020B0503020204020204" pitchFamily="34" charset="-122"/>
              <a:cs typeface="Times New Roman" panose="02020603050405020304" charset="0"/>
              <a:sym typeface="+mn-ea"/>
            </a:endParaRPr>
          </a:p>
          <a:p>
            <a:r>
              <a:rPr lang="zh-CN" altLang="en-US" sz="2000" dirty="0">
                <a:solidFill>
                  <a:srgbClr val="1E75AB"/>
                </a:solidFill>
                <a:latin typeface="微软雅黑" panose="020B0503020204020204" pitchFamily="34" charset="-122"/>
                <a:ea typeface="微软雅黑" panose="020B0503020204020204" pitchFamily="34" charset="-122"/>
                <a:cs typeface="Times New Roman" panose="02020603050405020304" charset="0"/>
                <a:sym typeface="+mn-ea"/>
              </a:rPr>
              <a:t>结合产品线和操作线中相关操作，明确目标元素的存在形态（可溶性离子或难溶性沉淀）。</a:t>
            </a:r>
            <a:endParaRPr lang="zh-CN" altLang="en-US" sz="2000" dirty="0">
              <a:solidFill>
                <a:srgbClr val="1E75AB"/>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3808420" y="2236016"/>
            <a:ext cx="2497666" cy="1569660"/>
          </a:xfrm>
          <a:prstGeom prst="rect">
            <a:avLst/>
          </a:prstGeom>
          <a:noFill/>
          <a:ln>
            <a:solidFill>
              <a:schemeClr val="tx1"/>
            </a:solidFill>
          </a:ln>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加入了什么物质，发生了什么反应，</a:t>
            </a:r>
            <a:endParaRPr lang="zh-CN" altLang="en-US"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进行了什么操作，分离了什么杂质。</a:t>
            </a:r>
            <a:endParaRPr lang="zh-CN" altLang="en-US" sz="24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7635352" y="2790013"/>
            <a:ext cx="2793999" cy="461665"/>
          </a:xfrm>
          <a:prstGeom prst="rect">
            <a:avLst/>
          </a:prstGeom>
          <a:noFill/>
          <a:ln>
            <a:solidFill>
              <a:schemeClr val="tx1"/>
            </a:solidFill>
          </a:ln>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关注“元素”去向</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箭头: 右 5"/>
          <p:cNvSpPr/>
          <p:nvPr/>
        </p:nvSpPr>
        <p:spPr>
          <a:xfrm>
            <a:off x="6670152" y="2861370"/>
            <a:ext cx="660400" cy="3903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85159" y="76201"/>
            <a:ext cx="6679799"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工艺流程结构认知模型：横向四线</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11194620" y="27708"/>
            <a:ext cx="729526" cy="729526"/>
          </a:xfrm>
          <a:prstGeom prst="rect">
            <a:avLst/>
          </a:prstGeom>
        </p:spPr>
      </p:pic>
      <p:grpSp>
        <p:nvGrpSpPr>
          <p:cNvPr id="2" name="组合 1"/>
          <p:cNvGrpSpPr/>
          <p:nvPr/>
        </p:nvGrpSpPr>
        <p:grpSpPr>
          <a:xfrm>
            <a:off x="1629193" y="3877227"/>
            <a:ext cx="9614713" cy="1798459"/>
            <a:chOff x="1452259" y="1939887"/>
            <a:chExt cx="9614713" cy="1798459"/>
          </a:xfrm>
        </p:grpSpPr>
        <p:sp>
          <p:nvSpPr>
            <p:cNvPr id="9" name="文本框 8"/>
            <p:cNvSpPr txBox="1"/>
            <p:nvPr/>
          </p:nvSpPr>
          <p:spPr>
            <a:xfrm>
              <a:off x="2763453" y="2724078"/>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酸浸</a:t>
              </a:r>
              <a:endParaRPr lang="zh-CN" altLang="en-US" b="1" dirty="0">
                <a:latin typeface="宋体" panose="02010600030101010101" pitchFamily="2" charset="-122"/>
                <a:ea typeface="宋体" panose="02010600030101010101" pitchFamily="2" charset="-122"/>
              </a:endParaRPr>
            </a:p>
          </p:txBody>
        </p:sp>
        <p:sp>
          <p:nvSpPr>
            <p:cNvPr id="10" name="文本框 9"/>
            <p:cNvSpPr txBox="1"/>
            <p:nvPr/>
          </p:nvSpPr>
          <p:spPr>
            <a:xfrm>
              <a:off x="4133015" y="2715482"/>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沉铜</a:t>
              </a:r>
              <a:endParaRPr lang="zh-CN" altLang="en-US" b="1" dirty="0">
                <a:latin typeface="宋体" panose="02010600030101010101" pitchFamily="2" charset="-122"/>
                <a:ea typeface="宋体" panose="02010600030101010101" pitchFamily="2" charset="-122"/>
              </a:endParaRPr>
            </a:p>
          </p:txBody>
        </p:sp>
        <p:sp>
          <p:nvSpPr>
            <p:cNvPr id="11" name="文本框 10"/>
            <p:cNvSpPr txBox="1"/>
            <p:nvPr/>
          </p:nvSpPr>
          <p:spPr>
            <a:xfrm>
              <a:off x="5512305"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沉锰</a:t>
              </a:r>
              <a:endParaRPr lang="zh-CN" altLang="en-US" b="1" dirty="0">
                <a:latin typeface="宋体" panose="02010600030101010101" pitchFamily="2" charset="-122"/>
                <a:ea typeface="宋体" panose="02010600030101010101" pitchFamily="2" charset="-122"/>
              </a:endParaRPr>
            </a:p>
          </p:txBody>
        </p:sp>
        <p:sp>
          <p:nvSpPr>
            <p:cNvPr id="12" name="文本框 11"/>
            <p:cNvSpPr txBox="1"/>
            <p:nvPr/>
          </p:nvSpPr>
          <p:spPr>
            <a:xfrm>
              <a:off x="6833227"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沉淀</a:t>
              </a:r>
              <a:endParaRPr lang="zh-CN" altLang="en-US" b="1" dirty="0">
                <a:latin typeface="宋体" panose="02010600030101010101" pitchFamily="2" charset="-122"/>
                <a:ea typeface="宋体" panose="02010600030101010101" pitchFamily="2" charset="-122"/>
              </a:endParaRPr>
            </a:p>
          </p:txBody>
        </p:sp>
        <p:sp>
          <p:nvSpPr>
            <p:cNvPr id="13" name="文本框 12"/>
            <p:cNvSpPr txBox="1"/>
            <p:nvPr/>
          </p:nvSpPr>
          <p:spPr>
            <a:xfrm>
              <a:off x="8193061" y="2716097"/>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沉钴</a:t>
              </a:r>
              <a:endParaRPr lang="zh-CN" altLang="en-US" b="1" dirty="0">
                <a:latin typeface="宋体" panose="02010600030101010101" pitchFamily="2" charset="-122"/>
                <a:ea typeface="宋体" panose="02010600030101010101" pitchFamily="2" charset="-122"/>
              </a:endParaRPr>
            </a:p>
          </p:txBody>
        </p:sp>
        <p:sp>
          <p:nvSpPr>
            <p:cNvPr id="14" name="文本框 13"/>
            <p:cNvSpPr txBox="1"/>
            <p:nvPr/>
          </p:nvSpPr>
          <p:spPr>
            <a:xfrm>
              <a:off x="9990646" y="2716770"/>
              <a:ext cx="107632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Co(OH)</a:t>
              </a:r>
              <a:r>
                <a:rPr lang="en-US" altLang="zh-CN" b="1" baseline="-25000" dirty="0">
                  <a:latin typeface="宋体" panose="02010600030101010101" pitchFamily="2" charset="-122"/>
                  <a:ea typeface="宋体" panose="02010600030101010101" pitchFamily="2" charset="-122"/>
                </a:rPr>
                <a:t>3</a:t>
              </a:r>
              <a:endParaRPr lang="zh-CN" altLang="en-US" b="1" baseline="-25000" dirty="0">
                <a:latin typeface="宋体" panose="02010600030101010101" pitchFamily="2" charset="-122"/>
                <a:ea typeface="宋体" panose="02010600030101010101" pitchFamily="2" charset="-122"/>
              </a:endParaRPr>
            </a:p>
          </p:txBody>
        </p:sp>
        <p:sp>
          <p:nvSpPr>
            <p:cNvPr id="15" name="文本框 14"/>
            <p:cNvSpPr txBox="1"/>
            <p:nvPr/>
          </p:nvSpPr>
          <p:spPr>
            <a:xfrm>
              <a:off x="1452259" y="2585578"/>
              <a:ext cx="736600" cy="646331"/>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炼锌废渣</a:t>
              </a:r>
              <a:endParaRPr lang="zh-CN" altLang="en-US" b="1" dirty="0">
                <a:latin typeface="宋体" panose="02010600030101010101" pitchFamily="2" charset="-122"/>
                <a:ea typeface="宋体" panose="02010600030101010101" pitchFamily="2" charset="-122"/>
              </a:endParaRPr>
            </a:p>
          </p:txBody>
        </p:sp>
        <p:sp>
          <p:nvSpPr>
            <p:cNvPr id="16" name="文本框 15"/>
            <p:cNvSpPr txBox="1"/>
            <p:nvPr/>
          </p:nvSpPr>
          <p:spPr>
            <a:xfrm>
              <a:off x="2617124" y="1950401"/>
              <a:ext cx="1026592" cy="369332"/>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稀</a:t>
              </a: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SO</a:t>
              </a:r>
              <a:r>
                <a:rPr lang="en-US" altLang="zh-CN" b="1" baseline="-25000" dirty="0">
                  <a:latin typeface="宋体" panose="02010600030101010101" pitchFamily="2" charset="-122"/>
                  <a:ea typeface="宋体" panose="02010600030101010101" pitchFamily="2" charset="-122"/>
                </a:rPr>
                <a:t>4</a:t>
              </a:r>
              <a:endParaRPr lang="zh-CN" altLang="en-US" b="1" baseline="-25000" dirty="0">
                <a:latin typeface="宋体" panose="02010600030101010101" pitchFamily="2" charset="-122"/>
                <a:ea typeface="宋体" panose="02010600030101010101" pitchFamily="2" charset="-122"/>
              </a:endParaRPr>
            </a:p>
          </p:txBody>
        </p:sp>
        <p:sp>
          <p:nvSpPr>
            <p:cNvPr id="17" name="文本框 16"/>
            <p:cNvSpPr txBox="1"/>
            <p:nvPr/>
          </p:nvSpPr>
          <p:spPr>
            <a:xfrm>
              <a:off x="4210836" y="1939887"/>
              <a:ext cx="570180"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endParaRPr lang="zh-CN" altLang="en-US" b="1" baseline="-25000" dirty="0">
                <a:latin typeface="宋体" panose="02010600030101010101" pitchFamily="2" charset="-122"/>
                <a:ea typeface="宋体" panose="02010600030101010101" pitchFamily="2" charset="-122"/>
              </a:endParaRPr>
            </a:p>
          </p:txBody>
        </p:sp>
        <p:sp>
          <p:nvSpPr>
            <p:cNvPr id="18" name="文本框 17"/>
            <p:cNvSpPr txBox="1"/>
            <p:nvPr/>
          </p:nvSpPr>
          <p:spPr>
            <a:xfrm>
              <a:off x="5439807"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O</a:t>
              </a:r>
              <a:r>
                <a:rPr lang="en-US" altLang="zh-CN" b="1" baseline="-25000" dirty="0">
                  <a:latin typeface="宋体" panose="02010600030101010101" pitchFamily="2" charset="-122"/>
                  <a:ea typeface="宋体" panose="02010600030101010101" pitchFamily="2" charset="-122"/>
                </a:rPr>
                <a:t>8</a:t>
              </a:r>
              <a:endParaRPr lang="zh-CN" altLang="en-US" b="1" baseline="-25000" dirty="0">
                <a:latin typeface="宋体" panose="02010600030101010101" pitchFamily="2" charset="-122"/>
                <a:ea typeface="宋体" panose="02010600030101010101" pitchFamily="2" charset="-122"/>
              </a:endParaRPr>
            </a:p>
          </p:txBody>
        </p:sp>
        <p:sp>
          <p:nvSpPr>
            <p:cNvPr id="19" name="文本框 18"/>
            <p:cNvSpPr txBox="1"/>
            <p:nvPr/>
          </p:nvSpPr>
          <p:spPr>
            <a:xfrm>
              <a:off x="6760729"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NaOH</a:t>
              </a:r>
              <a:endParaRPr lang="zh-CN" altLang="en-US" b="1" dirty="0">
                <a:latin typeface="宋体" panose="02010600030101010101" pitchFamily="2" charset="-122"/>
                <a:ea typeface="宋体" panose="02010600030101010101" pitchFamily="2" charset="-122"/>
              </a:endParaRPr>
            </a:p>
          </p:txBody>
        </p:sp>
        <p:sp>
          <p:nvSpPr>
            <p:cNvPr id="20" name="文本框 19"/>
            <p:cNvSpPr txBox="1"/>
            <p:nvPr/>
          </p:nvSpPr>
          <p:spPr>
            <a:xfrm>
              <a:off x="8149747" y="1947327"/>
              <a:ext cx="809098" cy="369332"/>
            </a:xfrm>
            <a:prstGeom prst="rect">
              <a:avLst/>
            </a:prstGeom>
            <a:noFill/>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NaClO</a:t>
              </a:r>
              <a:endParaRPr lang="zh-CN" altLang="en-US" b="1" dirty="0">
                <a:latin typeface="宋体" panose="02010600030101010101" pitchFamily="2" charset="-122"/>
                <a:ea typeface="宋体" panose="02010600030101010101" pitchFamily="2" charset="-122"/>
              </a:endParaRPr>
            </a:p>
          </p:txBody>
        </p:sp>
        <p:cxnSp>
          <p:nvCxnSpPr>
            <p:cNvPr id="21" name="直接箭头连接符 20"/>
            <p:cNvCxnSpPr>
              <a:stCxn id="16" idx="2"/>
              <a:endCxn id="9" idx="0"/>
            </p:cNvCxnSpPr>
            <p:nvPr/>
          </p:nvCxnSpPr>
          <p:spPr>
            <a:xfrm>
              <a:off x="3130420" y="2319733"/>
              <a:ext cx="1333" cy="4043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7" idx="2"/>
              <a:endCxn id="10" idx="0"/>
            </p:cNvCxnSpPr>
            <p:nvPr/>
          </p:nvCxnSpPr>
          <p:spPr>
            <a:xfrm>
              <a:off x="4495926" y="2309219"/>
              <a:ext cx="5389" cy="4062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8" idx="2"/>
              <a:endCxn id="11" idx="0"/>
            </p:cNvCxnSpPr>
            <p:nvPr/>
          </p:nvCxnSpPr>
          <p:spPr>
            <a:xfrm>
              <a:off x="5880605"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9" idx="2"/>
              <a:endCxn id="12" idx="0"/>
            </p:cNvCxnSpPr>
            <p:nvPr/>
          </p:nvCxnSpPr>
          <p:spPr>
            <a:xfrm>
              <a:off x="7201527"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20" idx="2"/>
              <a:endCxn id="13" idx="0"/>
            </p:cNvCxnSpPr>
            <p:nvPr/>
          </p:nvCxnSpPr>
          <p:spPr>
            <a:xfrm>
              <a:off x="8554296" y="2316659"/>
              <a:ext cx="7065" cy="3994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3" idx="3"/>
            </p:cNvCxnSpPr>
            <p:nvPr/>
          </p:nvCxnSpPr>
          <p:spPr>
            <a:xfrm>
              <a:off x="8929661" y="2900763"/>
              <a:ext cx="1197889" cy="761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2" idx="3"/>
              <a:endCxn id="13" idx="1"/>
            </p:cNvCxnSpPr>
            <p:nvPr/>
          </p:nvCxnSpPr>
          <p:spPr>
            <a:xfrm>
              <a:off x="7569827" y="2900395"/>
              <a:ext cx="623234" cy="3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1" idx="3"/>
              <a:endCxn id="12" idx="1"/>
            </p:cNvCxnSpPr>
            <p:nvPr/>
          </p:nvCxnSpPr>
          <p:spPr>
            <a:xfrm>
              <a:off x="6248905" y="2900395"/>
              <a:ext cx="58432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0" idx="3"/>
              <a:endCxn id="11" idx="1"/>
            </p:cNvCxnSpPr>
            <p:nvPr/>
          </p:nvCxnSpPr>
          <p:spPr>
            <a:xfrm>
              <a:off x="4869615" y="2900148"/>
              <a:ext cx="642690" cy="24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9" idx="3"/>
              <a:endCxn id="10" idx="1"/>
            </p:cNvCxnSpPr>
            <p:nvPr/>
          </p:nvCxnSpPr>
          <p:spPr>
            <a:xfrm flipV="1">
              <a:off x="3500053" y="2900148"/>
              <a:ext cx="632962" cy="859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5" idx="3"/>
              <a:endCxn id="9" idx="1"/>
            </p:cNvCxnSpPr>
            <p:nvPr/>
          </p:nvCxnSpPr>
          <p:spPr>
            <a:xfrm>
              <a:off x="2188859" y="2908744"/>
              <a:ext cx="57459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2762120" y="3362689"/>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浸渣</a:t>
              </a:r>
              <a:endParaRPr lang="zh-CN" altLang="en-US" b="1" dirty="0">
                <a:latin typeface="宋体" panose="02010600030101010101" pitchFamily="2" charset="-122"/>
                <a:ea typeface="宋体" panose="02010600030101010101" pitchFamily="2" charset="-122"/>
              </a:endParaRPr>
            </a:p>
          </p:txBody>
        </p:sp>
        <p:sp>
          <p:nvSpPr>
            <p:cNvPr id="33" name="文本框 32"/>
            <p:cNvSpPr txBox="1"/>
            <p:nvPr/>
          </p:nvSpPr>
          <p:spPr>
            <a:xfrm>
              <a:off x="4129583" y="3362689"/>
              <a:ext cx="736600" cy="369332"/>
            </a:xfrm>
            <a:prstGeom prst="rect">
              <a:avLst/>
            </a:prstGeom>
            <a:noFill/>
            <a:ln w="19050">
              <a:noFill/>
            </a:ln>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CuS</a:t>
              </a:r>
              <a:endParaRPr lang="zh-CN" altLang="en-US" b="1" dirty="0">
                <a:latin typeface="宋体" panose="02010600030101010101" pitchFamily="2" charset="-122"/>
                <a:ea typeface="宋体" panose="02010600030101010101" pitchFamily="2" charset="-122"/>
              </a:endParaRPr>
            </a:p>
          </p:txBody>
        </p:sp>
        <p:sp>
          <p:nvSpPr>
            <p:cNvPr id="34" name="文本框 33"/>
            <p:cNvSpPr txBox="1"/>
            <p:nvPr/>
          </p:nvSpPr>
          <p:spPr>
            <a:xfrm>
              <a:off x="5565142" y="3362689"/>
              <a:ext cx="642690" cy="369332"/>
            </a:xfrm>
            <a:prstGeom prst="rect">
              <a:avLst/>
            </a:prstGeom>
            <a:noFill/>
            <a:ln w="19050">
              <a:noFill/>
            </a:ln>
          </p:spPr>
          <p:txBody>
            <a:bodyPr wrap="square" rtlCol="0">
              <a:spAutoFit/>
            </a:bodyPr>
            <a:lstStyle/>
            <a:p>
              <a:pPr algn="ctr"/>
              <a:r>
                <a:rPr lang="en-US" altLang="zh-CN" b="1" dirty="0">
                  <a:latin typeface="宋体" panose="02010600030101010101" pitchFamily="2" charset="-122"/>
                  <a:ea typeface="宋体" panose="02010600030101010101" pitchFamily="2" charset="-122"/>
                </a:rPr>
                <a:t>MnO</a:t>
              </a:r>
              <a:r>
                <a:rPr lang="en-US" altLang="zh-CN" b="1" baseline="-25000" dirty="0">
                  <a:latin typeface="宋体" panose="02010600030101010101" pitchFamily="2" charset="-122"/>
                  <a:ea typeface="宋体" panose="02010600030101010101" pitchFamily="2" charset="-122"/>
                </a:rPr>
                <a:t>2</a:t>
              </a:r>
              <a:endParaRPr lang="zh-CN" altLang="en-US" b="1" baseline="-25000" dirty="0">
                <a:latin typeface="宋体" panose="02010600030101010101" pitchFamily="2" charset="-122"/>
                <a:ea typeface="宋体" panose="02010600030101010101" pitchFamily="2" charset="-122"/>
              </a:endParaRPr>
            </a:p>
          </p:txBody>
        </p:sp>
        <p:sp>
          <p:nvSpPr>
            <p:cNvPr id="46" name="文本框 45"/>
            <p:cNvSpPr txBox="1"/>
            <p:nvPr/>
          </p:nvSpPr>
          <p:spPr>
            <a:xfrm>
              <a:off x="6835325" y="3369014"/>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滤渣</a:t>
              </a:r>
              <a:endParaRPr lang="zh-CN" altLang="en-US" b="1" dirty="0">
                <a:latin typeface="宋体" panose="02010600030101010101" pitchFamily="2" charset="-122"/>
                <a:ea typeface="宋体" panose="02010600030101010101" pitchFamily="2" charset="-122"/>
              </a:endParaRPr>
            </a:p>
          </p:txBody>
        </p:sp>
        <p:sp>
          <p:nvSpPr>
            <p:cNvPr id="47" name="文本框 46"/>
            <p:cNvSpPr txBox="1"/>
            <p:nvPr/>
          </p:nvSpPr>
          <p:spPr>
            <a:xfrm>
              <a:off x="8193061" y="3359287"/>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滤液</a:t>
              </a:r>
              <a:endParaRPr lang="zh-CN" altLang="en-US" b="1" dirty="0">
                <a:latin typeface="宋体" panose="02010600030101010101" pitchFamily="2" charset="-122"/>
                <a:ea typeface="宋体" panose="02010600030101010101" pitchFamily="2" charset="-122"/>
              </a:endParaRPr>
            </a:p>
          </p:txBody>
        </p:sp>
        <p:cxnSp>
          <p:nvCxnSpPr>
            <p:cNvPr id="48" name="直接箭头连接符 47"/>
            <p:cNvCxnSpPr>
              <a:stCxn id="9" idx="2"/>
              <a:endCxn id="32" idx="0"/>
            </p:cNvCxnSpPr>
            <p:nvPr/>
          </p:nvCxnSpPr>
          <p:spPr>
            <a:xfrm flipH="1">
              <a:off x="3130420" y="3093410"/>
              <a:ext cx="1333" cy="26927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10" idx="2"/>
              <a:endCxn id="33" idx="0"/>
            </p:cNvCxnSpPr>
            <p:nvPr/>
          </p:nvCxnSpPr>
          <p:spPr>
            <a:xfrm flipH="1">
              <a:off x="4497883" y="3084814"/>
              <a:ext cx="3432" cy="2778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1" idx="2"/>
              <a:endCxn id="34" idx="0"/>
            </p:cNvCxnSpPr>
            <p:nvPr/>
          </p:nvCxnSpPr>
          <p:spPr>
            <a:xfrm>
              <a:off x="5880605" y="3085061"/>
              <a:ext cx="5882" cy="2776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12" idx="2"/>
              <a:endCxn id="46" idx="0"/>
            </p:cNvCxnSpPr>
            <p:nvPr/>
          </p:nvCxnSpPr>
          <p:spPr>
            <a:xfrm>
              <a:off x="7201527" y="3085061"/>
              <a:ext cx="2098" cy="2839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13" idx="2"/>
              <a:endCxn id="47" idx="0"/>
            </p:cNvCxnSpPr>
            <p:nvPr/>
          </p:nvCxnSpPr>
          <p:spPr>
            <a:xfrm>
              <a:off x="8561361" y="3085429"/>
              <a:ext cx="0" cy="27385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par>
                                <p:cTn id="19" presetID="23" presetClass="entr" presetSubtype="16" fill="hold" grpId="1"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mph" presetSubtype="0" fill="remove" grpId="0" nodeType="clickEffect">
                                  <p:stCondLst>
                                    <p:cond delay="0"/>
                                  </p:stCondLst>
                                  <p:childTnLst>
                                    <p:animClr clrSpc="rgb" dir="cw">
                                      <p:cBhvr override="childStyle">
                                        <p:cTn id="26" dur="250" autoRev="1" fill="remove"/>
                                        <p:tgtEl>
                                          <p:spTgt spid="4"/>
                                        </p:tgtEl>
                                        <p:attrNameLst>
                                          <p:attrName>style.color</p:attrName>
                                        </p:attrNameLst>
                                      </p:cBhvr>
                                      <p:to>
                                        <a:schemeClr val="bg1"/>
                                      </p:to>
                                    </p:animClr>
                                    <p:animClr clrSpc="rgb" dir="cw">
                                      <p:cBhvr>
                                        <p:cTn id="27" dur="250" autoRev="1" fill="remove"/>
                                        <p:tgtEl>
                                          <p:spTgt spid="4"/>
                                        </p:tgtEl>
                                        <p:attrNameLst>
                                          <p:attrName>fillcolor</p:attrName>
                                        </p:attrNameLst>
                                      </p:cBhvr>
                                      <p:to>
                                        <a:schemeClr val="bg1"/>
                                      </p:to>
                                    </p:animClr>
                                    <p:set>
                                      <p:cBhvr>
                                        <p:cTn id="28" dur="250" autoRev="1" fill="remove"/>
                                        <p:tgtEl>
                                          <p:spTgt spid="4"/>
                                        </p:tgtEl>
                                        <p:attrNameLst>
                                          <p:attrName>fill.type</p:attrName>
                                        </p:attrNameLst>
                                      </p:cBhvr>
                                      <p:to>
                                        <p:strVal val="solid"/>
                                      </p:to>
                                    </p:set>
                                    <p:set>
                                      <p:cBhvr>
                                        <p:cTn id="29" dur="250" autoRev="1" fill="remove"/>
                                        <p:tgtEl>
                                          <p:spTgt spid="4"/>
                                        </p:tgtEl>
                                        <p:attrNameLst>
                                          <p:attrName>fill.on</p:attrName>
                                        </p:attrNameLst>
                                      </p:cBhvr>
                                      <p:to>
                                        <p:strVal val="true"/>
                                      </p:to>
                                    </p:set>
                                  </p:childTnLst>
                                </p:cTn>
                              </p:par>
                              <p:par>
                                <p:cTn id="30" presetID="27" presetClass="emph" presetSubtype="0" fill="remove" grpId="0" nodeType="withEffect">
                                  <p:stCondLst>
                                    <p:cond delay="0"/>
                                  </p:stCondLst>
                                  <p:childTnLst>
                                    <p:animClr clrSpc="rgb" dir="cw">
                                      <p:cBhvr override="childStyle">
                                        <p:cTn id="31" dur="250" autoRev="1" fill="remove"/>
                                        <p:tgtEl>
                                          <p:spTgt spid="6"/>
                                        </p:tgtEl>
                                        <p:attrNameLst>
                                          <p:attrName>style.color</p:attrName>
                                        </p:attrNameLst>
                                      </p:cBhvr>
                                      <p:to>
                                        <a:schemeClr val="bg1"/>
                                      </p:to>
                                    </p:animClr>
                                    <p:animClr clrSpc="rgb" dir="cw">
                                      <p:cBhvr>
                                        <p:cTn id="32" dur="250" autoRev="1" fill="remove"/>
                                        <p:tgtEl>
                                          <p:spTgt spid="6"/>
                                        </p:tgtEl>
                                        <p:attrNameLst>
                                          <p:attrName>fillcolor</p:attrName>
                                        </p:attrNameLst>
                                      </p:cBhvr>
                                      <p:to>
                                        <a:schemeClr val="bg1"/>
                                      </p:to>
                                    </p:animClr>
                                    <p:set>
                                      <p:cBhvr>
                                        <p:cTn id="33" dur="250" autoRev="1" fill="remove"/>
                                        <p:tgtEl>
                                          <p:spTgt spid="6"/>
                                        </p:tgtEl>
                                        <p:attrNameLst>
                                          <p:attrName>fill.type</p:attrName>
                                        </p:attrNameLst>
                                      </p:cBhvr>
                                      <p:to>
                                        <p:strVal val="solid"/>
                                      </p:to>
                                    </p:set>
                                    <p:set>
                                      <p:cBhvr>
                                        <p:cTn id="34" dur="250" autoRev="1" fill="remove"/>
                                        <p:tgtEl>
                                          <p:spTgt spid="6"/>
                                        </p:tgtEl>
                                        <p:attrNameLst>
                                          <p:attrName>fill.on</p:attrName>
                                        </p:attrNameLst>
                                      </p:cBhvr>
                                      <p:to>
                                        <p:strVal val="true"/>
                                      </p:to>
                                    </p:set>
                                  </p:childTnLst>
                                </p:cTn>
                              </p:par>
                              <p:par>
                                <p:cTn id="35" presetID="27" presetClass="emph" presetSubtype="0" fill="remove" grpId="0" nodeType="withEffect">
                                  <p:stCondLst>
                                    <p:cond delay="0"/>
                                  </p:stCondLst>
                                  <p:childTnLst>
                                    <p:animClr clrSpc="rgb" dir="cw">
                                      <p:cBhvr override="childStyle">
                                        <p:cTn id="36" dur="250" autoRev="1" fill="remove"/>
                                        <p:tgtEl>
                                          <p:spTgt spid="5"/>
                                        </p:tgtEl>
                                        <p:attrNameLst>
                                          <p:attrName>style.color</p:attrName>
                                        </p:attrNameLst>
                                      </p:cBhvr>
                                      <p:to>
                                        <a:schemeClr val="bg1"/>
                                      </p:to>
                                    </p:animClr>
                                    <p:animClr clrSpc="rgb" dir="cw">
                                      <p:cBhvr>
                                        <p:cTn id="37" dur="250" autoRev="1" fill="remove"/>
                                        <p:tgtEl>
                                          <p:spTgt spid="5"/>
                                        </p:tgtEl>
                                        <p:attrNameLst>
                                          <p:attrName>fillcolor</p:attrName>
                                        </p:attrNameLst>
                                      </p:cBhvr>
                                      <p:to>
                                        <a:schemeClr val="bg1"/>
                                      </p:to>
                                    </p:animClr>
                                    <p:set>
                                      <p:cBhvr>
                                        <p:cTn id="38" dur="250" autoRev="1" fill="remove"/>
                                        <p:tgtEl>
                                          <p:spTgt spid="5"/>
                                        </p:tgtEl>
                                        <p:attrNameLst>
                                          <p:attrName>fill.type</p:attrName>
                                        </p:attrNameLst>
                                      </p:cBhvr>
                                      <p:to>
                                        <p:strVal val="solid"/>
                                      </p:to>
                                    </p:set>
                                    <p:set>
                                      <p:cBhvr>
                                        <p:cTn id="3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80"/>
          <p:cNvSpPr txBox="1"/>
          <p:nvPr/>
        </p:nvSpPr>
        <p:spPr>
          <a:xfrm>
            <a:off x="585158" y="76201"/>
            <a:ext cx="9787277"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工艺流程结构认知模型：纵向三区</a:t>
            </a:r>
            <a:r>
              <a:rPr lang="en-US" altLang="zh-CN"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原料预处理</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2" name="文本框 81"/>
          <p:cNvSpPr txBox="1"/>
          <p:nvPr/>
        </p:nvSpPr>
        <p:spPr>
          <a:xfrm>
            <a:off x="2802466" y="4164159"/>
            <a:ext cx="8804376" cy="492443"/>
          </a:xfrm>
          <a:prstGeom prst="rect">
            <a:avLst/>
          </a:prstGeom>
          <a:noFill/>
        </p:spPr>
        <p:txBody>
          <a:bodyPr wrap="square" rtlCol="0">
            <a:spAutoFit/>
          </a:bodyPr>
          <a:lstStyle/>
          <a:p>
            <a:r>
              <a:rPr lang="en-US" altLang="zh-CN" sz="2600" dirty="0"/>
              <a:t>----------------------------------------------------</a:t>
            </a:r>
            <a:endParaRPr lang="zh-CN" altLang="en-US" sz="2600" dirty="0"/>
          </a:p>
        </p:txBody>
      </p:sp>
      <p:grpSp>
        <p:nvGrpSpPr>
          <p:cNvPr id="83" name="组合 82"/>
          <p:cNvGrpSpPr/>
          <p:nvPr/>
        </p:nvGrpSpPr>
        <p:grpSpPr>
          <a:xfrm>
            <a:off x="585158" y="2217906"/>
            <a:ext cx="2337955" cy="1429450"/>
            <a:chOff x="1735280" y="1658809"/>
            <a:chExt cx="2421084" cy="1406509"/>
          </a:xfrm>
        </p:grpSpPr>
        <p:grpSp>
          <p:nvGrpSpPr>
            <p:cNvPr id="84" name="组合 83"/>
            <p:cNvGrpSpPr/>
            <p:nvPr/>
          </p:nvGrpSpPr>
          <p:grpSpPr>
            <a:xfrm>
              <a:off x="1735280" y="2182090"/>
              <a:ext cx="2421084" cy="883228"/>
              <a:chOff x="1735280" y="2182090"/>
              <a:chExt cx="2421084" cy="883228"/>
            </a:xfrm>
          </p:grpSpPr>
          <p:sp>
            <p:nvSpPr>
              <p:cNvPr id="86" name="流程图: 手动操作 85"/>
              <p:cNvSpPr/>
              <p:nvPr/>
            </p:nvSpPr>
            <p:spPr>
              <a:xfrm rot="10800000">
                <a:off x="1735282" y="2182090"/>
                <a:ext cx="2421082" cy="509155"/>
              </a:xfrm>
              <a:prstGeom prst="flowChartManualOperation">
                <a:avLst/>
              </a:prstGeom>
              <a:gradFill>
                <a:gsLst>
                  <a:gs pos="1000">
                    <a:srgbClr val="1AA5AC"/>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矩形 86"/>
              <p:cNvSpPr/>
              <p:nvPr/>
            </p:nvSpPr>
            <p:spPr>
              <a:xfrm>
                <a:off x="1735280" y="2691245"/>
                <a:ext cx="2421083" cy="374073"/>
              </a:xfrm>
              <a:prstGeom prst="rect">
                <a:avLst/>
              </a:prstGeom>
              <a:solidFill>
                <a:srgbClr val="1AA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矿样</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矿渣</a:t>
                </a:r>
                <a:endParaRPr lang="zh-CN" altLang="en-US" sz="2400" b="1" dirty="0">
                  <a:latin typeface="微软雅黑" panose="020B0503020204020204" pitchFamily="34" charset="-122"/>
                  <a:ea typeface="微软雅黑" panose="020B0503020204020204" pitchFamily="34" charset="-122"/>
                </a:endParaRPr>
              </a:p>
            </p:txBody>
          </p:sp>
        </p:grpSp>
        <p:sp>
          <p:nvSpPr>
            <p:cNvPr id="85" name="流程图: 接点 84"/>
            <p:cNvSpPr/>
            <p:nvPr/>
          </p:nvSpPr>
          <p:spPr>
            <a:xfrm>
              <a:off x="2540575" y="1658809"/>
              <a:ext cx="810491" cy="812982"/>
            </a:xfrm>
            <a:prstGeom prst="flowChartConnector">
              <a:avLst/>
            </a:prstGeom>
            <a:solidFill>
              <a:schemeClr val="bg1"/>
            </a:solidFill>
            <a:ln w="19050">
              <a:solidFill>
                <a:srgbClr val="1A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原料</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cxnSp>
        <p:nvCxnSpPr>
          <p:cNvPr id="88" name="直接连接符 87"/>
          <p:cNvCxnSpPr/>
          <p:nvPr/>
        </p:nvCxnSpPr>
        <p:spPr>
          <a:xfrm rot="1592021">
            <a:off x="1657484" y="3654415"/>
            <a:ext cx="193301" cy="3606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流程图: 接点 88"/>
          <p:cNvSpPr>
            <a:spLocks noChangeAspect="1"/>
          </p:cNvSpPr>
          <p:nvPr/>
        </p:nvSpPr>
        <p:spPr>
          <a:xfrm>
            <a:off x="1713269" y="4018075"/>
            <a:ext cx="81729" cy="75943"/>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585158" y="4148771"/>
            <a:ext cx="2337955" cy="523220"/>
          </a:xfrm>
          <a:prstGeom prst="rect">
            <a:avLst/>
          </a:prstGeom>
          <a:noFill/>
          <a:ln>
            <a:solidFill>
              <a:schemeClr val="bg1">
                <a:lumMod val="75000"/>
              </a:schemeClr>
            </a:solidFill>
          </a:ln>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原料的预处理</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流程图: 手动操作 90"/>
          <p:cNvSpPr/>
          <p:nvPr/>
        </p:nvSpPr>
        <p:spPr>
          <a:xfrm rot="10800000">
            <a:off x="3520980" y="4094018"/>
            <a:ext cx="2337953" cy="197799"/>
          </a:xfrm>
          <a:prstGeom prst="flowChartManualOperation">
            <a:avLst/>
          </a:prstGeom>
          <a:gradFill>
            <a:gsLst>
              <a:gs pos="1000">
                <a:srgbClr val="1AA5AC"/>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矩形 91"/>
          <p:cNvSpPr/>
          <p:nvPr/>
        </p:nvSpPr>
        <p:spPr>
          <a:xfrm>
            <a:off x="3520979" y="4291818"/>
            <a:ext cx="2337954" cy="380174"/>
          </a:xfrm>
          <a:prstGeom prst="rect">
            <a:avLst/>
          </a:prstGeom>
          <a:solidFill>
            <a:srgbClr val="1AA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预处理目的</a:t>
            </a:r>
            <a:endParaRPr lang="zh-CN" altLang="en-US" sz="2400" b="1" dirty="0">
              <a:latin typeface="微软雅黑" panose="020B0503020204020204" pitchFamily="34" charset="-122"/>
              <a:ea typeface="微软雅黑" panose="020B0503020204020204" pitchFamily="34" charset="-122"/>
            </a:endParaRPr>
          </a:p>
        </p:txBody>
      </p:sp>
      <p:sp>
        <p:nvSpPr>
          <p:cNvPr id="93" name="流程图: 手动操作 92"/>
          <p:cNvSpPr/>
          <p:nvPr/>
        </p:nvSpPr>
        <p:spPr>
          <a:xfrm rot="10800000">
            <a:off x="6456800" y="4094018"/>
            <a:ext cx="2337953" cy="197799"/>
          </a:xfrm>
          <a:prstGeom prst="flowChartManualOperation">
            <a:avLst/>
          </a:prstGeom>
          <a:gradFill>
            <a:gsLst>
              <a:gs pos="1000">
                <a:srgbClr val="1AA5AC"/>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矩形 93"/>
          <p:cNvSpPr/>
          <p:nvPr/>
        </p:nvSpPr>
        <p:spPr>
          <a:xfrm>
            <a:off x="6456799" y="4291818"/>
            <a:ext cx="2337954" cy="380174"/>
          </a:xfrm>
          <a:prstGeom prst="rect">
            <a:avLst/>
          </a:prstGeom>
          <a:solidFill>
            <a:srgbClr val="1AA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预处理方式</a:t>
            </a:r>
            <a:endParaRPr lang="zh-CN" altLang="en-US" sz="2400" b="1" dirty="0">
              <a:latin typeface="微软雅黑" panose="020B0503020204020204" pitchFamily="34" charset="-122"/>
              <a:ea typeface="微软雅黑" panose="020B0503020204020204" pitchFamily="34" charset="-122"/>
            </a:endParaRPr>
          </a:p>
        </p:txBody>
      </p:sp>
      <p:sp>
        <p:nvSpPr>
          <p:cNvPr id="95" name="流程图: 手动操作 94"/>
          <p:cNvSpPr/>
          <p:nvPr/>
        </p:nvSpPr>
        <p:spPr>
          <a:xfrm rot="10800000">
            <a:off x="9392620" y="4094017"/>
            <a:ext cx="2337953" cy="197799"/>
          </a:xfrm>
          <a:prstGeom prst="flowChartManualOperation">
            <a:avLst/>
          </a:prstGeom>
          <a:gradFill>
            <a:gsLst>
              <a:gs pos="1000">
                <a:srgbClr val="1AA5AC"/>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矩形 95"/>
          <p:cNvSpPr/>
          <p:nvPr/>
        </p:nvSpPr>
        <p:spPr>
          <a:xfrm>
            <a:off x="9392619" y="4291817"/>
            <a:ext cx="2337954" cy="380174"/>
          </a:xfrm>
          <a:prstGeom prst="rect">
            <a:avLst/>
          </a:prstGeom>
          <a:solidFill>
            <a:srgbClr val="1AA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提高浸出率方法</a:t>
            </a:r>
            <a:endParaRPr lang="zh-CN" altLang="en-US" sz="2400" b="1" dirty="0">
              <a:latin typeface="微软雅黑" panose="020B0503020204020204" pitchFamily="34" charset="-122"/>
              <a:ea typeface="微软雅黑" panose="020B0503020204020204" pitchFamily="34" charset="-122"/>
            </a:endParaRPr>
          </a:p>
        </p:txBody>
      </p:sp>
      <p:sp>
        <p:nvSpPr>
          <p:cNvPr id="97" name="矩形 96"/>
          <p:cNvSpPr/>
          <p:nvPr/>
        </p:nvSpPr>
        <p:spPr>
          <a:xfrm>
            <a:off x="3561844" y="2015067"/>
            <a:ext cx="2256224" cy="21337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200" b="1" dirty="0">
                <a:solidFill>
                  <a:schemeClr val="bg2">
                    <a:lumMod val="50000"/>
                  </a:schemeClr>
                </a:solidFill>
                <a:latin typeface="微软雅黑" panose="020B0503020204020204" pitchFamily="34" charset="-122"/>
                <a:ea typeface="微软雅黑" panose="020B0503020204020204" pitchFamily="34" charset="-122"/>
              </a:rPr>
              <a:t>将矿物中的元素转化为便于处理的形式，如</a:t>
            </a:r>
            <a:r>
              <a:rPr lang="zh-CN" altLang="en-US" sz="2200" b="1" dirty="0">
                <a:solidFill>
                  <a:srgbClr val="C00000"/>
                </a:solidFill>
                <a:latin typeface="微软雅黑" panose="020B0503020204020204" pitchFamily="34" charset="-122"/>
                <a:ea typeface="微软雅黑" panose="020B0503020204020204" pitchFamily="34" charset="-122"/>
              </a:rPr>
              <a:t>转移到溶液中或改变价态</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a:t>
            </a:r>
            <a:endParaRPr lang="en-US" altLang="zh-CN" sz="2200" b="1" dirty="0">
              <a:solidFill>
                <a:schemeClr val="bg2">
                  <a:lumMod val="50000"/>
                </a:schemeClr>
              </a:solidFill>
              <a:latin typeface="微软雅黑" panose="020B0503020204020204" pitchFamily="34" charset="-122"/>
              <a:ea typeface="微软雅黑" panose="020B0503020204020204" pitchFamily="34" charset="-122"/>
            </a:endParaRPr>
          </a:p>
          <a:p>
            <a:r>
              <a:rPr lang="zh-CN" altLang="en-US" sz="2200" b="1" dirty="0">
                <a:solidFill>
                  <a:schemeClr val="bg2">
                    <a:lumMod val="50000"/>
                  </a:schemeClr>
                </a:solidFill>
                <a:latin typeface="微软雅黑" panose="020B0503020204020204" pitchFamily="34" charset="-122"/>
                <a:ea typeface="微软雅黑" panose="020B0503020204020204" pitchFamily="34" charset="-122"/>
              </a:rPr>
              <a:t>初步分离、除杂</a:t>
            </a:r>
            <a:endParaRPr lang="zh-CN" altLang="en-US" sz="22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98" name="矩形 97"/>
          <p:cNvSpPr/>
          <p:nvPr/>
        </p:nvSpPr>
        <p:spPr>
          <a:xfrm>
            <a:off x="6807169" y="2015067"/>
            <a:ext cx="1637213" cy="21337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200" b="1" dirty="0">
                <a:solidFill>
                  <a:srgbClr val="9BBB58"/>
                </a:solidFill>
                <a:latin typeface="微软雅黑" panose="020B0503020204020204" pitchFamily="34" charset="-122"/>
                <a:ea typeface="微软雅黑" panose="020B0503020204020204" pitchFamily="34" charset="-122"/>
              </a:rPr>
              <a:t>研磨</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2200" b="1" dirty="0">
                <a:solidFill>
                  <a:srgbClr val="9BBB58"/>
                </a:solidFill>
                <a:latin typeface="微软雅黑" panose="020B0503020204020204" pitchFamily="34" charset="-122"/>
                <a:ea typeface="微软雅黑" panose="020B0503020204020204" pitchFamily="34" charset="-122"/>
              </a:rPr>
              <a:t>粉碎</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2200" b="1" dirty="0">
                <a:solidFill>
                  <a:srgbClr val="9BBB58"/>
                </a:solidFill>
                <a:latin typeface="微软雅黑" panose="020B0503020204020204" pitchFamily="34" charset="-122"/>
                <a:ea typeface="微软雅黑" panose="020B0503020204020204" pitchFamily="34" charset="-122"/>
              </a:rPr>
              <a:t>搅拌</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2200" b="1" dirty="0">
                <a:solidFill>
                  <a:srgbClr val="9BBB58"/>
                </a:solidFill>
                <a:latin typeface="微软雅黑" panose="020B0503020204020204" pitchFamily="34" charset="-122"/>
                <a:ea typeface="微软雅黑" panose="020B0503020204020204" pitchFamily="34" charset="-122"/>
              </a:rPr>
              <a:t>雾化</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2200" b="1" dirty="0">
                <a:solidFill>
                  <a:srgbClr val="0389D2"/>
                </a:solidFill>
                <a:latin typeface="微软雅黑" panose="020B0503020204020204" pitchFamily="34" charset="-122"/>
                <a:ea typeface="微软雅黑" panose="020B0503020204020204" pitchFamily="34" charset="-122"/>
              </a:rPr>
              <a:t>酸浸</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2200" b="1" dirty="0">
                <a:solidFill>
                  <a:srgbClr val="0389D2"/>
                </a:solidFill>
                <a:latin typeface="微软雅黑" panose="020B0503020204020204" pitchFamily="34" charset="-122"/>
                <a:ea typeface="微软雅黑" panose="020B0503020204020204" pitchFamily="34" charset="-122"/>
              </a:rPr>
              <a:t>碱浸</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2200" b="1" dirty="0">
                <a:solidFill>
                  <a:srgbClr val="0389D2"/>
                </a:solidFill>
                <a:latin typeface="微软雅黑" panose="020B0503020204020204" pitchFamily="34" charset="-122"/>
                <a:ea typeface="微软雅黑" panose="020B0503020204020204" pitchFamily="34" charset="-122"/>
              </a:rPr>
              <a:t>水浸</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2200" b="1" dirty="0">
                <a:solidFill>
                  <a:srgbClr val="0389D2"/>
                </a:solidFill>
                <a:latin typeface="微软雅黑" panose="020B0503020204020204" pitchFamily="34" charset="-122"/>
                <a:ea typeface="微软雅黑" panose="020B0503020204020204" pitchFamily="34" charset="-122"/>
              </a:rPr>
              <a:t>盐浸</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2200" b="1" dirty="0">
                <a:solidFill>
                  <a:schemeClr val="tx1"/>
                </a:solidFill>
                <a:latin typeface="微软雅黑" panose="020B0503020204020204" pitchFamily="34" charset="-122"/>
                <a:ea typeface="微软雅黑" panose="020B0503020204020204" pitchFamily="34" charset="-122"/>
              </a:rPr>
              <a:t>焙烧</a:t>
            </a:r>
            <a:r>
              <a:rPr lang="en-US" altLang="zh-CN" sz="2200" b="1" dirty="0">
                <a:solidFill>
                  <a:schemeClr val="bg2">
                    <a:lumMod val="50000"/>
                  </a:schemeClr>
                </a:solidFill>
                <a:latin typeface="微软雅黑" panose="020B0503020204020204" pitchFamily="34" charset="-122"/>
                <a:ea typeface="微软雅黑" panose="020B0503020204020204" pitchFamily="34" charset="-122"/>
              </a:rPr>
              <a:t>…</a:t>
            </a:r>
            <a:endParaRPr lang="zh-CN" altLang="en-US" sz="22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a:off x="9433484" y="2015067"/>
            <a:ext cx="2256224" cy="21337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200" b="1" dirty="0">
                <a:solidFill>
                  <a:srgbClr val="0389D2"/>
                </a:solidFill>
                <a:latin typeface="微软雅黑" panose="020B0503020204020204" pitchFamily="34" charset="-122"/>
                <a:ea typeface="微软雅黑" panose="020B0503020204020204" pitchFamily="34" charset="-122"/>
              </a:rPr>
              <a:t>增大接触面积</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、延长接触时间、</a:t>
            </a:r>
            <a:r>
              <a:rPr lang="zh-CN" altLang="en-US" sz="2200" b="1" dirty="0">
                <a:solidFill>
                  <a:srgbClr val="0389D2"/>
                </a:solidFill>
                <a:latin typeface="微软雅黑" panose="020B0503020204020204" pitchFamily="34" charset="-122"/>
                <a:ea typeface="微软雅黑" panose="020B0503020204020204" pitchFamily="34" charset="-122"/>
              </a:rPr>
              <a:t>适当增大浓度</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2200" b="1" dirty="0">
                <a:solidFill>
                  <a:srgbClr val="0389D2"/>
                </a:solidFill>
                <a:latin typeface="微软雅黑" panose="020B0503020204020204" pitchFamily="34" charset="-122"/>
                <a:ea typeface="微软雅黑" panose="020B0503020204020204" pitchFamily="34" charset="-122"/>
              </a:rPr>
              <a:t>适当升温</a:t>
            </a:r>
            <a:r>
              <a:rPr lang="zh-CN" altLang="en-US" sz="2200" b="1" dirty="0">
                <a:solidFill>
                  <a:schemeClr val="bg2">
                    <a:lumMod val="50000"/>
                  </a:schemeClr>
                </a:solidFill>
                <a:latin typeface="微软雅黑" panose="020B0503020204020204" pitchFamily="34" charset="-122"/>
                <a:ea typeface="微软雅黑" panose="020B0503020204020204" pitchFamily="34" charset="-122"/>
              </a:rPr>
              <a:t>、</a:t>
            </a:r>
            <a:r>
              <a:rPr lang="en-US" altLang="zh-CN" sz="2200" b="1" dirty="0">
                <a:solidFill>
                  <a:schemeClr val="bg2">
                    <a:lumMod val="50000"/>
                  </a:schemeClr>
                </a:solidFill>
                <a:latin typeface="微软雅黑" panose="020B0503020204020204" pitchFamily="34" charset="-122"/>
                <a:ea typeface="微软雅黑" panose="020B0503020204020204" pitchFamily="34" charset="-122"/>
              </a:rPr>
              <a:t>…</a:t>
            </a:r>
            <a:endParaRPr lang="en-US" altLang="zh-CN" sz="2200" b="1" dirty="0">
              <a:solidFill>
                <a:schemeClr val="bg2">
                  <a:lumMod val="50000"/>
                </a:schemeClr>
              </a:solidFill>
              <a:latin typeface="微软雅黑" panose="020B0503020204020204" pitchFamily="34" charset="-122"/>
              <a:ea typeface="微软雅黑" panose="020B0503020204020204" pitchFamily="34" charset="-122"/>
            </a:endParaRPr>
          </a:p>
          <a:p>
            <a:r>
              <a:rPr lang="zh-CN" altLang="en-US" sz="2600" b="1" dirty="0">
                <a:solidFill>
                  <a:srgbClr val="C00000"/>
                </a:solidFill>
                <a:latin typeface="微软雅黑" panose="020B0503020204020204" pitchFamily="34" charset="-122"/>
                <a:ea typeface="微软雅黑" panose="020B0503020204020204" pitchFamily="34" charset="-122"/>
              </a:rPr>
              <a:t>加快反应速率</a:t>
            </a:r>
            <a:endParaRPr lang="zh-CN" altLang="en-US" sz="2600" b="1" dirty="0">
              <a:solidFill>
                <a:srgbClr val="C00000"/>
              </a:solidFill>
              <a:latin typeface="微软雅黑" panose="020B0503020204020204" pitchFamily="34" charset="-122"/>
              <a:ea typeface="微软雅黑" panose="020B0503020204020204" pitchFamily="34" charset="-122"/>
            </a:endParaRPr>
          </a:p>
        </p:txBody>
      </p:sp>
      <p:pic>
        <p:nvPicPr>
          <p:cNvPr id="101" name="图片 100"/>
          <p:cNvPicPr>
            <a:picLocks noChangeAspect="1"/>
          </p:cNvPicPr>
          <p:nvPr/>
        </p:nvPicPr>
        <p:blipFill>
          <a:blip r:embed="rId1"/>
          <a:stretch>
            <a:fillRect/>
          </a:stretch>
        </p:blipFill>
        <p:spPr>
          <a:xfrm>
            <a:off x="11194620" y="27708"/>
            <a:ext cx="729526" cy="729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8" grpId="0" animBg="1"/>
      <p:bldP spid="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7788216" y="5815209"/>
            <a:ext cx="3763413" cy="492443"/>
          </a:xfrm>
          <a:prstGeom prst="rect">
            <a:avLst/>
          </a:prstGeom>
          <a:noFill/>
        </p:spPr>
        <p:txBody>
          <a:bodyPr wrap="square" rtlCol="0">
            <a:spAutoFit/>
          </a:bodyPr>
          <a:lstStyle/>
          <a:p>
            <a:r>
              <a:rPr lang="en-US" altLang="zh-CN" sz="2600" dirty="0"/>
              <a:t>--------------------</a:t>
            </a:r>
            <a:endParaRPr lang="zh-CN" altLang="en-US" sz="2600" dirty="0"/>
          </a:p>
        </p:txBody>
      </p:sp>
      <p:sp>
        <p:nvSpPr>
          <p:cNvPr id="40" name="文本框 39"/>
          <p:cNvSpPr txBox="1"/>
          <p:nvPr/>
        </p:nvSpPr>
        <p:spPr>
          <a:xfrm>
            <a:off x="3422478" y="5818742"/>
            <a:ext cx="3763413" cy="492443"/>
          </a:xfrm>
          <a:prstGeom prst="rect">
            <a:avLst/>
          </a:prstGeom>
          <a:noFill/>
        </p:spPr>
        <p:txBody>
          <a:bodyPr wrap="square" rtlCol="0">
            <a:spAutoFit/>
          </a:bodyPr>
          <a:lstStyle/>
          <a:p>
            <a:r>
              <a:rPr lang="en-US" altLang="zh-CN" sz="2600" dirty="0"/>
              <a:t>--------------------</a:t>
            </a:r>
            <a:endParaRPr lang="zh-CN" altLang="en-US" sz="2600" dirty="0"/>
          </a:p>
        </p:txBody>
      </p:sp>
      <p:sp>
        <p:nvSpPr>
          <p:cNvPr id="38" name="文本框 37"/>
          <p:cNvSpPr txBox="1"/>
          <p:nvPr/>
        </p:nvSpPr>
        <p:spPr>
          <a:xfrm>
            <a:off x="7788216" y="2095675"/>
            <a:ext cx="3763413" cy="492443"/>
          </a:xfrm>
          <a:prstGeom prst="rect">
            <a:avLst/>
          </a:prstGeom>
          <a:noFill/>
        </p:spPr>
        <p:txBody>
          <a:bodyPr wrap="square" rtlCol="0">
            <a:spAutoFit/>
          </a:bodyPr>
          <a:lstStyle/>
          <a:p>
            <a:r>
              <a:rPr lang="en-US" altLang="zh-CN" sz="2600" dirty="0"/>
              <a:t>--------------------</a:t>
            </a:r>
            <a:endParaRPr lang="zh-CN" altLang="en-US" sz="2600" dirty="0"/>
          </a:p>
        </p:txBody>
      </p:sp>
      <p:sp>
        <p:nvSpPr>
          <p:cNvPr id="36" name="文本框 35"/>
          <p:cNvSpPr txBox="1"/>
          <p:nvPr/>
        </p:nvSpPr>
        <p:spPr>
          <a:xfrm>
            <a:off x="3422478" y="2099208"/>
            <a:ext cx="3763413" cy="492443"/>
          </a:xfrm>
          <a:prstGeom prst="rect">
            <a:avLst/>
          </a:prstGeom>
          <a:noFill/>
        </p:spPr>
        <p:txBody>
          <a:bodyPr wrap="square" rtlCol="0">
            <a:spAutoFit/>
          </a:bodyPr>
          <a:lstStyle/>
          <a:p>
            <a:r>
              <a:rPr lang="en-US" altLang="zh-CN" sz="2600" dirty="0"/>
              <a:t>--------------------</a:t>
            </a:r>
            <a:endParaRPr lang="zh-CN" altLang="en-US" sz="2600" dirty="0"/>
          </a:p>
        </p:txBody>
      </p:sp>
      <p:sp>
        <p:nvSpPr>
          <p:cNvPr id="81" name="文本框 80"/>
          <p:cNvSpPr txBox="1"/>
          <p:nvPr/>
        </p:nvSpPr>
        <p:spPr>
          <a:xfrm>
            <a:off x="585159" y="76201"/>
            <a:ext cx="11135786"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工艺流程结构认知模型：纵向三区</a:t>
            </a:r>
            <a:r>
              <a:rPr lang="en-US" altLang="zh-CN"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核心反应条件控制</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585156" y="2217906"/>
            <a:ext cx="2337955" cy="1429450"/>
            <a:chOff x="1735280" y="1658809"/>
            <a:chExt cx="2421084" cy="1406509"/>
          </a:xfrm>
        </p:grpSpPr>
        <p:grpSp>
          <p:nvGrpSpPr>
            <p:cNvPr id="3" name="组合 2"/>
            <p:cNvGrpSpPr/>
            <p:nvPr/>
          </p:nvGrpSpPr>
          <p:grpSpPr>
            <a:xfrm>
              <a:off x="1735280" y="2182090"/>
              <a:ext cx="2421084" cy="883228"/>
              <a:chOff x="1735280" y="2182090"/>
              <a:chExt cx="2421084" cy="883228"/>
            </a:xfrm>
          </p:grpSpPr>
          <p:sp>
            <p:nvSpPr>
              <p:cNvPr id="5" name="流程图: 手动操作 4"/>
              <p:cNvSpPr/>
              <p:nvPr/>
            </p:nvSpPr>
            <p:spPr>
              <a:xfrm rot="10800000">
                <a:off x="1735282" y="2182090"/>
                <a:ext cx="2421082" cy="509155"/>
              </a:xfrm>
              <a:prstGeom prst="flowChartManualOperation">
                <a:avLst/>
              </a:prstGeom>
              <a:gradFill>
                <a:gsLst>
                  <a:gs pos="1000">
                    <a:srgbClr val="1F74AB"/>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1735280" y="2691245"/>
                <a:ext cx="2421083" cy="374073"/>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化学反应</a:t>
                </a:r>
                <a:endParaRPr lang="zh-CN" altLang="en-US" sz="2400" b="1" dirty="0">
                  <a:latin typeface="微软雅黑" panose="020B0503020204020204" pitchFamily="34" charset="-122"/>
                  <a:ea typeface="微软雅黑" panose="020B0503020204020204" pitchFamily="34" charset="-122"/>
                </a:endParaRPr>
              </a:p>
            </p:txBody>
          </p:sp>
        </p:grpSp>
        <p:sp>
          <p:nvSpPr>
            <p:cNvPr id="4" name="流程图: 接点 3"/>
            <p:cNvSpPr/>
            <p:nvPr/>
          </p:nvSpPr>
          <p:spPr>
            <a:xfrm>
              <a:off x="2540575" y="1658809"/>
              <a:ext cx="810491" cy="812982"/>
            </a:xfrm>
            <a:prstGeom prst="flowChartConnector">
              <a:avLst/>
            </a:prstGeom>
            <a:solidFill>
              <a:schemeClr val="bg1"/>
            </a:solidFill>
            <a:ln w="19050">
              <a:solidFill>
                <a:srgbClr val="1F74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核心</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708341" y="3670153"/>
            <a:ext cx="80265" cy="428387"/>
            <a:chOff x="6081737" y="2855918"/>
            <a:chExt cx="144000" cy="827884"/>
          </a:xfrm>
        </p:grpSpPr>
        <p:cxnSp>
          <p:nvCxnSpPr>
            <p:cNvPr id="8" name="直接连接符 7"/>
            <p:cNvCxnSpPr/>
            <p:nvPr/>
          </p:nvCxnSpPr>
          <p:spPr>
            <a:xfrm flipH="1">
              <a:off x="6151358" y="2855918"/>
              <a:ext cx="2" cy="6838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流程图: 接点 8"/>
            <p:cNvSpPr>
              <a:spLocks noChangeAspect="1"/>
            </p:cNvSpPr>
            <p:nvPr/>
          </p:nvSpPr>
          <p:spPr>
            <a:xfrm>
              <a:off x="6081737" y="3539802"/>
              <a:ext cx="144000" cy="144000"/>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592398" y="4130849"/>
            <a:ext cx="2337954" cy="523220"/>
          </a:xfrm>
          <a:prstGeom prst="rect">
            <a:avLst/>
          </a:prstGeom>
          <a:noFill/>
          <a:ln>
            <a:solidFill>
              <a:schemeClr val="bg1">
                <a:lumMod val="75000"/>
              </a:schemeClr>
            </a:solidFill>
          </a:ln>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反应条件控制</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472425" y="1636164"/>
            <a:ext cx="2169840" cy="930485"/>
            <a:chOff x="3472425" y="1083507"/>
            <a:chExt cx="2169840" cy="930485"/>
          </a:xfrm>
        </p:grpSpPr>
        <p:grpSp>
          <p:nvGrpSpPr>
            <p:cNvPr id="14" name="组合 13"/>
            <p:cNvGrpSpPr/>
            <p:nvPr/>
          </p:nvGrpSpPr>
          <p:grpSpPr>
            <a:xfrm>
              <a:off x="3472425" y="1083507"/>
              <a:ext cx="2169840" cy="930485"/>
              <a:chOff x="3274996" y="890781"/>
              <a:chExt cx="1684095" cy="671227"/>
            </a:xfrm>
          </p:grpSpPr>
          <p:sp>
            <p:nvSpPr>
              <p:cNvPr id="15" name="流程图: 手动操作 14"/>
              <p:cNvSpPr/>
              <p:nvPr/>
            </p:nvSpPr>
            <p:spPr>
              <a:xfrm rot="10800000">
                <a:off x="3274997" y="890781"/>
                <a:ext cx="1684094" cy="386943"/>
              </a:xfrm>
              <a:prstGeom prst="flowChartManualOperation">
                <a:avLst/>
              </a:prstGeom>
              <a:gradFill>
                <a:gsLst>
                  <a:gs pos="1000">
                    <a:srgbClr val="1F74AB"/>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endParaRPr lang="zh-CN" altLang="en-US" sz="2000" dirty="0"/>
              </a:p>
            </p:txBody>
          </p:sp>
          <p:sp>
            <p:nvSpPr>
              <p:cNvPr id="16" name="矩形 15"/>
              <p:cNvSpPr/>
              <p:nvPr/>
            </p:nvSpPr>
            <p:spPr>
              <a:xfrm>
                <a:off x="3274996" y="1277724"/>
                <a:ext cx="1684094" cy="284284"/>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3928326" y="1096122"/>
              <a:ext cx="1299600" cy="461665"/>
            </a:xfrm>
            <a:prstGeom prst="rect">
              <a:avLst/>
            </a:prstGeom>
            <a:noFill/>
            <a:ln>
              <a:noFill/>
            </a:ln>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控制</a:t>
              </a:r>
              <a:r>
                <a:rPr lang="en-US" altLang="zh-CN" sz="2400" b="1" dirty="0">
                  <a:solidFill>
                    <a:srgbClr val="C00000"/>
                  </a:solidFill>
                  <a:latin typeface="微软雅黑" panose="020B0503020204020204" pitchFamily="34" charset="-122"/>
                  <a:ea typeface="微软雅黑" panose="020B0503020204020204" pitchFamily="34" charset="-122"/>
                </a:rPr>
                <a:t>PH</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472425" y="5323880"/>
            <a:ext cx="2169840" cy="955876"/>
            <a:chOff x="3472425" y="4926732"/>
            <a:chExt cx="2169840" cy="955876"/>
          </a:xfrm>
        </p:grpSpPr>
        <p:grpSp>
          <p:nvGrpSpPr>
            <p:cNvPr id="18" name="组合 17"/>
            <p:cNvGrpSpPr/>
            <p:nvPr/>
          </p:nvGrpSpPr>
          <p:grpSpPr>
            <a:xfrm>
              <a:off x="3472425" y="4952123"/>
              <a:ext cx="2169840" cy="930485"/>
              <a:chOff x="3274996" y="890781"/>
              <a:chExt cx="1684095" cy="671227"/>
            </a:xfrm>
          </p:grpSpPr>
          <p:sp>
            <p:nvSpPr>
              <p:cNvPr id="19" name="流程图: 手动操作 18"/>
              <p:cNvSpPr/>
              <p:nvPr/>
            </p:nvSpPr>
            <p:spPr>
              <a:xfrm rot="10800000">
                <a:off x="3274997" y="890781"/>
                <a:ext cx="1684094" cy="386943"/>
              </a:xfrm>
              <a:prstGeom prst="flowChartManualOperation">
                <a:avLst/>
              </a:prstGeom>
              <a:gradFill>
                <a:gsLst>
                  <a:gs pos="1000">
                    <a:srgbClr val="1F74AB"/>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endParaRPr lang="zh-CN" altLang="en-US" sz="2000" dirty="0"/>
              </a:p>
            </p:txBody>
          </p:sp>
          <p:sp>
            <p:nvSpPr>
              <p:cNvPr id="20" name="矩形 19"/>
              <p:cNvSpPr/>
              <p:nvPr/>
            </p:nvSpPr>
            <p:spPr>
              <a:xfrm>
                <a:off x="3274996" y="1277724"/>
                <a:ext cx="1684094" cy="284284"/>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3823681" y="4926732"/>
              <a:ext cx="1506653" cy="461665"/>
            </a:xfrm>
            <a:prstGeom prst="rect">
              <a:avLst/>
            </a:prstGeom>
            <a:noFill/>
            <a:ln>
              <a:noFill/>
            </a:ln>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控制</a:t>
              </a:r>
              <a:r>
                <a:rPr lang="zh-CN" altLang="en-US" sz="2400" b="1" dirty="0">
                  <a:solidFill>
                    <a:srgbClr val="C00000"/>
                  </a:solidFill>
                  <a:latin typeface="微软雅黑" panose="020B0503020204020204" pitchFamily="34" charset="-122"/>
                  <a:ea typeface="微软雅黑" panose="020B0503020204020204" pitchFamily="34" charset="-122"/>
                </a:rPr>
                <a:t>温度</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24" name="流程图: 手动操作 23"/>
          <p:cNvSpPr/>
          <p:nvPr/>
        </p:nvSpPr>
        <p:spPr>
          <a:xfrm rot="10800000">
            <a:off x="6244590" y="1988675"/>
            <a:ext cx="2337953" cy="197799"/>
          </a:xfrm>
          <a:prstGeom prst="flowChartManualOperation">
            <a:avLst/>
          </a:prstGeom>
          <a:gradFill>
            <a:gsLst>
              <a:gs pos="1000">
                <a:srgbClr val="1E75AB"/>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p:cNvSpPr/>
          <p:nvPr/>
        </p:nvSpPr>
        <p:spPr>
          <a:xfrm>
            <a:off x="6244589" y="2186475"/>
            <a:ext cx="2337954" cy="380174"/>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控制</a:t>
            </a:r>
            <a:r>
              <a:rPr lang="en-US" altLang="zh-CN" sz="2400" b="1" dirty="0">
                <a:latin typeface="微软雅黑" panose="020B0503020204020204" pitchFamily="34" charset="-122"/>
                <a:ea typeface="微软雅黑" panose="020B0503020204020204" pitchFamily="34" charset="-122"/>
              </a:rPr>
              <a:t>PH</a:t>
            </a:r>
            <a:r>
              <a:rPr lang="zh-CN" altLang="en-US" sz="2400" b="1" dirty="0">
                <a:latin typeface="微软雅黑" panose="020B0503020204020204" pitchFamily="34" charset="-122"/>
                <a:ea typeface="微软雅黑" panose="020B0503020204020204" pitchFamily="34" charset="-122"/>
              </a:rPr>
              <a:t>目的</a:t>
            </a:r>
            <a:endParaRPr lang="zh-CN" altLang="en-US" sz="2400" b="1" dirty="0">
              <a:latin typeface="微软雅黑" panose="020B0503020204020204" pitchFamily="34" charset="-122"/>
              <a:ea typeface="微软雅黑" panose="020B0503020204020204" pitchFamily="34" charset="-122"/>
            </a:endParaRPr>
          </a:p>
        </p:txBody>
      </p:sp>
      <p:sp>
        <p:nvSpPr>
          <p:cNvPr id="26" name="流程图: 手动操作 25"/>
          <p:cNvSpPr/>
          <p:nvPr/>
        </p:nvSpPr>
        <p:spPr>
          <a:xfrm rot="10800000">
            <a:off x="9180410" y="1988675"/>
            <a:ext cx="2337953" cy="197799"/>
          </a:xfrm>
          <a:prstGeom prst="flowChartManualOperation">
            <a:avLst/>
          </a:prstGeom>
          <a:gradFill>
            <a:gsLst>
              <a:gs pos="1000">
                <a:srgbClr val="1E75AB"/>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p:cNvSpPr/>
          <p:nvPr/>
        </p:nvSpPr>
        <p:spPr>
          <a:xfrm>
            <a:off x="9180409" y="2186475"/>
            <a:ext cx="2337954" cy="380174"/>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控制</a:t>
            </a:r>
            <a:r>
              <a:rPr lang="en-US" altLang="zh-CN" sz="2400" b="1" dirty="0">
                <a:latin typeface="微软雅黑" panose="020B0503020204020204" pitchFamily="34" charset="-122"/>
                <a:ea typeface="微软雅黑" panose="020B0503020204020204" pitchFamily="34" charset="-122"/>
              </a:rPr>
              <a:t>PH</a:t>
            </a:r>
            <a:r>
              <a:rPr lang="zh-CN" altLang="en-US" sz="2400" b="1" dirty="0">
                <a:latin typeface="微软雅黑" panose="020B0503020204020204" pitchFamily="34" charset="-122"/>
                <a:ea typeface="微软雅黑" panose="020B0503020204020204" pitchFamily="34" charset="-122"/>
              </a:rPr>
              <a:t>方式</a:t>
            </a:r>
            <a:endParaRPr lang="zh-CN" altLang="en-US" sz="2400" b="1" dirty="0">
              <a:latin typeface="微软雅黑" panose="020B0503020204020204" pitchFamily="34" charset="-122"/>
              <a:ea typeface="微软雅黑" panose="020B0503020204020204" pitchFamily="34" charset="-122"/>
            </a:endParaRPr>
          </a:p>
        </p:txBody>
      </p:sp>
      <p:sp>
        <p:nvSpPr>
          <p:cNvPr id="28" name="矩形 27"/>
          <p:cNvSpPr/>
          <p:nvPr/>
        </p:nvSpPr>
        <p:spPr>
          <a:xfrm>
            <a:off x="6285454" y="1115367"/>
            <a:ext cx="2256224" cy="9280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使金属离子沉淀</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；调节溶液酸碱性；</a:t>
            </a: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促进或抑制水解</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等。</a:t>
            </a:r>
            <a:endParaRPr lang="zh-CN" altLang="en-US" sz="2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9530779" y="1115366"/>
            <a:ext cx="1637213" cy="92806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tx1"/>
                </a:solidFill>
                <a:latin typeface="微软雅黑" panose="020B0503020204020204" pitchFamily="34" charset="-122"/>
                <a:ea typeface="微软雅黑" panose="020B0503020204020204" pitchFamily="34" charset="-122"/>
              </a:rPr>
              <a:t>加入酸、碱、氧化物、碳酸盐等</a:t>
            </a:r>
            <a:endParaRPr lang="zh-CN" altLang="en-US" sz="22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流程图: 手动操作 29"/>
          <p:cNvSpPr/>
          <p:nvPr/>
        </p:nvSpPr>
        <p:spPr>
          <a:xfrm rot="10800000">
            <a:off x="6244590" y="5687869"/>
            <a:ext cx="2337953" cy="197799"/>
          </a:xfrm>
          <a:prstGeom prst="flowChartManualOperation">
            <a:avLst/>
          </a:prstGeom>
          <a:gradFill>
            <a:gsLst>
              <a:gs pos="1000">
                <a:srgbClr val="1E75AB"/>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p:cNvSpPr/>
          <p:nvPr/>
        </p:nvSpPr>
        <p:spPr>
          <a:xfrm>
            <a:off x="6244589" y="5885669"/>
            <a:ext cx="2337954" cy="380174"/>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控制温度目的</a:t>
            </a:r>
            <a:endParaRPr lang="zh-CN" altLang="en-US" sz="2400" b="1" dirty="0">
              <a:latin typeface="微软雅黑" panose="020B0503020204020204" pitchFamily="34" charset="-122"/>
              <a:ea typeface="微软雅黑" panose="020B0503020204020204" pitchFamily="34" charset="-122"/>
            </a:endParaRPr>
          </a:p>
        </p:txBody>
      </p:sp>
      <p:sp>
        <p:nvSpPr>
          <p:cNvPr id="32" name="流程图: 手动操作 31"/>
          <p:cNvSpPr/>
          <p:nvPr/>
        </p:nvSpPr>
        <p:spPr>
          <a:xfrm rot="10800000">
            <a:off x="9180410" y="5687869"/>
            <a:ext cx="2337953" cy="197799"/>
          </a:xfrm>
          <a:prstGeom prst="flowChartManualOperation">
            <a:avLst/>
          </a:prstGeom>
          <a:gradFill>
            <a:gsLst>
              <a:gs pos="1000">
                <a:srgbClr val="1E75AB"/>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p:nvSpPr>
        <p:spPr>
          <a:xfrm>
            <a:off x="9180409" y="5885669"/>
            <a:ext cx="2337954" cy="380174"/>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控制温度方式</a:t>
            </a:r>
            <a:endParaRPr lang="zh-CN" altLang="en-US" sz="2400" b="1" dirty="0">
              <a:latin typeface="微软雅黑" panose="020B0503020204020204" pitchFamily="34" charset="-122"/>
              <a:ea typeface="微软雅黑" panose="020B0503020204020204" pitchFamily="34" charset="-122"/>
            </a:endParaRPr>
          </a:p>
        </p:txBody>
      </p:sp>
      <p:sp>
        <p:nvSpPr>
          <p:cNvPr id="34" name="矩形 33"/>
          <p:cNvSpPr/>
          <p:nvPr/>
        </p:nvSpPr>
        <p:spPr>
          <a:xfrm>
            <a:off x="5947411" y="3057589"/>
            <a:ext cx="2882628" cy="268503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tx1"/>
                </a:solidFill>
                <a:latin typeface="微软雅黑" panose="020B0503020204020204" pitchFamily="34" charset="-122"/>
                <a:ea typeface="微软雅黑" panose="020B0503020204020204" pitchFamily="34" charset="-122"/>
              </a:rPr>
              <a:t>①物质性质方面：物质受热是否</a:t>
            </a:r>
            <a:r>
              <a:rPr lang="zh-CN" altLang="en-US" sz="2000" b="1" dirty="0">
                <a:solidFill>
                  <a:srgbClr val="C00000"/>
                </a:solidFill>
                <a:latin typeface="微软雅黑" panose="020B0503020204020204" pitchFamily="34" charset="-122"/>
                <a:ea typeface="微软雅黑" panose="020B0503020204020204" pitchFamily="34" charset="-122"/>
              </a:rPr>
              <a:t>易分解</a:t>
            </a:r>
            <a:r>
              <a:rPr lang="zh-CN" altLang="en-US"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挥发</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升华</a:t>
            </a:r>
            <a:r>
              <a:rPr lang="zh-CN" altLang="en-US" sz="2000" b="1" dirty="0">
                <a:solidFill>
                  <a:schemeClr val="tx1"/>
                </a:solidFill>
                <a:latin typeface="微软雅黑" panose="020B0503020204020204" pitchFamily="34" charset="-122"/>
                <a:ea typeface="微软雅黑" panose="020B0503020204020204" pitchFamily="34" charset="-122"/>
              </a:rPr>
              <a:t>、易被氧化；对溶解度的影响；</a:t>
            </a:r>
            <a:endParaRPr lang="en-US" altLang="zh-CN" sz="2000" b="1" dirty="0">
              <a:solidFill>
                <a:schemeClr val="tx1"/>
              </a:solidFill>
              <a:latin typeface="微软雅黑" panose="020B0503020204020204" pitchFamily="34" charset="-122"/>
              <a:ea typeface="微软雅黑" panose="020B0503020204020204" pitchFamily="34" charset="-122"/>
            </a:endParaRPr>
          </a:p>
          <a:p>
            <a:r>
              <a:rPr lang="zh-CN" altLang="en-US" sz="2000" b="1" dirty="0">
                <a:solidFill>
                  <a:schemeClr val="tx1"/>
                </a:solidFill>
                <a:latin typeface="微软雅黑" panose="020B0503020204020204" pitchFamily="34" charset="-122"/>
                <a:ea typeface="微软雅黑" panose="020B0503020204020204" pitchFamily="34" charset="-122"/>
              </a:rPr>
              <a:t>②反应原理方面：对催化剂活性的影响；对</a:t>
            </a:r>
            <a:r>
              <a:rPr lang="zh-CN" altLang="en-US" sz="2000" b="1" dirty="0">
                <a:solidFill>
                  <a:srgbClr val="C00000"/>
                </a:solidFill>
                <a:latin typeface="微软雅黑" panose="020B0503020204020204" pitchFamily="34" charset="-122"/>
                <a:ea typeface="微软雅黑" panose="020B0503020204020204" pitchFamily="34" charset="-122"/>
              </a:rPr>
              <a:t>反应速率</a:t>
            </a:r>
            <a:r>
              <a:rPr lang="zh-CN" altLang="en-US" sz="2000" b="1" dirty="0">
                <a:solidFill>
                  <a:schemeClr val="tx1"/>
                </a:solidFill>
                <a:latin typeface="微软雅黑" panose="020B0503020204020204" pitchFamily="34" charset="-122"/>
                <a:ea typeface="微软雅黑" panose="020B0503020204020204" pitchFamily="34" charset="-122"/>
              </a:rPr>
              <a:t>或固体溶解速率的影响；对</a:t>
            </a:r>
            <a:r>
              <a:rPr lang="zh-CN" altLang="en-US" sz="2000" b="1" dirty="0">
                <a:solidFill>
                  <a:srgbClr val="C00000"/>
                </a:solidFill>
                <a:latin typeface="微软雅黑" panose="020B0503020204020204" pitchFamily="34" charset="-122"/>
                <a:ea typeface="微软雅黑" panose="020B0503020204020204" pitchFamily="34" charset="-122"/>
              </a:rPr>
              <a:t>平衡移动（如水解）</a:t>
            </a:r>
            <a:r>
              <a:rPr lang="zh-CN" altLang="en-US" sz="2000" b="1" dirty="0">
                <a:solidFill>
                  <a:schemeClr val="tx1"/>
                </a:solidFill>
                <a:latin typeface="微软雅黑" panose="020B0503020204020204" pitchFamily="34" charset="-122"/>
                <a:ea typeface="微软雅黑" panose="020B0503020204020204" pitchFamily="34" charset="-122"/>
              </a:rPr>
              <a:t>的影响</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9447116" y="4098540"/>
            <a:ext cx="1812011" cy="164408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tx1"/>
                </a:solidFill>
                <a:latin typeface="微软雅黑" panose="020B0503020204020204" pitchFamily="34" charset="-122"/>
                <a:ea typeface="微软雅黑" panose="020B0503020204020204" pitchFamily="34" charset="-122"/>
              </a:rPr>
              <a:t>加热、水浴加热、冰水浴、控制温度在一定范围</a:t>
            </a:r>
            <a:endParaRPr lang="zh-CN" altLang="en-US" sz="2200" b="1"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2930352" y="2345430"/>
            <a:ext cx="492126" cy="3719534"/>
            <a:chOff x="2930352" y="2345430"/>
            <a:chExt cx="492126" cy="3719534"/>
          </a:xfrm>
        </p:grpSpPr>
        <p:cxnSp>
          <p:nvCxnSpPr>
            <p:cNvPr id="52" name="连接符: 肘形 51"/>
            <p:cNvCxnSpPr>
              <a:stCxn id="10" idx="3"/>
              <a:endCxn id="36" idx="1"/>
            </p:cNvCxnSpPr>
            <p:nvPr/>
          </p:nvCxnSpPr>
          <p:spPr>
            <a:xfrm flipV="1">
              <a:off x="2930352" y="2345430"/>
              <a:ext cx="492126" cy="2047029"/>
            </a:xfrm>
            <a:prstGeom prst="bentConnector3">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4" name="连接符: 肘形 53"/>
            <p:cNvCxnSpPr>
              <a:stCxn id="10" idx="3"/>
              <a:endCxn id="40" idx="1"/>
            </p:cNvCxnSpPr>
            <p:nvPr/>
          </p:nvCxnSpPr>
          <p:spPr>
            <a:xfrm>
              <a:off x="2930352" y="4392459"/>
              <a:ext cx="492126" cy="1672505"/>
            </a:xfrm>
            <a:prstGeom prst="bentConnector3">
              <a:avLst/>
            </a:prstGeom>
            <a:ln w="38100">
              <a:prstDash val="dash"/>
            </a:ln>
          </p:spPr>
          <p:style>
            <a:lnRef idx="1">
              <a:schemeClr val="accent1"/>
            </a:lnRef>
            <a:fillRef idx="0">
              <a:schemeClr val="accent1"/>
            </a:fillRef>
            <a:effectRef idx="0">
              <a:schemeClr val="accent1"/>
            </a:effectRef>
            <a:fontRef idx="minor">
              <a:schemeClr val="tx1"/>
            </a:fontRef>
          </p:style>
        </p:cxnSp>
      </p:grpSp>
      <p:sp>
        <p:nvSpPr>
          <p:cNvPr id="56" name="矩形 55"/>
          <p:cNvSpPr/>
          <p:nvPr/>
        </p:nvSpPr>
        <p:spPr>
          <a:xfrm>
            <a:off x="3429719" y="3339913"/>
            <a:ext cx="2105752" cy="1930414"/>
          </a:xfrm>
          <a:prstGeom prst="rect">
            <a:avLst/>
          </a:prstGeom>
          <a:solidFill>
            <a:schemeClr val="bg1"/>
          </a:solidFill>
          <a:ln>
            <a:solidFill>
              <a:srgbClr val="0389D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tx1"/>
                </a:solidFill>
                <a:latin typeface="微软雅黑" panose="020B0503020204020204" pitchFamily="34" charset="-122"/>
                <a:ea typeface="微软雅黑" panose="020B0503020204020204" pitchFamily="34" charset="-122"/>
              </a:rPr>
              <a:t>需综合考虑题考内容目的是升温、降温还是控制温度在一定范围，再结合以上两方面内容作答。</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
        <p:nvSpPr>
          <p:cNvPr id="57" name="箭头: 燕尾形 56"/>
          <p:cNvSpPr/>
          <p:nvPr/>
        </p:nvSpPr>
        <p:spPr>
          <a:xfrm rot="10800000">
            <a:off x="5569358" y="4207794"/>
            <a:ext cx="350371" cy="285557"/>
          </a:xfrm>
          <a:prstGeom prst="notchedRightArrow">
            <a:avLst>
              <a:gd name="adj1" fmla="val 46208"/>
              <a:gd name="adj2" fmla="val 556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animEffect transition="in" filter="fade">
                                      <p:cBhvr>
                                        <p:cTn id="64" dur="500"/>
                                        <p:tgtEl>
                                          <p:spTgt spid="40"/>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arn(inVertical)">
                                      <p:cBhvr>
                                        <p:cTn id="67" dur="500"/>
                                        <p:tgtEl>
                                          <p:spTgt spid="3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arn(inVertical)">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0"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38" grpId="0"/>
      <p:bldP spid="36" grpId="0"/>
      <p:bldP spid="10"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56" grpId="0" animBg="1"/>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120158" y="3214342"/>
            <a:ext cx="3763413" cy="492443"/>
          </a:xfrm>
          <a:prstGeom prst="rect">
            <a:avLst/>
          </a:prstGeom>
          <a:noFill/>
        </p:spPr>
        <p:txBody>
          <a:bodyPr wrap="square" rtlCol="0">
            <a:spAutoFit/>
          </a:bodyPr>
          <a:lstStyle/>
          <a:p>
            <a:r>
              <a:rPr lang="en-US" altLang="zh-CN" sz="2600" dirty="0"/>
              <a:t>--------------------</a:t>
            </a:r>
            <a:endParaRPr lang="zh-CN" altLang="en-US" sz="2600" dirty="0"/>
          </a:p>
        </p:txBody>
      </p:sp>
      <p:pic>
        <p:nvPicPr>
          <p:cNvPr id="2" name="图片 1"/>
          <p:cNvPicPr>
            <a:picLocks noChangeAspect="1"/>
          </p:cNvPicPr>
          <p:nvPr/>
        </p:nvPicPr>
        <p:blipFill>
          <a:blip r:embed="rId1"/>
          <a:stretch>
            <a:fillRect/>
          </a:stretch>
        </p:blipFill>
        <p:spPr>
          <a:xfrm>
            <a:off x="11194620" y="27708"/>
            <a:ext cx="729526" cy="729526"/>
          </a:xfrm>
          <a:prstGeom prst="rect">
            <a:avLst/>
          </a:prstGeom>
        </p:spPr>
      </p:pic>
      <p:grpSp>
        <p:nvGrpSpPr>
          <p:cNvPr id="12" name="组合 11"/>
          <p:cNvGrpSpPr/>
          <p:nvPr/>
        </p:nvGrpSpPr>
        <p:grpSpPr>
          <a:xfrm>
            <a:off x="585419" y="2271380"/>
            <a:ext cx="2344932" cy="1371574"/>
            <a:chOff x="1735280" y="1658809"/>
            <a:chExt cx="2421084" cy="1406509"/>
          </a:xfrm>
        </p:grpSpPr>
        <p:grpSp>
          <p:nvGrpSpPr>
            <p:cNvPr id="13" name="组合 12"/>
            <p:cNvGrpSpPr/>
            <p:nvPr/>
          </p:nvGrpSpPr>
          <p:grpSpPr>
            <a:xfrm>
              <a:off x="1735280" y="2182090"/>
              <a:ext cx="2421084" cy="883228"/>
              <a:chOff x="1735280" y="2182090"/>
              <a:chExt cx="2421084" cy="883228"/>
            </a:xfrm>
          </p:grpSpPr>
          <p:sp>
            <p:nvSpPr>
              <p:cNvPr id="15" name="流程图: 手动操作 14"/>
              <p:cNvSpPr/>
              <p:nvPr/>
            </p:nvSpPr>
            <p:spPr>
              <a:xfrm rot="10800000">
                <a:off x="1735282" y="2182090"/>
                <a:ext cx="2421082" cy="509155"/>
              </a:xfrm>
              <a:prstGeom prst="flowChartManualOperation">
                <a:avLst/>
              </a:prstGeom>
              <a:gradFill>
                <a:gsLst>
                  <a:gs pos="1000">
                    <a:srgbClr val="9BBB58"/>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1735280" y="2691245"/>
                <a:ext cx="2421083" cy="374073"/>
              </a:xfrm>
              <a:prstGeom prst="rect">
                <a:avLst/>
              </a:prstGeom>
              <a:solidFill>
                <a:srgbClr val="9BB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产品</a:t>
                </a:r>
                <a:endParaRPr lang="zh-CN" altLang="en-US" sz="2400" b="1" dirty="0">
                  <a:latin typeface="微软雅黑" panose="020B0503020204020204" pitchFamily="34" charset="-122"/>
                  <a:ea typeface="微软雅黑" panose="020B0503020204020204" pitchFamily="34" charset="-122"/>
                </a:endParaRPr>
              </a:p>
            </p:txBody>
          </p:sp>
        </p:grpSp>
        <p:sp>
          <p:nvSpPr>
            <p:cNvPr id="14" name="流程图: 接点 13"/>
            <p:cNvSpPr/>
            <p:nvPr/>
          </p:nvSpPr>
          <p:spPr>
            <a:xfrm>
              <a:off x="2540575" y="1658809"/>
              <a:ext cx="810491" cy="812982"/>
            </a:xfrm>
            <a:prstGeom prst="flowChartConnector">
              <a:avLst/>
            </a:prstGeom>
            <a:solidFill>
              <a:schemeClr val="bg1"/>
            </a:solidFill>
            <a:ln w="19050">
              <a:solidFill>
                <a:srgbClr val="9BBB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目标</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723473" y="3651948"/>
            <a:ext cx="68821" cy="364515"/>
            <a:chOff x="10103678" y="2816056"/>
            <a:chExt cx="81730" cy="460292"/>
          </a:xfrm>
        </p:grpSpPr>
        <p:cxnSp>
          <p:nvCxnSpPr>
            <p:cNvPr id="18" name="直接连接符 17"/>
            <p:cNvCxnSpPr/>
            <p:nvPr/>
          </p:nvCxnSpPr>
          <p:spPr>
            <a:xfrm>
              <a:off x="10130775" y="2816056"/>
              <a:ext cx="3833" cy="3787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流程图: 接点 18"/>
            <p:cNvSpPr>
              <a:spLocks noChangeAspect="1"/>
            </p:cNvSpPr>
            <p:nvPr/>
          </p:nvSpPr>
          <p:spPr>
            <a:xfrm>
              <a:off x="10103678" y="3200405"/>
              <a:ext cx="81730" cy="75943"/>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585419" y="4068221"/>
            <a:ext cx="2363929" cy="523220"/>
          </a:xfrm>
          <a:prstGeom prst="rect">
            <a:avLst/>
          </a:prstGeom>
          <a:noFill/>
          <a:ln>
            <a:solidFill>
              <a:schemeClr val="bg1">
                <a:lumMod val="75000"/>
              </a:schemeClr>
            </a:solidFill>
          </a:ln>
        </p:spPr>
        <p:txBody>
          <a:bodyPr wrap="square" rtlCol="0">
            <a:spAutoFit/>
          </a:bodyPr>
          <a:lstStyle/>
          <a:p>
            <a:r>
              <a:rPr lang="zh-CN" altLang="en-US" sz="2800" b="1" dirty="0">
                <a:solidFill>
                  <a:schemeClr val="bg2">
                    <a:lumMod val="50000"/>
                  </a:schemeClr>
                </a:solidFill>
                <a:latin typeface="微软雅黑" panose="020B0503020204020204" pitchFamily="34" charset="-122"/>
                <a:ea typeface="微软雅黑" panose="020B0503020204020204" pitchFamily="34" charset="-122"/>
              </a:rPr>
              <a:t>产品分离提纯</a:t>
            </a:r>
            <a:endParaRPr lang="zh-CN" altLang="en-US" sz="2800" b="1"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649921" y="3714680"/>
            <a:ext cx="2344932" cy="861290"/>
            <a:chOff x="1735280" y="2182090"/>
            <a:chExt cx="2421084" cy="883228"/>
          </a:xfrm>
        </p:grpSpPr>
        <p:sp>
          <p:nvSpPr>
            <p:cNvPr id="25" name="流程图: 手动操作 24"/>
            <p:cNvSpPr/>
            <p:nvPr/>
          </p:nvSpPr>
          <p:spPr>
            <a:xfrm rot="10800000">
              <a:off x="1735282" y="2182090"/>
              <a:ext cx="2421082" cy="509155"/>
            </a:xfrm>
            <a:prstGeom prst="flowChartManualOperation">
              <a:avLst/>
            </a:prstGeom>
            <a:gradFill>
              <a:gsLst>
                <a:gs pos="1000">
                  <a:srgbClr val="9BBB58"/>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p:cNvSpPr/>
            <p:nvPr/>
          </p:nvSpPr>
          <p:spPr>
            <a:xfrm>
              <a:off x="1735280" y="2691245"/>
              <a:ext cx="2421083" cy="374073"/>
            </a:xfrm>
            <a:prstGeom prst="rect">
              <a:avLst/>
            </a:prstGeom>
            <a:solidFill>
              <a:srgbClr val="9BB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分离提纯方式</a:t>
              </a:r>
              <a:endParaRPr lang="zh-CN" altLang="en-US" sz="2400" b="1" dirty="0">
                <a:latin typeface="微软雅黑" panose="020B0503020204020204" pitchFamily="34" charset="-122"/>
                <a:ea typeface="微软雅黑" panose="020B0503020204020204" pitchFamily="34" charset="-122"/>
              </a:endParaRPr>
            </a:p>
          </p:txBody>
        </p:sp>
      </p:grpSp>
      <p:sp>
        <p:nvSpPr>
          <p:cNvPr id="27" name="矩形 26"/>
          <p:cNvSpPr/>
          <p:nvPr/>
        </p:nvSpPr>
        <p:spPr>
          <a:xfrm>
            <a:off x="4170159" y="1407573"/>
            <a:ext cx="5304453" cy="2600405"/>
          </a:xfrm>
          <a:prstGeom prst="rect">
            <a:avLst/>
          </a:prstGeom>
          <a:solidFill>
            <a:schemeClr val="bg1"/>
          </a:solidFill>
          <a:ln>
            <a:solidFill>
              <a:srgbClr val="0389D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b="1" dirty="0">
                <a:solidFill>
                  <a:srgbClr val="1E75AB"/>
                </a:solidFill>
                <a:latin typeface="微软雅黑" panose="020B0503020204020204" pitchFamily="34" charset="-122"/>
                <a:ea typeface="微软雅黑" panose="020B0503020204020204" pitchFamily="34" charset="-122"/>
              </a:rPr>
              <a:t>过滤</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常压过滤、减压过滤</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抽滤</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、趁热过滤</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 ；</a:t>
            </a:r>
            <a:endParaRPr lang="en-US" altLang="zh-CN" sz="20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1E75AB"/>
                </a:solidFill>
                <a:latin typeface="微软雅黑" panose="020B0503020204020204" pitchFamily="34" charset="-122"/>
                <a:ea typeface="微软雅黑" panose="020B0503020204020204" pitchFamily="34" charset="-122"/>
              </a:rPr>
              <a:t>洗涤</a:t>
            </a:r>
            <a:r>
              <a:rPr lang="zh-CN" altLang="en-US" sz="2000" b="1" dirty="0">
                <a:solidFill>
                  <a:schemeClr val="tx1"/>
                </a:solidFill>
                <a:latin typeface="微软雅黑" panose="020B0503020204020204" pitchFamily="34" charset="-122"/>
                <a:ea typeface="微软雅黑" panose="020B0503020204020204" pitchFamily="34" charset="-122"/>
              </a:rPr>
              <a:t>（水洗、醇洗等）；</a:t>
            </a:r>
            <a:endParaRPr lang="en-US" altLang="zh-CN" sz="20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1E75AB"/>
                </a:solidFill>
                <a:latin typeface="微软雅黑" panose="020B0503020204020204" pitchFamily="34" charset="-122"/>
                <a:ea typeface="微软雅黑" panose="020B0503020204020204" pitchFamily="34" charset="-122"/>
              </a:rPr>
              <a:t>萃取</a:t>
            </a:r>
            <a:r>
              <a:rPr lang="zh-CN" altLang="en-US"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rgbClr val="1E75AB"/>
                </a:solidFill>
                <a:latin typeface="微软雅黑" panose="020B0503020204020204" pitchFamily="34" charset="-122"/>
                <a:ea typeface="微软雅黑" panose="020B0503020204020204" pitchFamily="34" charset="-122"/>
              </a:rPr>
              <a:t>分液</a:t>
            </a:r>
            <a:r>
              <a:rPr lang="zh-CN" altLang="en-US"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rgbClr val="1E75AB"/>
                </a:solidFill>
                <a:latin typeface="微软雅黑" panose="020B0503020204020204" pitchFamily="34" charset="-122"/>
                <a:ea typeface="微软雅黑" panose="020B0503020204020204" pitchFamily="34" charset="-122"/>
              </a:rPr>
              <a:t>萃取与反萃取</a:t>
            </a:r>
            <a:r>
              <a:rPr lang="zh-CN" altLang="en-US" sz="2000" b="1" dirty="0">
                <a:solidFill>
                  <a:schemeClr val="tx1"/>
                </a:solidFill>
                <a:latin typeface="微软雅黑" panose="020B0503020204020204" pitchFamily="34" charset="-122"/>
                <a:ea typeface="微软雅黑" panose="020B0503020204020204" pitchFamily="34" charset="-122"/>
              </a:rPr>
              <a:t>；</a:t>
            </a:r>
            <a:endParaRPr lang="en-US" altLang="zh-CN" sz="20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1E75AB"/>
                </a:solidFill>
                <a:latin typeface="微软雅黑" panose="020B0503020204020204" pitchFamily="34" charset="-122"/>
                <a:ea typeface="微软雅黑" panose="020B0503020204020204" pitchFamily="34" charset="-122"/>
              </a:rPr>
              <a:t>结晶</a:t>
            </a:r>
            <a:r>
              <a:rPr lang="zh-CN" altLang="en-US" sz="2000" b="1" dirty="0">
                <a:solidFill>
                  <a:schemeClr val="tx1"/>
                </a:solidFill>
                <a:latin typeface="微软雅黑" panose="020B0503020204020204" pitchFamily="34" charset="-122"/>
                <a:ea typeface="微软雅黑" panose="020B0503020204020204" pitchFamily="34" charset="-122"/>
              </a:rPr>
              <a:t>（蒸发结晶、冷却结晶、重结晶）；</a:t>
            </a:r>
            <a:endParaRPr lang="en-US" altLang="zh-CN" sz="20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1E75AB"/>
                </a:solidFill>
                <a:latin typeface="微软雅黑" panose="020B0503020204020204" pitchFamily="34" charset="-122"/>
                <a:ea typeface="微软雅黑" panose="020B0503020204020204" pitchFamily="34" charset="-122"/>
              </a:rPr>
              <a:t>蒸馏</a:t>
            </a:r>
            <a:r>
              <a:rPr lang="zh-CN" altLang="en-US" sz="2000" b="1" dirty="0">
                <a:solidFill>
                  <a:schemeClr val="tx1"/>
                </a:solidFill>
                <a:latin typeface="微软雅黑" panose="020B0503020204020204" pitchFamily="34" charset="-122"/>
                <a:ea typeface="微软雅黑" panose="020B0503020204020204" pitchFamily="34" charset="-122"/>
              </a:rPr>
              <a:t>等。</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85159" y="76201"/>
            <a:ext cx="10230623"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工艺流程结构认知模型：纵向三区</a:t>
            </a:r>
            <a:r>
              <a:rPr lang="en-US" altLang="zh-CN"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产品分离提纯</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194620" y="27708"/>
            <a:ext cx="729526" cy="729526"/>
          </a:xfrm>
          <a:prstGeom prst="rect">
            <a:avLst/>
          </a:prstGeom>
        </p:spPr>
      </p:pic>
      <p:sp>
        <p:nvSpPr>
          <p:cNvPr id="3" name="文本框 2"/>
          <p:cNvSpPr txBox="1"/>
          <p:nvPr/>
        </p:nvSpPr>
        <p:spPr>
          <a:xfrm>
            <a:off x="585159" y="76201"/>
            <a:ext cx="4531590"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工艺流程思维认知模型</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1611232" y="2421967"/>
            <a:ext cx="2638141" cy="460628"/>
          </a:xfrm>
          <a:prstGeom prst="rect">
            <a:avLst/>
          </a:prstGeom>
          <a:solidFill>
            <a:srgbClr val="1AA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审题头，看题尾</a:t>
            </a:r>
            <a:endParaRPr lang="zh-CN" altLang="en-US" sz="2400" b="1" dirty="0">
              <a:latin typeface="微软雅黑" panose="020B0503020204020204" pitchFamily="34" charset="-122"/>
              <a:ea typeface="微软雅黑" panose="020B0503020204020204" pitchFamily="34" charset="-122"/>
            </a:endParaRPr>
          </a:p>
        </p:txBody>
      </p:sp>
      <p:sp>
        <p:nvSpPr>
          <p:cNvPr id="10" name="矩形 9"/>
          <p:cNvSpPr/>
          <p:nvPr/>
        </p:nvSpPr>
        <p:spPr>
          <a:xfrm>
            <a:off x="5004273" y="2421967"/>
            <a:ext cx="2784765" cy="460628"/>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析流程，理关系</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8684363" y="2421967"/>
            <a:ext cx="2784765" cy="460628"/>
          </a:xfrm>
          <a:prstGeom prst="rect">
            <a:avLst/>
          </a:prstGeom>
          <a:solidFill>
            <a:srgbClr val="9BB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审设问，定答案</a:t>
            </a:r>
            <a:endParaRPr lang="zh-CN" altLang="en-US" sz="2400" b="1" dirty="0">
              <a:latin typeface="微软雅黑" panose="020B0503020204020204" pitchFamily="34" charset="-122"/>
              <a:ea typeface="微软雅黑" panose="020B0503020204020204" pitchFamily="34" charset="-122"/>
            </a:endParaRPr>
          </a:p>
        </p:txBody>
      </p:sp>
      <p:sp>
        <p:nvSpPr>
          <p:cNvPr id="12" name="箭头: 虚尾 11"/>
          <p:cNvSpPr/>
          <p:nvPr/>
        </p:nvSpPr>
        <p:spPr>
          <a:xfrm>
            <a:off x="4400305" y="2526745"/>
            <a:ext cx="566997" cy="328838"/>
          </a:xfrm>
          <a:prstGeom prst="stripedRightArrow">
            <a:avLst>
              <a:gd name="adj1" fmla="val 40977"/>
              <a:gd name="adj2" fmla="val 77070"/>
            </a:avLst>
          </a:prstGeom>
          <a:solidFill>
            <a:srgbClr val="1CA2AB"/>
          </a:solidFill>
          <a:ln>
            <a:solidFill>
              <a:srgbClr val="15A5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箭头: 虚尾 12"/>
          <p:cNvSpPr/>
          <p:nvPr/>
        </p:nvSpPr>
        <p:spPr>
          <a:xfrm>
            <a:off x="7976941" y="2526745"/>
            <a:ext cx="566997" cy="328838"/>
          </a:xfrm>
          <a:prstGeom prst="stripedRightArrow">
            <a:avLst>
              <a:gd name="adj1" fmla="val 40977"/>
              <a:gd name="adj2" fmla="val 77070"/>
            </a:avLst>
          </a:prstGeom>
          <a:solidFill>
            <a:srgbClr val="2275AA"/>
          </a:solidFill>
          <a:ln>
            <a:solidFill>
              <a:srgbClr val="2673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4969385" y="4320692"/>
            <a:ext cx="2250478" cy="492443"/>
          </a:xfrm>
          <a:prstGeom prst="rect">
            <a:avLst/>
          </a:prstGeom>
          <a:noFill/>
        </p:spPr>
        <p:txBody>
          <a:bodyPr wrap="square">
            <a:spAutoFit/>
          </a:bodyPr>
          <a:lstStyle/>
          <a:p>
            <a:pPr marR="0" defTabSz="914400" eaLnBrk="1" hangingPunct="1">
              <a:buClrTx/>
              <a:buSzTx/>
              <a:buFont typeface="Arial" panose="020B0604020202020204" pitchFamily="34" charset="0"/>
              <a:buNone/>
              <a:defRPr/>
            </a:pPr>
            <a:r>
              <a:rPr kumimoji="0" lang="zh-CN" altLang="en-US" sz="2600" b="1" kern="1200" cap="none" spc="0" normalizeH="0" baseline="0" noProof="0" dirty="0">
                <a:latin typeface="微软雅黑" panose="020B0503020204020204" pitchFamily="34" charset="-122"/>
                <a:ea typeface="微软雅黑" panose="020B0503020204020204" pitchFamily="34" charset="-122"/>
                <a:cs typeface="Times New Roman" panose="02020603050405020304" charset="0"/>
              </a:rPr>
              <a:t>三条思维主线</a:t>
            </a:r>
            <a:endParaRPr kumimoji="0" lang="zh-CN" altLang="en-US" sz="2600" b="1" kern="1200" cap="none" spc="0" normalizeH="0" baseline="0" noProof="0" dirty="0">
              <a:latin typeface="微软雅黑" panose="020B0503020204020204" pitchFamily="34" charset="-122"/>
              <a:ea typeface="微软雅黑" panose="020B0503020204020204" pitchFamily="34" charset="-122"/>
              <a:cs typeface="Times New Roman" panose="02020603050405020304" charset="0"/>
            </a:endParaRPr>
          </a:p>
        </p:txBody>
      </p:sp>
      <p:sp>
        <p:nvSpPr>
          <p:cNvPr id="17" name="文本框 16"/>
          <p:cNvSpPr txBox="1"/>
          <p:nvPr/>
        </p:nvSpPr>
        <p:spPr>
          <a:xfrm>
            <a:off x="926068" y="5362637"/>
            <a:ext cx="3161490" cy="892552"/>
          </a:xfrm>
          <a:prstGeom prst="rect">
            <a:avLst/>
          </a:prstGeom>
          <a:solidFill>
            <a:srgbClr val="FEEAEA"/>
          </a:solidFill>
        </p:spPr>
        <p:txBody>
          <a:bodyPr wrap="square">
            <a:spAutoFit/>
          </a:bodyPr>
          <a:lstStyle/>
          <a:p>
            <a:pPr marR="0" algn="ctr" defTabSz="914400" eaLnBrk="1" hangingPunct="1">
              <a:buClrTx/>
              <a:buSzTx/>
              <a:buFont typeface="Arial" panose="020B0604020202020204" pitchFamily="34" charset="0"/>
              <a:buNone/>
              <a:defRPr/>
            </a:pPr>
            <a:r>
              <a:rPr kumimoji="0" lang="zh-CN" altLang="en-US" sz="2600" b="1" kern="1200" cap="none" spc="0" normalizeH="0" baseline="0" noProof="0" dirty="0">
                <a:latin typeface="Times New Roman" panose="02020603050405020304" charset="0"/>
                <a:ea typeface="+mn-ea"/>
                <a:cs typeface="Times New Roman" panose="02020603050405020304" charset="0"/>
                <a:sym typeface="+mn-ea"/>
              </a:rPr>
              <a:t>元素转化线</a:t>
            </a:r>
            <a:endParaRPr kumimoji="0" lang="en-US" altLang="zh-CN" sz="2600" b="1" kern="1200" cap="none" spc="0" normalizeH="0" baseline="0" noProof="0" dirty="0">
              <a:latin typeface="Times New Roman" panose="02020603050405020304" charset="0"/>
              <a:ea typeface="+mn-ea"/>
              <a:cs typeface="Times New Roman" panose="02020603050405020304" charset="0"/>
              <a:sym typeface="+mn-ea"/>
            </a:endParaRPr>
          </a:p>
          <a:p>
            <a:pPr marR="0" algn="ctr" defTabSz="914400" eaLnBrk="1" hangingPunct="1">
              <a:buClrTx/>
              <a:buSzTx/>
              <a:buFont typeface="Arial" panose="020B0604020202020204" pitchFamily="34" charset="0"/>
              <a:buNone/>
              <a:defRPr/>
            </a:pPr>
            <a:r>
              <a:rPr kumimoji="0" lang="zh-CN" altLang="en-US" sz="2600" b="1" kern="1200" cap="none" spc="0" normalizeH="0" baseline="0" noProof="0" dirty="0">
                <a:solidFill>
                  <a:srgbClr val="FF0000"/>
                </a:solidFill>
                <a:latin typeface="Times New Roman" panose="02020603050405020304" charset="0"/>
                <a:ea typeface="+mn-ea"/>
                <a:cs typeface="Times New Roman" panose="02020603050405020304" charset="0"/>
                <a:sym typeface="+mn-ea"/>
              </a:rPr>
              <a:t>（跟踪每种元素走向）</a:t>
            </a:r>
            <a:endParaRPr kumimoji="0" lang="zh-CN" altLang="en-US" sz="2600" b="1" kern="1200" cap="none" spc="0" normalizeH="0" baseline="0" noProof="0" dirty="0">
              <a:solidFill>
                <a:srgbClr val="FF0000"/>
              </a:solidFill>
              <a:latin typeface="Times New Roman" panose="02020603050405020304" charset="0"/>
              <a:ea typeface="+mn-ea"/>
              <a:cs typeface="Times New Roman" panose="02020603050405020304" charset="0"/>
            </a:endParaRPr>
          </a:p>
        </p:txBody>
      </p:sp>
      <p:sp>
        <p:nvSpPr>
          <p:cNvPr id="18" name="文本框 17"/>
          <p:cNvSpPr txBox="1"/>
          <p:nvPr/>
        </p:nvSpPr>
        <p:spPr>
          <a:xfrm>
            <a:off x="4525301" y="5352642"/>
            <a:ext cx="3161490" cy="892552"/>
          </a:xfrm>
          <a:prstGeom prst="rect">
            <a:avLst/>
          </a:prstGeom>
          <a:solidFill>
            <a:srgbClr val="FAE7DA"/>
          </a:solidFill>
        </p:spPr>
        <p:txBody>
          <a:bodyPr wrap="square">
            <a:spAutoFit/>
          </a:bodyPr>
          <a:lstStyle/>
          <a:p>
            <a:pPr marR="0" algn="ctr" defTabSz="914400" eaLnBrk="1" hangingPunct="1">
              <a:buClrTx/>
              <a:buSzTx/>
              <a:buFont typeface="Arial" panose="020B0604020202020204" pitchFamily="34" charset="0"/>
              <a:buNone/>
              <a:defRPr/>
            </a:pPr>
            <a:r>
              <a:rPr kumimoji="0" lang="zh-CN" altLang="zh-CN" sz="2600" b="1" kern="1200" cap="none" spc="0" normalizeH="0" baseline="0" noProof="0" dirty="0">
                <a:latin typeface="Times New Roman" panose="02020603050405020304" charset="0"/>
                <a:ea typeface="+mn-ea"/>
                <a:cs typeface="Times New Roman" panose="02020603050405020304" charset="0"/>
                <a:sym typeface="+mn-ea"/>
              </a:rPr>
              <a:t>价态转变</a:t>
            </a:r>
            <a:r>
              <a:rPr kumimoji="0" lang="zh-CN" altLang="en-US" sz="2600" b="1" kern="1200" cap="none" spc="0" normalizeH="0" baseline="0" noProof="0" dirty="0">
                <a:latin typeface="Times New Roman" panose="02020603050405020304" charset="0"/>
                <a:ea typeface="+mn-ea"/>
                <a:cs typeface="Times New Roman" panose="02020603050405020304" charset="0"/>
                <a:sym typeface="+mn-ea"/>
              </a:rPr>
              <a:t>线</a:t>
            </a:r>
            <a:endParaRPr lang="en-US" altLang="zh-CN" sz="2600" b="1" dirty="0">
              <a:latin typeface="Times New Roman" panose="02020603050405020304" charset="0"/>
              <a:cs typeface="Times New Roman" panose="02020603050405020304" charset="0"/>
              <a:sym typeface="+mn-ea"/>
            </a:endParaRPr>
          </a:p>
          <a:p>
            <a:pPr marR="0" algn="ctr" defTabSz="914400" eaLnBrk="1" hangingPunct="1">
              <a:buClrTx/>
              <a:buSzTx/>
              <a:buFont typeface="Arial" panose="020B0604020202020204" pitchFamily="34" charset="0"/>
              <a:buNone/>
              <a:defRPr/>
            </a:pPr>
            <a:r>
              <a:rPr kumimoji="0" lang="zh-CN" altLang="en-US" sz="2600" b="1" kern="1200" cap="none" spc="0" normalizeH="0" baseline="0" noProof="0" dirty="0">
                <a:solidFill>
                  <a:srgbClr val="FF0000"/>
                </a:solidFill>
                <a:latin typeface="Times New Roman" panose="02020603050405020304" charset="0"/>
                <a:ea typeface="+mn-ea"/>
                <a:cs typeface="Times New Roman" panose="02020603050405020304" charset="0"/>
                <a:sym typeface="+mn-ea"/>
              </a:rPr>
              <a:t>（确定所加试剂作用）</a:t>
            </a:r>
            <a:endParaRPr kumimoji="0" lang="zh-CN" altLang="en-US" sz="2600" b="1" kern="1200" cap="none" spc="0" normalizeH="0" baseline="0" noProof="0" dirty="0">
              <a:solidFill>
                <a:srgbClr val="FF0000"/>
              </a:solidFill>
              <a:latin typeface="Times New Roman" panose="02020603050405020304" charset="0"/>
              <a:ea typeface="+mn-ea"/>
              <a:cs typeface="Times New Roman" panose="02020603050405020304" charset="0"/>
              <a:sym typeface="+mn-ea"/>
            </a:endParaRPr>
          </a:p>
        </p:txBody>
      </p:sp>
      <p:sp>
        <p:nvSpPr>
          <p:cNvPr id="19" name="文本框 18"/>
          <p:cNvSpPr txBox="1"/>
          <p:nvPr/>
        </p:nvSpPr>
        <p:spPr>
          <a:xfrm>
            <a:off x="8124534" y="5340575"/>
            <a:ext cx="3161490" cy="892552"/>
          </a:xfrm>
          <a:prstGeom prst="rect">
            <a:avLst/>
          </a:prstGeom>
          <a:solidFill>
            <a:schemeClr val="accent6">
              <a:lumMod val="20000"/>
              <a:lumOff val="80000"/>
            </a:schemeClr>
          </a:solidFill>
        </p:spPr>
        <p:txBody>
          <a:bodyPr wrap="square">
            <a:spAutoFit/>
          </a:bodyPr>
          <a:lstStyle/>
          <a:p>
            <a:pPr marR="0" algn="ctr" defTabSz="914400" eaLnBrk="1" hangingPunct="1">
              <a:buClrTx/>
              <a:buSzTx/>
              <a:buFont typeface="Arial" panose="020B0604020202020204" pitchFamily="34" charset="0"/>
              <a:buNone/>
              <a:defRPr/>
            </a:pPr>
            <a:r>
              <a:rPr kumimoji="0" lang="zh-CN" altLang="zh-CN" sz="2600" b="1" kern="1200" cap="none" spc="0" normalizeH="0" baseline="0" noProof="0" dirty="0">
                <a:latin typeface="Times New Roman" panose="02020603050405020304" charset="0"/>
                <a:ea typeface="+mn-ea"/>
                <a:cs typeface="Times New Roman" panose="02020603050405020304" charset="0"/>
                <a:sym typeface="+mn-ea"/>
              </a:rPr>
              <a:t>实验操作</a:t>
            </a:r>
            <a:r>
              <a:rPr kumimoji="0" lang="zh-CN" altLang="en-US" sz="2600" b="1" kern="1200" cap="none" spc="0" normalizeH="0" baseline="0" noProof="0" dirty="0">
                <a:latin typeface="Times New Roman" panose="02020603050405020304" charset="0"/>
                <a:ea typeface="+mn-ea"/>
                <a:cs typeface="Times New Roman" panose="02020603050405020304" charset="0"/>
                <a:sym typeface="+mn-ea"/>
              </a:rPr>
              <a:t>线</a:t>
            </a:r>
            <a:endParaRPr kumimoji="0" lang="en-US" altLang="zh-CN" sz="2600" b="1" kern="1200" cap="none" spc="0" normalizeH="0" baseline="0" noProof="0" dirty="0">
              <a:latin typeface="Times New Roman" panose="02020603050405020304" charset="0"/>
              <a:ea typeface="+mn-ea"/>
              <a:cs typeface="Times New Roman" panose="02020603050405020304" charset="0"/>
              <a:sym typeface="+mn-ea"/>
            </a:endParaRPr>
          </a:p>
          <a:p>
            <a:pPr marR="0" algn="ctr" defTabSz="914400" eaLnBrk="1" hangingPunct="1">
              <a:buClrTx/>
              <a:buSzTx/>
              <a:buFont typeface="Arial" panose="020B0604020202020204" pitchFamily="34" charset="0"/>
              <a:buNone/>
              <a:defRPr/>
            </a:pPr>
            <a:r>
              <a:rPr kumimoji="0" lang="zh-CN" altLang="en-US" sz="2600" b="1" kern="1200" cap="none" spc="0" normalizeH="0" baseline="0" noProof="0" dirty="0">
                <a:solidFill>
                  <a:srgbClr val="FF0000"/>
                </a:solidFill>
                <a:latin typeface="Times New Roman" panose="02020603050405020304" charset="0"/>
                <a:ea typeface="+mn-ea"/>
                <a:cs typeface="Times New Roman" panose="02020603050405020304" charset="0"/>
                <a:sym typeface="+mn-ea"/>
              </a:rPr>
              <a:t>（确定除杂分离方法）</a:t>
            </a:r>
            <a:endParaRPr kumimoji="0" lang="zh-CN" altLang="en-US" sz="2600" b="1" kern="1200" cap="none" spc="0" normalizeH="0" baseline="0" noProof="0" dirty="0">
              <a:solidFill>
                <a:srgbClr val="FF0000"/>
              </a:solidFill>
              <a:latin typeface="Times New Roman" panose="02020603050405020304" charset="0"/>
              <a:ea typeface="+mn-ea"/>
              <a:cs typeface="Times New Roman" panose="02020603050405020304" charset="0"/>
            </a:endParaRPr>
          </a:p>
        </p:txBody>
      </p:sp>
      <p:cxnSp>
        <p:nvCxnSpPr>
          <p:cNvPr id="21" name="直接箭头连接符 20"/>
          <p:cNvCxnSpPr>
            <a:stCxn id="16" idx="2"/>
            <a:endCxn id="17" idx="0"/>
          </p:cNvCxnSpPr>
          <p:nvPr/>
        </p:nvCxnSpPr>
        <p:spPr>
          <a:xfrm flipH="1">
            <a:off x="2506813" y="4813135"/>
            <a:ext cx="3587811" cy="549502"/>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6" idx="2"/>
            <a:endCxn id="18" idx="0"/>
          </p:cNvCxnSpPr>
          <p:nvPr/>
        </p:nvCxnSpPr>
        <p:spPr>
          <a:xfrm>
            <a:off x="6094624" y="4813135"/>
            <a:ext cx="11422" cy="539507"/>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6106046" y="4813135"/>
            <a:ext cx="3610655" cy="527440"/>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83529" y="2421449"/>
            <a:ext cx="939800" cy="461665"/>
          </a:xfrm>
          <a:prstGeom prst="rect">
            <a:avLst/>
          </a:prstGeom>
          <a:solidFill>
            <a:srgbClr val="FF0000"/>
          </a:solid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步骤：</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83530" y="3504653"/>
            <a:ext cx="939800" cy="461665"/>
          </a:xfrm>
          <a:prstGeom prst="rect">
            <a:avLst/>
          </a:prstGeom>
          <a:solidFill>
            <a:srgbClr val="FF0000"/>
          </a:solid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思维：</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611233" y="3504653"/>
            <a:ext cx="2638141" cy="460628"/>
          </a:xfrm>
          <a:prstGeom prst="rect">
            <a:avLst/>
          </a:prstGeom>
          <a:solidFill>
            <a:srgbClr val="1AA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明目的，理信息</a:t>
            </a:r>
            <a:endParaRPr lang="zh-CN" altLang="en-US" sz="2400" b="1" dirty="0">
              <a:latin typeface="微软雅黑" panose="020B0503020204020204" pitchFamily="34" charset="-122"/>
              <a:ea typeface="微软雅黑" panose="020B0503020204020204" pitchFamily="34" charset="-122"/>
            </a:endParaRPr>
          </a:p>
        </p:txBody>
      </p:sp>
      <p:sp>
        <p:nvSpPr>
          <p:cNvPr id="7" name="矩形 6"/>
          <p:cNvSpPr/>
          <p:nvPr/>
        </p:nvSpPr>
        <p:spPr>
          <a:xfrm>
            <a:off x="1611232" y="1397834"/>
            <a:ext cx="2638141" cy="460628"/>
          </a:xfrm>
          <a:prstGeom prst="rect">
            <a:avLst/>
          </a:prstGeom>
          <a:solidFill>
            <a:srgbClr val="1AA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独立设问直接作答</a:t>
            </a:r>
            <a:endParaRPr lang="zh-CN" altLang="en-US" sz="2400" b="1" dirty="0">
              <a:latin typeface="微软雅黑" panose="020B0503020204020204" pitchFamily="34" charset="-122"/>
              <a:ea typeface="微软雅黑" panose="020B0503020204020204" pitchFamily="34" charset="-122"/>
            </a:endParaRPr>
          </a:p>
        </p:txBody>
      </p:sp>
      <p:sp>
        <p:nvSpPr>
          <p:cNvPr id="8" name="矩形 7"/>
          <p:cNvSpPr/>
          <p:nvPr/>
        </p:nvSpPr>
        <p:spPr>
          <a:xfrm>
            <a:off x="5004273" y="3504653"/>
            <a:ext cx="2784765" cy="460628"/>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四线三区瞻前顾后</a:t>
            </a:r>
            <a:endParaRPr lang="zh-CN" altLang="en-US" sz="2400" b="1" dirty="0">
              <a:latin typeface="微软雅黑" panose="020B0503020204020204" pitchFamily="34" charset="-122"/>
              <a:ea typeface="微软雅黑" panose="020B0503020204020204" pitchFamily="34" charset="-122"/>
            </a:endParaRPr>
          </a:p>
        </p:txBody>
      </p:sp>
      <p:sp>
        <p:nvSpPr>
          <p:cNvPr id="14" name="矩形 13"/>
          <p:cNvSpPr/>
          <p:nvPr/>
        </p:nvSpPr>
        <p:spPr>
          <a:xfrm>
            <a:off x="4967302" y="1397834"/>
            <a:ext cx="2784765" cy="460628"/>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以线设问局部剖析</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8684364" y="3504653"/>
            <a:ext cx="2784765" cy="460628"/>
          </a:xfrm>
          <a:prstGeom prst="rect">
            <a:avLst/>
          </a:prstGeom>
          <a:solidFill>
            <a:srgbClr val="9BB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析关键词规范答题</a:t>
            </a:r>
            <a:endParaRPr lang="zh-CN" altLang="en-US" sz="2400" b="1"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733847" y="3023511"/>
            <a:ext cx="234213" cy="314123"/>
            <a:chOff x="2743199" y="3326859"/>
            <a:chExt cx="234213" cy="314123"/>
          </a:xfrm>
        </p:grpSpPr>
        <p:sp>
          <p:nvSpPr>
            <p:cNvPr id="20" name="箭头: V 形 19"/>
            <p:cNvSpPr/>
            <p:nvPr/>
          </p:nvSpPr>
          <p:spPr>
            <a:xfrm rot="5400000">
              <a:off x="2766635" y="3303423"/>
              <a:ext cx="182103" cy="228975"/>
            </a:xfrm>
            <a:prstGeom prst="chevron">
              <a:avLst/>
            </a:prstGeom>
            <a:solidFill>
              <a:srgbClr val="1AA5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2" name="箭头: V 形 21"/>
            <p:cNvSpPr/>
            <p:nvPr/>
          </p:nvSpPr>
          <p:spPr>
            <a:xfrm rot="5400000">
              <a:off x="2771873" y="3435443"/>
              <a:ext cx="182103" cy="228975"/>
            </a:xfrm>
            <a:prstGeom prst="chevron">
              <a:avLst/>
            </a:prstGeom>
            <a:solidFill>
              <a:srgbClr val="1AA5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4" name="组合 33"/>
          <p:cNvGrpSpPr/>
          <p:nvPr/>
        </p:nvGrpSpPr>
        <p:grpSpPr>
          <a:xfrm rot="10800000">
            <a:off x="2737910" y="2027215"/>
            <a:ext cx="234213" cy="314123"/>
            <a:chOff x="2743199" y="3326859"/>
            <a:chExt cx="234213" cy="314123"/>
          </a:xfrm>
        </p:grpSpPr>
        <p:sp>
          <p:nvSpPr>
            <p:cNvPr id="35" name="箭头: V 形 34"/>
            <p:cNvSpPr/>
            <p:nvPr/>
          </p:nvSpPr>
          <p:spPr>
            <a:xfrm rot="5400000">
              <a:off x="2766635" y="3303423"/>
              <a:ext cx="182103" cy="228975"/>
            </a:xfrm>
            <a:prstGeom prst="chevron">
              <a:avLst/>
            </a:prstGeom>
            <a:solidFill>
              <a:srgbClr val="1AA5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6" name="箭头: V 形 35"/>
            <p:cNvSpPr/>
            <p:nvPr/>
          </p:nvSpPr>
          <p:spPr>
            <a:xfrm rot="5400000">
              <a:off x="2771873" y="3435443"/>
              <a:ext cx="182103" cy="228975"/>
            </a:xfrm>
            <a:prstGeom prst="chevron">
              <a:avLst/>
            </a:prstGeom>
            <a:solidFill>
              <a:srgbClr val="1AA5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7" name="组合 36"/>
          <p:cNvGrpSpPr/>
          <p:nvPr/>
        </p:nvGrpSpPr>
        <p:grpSpPr>
          <a:xfrm rot="10800000">
            <a:off x="6279548" y="2022004"/>
            <a:ext cx="234213" cy="314123"/>
            <a:chOff x="2743199" y="3326859"/>
            <a:chExt cx="234213" cy="314123"/>
          </a:xfrm>
        </p:grpSpPr>
        <p:sp>
          <p:nvSpPr>
            <p:cNvPr id="38" name="箭头: V 形 37"/>
            <p:cNvSpPr/>
            <p:nvPr/>
          </p:nvSpPr>
          <p:spPr>
            <a:xfrm rot="5400000">
              <a:off x="2766635" y="3303423"/>
              <a:ext cx="182103" cy="228975"/>
            </a:xfrm>
            <a:prstGeom prst="chevron">
              <a:avLst/>
            </a:prstGeom>
            <a:solidFill>
              <a:srgbClr val="1E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9" name="箭头: V 形 38"/>
            <p:cNvSpPr/>
            <p:nvPr/>
          </p:nvSpPr>
          <p:spPr>
            <a:xfrm rot="5400000">
              <a:off x="2771873" y="3435443"/>
              <a:ext cx="182103" cy="228975"/>
            </a:xfrm>
            <a:prstGeom prst="chevron">
              <a:avLst/>
            </a:prstGeom>
            <a:solidFill>
              <a:srgbClr val="1E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0" name="组合 39"/>
          <p:cNvGrpSpPr/>
          <p:nvPr/>
        </p:nvGrpSpPr>
        <p:grpSpPr>
          <a:xfrm>
            <a:off x="6279548" y="3023511"/>
            <a:ext cx="234213" cy="314123"/>
            <a:chOff x="2743199" y="3326859"/>
            <a:chExt cx="234213" cy="314123"/>
          </a:xfrm>
        </p:grpSpPr>
        <p:sp>
          <p:nvSpPr>
            <p:cNvPr id="41" name="箭头: V 形 40"/>
            <p:cNvSpPr/>
            <p:nvPr/>
          </p:nvSpPr>
          <p:spPr>
            <a:xfrm rot="5400000">
              <a:off x="2766635" y="3303423"/>
              <a:ext cx="182103" cy="228975"/>
            </a:xfrm>
            <a:prstGeom prst="chevron">
              <a:avLst/>
            </a:prstGeom>
            <a:solidFill>
              <a:srgbClr val="1E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2" name="箭头: V 形 41"/>
            <p:cNvSpPr/>
            <p:nvPr/>
          </p:nvSpPr>
          <p:spPr>
            <a:xfrm rot="5400000">
              <a:off x="2771873" y="3435443"/>
              <a:ext cx="182103" cy="228975"/>
            </a:xfrm>
            <a:prstGeom prst="chevron">
              <a:avLst/>
            </a:prstGeom>
            <a:solidFill>
              <a:srgbClr val="1E75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3" name="组合 42"/>
          <p:cNvGrpSpPr/>
          <p:nvPr/>
        </p:nvGrpSpPr>
        <p:grpSpPr>
          <a:xfrm>
            <a:off x="9959638" y="3020843"/>
            <a:ext cx="234213" cy="314123"/>
            <a:chOff x="2743199" y="3326859"/>
            <a:chExt cx="234213" cy="314123"/>
          </a:xfrm>
        </p:grpSpPr>
        <p:sp>
          <p:nvSpPr>
            <p:cNvPr id="44" name="箭头: V 形 43"/>
            <p:cNvSpPr/>
            <p:nvPr/>
          </p:nvSpPr>
          <p:spPr>
            <a:xfrm rot="5400000">
              <a:off x="2766635" y="3303423"/>
              <a:ext cx="182103" cy="228975"/>
            </a:xfrm>
            <a:prstGeom prst="chevron">
              <a:avLst/>
            </a:prstGeom>
            <a:solidFill>
              <a:srgbClr val="9BBB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箭头: V 形 44"/>
            <p:cNvSpPr/>
            <p:nvPr/>
          </p:nvSpPr>
          <p:spPr>
            <a:xfrm rot="5400000">
              <a:off x="2771873" y="3435443"/>
              <a:ext cx="182103" cy="228975"/>
            </a:xfrm>
            <a:prstGeom prst="chevron">
              <a:avLst/>
            </a:prstGeom>
            <a:solidFill>
              <a:srgbClr val="9BBB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6" grpId="0"/>
      <p:bldP spid="17" grpId="0" animBg="1"/>
      <p:bldP spid="18" grpId="0" animBg="1"/>
      <p:bldP spid="19" grpId="0" animBg="1"/>
      <p:bldP spid="6" grpId="0" animBg="1"/>
      <p:bldP spid="7" grpId="0" animBg="1"/>
      <p:bldP spid="8"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5159" y="76201"/>
            <a:ext cx="3645096"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工艺流程解题策略</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310572" y="1256689"/>
            <a:ext cx="499534" cy="5016758"/>
          </a:xfrm>
          <a:prstGeom prst="rect">
            <a:avLst/>
          </a:prstGeom>
          <a:noFill/>
          <a:ln>
            <a:solidFill>
              <a:srgbClr val="C00000"/>
            </a:solidFill>
          </a:ln>
        </p:spPr>
        <p:txBody>
          <a:bodyPr wrap="squar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粗读题干  ，明目标杂质</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035031" y="5300648"/>
            <a:ext cx="7480570" cy="461665"/>
          </a:xfrm>
          <a:prstGeom prst="rect">
            <a:avLst/>
          </a:prstGeom>
          <a:noFill/>
          <a:ln>
            <a:solidFill>
              <a:schemeClr val="tx1"/>
            </a:solidFill>
          </a:ln>
        </p:spPr>
        <p:txBody>
          <a:bodyPr wrap="square" rtlCol="0">
            <a:spAutoFit/>
          </a:bodyPr>
          <a:lstStyle/>
          <a:p>
            <a:r>
              <a:rPr lang="zh-CN" altLang="en-US" sz="2400" b="1" dirty="0">
                <a:solidFill>
                  <a:srgbClr val="003399"/>
                </a:solidFill>
                <a:latin typeface="微软雅黑" panose="020B0503020204020204" pitchFamily="34" charset="-122"/>
                <a:ea typeface="微软雅黑" panose="020B0503020204020204" pitchFamily="34" charset="-122"/>
              </a:rPr>
              <a:t>结论：保留</a:t>
            </a:r>
            <a:r>
              <a:rPr lang="en-US" altLang="zh-CN" sz="2400" b="1" dirty="0">
                <a:solidFill>
                  <a:srgbClr val="003399"/>
                </a:solidFill>
                <a:latin typeface="微软雅黑" panose="020B0503020204020204" pitchFamily="34" charset="-122"/>
                <a:ea typeface="微软雅黑" panose="020B0503020204020204" pitchFamily="34" charset="-122"/>
              </a:rPr>
              <a:t>Co</a:t>
            </a:r>
            <a:r>
              <a:rPr lang="zh-CN" altLang="en-US" sz="2400" b="1" dirty="0">
                <a:solidFill>
                  <a:srgbClr val="003399"/>
                </a:solidFill>
                <a:latin typeface="微软雅黑" panose="020B0503020204020204" pitchFamily="34" charset="-122"/>
                <a:ea typeface="微软雅黑" panose="020B0503020204020204" pitchFamily="34" charset="-122"/>
              </a:rPr>
              <a:t>，除去锌、铅、铜、铁、锰等杂质元素</a:t>
            </a:r>
            <a:endParaRPr lang="zh-CN" altLang="en-US" sz="2400" b="1" dirty="0">
              <a:solidFill>
                <a:srgbClr val="003399"/>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1194620" y="27708"/>
            <a:ext cx="729526" cy="729526"/>
          </a:xfrm>
          <a:prstGeom prst="rect">
            <a:avLst/>
          </a:prstGeom>
        </p:spPr>
      </p:pic>
      <p:sp>
        <p:nvSpPr>
          <p:cNvPr id="8" name="矩形 7"/>
          <p:cNvSpPr/>
          <p:nvPr/>
        </p:nvSpPr>
        <p:spPr>
          <a:xfrm>
            <a:off x="1275773" y="921867"/>
            <a:ext cx="10300854" cy="1949623"/>
          </a:xfrm>
          <a:prstGeom prst="rect">
            <a:avLst/>
          </a:prstGeom>
          <a:solidFill>
            <a:schemeClr val="bg1"/>
          </a:solidFill>
          <a:ln>
            <a:solidFill>
              <a:srgbClr val="0389D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4300"/>
              </a:lnSpc>
            </a:pPr>
            <a:r>
              <a:rPr lang="zh-CN" altLang="en-US" sz="2400" b="1" dirty="0">
                <a:solidFill>
                  <a:schemeClr val="tx1"/>
                </a:solidFill>
                <a:latin typeface="楷体" panose="02010609060101010101" pitchFamily="49" charset="-122"/>
                <a:ea typeface="楷体" panose="02010609060101010101" pitchFamily="49" charset="-122"/>
              </a:rPr>
              <a:t>（</a:t>
            </a:r>
            <a:r>
              <a:rPr lang="en-US" altLang="zh-CN" sz="2400" b="1" dirty="0">
                <a:solidFill>
                  <a:schemeClr val="tx1"/>
                </a:solidFill>
                <a:latin typeface="楷体" panose="02010609060101010101" pitchFamily="49" charset="-122"/>
                <a:ea typeface="楷体" panose="02010609060101010101" pitchFamily="49" charset="-122"/>
              </a:rPr>
              <a:t>2024·</a:t>
            </a:r>
            <a:r>
              <a:rPr lang="zh-CN" altLang="en-US" sz="2400" b="1" dirty="0">
                <a:solidFill>
                  <a:schemeClr val="tx1"/>
                </a:solidFill>
                <a:latin typeface="楷体" panose="02010609060101010101" pitchFamily="49" charset="-122"/>
                <a:ea typeface="楷体" panose="02010609060101010101" pitchFamily="49" charset="-122"/>
              </a:rPr>
              <a:t>全国甲卷）钴在新能源、新材料领域具有重要用途。某炼锌废渣含有</a:t>
            </a:r>
            <a:r>
              <a:rPr lang="zh-CN" altLang="en-US" sz="2400" b="1" dirty="0">
                <a:solidFill>
                  <a:srgbClr val="C00000"/>
                </a:solidFill>
                <a:latin typeface="微软雅黑" panose="020B0503020204020204" pitchFamily="34" charset="-122"/>
                <a:ea typeface="微软雅黑" panose="020B0503020204020204" pitchFamily="34" charset="-122"/>
              </a:rPr>
              <a:t>锌</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a:solidFill>
                  <a:srgbClr val="C00000"/>
                </a:solidFill>
                <a:latin typeface="微软雅黑" panose="020B0503020204020204" pitchFamily="34" charset="-122"/>
                <a:ea typeface="微软雅黑" panose="020B0503020204020204" pitchFamily="34" charset="-122"/>
              </a:rPr>
              <a:t>铅</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a:solidFill>
                  <a:srgbClr val="C00000"/>
                </a:solidFill>
                <a:latin typeface="微软雅黑" panose="020B0503020204020204" pitchFamily="34" charset="-122"/>
                <a:ea typeface="微软雅黑" panose="020B0503020204020204" pitchFamily="34" charset="-122"/>
              </a:rPr>
              <a:t>铜</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a:solidFill>
                  <a:srgbClr val="C00000"/>
                </a:solidFill>
                <a:latin typeface="微软雅黑" panose="020B0503020204020204" pitchFamily="34" charset="-122"/>
                <a:ea typeface="微软雅黑" panose="020B0503020204020204" pitchFamily="34" charset="-122"/>
              </a:rPr>
              <a:t>铁</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a:solidFill>
                  <a:srgbClr val="C00000"/>
                </a:solidFill>
                <a:latin typeface="微软雅黑" panose="020B0503020204020204" pitchFamily="34" charset="-122"/>
                <a:ea typeface="微软雅黑" panose="020B0503020204020204" pitchFamily="34" charset="-122"/>
              </a:rPr>
              <a:t>钴</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a:solidFill>
                  <a:srgbClr val="C00000"/>
                </a:solidFill>
                <a:latin typeface="微软雅黑" panose="020B0503020204020204" pitchFamily="34" charset="-122"/>
                <a:ea typeface="微软雅黑" panose="020B0503020204020204" pitchFamily="34" charset="-122"/>
              </a:rPr>
              <a:t>锰的</a:t>
            </a:r>
            <a:r>
              <a:rPr lang="en-US" altLang="zh-CN" sz="2400" b="1" dirty="0">
                <a:solidFill>
                  <a:srgbClr val="C00000"/>
                </a:solidFill>
                <a:latin typeface="微软雅黑" panose="020B0503020204020204" pitchFamily="34" charset="-122"/>
                <a:ea typeface="微软雅黑" panose="020B0503020204020204" pitchFamily="34" charset="-122"/>
              </a:rPr>
              <a:t>+2</a:t>
            </a:r>
            <a:r>
              <a:rPr lang="zh-CN" altLang="en-US" sz="2400" b="1" dirty="0">
                <a:solidFill>
                  <a:srgbClr val="C00000"/>
                </a:solidFill>
                <a:latin typeface="微软雅黑" panose="020B0503020204020204" pitchFamily="34" charset="-122"/>
                <a:ea typeface="微软雅黑" panose="020B0503020204020204" pitchFamily="34" charset="-122"/>
              </a:rPr>
              <a:t>价氧化物</a:t>
            </a:r>
            <a:r>
              <a:rPr lang="zh-CN" altLang="en-US" sz="2400" b="1" dirty="0">
                <a:solidFill>
                  <a:schemeClr val="tx1"/>
                </a:solidFill>
                <a:latin typeface="楷体" panose="02010609060101010101" pitchFamily="49" charset="-122"/>
                <a:ea typeface="楷体" panose="02010609060101010101" pitchFamily="49" charset="-122"/>
              </a:rPr>
              <a:t>及</a:t>
            </a:r>
            <a:r>
              <a:rPr lang="zh-CN" altLang="en-US" sz="2400" b="1" dirty="0">
                <a:solidFill>
                  <a:srgbClr val="C00000"/>
                </a:solidFill>
                <a:latin typeface="微软雅黑" panose="020B0503020204020204" pitchFamily="34" charset="-122"/>
                <a:ea typeface="微软雅黑" panose="020B0503020204020204" pitchFamily="34" charset="-122"/>
              </a:rPr>
              <a:t>锌</a:t>
            </a:r>
            <a:r>
              <a:rPr lang="zh-CN" altLang="en-US" sz="2400" b="1" dirty="0">
                <a:solidFill>
                  <a:schemeClr val="tx1"/>
                </a:solidFill>
                <a:latin typeface="楷体" panose="02010609060101010101" pitchFamily="49" charset="-122"/>
                <a:ea typeface="楷体" panose="02010609060101010101" pitchFamily="49" charset="-122"/>
              </a:rPr>
              <a:t>和</a:t>
            </a:r>
            <a:r>
              <a:rPr lang="zh-CN" altLang="en-US" sz="2400" b="1" dirty="0">
                <a:solidFill>
                  <a:srgbClr val="C00000"/>
                </a:solidFill>
                <a:latin typeface="微软雅黑" panose="020B0503020204020204" pitchFamily="34" charset="-122"/>
                <a:ea typeface="微软雅黑" panose="020B0503020204020204" pitchFamily="34" charset="-122"/>
              </a:rPr>
              <a:t>铜</a:t>
            </a:r>
            <a:r>
              <a:rPr lang="zh-CN" altLang="en-US" sz="2400" b="1" dirty="0">
                <a:solidFill>
                  <a:schemeClr val="tx1"/>
                </a:solidFill>
                <a:latin typeface="楷体" panose="02010609060101010101" pitchFamily="49" charset="-122"/>
                <a:ea typeface="楷体" panose="02010609060101010101" pitchFamily="49" charset="-122"/>
              </a:rPr>
              <a:t>的</a:t>
            </a:r>
            <a:r>
              <a:rPr lang="zh-CN" altLang="en-US" sz="2400" dirty="0">
                <a:solidFill>
                  <a:srgbClr val="C00000"/>
                </a:solidFill>
                <a:latin typeface="微软雅黑" panose="020B0503020204020204" pitchFamily="34" charset="-122"/>
                <a:ea typeface="微软雅黑" panose="020B0503020204020204" pitchFamily="34" charset="-122"/>
              </a:rPr>
              <a:t>单质</a:t>
            </a:r>
            <a:r>
              <a:rPr lang="zh-CN" altLang="en-US" sz="2400" b="1" dirty="0">
                <a:solidFill>
                  <a:schemeClr val="tx1"/>
                </a:solidFill>
                <a:latin typeface="楷体" panose="02010609060101010101" pitchFamily="49" charset="-122"/>
                <a:ea typeface="楷体" panose="02010609060101010101" pitchFamily="49" charset="-122"/>
              </a:rPr>
              <a:t>。从该废渣中</a:t>
            </a:r>
            <a:r>
              <a:rPr lang="zh-CN" altLang="en-US" sz="2400" b="1" dirty="0">
                <a:solidFill>
                  <a:srgbClr val="C00000"/>
                </a:solidFill>
                <a:latin typeface="微软雅黑" panose="020B0503020204020204" pitchFamily="34" charset="-122"/>
                <a:ea typeface="微软雅黑" panose="020B0503020204020204" pitchFamily="34" charset="-122"/>
              </a:rPr>
              <a:t>提取钴</a:t>
            </a:r>
            <a:r>
              <a:rPr lang="zh-CN" altLang="en-US" sz="2400" b="1" dirty="0">
                <a:solidFill>
                  <a:schemeClr val="tx1"/>
                </a:solidFill>
                <a:latin typeface="楷体" panose="02010609060101010101" pitchFamily="49" charset="-122"/>
                <a:ea typeface="楷体" panose="02010609060101010101" pitchFamily="49" charset="-122"/>
              </a:rPr>
              <a:t>的一种流程如下。</a:t>
            </a:r>
            <a:endParaRPr lang="en-US" altLang="zh-CN" sz="2400" b="1" dirty="0">
              <a:solidFill>
                <a:schemeClr val="tx1"/>
              </a:solidFill>
              <a:latin typeface="楷体" panose="02010609060101010101" pitchFamily="49" charset="-122"/>
              <a:ea typeface="楷体" panose="02010609060101010101" pitchFamily="49" charset="-122"/>
            </a:endParaRPr>
          </a:p>
        </p:txBody>
      </p:sp>
      <p:grpSp>
        <p:nvGrpSpPr>
          <p:cNvPr id="9" name="组合 8"/>
          <p:cNvGrpSpPr/>
          <p:nvPr/>
        </p:nvGrpSpPr>
        <p:grpSpPr>
          <a:xfrm>
            <a:off x="1579907" y="3087281"/>
            <a:ext cx="9614713" cy="1798459"/>
            <a:chOff x="1452259" y="1939887"/>
            <a:chExt cx="9614713" cy="1798459"/>
          </a:xfrm>
        </p:grpSpPr>
        <p:sp>
          <p:nvSpPr>
            <p:cNvPr id="10" name="文本框 9"/>
            <p:cNvSpPr txBox="1"/>
            <p:nvPr/>
          </p:nvSpPr>
          <p:spPr>
            <a:xfrm>
              <a:off x="2763453" y="2724078"/>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酸浸</a:t>
              </a:r>
              <a:endParaRPr lang="zh-CN" altLang="en-US" b="1" dirty="0">
                <a:latin typeface="宋体" panose="02010600030101010101" pitchFamily="2" charset="-122"/>
                <a:ea typeface="宋体" panose="02010600030101010101" pitchFamily="2" charset="-122"/>
              </a:endParaRPr>
            </a:p>
          </p:txBody>
        </p:sp>
        <p:sp>
          <p:nvSpPr>
            <p:cNvPr id="11" name="文本框 10"/>
            <p:cNvSpPr txBox="1"/>
            <p:nvPr/>
          </p:nvSpPr>
          <p:spPr>
            <a:xfrm>
              <a:off x="4133015" y="2715482"/>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沉铜</a:t>
              </a:r>
              <a:endParaRPr lang="zh-CN" altLang="en-US" b="1" dirty="0">
                <a:latin typeface="宋体" panose="02010600030101010101" pitchFamily="2" charset="-122"/>
                <a:ea typeface="宋体" panose="02010600030101010101" pitchFamily="2" charset="-122"/>
              </a:endParaRPr>
            </a:p>
          </p:txBody>
        </p:sp>
        <p:sp>
          <p:nvSpPr>
            <p:cNvPr id="12" name="文本框 11"/>
            <p:cNvSpPr txBox="1"/>
            <p:nvPr/>
          </p:nvSpPr>
          <p:spPr>
            <a:xfrm>
              <a:off x="5512305"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沉锰</a:t>
              </a:r>
              <a:endParaRPr lang="zh-CN" altLang="en-US" b="1" dirty="0">
                <a:latin typeface="宋体" panose="02010600030101010101" pitchFamily="2" charset="-122"/>
                <a:ea typeface="宋体" panose="02010600030101010101" pitchFamily="2" charset="-122"/>
              </a:endParaRPr>
            </a:p>
          </p:txBody>
        </p:sp>
        <p:sp>
          <p:nvSpPr>
            <p:cNvPr id="13" name="文本框 12"/>
            <p:cNvSpPr txBox="1"/>
            <p:nvPr/>
          </p:nvSpPr>
          <p:spPr>
            <a:xfrm>
              <a:off x="6833227"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沉淀</a:t>
              </a:r>
              <a:endParaRPr lang="zh-CN" altLang="en-US" b="1" dirty="0">
                <a:latin typeface="宋体" panose="02010600030101010101" pitchFamily="2" charset="-122"/>
                <a:ea typeface="宋体" panose="02010600030101010101" pitchFamily="2" charset="-122"/>
              </a:endParaRPr>
            </a:p>
          </p:txBody>
        </p:sp>
        <p:sp>
          <p:nvSpPr>
            <p:cNvPr id="14" name="文本框 13"/>
            <p:cNvSpPr txBox="1"/>
            <p:nvPr/>
          </p:nvSpPr>
          <p:spPr>
            <a:xfrm>
              <a:off x="8193061" y="2716097"/>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沉钴</a:t>
              </a:r>
              <a:endParaRPr lang="zh-CN" altLang="en-US" b="1" dirty="0">
                <a:latin typeface="宋体" panose="02010600030101010101" pitchFamily="2" charset="-122"/>
                <a:ea typeface="宋体" panose="02010600030101010101" pitchFamily="2" charset="-122"/>
              </a:endParaRPr>
            </a:p>
          </p:txBody>
        </p:sp>
        <p:sp>
          <p:nvSpPr>
            <p:cNvPr id="15" name="文本框 14"/>
            <p:cNvSpPr txBox="1"/>
            <p:nvPr/>
          </p:nvSpPr>
          <p:spPr>
            <a:xfrm>
              <a:off x="9990646" y="2716770"/>
              <a:ext cx="107632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Co(OH)</a:t>
              </a:r>
              <a:r>
                <a:rPr lang="en-US" altLang="zh-CN" b="1" baseline="-25000" dirty="0">
                  <a:latin typeface="宋体" panose="02010600030101010101" pitchFamily="2" charset="-122"/>
                  <a:ea typeface="宋体" panose="02010600030101010101" pitchFamily="2" charset="-122"/>
                </a:rPr>
                <a:t>3</a:t>
              </a:r>
              <a:endParaRPr lang="zh-CN" altLang="en-US" b="1" baseline="-25000" dirty="0">
                <a:latin typeface="宋体" panose="02010600030101010101" pitchFamily="2" charset="-122"/>
                <a:ea typeface="宋体" panose="02010600030101010101" pitchFamily="2" charset="-122"/>
              </a:endParaRPr>
            </a:p>
          </p:txBody>
        </p:sp>
        <p:sp>
          <p:nvSpPr>
            <p:cNvPr id="16" name="文本框 15"/>
            <p:cNvSpPr txBox="1"/>
            <p:nvPr/>
          </p:nvSpPr>
          <p:spPr>
            <a:xfrm>
              <a:off x="1452259" y="2585578"/>
              <a:ext cx="736600" cy="646331"/>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炼锌废渣</a:t>
              </a:r>
              <a:endParaRPr lang="zh-CN" altLang="en-US" b="1" dirty="0">
                <a:latin typeface="宋体" panose="02010600030101010101" pitchFamily="2" charset="-122"/>
                <a:ea typeface="宋体" panose="02010600030101010101" pitchFamily="2" charset="-122"/>
              </a:endParaRPr>
            </a:p>
          </p:txBody>
        </p:sp>
        <p:sp>
          <p:nvSpPr>
            <p:cNvPr id="17" name="文本框 16"/>
            <p:cNvSpPr txBox="1"/>
            <p:nvPr/>
          </p:nvSpPr>
          <p:spPr>
            <a:xfrm>
              <a:off x="2617124" y="1950401"/>
              <a:ext cx="1026592" cy="369332"/>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稀</a:t>
              </a: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SO</a:t>
              </a:r>
              <a:r>
                <a:rPr lang="en-US" altLang="zh-CN" b="1" baseline="-25000" dirty="0">
                  <a:latin typeface="宋体" panose="02010600030101010101" pitchFamily="2" charset="-122"/>
                  <a:ea typeface="宋体" panose="02010600030101010101" pitchFamily="2" charset="-122"/>
                </a:rPr>
                <a:t>4</a:t>
              </a:r>
              <a:endParaRPr lang="zh-CN" altLang="en-US" b="1" baseline="-25000" dirty="0">
                <a:latin typeface="宋体" panose="02010600030101010101" pitchFamily="2" charset="-122"/>
                <a:ea typeface="宋体" panose="02010600030101010101" pitchFamily="2" charset="-122"/>
              </a:endParaRPr>
            </a:p>
          </p:txBody>
        </p:sp>
        <p:sp>
          <p:nvSpPr>
            <p:cNvPr id="18" name="文本框 17"/>
            <p:cNvSpPr txBox="1"/>
            <p:nvPr/>
          </p:nvSpPr>
          <p:spPr>
            <a:xfrm>
              <a:off x="4210836" y="1939887"/>
              <a:ext cx="570180"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endParaRPr lang="zh-CN" altLang="en-US" b="1" baseline="-25000" dirty="0">
                <a:latin typeface="宋体" panose="02010600030101010101" pitchFamily="2" charset="-122"/>
                <a:ea typeface="宋体" panose="02010600030101010101" pitchFamily="2" charset="-122"/>
              </a:endParaRPr>
            </a:p>
          </p:txBody>
        </p:sp>
        <p:sp>
          <p:nvSpPr>
            <p:cNvPr id="19" name="文本框 18"/>
            <p:cNvSpPr txBox="1"/>
            <p:nvPr/>
          </p:nvSpPr>
          <p:spPr>
            <a:xfrm>
              <a:off x="5439807"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O</a:t>
              </a:r>
              <a:r>
                <a:rPr lang="en-US" altLang="zh-CN" b="1" baseline="-25000" dirty="0">
                  <a:latin typeface="宋体" panose="02010600030101010101" pitchFamily="2" charset="-122"/>
                  <a:ea typeface="宋体" panose="02010600030101010101" pitchFamily="2" charset="-122"/>
                </a:rPr>
                <a:t>8</a:t>
              </a:r>
              <a:endParaRPr lang="zh-CN" altLang="en-US" b="1" baseline="-25000" dirty="0">
                <a:latin typeface="宋体" panose="02010600030101010101" pitchFamily="2" charset="-122"/>
                <a:ea typeface="宋体" panose="02010600030101010101" pitchFamily="2" charset="-122"/>
              </a:endParaRPr>
            </a:p>
          </p:txBody>
        </p:sp>
        <p:sp>
          <p:nvSpPr>
            <p:cNvPr id="20" name="文本框 19"/>
            <p:cNvSpPr txBox="1"/>
            <p:nvPr/>
          </p:nvSpPr>
          <p:spPr>
            <a:xfrm>
              <a:off x="6760729"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NaOH</a:t>
              </a:r>
              <a:endParaRPr lang="zh-CN" altLang="en-US" b="1" dirty="0">
                <a:latin typeface="宋体" panose="02010600030101010101" pitchFamily="2" charset="-122"/>
                <a:ea typeface="宋体" panose="02010600030101010101" pitchFamily="2" charset="-122"/>
              </a:endParaRPr>
            </a:p>
          </p:txBody>
        </p:sp>
        <p:sp>
          <p:nvSpPr>
            <p:cNvPr id="21" name="文本框 20"/>
            <p:cNvSpPr txBox="1"/>
            <p:nvPr/>
          </p:nvSpPr>
          <p:spPr>
            <a:xfrm>
              <a:off x="8149747" y="1947327"/>
              <a:ext cx="809098" cy="369332"/>
            </a:xfrm>
            <a:prstGeom prst="rect">
              <a:avLst/>
            </a:prstGeom>
            <a:noFill/>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NaClO</a:t>
              </a:r>
              <a:endParaRPr lang="zh-CN" altLang="en-US" b="1" dirty="0">
                <a:latin typeface="宋体" panose="02010600030101010101" pitchFamily="2" charset="-122"/>
                <a:ea typeface="宋体" panose="02010600030101010101" pitchFamily="2" charset="-122"/>
              </a:endParaRPr>
            </a:p>
          </p:txBody>
        </p:sp>
        <p:cxnSp>
          <p:nvCxnSpPr>
            <p:cNvPr id="22" name="直接箭头连接符 21"/>
            <p:cNvCxnSpPr>
              <a:stCxn id="17" idx="2"/>
              <a:endCxn id="10" idx="0"/>
            </p:cNvCxnSpPr>
            <p:nvPr/>
          </p:nvCxnSpPr>
          <p:spPr>
            <a:xfrm>
              <a:off x="3130420" y="2319733"/>
              <a:ext cx="1333" cy="4043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8" idx="2"/>
              <a:endCxn id="11" idx="0"/>
            </p:cNvCxnSpPr>
            <p:nvPr/>
          </p:nvCxnSpPr>
          <p:spPr>
            <a:xfrm>
              <a:off x="4495926" y="2309219"/>
              <a:ext cx="5389" cy="4062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9" idx="2"/>
              <a:endCxn id="12" idx="0"/>
            </p:cNvCxnSpPr>
            <p:nvPr/>
          </p:nvCxnSpPr>
          <p:spPr>
            <a:xfrm>
              <a:off x="5880605"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20" idx="2"/>
              <a:endCxn id="13" idx="0"/>
            </p:cNvCxnSpPr>
            <p:nvPr/>
          </p:nvCxnSpPr>
          <p:spPr>
            <a:xfrm>
              <a:off x="7201527"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1" idx="2"/>
              <a:endCxn id="14" idx="0"/>
            </p:cNvCxnSpPr>
            <p:nvPr/>
          </p:nvCxnSpPr>
          <p:spPr>
            <a:xfrm>
              <a:off x="8554296" y="2316659"/>
              <a:ext cx="7065" cy="3994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4" idx="3"/>
            </p:cNvCxnSpPr>
            <p:nvPr/>
          </p:nvCxnSpPr>
          <p:spPr>
            <a:xfrm>
              <a:off x="8929661" y="2900763"/>
              <a:ext cx="1197889" cy="761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3" idx="3"/>
              <a:endCxn id="14" idx="1"/>
            </p:cNvCxnSpPr>
            <p:nvPr/>
          </p:nvCxnSpPr>
          <p:spPr>
            <a:xfrm>
              <a:off x="7569827" y="2900395"/>
              <a:ext cx="623234" cy="3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2" idx="3"/>
              <a:endCxn id="13" idx="1"/>
            </p:cNvCxnSpPr>
            <p:nvPr/>
          </p:nvCxnSpPr>
          <p:spPr>
            <a:xfrm>
              <a:off x="6248905" y="2900395"/>
              <a:ext cx="58432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1" idx="3"/>
              <a:endCxn id="12" idx="1"/>
            </p:cNvCxnSpPr>
            <p:nvPr/>
          </p:nvCxnSpPr>
          <p:spPr>
            <a:xfrm>
              <a:off x="4869615" y="2900148"/>
              <a:ext cx="642690" cy="24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0" idx="3"/>
              <a:endCxn id="11" idx="1"/>
            </p:cNvCxnSpPr>
            <p:nvPr/>
          </p:nvCxnSpPr>
          <p:spPr>
            <a:xfrm flipV="1">
              <a:off x="3500053" y="2900148"/>
              <a:ext cx="632962" cy="859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6" idx="3"/>
              <a:endCxn id="10" idx="1"/>
            </p:cNvCxnSpPr>
            <p:nvPr/>
          </p:nvCxnSpPr>
          <p:spPr>
            <a:xfrm>
              <a:off x="2188859" y="2908744"/>
              <a:ext cx="57459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762120" y="3362689"/>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浸渣</a:t>
              </a:r>
              <a:endParaRPr lang="zh-CN" altLang="en-US" b="1" dirty="0">
                <a:latin typeface="宋体" panose="02010600030101010101" pitchFamily="2" charset="-122"/>
                <a:ea typeface="宋体" panose="02010600030101010101" pitchFamily="2" charset="-122"/>
              </a:endParaRPr>
            </a:p>
          </p:txBody>
        </p:sp>
        <p:sp>
          <p:nvSpPr>
            <p:cNvPr id="34" name="文本框 33"/>
            <p:cNvSpPr txBox="1"/>
            <p:nvPr/>
          </p:nvSpPr>
          <p:spPr>
            <a:xfrm>
              <a:off x="4129583" y="3362689"/>
              <a:ext cx="736600" cy="369332"/>
            </a:xfrm>
            <a:prstGeom prst="rect">
              <a:avLst/>
            </a:prstGeom>
            <a:noFill/>
            <a:ln w="19050">
              <a:noFill/>
            </a:ln>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CuS</a:t>
              </a:r>
              <a:endParaRPr lang="zh-CN" altLang="en-US" b="1" dirty="0">
                <a:latin typeface="宋体" panose="02010600030101010101" pitchFamily="2" charset="-122"/>
                <a:ea typeface="宋体" panose="02010600030101010101" pitchFamily="2" charset="-122"/>
              </a:endParaRPr>
            </a:p>
          </p:txBody>
        </p:sp>
        <p:sp>
          <p:nvSpPr>
            <p:cNvPr id="35" name="文本框 34"/>
            <p:cNvSpPr txBox="1"/>
            <p:nvPr/>
          </p:nvSpPr>
          <p:spPr>
            <a:xfrm>
              <a:off x="5565142" y="3362689"/>
              <a:ext cx="642690" cy="369332"/>
            </a:xfrm>
            <a:prstGeom prst="rect">
              <a:avLst/>
            </a:prstGeom>
            <a:noFill/>
            <a:ln w="19050">
              <a:noFill/>
            </a:ln>
          </p:spPr>
          <p:txBody>
            <a:bodyPr wrap="square" rtlCol="0">
              <a:spAutoFit/>
            </a:bodyPr>
            <a:lstStyle/>
            <a:p>
              <a:pPr algn="ctr"/>
              <a:r>
                <a:rPr lang="en-US" altLang="zh-CN" b="1" dirty="0">
                  <a:latin typeface="宋体" panose="02010600030101010101" pitchFamily="2" charset="-122"/>
                  <a:ea typeface="宋体" panose="02010600030101010101" pitchFamily="2" charset="-122"/>
                </a:rPr>
                <a:t>MnO</a:t>
              </a:r>
              <a:r>
                <a:rPr lang="en-US" altLang="zh-CN" b="1" baseline="-25000" dirty="0">
                  <a:latin typeface="宋体" panose="02010600030101010101" pitchFamily="2" charset="-122"/>
                  <a:ea typeface="宋体" panose="02010600030101010101" pitchFamily="2" charset="-122"/>
                </a:rPr>
                <a:t>2</a:t>
              </a:r>
              <a:endParaRPr lang="zh-CN" altLang="en-US" b="1" baseline="-25000" dirty="0">
                <a:latin typeface="宋体" panose="02010600030101010101" pitchFamily="2" charset="-122"/>
                <a:ea typeface="宋体" panose="02010600030101010101" pitchFamily="2" charset="-122"/>
              </a:endParaRPr>
            </a:p>
          </p:txBody>
        </p:sp>
        <p:sp>
          <p:nvSpPr>
            <p:cNvPr id="36" name="文本框 35"/>
            <p:cNvSpPr txBox="1"/>
            <p:nvPr/>
          </p:nvSpPr>
          <p:spPr>
            <a:xfrm>
              <a:off x="6835325" y="3369014"/>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滤渣</a:t>
              </a:r>
              <a:endParaRPr lang="zh-CN" altLang="en-US" b="1" dirty="0">
                <a:latin typeface="宋体" panose="02010600030101010101" pitchFamily="2" charset="-122"/>
                <a:ea typeface="宋体" panose="02010600030101010101" pitchFamily="2" charset="-122"/>
              </a:endParaRPr>
            </a:p>
          </p:txBody>
        </p:sp>
        <p:sp>
          <p:nvSpPr>
            <p:cNvPr id="37" name="文本框 36"/>
            <p:cNvSpPr txBox="1"/>
            <p:nvPr/>
          </p:nvSpPr>
          <p:spPr>
            <a:xfrm>
              <a:off x="8193061" y="3359287"/>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滤液</a:t>
              </a:r>
              <a:endParaRPr lang="zh-CN" altLang="en-US" b="1" dirty="0">
                <a:latin typeface="宋体" panose="02010600030101010101" pitchFamily="2" charset="-122"/>
                <a:ea typeface="宋体" panose="02010600030101010101" pitchFamily="2" charset="-122"/>
              </a:endParaRPr>
            </a:p>
          </p:txBody>
        </p:sp>
        <p:cxnSp>
          <p:nvCxnSpPr>
            <p:cNvPr id="38" name="直接箭头连接符 37"/>
            <p:cNvCxnSpPr>
              <a:stCxn id="10" idx="2"/>
              <a:endCxn id="33" idx="0"/>
            </p:cNvCxnSpPr>
            <p:nvPr/>
          </p:nvCxnSpPr>
          <p:spPr>
            <a:xfrm flipH="1">
              <a:off x="3130420" y="3093410"/>
              <a:ext cx="1333" cy="26927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1" idx="2"/>
              <a:endCxn id="34" idx="0"/>
            </p:cNvCxnSpPr>
            <p:nvPr/>
          </p:nvCxnSpPr>
          <p:spPr>
            <a:xfrm flipH="1">
              <a:off x="4497883" y="3084814"/>
              <a:ext cx="3432" cy="2778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12" idx="2"/>
              <a:endCxn id="35" idx="0"/>
            </p:cNvCxnSpPr>
            <p:nvPr/>
          </p:nvCxnSpPr>
          <p:spPr>
            <a:xfrm>
              <a:off x="5880605" y="3085061"/>
              <a:ext cx="5882" cy="2776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3" idx="2"/>
              <a:endCxn id="36" idx="0"/>
            </p:cNvCxnSpPr>
            <p:nvPr/>
          </p:nvCxnSpPr>
          <p:spPr>
            <a:xfrm>
              <a:off x="7201527" y="3085061"/>
              <a:ext cx="2098" cy="2839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14" idx="2"/>
              <a:endCxn id="37" idx="0"/>
            </p:cNvCxnSpPr>
            <p:nvPr/>
          </p:nvCxnSpPr>
          <p:spPr>
            <a:xfrm>
              <a:off x="8561361" y="3085429"/>
              <a:ext cx="0" cy="27385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30301" y="1087357"/>
            <a:ext cx="10667999" cy="843043"/>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200" b="1" dirty="0">
                <a:solidFill>
                  <a:schemeClr val="tx1"/>
                </a:solidFill>
                <a:latin typeface="楷体" panose="02010609060101010101" pitchFamily="49" charset="-122"/>
                <a:ea typeface="楷体" panose="02010609060101010101" pitchFamily="49" charset="-122"/>
              </a:rPr>
              <a:t>（</a:t>
            </a:r>
            <a:r>
              <a:rPr lang="en-US" altLang="zh-CN" sz="2200" b="1" dirty="0">
                <a:solidFill>
                  <a:schemeClr val="tx1"/>
                </a:solidFill>
                <a:latin typeface="楷体" panose="02010609060101010101" pitchFamily="49" charset="-122"/>
                <a:ea typeface="楷体" panose="02010609060101010101" pitchFamily="49" charset="-122"/>
              </a:rPr>
              <a:t>2024·</a:t>
            </a:r>
            <a:r>
              <a:rPr lang="zh-CN" altLang="en-US" sz="2200" b="1" dirty="0">
                <a:solidFill>
                  <a:schemeClr val="tx1"/>
                </a:solidFill>
                <a:latin typeface="楷体" panose="02010609060101010101" pitchFamily="49" charset="-122"/>
                <a:ea typeface="楷体" panose="02010609060101010101" pitchFamily="49" charset="-122"/>
              </a:rPr>
              <a:t>全国甲卷）钴在新能源、新材料领域具有重要用途。某炼锌废渣含有</a:t>
            </a:r>
            <a:r>
              <a:rPr lang="zh-CN" altLang="en-US" sz="2200" b="1" dirty="0">
                <a:solidFill>
                  <a:srgbClr val="C00000"/>
                </a:solidFill>
                <a:latin typeface="微软雅黑" panose="020B0503020204020204" pitchFamily="34" charset="-122"/>
                <a:ea typeface="微软雅黑" panose="020B0503020204020204" pitchFamily="34" charset="-122"/>
              </a:rPr>
              <a:t>锌</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铅</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铜</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铁</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钴</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锰的</a:t>
            </a:r>
            <a:r>
              <a:rPr lang="en-US" altLang="zh-CN" sz="2200" b="1" dirty="0">
                <a:solidFill>
                  <a:srgbClr val="C00000"/>
                </a:solidFill>
                <a:latin typeface="微软雅黑" panose="020B0503020204020204" pitchFamily="34" charset="-122"/>
                <a:ea typeface="微软雅黑" panose="020B0503020204020204" pitchFamily="34" charset="-122"/>
              </a:rPr>
              <a:t>+2</a:t>
            </a:r>
            <a:r>
              <a:rPr lang="zh-CN" altLang="en-US" sz="2200" b="1" dirty="0">
                <a:solidFill>
                  <a:srgbClr val="C00000"/>
                </a:solidFill>
                <a:latin typeface="微软雅黑" panose="020B0503020204020204" pitchFamily="34" charset="-122"/>
                <a:ea typeface="微软雅黑" panose="020B0503020204020204" pitchFamily="34" charset="-122"/>
              </a:rPr>
              <a:t>价氧化物</a:t>
            </a:r>
            <a:r>
              <a:rPr lang="zh-CN" altLang="en-US" sz="2200" b="1" dirty="0">
                <a:solidFill>
                  <a:schemeClr val="tx1"/>
                </a:solidFill>
                <a:latin typeface="楷体" panose="02010609060101010101" pitchFamily="49" charset="-122"/>
                <a:ea typeface="楷体" panose="02010609060101010101" pitchFamily="49" charset="-122"/>
              </a:rPr>
              <a:t>及</a:t>
            </a:r>
            <a:r>
              <a:rPr lang="zh-CN" altLang="en-US" sz="2200" b="1" dirty="0">
                <a:solidFill>
                  <a:srgbClr val="C00000"/>
                </a:solidFill>
                <a:latin typeface="微软雅黑" panose="020B0503020204020204" pitchFamily="34" charset="-122"/>
                <a:ea typeface="微软雅黑" panose="020B0503020204020204" pitchFamily="34" charset="-122"/>
              </a:rPr>
              <a:t>锌</a:t>
            </a:r>
            <a:r>
              <a:rPr lang="zh-CN" altLang="en-US" sz="2200" b="1" dirty="0">
                <a:solidFill>
                  <a:schemeClr val="tx1"/>
                </a:solidFill>
                <a:latin typeface="楷体" panose="02010609060101010101" pitchFamily="49" charset="-122"/>
                <a:ea typeface="楷体" panose="02010609060101010101" pitchFamily="49" charset="-122"/>
              </a:rPr>
              <a:t>和</a:t>
            </a:r>
            <a:r>
              <a:rPr lang="zh-CN" altLang="en-US" sz="2200" b="1" dirty="0">
                <a:solidFill>
                  <a:srgbClr val="C00000"/>
                </a:solidFill>
                <a:latin typeface="微软雅黑" panose="020B0503020204020204" pitchFamily="34" charset="-122"/>
                <a:ea typeface="微软雅黑" panose="020B0503020204020204" pitchFamily="34" charset="-122"/>
              </a:rPr>
              <a:t>铜</a:t>
            </a:r>
            <a:r>
              <a:rPr lang="zh-CN" altLang="en-US" sz="2200" b="1" dirty="0">
                <a:solidFill>
                  <a:schemeClr val="tx1"/>
                </a:solidFill>
                <a:latin typeface="楷体" panose="02010609060101010101" pitchFamily="49" charset="-122"/>
                <a:ea typeface="楷体" panose="02010609060101010101" pitchFamily="49" charset="-122"/>
              </a:rPr>
              <a:t>的</a:t>
            </a:r>
            <a:r>
              <a:rPr lang="zh-CN" altLang="en-US" sz="2200" dirty="0">
                <a:solidFill>
                  <a:srgbClr val="C00000"/>
                </a:solidFill>
                <a:latin typeface="微软雅黑" panose="020B0503020204020204" pitchFamily="34" charset="-122"/>
                <a:ea typeface="微软雅黑" panose="020B0503020204020204" pitchFamily="34" charset="-122"/>
              </a:rPr>
              <a:t>单质</a:t>
            </a:r>
            <a:r>
              <a:rPr lang="zh-CN" altLang="en-US" sz="2200" b="1" dirty="0">
                <a:solidFill>
                  <a:schemeClr val="tx1"/>
                </a:solidFill>
                <a:latin typeface="楷体" panose="02010609060101010101" pitchFamily="49" charset="-122"/>
                <a:ea typeface="楷体" panose="02010609060101010101" pitchFamily="49" charset="-122"/>
              </a:rPr>
              <a:t>。从该废渣中</a:t>
            </a:r>
            <a:r>
              <a:rPr lang="zh-CN" altLang="en-US" sz="2200" b="1" dirty="0">
                <a:solidFill>
                  <a:srgbClr val="C00000"/>
                </a:solidFill>
                <a:latin typeface="微软雅黑" panose="020B0503020204020204" pitchFamily="34" charset="-122"/>
                <a:ea typeface="微软雅黑" panose="020B0503020204020204" pitchFamily="34" charset="-122"/>
              </a:rPr>
              <a:t>提取钴</a:t>
            </a:r>
            <a:r>
              <a:rPr lang="zh-CN" altLang="en-US" sz="2200" b="1" dirty="0">
                <a:solidFill>
                  <a:schemeClr val="tx1"/>
                </a:solidFill>
                <a:latin typeface="楷体" panose="02010609060101010101" pitchFamily="49" charset="-122"/>
                <a:ea typeface="楷体" panose="02010609060101010101" pitchFamily="49" charset="-122"/>
              </a:rPr>
              <a:t>的一种流程如下。</a:t>
            </a:r>
            <a:endParaRPr lang="en-US" altLang="zh-CN" sz="2200" b="1" dirty="0">
              <a:solidFill>
                <a:schemeClr val="tx1"/>
              </a:solidFill>
              <a:latin typeface="楷体" panose="02010609060101010101" pitchFamily="49" charset="-122"/>
              <a:ea typeface="楷体" panose="02010609060101010101" pitchFamily="49" charset="-122"/>
            </a:endParaRPr>
          </a:p>
        </p:txBody>
      </p:sp>
      <p:sp>
        <p:nvSpPr>
          <p:cNvPr id="5" name="文本框 4"/>
          <p:cNvSpPr txBox="1"/>
          <p:nvPr/>
        </p:nvSpPr>
        <p:spPr>
          <a:xfrm>
            <a:off x="905933" y="2148203"/>
            <a:ext cx="10892367" cy="4154984"/>
          </a:xfrm>
          <a:prstGeom prst="rect">
            <a:avLst/>
          </a:prstGeom>
          <a:noFill/>
          <a:ln>
            <a:solidFill>
              <a:schemeClr val="tx1"/>
            </a:solidFill>
          </a:ln>
        </p:spPr>
        <p:txBody>
          <a:bodyPr wrap="square">
            <a:spAutoFit/>
          </a:bodyPr>
          <a:lstStyle/>
          <a:p>
            <a:r>
              <a:rPr lang="zh-CN" altLang="en-US" sz="2400" b="1" dirty="0">
                <a:latin typeface="楷体" panose="02010609060101010101" pitchFamily="49" charset="-122"/>
                <a:ea typeface="楷体" panose="02010609060101010101" pitchFamily="49" charset="-122"/>
              </a:rPr>
              <a:t>回答下列问题：</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）“酸浸”前，需将废渣磨碎，其目的是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）“酸浸”步骤中，</a:t>
            </a:r>
            <a:r>
              <a:rPr lang="en-US" altLang="zh-CN" sz="2400" b="1" dirty="0" err="1">
                <a:latin typeface="宋体" panose="02010600030101010101" pitchFamily="2" charset="-122"/>
                <a:ea typeface="宋体" panose="02010600030101010101" pitchFamily="2" charset="-122"/>
              </a:rPr>
              <a:t>CoO</a:t>
            </a:r>
            <a:r>
              <a:rPr lang="zh-CN" altLang="en-US" sz="2400" b="1" dirty="0">
                <a:latin typeface="楷体" panose="02010609060101010101" pitchFamily="49" charset="-122"/>
                <a:ea typeface="楷体" panose="02010609060101010101" pitchFamily="49" charset="-122"/>
              </a:rPr>
              <a:t>发生反应的化学方程式是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3</a:t>
            </a:r>
            <a:r>
              <a:rPr lang="zh-CN" altLang="en-US" sz="2400" b="1" dirty="0">
                <a:latin typeface="楷体" panose="02010609060101010101" pitchFamily="49" charset="-122"/>
                <a:ea typeface="楷体" panose="02010609060101010101" pitchFamily="49" charset="-122"/>
              </a:rPr>
              <a:t>）假设“沉铜”后得到的滤液中</a:t>
            </a:r>
            <a:r>
              <a:rPr lang="en-US" altLang="zh-CN" sz="2400" b="1" dirty="0">
                <a:latin typeface="宋体" panose="02010600030101010101" pitchFamily="2" charset="-122"/>
                <a:ea typeface="宋体" panose="02010600030101010101" pitchFamily="2" charset="-122"/>
              </a:rPr>
              <a:t>C(Zn</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和</a:t>
            </a:r>
            <a:r>
              <a:rPr lang="en-US" altLang="zh-CN" sz="2400" b="1" dirty="0">
                <a:latin typeface="宋体" panose="02010600030101010101" pitchFamily="2" charset="-122"/>
                <a:ea typeface="宋体" panose="02010600030101010101" pitchFamily="2" charset="-122"/>
              </a:rPr>
              <a:t>C(Co</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均为</a:t>
            </a:r>
            <a:r>
              <a:rPr lang="en-US" altLang="zh-CN" sz="2400" b="1" dirty="0">
                <a:latin typeface="楷体" panose="02010609060101010101" pitchFamily="49" charset="-122"/>
                <a:ea typeface="楷体" panose="02010609060101010101" pitchFamily="49" charset="-122"/>
              </a:rPr>
              <a:t>0.1mol</a:t>
            </a:r>
            <a:r>
              <a:rPr lang="en-US" altLang="zh-CN" sz="2400" b="1" dirty="0">
                <a:latin typeface="宋体" panose="02010600030101010101" pitchFamily="2" charset="-122"/>
                <a:ea typeface="宋体" panose="02010600030101010101" pitchFamily="2" charset="-122"/>
              </a:rPr>
              <a:t>/L</a:t>
            </a:r>
            <a:r>
              <a:rPr lang="zh-CN" altLang="en-US" sz="2400" b="1" dirty="0">
                <a:latin typeface="楷体" panose="02010609060101010101" pitchFamily="49" charset="-122"/>
                <a:ea typeface="楷体" panose="02010609060101010101" pitchFamily="49" charset="-122"/>
              </a:rPr>
              <a:t>，向其中加入</a:t>
            </a:r>
            <a:r>
              <a:rPr lang="en-US" altLang="zh-CN" sz="2400" b="1" dirty="0">
                <a:latin typeface="宋体" panose="02010600030101010101" pitchFamily="2" charset="-122"/>
                <a:ea typeface="宋体" panose="02010600030101010101" pitchFamily="2" charset="-122"/>
              </a:rPr>
              <a:t>Na</a:t>
            </a:r>
            <a:r>
              <a:rPr lang="en-US" altLang="zh-CN" sz="2400" b="1" baseline="-25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S</a:t>
            </a:r>
            <a:r>
              <a:rPr lang="zh-CN" altLang="en-US" sz="2400" b="1" dirty="0">
                <a:latin typeface="楷体" panose="02010609060101010101" pitchFamily="49" charset="-122"/>
                <a:ea typeface="楷体" panose="02010609060101010101" pitchFamily="49" charset="-122"/>
              </a:rPr>
              <a:t>至</a:t>
            </a:r>
            <a:r>
              <a:rPr lang="en-US" altLang="zh-CN" sz="2400" b="1" dirty="0">
                <a:latin typeface="宋体" panose="02010600030101010101" pitchFamily="2" charset="-122"/>
                <a:ea typeface="宋体" panose="02010600030101010101" pitchFamily="2" charset="-122"/>
              </a:rPr>
              <a:t>Zn</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沉淀完全，此时溶液中</a:t>
            </a:r>
            <a:r>
              <a:rPr lang="en-US" altLang="zh-CN" sz="2400" b="1" dirty="0">
                <a:latin typeface="宋体" panose="02010600030101010101" pitchFamily="2" charset="-122"/>
                <a:ea typeface="宋体" panose="02010600030101010101" pitchFamily="2" charset="-122"/>
              </a:rPr>
              <a:t>C(Co</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en-US" altLang="zh-CN" sz="2400" b="1" dirty="0">
                <a:latin typeface="楷体" panose="02010609060101010101" pitchFamily="49" charset="-122"/>
                <a:ea typeface="楷体" panose="02010609060101010101" pitchFamily="49" charset="-122"/>
              </a:rPr>
              <a:t>=</a:t>
            </a:r>
            <a:r>
              <a:rPr lang="en-US" altLang="zh-CN" sz="2400" b="1" u="sng"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mol/L </a:t>
            </a:r>
            <a:r>
              <a:rPr lang="zh-CN" altLang="en-US" sz="2400" b="1" dirty="0">
                <a:latin typeface="楷体" panose="02010609060101010101" pitchFamily="49" charset="-122"/>
                <a:ea typeface="楷体" panose="02010609060101010101" pitchFamily="49" charset="-122"/>
              </a:rPr>
              <a:t>，据此判断能否实现</a:t>
            </a:r>
            <a:r>
              <a:rPr lang="en-US" altLang="zh-CN" sz="2400" b="1" dirty="0">
                <a:latin typeface="宋体" panose="02010600030101010101" pitchFamily="2" charset="-122"/>
                <a:ea typeface="宋体" panose="02010600030101010101" pitchFamily="2" charset="-122"/>
              </a:rPr>
              <a:t>Zn</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和</a:t>
            </a:r>
            <a:r>
              <a:rPr lang="en-US" altLang="zh-CN" sz="2400" b="1" dirty="0">
                <a:latin typeface="宋体" panose="02010600030101010101" pitchFamily="2" charset="-122"/>
                <a:ea typeface="宋体" panose="02010600030101010101" pitchFamily="2" charset="-122"/>
              </a:rPr>
              <a:t>Co</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的完全分离</a:t>
            </a:r>
            <a:r>
              <a:rPr lang="zh-CN" altLang="en-US" sz="2400" b="1" u="sng"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填“能”或“不能”</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）“沉锰”步骤中，生成</a:t>
            </a:r>
            <a:r>
              <a:rPr lang="en-US" altLang="zh-CN" sz="2400" b="1" dirty="0">
                <a:latin typeface="楷体" panose="02010609060101010101" pitchFamily="49" charset="-122"/>
                <a:ea typeface="楷体" panose="02010609060101010101" pitchFamily="49" charset="-122"/>
              </a:rPr>
              <a:t>1.0mol</a:t>
            </a:r>
            <a:r>
              <a:rPr lang="en-US" altLang="zh-CN" sz="2400" b="1" dirty="0">
                <a:latin typeface="宋体" panose="02010600030101010101" pitchFamily="2" charset="-122"/>
                <a:ea typeface="宋体" panose="02010600030101010101" pitchFamily="2" charset="-122"/>
              </a:rPr>
              <a:t>MnO</a:t>
            </a:r>
            <a:r>
              <a:rPr lang="en-US" altLang="zh-CN" sz="2400" b="1" baseline="-25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，产生</a:t>
            </a:r>
            <a:r>
              <a:rPr lang="en-US" altLang="zh-CN" sz="2400" b="1" dirty="0">
                <a:latin typeface="宋体" panose="02010600030101010101" pitchFamily="2" charset="-122"/>
                <a:ea typeface="宋体" panose="02010600030101010101" pitchFamily="2" charset="-122"/>
              </a:rPr>
              <a:t>H</a:t>
            </a:r>
            <a:r>
              <a:rPr lang="en-US" altLang="zh-CN" sz="2400" b="1" baseline="30000"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的物质的量为</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）“沉淀”步骤中，用</a:t>
            </a:r>
            <a:r>
              <a:rPr lang="en-US" altLang="zh-CN" sz="2400" b="1" dirty="0">
                <a:latin typeface="宋体" panose="02010600030101010101" pitchFamily="2" charset="-122"/>
                <a:ea typeface="宋体" panose="02010600030101010101" pitchFamily="2" charset="-122"/>
              </a:rPr>
              <a:t>NaOH</a:t>
            </a:r>
            <a:r>
              <a:rPr lang="zh-CN" altLang="en-US" sz="2400" b="1" dirty="0">
                <a:latin typeface="楷体" panose="02010609060101010101" pitchFamily="49" charset="-122"/>
                <a:ea typeface="楷体" panose="02010609060101010101" pitchFamily="49" charset="-122"/>
              </a:rPr>
              <a:t>调</a:t>
            </a:r>
            <a:r>
              <a:rPr lang="en-US" altLang="zh-CN" sz="2400" b="1" dirty="0">
                <a:latin typeface="宋体" panose="02010600030101010101" pitchFamily="2" charset="-122"/>
                <a:ea typeface="宋体" panose="02010600030101010101" pitchFamily="2" charset="-122"/>
              </a:rPr>
              <a:t>pH</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，分离出的滤渣是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6</a:t>
            </a:r>
            <a:r>
              <a:rPr lang="zh-CN" altLang="en-US" sz="2400" b="1" dirty="0">
                <a:latin typeface="楷体" panose="02010609060101010101" pitchFamily="49" charset="-122"/>
                <a:ea typeface="楷体" panose="02010609060101010101" pitchFamily="49" charset="-122"/>
              </a:rPr>
              <a:t>）“沉钴”步骤中，控制溶液</a:t>
            </a:r>
            <a:r>
              <a:rPr lang="en-US" altLang="zh-CN" sz="2400" b="1" dirty="0">
                <a:latin typeface="宋体" panose="02010600030101010101" pitchFamily="2" charset="-122"/>
                <a:ea typeface="宋体" panose="02010600030101010101" pitchFamily="2" charset="-122"/>
              </a:rPr>
              <a:t>pH</a:t>
            </a:r>
            <a:r>
              <a:rPr lang="en-US" altLang="zh-CN" sz="2400" b="1" dirty="0">
                <a:latin typeface="楷体" panose="02010609060101010101" pitchFamily="49" charset="-122"/>
                <a:ea typeface="楷体" panose="02010609060101010101" pitchFamily="49" charset="-122"/>
              </a:rPr>
              <a:t>=5.0</a:t>
            </a:r>
            <a:r>
              <a:rPr lang="en-US" altLang="zh-CN" sz="3200" b="1" baseline="-25000"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5.5</a:t>
            </a:r>
            <a:r>
              <a:rPr lang="zh-CN" altLang="en-US" sz="2400" b="1" dirty="0">
                <a:latin typeface="楷体" panose="02010609060101010101" pitchFamily="49" charset="-122"/>
                <a:ea typeface="楷体" panose="02010609060101010101" pitchFamily="49" charset="-122"/>
              </a:rPr>
              <a:t>，加入适量的</a:t>
            </a:r>
            <a:r>
              <a:rPr lang="en-US" altLang="zh-CN" sz="2400" b="1" dirty="0" err="1">
                <a:latin typeface="宋体" panose="02010600030101010101" pitchFamily="2" charset="-122"/>
                <a:ea typeface="宋体" panose="02010600030101010101" pitchFamily="2" charset="-122"/>
              </a:rPr>
              <a:t>NaClO</a:t>
            </a:r>
            <a:r>
              <a:rPr lang="zh-CN" altLang="en-US" sz="2400" b="1" dirty="0">
                <a:latin typeface="楷体" panose="02010609060101010101" pitchFamily="49" charset="-122"/>
                <a:ea typeface="楷体" panose="02010609060101010101" pitchFamily="49" charset="-122"/>
              </a:rPr>
              <a:t>氧化</a:t>
            </a:r>
            <a:r>
              <a:rPr lang="en-US" altLang="zh-CN" sz="2400" b="1" dirty="0">
                <a:latin typeface="宋体" panose="02010600030101010101" pitchFamily="2" charset="-122"/>
                <a:ea typeface="宋体" panose="02010600030101010101" pitchFamily="2" charset="-122"/>
              </a:rPr>
              <a:t>Co</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，其反应的离子方程式为</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7</a:t>
            </a:r>
            <a:r>
              <a:rPr lang="zh-CN" altLang="en-US" sz="2400" b="1" dirty="0">
                <a:latin typeface="楷体" panose="02010609060101010101" pitchFamily="49" charset="-122"/>
                <a:ea typeface="楷体" panose="02010609060101010101" pitchFamily="49" charset="-122"/>
              </a:rPr>
              <a:t>）根据题中给出的信息，从“沉钴”后的滤液中回收氢氧化锌的方法是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6" name="文本框 5"/>
          <p:cNvSpPr txBox="1"/>
          <p:nvPr/>
        </p:nvSpPr>
        <p:spPr>
          <a:xfrm>
            <a:off x="310572" y="1256689"/>
            <a:ext cx="499534" cy="4524315"/>
          </a:xfrm>
          <a:prstGeom prst="rect">
            <a:avLst/>
          </a:prstGeom>
          <a:noFill/>
          <a:ln>
            <a:solidFill>
              <a:srgbClr val="C00000"/>
            </a:solidFill>
          </a:ln>
        </p:spPr>
        <p:txBody>
          <a:bodyPr wrap="squar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细看问题，析关键词</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85159" y="76201"/>
            <a:ext cx="3645096"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工艺流程解题策略</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11194620" y="27708"/>
            <a:ext cx="729526" cy="729526"/>
          </a:xfrm>
          <a:prstGeom prst="rect">
            <a:avLst/>
          </a:prstGeom>
        </p:spPr>
      </p:pic>
      <p:sp>
        <p:nvSpPr>
          <p:cNvPr id="11" name="文本框 10"/>
          <p:cNvSpPr txBox="1"/>
          <p:nvPr/>
        </p:nvSpPr>
        <p:spPr>
          <a:xfrm>
            <a:off x="4824919" y="2538919"/>
            <a:ext cx="612843" cy="418290"/>
          </a:xfrm>
          <a:prstGeom prst="rect">
            <a:avLst/>
          </a:prstGeom>
          <a:solidFill>
            <a:srgbClr val="FF66CC">
              <a:alpha val="37255"/>
            </a:srgbClr>
          </a:solidFill>
        </p:spPr>
        <p:txBody>
          <a:bodyPr wrap="square" rtlCol="0">
            <a:spAutoFit/>
          </a:bodyPr>
          <a:lstStyle/>
          <a:p>
            <a:endParaRPr lang="zh-CN" altLang="en-US" dirty="0"/>
          </a:p>
        </p:txBody>
      </p:sp>
      <p:sp>
        <p:nvSpPr>
          <p:cNvPr id="13" name="文本框 12"/>
          <p:cNvSpPr txBox="1"/>
          <p:nvPr/>
        </p:nvSpPr>
        <p:spPr>
          <a:xfrm>
            <a:off x="4154434" y="2937753"/>
            <a:ext cx="612843" cy="418290"/>
          </a:xfrm>
          <a:prstGeom prst="rect">
            <a:avLst/>
          </a:prstGeom>
          <a:solidFill>
            <a:srgbClr val="FF66CC">
              <a:alpha val="37255"/>
            </a:srgbClr>
          </a:solidFill>
        </p:spPr>
        <p:txBody>
          <a:bodyPr wrap="square" rtlCol="0">
            <a:spAutoFit/>
          </a:bodyPr>
          <a:lstStyle/>
          <a:p>
            <a:endParaRPr lang="zh-CN" altLang="en-US" dirty="0"/>
          </a:p>
        </p:txBody>
      </p:sp>
      <p:sp>
        <p:nvSpPr>
          <p:cNvPr id="15" name="文本框 14"/>
          <p:cNvSpPr txBox="1"/>
          <p:nvPr/>
        </p:nvSpPr>
        <p:spPr>
          <a:xfrm>
            <a:off x="8762102" y="5144311"/>
            <a:ext cx="1948051" cy="418290"/>
          </a:xfrm>
          <a:prstGeom prst="rect">
            <a:avLst/>
          </a:prstGeom>
          <a:solidFill>
            <a:srgbClr val="FF66CC">
              <a:alpha val="37255"/>
            </a:srgbClr>
          </a:solidFill>
        </p:spPr>
        <p:txBody>
          <a:bodyPr wrap="square" rtlCol="0">
            <a:spAutoFit/>
          </a:bodyPr>
          <a:lstStyle/>
          <a:p>
            <a:endParaRPr lang="zh-CN" altLang="en-US" dirty="0"/>
          </a:p>
        </p:txBody>
      </p:sp>
      <p:sp>
        <p:nvSpPr>
          <p:cNvPr id="18" name="文本框 17"/>
          <p:cNvSpPr txBox="1"/>
          <p:nvPr/>
        </p:nvSpPr>
        <p:spPr>
          <a:xfrm>
            <a:off x="5437762" y="3647872"/>
            <a:ext cx="982493" cy="418290"/>
          </a:xfrm>
          <a:prstGeom prst="rect">
            <a:avLst/>
          </a:prstGeom>
          <a:solidFill>
            <a:srgbClr val="FF66CC">
              <a:alpha val="37255"/>
            </a:srgbClr>
          </a:solidFill>
        </p:spPr>
        <p:txBody>
          <a:bodyPr wrap="square" rtlCol="0">
            <a:spAutoFit/>
          </a:bodyPr>
          <a:lstStyle/>
          <a:p>
            <a:endParaRPr lang="zh-CN" altLang="en-US" dirty="0"/>
          </a:p>
        </p:txBody>
      </p:sp>
      <p:sp>
        <p:nvSpPr>
          <p:cNvPr id="19" name="文本框 18"/>
          <p:cNvSpPr txBox="1"/>
          <p:nvPr/>
        </p:nvSpPr>
        <p:spPr>
          <a:xfrm>
            <a:off x="7612788" y="4779524"/>
            <a:ext cx="612843" cy="418290"/>
          </a:xfrm>
          <a:prstGeom prst="rect">
            <a:avLst/>
          </a:prstGeom>
          <a:solidFill>
            <a:srgbClr val="FF66CC">
              <a:alpha val="37255"/>
            </a:srgbClr>
          </a:solidFill>
        </p:spPr>
        <p:txBody>
          <a:bodyPr wrap="square" rtlCol="0">
            <a:spAutoFit/>
          </a:bodyPr>
          <a:lstStyle/>
          <a:p>
            <a:endParaRPr lang="zh-CN" altLang="en-US" dirty="0"/>
          </a:p>
        </p:txBody>
      </p:sp>
      <p:sp>
        <p:nvSpPr>
          <p:cNvPr id="21" name="文本框 20"/>
          <p:cNvSpPr txBox="1"/>
          <p:nvPr/>
        </p:nvSpPr>
        <p:spPr>
          <a:xfrm>
            <a:off x="6625259" y="4370962"/>
            <a:ext cx="605495" cy="418290"/>
          </a:xfrm>
          <a:prstGeom prst="rect">
            <a:avLst/>
          </a:prstGeom>
          <a:solidFill>
            <a:srgbClr val="FF66CC">
              <a:alpha val="37255"/>
            </a:srgbClr>
          </a:solidFill>
        </p:spPr>
        <p:txBody>
          <a:bodyPr wrap="square" rtlCol="0">
            <a:spAutoFit/>
          </a:bodyPr>
          <a:lstStyle/>
          <a:p>
            <a:endParaRPr lang="zh-CN" altLang="en-US" dirty="0"/>
          </a:p>
        </p:txBody>
      </p:sp>
      <p:sp>
        <p:nvSpPr>
          <p:cNvPr id="23" name="文本框 22"/>
          <p:cNvSpPr txBox="1"/>
          <p:nvPr/>
        </p:nvSpPr>
        <p:spPr>
          <a:xfrm>
            <a:off x="1794864" y="4016550"/>
            <a:ext cx="1318710" cy="418290"/>
          </a:xfrm>
          <a:prstGeom prst="rect">
            <a:avLst/>
          </a:prstGeom>
          <a:solidFill>
            <a:srgbClr val="FF66CC">
              <a:alpha val="37255"/>
            </a:srgbClr>
          </a:solidFill>
        </p:spPr>
        <p:txBody>
          <a:bodyPr wrap="square" rtlCol="0">
            <a:spAutoFit/>
          </a:bodyPr>
          <a:lstStyle/>
          <a:p>
            <a:endParaRPr lang="zh-CN" altLang="en-US" dirty="0"/>
          </a:p>
        </p:txBody>
      </p:sp>
      <p:sp>
        <p:nvSpPr>
          <p:cNvPr id="29" name="文本框 28"/>
          <p:cNvSpPr txBox="1"/>
          <p:nvPr/>
        </p:nvSpPr>
        <p:spPr>
          <a:xfrm>
            <a:off x="982494" y="3598260"/>
            <a:ext cx="2665378" cy="418290"/>
          </a:xfrm>
          <a:prstGeom prst="rect">
            <a:avLst/>
          </a:prstGeom>
          <a:solidFill>
            <a:srgbClr val="003399">
              <a:alpha val="37255"/>
            </a:srgbClr>
          </a:solidFill>
        </p:spPr>
        <p:txBody>
          <a:bodyPr wrap="square" rtlCol="0">
            <a:spAutoFit/>
          </a:bodyPr>
          <a:lstStyle/>
          <a:p>
            <a:endParaRPr lang="zh-CN" altLang="en-US" dirty="0"/>
          </a:p>
        </p:txBody>
      </p:sp>
      <p:sp>
        <p:nvSpPr>
          <p:cNvPr id="40" name="文本框 39"/>
          <p:cNvSpPr txBox="1"/>
          <p:nvPr/>
        </p:nvSpPr>
        <p:spPr>
          <a:xfrm>
            <a:off x="5711582" y="4379620"/>
            <a:ext cx="574769" cy="418290"/>
          </a:xfrm>
          <a:prstGeom prst="rect">
            <a:avLst/>
          </a:prstGeom>
          <a:solidFill>
            <a:srgbClr val="003399">
              <a:alpha val="37255"/>
            </a:srgbClr>
          </a:solidFill>
        </p:spPr>
        <p:txBody>
          <a:bodyPr wrap="square" rtlCol="0">
            <a:spAutoFit/>
          </a:bodyPr>
          <a:lstStyle>
            <a:defPPr>
              <a:defRPr lang="zh-CN"/>
            </a:defPPr>
          </a:lstStyle>
          <a:p>
            <a:endParaRPr lang="zh-CN" altLang="en-US" dirty="0"/>
          </a:p>
        </p:txBody>
      </p:sp>
      <p:sp>
        <p:nvSpPr>
          <p:cNvPr id="43" name="文本框 42"/>
          <p:cNvSpPr txBox="1"/>
          <p:nvPr/>
        </p:nvSpPr>
        <p:spPr>
          <a:xfrm>
            <a:off x="5183211" y="4756825"/>
            <a:ext cx="905577" cy="418290"/>
          </a:xfrm>
          <a:prstGeom prst="rect">
            <a:avLst/>
          </a:prstGeom>
          <a:solidFill>
            <a:srgbClr val="FF66CC">
              <a:alpha val="37255"/>
            </a:srgbClr>
          </a:solidFill>
        </p:spPr>
        <p:txBody>
          <a:bodyPr wrap="square" rtlCol="0">
            <a:spAutoFit/>
          </a:bodyPr>
          <a:lstStyle/>
          <a:p>
            <a:endParaRPr lang="zh-CN" altLang="en-US" dirty="0"/>
          </a:p>
        </p:txBody>
      </p:sp>
      <p:sp>
        <p:nvSpPr>
          <p:cNvPr id="45" name="文本框 44"/>
          <p:cNvSpPr txBox="1"/>
          <p:nvPr/>
        </p:nvSpPr>
        <p:spPr>
          <a:xfrm>
            <a:off x="5440045" y="5125760"/>
            <a:ext cx="1540135" cy="369332"/>
          </a:xfrm>
          <a:prstGeom prst="rect">
            <a:avLst/>
          </a:prstGeom>
          <a:solidFill>
            <a:srgbClr val="003399">
              <a:alpha val="37255"/>
            </a:srgbClr>
          </a:solidFill>
        </p:spPr>
        <p:txBody>
          <a:bodyPr wrap="square" rtlCol="0">
            <a:spAutoFit/>
          </a:bodyPr>
          <a:lstStyle>
            <a:defPPr>
              <a:defRPr lang="zh-CN"/>
            </a:defPPr>
          </a:lstStyle>
          <a:p>
            <a:endParaRPr lang="zh-CN" altLang="en-US" dirty="0"/>
          </a:p>
        </p:txBody>
      </p:sp>
      <p:sp>
        <p:nvSpPr>
          <p:cNvPr id="46" name="文本框 45"/>
          <p:cNvSpPr txBox="1"/>
          <p:nvPr/>
        </p:nvSpPr>
        <p:spPr>
          <a:xfrm>
            <a:off x="6945183" y="5827411"/>
            <a:ext cx="3681700" cy="418290"/>
          </a:xfrm>
          <a:prstGeom prst="rect">
            <a:avLst/>
          </a:prstGeom>
          <a:solidFill>
            <a:srgbClr val="FF66CC">
              <a:alpha val="37255"/>
            </a:srgbClr>
          </a:solidFill>
        </p:spPr>
        <p:txBody>
          <a:bodyPr wrap="square" rtlCol="0">
            <a:spAutoFit/>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arn(inVertical)">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inVertical)">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barn(inVertical)">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arn(inVertical)">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5" grpId="0" animBg="1"/>
      <p:bldP spid="18" grpId="0" animBg="1"/>
      <p:bldP spid="19" grpId="0" animBg="1"/>
      <p:bldP spid="21" grpId="0" animBg="1"/>
      <p:bldP spid="23" grpId="0" animBg="1"/>
      <p:bldP spid="29" grpId="0" animBg="1"/>
      <p:bldP spid="40" grpId="0" animBg="1"/>
      <p:bldP spid="43"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1"/>
          <p:cNvSpPr txBox="1"/>
          <p:nvPr/>
        </p:nvSpPr>
        <p:spPr>
          <a:xfrm>
            <a:off x="1041400" y="946785"/>
            <a:ext cx="10109200" cy="569386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800" kern="100" dirty="0">
                <a:latin typeface="Times New Roman" panose="02020603050405020304" charset="0"/>
                <a:ea typeface="宋体" panose="02010600030101010101" pitchFamily="2" charset="-122"/>
                <a:cs typeface="Times New Roman" panose="02020603050405020304" charset="0"/>
              </a:rPr>
              <a:t>        </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无机化学工艺流程题是高考的热点题型，以实际的工业生产为背景，以简洁的工艺流程图再现生产的关键环节，情境真实而有意义</a:t>
            </a:r>
            <a:r>
              <a:rPr lang="zh-CN" altLang="en-US" sz="2800" b="1" kern="100" dirty="0">
                <a:latin typeface="宋体" panose="02010600030101010101" pitchFamily="2" charset="-122"/>
                <a:ea typeface="宋体" panose="02010600030101010101" pitchFamily="2" charset="-122"/>
                <a:cs typeface="宋体" panose="02010600030101010101" pitchFamily="2" charset="-122"/>
              </a:rPr>
              <a:t>，</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考查物质的制备、分离、提纯、检验等。试题通常以某矿石为原料制备某物质或以废渣、废液提取某物质为背景，呈现化工生产流程图，进行命题设计，综合考查元素化合物知识、氧化还原反应</a:t>
            </a:r>
            <a:r>
              <a:rPr lang="zh-CN" altLang="en-US" sz="2800" b="1" kern="100" dirty="0">
                <a:latin typeface="宋体" panose="02010600030101010101" pitchFamily="2" charset="-122"/>
                <a:ea typeface="宋体" panose="02010600030101010101" pitchFamily="2" charset="-122"/>
                <a:cs typeface="宋体" panose="02010600030101010101" pitchFamily="2" charset="-122"/>
              </a:rPr>
              <a:t>概念，及未学</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方程式的书写、</a:t>
            </a:r>
            <a:r>
              <a:rPr lang="zh-CN" altLang="en-US" sz="2800" b="1" kern="100" dirty="0">
                <a:latin typeface="宋体" panose="02010600030101010101" pitchFamily="2" charset="-122"/>
                <a:ea typeface="宋体" panose="02010600030101010101" pitchFamily="2" charset="-122"/>
                <a:cs typeface="宋体" panose="02010600030101010101" pitchFamily="2" charset="-122"/>
              </a:rPr>
              <a:t>化学反应原理中的化学反应速率、浸取率、电化学原理等，</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反应条件的控制与选择、产率的计算、</a:t>
            </a:r>
            <a:r>
              <a:rPr lang="en-US" altLang="zh-CN" sz="2800" b="1" i="1" kern="100" dirty="0" err="1">
                <a:latin typeface="宋体" panose="02010600030101010101" pitchFamily="2" charset="-122"/>
                <a:ea typeface="宋体" panose="02010600030101010101" pitchFamily="2" charset="-122"/>
                <a:cs typeface="宋体" panose="02010600030101010101" pitchFamily="2" charset="-122"/>
              </a:rPr>
              <a:t>K</a:t>
            </a:r>
            <a:r>
              <a:rPr lang="en-US" altLang="zh-CN" sz="2800" b="1" kern="100" baseline="-25000" dirty="0" err="1">
                <a:latin typeface="宋体" panose="02010600030101010101" pitchFamily="2" charset="-122"/>
                <a:ea typeface="宋体" panose="02010600030101010101" pitchFamily="2" charset="-122"/>
                <a:cs typeface="宋体" panose="02010600030101010101" pitchFamily="2" charset="-122"/>
              </a:rPr>
              <a:t>sp</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的应用</a:t>
            </a:r>
            <a:r>
              <a:rPr lang="zh-CN" altLang="en-US" sz="2800" b="1" kern="100" dirty="0">
                <a:latin typeface="宋体" panose="02010600030101010101" pitchFamily="2" charset="-122"/>
                <a:ea typeface="宋体" panose="02010600030101010101" pitchFamily="2" charset="-122"/>
                <a:cs typeface="宋体" panose="02010600030101010101" pitchFamily="2" charset="-122"/>
              </a:rPr>
              <a:t>及计算</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、绿色化学思想</a:t>
            </a:r>
            <a:r>
              <a:rPr lang="zh-CN" altLang="en-US" sz="2800" b="1" kern="100" dirty="0">
                <a:latin typeface="宋体" panose="02010600030101010101" pitchFamily="2" charset="-122"/>
                <a:ea typeface="宋体" panose="02010600030101010101" pitchFamily="2" charset="-122"/>
                <a:cs typeface="宋体" panose="02010600030101010101" pitchFamily="2" charset="-122"/>
              </a:rPr>
              <a:t>（如原料循环利用、环境污染问题等）</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的体现等，题目综合性强，难度大</a:t>
            </a:r>
            <a:r>
              <a:rPr lang="zh-CN" altLang="en-US" sz="2800" b="1" kern="100" dirty="0">
                <a:latin typeface="宋体" panose="02010600030101010101" pitchFamily="2" charset="-122"/>
                <a:ea typeface="宋体" panose="02010600030101010101" pitchFamily="2" charset="-122"/>
                <a:cs typeface="宋体" panose="02010600030101010101" pitchFamily="2" charset="-122"/>
              </a:rPr>
              <a:t>。</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旨在考查考生提取信息，迁移应用</a:t>
            </a:r>
            <a:r>
              <a:rPr lang="zh-CN" altLang="en-US" sz="2800" b="1" kern="100" dirty="0">
                <a:latin typeface="宋体" panose="02010600030101010101" pitchFamily="2" charset="-122"/>
                <a:ea typeface="宋体" panose="02010600030101010101" pitchFamily="2" charset="-122"/>
                <a:cs typeface="宋体" panose="02010600030101010101" pitchFamily="2" charset="-122"/>
              </a:rPr>
              <a:t>所学知识</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解决实际问题的能力</a:t>
            </a:r>
            <a:r>
              <a:rPr lang="zh-CN" altLang="en-US" sz="2800" b="1" kern="100" dirty="0">
                <a:latin typeface="宋体" panose="02010600030101010101" pitchFamily="2" charset="-122"/>
                <a:ea typeface="宋体" panose="02010600030101010101" pitchFamily="2" charset="-122"/>
                <a:cs typeface="宋体" panose="02010600030101010101" pitchFamily="2" charset="-122"/>
              </a:rPr>
              <a:t>，体现学生</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化学学科素养</a:t>
            </a:r>
            <a:r>
              <a:rPr lang="zh-CN" altLang="en-US" sz="2800" b="1" kern="100" dirty="0">
                <a:latin typeface="宋体" panose="02010600030101010101" pitchFamily="2" charset="-122"/>
                <a:ea typeface="宋体" panose="02010600030101010101" pitchFamily="2" charset="-122"/>
                <a:cs typeface="宋体" panose="02010600030101010101" pitchFamily="2" charset="-122"/>
              </a:rPr>
              <a:t>的落实情况</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 </a:t>
            </a:r>
            <a:r>
              <a:rPr lang="zh-CN" altLang="en-US" sz="2800" b="1" kern="100" dirty="0">
                <a:latin typeface="宋体" panose="02010600030101010101" pitchFamily="2" charset="-122"/>
                <a:ea typeface="宋体" panose="02010600030101010101" pitchFamily="2" charset="-122"/>
                <a:cs typeface="宋体" panose="02010600030101010101" pitchFamily="2" charset="-122"/>
              </a:rPr>
              <a:t>，从而</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体</a:t>
            </a:r>
            <a:r>
              <a:rPr lang="zh-CN" altLang="en-US" sz="2800" b="1" kern="100" dirty="0">
                <a:latin typeface="宋体" panose="02010600030101010101" pitchFamily="2" charset="-122"/>
                <a:ea typeface="宋体" panose="02010600030101010101" pitchFamily="2" charset="-122"/>
                <a:cs typeface="宋体" panose="02010600030101010101" pitchFamily="2" charset="-122"/>
              </a:rPr>
              <a:t>现</a:t>
            </a:r>
            <a:r>
              <a:rPr lang="en-US" altLang="zh-CN" sz="2800" b="1" kern="100" dirty="0">
                <a:latin typeface="宋体" panose="02010600030101010101" pitchFamily="2" charset="-122"/>
                <a:ea typeface="宋体" panose="02010600030101010101" pitchFamily="2" charset="-122"/>
                <a:cs typeface="宋体" panose="02010600030101010101" pitchFamily="2" charset="-122"/>
              </a:rPr>
              <a:t>“</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一核</a:t>
            </a:r>
            <a:r>
              <a:rPr lang="en-US" altLang="zh-CN" sz="2800" b="1" kern="100" dirty="0">
                <a:latin typeface="宋体" panose="02010600030101010101" pitchFamily="2" charset="-122"/>
                <a:ea typeface="宋体" panose="02010600030101010101" pitchFamily="2" charset="-122"/>
                <a:cs typeface="宋体" panose="02010600030101010101" pitchFamily="2" charset="-122"/>
              </a:rPr>
              <a:t>”</a:t>
            </a:r>
            <a:r>
              <a:rPr lang="zh-CN" altLang="zh-CN" sz="2800" b="1" kern="100" dirty="0">
                <a:latin typeface="宋体" panose="02010600030101010101" pitchFamily="2" charset="-122"/>
                <a:ea typeface="宋体" panose="02010600030101010101" pitchFamily="2" charset="-122"/>
                <a:cs typeface="宋体" panose="02010600030101010101" pitchFamily="2" charset="-122"/>
              </a:rPr>
              <a:t>的引领功能。能够培养运用知识解决实际问题的能力，树立绿色环保意识，提升化学学科素养。 </a:t>
            </a:r>
            <a:endParaRPr lang="zh-CN" altLang="zh-CN" sz="2800" b="1" kern="100" dirty="0">
              <a:latin typeface="宋体" panose="02010600030101010101" pitchFamily="2" charset="-122"/>
              <a:ea typeface="宋体" panose="02010600030101010101" pitchFamily="2" charset="-122"/>
              <a:cs typeface="宋体" panose="02010600030101010101" pitchFamily="2" charset="-122"/>
            </a:endParaRPr>
          </a:p>
        </p:txBody>
      </p:sp>
      <p:pic>
        <p:nvPicPr>
          <p:cNvPr id="7" name="图片 6"/>
          <p:cNvPicPr>
            <a:picLocks noChangeAspect="1"/>
          </p:cNvPicPr>
          <p:nvPr/>
        </p:nvPicPr>
        <p:blipFill>
          <a:blip r:embed="rId1"/>
          <a:stretch>
            <a:fillRect/>
          </a:stretch>
        </p:blipFill>
        <p:spPr>
          <a:xfrm>
            <a:off x="11194620" y="27708"/>
            <a:ext cx="729526" cy="729526"/>
          </a:xfrm>
          <a:prstGeom prst="rect">
            <a:avLst/>
          </a:prstGeom>
        </p:spPr>
      </p:pic>
      <p:sp>
        <p:nvSpPr>
          <p:cNvPr id="2" name="文本框 1"/>
          <p:cNvSpPr txBox="1"/>
          <p:nvPr/>
        </p:nvSpPr>
        <p:spPr>
          <a:xfrm>
            <a:off x="585157" y="76201"/>
            <a:ext cx="3732843"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工艺流程题型解析</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30301" y="1087357"/>
            <a:ext cx="10667999" cy="843043"/>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200" b="1" dirty="0">
                <a:solidFill>
                  <a:schemeClr val="tx1"/>
                </a:solidFill>
                <a:latin typeface="楷体" panose="02010609060101010101" pitchFamily="49" charset="-122"/>
                <a:ea typeface="楷体" panose="02010609060101010101" pitchFamily="49" charset="-122"/>
              </a:rPr>
              <a:t>（</a:t>
            </a:r>
            <a:r>
              <a:rPr lang="en-US" altLang="zh-CN" sz="2200" b="1" dirty="0">
                <a:solidFill>
                  <a:schemeClr val="tx1"/>
                </a:solidFill>
                <a:latin typeface="楷体" panose="02010609060101010101" pitchFamily="49" charset="-122"/>
                <a:ea typeface="楷体" panose="02010609060101010101" pitchFamily="49" charset="-122"/>
              </a:rPr>
              <a:t>2024·</a:t>
            </a:r>
            <a:r>
              <a:rPr lang="zh-CN" altLang="en-US" sz="2200" b="1" dirty="0">
                <a:solidFill>
                  <a:schemeClr val="tx1"/>
                </a:solidFill>
                <a:latin typeface="楷体" panose="02010609060101010101" pitchFamily="49" charset="-122"/>
                <a:ea typeface="楷体" panose="02010609060101010101" pitchFamily="49" charset="-122"/>
              </a:rPr>
              <a:t>全国甲卷）钴在新能源、新材料领域具有重要用途。某炼锌废渣含有</a:t>
            </a:r>
            <a:r>
              <a:rPr lang="zh-CN" altLang="en-US" sz="2200" b="1" dirty="0">
                <a:solidFill>
                  <a:srgbClr val="C00000"/>
                </a:solidFill>
                <a:latin typeface="微软雅黑" panose="020B0503020204020204" pitchFamily="34" charset="-122"/>
                <a:ea typeface="微软雅黑" panose="020B0503020204020204" pitchFamily="34" charset="-122"/>
              </a:rPr>
              <a:t>锌</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铅</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铜</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铁</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钴</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锰的</a:t>
            </a:r>
            <a:r>
              <a:rPr lang="en-US" altLang="zh-CN" sz="2200" b="1" dirty="0">
                <a:solidFill>
                  <a:srgbClr val="C00000"/>
                </a:solidFill>
                <a:latin typeface="微软雅黑" panose="020B0503020204020204" pitchFamily="34" charset="-122"/>
                <a:ea typeface="微软雅黑" panose="020B0503020204020204" pitchFamily="34" charset="-122"/>
              </a:rPr>
              <a:t>+2</a:t>
            </a:r>
            <a:r>
              <a:rPr lang="zh-CN" altLang="en-US" sz="2200" b="1" dirty="0">
                <a:solidFill>
                  <a:srgbClr val="C00000"/>
                </a:solidFill>
                <a:latin typeface="微软雅黑" panose="020B0503020204020204" pitchFamily="34" charset="-122"/>
                <a:ea typeface="微软雅黑" panose="020B0503020204020204" pitchFamily="34" charset="-122"/>
              </a:rPr>
              <a:t>价氧化物</a:t>
            </a:r>
            <a:r>
              <a:rPr lang="zh-CN" altLang="en-US" sz="2200" b="1" dirty="0">
                <a:solidFill>
                  <a:schemeClr val="tx1"/>
                </a:solidFill>
                <a:latin typeface="楷体" panose="02010609060101010101" pitchFamily="49" charset="-122"/>
                <a:ea typeface="楷体" panose="02010609060101010101" pitchFamily="49" charset="-122"/>
              </a:rPr>
              <a:t>及</a:t>
            </a:r>
            <a:r>
              <a:rPr lang="zh-CN" altLang="en-US" sz="2200" b="1" dirty="0">
                <a:solidFill>
                  <a:srgbClr val="C00000"/>
                </a:solidFill>
                <a:latin typeface="微软雅黑" panose="020B0503020204020204" pitchFamily="34" charset="-122"/>
                <a:ea typeface="微软雅黑" panose="020B0503020204020204" pitchFamily="34" charset="-122"/>
              </a:rPr>
              <a:t>锌</a:t>
            </a:r>
            <a:r>
              <a:rPr lang="zh-CN" altLang="en-US" sz="2200" b="1" dirty="0">
                <a:solidFill>
                  <a:schemeClr val="tx1"/>
                </a:solidFill>
                <a:latin typeface="楷体" panose="02010609060101010101" pitchFamily="49" charset="-122"/>
                <a:ea typeface="楷体" panose="02010609060101010101" pitchFamily="49" charset="-122"/>
              </a:rPr>
              <a:t>和</a:t>
            </a:r>
            <a:r>
              <a:rPr lang="zh-CN" altLang="en-US" sz="2200" b="1" dirty="0">
                <a:solidFill>
                  <a:srgbClr val="C00000"/>
                </a:solidFill>
                <a:latin typeface="微软雅黑" panose="020B0503020204020204" pitchFamily="34" charset="-122"/>
                <a:ea typeface="微软雅黑" panose="020B0503020204020204" pitchFamily="34" charset="-122"/>
              </a:rPr>
              <a:t>铜</a:t>
            </a:r>
            <a:r>
              <a:rPr lang="zh-CN" altLang="en-US" sz="2200" b="1" dirty="0">
                <a:solidFill>
                  <a:schemeClr val="tx1"/>
                </a:solidFill>
                <a:latin typeface="楷体" panose="02010609060101010101" pitchFamily="49" charset="-122"/>
                <a:ea typeface="楷体" panose="02010609060101010101" pitchFamily="49" charset="-122"/>
              </a:rPr>
              <a:t>的</a:t>
            </a:r>
            <a:r>
              <a:rPr lang="zh-CN" altLang="en-US" sz="2200" dirty="0">
                <a:solidFill>
                  <a:srgbClr val="C00000"/>
                </a:solidFill>
                <a:latin typeface="微软雅黑" panose="020B0503020204020204" pitchFamily="34" charset="-122"/>
                <a:ea typeface="微软雅黑" panose="020B0503020204020204" pitchFamily="34" charset="-122"/>
              </a:rPr>
              <a:t>单质</a:t>
            </a:r>
            <a:r>
              <a:rPr lang="zh-CN" altLang="en-US" sz="2200" b="1" dirty="0">
                <a:solidFill>
                  <a:schemeClr val="tx1"/>
                </a:solidFill>
                <a:latin typeface="楷体" panose="02010609060101010101" pitchFamily="49" charset="-122"/>
                <a:ea typeface="楷体" panose="02010609060101010101" pitchFamily="49" charset="-122"/>
              </a:rPr>
              <a:t>。从该废渣中</a:t>
            </a:r>
            <a:r>
              <a:rPr lang="zh-CN" altLang="en-US" sz="2200" b="1" dirty="0">
                <a:solidFill>
                  <a:srgbClr val="C00000"/>
                </a:solidFill>
                <a:latin typeface="微软雅黑" panose="020B0503020204020204" pitchFamily="34" charset="-122"/>
                <a:ea typeface="微软雅黑" panose="020B0503020204020204" pitchFamily="34" charset="-122"/>
              </a:rPr>
              <a:t>提取钴</a:t>
            </a:r>
            <a:r>
              <a:rPr lang="zh-CN" altLang="en-US" sz="2200" b="1" dirty="0">
                <a:solidFill>
                  <a:schemeClr val="tx1"/>
                </a:solidFill>
                <a:latin typeface="楷体" panose="02010609060101010101" pitchFamily="49" charset="-122"/>
                <a:ea typeface="楷体" panose="02010609060101010101" pitchFamily="49" charset="-122"/>
              </a:rPr>
              <a:t>的一种流程如下。</a:t>
            </a:r>
            <a:endParaRPr lang="en-US" altLang="zh-CN" sz="2200" b="1" dirty="0">
              <a:solidFill>
                <a:schemeClr val="tx1"/>
              </a:solidFill>
              <a:latin typeface="楷体" panose="02010609060101010101" pitchFamily="49" charset="-122"/>
              <a:ea typeface="楷体" panose="02010609060101010101" pitchFamily="49" charset="-122"/>
            </a:endParaRPr>
          </a:p>
        </p:txBody>
      </p:sp>
      <p:sp>
        <p:nvSpPr>
          <p:cNvPr id="5" name="文本框 4"/>
          <p:cNvSpPr txBox="1"/>
          <p:nvPr/>
        </p:nvSpPr>
        <p:spPr>
          <a:xfrm>
            <a:off x="905933" y="2148203"/>
            <a:ext cx="10892367" cy="4154984"/>
          </a:xfrm>
          <a:prstGeom prst="rect">
            <a:avLst/>
          </a:prstGeom>
          <a:noFill/>
          <a:ln>
            <a:solidFill>
              <a:schemeClr val="tx1"/>
            </a:solidFill>
          </a:ln>
        </p:spPr>
        <p:txBody>
          <a:bodyPr wrap="square">
            <a:spAutoFit/>
          </a:bodyPr>
          <a:lstStyle/>
          <a:p>
            <a:r>
              <a:rPr lang="zh-CN" altLang="en-US" sz="2400" b="1" dirty="0">
                <a:latin typeface="楷体" panose="02010609060101010101" pitchFamily="49" charset="-122"/>
                <a:ea typeface="楷体" panose="02010609060101010101" pitchFamily="49" charset="-122"/>
              </a:rPr>
              <a:t>回答下列问题：</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）“酸浸”前，需将废渣磨碎，其目的是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）“酸浸”步骤中，</a:t>
            </a:r>
            <a:r>
              <a:rPr lang="en-US" altLang="zh-CN" sz="2400" b="1" dirty="0" err="1">
                <a:latin typeface="宋体" panose="02010600030101010101" pitchFamily="2" charset="-122"/>
                <a:ea typeface="宋体" panose="02010600030101010101" pitchFamily="2" charset="-122"/>
              </a:rPr>
              <a:t>CoO</a:t>
            </a:r>
            <a:r>
              <a:rPr lang="zh-CN" altLang="en-US" sz="2400" b="1" dirty="0">
                <a:latin typeface="楷体" panose="02010609060101010101" pitchFamily="49" charset="-122"/>
                <a:ea typeface="楷体" panose="02010609060101010101" pitchFamily="49" charset="-122"/>
              </a:rPr>
              <a:t>发生反应的化学方程式是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3</a:t>
            </a:r>
            <a:r>
              <a:rPr lang="zh-CN" altLang="en-US" sz="2400" b="1" dirty="0">
                <a:latin typeface="楷体" panose="02010609060101010101" pitchFamily="49" charset="-122"/>
                <a:ea typeface="楷体" panose="02010609060101010101" pitchFamily="49" charset="-122"/>
              </a:rPr>
              <a:t>）假设“沉铜”后得到的滤液中</a:t>
            </a:r>
            <a:r>
              <a:rPr lang="en-US" altLang="zh-CN" sz="2400" b="1" dirty="0">
                <a:latin typeface="宋体" panose="02010600030101010101" pitchFamily="2" charset="-122"/>
                <a:ea typeface="宋体" panose="02010600030101010101" pitchFamily="2" charset="-122"/>
              </a:rPr>
              <a:t>C(Zn</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和</a:t>
            </a:r>
            <a:r>
              <a:rPr lang="en-US" altLang="zh-CN" sz="2400" b="1" dirty="0">
                <a:latin typeface="宋体" panose="02010600030101010101" pitchFamily="2" charset="-122"/>
                <a:ea typeface="宋体" panose="02010600030101010101" pitchFamily="2" charset="-122"/>
              </a:rPr>
              <a:t>C(Co</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均为</a:t>
            </a:r>
            <a:r>
              <a:rPr lang="en-US" altLang="zh-CN" sz="2400" b="1" dirty="0">
                <a:latin typeface="楷体" panose="02010609060101010101" pitchFamily="49" charset="-122"/>
                <a:ea typeface="楷体" panose="02010609060101010101" pitchFamily="49" charset="-122"/>
              </a:rPr>
              <a:t>0.1mol</a:t>
            </a:r>
            <a:r>
              <a:rPr lang="en-US" altLang="zh-CN" sz="2400" b="1" dirty="0">
                <a:latin typeface="宋体" panose="02010600030101010101" pitchFamily="2" charset="-122"/>
                <a:ea typeface="宋体" panose="02010600030101010101" pitchFamily="2" charset="-122"/>
              </a:rPr>
              <a:t>/L</a:t>
            </a:r>
            <a:r>
              <a:rPr lang="zh-CN" altLang="en-US" sz="2400" b="1" dirty="0">
                <a:latin typeface="楷体" panose="02010609060101010101" pitchFamily="49" charset="-122"/>
                <a:ea typeface="楷体" panose="02010609060101010101" pitchFamily="49" charset="-122"/>
              </a:rPr>
              <a:t>，向其中加入</a:t>
            </a:r>
            <a:r>
              <a:rPr lang="en-US" altLang="zh-CN" sz="2400" b="1" dirty="0">
                <a:latin typeface="宋体" panose="02010600030101010101" pitchFamily="2" charset="-122"/>
                <a:ea typeface="宋体" panose="02010600030101010101" pitchFamily="2" charset="-122"/>
              </a:rPr>
              <a:t>Na</a:t>
            </a:r>
            <a:r>
              <a:rPr lang="en-US" altLang="zh-CN" sz="2400" b="1" baseline="-25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S</a:t>
            </a:r>
            <a:r>
              <a:rPr lang="zh-CN" altLang="en-US" sz="2400" b="1" dirty="0">
                <a:latin typeface="楷体" panose="02010609060101010101" pitchFamily="49" charset="-122"/>
                <a:ea typeface="楷体" panose="02010609060101010101" pitchFamily="49" charset="-122"/>
              </a:rPr>
              <a:t>至</a:t>
            </a:r>
            <a:r>
              <a:rPr lang="en-US" altLang="zh-CN" sz="2400" b="1" dirty="0">
                <a:latin typeface="宋体" panose="02010600030101010101" pitchFamily="2" charset="-122"/>
                <a:ea typeface="宋体" panose="02010600030101010101" pitchFamily="2" charset="-122"/>
              </a:rPr>
              <a:t>Zn</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沉淀完全，此时溶液中</a:t>
            </a:r>
            <a:r>
              <a:rPr lang="en-US" altLang="zh-CN" sz="2400" b="1" dirty="0">
                <a:latin typeface="宋体" panose="02010600030101010101" pitchFamily="2" charset="-122"/>
                <a:ea typeface="宋体" panose="02010600030101010101" pitchFamily="2" charset="-122"/>
              </a:rPr>
              <a:t>C(Co</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en-US" altLang="zh-CN" sz="2400" b="1" dirty="0">
                <a:latin typeface="楷体" panose="02010609060101010101" pitchFamily="49" charset="-122"/>
                <a:ea typeface="楷体" panose="02010609060101010101" pitchFamily="49" charset="-122"/>
              </a:rPr>
              <a:t>=</a:t>
            </a:r>
            <a:r>
              <a:rPr lang="en-US" altLang="zh-CN" sz="2400" b="1" u="sng"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mol/L </a:t>
            </a:r>
            <a:r>
              <a:rPr lang="zh-CN" altLang="en-US" sz="2400" b="1" dirty="0">
                <a:latin typeface="楷体" panose="02010609060101010101" pitchFamily="49" charset="-122"/>
                <a:ea typeface="楷体" panose="02010609060101010101" pitchFamily="49" charset="-122"/>
              </a:rPr>
              <a:t>，据此判断能否实现</a:t>
            </a:r>
            <a:r>
              <a:rPr lang="en-US" altLang="zh-CN" sz="2400" b="1" dirty="0">
                <a:latin typeface="宋体" panose="02010600030101010101" pitchFamily="2" charset="-122"/>
                <a:ea typeface="宋体" panose="02010600030101010101" pitchFamily="2" charset="-122"/>
              </a:rPr>
              <a:t>Zn</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和</a:t>
            </a:r>
            <a:r>
              <a:rPr lang="en-US" altLang="zh-CN" sz="2400" b="1" dirty="0">
                <a:latin typeface="宋体" panose="02010600030101010101" pitchFamily="2" charset="-122"/>
                <a:ea typeface="宋体" panose="02010600030101010101" pitchFamily="2" charset="-122"/>
              </a:rPr>
              <a:t>Co</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的完全分离</a:t>
            </a:r>
            <a:r>
              <a:rPr lang="zh-CN" altLang="en-US" sz="2400" b="1" u="sng"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填“能”或“不能”</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）“沉锰”步骤中，生成</a:t>
            </a:r>
            <a:r>
              <a:rPr lang="en-US" altLang="zh-CN" sz="2400" b="1" dirty="0">
                <a:latin typeface="楷体" panose="02010609060101010101" pitchFamily="49" charset="-122"/>
                <a:ea typeface="楷体" panose="02010609060101010101" pitchFamily="49" charset="-122"/>
              </a:rPr>
              <a:t>1.0mol</a:t>
            </a:r>
            <a:r>
              <a:rPr lang="en-US" altLang="zh-CN" sz="2400" b="1" dirty="0">
                <a:latin typeface="宋体" panose="02010600030101010101" pitchFamily="2" charset="-122"/>
                <a:ea typeface="宋体" panose="02010600030101010101" pitchFamily="2" charset="-122"/>
              </a:rPr>
              <a:t>MnO</a:t>
            </a:r>
            <a:r>
              <a:rPr lang="en-US" altLang="zh-CN" sz="2400" b="1" baseline="-25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，产生</a:t>
            </a:r>
            <a:r>
              <a:rPr lang="en-US" altLang="zh-CN" sz="2400" b="1" dirty="0">
                <a:latin typeface="宋体" panose="02010600030101010101" pitchFamily="2" charset="-122"/>
                <a:ea typeface="宋体" panose="02010600030101010101" pitchFamily="2" charset="-122"/>
              </a:rPr>
              <a:t>H</a:t>
            </a:r>
            <a:r>
              <a:rPr lang="en-US" altLang="zh-CN" sz="2400" b="1" baseline="30000"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的物质的量为</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）“沉淀”步骤中，用</a:t>
            </a:r>
            <a:r>
              <a:rPr lang="en-US" altLang="zh-CN" sz="2400" b="1" dirty="0">
                <a:latin typeface="宋体" panose="02010600030101010101" pitchFamily="2" charset="-122"/>
                <a:ea typeface="宋体" panose="02010600030101010101" pitchFamily="2" charset="-122"/>
              </a:rPr>
              <a:t>NaOH</a:t>
            </a:r>
            <a:r>
              <a:rPr lang="zh-CN" altLang="en-US" sz="2400" b="1" dirty="0">
                <a:latin typeface="楷体" panose="02010609060101010101" pitchFamily="49" charset="-122"/>
                <a:ea typeface="楷体" panose="02010609060101010101" pitchFamily="49" charset="-122"/>
              </a:rPr>
              <a:t>调</a:t>
            </a:r>
            <a:r>
              <a:rPr lang="en-US" altLang="zh-CN" sz="2400" b="1" dirty="0">
                <a:latin typeface="宋体" panose="02010600030101010101" pitchFamily="2" charset="-122"/>
                <a:ea typeface="宋体" panose="02010600030101010101" pitchFamily="2" charset="-122"/>
              </a:rPr>
              <a:t>pH</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，分离出的滤渣是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6</a:t>
            </a:r>
            <a:r>
              <a:rPr lang="zh-CN" altLang="en-US" sz="2400" b="1" dirty="0">
                <a:latin typeface="楷体" panose="02010609060101010101" pitchFamily="49" charset="-122"/>
                <a:ea typeface="楷体" panose="02010609060101010101" pitchFamily="49" charset="-122"/>
              </a:rPr>
              <a:t>）“沉钴”步骤中，控制溶液</a:t>
            </a:r>
            <a:r>
              <a:rPr lang="en-US" altLang="zh-CN" sz="2400" b="1" dirty="0">
                <a:latin typeface="宋体" panose="02010600030101010101" pitchFamily="2" charset="-122"/>
                <a:ea typeface="宋体" panose="02010600030101010101" pitchFamily="2" charset="-122"/>
              </a:rPr>
              <a:t>pH</a:t>
            </a:r>
            <a:r>
              <a:rPr lang="en-US" altLang="zh-CN" sz="2400" b="1" dirty="0">
                <a:latin typeface="楷体" panose="02010609060101010101" pitchFamily="49" charset="-122"/>
                <a:ea typeface="楷体" panose="02010609060101010101" pitchFamily="49" charset="-122"/>
              </a:rPr>
              <a:t>=5.0</a:t>
            </a:r>
            <a:r>
              <a:rPr lang="en-US" altLang="zh-CN" sz="3200" b="1" baseline="-25000"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5.5</a:t>
            </a:r>
            <a:r>
              <a:rPr lang="zh-CN" altLang="en-US" sz="2400" b="1" dirty="0">
                <a:latin typeface="楷体" panose="02010609060101010101" pitchFamily="49" charset="-122"/>
                <a:ea typeface="楷体" panose="02010609060101010101" pitchFamily="49" charset="-122"/>
              </a:rPr>
              <a:t>，加入适量的</a:t>
            </a:r>
            <a:r>
              <a:rPr lang="en-US" altLang="zh-CN" sz="2400" b="1" dirty="0" err="1">
                <a:latin typeface="宋体" panose="02010600030101010101" pitchFamily="2" charset="-122"/>
                <a:ea typeface="宋体" panose="02010600030101010101" pitchFamily="2" charset="-122"/>
              </a:rPr>
              <a:t>NaClO</a:t>
            </a:r>
            <a:r>
              <a:rPr lang="zh-CN" altLang="en-US" sz="2400" b="1" dirty="0">
                <a:latin typeface="楷体" panose="02010609060101010101" pitchFamily="49" charset="-122"/>
                <a:ea typeface="楷体" panose="02010609060101010101" pitchFamily="49" charset="-122"/>
              </a:rPr>
              <a:t>氧化</a:t>
            </a:r>
            <a:r>
              <a:rPr lang="en-US" altLang="zh-CN" sz="2400" b="1" dirty="0">
                <a:latin typeface="宋体" panose="02010600030101010101" pitchFamily="2" charset="-122"/>
                <a:ea typeface="宋体" panose="02010600030101010101" pitchFamily="2" charset="-122"/>
              </a:rPr>
              <a:t>Co</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，其反应的离子方程式为</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7</a:t>
            </a:r>
            <a:r>
              <a:rPr lang="zh-CN" altLang="en-US" sz="2400" b="1" dirty="0">
                <a:latin typeface="楷体" panose="02010609060101010101" pitchFamily="49" charset="-122"/>
                <a:ea typeface="楷体" panose="02010609060101010101" pitchFamily="49" charset="-122"/>
              </a:rPr>
              <a:t>）根据题中给出的信息，从“沉钴”后的滤液中回收氢氧化锌的方法是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6" name="文本框 5"/>
          <p:cNvSpPr txBox="1"/>
          <p:nvPr/>
        </p:nvSpPr>
        <p:spPr>
          <a:xfrm>
            <a:off x="246093" y="894681"/>
            <a:ext cx="499534" cy="5693866"/>
          </a:xfrm>
          <a:prstGeom prst="rect">
            <a:avLst/>
          </a:prstGeom>
          <a:noFill/>
          <a:ln>
            <a:solidFill>
              <a:srgbClr val="C0000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独立设问，找准关键直接作答</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85159" y="76201"/>
            <a:ext cx="3645096"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工艺流程解题策略</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11194620" y="27708"/>
            <a:ext cx="729526" cy="729526"/>
          </a:xfrm>
          <a:prstGeom prst="rect">
            <a:avLst/>
          </a:prstGeom>
        </p:spPr>
      </p:pic>
      <p:sp>
        <p:nvSpPr>
          <p:cNvPr id="15" name="文本框 14"/>
          <p:cNvSpPr txBox="1"/>
          <p:nvPr/>
        </p:nvSpPr>
        <p:spPr>
          <a:xfrm>
            <a:off x="8762102" y="5144311"/>
            <a:ext cx="1948051" cy="418290"/>
          </a:xfrm>
          <a:prstGeom prst="rect">
            <a:avLst/>
          </a:prstGeom>
          <a:solidFill>
            <a:srgbClr val="FF66CC">
              <a:alpha val="37255"/>
            </a:srgbClr>
          </a:solidFill>
        </p:spPr>
        <p:txBody>
          <a:bodyPr wrap="square" rtlCol="0">
            <a:spAutoFit/>
          </a:bodyPr>
          <a:lstStyle/>
          <a:p>
            <a:endParaRPr lang="zh-CN" altLang="en-US" dirty="0"/>
          </a:p>
        </p:txBody>
      </p:sp>
      <p:sp>
        <p:nvSpPr>
          <p:cNvPr id="18" name="文本框 17"/>
          <p:cNvSpPr txBox="1"/>
          <p:nvPr/>
        </p:nvSpPr>
        <p:spPr>
          <a:xfrm>
            <a:off x="5437762" y="3647872"/>
            <a:ext cx="982493" cy="418290"/>
          </a:xfrm>
          <a:prstGeom prst="rect">
            <a:avLst/>
          </a:prstGeom>
          <a:solidFill>
            <a:srgbClr val="FF66CC">
              <a:alpha val="37255"/>
            </a:srgbClr>
          </a:solidFill>
        </p:spPr>
        <p:txBody>
          <a:bodyPr wrap="square" rtlCol="0">
            <a:spAutoFit/>
          </a:bodyPr>
          <a:lstStyle/>
          <a:p>
            <a:endParaRPr lang="zh-CN" altLang="en-US" dirty="0"/>
          </a:p>
        </p:txBody>
      </p:sp>
      <p:sp>
        <p:nvSpPr>
          <p:cNvPr id="23" name="文本框 22"/>
          <p:cNvSpPr txBox="1"/>
          <p:nvPr/>
        </p:nvSpPr>
        <p:spPr>
          <a:xfrm>
            <a:off x="1794864" y="4016550"/>
            <a:ext cx="1318710" cy="418290"/>
          </a:xfrm>
          <a:prstGeom prst="rect">
            <a:avLst/>
          </a:prstGeom>
          <a:solidFill>
            <a:srgbClr val="FF66CC">
              <a:alpha val="37255"/>
            </a:srgbClr>
          </a:solidFill>
        </p:spPr>
        <p:txBody>
          <a:bodyPr wrap="square" rtlCol="0">
            <a:spAutoFit/>
          </a:bodyPr>
          <a:lstStyle/>
          <a:p>
            <a:endParaRPr lang="zh-CN" altLang="en-US" dirty="0"/>
          </a:p>
        </p:txBody>
      </p:sp>
      <p:sp>
        <p:nvSpPr>
          <p:cNvPr id="29" name="文本框 28"/>
          <p:cNvSpPr txBox="1"/>
          <p:nvPr/>
        </p:nvSpPr>
        <p:spPr>
          <a:xfrm>
            <a:off x="982494" y="3598260"/>
            <a:ext cx="2665378" cy="418290"/>
          </a:xfrm>
          <a:prstGeom prst="rect">
            <a:avLst/>
          </a:prstGeom>
          <a:solidFill>
            <a:srgbClr val="003399">
              <a:alpha val="37255"/>
            </a:srgbClr>
          </a:solidFill>
        </p:spPr>
        <p:txBody>
          <a:bodyPr wrap="square" rtlCol="0">
            <a:spAutoFit/>
          </a:bodyPr>
          <a:lstStyle/>
          <a:p>
            <a:endParaRPr lang="zh-CN" altLang="en-US" dirty="0"/>
          </a:p>
        </p:txBody>
      </p:sp>
      <p:sp>
        <p:nvSpPr>
          <p:cNvPr id="31" name="文本框 30"/>
          <p:cNvSpPr txBox="1"/>
          <p:nvPr/>
        </p:nvSpPr>
        <p:spPr>
          <a:xfrm>
            <a:off x="7538936" y="3941669"/>
            <a:ext cx="2529192" cy="400110"/>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基于</a:t>
            </a:r>
            <a:r>
              <a:rPr lang="en-US" altLang="zh-CN" sz="2000" b="1" dirty="0" err="1">
                <a:solidFill>
                  <a:srgbClr val="C00000"/>
                </a:solidFill>
                <a:latin typeface="微软雅黑" panose="020B0503020204020204" pitchFamily="34" charset="-122"/>
                <a:ea typeface="微软雅黑" panose="020B0503020204020204" pitchFamily="34" charset="-122"/>
              </a:rPr>
              <a:t>Ksp</a:t>
            </a:r>
            <a:r>
              <a:rPr lang="zh-CN" altLang="en-US" sz="2000" b="1" dirty="0">
                <a:solidFill>
                  <a:srgbClr val="C00000"/>
                </a:solidFill>
                <a:latin typeface="微软雅黑" panose="020B0503020204020204" pitchFamily="34" charset="-122"/>
                <a:ea typeface="微软雅黑" panose="020B0503020204020204" pitchFamily="34" charset="-122"/>
              </a:rPr>
              <a:t>计算和判断</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cxnSp>
        <p:nvCxnSpPr>
          <p:cNvPr id="33" name="直接箭头连接符 32"/>
          <p:cNvCxnSpPr/>
          <p:nvPr/>
        </p:nvCxnSpPr>
        <p:spPr>
          <a:xfrm>
            <a:off x="6980180" y="4028552"/>
            <a:ext cx="558756" cy="11317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endCxn id="31" idx="1"/>
          </p:cNvCxnSpPr>
          <p:nvPr/>
        </p:nvCxnSpPr>
        <p:spPr>
          <a:xfrm flipV="1">
            <a:off x="4002505" y="4141724"/>
            <a:ext cx="3536431" cy="22923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599736" y="5496480"/>
            <a:ext cx="2111846" cy="400110"/>
          </a:xfrm>
          <a:prstGeom prst="rect">
            <a:avLst/>
          </a:prstGeom>
          <a:noFill/>
          <a:ln>
            <a:noFill/>
          </a:ln>
          <a:effectLst>
            <a:outerShdw blurRad="63500" sx="102000" sy="102000" algn="ctr" rotWithShape="0">
              <a:prstClr val="black">
                <a:alpha val="40000"/>
              </a:prstClr>
            </a:outerShdw>
          </a:effectLst>
        </p:spPr>
        <p:txBody>
          <a:bodyPr wrap="square" rtlCol="0">
            <a:spAutoFit/>
          </a:bodyPr>
          <a:lstStyle>
            <a:defPPr>
              <a:defRPr lang="zh-CN"/>
            </a:defPPr>
            <a:lvl1pPr>
              <a:defRPr sz="2000" b="1">
                <a:solidFill>
                  <a:srgbClr val="C00000"/>
                </a:solidFill>
                <a:latin typeface="微软雅黑" panose="020B0503020204020204" pitchFamily="34" charset="-122"/>
                <a:ea typeface="微软雅黑" panose="020B0503020204020204" pitchFamily="34" charset="-122"/>
              </a:defRPr>
            </a:lvl1pPr>
          </a:lstStyle>
          <a:p>
            <a:pPr algn="ctr"/>
            <a:r>
              <a:rPr lang="zh-CN" altLang="en-US" dirty="0"/>
              <a:t>信息方程式书写</a:t>
            </a:r>
            <a:endParaRPr lang="zh-CN" altLang="en-US" dirty="0"/>
          </a:p>
        </p:txBody>
      </p:sp>
      <p:sp>
        <p:nvSpPr>
          <p:cNvPr id="45" name="文本框 44"/>
          <p:cNvSpPr txBox="1"/>
          <p:nvPr/>
        </p:nvSpPr>
        <p:spPr>
          <a:xfrm>
            <a:off x="5440045" y="5125760"/>
            <a:ext cx="1540135" cy="369332"/>
          </a:xfrm>
          <a:prstGeom prst="rect">
            <a:avLst/>
          </a:prstGeom>
          <a:solidFill>
            <a:srgbClr val="003399">
              <a:alpha val="37255"/>
            </a:srgbClr>
          </a:solidFill>
        </p:spPr>
        <p:txBody>
          <a:bodyPr wrap="square" rtlCol="0">
            <a:spAutoFit/>
          </a:bodyPr>
          <a:lstStyle>
            <a:defPPr>
              <a:defRPr lang="zh-CN"/>
            </a:defP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6572" y="1256689"/>
            <a:ext cx="499534" cy="4524315"/>
          </a:xfrm>
          <a:prstGeom prst="rect">
            <a:avLst/>
          </a:prstGeom>
          <a:noFill/>
          <a:ln>
            <a:solidFill>
              <a:srgbClr val="C00000"/>
            </a:solidFill>
          </a:ln>
        </p:spPr>
        <p:txBody>
          <a:bodyPr wrap="squar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四线三区，详解流程</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1628261" y="5281857"/>
            <a:ext cx="8571211" cy="398780"/>
          </a:xfrm>
          <a:prstGeom prst="rect">
            <a:avLst/>
          </a:prstGeom>
          <a:solidFill>
            <a:srgbClr val="FDFBEC"/>
          </a:solidFill>
          <a:ln w="19050">
            <a:solidFill>
              <a:srgbClr val="EFE9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628262" y="4456636"/>
            <a:ext cx="8571211" cy="754115"/>
          </a:xfrm>
          <a:prstGeom prst="rect">
            <a:avLst/>
          </a:prstGeom>
          <a:solidFill>
            <a:srgbClr val="FCFBF9"/>
          </a:solidFill>
          <a:ln w="19050">
            <a:solidFill>
              <a:srgbClr val="FAE7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628263" y="3916834"/>
            <a:ext cx="8571209" cy="398780"/>
          </a:xfrm>
          <a:prstGeom prst="rect">
            <a:avLst/>
          </a:prstGeom>
          <a:solidFill>
            <a:srgbClr val="E5EFDC"/>
          </a:solidFill>
          <a:ln w="19050">
            <a:solidFill>
              <a:srgbClr val="C0C8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59047" y="3908367"/>
            <a:ext cx="944880" cy="398780"/>
          </a:xfrm>
          <a:prstGeom prst="rect">
            <a:avLst/>
          </a:prstGeom>
          <a:solidFill>
            <a:srgbClr val="A8D18A"/>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试剂线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34" name="文本框 33"/>
          <p:cNvSpPr txBox="1"/>
          <p:nvPr/>
        </p:nvSpPr>
        <p:spPr>
          <a:xfrm>
            <a:off x="655423" y="4634303"/>
            <a:ext cx="944880" cy="398780"/>
          </a:xfrm>
          <a:prstGeom prst="rect">
            <a:avLst/>
          </a:prstGeom>
          <a:solidFill>
            <a:srgbClr val="FAE7DA"/>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操作线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35" name="文本框 34"/>
          <p:cNvSpPr txBox="1"/>
          <p:nvPr/>
        </p:nvSpPr>
        <p:spPr>
          <a:xfrm>
            <a:off x="655423" y="5276906"/>
            <a:ext cx="944880" cy="398780"/>
          </a:xfrm>
          <a:prstGeom prst="rect">
            <a:avLst/>
          </a:prstGeom>
          <a:solidFill>
            <a:srgbClr val="F9E99B"/>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杂质线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36" name="文本框 35"/>
          <p:cNvSpPr txBox="1"/>
          <p:nvPr/>
        </p:nvSpPr>
        <p:spPr>
          <a:xfrm>
            <a:off x="655423" y="5917066"/>
            <a:ext cx="954696" cy="398780"/>
          </a:xfrm>
          <a:prstGeom prst="rect">
            <a:avLst/>
          </a:prstGeom>
          <a:solidFill>
            <a:srgbClr val="F7C20B"/>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产品线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grpSp>
        <p:nvGrpSpPr>
          <p:cNvPr id="38" name="组合 37"/>
          <p:cNvGrpSpPr/>
          <p:nvPr/>
        </p:nvGrpSpPr>
        <p:grpSpPr>
          <a:xfrm>
            <a:off x="1628261" y="5210750"/>
            <a:ext cx="9393177" cy="1016032"/>
            <a:chOff x="1367183" y="5452531"/>
            <a:chExt cx="10430472" cy="1016032"/>
          </a:xfrm>
        </p:grpSpPr>
        <p:sp>
          <p:nvSpPr>
            <p:cNvPr id="39" name="矩形 38"/>
            <p:cNvSpPr/>
            <p:nvPr/>
          </p:nvSpPr>
          <p:spPr>
            <a:xfrm>
              <a:off x="1367183" y="6247910"/>
              <a:ext cx="10117667" cy="22065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箭头: 上 39"/>
            <p:cNvSpPr/>
            <p:nvPr/>
          </p:nvSpPr>
          <p:spPr>
            <a:xfrm>
              <a:off x="11345333" y="5452531"/>
              <a:ext cx="452322" cy="1016031"/>
            </a:xfrm>
            <a:prstGeom prst="up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585159" y="76201"/>
            <a:ext cx="3645096"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工艺流程解题策略</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1194620" y="27708"/>
            <a:ext cx="729526" cy="729526"/>
          </a:xfrm>
          <a:prstGeom prst="rect">
            <a:avLst/>
          </a:prstGeom>
        </p:spPr>
      </p:pic>
      <p:grpSp>
        <p:nvGrpSpPr>
          <p:cNvPr id="14" name="组合 13"/>
          <p:cNvGrpSpPr/>
          <p:nvPr/>
        </p:nvGrpSpPr>
        <p:grpSpPr>
          <a:xfrm>
            <a:off x="1629193" y="3877227"/>
            <a:ext cx="9770360" cy="1798459"/>
            <a:chOff x="1452259" y="1939887"/>
            <a:chExt cx="9770360" cy="1798459"/>
          </a:xfrm>
        </p:grpSpPr>
        <p:sp>
          <p:nvSpPr>
            <p:cNvPr id="15" name="文本框 14"/>
            <p:cNvSpPr txBox="1"/>
            <p:nvPr/>
          </p:nvSpPr>
          <p:spPr>
            <a:xfrm>
              <a:off x="2763453" y="2724078"/>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酸浸</a:t>
              </a:r>
              <a:endParaRPr lang="zh-CN" altLang="en-US" b="1" dirty="0">
                <a:latin typeface="宋体" panose="02010600030101010101" pitchFamily="2" charset="-122"/>
                <a:ea typeface="宋体" panose="02010600030101010101" pitchFamily="2" charset="-122"/>
              </a:endParaRPr>
            </a:p>
          </p:txBody>
        </p:sp>
        <p:sp>
          <p:nvSpPr>
            <p:cNvPr id="18" name="文本框 17"/>
            <p:cNvSpPr txBox="1"/>
            <p:nvPr/>
          </p:nvSpPr>
          <p:spPr>
            <a:xfrm>
              <a:off x="4133015" y="2715482"/>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沉铜</a:t>
              </a:r>
              <a:endParaRPr lang="zh-CN" altLang="en-US" b="1" dirty="0">
                <a:latin typeface="宋体" panose="02010600030101010101" pitchFamily="2" charset="-122"/>
                <a:ea typeface="宋体" panose="02010600030101010101" pitchFamily="2" charset="-122"/>
              </a:endParaRPr>
            </a:p>
          </p:txBody>
        </p:sp>
        <p:sp>
          <p:nvSpPr>
            <p:cNvPr id="19" name="文本框 18"/>
            <p:cNvSpPr txBox="1"/>
            <p:nvPr/>
          </p:nvSpPr>
          <p:spPr>
            <a:xfrm>
              <a:off x="5512305"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沉锰</a:t>
              </a:r>
              <a:endParaRPr lang="zh-CN" altLang="en-US" b="1" dirty="0">
                <a:latin typeface="宋体" panose="02010600030101010101" pitchFamily="2" charset="-122"/>
                <a:ea typeface="宋体" panose="02010600030101010101" pitchFamily="2" charset="-122"/>
              </a:endParaRPr>
            </a:p>
          </p:txBody>
        </p:sp>
        <p:sp>
          <p:nvSpPr>
            <p:cNvPr id="21" name="文本框 20"/>
            <p:cNvSpPr txBox="1"/>
            <p:nvPr/>
          </p:nvSpPr>
          <p:spPr>
            <a:xfrm>
              <a:off x="6833227"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沉淀</a:t>
              </a:r>
              <a:endParaRPr lang="zh-CN" altLang="en-US" b="1" dirty="0">
                <a:latin typeface="宋体" panose="02010600030101010101" pitchFamily="2" charset="-122"/>
                <a:ea typeface="宋体" panose="02010600030101010101" pitchFamily="2" charset="-122"/>
              </a:endParaRPr>
            </a:p>
          </p:txBody>
        </p:sp>
        <p:sp>
          <p:nvSpPr>
            <p:cNvPr id="23" name="文本框 22"/>
            <p:cNvSpPr txBox="1"/>
            <p:nvPr/>
          </p:nvSpPr>
          <p:spPr>
            <a:xfrm>
              <a:off x="8193061" y="2716097"/>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沉钴</a:t>
              </a:r>
              <a:endParaRPr lang="zh-CN" altLang="en-US" b="1" dirty="0">
                <a:latin typeface="宋体" panose="02010600030101010101" pitchFamily="2" charset="-122"/>
                <a:ea typeface="宋体" panose="02010600030101010101" pitchFamily="2" charset="-122"/>
              </a:endParaRPr>
            </a:p>
          </p:txBody>
        </p:sp>
        <p:sp>
          <p:nvSpPr>
            <p:cNvPr id="24" name="文本框 23"/>
            <p:cNvSpPr txBox="1"/>
            <p:nvPr/>
          </p:nvSpPr>
          <p:spPr>
            <a:xfrm>
              <a:off x="10146293" y="2716770"/>
              <a:ext cx="107632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Co(OH)</a:t>
              </a:r>
              <a:r>
                <a:rPr lang="en-US" altLang="zh-CN" b="1" baseline="-25000" dirty="0">
                  <a:latin typeface="宋体" panose="02010600030101010101" pitchFamily="2" charset="-122"/>
                  <a:ea typeface="宋体" panose="02010600030101010101" pitchFamily="2" charset="-122"/>
                </a:rPr>
                <a:t>3</a:t>
              </a:r>
              <a:endParaRPr lang="zh-CN" altLang="en-US" b="1" baseline="-25000" dirty="0">
                <a:latin typeface="宋体" panose="02010600030101010101" pitchFamily="2" charset="-122"/>
                <a:ea typeface="宋体" panose="02010600030101010101" pitchFamily="2" charset="-122"/>
              </a:endParaRPr>
            </a:p>
          </p:txBody>
        </p:sp>
        <p:sp>
          <p:nvSpPr>
            <p:cNvPr id="25" name="文本框 24"/>
            <p:cNvSpPr txBox="1"/>
            <p:nvPr/>
          </p:nvSpPr>
          <p:spPr>
            <a:xfrm>
              <a:off x="1452259" y="2585578"/>
              <a:ext cx="736600" cy="646331"/>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炼锌废渣</a:t>
              </a:r>
              <a:endParaRPr lang="zh-CN" altLang="en-US" b="1" dirty="0">
                <a:latin typeface="宋体" panose="02010600030101010101" pitchFamily="2" charset="-122"/>
                <a:ea typeface="宋体" panose="02010600030101010101" pitchFamily="2" charset="-122"/>
              </a:endParaRPr>
            </a:p>
          </p:txBody>
        </p:sp>
        <p:sp>
          <p:nvSpPr>
            <p:cNvPr id="26" name="文本框 25"/>
            <p:cNvSpPr txBox="1"/>
            <p:nvPr/>
          </p:nvSpPr>
          <p:spPr>
            <a:xfrm>
              <a:off x="2617124" y="1950401"/>
              <a:ext cx="1026592" cy="369332"/>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稀</a:t>
              </a: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SO</a:t>
              </a:r>
              <a:r>
                <a:rPr lang="en-US" altLang="zh-CN" b="1" baseline="-25000" dirty="0">
                  <a:latin typeface="宋体" panose="02010600030101010101" pitchFamily="2" charset="-122"/>
                  <a:ea typeface="宋体" panose="02010600030101010101" pitchFamily="2" charset="-122"/>
                </a:rPr>
                <a:t>4</a:t>
              </a:r>
              <a:endParaRPr lang="zh-CN" altLang="en-US" b="1" baseline="-25000" dirty="0">
                <a:latin typeface="宋体" panose="02010600030101010101" pitchFamily="2" charset="-122"/>
                <a:ea typeface="宋体" panose="02010600030101010101" pitchFamily="2" charset="-122"/>
              </a:endParaRPr>
            </a:p>
          </p:txBody>
        </p:sp>
        <p:sp>
          <p:nvSpPr>
            <p:cNvPr id="27" name="文本框 26"/>
            <p:cNvSpPr txBox="1"/>
            <p:nvPr/>
          </p:nvSpPr>
          <p:spPr>
            <a:xfrm>
              <a:off x="4210836" y="1939887"/>
              <a:ext cx="570180"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endParaRPr lang="zh-CN" altLang="en-US" b="1" baseline="-25000" dirty="0">
                <a:latin typeface="宋体" panose="02010600030101010101" pitchFamily="2" charset="-122"/>
                <a:ea typeface="宋体" panose="02010600030101010101" pitchFamily="2" charset="-122"/>
              </a:endParaRPr>
            </a:p>
          </p:txBody>
        </p:sp>
        <p:sp>
          <p:nvSpPr>
            <p:cNvPr id="28" name="文本框 27"/>
            <p:cNvSpPr txBox="1"/>
            <p:nvPr/>
          </p:nvSpPr>
          <p:spPr>
            <a:xfrm>
              <a:off x="5439807"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O</a:t>
              </a:r>
              <a:r>
                <a:rPr lang="en-US" altLang="zh-CN" b="1" baseline="-25000" dirty="0">
                  <a:latin typeface="宋体" panose="02010600030101010101" pitchFamily="2" charset="-122"/>
                  <a:ea typeface="宋体" panose="02010600030101010101" pitchFamily="2" charset="-122"/>
                </a:rPr>
                <a:t>8</a:t>
              </a:r>
              <a:endParaRPr lang="zh-CN" altLang="en-US" b="1" baseline="-25000" dirty="0">
                <a:latin typeface="宋体" panose="02010600030101010101" pitchFamily="2" charset="-122"/>
                <a:ea typeface="宋体" panose="02010600030101010101" pitchFamily="2" charset="-122"/>
              </a:endParaRPr>
            </a:p>
          </p:txBody>
        </p:sp>
        <p:sp>
          <p:nvSpPr>
            <p:cNvPr id="30" name="文本框 29"/>
            <p:cNvSpPr txBox="1"/>
            <p:nvPr/>
          </p:nvSpPr>
          <p:spPr>
            <a:xfrm>
              <a:off x="6760729"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NaOH</a:t>
              </a:r>
              <a:endParaRPr lang="zh-CN" altLang="en-US" b="1" dirty="0">
                <a:latin typeface="宋体" panose="02010600030101010101" pitchFamily="2" charset="-122"/>
                <a:ea typeface="宋体" panose="02010600030101010101" pitchFamily="2" charset="-122"/>
              </a:endParaRPr>
            </a:p>
          </p:txBody>
        </p:sp>
        <p:sp>
          <p:nvSpPr>
            <p:cNvPr id="41" name="文本框 40"/>
            <p:cNvSpPr txBox="1"/>
            <p:nvPr/>
          </p:nvSpPr>
          <p:spPr>
            <a:xfrm>
              <a:off x="8149747" y="1947327"/>
              <a:ext cx="809098" cy="369332"/>
            </a:xfrm>
            <a:prstGeom prst="rect">
              <a:avLst/>
            </a:prstGeom>
            <a:noFill/>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NaClO</a:t>
              </a:r>
              <a:endParaRPr lang="zh-CN" altLang="en-US" b="1" dirty="0">
                <a:latin typeface="宋体" panose="02010600030101010101" pitchFamily="2" charset="-122"/>
                <a:ea typeface="宋体" panose="02010600030101010101" pitchFamily="2" charset="-122"/>
              </a:endParaRPr>
            </a:p>
          </p:txBody>
        </p:sp>
        <p:cxnSp>
          <p:nvCxnSpPr>
            <p:cNvPr id="42" name="直接箭头连接符 41"/>
            <p:cNvCxnSpPr>
              <a:stCxn id="26" idx="2"/>
              <a:endCxn id="15" idx="0"/>
            </p:cNvCxnSpPr>
            <p:nvPr/>
          </p:nvCxnSpPr>
          <p:spPr>
            <a:xfrm>
              <a:off x="3130420" y="2319733"/>
              <a:ext cx="1333" cy="4043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27" idx="2"/>
              <a:endCxn id="18" idx="0"/>
            </p:cNvCxnSpPr>
            <p:nvPr/>
          </p:nvCxnSpPr>
          <p:spPr>
            <a:xfrm>
              <a:off x="4495926" y="2309219"/>
              <a:ext cx="5389" cy="4062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28" idx="2"/>
              <a:endCxn id="19" idx="0"/>
            </p:cNvCxnSpPr>
            <p:nvPr/>
          </p:nvCxnSpPr>
          <p:spPr>
            <a:xfrm>
              <a:off x="5880605"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30" idx="2"/>
              <a:endCxn id="21" idx="0"/>
            </p:cNvCxnSpPr>
            <p:nvPr/>
          </p:nvCxnSpPr>
          <p:spPr>
            <a:xfrm>
              <a:off x="7201527"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41" idx="2"/>
              <a:endCxn id="23" idx="0"/>
            </p:cNvCxnSpPr>
            <p:nvPr/>
          </p:nvCxnSpPr>
          <p:spPr>
            <a:xfrm>
              <a:off x="8554296" y="2316659"/>
              <a:ext cx="7065" cy="3994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23" idx="3"/>
            </p:cNvCxnSpPr>
            <p:nvPr/>
          </p:nvCxnSpPr>
          <p:spPr>
            <a:xfrm>
              <a:off x="8929661" y="2900763"/>
              <a:ext cx="1350639" cy="72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21" idx="3"/>
              <a:endCxn id="23" idx="1"/>
            </p:cNvCxnSpPr>
            <p:nvPr/>
          </p:nvCxnSpPr>
          <p:spPr>
            <a:xfrm>
              <a:off x="7569827" y="2900395"/>
              <a:ext cx="623234" cy="3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19" idx="3"/>
              <a:endCxn id="21" idx="1"/>
            </p:cNvCxnSpPr>
            <p:nvPr/>
          </p:nvCxnSpPr>
          <p:spPr>
            <a:xfrm>
              <a:off x="6248905" y="2900395"/>
              <a:ext cx="58432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8" idx="3"/>
              <a:endCxn id="19" idx="1"/>
            </p:cNvCxnSpPr>
            <p:nvPr/>
          </p:nvCxnSpPr>
          <p:spPr>
            <a:xfrm>
              <a:off x="4869615" y="2900148"/>
              <a:ext cx="642690" cy="24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15" idx="3"/>
              <a:endCxn id="18" idx="1"/>
            </p:cNvCxnSpPr>
            <p:nvPr/>
          </p:nvCxnSpPr>
          <p:spPr>
            <a:xfrm flipV="1">
              <a:off x="3500053" y="2900148"/>
              <a:ext cx="632962" cy="859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25" idx="3"/>
              <a:endCxn id="15" idx="1"/>
            </p:cNvCxnSpPr>
            <p:nvPr/>
          </p:nvCxnSpPr>
          <p:spPr>
            <a:xfrm>
              <a:off x="2188859" y="2908744"/>
              <a:ext cx="57459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2762120" y="3362689"/>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浸渣</a:t>
              </a:r>
              <a:endParaRPr lang="zh-CN" altLang="en-US" b="1" dirty="0">
                <a:latin typeface="宋体" panose="02010600030101010101" pitchFamily="2" charset="-122"/>
                <a:ea typeface="宋体" panose="02010600030101010101" pitchFamily="2" charset="-122"/>
              </a:endParaRPr>
            </a:p>
          </p:txBody>
        </p:sp>
        <p:sp>
          <p:nvSpPr>
            <p:cNvPr id="54" name="文本框 53"/>
            <p:cNvSpPr txBox="1"/>
            <p:nvPr/>
          </p:nvSpPr>
          <p:spPr>
            <a:xfrm>
              <a:off x="4129583" y="3362689"/>
              <a:ext cx="736600" cy="369332"/>
            </a:xfrm>
            <a:prstGeom prst="rect">
              <a:avLst/>
            </a:prstGeom>
            <a:noFill/>
            <a:ln w="19050">
              <a:noFill/>
            </a:ln>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CuS</a:t>
              </a:r>
              <a:endParaRPr lang="zh-CN" altLang="en-US" b="1" dirty="0">
                <a:latin typeface="宋体" panose="02010600030101010101" pitchFamily="2" charset="-122"/>
                <a:ea typeface="宋体" panose="02010600030101010101" pitchFamily="2" charset="-122"/>
              </a:endParaRPr>
            </a:p>
          </p:txBody>
        </p:sp>
        <p:sp>
          <p:nvSpPr>
            <p:cNvPr id="55" name="文本框 54"/>
            <p:cNvSpPr txBox="1"/>
            <p:nvPr/>
          </p:nvSpPr>
          <p:spPr>
            <a:xfrm>
              <a:off x="5565142" y="3362689"/>
              <a:ext cx="642690" cy="369332"/>
            </a:xfrm>
            <a:prstGeom prst="rect">
              <a:avLst/>
            </a:prstGeom>
            <a:noFill/>
            <a:ln w="19050">
              <a:noFill/>
            </a:ln>
          </p:spPr>
          <p:txBody>
            <a:bodyPr wrap="square" rtlCol="0">
              <a:spAutoFit/>
            </a:bodyPr>
            <a:lstStyle/>
            <a:p>
              <a:pPr algn="ctr"/>
              <a:r>
                <a:rPr lang="en-US" altLang="zh-CN" b="1" dirty="0">
                  <a:latin typeface="宋体" panose="02010600030101010101" pitchFamily="2" charset="-122"/>
                  <a:ea typeface="宋体" panose="02010600030101010101" pitchFamily="2" charset="-122"/>
                </a:rPr>
                <a:t>MnO</a:t>
              </a:r>
              <a:r>
                <a:rPr lang="en-US" altLang="zh-CN" b="1" baseline="-25000" dirty="0">
                  <a:latin typeface="宋体" panose="02010600030101010101" pitchFamily="2" charset="-122"/>
                  <a:ea typeface="宋体" panose="02010600030101010101" pitchFamily="2" charset="-122"/>
                </a:rPr>
                <a:t>2</a:t>
              </a:r>
              <a:endParaRPr lang="zh-CN" altLang="en-US" b="1" baseline="-25000" dirty="0">
                <a:latin typeface="宋体" panose="02010600030101010101" pitchFamily="2" charset="-122"/>
                <a:ea typeface="宋体" panose="02010600030101010101" pitchFamily="2" charset="-122"/>
              </a:endParaRPr>
            </a:p>
          </p:txBody>
        </p:sp>
        <p:sp>
          <p:nvSpPr>
            <p:cNvPr id="56" name="文本框 55"/>
            <p:cNvSpPr txBox="1"/>
            <p:nvPr/>
          </p:nvSpPr>
          <p:spPr>
            <a:xfrm>
              <a:off x="6835325" y="3369014"/>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滤渣</a:t>
              </a:r>
              <a:endParaRPr lang="zh-CN" altLang="en-US" b="1" dirty="0">
                <a:latin typeface="宋体" panose="02010600030101010101" pitchFamily="2" charset="-122"/>
                <a:ea typeface="宋体" panose="02010600030101010101" pitchFamily="2" charset="-122"/>
              </a:endParaRPr>
            </a:p>
          </p:txBody>
        </p:sp>
        <p:sp>
          <p:nvSpPr>
            <p:cNvPr id="57" name="文本框 56"/>
            <p:cNvSpPr txBox="1"/>
            <p:nvPr/>
          </p:nvSpPr>
          <p:spPr>
            <a:xfrm>
              <a:off x="8193061" y="3359287"/>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滤液</a:t>
              </a:r>
              <a:endParaRPr lang="zh-CN" altLang="en-US" b="1" dirty="0">
                <a:latin typeface="宋体" panose="02010600030101010101" pitchFamily="2" charset="-122"/>
                <a:ea typeface="宋体" panose="02010600030101010101" pitchFamily="2" charset="-122"/>
              </a:endParaRPr>
            </a:p>
          </p:txBody>
        </p:sp>
        <p:cxnSp>
          <p:nvCxnSpPr>
            <p:cNvPr id="58" name="直接箭头连接符 57"/>
            <p:cNvCxnSpPr>
              <a:stCxn id="15" idx="2"/>
              <a:endCxn id="53" idx="0"/>
            </p:cNvCxnSpPr>
            <p:nvPr/>
          </p:nvCxnSpPr>
          <p:spPr>
            <a:xfrm flipH="1">
              <a:off x="3130420" y="3093410"/>
              <a:ext cx="1333" cy="26927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18" idx="2"/>
              <a:endCxn id="54" idx="0"/>
            </p:cNvCxnSpPr>
            <p:nvPr/>
          </p:nvCxnSpPr>
          <p:spPr>
            <a:xfrm flipH="1">
              <a:off x="4497883" y="3084814"/>
              <a:ext cx="3432" cy="2778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9" idx="2"/>
              <a:endCxn id="55" idx="0"/>
            </p:cNvCxnSpPr>
            <p:nvPr/>
          </p:nvCxnSpPr>
          <p:spPr>
            <a:xfrm>
              <a:off x="5880605" y="3085061"/>
              <a:ext cx="5882" cy="2776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21" idx="2"/>
              <a:endCxn id="56" idx="0"/>
            </p:cNvCxnSpPr>
            <p:nvPr/>
          </p:nvCxnSpPr>
          <p:spPr>
            <a:xfrm>
              <a:off x="7201527" y="3085061"/>
              <a:ext cx="2098" cy="2839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23" idx="2"/>
              <a:endCxn id="57" idx="0"/>
            </p:cNvCxnSpPr>
            <p:nvPr/>
          </p:nvCxnSpPr>
          <p:spPr>
            <a:xfrm>
              <a:off x="8561361" y="3085429"/>
              <a:ext cx="0" cy="27385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a:off x="762000" y="796187"/>
            <a:ext cx="10667999" cy="843043"/>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200" b="1" dirty="0">
                <a:solidFill>
                  <a:schemeClr val="tx1"/>
                </a:solidFill>
                <a:latin typeface="楷体" panose="02010609060101010101" pitchFamily="49" charset="-122"/>
                <a:ea typeface="楷体" panose="02010609060101010101" pitchFamily="49" charset="-122"/>
              </a:rPr>
              <a:t>（</a:t>
            </a:r>
            <a:r>
              <a:rPr lang="en-US" altLang="zh-CN" sz="2200" b="1" dirty="0">
                <a:solidFill>
                  <a:schemeClr val="tx1"/>
                </a:solidFill>
                <a:latin typeface="楷体" panose="02010609060101010101" pitchFamily="49" charset="-122"/>
                <a:ea typeface="楷体" panose="02010609060101010101" pitchFamily="49" charset="-122"/>
              </a:rPr>
              <a:t>2024·</a:t>
            </a:r>
            <a:r>
              <a:rPr lang="zh-CN" altLang="en-US" sz="2200" b="1" dirty="0">
                <a:solidFill>
                  <a:schemeClr val="tx1"/>
                </a:solidFill>
                <a:latin typeface="楷体" panose="02010609060101010101" pitchFamily="49" charset="-122"/>
                <a:ea typeface="楷体" panose="02010609060101010101" pitchFamily="49" charset="-122"/>
              </a:rPr>
              <a:t>全国甲卷）钴在新能源、新材料领域具有重要用途。某炼锌废渣含有</a:t>
            </a:r>
            <a:r>
              <a:rPr lang="zh-CN" altLang="en-US" sz="2200" b="1" dirty="0">
                <a:solidFill>
                  <a:srgbClr val="C00000"/>
                </a:solidFill>
                <a:latin typeface="微软雅黑" panose="020B0503020204020204" pitchFamily="34" charset="-122"/>
                <a:ea typeface="微软雅黑" panose="020B0503020204020204" pitchFamily="34" charset="-122"/>
              </a:rPr>
              <a:t>锌</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铅</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铜</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铁</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钴</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锰的</a:t>
            </a:r>
            <a:r>
              <a:rPr lang="en-US" altLang="zh-CN" sz="2200" b="1" dirty="0">
                <a:solidFill>
                  <a:srgbClr val="C00000"/>
                </a:solidFill>
                <a:latin typeface="微软雅黑" panose="020B0503020204020204" pitchFamily="34" charset="-122"/>
                <a:ea typeface="微软雅黑" panose="020B0503020204020204" pitchFamily="34" charset="-122"/>
              </a:rPr>
              <a:t>+2</a:t>
            </a:r>
            <a:r>
              <a:rPr lang="zh-CN" altLang="en-US" sz="2200" b="1" dirty="0">
                <a:solidFill>
                  <a:srgbClr val="C00000"/>
                </a:solidFill>
                <a:latin typeface="微软雅黑" panose="020B0503020204020204" pitchFamily="34" charset="-122"/>
                <a:ea typeface="微软雅黑" panose="020B0503020204020204" pitchFamily="34" charset="-122"/>
              </a:rPr>
              <a:t>价氧化物</a:t>
            </a:r>
            <a:r>
              <a:rPr lang="zh-CN" altLang="en-US" sz="2200" b="1" dirty="0">
                <a:solidFill>
                  <a:schemeClr val="tx1"/>
                </a:solidFill>
                <a:latin typeface="楷体" panose="02010609060101010101" pitchFamily="49" charset="-122"/>
                <a:ea typeface="楷体" panose="02010609060101010101" pitchFamily="49" charset="-122"/>
              </a:rPr>
              <a:t>及</a:t>
            </a:r>
            <a:r>
              <a:rPr lang="zh-CN" altLang="en-US" sz="2200" b="1" dirty="0">
                <a:solidFill>
                  <a:srgbClr val="C00000"/>
                </a:solidFill>
                <a:latin typeface="微软雅黑" panose="020B0503020204020204" pitchFamily="34" charset="-122"/>
                <a:ea typeface="微软雅黑" panose="020B0503020204020204" pitchFamily="34" charset="-122"/>
              </a:rPr>
              <a:t>锌</a:t>
            </a:r>
            <a:r>
              <a:rPr lang="zh-CN" altLang="en-US" sz="2200" b="1" dirty="0">
                <a:solidFill>
                  <a:schemeClr val="tx1"/>
                </a:solidFill>
                <a:latin typeface="楷体" panose="02010609060101010101" pitchFamily="49" charset="-122"/>
                <a:ea typeface="楷体" panose="02010609060101010101" pitchFamily="49" charset="-122"/>
              </a:rPr>
              <a:t>和</a:t>
            </a:r>
            <a:r>
              <a:rPr lang="zh-CN" altLang="en-US" sz="2200" b="1" dirty="0">
                <a:solidFill>
                  <a:srgbClr val="C00000"/>
                </a:solidFill>
                <a:latin typeface="微软雅黑" panose="020B0503020204020204" pitchFamily="34" charset="-122"/>
                <a:ea typeface="微软雅黑" panose="020B0503020204020204" pitchFamily="34" charset="-122"/>
              </a:rPr>
              <a:t>铜</a:t>
            </a:r>
            <a:r>
              <a:rPr lang="zh-CN" altLang="en-US" sz="2200" b="1" dirty="0">
                <a:solidFill>
                  <a:schemeClr val="tx1"/>
                </a:solidFill>
                <a:latin typeface="楷体" panose="02010609060101010101" pitchFamily="49" charset="-122"/>
                <a:ea typeface="楷体" panose="02010609060101010101" pitchFamily="49" charset="-122"/>
              </a:rPr>
              <a:t>的</a:t>
            </a:r>
            <a:r>
              <a:rPr lang="zh-CN" altLang="en-US" sz="2200" dirty="0">
                <a:solidFill>
                  <a:srgbClr val="C00000"/>
                </a:solidFill>
                <a:latin typeface="微软雅黑" panose="020B0503020204020204" pitchFamily="34" charset="-122"/>
                <a:ea typeface="微软雅黑" panose="020B0503020204020204" pitchFamily="34" charset="-122"/>
              </a:rPr>
              <a:t>单质</a:t>
            </a:r>
            <a:r>
              <a:rPr lang="zh-CN" altLang="en-US" sz="2200" b="1" dirty="0">
                <a:solidFill>
                  <a:schemeClr val="tx1"/>
                </a:solidFill>
                <a:latin typeface="楷体" panose="02010609060101010101" pitchFamily="49" charset="-122"/>
                <a:ea typeface="楷体" panose="02010609060101010101" pitchFamily="49" charset="-122"/>
              </a:rPr>
              <a:t>。从该废渣中</a:t>
            </a:r>
            <a:r>
              <a:rPr lang="zh-CN" altLang="en-US" sz="2200" b="1" dirty="0">
                <a:solidFill>
                  <a:srgbClr val="C00000"/>
                </a:solidFill>
                <a:latin typeface="微软雅黑" panose="020B0503020204020204" pitchFamily="34" charset="-122"/>
                <a:ea typeface="微软雅黑" panose="020B0503020204020204" pitchFamily="34" charset="-122"/>
              </a:rPr>
              <a:t>提取钴</a:t>
            </a:r>
            <a:r>
              <a:rPr lang="zh-CN" altLang="en-US" sz="2200" b="1" dirty="0">
                <a:solidFill>
                  <a:schemeClr val="tx1"/>
                </a:solidFill>
                <a:latin typeface="楷体" panose="02010609060101010101" pitchFamily="49" charset="-122"/>
                <a:ea typeface="楷体" panose="02010609060101010101" pitchFamily="49" charset="-122"/>
              </a:rPr>
              <a:t>的一种流程如下。</a:t>
            </a:r>
            <a:endParaRPr lang="en-US" altLang="zh-CN" sz="2200" b="1" dirty="0">
              <a:solidFill>
                <a:schemeClr val="tx1"/>
              </a:solidFill>
              <a:latin typeface="楷体" panose="02010609060101010101" pitchFamily="49" charset="-122"/>
              <a:ea typeface="楷体" panose="02010609060101010101" pitchFamily="49" charset="-122"/>
            </a:endParaRPr>
          </a:p>
        </p:txBody>
      </p:sp>
      <p:sp>
        <p:nvSpPr>
          <p:cNvPr id="66" name="文本框 65"/>
          <p:cNvSpPr txBox="1"/>
          <p:nvPr/>
        </p:nvSpPr>
        <p:spPr>
          <a:xfrm>
            <a:off x="792447" y="1564125"/>
            <a:ext cx="10892367" cy="2308324"/>
          </a:xfrm>
          <a:prstGeom prst="rect">
            <a:avLst/>
          </a:prstGeom>
          <a:noFill/>
          <a:ln>
            <a:solidFill>
              <a:schemeClr val="tx1"/>
            </a:solidFill>
          </a:ln>
        </p:spPr>
        <p:txBody>
          <a:bodyPr wrap="square">
            <a:spAutoFit/>
          </a:bodyPr>
          <a:lstStyle/>
          <a:p>
            <a:r>
              <a:rPr lang="zh-CN" altLang="en-US" sz="2400" b="1" dirty="0">
                <a:latin typeface="楷体" panose="02010609060101010101" pitchFamily="49" charset="-122"/>
                <a:ea typeface="楷体" panose="02010609060101010101" pitchFamily="49" charset="-122"/>
              </a:rPr>
              <a:t>回答下列问题：</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）“酸浸”前，需将废渣磨碎，其目的是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）“酸浸”步骤中，</a:t>
            </a:r>
            <a:r>
              <a:rPr lang="en-US" altLang="zh-CN" sz="2400" b="1" dirty="0" err="1">
                <a:latin typeface="宋体" panose="02010600030101010101" pitchFamily="2" charset="-122"/>
                <a:ea typeface="宋体" panose="02010600030101010101" pitchFamily="2" charset="-122"/>
              </a:rPr>
              <a:t>CoO</a:t>
            </a:r>
            <a:r>
              <a:rPr lang="zh-CN" altLang="en-US" sz="2400" b="1" dirty="0">
                <a:latin typeface="楷体" panose="02010609060101010101" pitchFamily="49" charset="-122"/>
                <a:ea typeface="楷体" panose="02010609060101010101" pitchFamily="49" charset="-122"/>
              </a:rPr>
              <a:t>发生反应的化学方程式是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）“沉锰”步骤中，生成</a:t>
            </a:r>
            <a:r>
              <a:rPr lang="en-US" altLang="zh-CN" sz="2400" b="1" dirty="0">
                <a:latin typeface="楷体" panose="02010609060101010101" pitchFamily="49" charset="-122"/>
                <a:ea typeface="楷体" panose="02010609060101010101" pitchFamily="49" charset="-122"/>
              </a:rPr>
              <a:t>1.0mol</a:t>
            </a:r>
            <a:r>
              <a:rPr lang="en-US" altLang="zh-CN" sz="2400" b="1" dirty="0">
                <a:latin typeface="宋体" panose="02010600030101010101" pitchFamily="2" charset="-122"/>
                <a:ea typeface="宋体" panose="02010600030101010101" pitchFamily="2" charset="-122"/>
              </a:rPr>
              <a:t>MnO</a:t>
            </a:r>
            <a:r>
              <a:rPr lang="en-US" altLang="zh-CN" sz="2400" b="1" baseline="-25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，产生</a:t>
            </a:r>
            <a:r>
              <a:rPr lang="en-US" altLang="zh-CN" sz="2400" b="1" dirty="0">
                <a:latin typeface="宋体" panose="02010600030101010101" pitchFamily="2" charset="-122"/>
                <a:ea typeface="宋体" panose="02010600030101010101" pitchFamily="2" charset="-122"/>
              </a:rPr>
              <a:t>H</a:t>
            </a:r>
            <a:r>
              <a:rPr lang="en-US" altLang="zh-CN" sz="2400" b="1" baseline="30000"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的物质的量为</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）“沉淀”步骤中，用</a:t>
            </a:r>
            <a:r>
              <a:rPr lang="en-US" altLang="zh-CN" sz="2400" b="1" dirty="0">
                <a:latin typeface="宋体" panose="02010600030101010101" pitchFamily="2" charset="-122"/>
                <a:ea typeface="宋体" panose="02010600030101010101" pitchFamily="2" charset="-122"/>
              </a:rPr>
              <a:t>NaOH</a:t>
            </a:r>
            <a:r>
              <a:rPr lang="zh-CN" altLang="en-US" sz="2400" b="1" dirty="0">
                <a:latin typeface="楷体" panose="02010609060101010101" pitchFamily="49" charset="-122"/>
                <a:ea typeface="楷体" panose="02010609060101010101" pitchFamily="49" charset="-122"/>
              </a:rPr>
              <a:t>调</a:t>
            </a:r>
            <a:r>
              <a:rPr lang="en-US" altLang="zh-CN" sz="2400" b="1" dirty="0">
                <a:latin typeface="宋体" panose="02010600030101010101" pitchFamily="2" charset="-122"/>
                <a:ea typeface="宋体" panose="02010600030101010101" pitchFamily="2" charset="-122"/>
              </a:rPr>
              <a:t>pH</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，分离出的滤渣是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7</a:t>
            </a:r>
            <a:r>
              <a:rPr lang="zh-CN" altLang="en-US" sz="2400" b="1" dirty="0">
                <a:latin typeface="楷体" panose="02010609060101010101" pitchFamily="49" charset="-122"/>
                <a:ea typeface="楷体" panose="02010609060101010101" pitchFamily="49" charset="-122"/>
              </a:rPr>
              <a:t>）根据题中给出的信息，从“沉钴”后的滤液中回收氢氧化锌的方法是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68" name="文本框 67"/>
          <p:cNvSpPr txBox="1"/>
          <p:nvPr/>
        </p:nvSpPr>
        <p:spPr>
          <a:xfrm>
            <a:off x="4711433" y="1954841"/>
            <a:ext cx="612843" cy="418290"/>
          </a:xfrm>
          <a:prstGeom prst="rect">
            <a:avLst/>
          </a:prstGeom>
          <a:solidFill>
            <a:srgbClr val="FF66CC">
              <a:alpha val="37255"/>
            </a:srgbClr>
          </a:solidFill>
        </p:spPr>
        <p:txBody>
          <a:bodyPr wrap="square" rtlCol="0">
            <a:spAutoFit/>
          </a:bodyPr>
          <a:lstStyle/>
          <a:p>
            <a:endParaRPr lang="zh-CN" altLang="en-US" dirty="0"/>
          </a:p>
        </p:txBody>
      </p:sp>
      <p:sp>
        <p:nvSpPr>
          <p:cNvPr id="69" name="文本框 68"/>
          <p:cNvSpPr txBox="1"/>
          <p:nvPr/>
        </p:nvSpPr>
        <p:spPr>
          <a:xfrm>
            <a:off x="4040948" y="2353675"/>
            <a:ext cx="612843" cy="418290"/>
          </a:xfrm>
          <a:prstGeom prst="rect">
            <a:avLst/>
          </a:prstGeom>
          <a:solidFill>
            <a:srgbClr val="FF66CC">
              <a:alpha val="37255"/>
            </a:srgbClr>
          </a:solidFill>
        </p:spPr>
        <p:txBody>
          <a:bodyPr wrap="square" rtlCol="0">
            <a:spAutoFit/>
          </a:bodyPr>
          <a:lstStyle/>
          <a:p>
            <a:endParaRPr lang="zh-CN" altLang="en-US" dirty="0"/>
          </a:p>
        </p:txBody>
      </p:sp>
      <p:sp>
        <p:nvSpPr>
          <p:cNvPr id="72" name="文本框 71"/>
          <p:cNvSpPr txBox="1"/>
          <p:nvPr/>
        </p:nvSpPr>
        <p:spPr>
          <a:xfrm>
            <a:off x="7488648" y="3069576"/>
            <a:ext cx="612843" cy="418290"/>
          </a:xfrm>
          <a:prstGeom prst="rect">
            <a:avLst/>
          </a:prstGeom>
          <a:solidFill>
            <a:srgbClr val="FF66CC">
              <a:alpha val="37255"/>
            </a:srgbClr>
          </a:solidFill>
        </p:spPr>
        <p:txBody>
          <a:bodyPr wrap="square" rtlCol="0">
            <a:spAutoFit/>
          </a:bodyPr>
          <a:lstStyle/>
          <a:p>
            <a:endParaRPr lang="zh-CN" altLang="en-US" dirty="0"/>
          </a:p>
        </p:txBody>
      </p:sp>
      <p:sp>
        <p:nvSpPr>
          <p:cNvPr id="73" name="文本框 72"/>
          <p:cNvSpPr txBox="1"/>
          <p:nvPr/>
        </p:nvSpPr>
        <p:spPr>
          <a:xfrm>
            <a:off x="6511772" y="2715528"/>
            <a:ext cx="605495" cy="418290"/>
          </a:xfrm>
          <a:prstGeom prst="rect">
            <a:avLst/>
          </a:prstGeom>
          <a:solidFill>
            <a:srgbClr val="FF66CC">
              <a:alpha val="37255"/>
            </a:srgbClr>
          </a:solidFill>
        </p:spPr>
        <p:txBody>
          <a:bodyPr wrap="square" rtlCol="0">
            <a:spAutoFit/>
          </a:bodyPr>
          <a:lstStyle/>
          <a:p>
            <a:endParaRPr lang="zh-CN" altLang="en-US" dirty="0"/>
          </a:p>
        </p:txBody>
      </p:sp>
      <p:sp>
        <p:nvSpPr>
          <p:cNvPr id="75" name="文本框 74"/>
          <p:cNvSpPr txBox="1"/>
          <p:nvPr/>
        </p:nvSpPr>
        <p:spPr>
          <a:xfrm>
            <a:off x="7117268" y="1932144"/>
            <a:ext cx="1579988" cy="400110"/>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原料预处理</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7942990" y="2287058"/>
            <a:ext cx="3380445" cy="400110"/>
          </a:xfrm>
          <a:prstGeom prst="rect">
            <a:avLst/>
          </a:prstGeom>
          <a:noFill/>
          <a:ln>
            <a:noFill/>
          </a:ln>
          <a:effectLst>
            <a:outerShdw blurRad="63500" sx="102000" sy="102000" algn="ctr" rotWithShape="0">
              <a:prstClr val="black">
                <a:alpha val="40000"/>
              </a:prstClr>
            </a:outerShdw>
          </a:effectLst>
        </p:spPr>
        <p:txBody>
          <a:bodyPr wrap="square" rtlCol="0">
            <a:spAutoFit/>
          </a:bodyPr>
          <a:lstStyle>
            <a:defPPr>
              <a:defRPr lang="zh-CN"/>
            </a:defPPr>
            <a:lvl1pPr>
              <a:defRPr sz="2000" b="1">
                <a:solidFill>
                  <a:srgbClr val="C00000"/>
                </a:solidFill>
                <a:latin typeface="微软雅黑" panose="020B0503020204020204" pitchFamily="34" charset="-122"/>
                <a:ea typeface="微软雅黑" panose="020B0503020204020204" pitchFamily="34" charset="-122"/>
              </a:defRPr>
            </a:lvl1pPr>
          </a:lstStyle>
          <a:p>
            <a:pPr algn="ctr"/>
            <a:r>
              <a:rPr lang="zh-CN" altLang="en-US" dirty="0"/>
              <a:t>试剂线</a:t>
            </a:r>
            <a:r>
              <a:rPr lang="en-US" altLang="zh-CN" dirty="0"/>
              <a:t>+</a:t>
            </a:r>
            <a:r>
              <a:rPr lang="zh-CN" altLang="en-US" dirty="0"/>
              <a:t>操作线</a:t>
            </a:r>
            <a:r>
              <a:rPr lang="en-US" altLang="zh-CN" dirty="0"/>
              <a:t>+</a:t>
            </a:r>
            <a:r>
              <a:rPr lang="zh-CN" altLang="en-US" dirty="0"/>
              <a:t>方程式书写</a:t>
            </a:r>
            <a:endParaRPr lang="zh-CN" altLang="en-US" dirty="0"/>
          </a:p>
        </p:txBody>
      </p:sp>
      <p:sp>
        <p:nvSpPr>
          <p:cNvPr id="81" name="文本框 80"/>
          <p:cNvSpPr txBox="1"/>
          <p:nvPr/>
        </p:nvSpPr>
        <p:spPr>
          <a:xfrm>
            <a:off x="9083859" y="2547853"/>
            <a:ext cx="2859075" cy="707886"/>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杂质线</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试剂线</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操作线</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氧化还原计算</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5598095" y="2724186"/>
            <a:ext cx="574769" cy="369332"/>
          </a:xfrm>
          <a:prstGeom prst="rect">
            <a:avLst/>
          </a:prstGeom>
          <a:solidFill>
            <a:srgbClr val="003399">
              <a:alpha val="37255"/>
            </a:srgbClr>
          </a:solidFill>
        </p:spPr>
        <p:txBody>
          <a:bodyPr wrap="square" rtlCol="0">
            <a:spAutoFit/>
          </a:bodyPr>
          <a:lstStyle>
            <a:defPPr>
              <a:defRPr lang="zh-CN"/>
            </a:defPPr>
          </a:lstStyle>
          <a:p>
            <a:endParaRPr lang="zh-CN" altLang="en-US" dirty="0"/>
          </a:p>
        </p:txBody>
      </p:sp>
      <p:sp>
        <p:nvSpPr>
          <p:cNvPr id="83" name="文本框 82"/>
          <p:cNvSpPr txBox="1"/>
          <p:nvPr/>
        </p:nvSpPr>
        <p:spPr>
          <a:xfrm>
            <a:off x="8185064" y="3116248"/>
            <a:ext cx="2188374" cy="400110"/>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杂质线</a:t>
            </a:r>
            <a:r>
              <a:rPr lang="en-US" altLang="zh-CN" sz="2000" b="1" dirty="0">
                <a:solidFill>
                  <a:srgbClr val="C00000"/>
                </a:solidFill>
                <a:latin typeface="微软雅黑" panose="020B0503020204020204" pitchFamily="34" charset="-122"/>
                <a:ea typeface="微软雅黑" panose="020B0503020204020204" pitchFamily="34" charset="-122"/>
              </a:rPr>
              <a:t>+pH</a:t>
            </a:r>
            <a:r>
              <a:rPr lang="zh-CN" altLang="en-US" sz="2000" b="1" dirty="0">
                <a:solidFill>
                  <a:srgbClr val="C00000"/>
                </a:solidFill>
                <a:latin typeface="微软雅黑" panose="020B0503020204020204" pitchFamily="34" charset="-122"/>
                <a:ea typeface="微软雅黑" panose="020B0503020204020204" pitchFamily="34" charset="-122"/>
              </a:rPr>
              <a:t>控制</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5059071" y="3046877"/>
            <a:ext cx="905577" cy="418290"/>
          </a:xfrm>
          <a:prstGeom prst="rect">
            <a:avLst/>
          </a:prstGeom>
          <a:solidFill>
            <a:srgbClr val="FF66CC">
              <a:alpha val="37255"/>
            </a:srgbClr>
          </a:solidFill>
        </p:spPr>
        <p:txBody>
          <a:bodyPr wrap="square" rtlCol="0">
            <a:spAutoFit/>
          </a:bodyPr>
          <a:lstStyle/>
          <a:p>
            <a:endParaRPr lang="zh-CN" altLang="en-US" dirty="0"/>
          </a:p>
        </p:txBody>
      </p:sp>
      <p:sp>
        <p:nvSpPr>
          <p:cNvPr id="87" name="文本框 86"/>
          <p:cNvSpPr txBox="1"/>
          <p:nvPr/>
        </p:nvSpPr>
        <p:spPr>
          <a:xfrm>
            <a:off x="6882037" y="3459546"/>
            <a:ext cx="3681700" cy="418290"/>
          </a:xfrm>
          <a:prstGeom prst="rect">
            <a:avLst/>
          </a:prstGeom>
          <a:solidFill>
            <a:srgbClr val="FF66CC">
              <a:alpha val="37255"/>
            </a:srgbClr>
          </a:solidFill>
        </p:spPr>
        <p:txBody>
          <a:bodyPr wrap="square" rtlCol="0">
            <a:spAutoFit/>
          </a:bodyPr>
          <a:lstStyle/>
          <a:p>
            <a:endParaRPr lang="zh-CN" altLang="en-US" dirty="0"/>
          </a:p>
        </p:txBody>
      </p:sp>
      <p:sp>
        <p:nvSpPr>
          <p:cNvPr id="88" name="文本框 87"/>
          <p:cNvSpPr txBox="1"/>
          <p:nvPr/>
        </p:nvSpPr>
        <p:spPr>
          <a:xfrm>
            <a:off x="10307890" y="3863247"/>
            <a:ext cx="1696038" cy="707886"/>
          </a:xfrm>
          <a:prstGeom prst="rect">
            <a:avLst/>
          </a:prstGeom>
          <a:noFill/>
          <a:ln>
            <a:noFill/>
          </a:ln>
          <a:effectLst>
            <a:outerShdw blurRad="63500" sx="102000" sy="102000" algn="ctr" rotWithShape="0">
              <a:prstClr val="black">
                <a:alpha val="40000"/>
              </a:prstClr>
            </a:outerShdw>
          </a:effectLst>
        </p:spPr>
        <p:txBody>
          <a:bodyPr wrap="square" rtlCol="0">
            <a:spAutoFit/>
          </a:bodyPr>
          <a:lstStyle>
            <a:defPPr>
              <a:defRPr lang="zh-CN"/>
            </a:defPPr>
            <a:lvl1pPr>
              <a:defRPr sz="2000" b="1">
                <a:solidFill>
                  <a:srgbClr val="C00000"/>
                </a:solidFill>
                <a:latin typeface="微软雅黑" panose="020B0503020204020204" pitchFamily="34" charset="-122"/>
                <a:ea typeface="微软雅黑" panose="020B0503020204020204" pitchFamily="34" charset="-122"/>
              </a:defRPr>
            </a:lvl1pPr>
          </a:lstStyle>
          <a:p>
            <a:pPr algn="ctr"/>
            <a:r>
              <a:rPr lang="zh-CN" altLang="en-US" dirty="0"/>
              <a:t>分离提纯的方法和操作</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arn(inVertic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barn(inVertical)">
                                      <p:cBhvr>
                                        <p:cTn id="37" dur="5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barn(inVertical)">
                                      <p:cBhvr>
                                        <p:cTn id="42" dur="500"/>
                                        <p:tgtEl>
                                          <p:spTgt spid="8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barn(inVertical)">
                                      <p:cBhvr>
                                        <p:cTn id="47" dur="500"/>
                                        <p:tgtEl>
                                          <p:spTgt spid="7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barn(inVertical)">
                                      <p:cBhvr>
                                        <p:cTn id="50" dur="500"/>
                                        <p:tgtEl>
                                          <p:spTgt spid="8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barn(inVertical)">
                                      <p:cBhvr>
                                        <p:cTn id="5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3" grpId="0" animBg="1"/>
      <p:bldP spid="75" grpId="0"/>
      <p:bldP spid="76" grpId="0"/>
      <p:bldP spid="81" grpId="0"/>
      <p:bldP spid="82" grpId="0" animBg="1"/>
      <p:bldP spid="83" grpId="0"/>
      <p:bldP spid="84" grpId="0" animBg="1"/>
      <p:bldP spid="87" grpId="0" animBg="1"/>
      <p:bldP spid="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2972" y="1256689"/>
            <a:ext cx="499534" cy="4524315"/>
          </a:xfrm>
          <a:prstGeom prst="rect">
            <a:avLst/>
          </a:prstGeom>
          <a:noFill/>
          <a:ln>
            <a:solidFill>
              <a:srgbClr val="C00000"/>
            </a:solidFill>
          </a:ln>
        </p:spPr>
        <p:txBody>
          <a:bodyPr wrap="squar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四线三区，详解流程</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2102395" y="3165190"/>
            <a:ext cx="8686965" cy="398780"/>
          </a:xfrm>
          <a:prstGeom prst="rect">
            <a:avLst/>
          </a:prstGeom>
          <a:solidFill>
            <a:srgbClr val="FDFBEC"/>
          </a:solidFill>
          <a:ln w="19050">
            <a:solidFill>
              <a:srgbClr val="EFE9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102396" y="2339969"/>
            <a:ext cx="8686965" cy="754115"/>
          </a:xfrm>
          <a:prstGeom prst="rect">
            <a:avLst/>
          </a:prstGeom>
          <a:solidFill>
            <a:srgbClr val="FCFBF9"/>
          </a:solidFill>
          <a:ln w="19050">
            <a:solidFill>
              <a:srgbClr val="FAE7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102397" y="1800167"/>
            <a:ext cx="8686963" cy="398780"/>
          </a:xfrm>
          <a:prstGeom prst="rect">
            <a:avLst/>
          </a:prstGeom>
          <a:solidFill>
            <a:srgbClr val="E5EFDC"/>
          </a:solidFill>
          <a:ln w="19050">
            <a:solidFill>
              <a:srgbClr val="C0C8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1133181" y="1791700"/>
            <a:ext cx="944880" cy="398780"/>
          </a:xfrm>
          <a:prstGeom prst="rect">
            <a:avLst/>
          </a:prstGeom>
          <a:solidFill>
            <a:srgbClr val="A8D18A"/>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试剂线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34" name="文本框 33"/>
          <p:cNvSpPr txBox="1"/>
          <p:nvPr/>
        </p:nvSpPr>
        <p:spPr>
          <a:xfrm>
            <a:off x="1129557" y="2517636"/>
            <a:ext cx="944880" cy="398780"/>
          </a:xfrm>
          <a:prstGeom prst="rect">
            <a:avLst/>
          </a:prstGeom>
          <a:solidFill>
            <a:srgbClr val="FAE7DA"/>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操作线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35" name="文本框 34"/>
          <p:cNvSpPr txBox="1"/>
          <p:nvPr/>
        </p:nvSpPr>
        <p:spPr>
          <a:xfrm>
            <a:off x="1129557" y="3160239"/>
            <a:ext cx="944880" cy="398780"/>
          </a:xfrm>
          <a:prstGeom prst="rect">
            <a:avLst/>
          </a:prstGeom>
          <a:solidFill>
            <a:srgbClr val="F9E99B"/>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杂质线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36" name="文本框 35"/>
          <p:cNvSpPr txBox="1"/>
          <p:nvPr/>
        </p:nvSpPr>
        <p:spPr>
          <a:xfrm>
            <a:off x="1129557" y="3800399"/>
            <a:ext cx="954696" cy="398780"/>
          </a:xfrm>
          <a:prstGeom prst="rect">
            <a:avLst/>
          </a:prstGeom>
          <a:solidFill>
            <a:srgbClr val="F7C20B"/>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产品线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grpSp>
        <p:nvGrpSpPr>
          <p:cNvPr id="38" name="组合 37"/>
          <p:cNvGrpSpPr/>
          <p:nvPr/>
        </p:nvGrpSpPr>
        <p:grpSpPr>
          <a:xfrm>
            <a:off x="2102395" y="3094083"/>
            <a:ext cx="9434609" cy="1016032"/>
            <a:chOff x="1367183" y="5452531"/>
            <a:chExt cx="10430472" cy="1016032"/>
          </a:xfrm>
        </p:grpSpPr>
        <p:sp>
          <p:nvSpPr>
            <p:cNvPr id="39" name="矩形 38"/>
            <p:cNvSpPr/>
            <p:nvPr/>
          </p:nvSpPr>
          <p:spPr>
            <a:xfrm>
              <a:off x="1367183" y="6247910"/>
              <a:ext cx="10117667" cy="22065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箭头: 上 39"/>
            <p:cNvSpPr/>
            <p:nvPr/>
          </p:nvSpPr>
          <p:spPr>
            <a:xfrm>
              <a:off x="11345333" y="5452531"/>
              <a:ext cx="452322" cy="1016031"/>
            </a:xfrm>
            <a:prstGeom prst="up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2904068" y="4605867"/>
            <a:ext cx="2497666" cy="1569660"/>
          </a:xfrm>
          <a:prstGeom prst="rect">
            <a:avLst/>
          </a:prstGeom>
          <a:noFill/>
          <a:ln>
            <a:solidFill>
              <a:schemeClr val="tx1"/>
            </a:solidFill>
          </a:ln>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加入了什么物质，发生了什么反应，</a:t>
            </a:r>
            <a:endParaRPr lang="zh-CN" altLang="en-US"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进行了什么操作，分离了什么杂质。</a:t>
            </a:r>
            <a:endParaRPr lang="zh-CN" altLang="en-US" sz="24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731000" y="5159864"/>
            <a:ext cx="2793999" cy="461665"/>
          </a:xfrm>
          <a:prstGeom prst="rect">
            <a:avLst/>
          </a:prstGeom>
          <a:noFill/>
          <a:ln>
            <a:solidFill>
              <a:schemeClr val="tx1"/>
            </a:solidFill>
          </a:ln>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关注“元素”去向</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4" name="箭头: 右 13"/>
          <p:cNvSpPr/>
          <p:nvPr/>
        </p:nvSpPr>
        <p:spPr>
          <a:xfrm>
            <a:off x="5765800" y="5231221"/>
            <a:ext cx="660400" cy="3903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85159" y="76201"/>
            <a:ext cx="3645096"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工艺流程解题策略</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1194620" y="27708"/>
            <a:ext cx="729526" cy="729526"/>
          </a:xfrm>
          <a:prstGeom prst="rect">
            <a:avLst/>
          </a:prstGeom>
        </p:spPr>
      </p:pic>
      <p:grpSp>
        <p:nvGrpSpPr>
          <p:cNvPr id="54" name="组合 53"/>
          <p:cNvGrpSpPr/>
          <p:nvPr/>
        </p:nvGrpSpPr>
        <p:grpSpPr>
          <a:xfrm>
            <a:off x="2102395" y="1760560"/>
            <a:ext cx="9770360" cy="1798459"/>
            <a:chOff x="1452259" y="1939887"/>
            <a:chExt cx="9770360" cy="1798459"/>
          </a:xfrm>
        </p:grpSpPr>
        <p:sp>
          <p:nvSpPr>
            <p:cNvPr id="55" name="文本框 54"/>
            <p:cNvSpPr txBox="1"/>
            <p:nvPr/>
          </p:nvSpPr>
          <p:spPr>
            <a:xfrm>
              <a:off x="2763453" y="2724078"/>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酸浸</a:t>
              </a:r>
              <a:endParaRPr lang="zh-CN" altLang="en-US" b="1" dirty="0">
                <a:latin typeface="宋体" panose="02010600030101010101" pitchFamily="2" charset="-122"/>
                <a:ea typeface="宋体" panose="02010600030101010101" pitchFamily="2" charset="-122"/>
              </a:endParaRPr>
            </a:p>
          </p:txBody>
        </p:sp>
        <p:sp>
          <p:nvSpPr>
            <p:cNvPr id="56" name="文本框 55"/>
            <p:cNvSpPr txBox="1"/>
            <p:nvPr/>
          </p:nvSpPr>
          <p:spPr>
            <a:xfrm>
              <a:off x="4133015" y="2715482"/>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沉铜</a:t>
              </a:r>
              <a:endParaRPr lang="zh-CN" altLang="en-US" b="1" dirty="0">
                <a:latin typeface="宋体" panose="02010600030101010101" pitchFamily="2" charset="-122"/>
                <a:ea typeface="宋体" panose="02010600030101010101" pitchFamily="2" charset="-122"/>
              </a:endParaRPr>
            </a:p>
          </p:txBody>
        </p:sp>
        <p:sp>
          <p:nvSpPr>
            <p:cNvPr id="57" name="文本框 56"/>
            <p:cNvSpPr txBox="1"/>
            <p:nvPr/>
          </p:nvSpPr>
          <p:spPr>
            <a:xfrm>
              <a:off x="5512305"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沉锰</a:t>
              </a:r>
              <a:endParaRPr lang="zh-CN" altLang="en-US" b="1" dirty="0">
                <a:latin typeface="宋体" panose="02010600030101010101" pitchFamily="2" charset="-122"/>
                <a:ea typeface="宋体" panose="02010600030101010101" pitchFamily="2" charset="-122"/>
              </a:endParaRPr>
            </a:p>
          </p:txBody>
        </p:sp>
        <p:sp>
          <p:nvSpPr>
            <p:cNvPr id="58" name="文本框 57"/>
            <p:cNvSpPr txBox="1"/>
            <p:nvPr/>
          </p:nvSpPr>
          <p:spPr>
            <a:xfrm>
              <a:off x="6833227"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沉淀</a:t>
              </a:r>
              <a:endParaRPr lang="zh-CN" altLang="en-US" b="1" dirty="0">
                <a:latin typeface="宋体" panose="02010600030101010101" pitchFamily="2" charset="-122"/>
                <a:ea typeface="宋体" panose="02010600030101010101" pitchFamily="2" charset="-122"/>
              </a:endParaRPr>
            </a:p>
          </p:txBody>
        </p:sp>
        <p:sp>
          <p:nvSpPr>
            <p:cNvPr id="59" name="文本框 58"/>
            <p:cNvSpPr txBox="1"/>
            <p:nvPr/>
          </p:nvSpPr>
          <p:spPr>
            <a:xfrm>
              <a:off x="8193061" y="2716097"/>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沉钴</a:t>
              </a:r>
              <a:endParaRPr lang="zh-CN" altLang="en-US" b="1" dirty="0">
                <a:latin typeface="宋体" panose="02010600030101010101" pitchFamily="2" charset="-122"/>
                <a:ea typeface="宋体" panose="02010600030101010101" pitchFamily="2" charset="-122"/>
              </a:endParaRPr>
            </a:p>
          </p:txBody>
        </p:sp>
        <p:sp>
          <p:nvSpPr>
            <p:cNvPr id="60" name="文本框 59"/>
            <p:cNvSpPr txBox="1"/>
            <p:nvPr/>
          </p:nvSpPr>
          <p:spPr>
            <a:xfrm>
              <a:off x="10146293" y="2716770"/>
              <a:ext cx="107632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Co(OH)</a:t>
              </a:r>
              <a:r>
                <a:rPr lang="en-US" altLang="zh-CN" b="1" baseline="-25000" dirty="0">
                  <a:latin typeface="宋体" panose="02010600030101010101" pitchFamily="2" charset="-122"/>
                  <a:ea typeface="宋体" panose="02010600030101010101" pitchFamily="2" charset="-122"/>
                </a:rPr>
                <a:t>3</a:t>
              </a:r>
              <a:endParaRPr lang="zh-CN" altLang="en-US" b="1" baseline="-25000" dirty="0">
                <a:latin typeface="宋体" panose="02010600030101010101" pitchFamily="2" charset="-122"/>
                <a:ea typeface="宋体" panose="02010600030101010101" pitchFamily="2" charset="-122"/>
              </a:endParaRPr>
            </a:p>
          </p:txBody>
        </p:sp>
        <p:sp>
          <p:nvSpPr>
            <p:cNvPr id="61" name="文本框 60"/>
            <p:cNvSpPr txBox="1"/>
            <p:nvPr/>
          </p:nvSpPr>
          <p:spPr>
            <a:xfrm>
              <a:off x="1452259" y="2585578"/>
              <a:ext cx="736600" cy="646331"/>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炼锌废渣</a:t>
              </a:r>
              <a:endParaRPr lang="zh-CN" altLang="en-US" b="1" dirty="0">
                <a:latin typeface="宋体" panose="02010600030101010101" pitchFamily="2" charset="-122"/>
                <a:ea typeface="宋体" panose="02010600030101010101" pitchFamily="2" charset="-122"/>
              </a:endParaRPr>
            </a:p>
          </p:txBody>
        </p:sp>
        <p:sp>
          <p:nvSpPr>
            <p:cNvPr id="62" name="文本框 61"/>
            <p:cNvSpPr txBox="1"/>
            <p:nvPr/>
          </p:nvSpPr>
          <p:spPr>
            <a:xfrm>
              <a:off x="2617124" y="1950401"/>
              <a:ext cx="1026592" cy="369332"/>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稀</a:t>
              </a: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SO</a:t>
              </a:r>
              <a:r>
                <a:rPr lang="en-US" altLang="zh-CN" b="1" baseline="-25000" dirty="0">
                  <a:latin typeface="宋体" panose="02010600030101010101" pitchFamily="2" charset="-122"/>
                  <a:ea typeface="宋体" panose="02010600030101010101" pitchFamily="2" charset="-122"/>
                </a:rPr>
                <a:t>4</a:t>
              </a:r>
              <a:endParaRPr lang="zh-CN" altLang="en-US" b="1" baseline="-25000" dirty="0">
                <a:latin typeface="宋体" panose="02010600030101010101" pitchFamily="2" charset="-122"/>
                <a:ea typeface="宋体" panose="02010600030101010101" pitchFamily="2" charset="-122"/>
              </a:endParaRPr>
            </a:p>
          </p:txBody>
        </p:sp>
        <p:sp>
          <p:nvSpPr>
            <p:cNvPr id="63" name="文本框 62"/>
            <p:cNvSpPr txBox="1"/>
            <p:nvPr/>
          </p:nvSpPr>
          <p:spPr>
            <a:xfrm>
              <a:off x="4210836" y="1939887"/>
              <a:ext cx="570180"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endParaRPr lang="zh-CN" altLang="en-US" b="1" baseline="-25000" dirty="0">
                <a:latin typeface="宋体" panose="02010600030101010101" pitchFamily="2" charset="-122"/>
                <a:ea typeface="宋体" panose="02010600030101010101" pitchFamily="2" charset="-122"/>
              </a:endParaRPr>
            </a:p>
          </p:txBody>
        </p:sp>
        <p:sp>
          <p:nvSpPr>
            <p:cNvPr id="64" name="文本框 63"/>
            <p:cNvSpPr txBox="1"/>
            <p:nvPr/>
          </p:nvSpPr>
          <p:spPr>
            <a:xfrm>
              <a:off x="5439807"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O</a:t>
              </a:r>
              <a:r>
                <a:rPr lang="en-US" altLang="zh-CN" b="1" baseline="-25000" dirty="0">
                  <a:latin typeface="宋体" panose="02010600030101010101" pitchFamily="2" charset="-122"/>
                  <a:ea typeface="宋体" panose="02010600030101010101" pitchFamily="2" charset="-122"/>
                </a:rPr>
                <a:t>8</a:t>
              </a:r>
              <a:endParaRPr lang="zh-CN" altLang="en-US" b="1" baseline="-25000" dirty="0">
                <a:latin typeface="宋体" panose="02010600030101010101" pitchFamily="2" charset="-122"/>
                <a:ea typeface="宋体" panose="02010600030101010101" pitchFamily="2" charset="-122"/>
              </a:endParaRPr>
            </a:p>
          </p:txBody>
        </p:sp>
        <p:sp>
          <p:nvSpPr>
            <p:cNvPr id="65" name="文本框 64"/>
            <p:cNvSpPr txBox="1"/>
            <p:nvPr/>
          </p:nvSpPr>
          <p:spPr>
            <a:xfrm>
              <a:off x="6760729"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NaOH</a:t>
              </a:r>
              <a:endParaRPr lang="zh-CN" altLang="en-US" b="1" dirty="0">
                <a:latin typeface="宋体" panose="02010600030101010101" pitchFamily="2" charset="-122"/>
                <a:ea typeface="宋体" panose="02010600030101010101" pitchFamily="2" charset="-122"/>
              </a:endParaRPr>
            </a:p>
          </p:txBody>
        </p:sp>
        <p:sp>
          <p:nvSpPr>
            <p:cNvPr id="66" name="文本框 65"/>
            <p:cNvSpPr txBox="1"/>
            <p:nvPr/>
          </p:nvSpPr>
          <p:spPr>
            <a:xfrm>
              <a:off x="8149747" y="1947327"/>
              <a:ext cx="809098" cy="369332"/>
            </a:xfrm>
            <a:prstGeom prst="rect">
              <a:avLst/>
            </a:prstGeom>
            <a:noFill/>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NaClO</a:t>
              </a:r>
              <a:endParaRPr lang="zh-CN" altLang="en-US" b="1" dirty="0">
                <a:latin typeface="宋体" panose="02010600030101010101" pitchFamily="2" charset="-122"/>
                <a:ea typeface="宋体" panose="02010600030101010101" pitchFamily="2" charset="-122"/>
              </a:endParaRPr>
            </a:p>
          </p:txBody>
        </p:sp>
        <p:cxnSp>
          <p:nvCxnSpPr>
            <p:cNvPr id="67" name="直接箭头连接符 66"/>
            <p:cNvCxnSpPr>
              <a:stCxn id="62" idx="2"/>
              <a:endCxn id="55" idx="0"/>
            </p:cNvCxnSpPr>
            <p:nvPr/>
          </p:nvCxnSpPr>
          <p:spPr>
            <a:xfrm>
              <a:off x="3130420" y="2319733"/>
              <a:ext cx="1333" cy="4043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63" idx="2"/>
              <a:endCxn id="56" idx="0"/>
            </p:cNvCxnSpPr>
            <p:nvPr/>
          </p:nvCxnSpPr>
          <p:spPr>
            <a:xfrm>
              <a:off x="4495926" y="2309219"/>
              <a:ext cx="5389" cy="4062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64" idx="2"/>
              <a:endCxn id="57" idx="0"/>
            </p:cNvCxnSpPr>
            <p:nvPr/>
          </p:nvCxnSpPr>
          <p:spPr>
            <a:xfrm>
              <a:off x="5880605"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65" idx="2"/>
              <a:endCxn id="58" idx="0"/>
            </p:cNvCxnSpPr>
            <p:nvPr/>
          </p:nvCxnSpPr>
          <p:spPr>
            <a:xfrm>
              <a:off x="7201527"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66" idx="2"/>
              <a:endCxn id="59" idx="0"/>
            </p:cNvCxnSpPr>
            <p:nvPr/>
          </p:nvCxnSpPr>
          <p:spPr>
            <a:xfrm>
              <a:off x="8554296" y="2316659"/>
              <a:ext cx="7065" cy="3994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59" idx="3"/>
            </p:cNvCxnSpPr>
            <p:nvPr/>
          </p:nvCxnSpPr>
          <p:spPr>
            <a:xfrm>
              <a:off x="8929661" y="2900763"/>
              <a:ext cx="1350639" cy="72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58" idx="3"/>
              <a:endCxn id="59" idx="1"/>
            </p:cNvCxnSpPr>
            <p:nvPr/>
          </p:nvCxnSpPr>
          <p:spPr>
            <a:xfrm>
              <a:off x="7569827" y="2900395"/>
              <a:ext cx="623234" cy="3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stCxn id="57" idx="3"/>
              <a:endCxn id="58" idx="1"/>
            </p:cNvCxnSpPr>
            <p:nvPr/>
          </p:nvCxnSpPr>
          <p:spPr>
            <a:xfrm>
              <a:off x="6248905" y="2900395"/>
              <a:ext cx="58432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a:stCxn id="56" idx="3"/>
              <a:endCxn id="57" idx="1"/>
            </p:cNvCxnSpPr>
            <p:nvPr/>
          </p:nvCxnSpPr>
          <p:spPr>
            <a:xfrm>
              <a:off x="4869615" y="2900148"/>
              <a:ext cx="642690" cy="24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stCxn id="55" idx="3"/>
              <a:endCxn id="56" idx="1"/>
            </p:cNvCxnSpPr>
            <p:nvPr/>
          </p:nvCxnSpPr>
          <p:spPr>
            <a:xfrm flipV="1">
              <a:off x="3500053" y="2900148"/>
              <a:ext cx="632962" cy="859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1" idx="3"/>
              <a:endCxn id="55" idx="1"/>
            </p:cNvCxnSpPr>
            <p:nvPr/>
          </p:nvCxnSpPr>
          <p:spPr>
            <a:xfrm>
              <a:off x="2188859" y="2908744"/>
              <a:ext cx="57459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762120" y="3362689"/>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浸渣</a:t>
              </a:r>
              <a:endParaRPr lang="zh-CN" altLang="en-US" b="1" dirty="0">
                <a:latin typeface="宋体" panose="02010600030101010101" pitchFamily="2" charset="-122"/>
                <a:ea typeface="宋体" panose="02010600030101010101" pitchFamily="2" charset="-122"/>
              </a:endParaRPr>
            </a:p>
          </p:txBody>
        </p:sp>
        <p:sp>
          <p:nvSpPr>
            <p:cNvPr id="79" name="文本框 78"/>
            <p:cNvSpPr txBox="1"/>
            <p:nvPr/>
          </p:nvSpPr>
          <p:spPr>
            <a:xfrm>
              <a:off x="4129583" y="3362689"/>
              <a:ext cx="736600" cy="369332"/>
            </a:xfrm>
            <a:prstGeom prst="rect">
              <a:avLst/>
            </a:prstGeom>
            <a:noFill/>
            <a:ln w="19050">
              <a:noFill/>
            </a:ln>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CuS</a:t>
              </a:r>
              <a:endParaRPr lang="zh-CN" altLang="en-US" b="1" dirty="0">
                <a:latin typeface="宋体" panose="02010600030101010101" pitchFamily="2" charset="-122"/>
                <a:ea typeface="宋体" panose="02010600030101010101" pitchFamily="2" charset="-122"/>
              </a:endParaRPr>
            </a:p>
          </p:txBody>
        </p:sp>
        <p:sp>
          <p:nvSpPr>
            <p:cNvPr id="80" name="文本框 79"/>
            <p:cNvSpPr txBox="1"/>
            <p:nvPr/>
          </p:nvSpPr>
          <p:spPr>
            <a:xfrm>
              <a:off x="5565142" y="3362689"/>
              <a:ext cx="642690" cy="369332"/>
            </a:xfrm>
            <a:prstGeom prst="rect">
              <a:avLst/>
            </a:prstGeom>
            <a:noFill/>
            <a:ln w="19050">
              <a:noFill/>
            </a:ln>
          </p:spPr>
          <p:txBody>
            <a:bodyPr wrap="square" rtlCol="0">
              <a:spAutoFit/>
            </a:bodyPr>
            <a:lstStyle/>
            <a:p>
              <a:pPr algn="ctr"/>
              <a:r>
                <a:rPr lang="en-US" altLang="zh-CN" b="1" dirty="0">
                  <a:latin typeface="宋体" panose="02010600030101010101" pitchFamily="2" charset="-122"/>
                  <a:ea typeface="宋体" panose="02010600030101010101" pitchFamily="2" charset="-122"/>
                </a:rPr>
                <a:t>MnO</a:t>
              </a:r>
              <a:r>
                <a:rPr lang="en-US" altLang="zh-CN" b="1" baseline="-25000" dirty="0">
                  <a:latin typeface="宋体" panose="02010600030101010101" pitchFamily="2" charset="-122"/>
                  <a:ea typeface="宋体" panose="02010600030101010101" pitchFamily="2" charset="-122"/>
                </a:rPr>
                <a:t>2</a:t>
              </a:r>
              <a:endParaRPr lang="zh-CN" altLang="en-US" b="1" baseline="-25000" dirty="0">
                <a:latin typeface="宋体" panose="02010600030101010101" pitchFamily="2" charset="-122"/>
                <a:ea typeface="宋体" panose="02010600030101010101" pitchFamily="2" charset="-122"/>
              </a:endParaRPr>
            </a:p>
          </p:txBody>
        </p:sp>
        <p:sp>
          <p:nvSpPr>
            <p:cNvPr id="81" name="文本框 80"/>
            <p:cNvSpPr txBox="1"/>
            <p:nvPr/>
          </p:nvSpPr>
          <p:spPr>
            <a:xfrm>
              <a:off x="6835325" y="3369014"/>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滤渣</a:t>
              </a:r>
              <a:endParaRPr lang="zh-CN" altLang="en-US" b="1" dirty="0">
                <a:latin typeface="宋体" panose="02010600030101010101" pitchFamily="2" charset="-122"/>
                <a:ea typeface="宋体" panose="02010600030101010101" pitchFamily="2" charset="-122"/>
              </a:endParaRPr>
            </a:p>
          </p:txBody>
        </p:sp>
        <p:sp>
          <p:nvSpPr>
            <p:cNvPr id="82" name="文本框 81"/>
            <p:cNvSpPr txBox="1"/>
            <p:nvPr/>
          </p:nvSpPr>
          <p:spPr>
            <a:xfrm>
              <a:off x="8193061" y="3359287"/>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滤液</a:t>
              </a:r>
              <a:endParaRPr lang="zh-CN" altLang="en-US" b="1" dirty="0">
                <a:latin typeface="宋体" panose="02010600030101010101" pitchFamily="2" charset="-122"/>
                <a:ea typeface="宋体" panose="02010600030101010101" pitchFamily="2" charset="-122"/>
              </a:endParaRPr>
            </a:p>
          </p:txBody>
        </p:sp>
        <p:cxnSp>
          <p:nvCxnSpPr>
            <p:cNvPr id="83" name="直接箭头连接符 82"/>
            <p:cNvCxnSpPr>
              <a:stCxn id="55" idx="2"/>
              <a:endCxn id="78" idx="0"/>
            </p:cNvCxnSpPr>
            <p:nvPr/>
          </p:nvCxnSpPr>
          <p:spPr>
            <a:xfrm flipH="1">
              <a:off x="3130420" y="3093410"/>
              <a:ext cx="1333" cy="26927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56" idx="2"/>
              <a:endCxn id="79" idx="0"/>
            </p:cNvCxnSpPr>
            <p:nvPr/>
          </p:nvCxnSpPr>
          <p:spPr>
            <a:xfrm flipH="1">
              <a:off x="4497883" y="3084814"/>
              <a:ext cx="3432" cy="2778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stCxn id="57" idx="2"/>
              <a:endCxn id="80" idx="0"/>
            </p:cNvCxnSpPr>
            <p:nvPr/>
          </p:nvCxnSpPr>
          <p:spPr>
            <a:xfrm>
              <a:off x="5880605" y="3085061"/>
              <a:ext cx="5882" cy="2776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58" idx="2"/>
              <a:endCxn id="81" idx="0"/>
            </p:cNvCxnSpPr>
            <p:nvPr/>
          </p:nvCxnSpPr>
          <p:spPr>
            <a:xfrm>
              <a:off x="7201527" y="3085061"/>
              <a:ext cx="2098" cy="2839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59" idx="2"/>
              <a:endCxn id="82" idx="0"/>
            </p:cNvCxnSpPr>
            <p:nvPr/>
          </p:nvCxnSpPr>
          <p:spPr>
            <a:xfrm>
              <a:off x="8561361" y="3085429"/>
              <a:ext cx="0" cy="27385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8" name="矩形 87"/>
          <p:cNvSpPr/>
          <p:nvPr/>
        </p:nvSpPr>
        <p:spPr>
          <a:xfrm>
            <a:off x="1111877" y="821305"/>
            <a:ext cx="10667999" cy="843043"/>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200" b="1" dirty="0">
                <a:solidFill>
                  <a:schemeClr val="tx1"/>
                </a:solidFill>
                <a:latin typeface="楷体" panose="02010609060101010101" pitchFamily="49" charset="-122"/>
                <a:ea typeface="楷体" panose="02010609060101010101" pitchFamily="49" charset="-122"/>
              </a:rPr>
              <a:t>（</a:t>
            </a:r>
            <a:r>
              <a:rPr lang="en-US" altLang="zh-CN" sz="2200" b="1" dirty="0">
                <a:solidFill>
                  <a:schemeClr val="tx1"/>
                </a:solidFill>
                <a:latin typeface="楷体" panose="02010609060101010101" pitchFamily="49" charset="-122"/>
                <a:ea typeface="楷体" panose="02010609060101010101" pitchFamily="49" charset="-122"/>
              </a:rPr>
              <a:t>2024·</a:t>
            </a:r>
            <a:r>
              <a:rPr lang="zh-CN" altLang="en-US" sz="2200" b="1" dirty="0">
                <a:solidFill>
                  <a:schemeClr val="tx1"/>
                </a:solidFill>
                <a:latin typeface="楷体" panose="02010609060101010101" pitchFamily="49" charset="-122"/>
                <a:ea typeface="楷体" panose="02010609060101010101" pitchFamily="49" charset="-122"/>
              </a:rPr>
              <a:t>全国甲卷）钴在新能源、新材料领域具有重要用途。某炼锌废渣含有</a:t>
            </a:r>
            <a:r>
              <a:rPr lang="zh-CN" altLang="en-US" sz="2200" b="1" dirty="0">
                <a:solidFill>
                  <a:srgbClr val="C00000"/>
                </a:solidFill>
                <a:latin typeface="微软雅黑" panose="020B0503020204020204" pitchFamily="34" charset="-122"/>
                <a:ea typeface="微软雅黑" panose="020B0503020204020204" pitchFamily="34" charset="-122"/>
              </a:rPr>
              <a:t>锌</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铅</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铜</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铁</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钴</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锰的</a:t>
            </a:r>
            <a:r>
              <a:rPr lang="en-US" altLang="zh-CN" sz="2200" b="1" dirty="0">
                <a:solidFill>
                  <a:srgbClr val="C00000"/>
                </a:solidFill>
                <a:latin typeface="微软雅黑" panose="020B0503020204020204" pitchFamily="34" charset="-122"/>
                <a:ea typeface="微软雅黑" panose="020B0503020204020204" pitchFamily="34" charset="-122"/>
              </a:rPr>
              <a:t>+2</a:t>
            </a:r>
            <a:r>
              <a:rPr lang="zh-CN" altLang="en-US" sz="2200" b="1" dirty="0">
                <a:solidFill>
                  <a:srgbClr val="C00000"/>
                </a:solidFill>
                <a:latin typeface="微软雅黑" panose="020B0503020204020204" pitchFamily="34" charset="-122"/>
                <a:ea typeface="微软雅黑" panose="020B0503020204020204" pitchFamily="34" charset="-122"/>
              </a:rPr>
              <a:t>价氧化物</a:t>
            </a:r>
            <a:r>
              <a:rPr lang="zh-CN" altLang="en-US" sz="2200" b="1" dirty="0">
                <a:solidFill>
                  <a:schemeClr val="tx1"/>
                </a:solidFill>
                <a:latin typeface="楷体" panose="02010609060101010101" pitchFamily="49" charset="-122"/>
                <a:ea typeface="楷体" panose="02010609060101010101" pitchFamily="49" charset="-122"/>
              </a:rPr>
              <a:t>及</a:t>
            </a:r>
            <a:r>
              <a:rPr lang="zh-CN" altLang="en-US" sz="2200" b="1" dirty="0">
                <a:solidFill>
                  <a:srgbClr val="C00000"/>
                </a:solidFill>
                <a:latin typeface="微软雅黑" panose="020B0503020204020204" pitchFamily="34" charset="-122"/>
                <a:ea typeface="微软雅黑" panose="020B0503020204020204" pitchFamily="34" charset="-122"/>
              </a:rPr>
              <a:t>锌</a:t>
            </a:r>
            <a:r>
              <a:rPr lang="zh-CN" altLang="en-US" sz="2200" b="1" dirty="0">
                <a:solidFill>
                  <a:schemeClr val="tx1"/>
                </a:solidFill>
                <a:latin typeface="楷体" panose="02010609060101010101" pitchFamily="49" charset="-122"/>
                <a:ea typeface="楷体" panose="02010609060101010101" pitchFamily="49" charset="-122"/>
              </a:rPr>
              <a:t>和</a:t>
            </a:r>
            <a:r>
              <a:rPr lang="zh-CN" altLang="en-US" sz="2200" b="1" dirty="0">
                <a:solidFill>
                  <a:srgbClr val="C00000"/>
                </a:solidFill>
                <a:latin typeface="微软雅黑" panose="020B0503020204020204" pitchFamily="34" charset="-122"/>
                <a:ea typeface="微软雅黑" panose="020B0503020204020204" pitchFamily="34" charset="-122"/>
              </a:rPr>
              <a:t>铜</a:t>
            </a:r>
            <a:r>
              <a:rPr lang="zh-CN" altLang="en-US" sz="2200" b="1" dirty="0">
                <a:solidFill>
                  <a:schemeClr val="tx1"/>
                </a:solidFill>
                <a:latin typeface="楷体" panose="02010609060101010101" pitchFamily="49" charset="-122"/>
                <a:ea typeface="楷体" panose="02010609060101010101" pitchFamily="49" charset="-122"/>
              </a:rPr>
              <a:t>的</a:t>
            </a:r>
            <a:r>
              <a:rPr lang="zh-CN" altLang="en-US" sz="2200" dirty="0">
                <a:solidFill>
                  <a:srgbClr val="C00000"/>
                </a:solidFill>
                <a:latin typeface="微软雅黑" panose="020B0503020204020204" pitchFamily="34" charset="-122"/>
                <a:ea typeface="微软雅黑" panose="020B0503020204020204" pitchFamily="34" charset="-122"/>
              </a:rPr>
              <a:t>单质</a:t>
            </a:r>
            <a:r>
              <a:rPr lang="zh-CN" altLang="en-US" sz="2200" b="1" dirty="0">
                <a:solidFill>
                  <a:schemeClr val="tx1"/>
                </a:solidFill>
                <a:latin typeface="楷体" panose="02010609060101010101" pitchFamily="49" charset="-122"/>
                <a:ea typeface="楷体" panose="02010609060101010101" pitchFamily="49" charset="-122"/>
              </a:rPr>
              <a:t>。从该废渣中</a:t>
            </a:r>
            <a:r>
              <a:rPr lang="zh-CN" altLang="en-US" sz="2200" b="1" dirty="0">
                <a:solidFill>
                  <a:srgbClr val="C00000"/>
                </a:solidFill>
                <a:latin typeface="微软雅黑" panose="020B0503020204020204" pitchFamily="34" charset="-122"/>
                <a:ea typeface="微软雅黑" panose="020B0503020204020204" pitchFamily="34" charset="-122"/>
              </a:rPr>
              <a:t>提取钴</a:t>
            </a:r>
            <a:r>
              <a:rPr lang="zh-CN" altLang="en-US" sz="2200" b="1" dirty="0">
                <a:solidFill>
                  <a:schemeClr val="tx1"/>
                </a:solidFill>
                <a:latin typeface="楷体" panose="02010609060101010101" pitchFamily="49" charset="-122"/>
                <a:ea typeface="楷体" panose="02010609060101010101" pitchFamily="49" charset="-122"/>
              </a:rPr>
              <a:t>的一种流程如下。</a:t>
            </a:r>
            <a:endParaRPr lang="en-US" altLang="zh-CN" sz="22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9"/>
                                        </p:tgtEl>
                                        <p:attrNameLst>
                                          <p:attrName>style.color</p:attrName>
                                        </p:attrNameLst>
                                      </p:cBhvr>
                                      <p:to>
                                        <a:schemeClr val="bg1"/>
                                      </p:to>
                                    </p:animClr>
                                    <p:animClr clrSpc="rgb" dir="cw">
                                      <p:cBhvr>
                                        <p:cTn id="7" dur="250" autoRev="1" fill="remove"/>
                                        <p:tgtEl>
                                          <p:spTgt spid="9"/>
                                        </p:tgtEl>
                                        <p:attrNameLst>
                                          <p:attrName>fillcolor</p:attrName>
                                        </p:attrNameLst>
                                      </p:cBhvr>
                                      <p:to>
                                        <a:schemeClr val="bg1"/>
                                      </p:to>
                                    </p:animClr>
                                    <p:set>
                                      <p:cBhvr>
                                        <p:cTn id="8" dur="250" autoRev="1" fill="remove"/>
                                        <p:tgtEl>
                                          <p:spTgt spid="9"/>
                                        </p:tgtEl>
                                        <p:attrNameLst>
                                          <p:attrName>fill.type</p:attrName>
                                        </p:attrNameLst>
                                      </p:cBhvr>
                                      <p:to>
                                        <p:strVal val="solid"/>
                                      </p:to>
                                    </p:set>
                                    <p:set>
                                      <p:cBhvr>
                                        <p:cTn id="9" dur="250" autoRev="1" fill="remove"/>
                                        <p:tgtEl>
                                          <p:spTgt spid="9"/>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14"/>
                                        </p:tgtEl>
                                        <p:attrNameLst>
                                          <p:attrName>style.color</p:attrName>
                                        </p:attrNameLst>
                                      </p:cBhvr>
                                      <p:to>
                                        <a:schemeClr val="bg1"/>
                                      </p:to>
                                    </p:animClr>
                                    <p:animClr clrSpc="rgb" dir="cw">
                                      <p:cBhvr>
                                        <p:cTn id="12" dur="250" autoRev="1" fill="remove"/>
                                        <p:tgtEl>
                                          <p:spTgt spid="14"/>
                                        </p:tgtEl>
                                        <p:attrNameLst>
                                          <p:attrName>fillcolor</p:attrName>
                                        </p:attrNameLst>
                                      </p:cBhvr>
                                      <p:to>
                                        <a:schemeClr val="bg1"/>
                                      </p:to>
                                    </p:animClr>
                                    <p:set>
                                      <p:cBhvr>
                                        <p:cTn id="13" dur="250" autoRev="1" fill="remove"/>
                                        <p:tgtEl>
                                          <p:spTgt spid="14"/>
                                        </p:tgtEl>
                                        <p:attrNameLst>
                                          <p:attrName>fill.type</p:attrName>
                                        </p:attrNameLst>
                                      </p:cBhvr>
                                      <p:to>
                                        <p:strVal val="solid"/>
                                      </p:to>
                                    </p:set>
                                    <p:set>
                                      <p:cBhvr>
                                        <p:cTn id="14" dur="250" autoRev="1" fill="remove"/>
                                        <p:tgtEl>
                                          <p:spTgt spid="14"/>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13"/>
                                        </p:tgtEl>
                                        <p:attrNameLst>
                                          <p:attrName>style.color</p:attrName>
                                        </p:attrNameLst>
                                      </p:cBhvr>
                                      <p:to>
                                        <a:schemeClr val="bg1"/>
                                      </p:to>
                                    </p:animClr>
                                    <p:animClr clrSpc="rgb" dir="cw">
                                      <p:cBhvr>
                                        <p:cTn id="17" dur="250" autoRev="1" fill="remove"/>
                                        <p:tgtEl>
                                          <p:spTgt spid="13"/>
                                        </p:tgtEl>
                                        <p:attrNameLst>
                                          <p:attrName>fillcolor</p:attrName>
                                        </p:attrNameLst>
                                      </p:cBhvr>
                                      <p:to>
                                        <a:schemeClr val="bg1"/>
                                      </p:to>
                                    </p:animClr>
                                    <p:set>
                                      <p:cBhvr>
                                        <p:cTn id="18" dur="250" autoRev="1" fill="remove"/>
                                        <p:tgtEl>
                                          <p:spTgt spid="13"/>
                                        </p:tgtEl>
                                        <p:attrNameLst>
                                          <p:attrName>fill.type</p:attrName>
                                        </p:attrNameLst>
                                      </p:cBhvr>
                                      <p:to>
                                        <p:strVal val="solid"/>
                                      </p:to>
                                    </p:set>
                                    <p:set>
                                      <p:cBhvr>
                                        <p:cTn id="19" dur="25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1168592" y="2020380"/>
            <a:ext cx="10892367" cy="4154984"/>
          </a:xfrm>
          <a:prstGeom prst="rect">
            <a:avLst/>
          </a:prstGeom>
          <a:noFill/>
          <a:ln>
            <a:solidFill>
              <a:schemeClr val="tx1"/>
            </a:solidFill>
          </a:ln>
        </p:spPr>
        <p:txBody>
          <a:bodyPr wrap="square">
            <a:spAutoFit/>
          </a:bodyPr>
          <a:lstStyle/>
          <a:p>
            <a:r>
              <a:rPr lang="zh-CN" altLang="en-US" sz="2400" b="1" dirty="0">
                <a:latin typeface="楷体" panose="02010609060101010101" pitchFamily="49" charset="-122"/>
                <a:ea typeface="楷体" panose="02010609060101010101" pitchFamily="49" charset="-122"/>
              </a:rPr>
              <a:t>回答下列问题：</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）“酸浸”前，需将废渣磨碎，其目的是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）“酸浸”步骤中，</a:t>
            </a:r>
            <a:r>
              <a:rPr lang="en-US" altLang="zh-CN" sz="2400" b="1" dirty="0" err="1">
                <a:latin typeface="宋体" panose="02010600030101010101" pitchFamily="2" charset="-122"/>
                <a:ea typeface="宋体" panose="02010600030101010101" pitchFamily="2" charset="-122"/>
              </a:rPr>
              <a:t>CoO</a:t>
            </a:r>
            <a:r>
              <a:rPr lang="zh-CN" altLang="en-US" sz="2400" b="1" dirty="0">
                <a:latin typeface="楷体" panose="02010609060101010101" pitchFamily="49" charset="-122"/>
                <a:ea typeface="楷体" panose="02010609060101010101" pitchFamily="49" charset="-122"/>
              </a:rPr>
              <a:t>发生反应的化学方程式是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3</a:t>
            </a:r>
            <a:r>
              <a:rPr lang="zh-CN" altLang="en-US" sz="2400" b="1" dirty="0">
                <a:latin typeface="楷体" panose="02010609060101010101" pitchFamily="49" charset="-122"/>
                <a:ea typeface="楷体" panose="02010609060101010101" pitchFamily="49" charset="-122"/>
              </a:rPr>
              <a:t>）假设“沉铜”后得到的滤液中</a:t>
            </a:r>
            <a:r>
              <a:rPr lang="en-US" altLang="zh-CN" sz="2400" b="1" dirty="0">
                <a:latin typeface="宋体" panose="02010600030101010101" pitchFamily="2" charset="-122"/>
                <a:ea typeface="宋体" panose="02010600030101010101" pitchFamily="2" charset="-122"/>
              </a:rPr>
              <a:t>C(Zn</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和</a:t>
            </a:r>
            <a:r>
              <a:rPr lang="en-US" altLang="zh-CN" sz="2400" b="1" dirty="0">
                <a:latin typeface="宋体" panose="02010600030101010101" pitchFamily="2" charset="-122"/>
                <a:ea typeface="宋体" panose="02010600030101010101" pitchFamily="2" charset="-122"/>
              </a:rPr>
              <a:t>C(Co</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均为</a:t>
            </a:r>
            <a:r>
              <a:rPr lang="en-US" altLang="zh-CN" sz="2400" b="1" dirty="0">
                <a:latin typeface="楷体" panose="02010609060101010101" pitchFamily="49" charset="-122"/>
                <a:ea typeface="楷体" panose="02010609060101010101" pitchFamily="49" charset="-122"/>
              </a:rPr>
              <a:t>0.1mol</a:t>
            </a:r>
            <a:r>
              <a:rPr lang="en-US" altLang="zh-CN" sz="2400" b="1" dirty="0">
                <a:latin typeface="宋体" panose="02010600030101010101" pitchFamily="2" charset="-122"/>
                <a:ea typeface="宋体" panose="02010600030101010101" pitchFamily="2" charset="-122"/>
              </a:rPr>
              <a:t>/L</a:t>
            </a:r>
            <a:r>
              <a:rPr lang="zh-CN" altLang="en-US" sz="2400" b="1" dirty="0">
                <a:latin typeface="楷体" panose="02010609060101010101" pitchFamily="49" charset="-122"/>
                <a:ea typeface="楷体" panose="02010609060101010101" pitchFamily="49" charset="-122"/>
              </a:rPr>
              <a:t>，向其中加入</a:t>
            </a:r>
            <a:r>
              <a:rPr lang="en-US" altLang="zh-CN" sz="2400" b="1" dirty="0">
                <a:latin typeface="宋体" panose="02010600030101010101" pitchFamily="2" charset="-122"/>
                <a:ea typeface="宋体" panose="02010600030101010101" pitchFamily="2" charset="-122"/>
              </a:rPr>
              <a:t>Na</a:t>
            </a:r>
            <a:r>
              <a:rPr lang="en-US" altLang="zh-CN" sz="2400" b="1" baseline="-25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S</a:t>
            </a:r>
            <a:r>
              <a:rPr lang="zh-CN" altLang="en-US" sz="2400" b="1" dirty="0">
                <a:latin typeface="楷体" panose="02010609060101010101" pitchFamily="49" charset="-122"/>
                <a:ea typeface="楷体" panose="02010609060101010101" pitchFamily="49" charset="-122"/>
              </a:rPr>
              <a:t>至</a:t>
            </a:r>
            <a:r>
              <a:rPr lang="en-US" altLang="zh-CN" sz="2400" b="1" dirty="0">
                <a:latin typeface="宋体" panose="02010600030101010101" pitchFamily="2" charset="-122"/>
                <a:ea typeface="宋体" panose="02010600030101010101" pitchFamily="2" charset="-122"/>
              </a:rPr>
              <a:t>Zn</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沉淀完全，此时溶液中</a:t>
            </a:r>
            <a:r>
              <a:rPr lang="en-US" altLang="zh-CN" sz="2400" b="1" dirty="0">
                <a:latin typeface="宋体" panose="02010600030101010101" pitchFamily="2" charset="-122"/>
                <a:ea typeface="宋体" panose="02010600030101010101" pitchFamily="2" charset="-122"/>
              </a:rPr>
              <a:t>C(Co</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en-US" altLang="zh-CN" sz="2400" b="1" dirty="0">
                <a:latin typeface="楷体" panose="02010609060101010101" pitchFamily="49" charset="-122"/>
                <a:ea typeface="楷体" panose="02010609060101010101" pitchFamily="49" charset="-122"/>
              </a:rPr>
              <a:t>=</a:t>
            </a:r>
            <a:r>
              <a:rPr lang="en-US" altLang="zh-CN" sz="2400" b="1" u="sng"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mol/L </a:t>
            </a:r>
            <a:r>
              <a:rPr lang="zh-CN" altLang="en-US" sz="2400" b="1" dirty="0">
                <a:latin typeface="楷体" panose="02010609060101010101" pitchFamily="49" charset="-122"/>
                <a:ea typeface="楷体" panose="02010609060101010101" pitchFamily="49" charset="-122"/>
              </a:rPr>
              <a:t>，据此判断能否实现</a:t>
            </a:r>
            <a:r>
              <a:rPr lang="en-US" altLang="zh-CN" sz="2400" b="1" dirty="0">
                <a:latin typeface="宋体" panose="02010600030101010101" pitchFamily="2" charset="-122"/>
                <a:ea typeface="宋体" panose="02010600030101010101" pitchFamily="2" charset="-122"/>
              </a:rPr>
              <a:t>Zn</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和</a:t>
            </a:r>
            <a:r>
              <a:rPr lang="en-US" altLang="zh-CN" sz="2400" b="1" dirty="0">
                <a:latin typeface="宋体" panose="02010600030101010101" pitchFamily="2" charset="-122"/>
                <a:ea typeface="宋体" panose="02010600030101010101" pitchFamily="2" charset="-122"/>
              </a:rPr>
              <a:t>Co</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的完全分离</a:t>
            </a:r>
            <a:r>
              <a:rPr lang="zh-CN" altLang="en-US" sz="2400" b="1" u="sng"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填“能”或“不能”</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）“沉锰”步骤中，生成</a:t>
            </a:r>
            <a:r>
              <a:rPr lang="en-US" altLang="zh-CN" sz="2400" b="1" dirty="0">
                <a:latin typeface="楷体" panose="02010609060101010101" pitchFamily="49" charset="-122"/>
                <a:ea typeface="楷体" panose="02010609060101010101" pitchFamily="49" charset="-122"/>
              </a:rPr>
              <a:t>1.0mol</a:t>
            </a:r>
            <a:r>
              <a:rPr lang="en-US" altLang="zh-CN" sz="2400" b="1" dirty="0">
                <a:latin typeface="宋体" panose="02010600030101010101" pitchFamily="2" charset="-122"/>
                <a:ea typeface="宋体" panose="02010600030101010101" pitchFamily="2" charset="-122"/>
              </a:rPr>
              <a:t>MnO</a:t>
            </a:r>
            <a:r>
              <a:rPr lang="en-US" altLang="zh-CN" sz="2400" b="1" baseline="-25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，产生</a:t>
            </a:r>
            <a:r>
              <a:rPr lang="en-US" altLang="zh-CN" sz="2400" b="1" dirty="0">
                <a:latin typeface="宋体" panose="02010600030101010101" pitchFamily="2" charset="-122"/>
                <a:ea typeface="宋体" panose="02010600030101010101" pitchFamily="2" charset="-122"/>
              </a:rPr>
              <a:t>H</a:t>
            </a:r>
            <a:r>
              <a:rPr lang="en-US" altLang="zh-CN" sz="2400" b="1" baseline="30000"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的物质的量为</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）“沉淀”步骤中，用</a:t>
            </a:r>
            <a:r>
              <a:rPr lang="en-US" altLang="zh-CN" sz="2400" b="1" dirty="0">
                <a:latin typeface="宋体" panose="02010600030101010101" pitchFamily="2" charset="-122"/>
                <a:ea typeface="宋体" panose="02010600030101010101" pitchFamily="2" charset="-122"/>
              </a:rPr>
              <a:t>NaOH</a:t>
            </a:r>
            <a:r>
              <a:rPr lang="zh-CN" altLang="en-US" sz="2400" b="1" dirty="0">
                <a:latin typeface="楷体" panose="02010609060101010101" pitchFamily="49" charset="-122"/>
                <a:ea typeface="楷体" panose="02010609060101010101" pitchFamily="49" charset="-122"/>
              </a:rPr>
              <a:t>调</a:t>
            </a:r>
            <a:r>
              <a:rPr lang="en-US" altLang="zh-CN" sz="2400" b="1" dirty="0">
                <a:latin typeface="宋体" panose="02010600030101010101" pitchFamily="2" charset="-122"/>
                <a:ea typeface="宋体" panose="02010600030101010101" pitchFamily="2" charset="-122"/>
              </a:rPr>
              <a:t>pH</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，分离出的滤渣是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6</a:t>
            </a:r>
            <a:r>
              <a:rPr lang="zh-CN" altLang="en-US" sz="2400" b="1" dirty="0">
                <a:latin typeface="楷体" panose="02010609060101010101" pitchFamily="49" charset="-122"/>
                <a:ea typeface="楷体" panose="02010609060101010101" pitchFamily="49" charset="-122"/>
              </a:rPr>
              <a:t>）“沉钴”步骤中，控制溶液</a:t>
            </a:r>
            <a:r>
              <a:rPr lang="en-US" altLang="zh-CN" sz="2400" b="1" dirty="0">
                <a:latin typeface="宋体" panose="02010600030101010101" pitchFamily="2" charset="-122"/>
                <a:ea typeface="宋体" panose="02010600030101010101" pitchFamily="2" charset="-122"/>
              </a:rPr>
              <a:t>pH</a:t>
            </a:r>
            <a:r>
              <a:rPr lang="en-US" altLang="zh-CN" sz="2400" b="1" dirty="0">
                <a:latin typeface="楷体" panose="02010609060101010101" pitchFamily="49" charset="-122"/>
                <a:ea typeface="楷体" panose="02010609060101010101" pitchFamily="49" charset="-122"/>
              </a:rPr>
              <a:t>=5.0</a:t>
            </a:r>
            <a:r>
              <a:rPr lang="en-US" altLang="zh-CN" sz="3200" b="1" baseline="-25000"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5.5</a:t>
            </a:r>
            <a:r>
              <a:rPr lang="zh-CN" altLang="en-US" sz="2400" b="1" dirty="0">
                <a:latin typeface="楷体" panose="02010609060101010101" pitchFamily="49" charset="-122"/>
                <a:ea typeface="楷体" panose="02010609060101010101" pitchFamily="49" charset="-122"/>
              </a:rPr>
              <a:t>，加入适量的</a:t>
            </a:r>
            <a:r>
              <a:rPr lang="en-US" altLang="zh-CN" sz="2400" b="1" dirty="0" err="1">
                <a:latin typeface="宋体" panose="02010600030101010101" pitchFamily="2" charset="-122"/>
                <a:ea typeface="宋体" panose="02010600030101010101" pitchFamily="2" charset="-122"/>
              </a:rPr>
              <a:t>NaClO</a:t>
            </a:r>
            <a:r>
              <a:rPr lang="zh-CN" altLang="en-US" sz="2400" b="1" dirty="0">
                <a:latin typeface="楷体" panose="02010609060101010101" pitchFamily="49" charset="-122"/>
                <a:ea typeface="楷体" panose="02010609060101010101" pitchFamily="49" charset="-122"/>
              </a:rPr>
              <a:t>氧化</a:t>
            </a:r>
            <a:r>
              <a:rPr lang="en-US" altLang="zh-CN" sz="2400" b="1" dirty="0">
                <a:latin typeface="宋体" panose="02010600030101010101" pitchFamily="2" charset="-122"/>
                <a:ea typeface="宋体" panose="02010600030101010101" pitchFamily="2" charset="-122"/>
              </a:rPr>
              <a:t>Co</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，其反应的离子方程式为</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7</a:t>
            </a:r>
            <a:r>
              <a:rPr lang="zh-CN" altLang="en-US" sz="2400" b="1" dirty="0">
                <a:latin typeface="楷体" panose="02010609060101010101" pitchFamily="49" charset="-122"/>
                <a:ea typeface="楷体" panose="02010609060101010101" pitchFamily="49" charset="-122"/>
              </a:rPr>
              <a:t>）根据题中给出的信息，从“沉钴”后的滤液中回收氢氧化锌的方法是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6" name="文本框 5"/>
          <p:cNvSpPr txBox="1"/>
          <p:nvPr/>
        </p:nvSpPr>
        <p:spPr>
          <a:xfrm>
            <a:off x="462972" y="1256689"/>
            <a:ext cx="499534" cy="4524315"/>
          </a:xfrm>
          <a:prstGeom prst="rect">
            <a:avLst/>
          </a:prstGeom>
          <a:noFill/>
          <a:ln>
            <a:solidFill>
              <a:srgbClr val="C00000"/>
            </a:solidFill>
          </a:ln>
        </p:spPr>
        <p:txBody>
          <a:bodyPr wrap="squar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规范答题，简明准确</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85159" y="76201"/>
            <a:ext cx="3645096"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工艺流程解题策略</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11194620" y="27708"/>
            <a:ext cx="729526" cy="729526"/>
          </a:xfrm>
          <a:prstGeom prst="rect">
            <a:avLst/>
          </a:prstGeom>
        </p:spPr>
      </p:pic>
      <p:sp>
        <p:nvSpPr>
          <p:cNvPr id="2" name="矩形 1"/>
          <p:cNvSpPr/>
          <p:nvPr/>
        </p:nvSpPr>
        <p:spPr>
          <a:xfrm>
            <a:off x="1130301" y="1087357"/>
            <a:ext cx="10667999" cy="843043"/>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200" b="1" dirty="0">
                <a:solidFill>
                  <a:schemeClr val="tx1"/>
                </a:solidFill>
                <a:latin typeface="楷体" panose="02010609060101010101" pitchFamily="49" charset="-122"/>
                <a:ea typeface="楷体" panose="02010609060101010101" pitchFamily="49" charset="-122"/>
              </a:rPr>
              <a:t>（</a:t>
            </a:r>
            <a:r>
              <a:rPr lang="en-US" altLang="zh-CN" sz="2200" b="1" dirty="0">
                <a:solidFill>
                  <a:schemeClr val="tx1"/>
                </a:solidFill>
                <a:latin typeface="楷体" panose="02010609060101010101" pitchFamily="49" charset="-122"/>
                <a:ea typeface="楷体" panose="02010609060101010101" pitchFamily="49" charset="-122"/>
              </a:rPr>
              <a:t>2024·</a:t>
            </a:r>
            <a:r>
              <a:rPr lang="zh-CN" altLang="en-US" sz="2200" b="1" dirty="0">
                <a:solidFill>
                  <a:schemeClr val="tx1"/>
                </a:solidFill>
                <a:latin typeface="楷体" panose="02010609060101010101" pitchFamily="49" charset="-122"/>
                <a:ea typeface="楷体" panose="02010609060101010101" pitchFamily="49" charset="-122"/>
              </a:rPr>
              <a:t>全国甲卷）钴在新能源、新材料领域具有重要用途。某炼锌废渣含有</a:t>
            </a:r>
            <a:r>
              <a:rPr lang="zh-CN" altLang="en-US" sz="2200" b="1" dirty="0">
                <a:solidFill>
                  <a:srgbClr val="C00000"/>
                </a:solidFill>
                <a:latin typeface="微软雅黑" panose="020B0503020204020204" pitchFamily="34" charset="-122"/>
                <a:ea typeface="微软雅黑" panose="020B0503020204020204" pitchFamily="34" charset="-122"/>
              </a:rPr>
              <a:t>锌</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铅</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铜</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铁</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钴</a:t>
            </a:r>
            <a:r>
              <a:rPr lang="zh-CN" altLang="en-US" sz="2200" b="1" dirty="0">
                <a:solidFill>
                  <a:schemeClr val="tx1"/>
                </a:solidFill>
                <a:latin typeface="楷体" panose="02010609060101010101" pitchFamily="49" charset="-122"/>
                <a:ea typeface="楷体" panose="02010609060101010101" pitchFamily="49" charset="-122"/>
              </a:rPr>
              <a:t>、</a:t>
            </a:r>
            <a:r>
              <a:rPr lang="zh-CN" altLang="en-US" sz="2200" b="1" dirty="0">
                <a:solidFill>
                  <a:srgbClr val="C00000"/>
                </a:solidFill>
                <a:latin typeface="微软雅黑" panose="020B0503020204020204" pitchFamily="34" charset="-122"/>
                <a:ea typeface="微软雅黑" panose="020B0503020204020204" pitchFamily="34" charset="-122"/>
              </a:rPr>
              <a:t>锰的</a:t>
            </a:r>
            <a:r>
              <a:rPr lang="en-US" altLang="zh-CN" sz="2200" b="1" dirty="0">
                <a:solidFill>
                  <a:srgbClr val="C00000"/>
                </a:solidFill>
                <a:latin typeface="微软雅黑" panose="020B0503020204020204" pitchFamily="34" charset="-122"/>
                <a:ea typeface="微软雅黑" panose="020B0503020204020204" pitchFamily="34" charset="-122"/>
              </a:rPr>
              <a:t>+2</a:t>
            </a:r>
            <a:r>
              <a:rPr lang="zh-CN" altLang="en-US" sz="2200" b="1" dirty="0">
                <a:solidFill>
                  <a:srgbClr val="C00000"/>
                </a:solidFill>
                <a:latin typeface="微软雅黑" panose="020B0503020204020204" pitchFamily="34" charset="-122"/>
                <a:ea typeface="微软雅黑" panose="020B0503020204020204" pitchFamily="34" charset="-122"/>
              </a:rPr>
              <a:t>价氧化物</a:t>
            </a:r>
            <a:r>
              <a:rPr lang="zh-CN" altLang="en-US" sz="2200" b="1" dirty="0">
                <a:solidFill>
                  <a:schemeClr val="tx1"/>
                </a:solidFill>
                <a:latin typeface="楷体" panose="02010609060101010101" pitchFamily="49" charset="-122"/>
                <a:ea typeface="楷体" panose="02010609060101010101" pitchFamily="49" charset="-122"/>
              </a:rPr>
              <a:t>及</a:t>
            </a:r>
            <a:r>
              <a:rPr lang="zh-CN" altLang="en-US" sz="2200" b="1" dirty="0">
                <a:solidFill>
                  <a:srgbClr val="C00000"/>
                </a:solidFill>
                <a:latin typeface="微软雅黑" panose="020B0503020204020204" pitchFamily="34" charset="-122"/>
                <a:ea typeface="微软雅黑" panose="020B0503020204020204" pitchFamily="34" charset="-122"/>
              </a:rPr>
              <a:t>锌</a:t>
            </a:r>
            <a:r>
              <a:rPr lang="zh-CN" altLang="en-US" sz="2200" b="1" dirty="0">
                <a:solidFill>
                  <a:schemeClr val="tx1"/>
                </a:solidFill>
                <a:latin typeface="楷体" panose="02010609060101010101" pitchFamily="49" charset="-122"/>
                <a:ea typeface="楷体" panose="02010609060101010101" pitchFamily="49" charset="-122"/>
              </a:rPr>
              <a:t>和</a:t>
            </a:r>
            <a:r>
              <a:rPr lang="zh-CN" altLang="en-US" sz="2200" b="1" dirty="0">
                <a:solidFill>
                  <a:srgbClr val="C00000"/>
                </a:solidFill>
                <a:latin typeface="微软雅黑" panose="020B0503020204020204" pitchFamily="34" charset="-122"/>
                <a:ea typeface="微软雅黑" panose="020B0503020204020204" pitchFamily="34" charset="-122"/>
              </a:rPr>
              <a:t>铜</a:t>
            </a:r>
            <a:r>
              <a:rPr lang="zh-CN" altLang="en-US" sz="2200" b="1" dirty="0">
                <a:solidFill>
                  <a:schemeClr val="tx1"/>
                </a:solidFill>
                <a:latin typeface="楷体" panose="02010609060101010101" pitchFamily="49" charset="-122"/>
                <a:ea typeface="楷体" panose="02010609060101010101" pitchFamily="49" charset="-122"/>
              </a:rPr>
              <a:t>的</a:t>
            </a:r>
            <a:r>
              <a:rPr lang="zh-CN" altLang="en-US" sz="2200" dirty="0">
                <a:solidFill>
                  <a:srgbClr val="C00000"/>
                </a:solidFill>
                <a:latin typeface="微软雅黑" panose="020B0503020204020204" pitchFamily="34" charset="-122"/>
                <a:ea typeface="微软雅黑" panose="020B0503020204020204" pitchFamily="34" charset="-122"/>
              </a:rPr>
              <a:t>单质</a:t>
            </a:r>
            <a:r>
              <a:rPr lang="zh-CN" altLang="en-US" sz="2200" b="1" dirty="0">
                <a:solidFill>
                  <a:schemeClr val="tx1"/>
                </a:solidFill>
                <a:latin typeface="楷体" panose="02010609060101010101" pitchFamily="49" charset="-122"/>
                <a:ea typeface="楷体" panose="02010609060101010101" pitchFamily="49" charset="-122"/>
              </a:rPr>
              <a:t>。从该废渣中</a:t>
            </a:r>
            <a:r>
              <a:rPr lang="zh-CN" altLang="en-US" sz="2200" b="1" dirty="0">
                <a:solidFill>
                  <a:srgbClr val="C00000"/>
                </a:solidFill>
                <a:latin typeface="微软雅黑" panose="020B0503020204020204" pitchFamily="34" charset="-122"/>
                <a:ea typeface="微软雅黑" panose="020B0503020204020204" pitchFamily="34" charset="-122"/>
              </a:rPr>
              <a:t>提取钴</a:t>
            </a:r>
            <a:r>
              <a:rPr lang="zh-CN" altLang="en-US" sz="2200" b="1" dirty="0">
                <a:solidFill>
                  <a:schemeClr val="tx1"/>
                </a:solidFill>
                <a:latin typeface="楷体" panose="02010609060101010101" pitchFamily="49" charset="-122"/>
                <a:ea typeface="楷体" panose="02010609060101010101" pitchFamily="49" charset="-122"/>
              </a:rPr>
              <a:t>的一种流程如下。</a:t>
            </a:r>
            <a:endParaRPr lang="en-US" altLang="zh-CN" sz="2200" b="1" dirty="0">
              <a:solidFill>
                <a:schemeClr val="tx1"/>
              </a:solidFill>
              <a:latin typeface="楷体" panose="02010609060101010101" pitchFamily="49" charset="-122"/>
              <a:ea typeface="楷体" panose="02010609060101010101" pitchFamily="49" charset="-122"/>
            </a:endParaRPr>
          </a:p>
        </p:txBody>
      </p:sp>
      <p:sp>
        <p:nvSpPr>
          <p:cNvPr id="14" name="文本框 13"/>
          <p:cNvSpPr txBox="1"/>
          <p:nvPr/>
        </p:nvSpPr>
        <p:spPr>
          <a:xfrm>
            <a:off x="7130473" y="2170548"/>
            <a:ext cx="3931226" cy="646331"/>
          </a:xfrm>
          <a:prstGeom prst="rect">
            <a:avLst/>
          </a:prstGeom>
          <a:noFill/>
        </p:spPr>
        <p:txBody>
          <a:bodyPr wrap="square" rtlCol="0">
            <a:spAutoFit/>
          </a:bodyPr>
          <a:lstStyle/>
          <a:p>
            <a:r>
              <a:rPr lang="zh-CN" altLang="zh-CN" sz="18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增大固体与酸反应的接触面积，</a:t>
            </a:r>
            <a:r>
              <a:rPr lang="zh-CN" altLang="en-US" sz="18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加快反应速率，</a:t>
            </a:r>
            <a:r>
              <a:rPr lang="zh-CN" altLang="zh-CN" sz="18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提高钴元素的浸出效率</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8200737" y="2819525"/>
            <a:ext cx="3597563" cy="369332"/>
          </a:xfrm>
          <a:prstGeom prst="rect">
            <a:avLst/>
          </a:prstGeom>
          <a:noFill/>
        </p:spPr>
        <p:txBody>
          <a:bodyPr wrap="square" rtlCol="0">
            <a:spAutoFit/>
          </a:bodyPr>
          <a:lstStyle/>
          <a:p>
            <a:r>
              <a:rPr lang="en-US" altLang="zh-CN" kern="100" dirty="0" err="1">
                <a:solidFill>
                  <a:srgbClr val="C00000"/>
                </a:solidFill>
                <a:latin typeface="微软雅黑" panose="020B0503020204020204" pitchFamily="34" charset="-122"/>
                <a:ea typeface="微软雅黑" panose="020B0503020204020204" pitchFamily="34" charset="-122"/>
                <a:cs typeface="Times New Roman" panose="02020603050405020304" charset="0"/>
              </a:rPr>
              <a:t>CoO</a:t>
            </a:r>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 + H</a:t>
            </a:r>
            <a:r>
              <a:rPr lang="en-US" altLang="zh-CN" kern="100" baseline="-25000" dirty="0">
                <a:solidFill>
                  <a:srgbClr val="C00000"/>
                </a:solidFill>
                <a:latin typeface="微软雅黑" panose="020B0503020204020204" pitchFamily="34" charset="-122"/>
                <a:ea typeface="微软雅黑" panose="020B0503020204020204" pitchFamily="34" charset="-122"/>
                <a:cs typeface="Times New Roman" panose="02020603050405020304" charset="0"/>
              </a:rPr>
              <a:t>2</a:t>
            </a:r>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SO</a:t>
            </a:r>
            <a:r>
              <a:rPr lang="en-US" altLang="zh-CN" kern="100" baseline="-25000" dirty="0">
                <a:solidFill>
                  <a:srgbClr val="C00000"/>
                </a:solidFill>
                <a:latin typeface="微软雅黑" panose="020B0503020204020204" pitchFamily="34" charset="-122"/>
                <a:ea typeface="微软雅黑" panose="020B0503020204020204" pitchFamily="34" charset="-122"/>
                <a:cs typeface="Times New Roman" panose="02020603050405020304" charset="0"/>
              </a:rPr>
              <a:t>4</a:t>
            </a:r>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 =  CoSO</a:t>
            </a:r>
            <a:r>
              <a:rPr lang="en-US" altLang="zh-CN" kern="100" baseline="-25000" dirty="0">
                <a:solidFill>
                  <a:srgbClr val="C00000"/>
                </a:solidFill>
                <a:latin typeface="微软雅黑" panose="020B0503020204020204" pitchFamily="34" charset="-122"/>
                <a:ea typeface="微软雅黑" panose="020B0503020204020204" pitchFamily="34" charset="-122"/>
                <a:cs typeface="Times New Roman" panose="02020603050405020304" charset="0"/>
              </a:rPr>
              <a:t>4</a:t>
            </a:r>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 + H</a:t>
            </a:r>
            <a:r>
              <a:rPr lang="en-US" altLang="zh-CN" kern="100" baseline="-25000" dirty="0">
                <a:solidFill>
                  <a:srgbClr val="C00000"/>
                </a:solidFill>
                <a:latin typeface="微软雅黑" panose="020B0503020204020204" pitchFamily="34" charset="-122"/>
                <a:ea typeface="微软雅黑" panose="020B0503020204020204" pitchFamily="34" charset="-122"/>
                <a:cs typeface="Times New Roman" panose="02020603050405020304" charset="0"/>
              </a:rPr>
              <a:t>2</a:t>
            </a:r>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O </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9652000" y="4286021"/>
            <a:ext cx="905163" cy="369332"/>
          </a:xfrm>
          <a:prstGeom prst="rect">
            <a:avLst/>
          </a:prstGeom>
          <a:noFill/>
        </p:spPr>
        <p:txBody>
          <a:bodyPr wrap="square" rtlCol="0">
            <a:spAutoFit/>
          </a:bodyPr>
          <a:lstStyle/>
          <a:p>
            <a:r>
              <a:rPr lang="en-US" altLang="zh-CN" b="1" dirty="0">
                <a:solidFill>
                  <a:srgbClr val="C00000"/>
                </a:solidFill>
              </a:rPr>
              <a:t>4.0mol</a:t>
            </a:r>
            <a:endParaRPr lang="zh-CN" altLang="en-US" b="1" dirty="0">
              <a:solidFill>
                <a:srgbClr val="C00000"/>
              </a:solidFill>
            </a:endParaRPr>
          </a:p>
        </p:txBody>
      </p:sp>
      <p:sp>
        <p:nvSpPr>
          <p:cNvPr id="23" name="文本框 22"/>
          <p:cNvSpPr txBox="1"/>
          <p:nvPr/>
        </p:nvSpPr>
        <p:spPr>
          <a:xfrm>
            <a:off x="8876146" y="4634616"/>
            <a:ext cx="1114136" cy="369332"/>
          </a:xfrm>
          <a:prstGeom prst="rect">
            <a:avLst/>
          </a:prstGeom>
          <a:noFill/>
        </p:spPr>
        <p:txBody>
          <a:bodyPr wrap="square" rtlCol="0">
            <a:spAutoFit/>
          </a:bodyPr>
          <a:lstStyle/>
          <a:p>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Fe(OH)</a:t>
            </a:r>
            <a:r>
              <a:rPr lang="en-US" altLang="zh-CN" kern="100" baseline="-25000" dirty="0">
                <a:solidFill>
                  <a:srgbClr val="C00000"/>
                </a:solidFill>
                <a:latin typeface="微软雅黑" panose="020B0503020204020204" pitchFamily="34" charset="-122"/>
                <a:ea typeface="微软雅黑" panose="020B0503020204020204" pitchFamily="34" charset="-122"/>
                <a:cs typeface="Times New Roman" panose="02020603050405020304" charset="0"/>
              </a:rPr>
              <a:t>3</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935932" y="6157398"/>
            <a:ext cx="5101936" cy="646331"/>
          </a:xfrm>
          <a:prstGeom prst="rect">
            <a:avLst/>
          </a:prstGeom>
          <a:noFill/>
        </p:spPr>
        <p:txBody>
          <a:bodyPr wrap="square" rtlCol="0">
            <a:spAutoFit/>
          </a:bodyPr>
          <a:lstStyle/>
          <a:p>
            <a:r>
              <a:rPr lang="zh-CN" altLang="en-US" sz="18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向滤液中滴加</a:t>
            </a:r>
            <a:r>
              <a:rPr lang="en-US" altLang="zh-CN" sz="18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NaOH</a:t>
            </a:r>
            <a:r>
              <a:rPr lang="zh-CN" altLang="en-US" sz="18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溶液，边加边搅拌，控制溶液的</a:t>
            </a:r>
            <a:r>
              <a:rPr lang="en-US" altLang="zh-CN" sz="18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pH</a:t>
            </a:r>
            <a:r>
              <a:rPr lang="zh-CN" altLang="en-US" sz="18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在</a:t>
            </a:r>
            <a:r>
              <a:rPr lang="en-US" altLang="zh-CN" sz="18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8-12</a:t>
            </a:r>
            <a:r>
              <a:rPr lang="zh-CN" altLang="en-US" sz="18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之间，静置后过滤、洗涤、干燥</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406129" y="3909281"/>
            <a:ext cx="702734" cy="369332"/>
          </a:xfrm>
          <a:prstGeom prst="rect">
            <a:avLst/>
          </a:prstGeom>
          <a:noFill/>
        </p:spPr>
        <p:txBody>
          <a:bodyPr wrap="square" rtlCol="0">
            <a:spAutoFit/>
          </a:bodyPr>
          <a:lstStyle/>
          <a:p>
            <a:r>
              <a:rPr lang="zh-CN" altLang="en-US"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不能</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3690119" y="5371015"/>
            <a:ext cx="5961881" cy="369332"/>
          </a:xfrm>
          <a:prstGeom prst="rect">
            <a:avLst/>
          </a:prstGeom>
          <a:noFill/>
        </p:spPr>
        <p:txBody>
          <a:bodyPr wrap="square" rtlCol="0">
            <a:spAutoFit/>
          </a:bodyPr>
          <a:lstStyle/>
          <a:p>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2Co</a:t>
            </a:r>
            <a:r>
              <a:rPr lang="en-US" altLang="zh-CN" kern="100" baseline="30000" dirty="0">
                <a:solidFill>
                  <a:srgbClr val="C00000"/>
                </a:solidFill>
                <a:latin typeface="微软雅黑" panose="020B0503020204020204" pitchFamily="34" charset="-122"/>
                <a:ea typeface="微软雅黑" panose="020B0503020204020204" pitchFamily="34" charset="-122"/>
                <a:cs typeface="Times New Roman" panose="02020603050405020304" charset="0"/>
              </a:rPr>
              <a:t>2+</a:t>
            </a:r>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+ 5ClO</a:t>
            </a:r>
            <a:r>
              <a:rPr lang="en-US" altLang="zh-CN" kern="100" baseline="30000" dirty="0">
                <a:solidFill>
                  <a:srgbClr val="C00000"/>
                </a:solidFill>
                <a:latin typeface="微软雅黑" panose="020B0503020204020204" pitchFamily="34" charset="-122"/>
                <a:ea typeface="微软雅黑" panose="020B0503020204020204" pitchFamily="34" charset="-122"/>
                <a:cs typeface="Times New Roman" panose="02020603050405020304" charset="0"/>
              </a:rPr>
              <a:t>-</a:t>
            </a:r>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 + 5H</a:t>
            </a:r>
            <a:r>
              <a:rPr lang="en-US" altLang="zh-CN" kern="100" baseline="-25000" dirty="0">
                <a:solidFill>
                  <a:srgbClr val="C00000"/>
                </a:solidFill>
                <a:latin typeface="微软雅黑" panose="020B0503020204020204" pitchFamily="34" charset="-122"/>
                <a:ea typeface="微软雅黑" panose="020B0503020204020204" pitchFamily="34" charset="-122"/>
                <a:cs typeface="Times New Roman" panose="02020603050405020304" charset="0"/>
              </a:rPr>
              <a:t>2</a:t>
            </a:r>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O  =  2Co(OH)</a:t>
            </a:r>
            <a:r>
              <a:rPr lang="en-US" altLang="zh-CN" kern="100" baseline="-25000" dirty="0">
                <a:solidFill>
                  <a:srgbClr val="C00000"/>
                </a:solidFill>
                <a:latin typeface="微软雅黑" panose="020B0503020204020204" pitchFamily="34" charset="-122"/>
                <a:ea typeface="微软雅黑" panose="020B0503020204020204" pitchFamily="34" charset="-122"/>
                <a:cs typeface="Times New Roman" panose="02020603050405020304" charset="0"/>
              </a:rPr>
              <a:t>3</a:t>
            </a:r>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 ↓ + Cl</a:t>
            </a:r>
            <a:r>
              <a:rPr lang="en-US" altLang="zh-CN" kern="100" baseline="30000" dirty="0">
                <a:solidFill>
                  <a:srgbClr val="C00000"/>
                </a:solidFill>
                <a:latin typeface="微软雅黑" panose="020B0503020204020204" pitchFamily="34" charset="-122"/>
                <a:ea typeface="微软雅黑" panose="020B0503020204020204" pitchFamily="34" charset="-122"/>
                <a:cs typeface="Times New Roman" panose="02020603050405020304" charset="0"/>
              </a:rPr>
              <a:t>-</a:t>
            </a:r>
            <a:r>
              <a:rPr lang="en-US" altLang="zh-CN" kern="100" dirty="0">
                <a:solidFill>
                  <a:srgbClr val="C00000"/>
                </a:solidFill>
                <a:latin typeface="微软雅黑" panose="020B0503020204020204" pitchFamily="34" charset="-122"/>
                <a:ea typeface="微软雅黑" panose="020B0503020204020204" pitchFamily="34" charset="-122"/>
                <a:cs typeface="Times New Roman" panose="02020603050405020304" charset="0"/>
              </a:rPr>
              <a:t> + 4HClO </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935932" y="3547976"/>
            <a:ext cx="1186680" cy="369332"/>
          </a:xfrm>
          <a:prstGeom prst="rect">
            <a:avLst/>
          </a:prstGeom>
          <a:noFill/>
        </p:spPr>
        <p:txBody>
          <a:bodyPr wrap="square" rtlCol="0">
            <a:spAutoFit/>
          </a:bodyPr>
          <a:lstStyle/>
          <a:p>
            <a:r>
              <a:rPr lang="en-US" altLang="zh-CN" b="1" dirty="0">
                <a:solidFill>
                  <a:srgbClr val="C00000"/>
                </a:solidFill>
              </a:rPr>
              <a:t>1.6ⅹ10</a:t>
            </a:r>
            <a:r>
              <a:rPr lang="en-US" altLang="zh-CN" b="1" baseline="30000" dirty="0">
                <a:solidFill>
                  <a:srgbClr val="C00000"/>
                </a:solidFill>
              </a:rPr>
              <a:t>-4</a:t>
            </a:r>
            <a:endParaRPr lang="zh-CN" altLang="en-US" b="1" baseline="30000"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5159" y="76201"/>
            <a:ext cx="6459116"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工艺流程认知模型</a:t>
            </a:r>
            <a:r>
              <a:rPr lang="en-US" altLang="zh-CN"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结构</a:t>
            </a:r>
            <a:r>
              <a:rPr lang="en-US" altLang="zh-CN"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思维</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3550193" y="4545256"/>
            <a:ext cx="6652136" cy="398780"/>
          </a:xfrm>
          <a:prstGeom prst="rect">
            <a:avLst/>
          </a:prstGeom>
          <a:solidFill>
            <a:srgbClr val="FDFBEC"/>
          </a:solidFill>
          <a:ln w="19050">
            <a:solidFill>
              <a:srgbClr val="EFE9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550194" y="3904505"/>
            <a:ext cx="6652136" cy="391977"/>
          </a:xfrm>
          <a:prstGeom prst="rect">
            <a:avLst/>
          </a:prstGeom>
          <a:solidFill>
            <a:srgbClr val="FCFBF9"/>
          </a:solidFill>
          <a:ln w="19050">
            <a:solidFill>
              <a:srgbClr val="FAE7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550195" y="3180233"/>
            <a:ext cx="6652136" cy="398780"/>
          </a:xfrm>
          <a:prstGeom prst="rect">
            <a:avLst/>
          </a:prstGeom>
          <a:solidFill>
            <a:srgbClr val="E5EFDC"/>
          </a:solidFill>
          <a:ln w="19050">
            <a:solidFill>
              <a:srgbClr val="C0C8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580979" y="3171766"/>
            <a:ext cx="944880" cy="398780"/>
          </a:xfrm>
          <a:prstGeom prst="rect">
            <a:avLst/>
          </a:prstGeom>
          <a:solidFill>
            <a:srgbClr val="A8D18A"/>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试剂线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2577355" y="3897702"/>
            <a:ext cx="944880" cy="398780"/>
          </a:xfrm>
          <a:prstGeom prst="rect">
            <a:avLst/>
          </a:prstGeom>
          <a:solidFill>
            <a:srgbClr val="FAE7DA"/>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操作线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2577355" y="4540305"/>
            <a:ext cx="944880" cy="398780"/>
          </a:xfrm>
          <a:prstGeom prst="rect">
            <a:avLst/>
          </a:prstGeom>
          <a:solidFill>
            <a:srgbClr val="F9E99B"/>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杂质线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2577355" y="5180465"/>
            <a:ext cx="954696" cy="398780"/>
          </a:xfrm>
          <a:prstGeom prst="rect">
            <a:avLst/>
          </a:prstGeom>
          <a:solidFill>
            <a:srgbClr val="F7C20B"/>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产品线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sp>
        <p:nvSpPr>
          <p:cNvPr id="21" name="矩形 20"/>
          <p:cNvSpPr/>
          <p:nvPr/>
        </p:nvSpPr>
        <p:spPr>
          <a:xfrm>
            <a:off x="3550194" y="5177350"/>
            <a:ext cx="6652136" cy="39878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733593" y="2328333"/>
            <a:ext cx="1583474" cy="3403600"/>
          </a:xfrm>
          <a:prstGeom prst="rect">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808133" y="2328333"/>
            <a:ext cx="2209799" cy="3403600"/>
          </a:xfrm>
          <a:prstGeom prst="rect">
            <a:avLst/>
          </a:prstGeom>
          <a:noFill/>
          <a:ln w="38100">
            <a:solidFill>
              <a:srgbClr val="0033C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618855" y="2328332"/>
            <a:ext cx="1583474" cy="3403600"/>
          </a:xfrm>
          <a:prstGeom prst="rect">
            <a:avLst/>
          </a:prstGeom>
          <a:noFill/>
          <a:ln w="38100">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996265" y="2446866"/>
            <a:ext cx="1100667"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原料处理</a:t>
            </a:r>
            <a:endParaRPr lang="en-US" altLang="zh-CN" dirty="0">
              <a:solidFill>
                <a:srgbClr val="C00000"/>
              </a:solidFill>
              <a:latin typeface="微软雅黑" panose="020B0503020204020204" pitchFamily="34" charset="-122"/>
              <a:ea typeface="微软雅黑" panose="020B0503020204020204" pitchFamily="34" charset="-122"/>
            </a:endParaRPr>
          </a:p>
          <a:p>
            <a:r>
              <a:rPr lang="zh-CN" altLang="en-US" dirty="0">
                <a:solidFill>
                  <a:srgbClr val="C00000"/>
                </a:solidFill>
                <a:latin typeface="微软雅黑" panose="020B0503020204020204" pitchFamily="34" charset="-122"/>
                <a:ea typeface="微软雅黑" panose="020B0503020204020204" pitchFamily="34" charset="-122"/>
              </a:rPr>
              <a:t>（转移）</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362698" y="2446866"/>
            <a:ext cx="1100667"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核心反应（除杂）</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860258" y="2446866"/>
            <a:ext cx="1100667"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分离提出（产品）</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1841607" y="3065948"/>
            <a:ext cx="588328" cy="2654284"/>
          </a:xfrm>
          <a:prstGeom prst="rect">
            <a:avLst/>
          </a:prstGeom>
          <a:solidFill>
            <a:srgbClr val="E8E9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3399"/>
                </a:solidFill>
                <a:latin typeface="微软雅黑" panose="020B0503020204020204" pitchFamily="34" charset="-122"/>
                <a:ea typeface="微软雅黑" panose="020B0503020204020204" pitchFamily="34" charset="-122"/>
              </a:rPr>
              <a:t>横向四线</a:t>
            </a:r>
            <a:endParaRPr lang="zh-CN" altLang="en-US" sz="2800" b="1" dirty="0">
              <a:solidFill>
                <a:srgbClr val="003399"/>
              </a:solidFill>
              <a:latin typeface="微软雅黑" panose="020B0503020204020204" pitchFamily="34" charset="-122"/>
              <a:ea typeface="微软雅黑" panose="020B0503020204020204" pitchFamily="34" charset="-122"/>
            </a:endParaRPr>
          </a:p>
        </p:txBody>
      </p:sp>
      <p:sp>
        <p:nvSpPr>
          <p:cNvPr id="30" name="矩形 29"/>
          <p:cNvSpPr/>
          <p:nvPr/>
        </p:nvSpPr>
        <p:spPr>
          <a:xfrm>
            <a:off x="3733593" y="1727200"/>
            <a:ext cx="6468736" cy="486352"/>
          </a:xfrm>
          <a:prstGeom prst="rect">
            <a:avLst/>
          </a:prstGeom>
          <a:solidFill>
            <a:srgbClr val="FEEB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纵向三区</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1439333" y="1413933"/>
            <a:ext cx="9169400" cy="4673600"/>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766740" y="931331"/>
            <a:ext cx="2277534" cy="492443"/>
          </a:xfrm>
          <a:prstGeom prst="rect">
            <a:avLst/>
          </a:prstGeom>
          <a:noFill/>
        </p:spPr>
        <p:txBody>
          <a:bodyPr wrap="square" rtlCol="0">
            <a:spAutoFit/>
          </a:bodyPr>
          <a:lstStyle/>
          <a:p>
            <a:pPr algn="ctr"/>
            <a:r>
              <a:rPr lang="zh-CN" altLang="en-US" sz="2600" b="1" dirty="0">
                <a:latin typeface="楷体" panose="02010609060101010101" pitchFamily="49" charset="-122"/>
                <a:ea typeface="楷体" panose="02010609060101010101" pitchFamily="49" charset="-122"/>
              </a:rPr>
              <a:t>粗看整体</a:t>
            </a:r>
            <a:endParaRPr lang="zh-CN" altLang="en-US" sz="2600" b="1" dirty="0">
              <a:latin typeface="楷体" panose="02010609060101010101" pitchFamily="49" charset="-122"/>
              <a:ea typeface="楷体" panose="02010609060101010101" pitchFamily="49" charset="-122"/>
            </a:endParaRPr>
          </a:p>
        </p:txBody>
      </p:sp>
      <p:sp>
        <p:nvSpPr>
          <p:cNvPr id="34" name="文本框 33"/>
          <p:cNvSpPr txBox="1"/>
          <p:nvPr/>
        </p:nvSpPr>
        <p:spPr>
          <a:xfrm>
            <a:off x="4766740" y="6119159"/>
            <a:ext cx="2277534" cy="492443"/>
          </a:xfrm>
          <a:prstGeom prst="rect">
            <a:avLst/>
          </a:prstGeom>
          <a:noFill/>
        </p:spPr>
        <p:txBody>
          <a:bodyPr wrap="square" rtlCol="0">
            <a:spAutoFit/>
          </a:bodyPr>
          <a:lstStyle/>
          <a:p>
            <a:pPr algn="ctr"/>
            <a:r>
              <a:rPr lang="zh-CN" altLang="en-US" sz="2600" b="1" dirty="0">
                <a:latin typeface="楷体" panose="02010609060101010101" pitchFamily="49" charset="-122"/>
                <a:ea typeface="楷体" panose="02010609060101010101" pitchFamily="49" charset="-122"/>
              </a:rPr>
              <a:t>细看局部</a:t>
            </a:r>
            <a:endParaRPr lang="zh-CN" altLang="en-US" sz="2600" b="1" dirty="0">
              <a:latin typeface="楷体" panose="02010609060101010101" pitchFamily="49" charset="-122"/>
              <a:ea typeface="楷体" panose="02010609060101010101" pitchFamily="49" charset="-122"/>
            </a:endParaRPr>
          </a:p>
        </p:txBody>
      </p:sp>
      <p:sp>
        <p:nvSpPr>
          <p:cNvPr id="35" name="文本框 34"/>
          <p:cNvSpPr txBox="1"/>
          <p:nvPr/>
        </p:nvSpPr>
        <p:spPr>
          <a:xfrm>
            <a:off x="947846" y="2978848"/>
            <a:ext cx="546417" cy="1692771"/>
          </a:xfrm>
          <a:prstGeom prst="rect">
            <a:avLst/>
          </a:prstGeom>
          <a:noFill/>
        </p:spPr>
        <p:txBody>
          <a:bodyPr wrap="square" rtlCol="0">
            <a:spAutoFit/>
          </a:bodyPr>
          <a:lstStyle/>
          <a:p>
            <a:r>
              <a:rPr lang="zh-CN" altLang="en-US" sz="2600" b="1" dirty="0">
                <a:latin typeface="楷体" panose="02010609060101010101" pitchFamily="49" charset="-122"/>
                <a:ea typeface="楷体" panose="02010609060101010101" pitchFamily="49" charset="-122"/>
              </a:rPr>
              <a:t>横向纵向</a:t>
            </a:r>
            <a:endParaRPr lang="zh-CN" altLang="en-US" sz="2600" b="1" dirty="0">
              <a:latin typeface="楷体" panose="02010609060101010101" pitchFamily="49" charset="-122"/>
              <a:ea typeface="楷体" panose="02010609060101010101" pitchFamily="49" charset="-122"/>
            </a:endParaRPr>
          </a:p>
        </p:txBody>
      </p:sp>
      <p:sp>
        <p:nvSpPr>
          <p:cNvPr id="36" name="文本框 35"/>
          <p:cNvSpPr txBox="1"/>
          <p:nvPr/>
        </p:nvSpPr>
        <p:spPr>
          <a:xfrm>
            <a:off x="10689971" y="2978848"/>
            <a:ext cx="546417" cy="1692771"/>
          </a:xfrm>
          <a:prstGeom prst="rect">
            <a:avLst/>
          </a:prstGeom>
          <a:noFill/>
        </p:spPr>
        <p:txBody>
          <a:bodyPr wrap="square" rtlCol="0">
            <a:spAutoFit/>
          </a:bodyPr>
          <a:lstStyle/>
          <a:p>
            <a:r>
              <a:rPr lang="zh-CN" altLang="en-US" sz="2600" b="1" dirty="0">
                <a:latin typeface="楷体" panose="02010609060101010101" pitchFamily="49" charset="-122"/>
                <a:ea typeface="楷体" panose="02010609060101010101" pitchFamily="49" charset="-122"/>
              </a:rPr>
              <a:t>切块分析</a:t>
            </a:r>
            <a:endParaRPr lang="zh-CN" altLang="en-US" sz="2600" b="1"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1194620" y="27708"/>
            <a:ext cx="729526" cy="729526"/>
          </a:xfrm>
          <a:prstGeom prst="rect">
            <a:avLst/>
          </a:prstGeom>
        </p:spPr>
      </p:pic>
      <p:grpSp>
        <p:nvGrpSpPr>
          <p:cNvPr id="4" name="组合 3"/>
          <p:cNvGrpSpPr/>
          <p:nvPr/>
        </p:nvGrpSpPr>
        <p:grpSpPr>
          <a:xfrm>
            <a:off x="3771133" y="3471516"/>
            <a:ext cx="1463141" cy="1403088"/>
            <a:chOff x="3771133" y="3471516"/>
            <a:chExt cx="1463141" cy="1403088"/>
          </a:xfrm>
        </p:grpSpPr>
        <p:grpSp>
          <p:nvGrpSpPr>
            <p:cNvPr id="5" name="组合 4"/>
            <p:cNvGrpSpPr>
              <a:grpSpLocks noChangeAspect="1"/>
            </p:cNvGrpSpPr>
            <p:nvPr/>
          </p:nvGrpSpPr>
          <p:grpSpPr>
            <a:xfrm>
              <a:off x="3827803" y="3471516"/>
              <a:ext cx="1392383" cy="865978"/>
              <a:chOff x="1735280" y="1658809"/>
              <a:chExt cx="2421084" cy="1406509"/>
            </a:xfrm>
          </p:grpSpPr>
          <p:grpSp>
            <p:nvGrpSpPr>
              <p:cNvPr id="13" name="组合 12"/>
              <p:cNvGrpSpPr/>
              <p:nvPr/>
            </p:nvGrpSpPr>
            <p:grpSpPr>
              <a:xfrm>
                <a:off x="1735280" y="2182090"/>
                <a:ext cx="2421084" cy="883228"/>
                <a:chOff x="1735280" y="2182090"/>
                <a:chExt cx="2421084" cy="883228"/>
              </a:xfrm>
            </p:grpSpPr>
            <p:sp>
              <p:nvSpPr>
                <p:cNvPr id="19" name="流程图: 手动操作 18"/>
                <p:cNvSpPr/>
                <p:nvPr/>
              </p:nvSpPr>
              <p:spPr>
                <a:xfrm rot="10800000">
                  <a:off x="1735282" y="2182090"/>
                  <a:ext cx="2421082" cy="509155"/>
                </a:xfrm>
                <a:prstGeom prst="flowChartManualOperation">
                  <a:avLst/>
                </a:prstGeom>
                <a:gradFill>
                  <a:gsLst>
                    <a:gs pos="1000">
                      <a:srgbClr val="1AA5AC"/>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1735280" y="2691245"/>
                  <a:ext cx="2421083" cy="374073"/>
                </a:xfrm>
                <a:prstGeom prst="rect">
                  <a:avLst/>
                </a:prstGeom>
                <a:solidFill>
                  <a:srgbClr val="1AA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矿样</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矿渣</a:t>
                  </a:r>
                  <a:endParaRPr lang="zh-CN" altLang="en-US" sz="2000" b="1" dirty="0">
                    <a:latin typeface="微软雅黑" panose="020B0503020204020204" pitchFamily="34" charset="-122"/>
                    <a:ea typeface="微软雅黑" panose="020B0503020204020204" pitchFamily="34" charset="-122"/>
                  </a:endParaRPr>
                </a:p>
              </p:txBody>
            </p:sp>
          </p:grpSp>
          <p:sp>
            <p:nvSpPr>
              <p:cNvPr id="15" name="流程图: 接点 14"/>
              <p:cNvSpPr/>
              <p:nvPr/>
            </p:nvSpPr>
            <p:spPr>
              <a:xfrm>
                <a:off x="2540575" y="1658809"/>
                <a:ext cx="810491" cy="812982"/>
              </a:xfrm>
              <a:prstGeom prst="flowChartConnector">
                <a:avLst/>
              </a:prstGeom>
              <a:solidFill>
                <a:schemeClr val="bg1"/>
              </a:solidFill>
              <a:ln w="19050">
                <a:solidFill>
                  <a:srgbClr val="1A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原料</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grpSp>
          <p:nvGrpSpPr>
            <p:cNvPr id="6" name="组合 5"/>
            <p:cNvGrpSpPr>
              <a:grpSpLocks noChangeAspect="1"/>
            </p:cNvGrpSpPr>
            <p:nvPr/>
          </p:nvGrpSpPr>
          <p:grpSpPr>
            <a:xfrm>
              <a:off x="4482020" y="4299290"/>
              <a:ext cx="41368" cy="216000"/>
              <a:chOff x="2078101" y="2849584"/>
              <a:chExt cx="81729" cy="426764"/>
            </a:xfrm>
          </p:grpSpPr>
          <p:cxnSp>
            <p:nvCxnSpPr>
              <p:cNvPr id="11" name="直接连接符 10"/>
              <p:cNvCxnSpPr/>
              <p:nvPr/>
            </p:nvCxnSpPr>
            <p:spPr>
              <a:xfrm flipH="1">
                <a:off x="2118966" y="2849584"/>
                <a:ext cx="1" cy="3606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流程图: 接点 11"/>
              <p:cNvSpPr>
                <a:spLocks noChangeAspect="1"/>
              </p:cNvSpPr>
              <p:nvPr/>
            </p:nvSpPr>
            <p:spPr>
              <a:xfrm>
                <a:off x="2078101" y="3200405"/>
                <a:ext cx="81729" cy="75943"/>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771133" y="4536050"/>
              <a:ext cx="1463141" cy="338554"/>
            </a:xfrm>
            <a:prstGeom prst="rect">
              <a:avLst/>
            </a:prstGeom>
            <a:noFill/>
            <a:ln>
              <a:solidFill>
                <a:schemeClr val="bg1">
                  <a:lumMod val="75000"/>
                </a:schemeClr>
              </a:solidFill>
            </a:ln>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原料的预处理</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216839" y="3471516"/>
            <a:ext cx="1460607" cy="1407207"/>
            <a:chOff x="6216839" y="3471516"/>
            <a:chExt cx="1460607" cy="1407207"/>
          </a:xfrm>
        </p:grpSpPr>
        <p:grpSp>
          <p:nvGrpSpPr>
            <p:cNvPr id="31" name="组合 30"/>
            <p:cNvGrpSpPr>
              <a:grpSpLocks noChangeAspect="1"/>
            </p:cNvGrpSpPr>
            <p:nvPr/>
          </p:nvGrpSpPr>
          <p:grpSpPr>
            <a:xfrm>
              <a:off x="6216839" y="3471516"/>
              <a:ext cx="1392383" cy="865978"/>
              <a:chOff x="1735280" y="1658809"/>
              <a:chExt cx="2421084" cy="1406509"/>
            </a:xfrm>
          </p:grpSpPr>
          <p:grpSp>
            <p:nvGrpSpPr>
              <p:cNvPr id="41" name="组合 40"/>
              <p:cNvGrpSpPr/>
              <p:nvPr/>
            </p:nvGrpSpPr>
            <p:grpSpPr>
              <a:xfrm>
                <a:off x="1735280" y="2182090"/>
                <a:ext cx="2421084" cy="883228"/>
                <a:chOff x="1735280" y="2182090"/>
                <a:chExt cx="2421084" cy="883228"/>
              </a:xfrm>
            </p:grpSpPr>
            <p:sp>
              <p:nvSpPr>
                <p:cNvPr id="43" name="流程图: 手动操作 42"/>
                <p:cNvSpPr/>
                <p:nvPr/>
              </p:nvSpPr>
              <p:spPr>
                <a:xfrm rot="10800000">
                  <a:off x="1735282" y="2182090"/>
                  <a:ext cx="2421082" cy="509155"/>
                </a:xfrm>
                <a:prstGeom prst="flowChartManualOperation">
                  <a:avLst/>
                </a:prstGeom>
                <a:gradFill>
                  <a:gsLst>
                    <a:gs pos="1000">
                      <a:srgbClr val="1F74AB"/>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p:cNvSpPr/>
                <p:nvPr/>
              </p:nvSpPr>
              <p:spPr>
                <a:xfrm>
                  <a:off x="1735280" y="2691245"/>
                  <a:ext cx="2421083" cy="374073"/>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化学反应</a:t>
                  </a:r>
                  <a:endParaRPr lang="zh-CN" altLang="en-US" sz="2000" b="1" dirty="0">
                    <a:latin typeface="微软雅黑" panose="020B0503020204020204" pitchFamily="34" charset="-122"/>
                    <a:ea typeface="微软雅黑" panose="020B0503020204020204" pitchFamily="34" charset="-122"/>
                  </a:endParaRPr>
                </a:p>
              </p:txBody>
            </p:sp>
          </p:grpSp>
          <p:sp>
            <p:nvSpPr>
              <p:cNvPr id="42" name="流程图: 接点 41"/>
              <p:cNvSpPr/>
              <p:nvPr/>
            </p:nvSpPr>
            <p:spPr>
              <a:xfrm>
                <a:off x="2540575" y="1658809"/>
                <a:ext cx="810491" cy="812982"/>
              </a:xfrm>
              <a:prstGeom prst="flowChartConnector">
                <a:avLst/>
              </a:prstGeom>
              <a:solidFill>
                <a:schemeClr val="bg1"/>
              </a:solidFill>
              <a:ln w="19050">
                <a:solidFill>
                  <a:srgbClr val="1F74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核心</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grpSp>
          <p:nvGrpSpPr>
            <p:cNvPr id="37" name="组合 36"/>
            <p:cNvGrpSpPr>
              <a:grpSpLocks noChangeAspect="1"/>
            </p:cNvGrpSpPr>
            <p:nvPr/>
          </p:nvGrpSpPr>
          <p:grpSpPr>
            <a:xfrm>
              <a:off x="6918036" y="4305958"/>
              <a:ext cx="41368" cy="216000"/>
              <a:chOff x="2078101" y="2849584"/>
              <a:chExt cx="81729" cy="426764"/>
            </a:xfrm>
          </p:grpSpPr>
          <p:cxnSp>
            <p:nvCxnSpPr>
              <p:cNvPr id="39" name="直接连接符 38"/>
              <p:cNvCxnSpPr/>
              <p:nvPr/>
            </p:nvCxnSpPr>
            <p:spPr>
              <a:xfrm flipH="1">
                <a:off x="2118966" y="2849584"/>
                <a:ext cx="1" cy="3606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流程图: 接点 39"/>
              <p:cNvSpPr>
                <a:spLocks noChangeAspect="1"/>
              </p:cNvSpPr>
              <p:nvPr/>
            </p:nvSpPr>
            <p:spPr>
              <a:xfrm>
                <a:off x="2078101" y="3200405"/>
                <a:ext cx="81729" cy="75943"/>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6241362" y="4540169"/>
              <a:ext cx="1436084" cy="338554"/>
            </a:xfrm>
            <a:prstGeom prst="rect">
              <a:avLst/>
            </a:prstGeom>
            <a:noFill/>
            <a:ln>
              <a:solidFill>
                <a:schemeClr val="bg1">
                  <a:lumMod val="75000"/>
                </a:schemeClr>
              </a:solidFill>
            </a:ln>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反应条件控制</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8696013" y="3471516"/>
            <a:ext cx="1460485" cy="1407933"/>
            <a:chOff x="8696013" y="3471516"/>
            <a:chExt cx="1460485" cy="1407933"/>
          </a:xfrm>
        </p:grpSpPr>
        <p:grpSp>
          <p:nvGrpSpPr>
            <p:cNvPr id="46" name="组合 45"/>
            <p:cNvGrpSpPr>
              <a:grpSpLocks noChangeAspect="1"/>
            </p:cNvGrpSpPr>
            <p:nvPr/>
          </p:nvGrpSpPr>
          <p:grpSpPr>
            <a:xfrm>
              <a:off x="8709382" y="3471516"/>
              <a:ext cx="1392383" cy="865978"/>
              <a:chOff x="1735280" y="1658809"/>
              <a:chExt cx="2421084" cy="1406509"/>
            </a:xfrm>
          </p:grpSpPr>
          <p:grpSp>
            <p:nvGrpSpPr>
              <p:cNvPr id="51" name="组合 50"/>
              <p:cNvGrpSpPr/>
              <p:nvPr/>
            </p:nvGrpSpPr>
            <p:grpSpPr>
              <a:xfrm>
                <a:off x="1735280" y="2182090"/>
                <a:ext cx="2421084" cy="883228"/>
                <a:chOff x="1735280" y="2182090"/>
                <a:chExt cx="2421084" cy="883228"/>
              </a:xfrm>
            </p:grpSpPr>
            <p:sp>
              <p:nvSpPr>
                <p:cNvPr id="53" name="流程图: 手动操作 52"/>
                <p:cNvSpPr/>
                <p:nvPr/>
              </p:nvSpPr>
              <p:spPr>
                <a:xfrm rot="10800000">
                  <a:off x="1735282" y="2182090"/>
                  <a:ext cx="2421082" cy="509155"/>
                </a:xfrm>
                <a:prstGeom prst="flowChartManualOperation">
                  <a:avLst/>
                </a:prstGeom>
                <a:gradFill>
                  <a:gsLst>
                    <a:gs pos="1000">
                      <a:srgbClr val="9BBB58"/>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矩形 53"/>
                <p:cNvSpPr/>
                <p:nvPr/>
              </p:nvSpPr>
              <p:spPr>
                <a:xfrm>
                  <a:off x="1735280" y="2691245"/>
                  <a:ext cx="2421083" cy="374073"/>
                </a:xfrm>
                <a:prstGeom prst="rect">
                  <a:avLst/>
                </a:prstGeom>
                <a:solidFill>
                  <a:srgbClr val="9BB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产品</a:t>
                  </a:r>
                  <a:endParaRPr lang="zh-CN" altLang="en-US" sz="2000" b="1" dirty="0">
                    <a:latin typeface="微软雅黑" panose="020B0503020204020204" pitchFamily="34" charset="-122"/>
                    <a:ea typeface="微软雅黑" panose="020B0503020204020204" pitchFamily="34" charset="-122"/>
                  </a:endParaRPr>
                </a:p>
              </p:txBody>
            </p:sp>
          </p:grpSp>
          <p:sp>
            <p:nvSpPr>
              <p:cNvPr id="52" name="流程图: 接点 51"/>
              <p:cNvSpPr/>
              <p:nvPr/>
            </p:nvSpPr>
            <p:spPr>
              <a:xfrm>
                <a:off x="2540575" y="1658809"/>
                <a:ext cx="810491" cy="812982"/>
              </a:xfrm>
              <a:prstGeom prst="flowChartConnector">
                <a:avLst/>
              </a:prstGeom>
              <a:solidFill>
                <a:schemeClr val="bg1"/>
              </a:solidFill>
              <a:ln w="19050">
                <a:solidFill>
                  <a:srgbClr val="9BBB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目标</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grpSp>
          <p:nvGrpSpPr>
            <p:cNvPr id="47" name="组合 46"/>
            <p:cNvGrpSpPr>
              <a:grpSpLocks noChangeAspect="1"/>
            </p:cNvGrpSpPr>
            <p:nvPr/>
          </p:nvGrpSpPr>
          <p:grpSpPr>
            <a:xfrm>
              <a:off x="9405572" y="4304158"/>
              <a:ext cx="41368" cy="216000"/>
              <a:chOff x="2078101" y="2849584"/>
              <a:chExt cx="81729" cy="426764"/>
            </a:xfrm>
          </p:grpSpPr>
          <p:cxnSp>
            <p:nvCxnSpPr>
              <p:cNvPr id="49" name="直接连接符 48"/>
              <p:cNvCxnSpPr/>
              <p:nvPr/>
            </p:nvCxnSpPr>
            <p:spPr>
              <a:xfrm flipH="1">
                <a:off x="2118966" y="2849584"/>
                <a:ext cx="1" cy="3606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流程图: 接点 49"/>
              <p:cNvSpPr>
                <a:spLocks noChangeAspect="1"/>
              </p:cNvSpPr>
              <p:nvPr/>
            </p:nvSpPr>
            <p:spPr>
              <a:xfrm>
                <a:off x="2078101" y="3200405"/>
                <a:ext cx="81729" cy="75943"/>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47"/>
            <p:cNvSpPr txBox="1"/>
            <p:nvPr/>
          </p:nvSpPr>
          <p:spPr>
            <a:xfrm>
              <a:off x="8696013" y="4540895"/>
              <a:ext cx="1460485" cy="338554"/>
            </a:xfrm>
            <a:prstGeom prst="rect">
              <a:avLst/>
            </a:prstGeom>
            <a:noFill/>
            <a:ln>
              <a:solidFill>
                <a:schemeClr val="bg1">
                  <a:lumMod val="75000"/>
                </a:schemeClr>
              </a:solidFill>
            </a:ln>
          </p:spPr>
          <p:txBody>
            <a:bodyPr wrap="square" rtlCol="0">
              <a:spAutoFit/>
            </a:bodyPr>
            <a:lstStyle/>
            <a:p>
              <a:pPr algn="ct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产品分离提纯</a:t>
              </a:r>
              <a:endParaRPr lang="zh-CN" altLang="en-US" sz="1600" b="1" dirty="0">
                <a:solidFill>
                  <a:schemeClr val="bg2">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137321" y="470321"/>
            <a:ext cx="5917357" cy="5917357"/>
          </a:xfrm>
          <a:prstGeom prst="rect">
            <a:avLst/>
          </a:prstGeom>
        </p:spPr>
      </p:pic>
      <p:sp>
        <p:nvSpPr>
          <p:cNvPr id="5" name="文本框 4"/>
          <p:cNvSpPr txBox="1"/>
          <p:nvPr/>
        </p:nvSpPr>
        <p:spPr>
          <a:xfrm>
            <a:off x="0" y="0"/>
            <a:ext cx="12192000" cy="6858000"/>
          </a:xfrm>
          <a:prstGeom prst="rect">
            <a:avLst/>
          </a:prstGeom>
          <a:solidFill>
            <a:srgbClr val="FFFFFF">
              <a:alpha val="77000"/>
            </a:srgbClr>
          </a:solidFill>
        </p:spPr>
        <p:txBody>
          <a:bodyPr wrap="square" rtlCol="0">
            <a:spAutoFit/>
          </a:bodyPr>
          <a:lstStyle/>
          <a:p>
            <a:endParaRPr lang="zh-CN" altLang="en-US" dirty="0"/>
          </a:p>
        </p:txBody>
      </p:sp>
      <p:sp>
        <p:nvSpPr>
          <p:cNvPr id="6" name="文本框 5"/>
          <p:cNvSpPr txBox="1"/>
          <p:nvPr/>
        </p:nvSpPr>
        <p:spPr>
          <a:xfrm>
            <a:off x="4218561" y="2475849"/>
            <a:ext cx="3754875" cy="1107996"/>
          </a:xfrm>
          <a:prstGeom prst="rect">
            <a:avLst/>
          </a:prstGeom>
          <a:noFill/>
        </p:spPr>
        <p:txBody>
          <a:bodyPr wrap="square" rtlCol="0">
            <a:spAutoFit/>
          </a:bodyPr>
          <a:lstStyle/>
          <a:p>
            <a:r>
              <a:rPr lang="zh-CN" altLang="en-US" sz="6600" dirty="0">
                <a:solidFill>
                  <a:srgbClr val="C00000"/>
                </a:solidFill>
                <a:latin typeface="华文新魏" panose="02010800040101010101" pitchFamily="2" charset="-122"/>
                <a:ea typeface="华文新魏" panose="02010800040101010101" pitchFamily="2" charset="-122"/>
              </a:rPr>
              <a:t>感谢聆听</a:t>
            </a:r>
            <a:r>
              <a:rPr lang="en-US" altLang="zh-CN" sz="6600" dirty="0">
                <a:solidFill>
                  <a:srgbClr val="C00000"/>
                </a:solidFill>
                <a:latin typeface="华文新魏" panose="02010800040101010101" pitchFamily="2" charset="-122"/>
                <a:ea typeface="华文新魏" panose="02010800040101010101" pitchFamily="2" charset="-122"/>
              </a:rPr>
              <a:t>!</a:t>
            </a:r>
            <a:endParaRPr lang="zh-CN" altLang="en-US" sz="66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0" y="778212"/>
          <a:ext cx="12192001" cy="6079785"/>
        </p:xfrm>
        <a:graphic>
          <a:graphicData uri="http://schemas.openxmlformats.org/drawingml/2006/table">
            <a:tbl>
              <a:tblPr firstRow="1" bandRow="1">
                <a:tableStyleId>{5C22544A-7EE6-4342-B048-85BDC9FD1C3A}</a:tableStyleId>
              </a:tblPr>
              <a:tblGrid>
                <a:gridCol w="1805037"/>
                <a:gridCol w="7513580"/>
                <a:gridCol w="1436692"/>
                <a:gridCol w="1436692"/>
              </a:tblGrid>
              <a:tr h="368295">
                <a:tc>
                  <a:txBody>
                    <a:bodyPr/>
                    <a:lstStyle/>
                    <a:p>
                      <a:pPr algn="ctr">
                        <a:buNone/>
                      </a:pPr>
                      <a:r>
                        <a:rPr lang="en-US" altLang="zh-CN" dirty="0">
                          <a:latin typeface="微软雅黑" panose="020B0503020204020204" pitchFamily="34" charset="-122"/>
                          <a:ea typeface="微软雅黑" panose="020B0503020204020204" pitchFamily="34" charset="-122"/>
                          <a:cs typeface="Times New Roman" panose="02020603050405020304" charset="0"/>
                        </a:rPr>
                        <a:t>2024</a:t>
                      </a:r>
                      <a:r>
                        <a:rPr lang="zh-CN" altLang="en-US" dirty="0">
                          <a:latin typeface="微软雅黑" panose="020B0503020204020204" pitchFamily="34" charset="-122"/>
                          <a:ea typeface="微软雅黑" panose="020B0503020204020204" pitchFamily="34" charset="-122"/>
                          <a:cs typeface="Times New Roman" panose="02020603050405020304" charset="0"/>
                        </a:rPr>
                        <a:t>高考真题</a:t>
                      </a:r>
                      <a:endParaRPr lang="zh-CN" altLang="en-US" dirty="0">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indent="0" algn="ctr">
                        <a:buNone/>
                      </a:pPr>
                      <a:r>
                        <a:rPr lang="zh-CN" altLang="en-US" sz="1800" b="1" dirty="0">
                          <a:latin typeface="微软雅黑" panose="020B0503020204020204" pitchFamily="34" charset="-122"/>
                          <a:ea typeface="微软雅黑" panose="020B0503020204020204" pitchFamily="34" charset="-122"/>
                          <a:cs typeface="Times New Roman" panose="02020603050405020304" charset="0"/>
                          <a:sym typeface="+mn-ea"/>
                        </a:rPr>
                        <a:t>考点考向</a:t>
                      </a:r>
                      <a:endParaRPr lang="en-US" altLang="en-US" sz="1800" b="1" dirty="0" err="1">
                        <a:latin typeface="微软雅黑" panose="020B0503020204020204" pitchFamily="34" charset="-122"/>
                        <a:ea typeface="微软雅黑" panose="020B0503020204020204" pitchFamily="34" charset="-122"/>
                        <a:cs typeface="宋体" panose="02010600030101010101" pitchFamily="2" charset="-122"/>
                      </a:endParaRPr>
                    </a:p>
                  </a:txBody>
                  <a:tcPr anchor="ctr"/>
                </a:tc>
                <a:tc>
                  <a:txBody>
                    <a:bodyPr/>
                    <a:lstStyle/>
                    <a:p>
                      <a:pPr indent="0" algn="ctr">
                        <a:buNone/>
                      </a:pPr>
                      <a:r>
                        <a:rPr lang="zh-CN" altLang="en-US" sz="1800" b="1" dirty="0">
                          <a:latin typeface="微软雅黑" panose="020B0503020204020204" pitchFamily="34" charset="-122"/>
                          <a:ea typeface="微软雅黑" panose="020B0503020204020204" pitchFamily="34" charset="-122"/>
                          <a:cs typeface="Times New Roman" panose="02020603050405020304" charset="0"/>
                          <a:sym typeface="+mn-ea"/>
                        </a:rPr>
                        <a:t>陌生元素</a:t>
                      </a:r>
                      <a:endParaRPr lang="en-US" altLang="en-US" sz="1800" b="1" dirty="0" err="1">
                        <a:latin typeface="微软雅黑" panose="020B0503020204020204" pitchFamily="34" charset="-122"/>
                        <a:ea typeface="微软雅黑" panose="020B0503020204020204" pitchFamily="34" charset="-122"/>
                        <a:cs typeface="宋体" panose="02010600030101010101" pitchFamily="2" charset="-122"/>
                      </a:endParaRPr>
                    </a:p>
                  </a:txBody>
                  <a:tcPr anchor="ctr"/>
                </a:tc>
                <a:tc>
                  <a:txBody>
                    <a:bodyPr/>
                    <a:lstStyle/>
                    <a:p>
                      <a:pPr indent="0" algn="ctr">
                        <a:buNone/>
                      </a:pPr>
                      <a:r>
                        <a:rPr lang="zh-CN" altLang="en-US" sz="1800" b="1" dirty="0">
                          <a:latin typeface="微软雅黑" panose="020B0503020204020204" pitchFamily="34" charset="-122"/>
                          <a:ea typeface="微软雅黑" panose="020B0503020204020204" pitchFamily="34" charset="-122"/>
                          <a:cs typeface="Times New Roman" panose="02020603050405020304" charset="0"/>
                          <a:sym typeface="+mn-ea"/>
                        </a:rPr>
                        <a:t>熟悉元素</a:t>
                      </a:r>
                      <a:endParaRPr lang="en-US" altLang="en-US" sz="1800" b="1" dirty="0" err="1">
                        <a:latin typeface="微软雅黑" panose="020B0503020204020204" pitchFamily="34" charset="-122"/>
                        <a:ea typeface="微软雅黑" panose="020B0503020204020204" pitchFamily="34" charset="-122"/>
                        <a:cs typeface="宋体" panose="02010600030101010101" pitchFamily="2" charset="-122"/>
                      </a:endParaRPr>
                    </a:p>
                  </a:txBody>
                  <a:tcPr anchor="ctr"/>
                </a:tc>
              </a:tr>
              <a:tr h="1196959">
                <a:tc>
                  <a:txBody>
                    <a:bodyPr/>
                    <a:lstStyle/>
                    <a:p>
                      <a:pPr algn="ctr">
                        <a:buNone/>
                      </a:pPr>
                      <a:r>
                        <a:rPr lang="zh-CN" altLang="en-US" b="1" dirty="0">
                          <a:latin typeface="微软雅黑" panose="020B0503020204020204" pitchFamily="34" charset="-122"/>
                          <a:ea typeface="微软雅黑" panose="020B0503020204020204" pitchFamily="34" charset="-122"/>
                        </a:rPr>
                        <a:t>全国甲卷</a:t>
                      </a:r>
                      <a:endParaRPr lang="en-US" altLang="zh-CN" b="1" dirty="0">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err="1">
                          <a:latin typeface="+mn-ea"/>
                          <a:ea typeface="+mn-ea"/>
                          <a:cs typeface="宋体" panose="02010600030101010101" pitchFamily="2" charset="-122"/>
                          <a:sym typeface="+mn-ea"/>
                        </a:rPr>
                        <a:t>从</a:t>
                      </a:r>
                      <a:r>
                        <a:rPr lang="en-US" altLang="zh-CN" sz="1800" b="1" dirty="0" err="1">
                          <a:latin typeface="+mn-ea"/>
                          <a:ea typeface="+mn-ea"/>
                          <a:cs typeface="宋体" panose="02010600030101010101" pitchFamily="2" charset="-122"/>
                        </a:rPr>
                        <a:t>炼锌废渣中提取钴</a:t>
                      </a:r>
                      <a:r>
                        <a:rPr lang="zh-CN" altLang="en-US" sz="1800" b="1" dirty="0">
                          <a:latin typeface="+mn-ea"/>
                          <a:ea typeface="+mn-ea"/>
                          <a:cs typeface="宋体" panose="02010600030101010101" pitchFamily="2" charset="-122"/>
                        </a:rPr>
                        <a:t>，</a:t>
                      </a:r>
                      <a:r>
                        <a:rPr lang="zh-CN" altLang="zh-CN" sz="1800" b="1" dirty="0">
                          <a:latin typeface="+mn-ea"/>
                          <a:ea typeface="+mn-ea"/>
                          <a:cs typeface="宋体" panose="02010600030101010101" pitchFamily="2" charset="-122"/>
                          <a:sym typeface="+mn-ea"/>
                        </a:rPr>
                        <a:t>资源的回收利用，主要涉及</a:t>
                      </a:r>
                      <a:r>
                        <a:rPr lang="zh-CN" altLang="zh-CN" sz="1800" b="1" dirty="0">
                          <a:solidFill>
                            <a:srgbClr val="FF0000"/>
                          </a:solidFill>
                          <a:latin typeface="+mn-ea"/>
                          <a:ea typeface="+mn-ea"/>
                          <a:cs typeface="宋体" panose="02010600030101010101" pitchFamily="2" charset="-122"/>
                          <a:sym typeface="+mn-ea"/>
                        </a:rPr>
                        <a:t>原料的预处理</a:t>
                      </a:r>
                      <a:r>
                        <a:rPr lang="zh-CN" altLang="zh-CN" sz="1800" b="1" kern="1200" dirty="0">
                          <a:solidFill>
                            <a:srgbClr val="FF0000"/>
                          </a:solidFill>
                          <a:latin typeface="+mn-ea"/>
                          <a:ea typeface="+mn-ea"/>
                          <a:cs typeface="宋体" panose="02010600030101010101" pitchFamily="2" charset="-122"/>
                          <a:sym typeface="+mn-ea"/>
                        </a:rPr>
                        <a:t>方法及其目的</a:t>
                      </a:r>
                      <a:r>
                        <a:rPr lang="zh-CN" altLang="zh-CN" sz="1800" b="1" dirty="0">
                          <a:latin typeface="+mn-ea"/>
                          <a:ea typeface="+mn-ea"/>
                          <a:cs typeface="宋体" panose="02010600030101010101" pitchFamily="2" charset="-122"/>
                          <a:sym typeface="+mn-ea"/>
                        </a:rPr>
                        <a:t>、流程中指定转化的</a:t>
                      </a:r>
                      <a:r>
                        <a:rPr lang="zh-CN" altLang="zh-CN" sz="1800" b="1" dirty="0">
                          <a:solidFill>
                            <a:srgbClr val="9BBB58"/>
                          </a:solidFill>
                          <a:latin typeface="+mn-ea"/>
                          <a:ea typeface="+mn-ea"/>
                          <a:cs typeface="宋体" panose="02010600030101010101" pitchFamily="2" charset="-122"/>
                          <a:sym typeface="+mn-ea"/>
                        </a:rPr>
                        <a:t>方程式书写</a:t>
                      </a:r>
                      <a:r>
                        <a:rPr lang="zh-CN" altLang="zh-CN" sz="1800" b="1" dirty="0">
                          <a:latin typeface="+mn-ea"/>
                          <a:ea typeface="+mn-ea"/>
                          <a:cs typeface="宋体" panose="02010600030101010101" pitchFamily="2" charset="-122"/>
                          <a:sym typeface="+mn-ea"/>
                        </a:rPr>
                        <a:t>、化工流程中的</a:t>
                      </a:r>
                      <a:r>
                        <a:rPr lang="zh-CN" altLang="zh-CN" sz="1800" b="1" dirty="0">
                          <a:solidFill>
                            <a:srgbClr val="003399"/>
                          </a:solidFill>
                          <a:latin typeface="+mn-ea"/>
                          <a:ea typeface="+mn-ea"/>
                          <a:cs typeface="宋体" panose="02010600030101010101" pitchFamily="2" charset="-122"/>
                          <a:sym typeface="+mn-ea"/>
                        </a:rPr>
                        <a:t>分离提纯</a:t>
                      </a:r>
                      <a:r>
                        <a:rPr lang="zh-CN" altLang="zh-CN" sz="1800" b="1" dirty="0">
                          <a:latin typeface="+mn-ea"/>
                          <a:ea typeface="+mn-ea"/>
                          <a:cs typeface="宋体" panose="02010600030101010101" pitchFamily="2" charset="-122"/>
                          <a:sym typeface="+mn-ea"/>
                        </a:rPr>
                        <a:t>方法及原理、化工流程中</a:t>
                      </a:r>
                      <a:r>
                        <a:rPr lang="zh-CN" altLang="zh-CN" sz="1800" b="1" dirty="0">
                          <a:solidFill>
                            <a:srgbClr val="00B050"/>
                          </a:solidFill>
                          <a:latin typeface="+mn-ea"/>
                          <a:ea typeface="+mn-ea"/>
                          <a:cs typeface="宋体" panose="02010600030101010101" pitchFamily="2" charset="-122"/>
                          <a:sym typeface="+mn-ea"/>
                        </a:rPr>
                        <a:t>滤液、滤渣的成分</a:t>
                      </a:r>
                      <a:r>
                        <a:rPr lang="zh-CN" altLang="zh-CN" sz="1800" b="1" dirty="0">
                          <a:latin typeface="+mn-ea"/>
                          <a:ea typeface="+mn-ea"/>
                          <a:cs typeface="宋体" panose="02010600030101010101" pitchFamily="2" charset="-122"/>
                          <a:sym typeface="+mn-ea"/>
                        </a:rPr>
                        <a:t>判断、结合化学反应原理Ksp</a:t>
                      </a:r>
                      <a:r>
                        <a:rPr lang="zh-CN" altLang="zh-CN" sz="1800" b="1" kern="100" dirty="0">
                          <a:latin typeface="+mn-ea"/>
                          <a:ea typeface="+mn-ea"/>
                          <a:cs typeface="Times New Roman" panose="02020603050405020304" charset="0"/>
                          <a:sym typeface="+mn-ea"/>
                        </a:rPr>
                        <a:t>的应用</a:t>
                      </a:r>
                      <a:r>
                        <a:rPr lang="zh-CN" altLang="zh-CN" sz="1800" b="1" dirty="0">
                          <a:latin typeface="+mn-ea"/>
                          <a:ea typeface="+mn-ea"/>
                          <a:cs typeface="宋体" panose="02010600030101010101" pitchFamily="2" charset="-122"/>
                          <a:sym typeface="+mn-ea"/>
                        </a:rPr>
                        <a:t>和氧化还原知识的考查。</a:t>
                      </a:r>
                      <a:endParaRPr lang="en-US" altLang="zh-CN" sz="1800" b="1" dirty="0">
                        <a:latin typeface="+mn-ea"/>
                        <a:ea typeface="+mn-ea"/>
                        <a:cs typeface="宋体"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0" dirty="0">
                          <a:latin typeface="Times New Roman" panose="02020603050405020304" charset="0"/>
                          <a:ea typeface="宋体" panose="02010600030101010101" pitchFamily="2" charset="-122"/>
                          <a:cs typeface="Times New Roman" panose="02020603050405020304" charset="0"/>
                        </a:rPr>
                        <a:t>Co</a:t>
                      </a:r>
                      <a:r>
                        <a:rPr lang="zh-CN" altLang="en-US" sz="1800" b="0" dirty="0">
                          <a:latin typeface="Times New Roman" panose="02020603050405020304" charset="0"/>
                          <a:ea typeface="宋体" panose="02010600030101010101" pitchFamily="2" charset="-122"/>
                          <a:cs typeface="Times New Roman" panose="02020603050405020304" charset="0"/>
                        </a:rPr>
                        <a:t>、</a:t>
                      </a:r>
                      <a:r>
                        <a:rPr lang="en-US" altLang="en-US" sz="1800" b="0" dirty="0">
                          <a:latin typeface="Times New Roman" panose="02020603050405020304" charset="0"/>
                          <a:ea typeface="宋体" panose="02010600030101010101" pitchFamily="2" charset="-122"/>
                          <a:cs typeface="Times New Roman" panose="02020603050405020304" charset="0"/>
                        </a:rPr>
                        <a:t>Mn</a:t>
                      </a:r>
                      <a:r>
                        <a:rPr lang="zh-CN" altLang="en-US" sz="1800" b="0" dirty="0">
                          <a:latin typeface="Times New Roman" panose="02020603050405020304" charset="0"/>
                          <a:ea typeface="宋体" panose="02010600030101010101" pitchFamily="2" charset="-122"/>
                          <a:cs typeface="Times New Roman" panose="02020603050405020304" charset="0"/>
                        </a:rPr>
                        <a:t>、</a:t>
                      </a:r>
                      <a:r>
                        <a:rPr lang="en-US" altLang="en-US" sz="1800" b="0" dirty="0">
                          <a:latin typeface="Times New Roman" panose="02020603050405020304" charset="0"/>
                          <a:ea typeface="宋体" panose="02010600030101010101" pitchFamily="2" charset="-122"/>
                          <a:cs typeface="Times New Roman" panose="02020603050405020304" charset="0"/>
                        </a:rPr>
                        <a:t>Pb</a:t>
                      </a:r>
                      <a:endParaRPr lang="en-US" altLang="en-US" sz="1800" b="0" dirty="0">
                        <a:latin typeface="Times New Roman" panose="02020603050405020304" charset="0"/>
                        <a:ea typeface="宋体" panose="02010600030101010101" pitchFamily="2" charset="-122"/>
                        <a:cs typeface="Times New Roman" panose="0202060305040502030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0" dirty="0">
                          <a:latin typeface="Times New Roman" panose="02020603050405020304" charset="0"/>
                          <a:ea typeface="宋体" panose="02010600030101010101" pitchFamily="2" charset="-122"/>
                          <a:cs typeface="Times New Roman" panose="02020603050405020304" charset="0"/>
                        </a:rPr>
                        <a:t>Zn</a:t>
                      </a:r>
                      <a:r>
                        <a:rPr lang="zh-CN" altLang="en-US" sz="1800" b="0" dirty="0">
                          <a:latin typeface="Times New Roman" panose="02020603050405020304" charset="0"/>
                          <a:ea typeface="宋体" panose="02010600030101010101" pitchFamily="2" charset="-122"/>
                          <a:cs typeface="Times New Roman" panose="02020603050405020304" charset="0"/>
                        </a:rPr>
                        <a:t>、</a:t>
                      </a:r>
                      <a:r>
                        <a:rPr lang="en-US" altLang="en-US" sz="1800" b="0" dirty="0">
                          <a:latin typeface="Times New Roman" panose="02020603050405020304" charset="0"/>
                          <a:ea typeface="宋体" panose="02010600030101010101" pitchFamily="2" charset="-122"/>
                          <a:cs typeface="Times New Roman" panose="02020603050405020304" charset="0"/>
                        </a:rPr>
                        <a:t>Fe</a:t>
                      </a:r>
                      <a:r>
                        <a:rPr lang="zh-CN" altLang="en-US" sz="1800" b="0" dirty="0">
                          <a:latin typeface="Times New Roman" panose="02020603050405020304" charset="0"/>
                          <a:ea typeface="宋体" panose="02010600030101010101" pitchFamily="2" charset="-122"/>
                          <a:cs typeface="Times New Roman" panose="02020603050405020304" charset="0"/>
                        </a:rPr>
                        <a:t>、</a:t>
                      </a:r>
                      <a:r>
                        <a:rPr lang="en-US" altLang="en-US" sz="1800" b="0" dirty="0">
                          <a:latin typeface="Times New Roman" panose="02020603050405020304" charset="0"/>
                          <a:ea typeface="宋体" panose="02010600030101010101" pitchFamily="2" charset="-122"/>
                          <a:cs typeface="Times New Roman" panose="02020603050405020304" charset="0"/>
                        </a:rPr>
                        <a:t>Cu</a:t>
                      </a:r>
                      <a:endParaRPr lang="en-US" altLang="en-US" sz="1800" b="0" dirty="0">
                        <a:latin typeface="Times New Roman" panose="02020603050405020304" charset="0"/>
                        <a:ea typeface="宋体" panose="02010600030101010101" pitchFamily="2" charset="-122"/>
                        <a:cs typeface="Times New Roman" panose="02020603050405020304" charset="0"/>
                      </a:endParaRPr>
                    </a:p>
                  </a:txBody>
                  <a:tcPr anchor="ctr"/>
                </a:tc>
              </a:tr>
              <a:tr h="1196959">
                <a:tc>
                  <a:txBody>
                    <a:bodyPr/>
                    <a:lstStyle/>
                    <a:p>
                      <a:pPr algn="ctr">
                        <a:buNone/>
                      </a:pPr>
                      <a:r>
                        <a:rPr lang="zh-CN" altLang="en-US" b="1" dirty="0">
                          <a:latin typeface="微软雅黑" panose="020B0503020204020204" pitchFamily="34" charset="-122"/>
                          <a:ea typeface="微软雅黑" panose="020B0503020204020204" pitchFamily="34" charset="-122"/>
                        </a:rPr>
                        <a:t>全国</a:t>
                      </a:r>
                      <a:r>
                        <a:rPr lang="zh-CN" altLang="en-US" sz="1800" b="1" dirty="0">
                          <a:latin typeface="微软雅黑" panose="020B0503020204020204" pitchFamily="34" charset="-122"/>
                          <a:ea typeface="微软雅黑" panose="020B0503020204020204" pitchFamily="34" charset="-122"/>
                          <a:cs typeface="Times New Roman" panose="02020603050405020304" charset="0"/>
                          <a:sym typeface="+mn-ea"/>
                        </a:rPr>
                        <a:t>新课标卷</a:t>
                      </a:r>
                      <a:endParaRPr lang="en-US" altLang="zh-CN" b="1" dirty="0">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err="1">
                          <a:latin typeface="+mn-ea"/>
                          <a:ea typeface="+mn-ea"/>
                          <a:cs typeface="宋体" panose="02010600030101010101" pitchFamily="2" charset="-122"/>
                        </a:rPr>
                        <a:t>从湿法炼锌废渣中得到含锰高钴成品</a:t>
                      </a:r>
                      <a:r>
                        <a:rPr lang="zh-CN" altLang="en-US" sz="1800" b="1" dirty="0">
                          <a:latin typeface="+mn-ea"/>
                          <a:ea typeface="+mn-ea"/>
                          <a:cs typeface="宋体" panose="02010600030101010101" pitchFamily="2" charset="-122"/>
                        </a:rPr>
                        <a:t>，</a:t>
                      </a:r>
                      <a:r>
                        <a:rPr lang="zh-CN" altLang="zh-CN" sz="1800" b="1" dirty="0">
                          <a:latin typeface="+mn-ea"/>
                          <a:ea typeface="+mn-ea"/>
                          <a:cs typeface="宋体" panose="02010600030101010101" pitchFamily="2" charset="-122"/>
                          <a:sym typeface="+mn-ea"/>
                        </a:rPr>
                        <a:t>资源的回收利用，主要涉及</a:t>
                      </a:r>
                      <a:r>
                        <a:rPr lang="zh-CN" altLang="zh-CN" sz="1800" b="1" kern="1200" dirty="0">
                          <a:solidFill>
                            <a:srgbClr val="FF0000"/>
                          </a:solidFill>
                          <a:latin typeface="+mn-ea"/>
                          <a:ea typeface="+mn-ea"/>
                          <a:cs typeface="宋体" panose="02010600030101010101" pitchFamily="2" charset="-122"/>
                          <a:sym typeface="+mn-ea"/>
                        </a:rPr>
                        <a:t>原料的预处理方法及其目的</a:t>
                      </a:r>
                      <a:r>
                        <a:rPr lang="zh-CN" altLang="zh-CN" sz="1800" b="1" dirty="0">
                          <a:latin typeface="+mn-ea"/>
                          <a:ea typeface="+mn-ea"/>
                          <a:cs typeface="宋体" panose="02010600030101010101" pitchFamily="2" charset="-122"/>
                          <a:sym typeface="+mn-ea"/>
                        </a:rPr>
                        <a:t>、流程中指定转化的</a:t>
                      </a:r>
                      <a:r>
                        <a:rPr lang="zh-CN" altLang="zh-CN" sz="1800" b="1" kern="1200" dirty="0">
                          <a:solidFill>
                            <a:srgbClr val="9BBB58"/>
                          </a:solidFill>
                          <a:latin typeface="+mn-ea"/>
                          <a:ea typeface="+mn-ea"/>
                          <a:cs typeface="宋体" panose="02010600030101010101" pitchFamily="2" charset="-122"/>
                          <a:sym typeface="+mn-ea"/>
                        </a:rPr>
                        <a:t>方程式书写</a:t>
                      </a:r>
                      <a:r>
                        <a:rPr lang="zh-CN" altLang="zh-CN" sz="1800" b="1" dirty="0">
                          <a:latin typeface="+mn-ea"/>
                          <a:ea typeface="+mn-ea"/>
                          <a:cs typeface="宋体" panose="02010600030101010101" pitchFamily="2" charset="-122"/>
                          <a:sym typeface="+mn-ea"/>
                        </a:rPr>
                        <a:t>、</a:t>
                      </a:r>
                      <a:r>
                        <a:rPr lang="zh-CN" altLang="zh-CN" sz="1800" b="1" kern="1200" dirty="0">
                          <a:solidFill>
                            <a:srgbClr val="003399"/>
                          </a:solidFill>
                          <a:latin typeface="+mn-ea"/>
                          <a:ea typeface="+mn-ea"/>
                          <a:cs typeface="宋体" panose="02010600030101010101" pitchFamily="2" charset="-122"/>
                          <a:sym typeface="+mn-ea"/>
                        </a:rPr>
                        <a:t>分离提纯</a:t>
                      </a:r>
                      <a:r>
                        <a:rPr lang="zh-CN" altLang="zh-CN" sz="1800" b="1" dirty="0">
                          <a:latin typeface="+mn-ea"/>
                          <a:ea typeface="+mn-ea"/>
                          <a:cs typeface="宋体" panose="02010600030101010101" pitchFamily="2" charset="-122"/>
                          <a:sym typeface="+mn-ea"/>
                        </a:rPr>
                        <a:t>方法及原理、化工流程中</a:t>
                      </a:r>
                      <a:r>
                        <a:rPr lang="zh-CN" altLang="zh-CN" sz="1800" b="1" kern="1200" dirty="0">
                          <a:solidFill>
                            <a:srgbClr val="00B050"/>
                          </a:solidFill>
                          <a:latin typeface="+mn-ea"/>
                          <a:ea typeface="+mn-ea"/>
                          <a:cs typeface="宋体" panose="02010600030101010101" pitchFamily="2" charset="-122"/>
                          <a:sym typeface="+mn-ea"/>
                        </a:rPr>
                        <a:t>滤液、滤渣的成分</a:t>
                      </a:r>
                      <a:r>
                        <a:rPr lang="zh-CN" altLang="zh-CN" sz="1800" b="1" dirty="0">
                          <a:latin typeface="+mn-ea"/>
                          <a:ea typeface="+mn-ea"/>
                          <a:cs typeface="宋体" panose="02010600030101010101" pitchFamily="2" charset="-122"/>
                          <a:sym typeface="+mn-ea"/>
                        </a:rPr>
                        <a:t>判断、结合化学反应原理Ksp</a:t>
                      </a:r>
                      <a:r>
                        <a:rPr lang="zh-CN" altLang="zh-CN" sz="1800" b="1" kern="100" dirty="0">
                          <a:latin typeface="+mn-ea"/>
                          <a:ea typeface="+mn-ea"/>
                          <a:cs typeface="Times New Roman" panose="02020603050405020304" charset="0"/>
                          <a:sym typeface="+mn-ea"/>
                        </a:rPr>
                        <a:t>的应用</a:t>
                      </a:r>
                      <a:r>
                        <a:rPr lang="zh-CN" altLang="zh-CN" sz="1800" b="1" dirty="0">
                          <a:latin typeface="+mn-ea"/>
                          <a:ea typeface="+mn-ea"/>
                          <a:cs typeface="宋体" panose="02010600030101010101" pitchFamily="2" charset="-122"/>
                          <a:sym typeface="+mn-ea"/>
                        </a:rPr>
                        <a:t>、物质检验的考查。</a:t>
                      </a:r>
                      <a:endParaRPr lang="zh-CN" altLang="zh-CN" sz="1800" b="1" dirty="0">
                        <a:latin typeface="+mn-ea"/>
                        <a:ea typeface="+mn-ea"/>
                        <a:cs typeface="宋体" panose="02010600030101010101" pitchFamily="2" charset="-122"/>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0" dirty="0">
                          <a:latin typeface="Times New Roman" panose="02020603050405020304" charset="0"/>
                          <a:ea typeface="宋体" panose="02010600030101010101" pitchFamily="2" charset="-122"/>
                          <a:cs typeface="Times New Roman" panose="02020603050405020304" charset="0"/>
                          <a:sym typeface="+mn-ea"/>
                        </a:rPr>
                        <a:t>Co、Mn、Pb</a:t>
                      </a:r>
                      <a:endParaRPr lang="zh-CN" altLang="en-US" sz="1800" b="0" dirty="0">
                        <a:latin typeface="Times New Roman" panose="02020603050405020304" charset="0"/>
                        <a:ea typeface="宋体" panose="02010600030101010101" pitchFamily="2" charset="-122"/>
                        <a:cs typeface="Times New Roman" panose="02020603050405020304" charset="0"/>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0" dirty="0">
                          <a:latin typeface="Times New Roman" panose="02020603050405020304" charset="0"/>
                          <a:ea typeface="宋体" panose="02010600030101010101" pitchFamily="2" charset="-122"/>
                          <a:cs typeface="Times New Roman" panose="02020603050405020304" charset="0"/>
                          <a:sym typeface="+mn-ea"/>
                        </a:rPr>
                        <a:t>Zn、Fe</a:t>
                      </a:r>
                      <a:endParaRPr lang="zh-CN" altLang="en-US" sz="1800" b="0" dirty="0">
                        <a:latin typeface="Times New Roman" panose="02020603050405020304" charset="0"/>
                        <a:ea typeface="宋体" panose="02010600030101010101" pitchFamily="2" charset="-122"/>
                        <a:cs typeface="Times New Roman" panose="02020603050405020304" charset="0"/>
                        <a:sym typeface="+mn-ea"/>
                      </a:endParaRPr>
                    </a:p>
                  </a:txBody>
                  <a:tcPr anchor="ctr"/>
                </a:tc>
              </a:tr>
              <a:tr h="1196959">
                <a:tc>
                  <a:txBody>
                    <a:bodyPr/>
                    <a:lstStyle/>
                    <a:p>
                      <a:pPr algn="ctr">
                        <a:buNone/>
                      </a:pPr>
                      <a:r>
                        <a:rPr lang="zh-CN" altLang="en-US" b="1" dirty="0">
                          <a:latin typeface="微软雅黑" panose="020B0503020204020204" pitchFamily="34" charset="-122"/>
                          <a:ea typeface="微软雅黑" panose="020B0503020204020204" pitchFamily="34" charset="-122"/>
                          <a:cs typeface="Times New Roman" panose="02020603050405020304" charset="0"/>
                        </a:rPr>
                        <a:t>河北卷</a:t>
                      </a:r>
                      <a:endParaRPr lang="zh-CN" altLang="en-US" b="1" dirty="0">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a:latin typeface="+mn-ea"/>
                          <a:ea typeface="+mn-ea"/>
                          <a:cs typeface="宋体" panose="02010600030101010101" pitchFamily="2" charset="-122"/>
                        </a:rPr>
                        <a:t>从石煤中提取V</a:t>
                      </a:r>
                      <a:r>
                        <a:rPr lang="en-US" altLang="zh-CN" sz="1800" b="1" baseline="-25000" dirty="0">
                          <a:latin typeface="+mn-ea"/>
                          <a:ea typeface="+mn-ea"/>
                          <a:cs typeface="宋体" panose="02010600030101010101" pitchFamily="2" charset="-122"/>
                        </a:rPr>
                        <a:t>2</a:t>
                      </a:r>
                      <a:r>
                        <a:rPr lang="en-US" altLang="zh-CN" sz="1800" b="1" dirty="0">
                          <a:latin typeface="+mn-ea"/>
                          <a:ea typeface="+mn-ea"/>
                          <a:cs typeface="宋体" panose="02010600030101010101" pitchFamily="2" charset="-122"/>
                        </a:rPr>
                        <a:t>O</a:t>
                      </a:r>
                      <a:r>
                        <a:rPr lang="en-US" altLang="zh-CN" sz="1800" b="1" baseline="-25000" dirty="0">
                          <a:latin typeface="+mn-ea"/>
                          <a:ea typeface="+mn-ea"/>
                          <a:cs typeface="宋体" panose="02010600030101010101" pitchFamily="2" charset="-122"/>
                        </a:rPr>
                        <a:t>5</a:t>
                      </a:r>
                      <a:r>
                        <a:rPr lang="zh-CN" altLang="en-US" sz="1800" b="1" baseline="-25000" dirty="0">
                          <a:latin typeface="+mn-ea"/>
                          <a:ea typeface="+mn-ea"/>
                          <a:cs typeface="宋体" panose="02010600030101010101" pitchFamily="2" charset="-122"/>
                        </a:rPr>
                        <a:t>，</a:t>
                      </a:r>
                      <a:r>
                        <a:rPr lang="zh-CN" altLang="zh-CN" sz="1800" b="1" dirty="0">
                          <a:latin typeface="+mn-ea"/>
                          <a:ea typeface="+mn-ea"/>
                          <a:cs typeface="宋体" panose="02010600030101010101" pitchFamily="2" charset="-122"/>
                          <a:sym typeface="+mn-ea"/>
                        </a:rPr>
                        <a:t>资源的回收利用，主要涉及</a:t>
                      </a:r>
                      <a:r>
                        <a:rPr lang="zh-CN" altLang="zh-CN" sz="1800" b="1" kern="1200" dirty="0">
                          <a:solidFill>
                            <a:srgbClr val="FF0000"/>
                          </a:solidFill>
                          <a:latin typeface="+mn-ea"/>
                          <a:ea typeface="+mn-ea"/>
                          <a:cs typeface="宋体" panose="02010600030101010101" pitchFamily="2" charset="-122"/>
                          <a:sym typeface="+mn-ea"/>
                        </a:rPr>
                        <a:t>原料的预处理方法</a:t>
                      </a:r>
                      <a:r>
                        <a:rPr lang="zh-CN" altLang="zh-CN" sz="1800" b="1" dirty="0">
                          <a:latin typeface="+mn-ea"/>
                          <a:ea typeface="+mn-ea"/>
                          <a:cs typeface="宋体" panose="02010600030101010101" pitchFamily="2" charset="-122"/>
                          <a:sym typeface="+mn-ea"/>
                        </a:rPr>
                        <a:t>及其目的、流程中指定转化的</a:t>
                      </a:r>
                      <a:r>
                        <a:rPr lang="zh-CN" altLang="zh-CN" sz="1800" b="1" kern="1200" dirty="0">
                          <a:solidFill>
                            <a:srgbClr val="9BBB58"/>
                          </a:solidFill>
                          <a:latin typeface="+mn-ea"/>
                          <a:ea typeface="+mn-ea"/>
                          <a:cs typeface="宋体" panose="02010600030101010101" pitchFamily="2" charset="-122"/>
                          <a:sym typeface="+mn-ea"/>
                        </a:rPr>
                        <a:t>方程式书写</a:t>
                      </a:r>
                      <a:r>
                        <a:rPr lang="zh-CN" altLang="zh-CN" sz="1800" b="1" dirty="0">
                          <a:latin typeface="+mn-ea"/>
                          <a:ea typeface="+mn-ea"/>
                          <a:cs typeface="宋体" panose="02010600030101010101" pitchFamily="2" charset="-122"/>
                          <a:sym typeface="+mn-ea"/>
                        </a:rPr>
                        <a:t>和反应</a:t>
                      </a:r>
                      <a:r>
                        <a:rPr lang="zh-CN" altLang="zh-CN" sz="1800" b="1" dirty="0">
                          <a:solidFill>
                            <a:schemeClr val="accent2">
                              <a:lumMod val="75000"/>
                            </a:schemeClr>
                          </a:solidFill>
                          <a:latin typeface="+mn-ea"/>
                          <a:ea typeface="+mn-ea"/>
                          <a:cs typeface="宋体" panose="02010600030101010101" pitchFamily="2" charset="-122"/>
                          <a:sym typeface="+mn-ea"/>
                        </a:rPr>
                        <a:t>条件的控制</a:t>
                      </a:r>
                      <a:r>
                        <a:rPr lang="zh-CN" altLang="zh-CN" sz="1800" b="1" dirty="0">
                          <a:latin typeface="+mn-ea"/>
                          <a:ea typeface="+mn-ea"/>
                          <a:cs typeface="宋体" panose="02010600030101010101" pitchFamily="2" charset="-122"/>
                          <a:sym typeface="+mn-ea"/>
                        </a:rPr>
                        <a:t>、化工流程中的</a:t>
                      </a:r>
                      <a:r>
                        <a:rPr lang="zh-CN" altLang="zh-CN" sz="1800" b="1" kern="1200" dirty="0">
                          <a:solidFill>
                            <a:srgbClr val="003399"/>
                          </a:solidFill>
                          <a:latin typeface="+mn-ea"/>
                          <a:ea typeface="+mn-ea"/>
                          <a:cs typeface="宋体" panose="02010600030101010101" pitchFamily="2" charset="-122"/>
                          <a:sym typeface="+mn-ea"/>
                        </a:rPr>
                        <a:t>分离提纯</a:t>
                      </a:r>
                      <a:r>
                        <a:rPr lang="zh-CN" altLang="zh-CN" sz="1800" b="1" dirty="0">
                          <a:latin typeface="+mn-ea"/>
                          <a:ea typeface="+mn-ea"/>
                          <a:cs typeface="宋体" panose="02010600030101010101" pitchFamily="2" charset="-122"/>
                          <a:sym typeface="+mn-ea"/>
                        </a:rPr>
                        <a:t>方法及原理、化工流程中</a:t>
                      </a:r>
                      <a:r>
                        <a:rPr lang="zh-CN" altLang="zh-CN" sz="1800" b="1" kern="1200" dirty="0">
                          <a:solidFill>
                            <a:srgbClr val="00B050"/>
                          </a:solidFill>
                          <a:latin typeface="+mn-ea"/>
                          <a:ea typeface="+mn-ea"/>
                          <a:cs typeface="宋体" panose="02010600030101010101" pitchFamily="2" charset="-122"/>
                          <a:sym typeface="+mn-ea"/>
                        </a:rPr>
                        <a:t>滤液、滤渣的成分</a:t>
                      </a:r>
                      <a:r>
                        <a:rPr lang="zh-CN" altLang="zh-CN" sz="1800" b="1" dirty="0">
                          <a:latin typeface="+mn-ea"/>
                          <a:ea typeface="+mn-ea"/>
                          <a:cs typeface="宋体" panose="02010600030101010101" pitchFamily="2" charset="-122"/>
                          <a:sym typeface="+mn-ea"/>
                        </a:rPr>
                        <a:t>判断、浸出率、</a:t>
                      </a:r>
                      <a:r>
                        <a:rPr lang="zh-CN" altLang="zh-CN" sz="1800" b="1" kern="100" dirty="0">
                          <a:latin typeface="+mn-ea"/>
                          <a:ea typeface="+mn-ea"/>
                          <a:cs typeface="Times New Roman" panose="02020603050405020304" charset="0"/>
                          <a:sym typeface="+mn-ea"/>
                        </a:rPr>
                        <a:t>绿色化学思想</a:t>
                      </a:r>
                      <a:r>
                        <a:rPr lang="zh-CN" altLang="zh-CN" sz="1800" kern="100" dirty="0">
                          <a:latin typeface="+mn-ea"/>
                          <a:ea typeface="+mn-ea"/>
                          <a:cs typeface="Times New Roman" panose="02020603050405020304" charset="0"/>
                          <a:sym typeface="+mn-ea"/>
                        </a:rPr>
                        <a:t>、</a:t>
                      </a:r>
                      <a:r>
                        <a:rPr lang="zh-CN" altLang="zh-CN" sz="1800" b="1" dirty="0">
                          <a:latin typeface="+mn-ea"/>
                          <a:ea typeface="+mn-ea"/>
                          <a:cs typeface="宋体" panose="02010600030101010101" pitchFamily="2" charset="-122"/>
                          <a:sym typeface="+mn-ea"/>
                        </a:rPr>
                        <a:t>物质结构的考查。</a:t>
                      </a:r>
                      <a:endParaRPr lang="zh-CN" altLang="zh-CN" sz="1800" b="1" dirty="0">
                        <a:latin typeface="+mn-ea"/>
                        <a:ea typeface="+mn-ea"/>
                        <a:cs typeface="宋体" panose="02010600030101010101" pitchFamily="2" charset="-122"/>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0" dirty="0">
                          <a:latin typeface="Times New Roman" panose="02020603050405020304" charset="0"/>
                          <a:ea typeface="宋体" panose="02010600030101010101" pitchFamily="2" charset="-122"/>
                          <a:cs typeface="Times New Roman" panose="02020603050405020304" charset="0"/>
                          <a:sym typeface="+mn-ea"/>
                        </a:rPr>
                        <a:t>V</a:t>
                      </a:r>
                      <a:endParaRPr lang="zh-CN" altLang="en-US" sz="1800" b="0" dirty="0">
                        <a:latin typeface="Times New Roman" panose="02020603050405020304" charset="0"/>
                        <a:ea typeface="宋体" panose="02010600030101010101" pitchFamily="2" charset="-122"/>
                        <a:cs typeface="Times New Roman" panose="02020603050405020304" charset="0"/>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0" dirty="0">
                          <a:latin typeface="Times New Roman" panose="02020603050405020304" charset="0"/>
                          <a:ea typeface="宋体" panose="02010600030101010101" pitchFamily="2" charset="-122"/>
                          <a:cs typeface="Times New Roman" panose="02020603050405020304" charset="0"/>
                          <a:sym typeface="+mn-ea"/>
                        </a:rPr>
                        <a:t>Al、Ca、Na</a:t>
                      </a:r>
                      <a:endParaRPr lang="zh-CN" altLang="en-US" sz="1800" b="0" dirty="0">
                        <a:latin typeface="Times New Roman" panose="02020603050405020304" charset="0"/>
                        <a:ea typeface="宋体" panose="02010600030101010101" pitchFamily="2" charset="-122"/>
                        <a:cs typeface="Times New Roman" panose="02020603050405020304" charset="0"/>
                        <a:sym typeface="+mn-ea"/>
                      </a:endParaRPr>
                    </a:p>
                  </a:txBody>
                  <a:tcPr anchor="ctr"/>
                </a:tc>
              </a:tr>
              <a:tr h="1196959">
                <a:tc>
                  <a:txBody>
                    <a:bodyPr/>
                    <a:lstStyle/>
                    <a:p>
                      <a:pPr indent="0" algn="ctr">
                        <a:buNone/>
                      </a:pPr>
                      <a:r>
                        <a:rPr lang="en-US" altLang="zh-CN" sz="1800" b="1" dirty="0" err="1">
                          <a:latin typeface="微软雅黑" panose="020B0503020204020204" pitchFamily="34" charset="-122"/>
                          <a:ea typeface="微软雅黑" panose="020B0503020204020204" pitchFamily="34" charset="-122"/>
                          <a:cs typeface="宋体" panose="02010600030101010101" pitchFamily="2" charset="-122"/>
                        </a:rPr>
                        <a:t>山东</a:t>
                      </a:r>
                      <a:r>
                        <a:rPr lang="zh-CN" altLang="en-US" sz="1800" b="1" dirty="0">
                          <a:latin typeface="微软雅黑" panose="020B0503020204020204" pitchFamily="34" charset="-122"/>
                          <a:ea typeface="微软雅黑" panose="020B0503020204020204" pitchFamily="34" charset="-122"/>
                          <a:cs typeface="宋体" panose="02010600030101010101" pitchFamily="2" charset="-122"/>
                        </a:rPr>
                        <a:t>卷</a:t>
                      </a:r>
                      <a:endParaRPr lang="zh-CN" altLang="en-US" sz="18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err="1">
                          <a:latin typeface="+mn-ea"/>
                          <a:ea typeface="+mn-ea"/>
                          <a:cs typeface="宋体" panose="02010600030101010101" pitchFamily="2" charset="-122"/>
                        </a:rPr>
                        <a:t>以铅精矿为主要原料提取金属</a:t>
                      </a:r>
                      <a:r>
                        <a:rPr lang="en-US" altLang="zh-CN" sz="1800" b="1" dirty="0" err="1">
                          <a:latin typeface="+mn-ea"/>
                          <a:ea typeface="+mn-ea"/>
                          <a:cs typeface="宋体" panose="02010600030101010101" pitchFamily="2" charset="-122"/>
                          <a:sym typeface="+mn-ea"/>
                        </a:rPr>
                        <a:t>Pb</a:t>
                      </a:r>
                      <a:r>
                        <a:rPr lang="zh-CN" altLang="en-US" sz="1800" b="1" dirty="0">
                          <a:latin typeface="+mn-ea"/>
                          <a:ea typeface="+mn-ea"/>
                          <a:cs typeface="宋体" panose="02010600030101010101" pitchFamily="2" charset="-122"/>
                          <a:sym typeface="+mn-ea"/>
                        </a:rPr>
                        <a:t>和</a:t>
                      </a:r>
                      <a:r>
                        <a:rPr lang="en-US" altLang="zh-CN" sz="1800" b="1" dirty="0">
                          <a:latin typeface="+mn-ea"/>
                          <a:ea typeface="+mn-ea"/>
                          <a:cs typeface="宋体" panose="02010600030101010101" pitchFamily="2" charset="-122"/>
                          <a:sym typeface="+mn-ea"/>
                        </a:rPr>
                        <a:t>Ag</a:t>
                      </a:r>
                      <a:r>
                        <a:rPr lang="zh-CN" altLang="en-US" sz="1800" b="1" dirty="0">
                          <a:latin typeface="+mn-ea"/>
                          <a:ea typeface="+mn-ea"/>
                          <a:cs typeface="宋体" panose="02010600030101010101" pitchFamily="2" charset="-122"/>
                          <a:sym typeface="+mn-ea"/>
                        </a:rPr>
                        <a:t>，</a:t>
                      </a:r>
                      <a:r>
                        <a:rPr lang="en-US" altLang="en-US" sz="1800" b="1" dirty="0" err="1">
                          <a:latin typeface="+mn-ea"/>
                          <a:ea typeface="+mn-ea"/>
                          <a:cs typeface="宋体" panose="02010600030101010101" pitchFamily="2" charset="-122"/>
                          <a:sym typeface="+mn-ea"/>
                        </a:rPr>
                        <a:t>矿物资源利用</a:t>
                      </a:r>
                      <a:r>
                        <a:rPr lang="zh-CN" altLang="en-US" sz="1800" b="1" dirty="0">
                          <a:latin typeface="+mn-ea"/>
                          <a:ea typeface="+mn-ea"/>
                          <a:cs typeface="宋体" panose="02010600030101010101" pitchFamily="2" charset="-122"/>
                          <a:sym typeface="+mn-ea"/>
                        </a:rPr>
                        <a:t>，</a:t>
                      </a:r>
                      <a:r>
                        <a:rPr lang="zh-CN" altLang="zh-CN" sz="1800" b="1" dirty="0">
                          <a:latin typeface="+mn-ea"/>
                          <a:ea typeface="+mn-ea"/>
                          <a:cs typeface="宋体" panose="02010600030101010101" pitchFamily="2" charset="-122"/>
                          <a:sym typeface="+mn-ea"/>
                        </a:rPr>
                        <a:t>主要涉及</a:t>
                      </a:r>
                      <a:r>
                        <a:rPr lang="zh-CN" altLang="zh-CN" sz="1800" b="1" kern="1200" dirty="0">
                          <a:solidFill>
                            <a:srgbClr val="FF0000"/>
                          </a:solidFill>
                          <a:latin typeface="+mn-ea"/>
                          <a:ea typeface="+mn-ea"/>
                          <a:cs typeface="宋体" panose="02010600030101010101" pitchFamily="2" charset="-122"/>
                          <a:sym typeface="+mn-ea"/>
                        </a:rPr>
                        <a:t>原料的预处理</a:t>
                      </a:r>
                      <a:r>
                        <a:rPr lang="zh-CN" altLang="zh-CN" sz="1800" b="1" dirty="0">
                          <a:latin typeface="+mn-ea"/>
                          <a:ea typeface="+mn-ea"/>
                          <a:cs typeface="宋体" panose="02010600030101010101" pitchFamily="2" charset="-122"/>
                          <a:sym typeface="+mn-ea"/>
                        </a:rPr>
                        <a:t>方法及其目的、流程中指定转化的</a:t>
                      </a:r>
                      <a:r>
                        <a:rPr lang="zh-CN" altLang="zh-CN" sz="1800" b="1" kern="1200" dirty="0">
                          <a:solidFill>
                            <a:srgbClr val="9BBB58"/>
                          </a:solidFill>
                          <a:latin typeface="+mn-ea"/>
                          <a:ea typeface="+mn-ea"/>
                          <a:cs typeface="宋体" panose="02010600030101010101" pitchFamily="2" charset="-122"/>
                          <a:sym typeface="+mn-ea"/>
                        </a:rPr>
                        <a:t>方程式书写</a:t>
                      </a:r>
                      <a:r>
                        <a:rPr lang="zh-CN" altLang="zh-CN" sz="1800" b="1" dirty="0">
                          <a:latin typeface="+mn-ea"/>
                          <a:ea typeface="+mn-ea"/>
                          <a:cs typeface="宋体" panose="02010600030101010101" pitchFamily="2" charset="-122"/>
                          <a:sym typeface="+mn-ea"/>
                        </a:rPr>
                        <a:t>、化工流程中的</a:t>
                      </a:r>
                      <a:r>
                        <a:rPr lang="zh-CN" altLang="zh-CN" sz="1800" b="1" kern="1200" dirty="0">
                          <a:solidFill>
                            <a:srgbClr val="003399"/>
                          </a:solidFill>
                          <a:latin typeface="+mn-ea"/>
                          <a:ea typeface="+mn-ea"/>
                          <a:cs typeface="宋体" panose="02010600030101010101" pitchFamily="2" charset="-122"/>
                          <a:sym typeface="+mn-ea"/>
                        </a:rPr>
                        <a:t>分离提纯</a:t>
                      </a:r>
                      <a:r>
                        <a:rPr lang="zh-CN" altLang="zh-CN" sz="1800" b="1" dirty="0">
                          <a:latin typeface="+mn-ea"/>
                          <a:ea typeface="+mn-ea"/>
                          <a:cs typeface="宋体" panose="02010600030101010101" pitchFamily="2" charset="-122"/>
                          <a:sym typeface="+mn-ea"/>
                        </a:rPr>
                        <a:t>方法及原理、化工流程中</a:t>
                      </a:r>
                      <a:r>
                        <a:rPr lang="zh-CN" altLang="zh-CN" sz="1800" b="1" kern="1200" dirty="0">
                          <a:solidFill>
                            <a:srgbClr val="00B050"/>
                          </a:solidFill>
                          <a:latin typeface="+mn-ea"/>
                          <a:ea typeface="+mn-ea"/>
                          <a:cs typeface="宋体" panose="02010600030101010101" pitchFamily="2" charset="-122"/>
                          <a:sym typeface="+mn-ea"/>
                        </a:rPr>
                        <a:t>滤液、滤渣的成分</a:t>
                      </a:r>
                      <a:r>
                        <a:rPr lang="zh-CN" altLang="zh-CN" sz="1800" b="1" dirty="0">
                          <a:latin typeface="+mn-ea"/>
                          <a:ea typeface="+mn-ea"/>
                          <a:cs typeface="宋体" panose="02010600030101010101" pitchFamily="2" charset="-122"/>
                          <a:sym typeface="+mn-ea"/>
                        </a:rPr>
                        <a:t>判断、电化学和氧化还原有关物质的量的计算的考查。</a:t>
                      </a:r>
                      <a:endParaRPr lang="zh-CN" altLang="en-US" sz="1800" b="1" dirty="0">
                        <a:latin typeface="+mn-ea"/>
                        <a:ea typeface="+mn-ea"/>
                        <a:cs typeface="宋体" panose="02010600030101010101" pitchFamily="2" charset="-122"/>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0" dirty="0">
                          <a:latin typeface="Times New Roman" panose="02020603050405020304" charset="0"/>
                          <a:ea typeface="宋体" panose="02010600030101010101" pitchFamily="2" charset="-122"/>
                          <a:cs typeface="Times New Roman" panose="02020603050405020304" charset="0"/>
                          <a:sym typeface="+mn-ea"/>
                        </a:rPr>
                        <a:t>Pb、Ag</a:t>
                      </a:r>
                      <a:endParaRPr lang="zh-CN" altLang="en-US" sz="1800" b="0" dirty="0">
                        <a:latin typeface="Times New Roman" panose="02020603050405020304" charset="0"/>
                        <a:ea typeface="宋体" panose="02010600030101010101" pitchFamily="2" charset="-122"/>
                        <a:cs typeface="Times New Roman" panose="02020603050405020304" charset="0"/>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0" baseline="0" dirty="0">
                          <a:latin typeface="Times New Roman" panose="02020603050405020304" charset="0"/>
                          <a:ea typeface="宋体" panose="02010600030101010101" pitchFamily="2" charset="-122"/>
                          <a:cs typeface="Times New Roman" panose="02020603050405020304" charset="0"/>
                        </a:rPr>
                        <a:t>Cu</a:t>
                      </a:r>
                      <a:endParaRPr lang="zh-CN" altLang="en-US" sz="1800" b="0" baseline="0" dirty="0">
                        <a:latin typeface="Times New Roman" panose="02020603050405020304" charset="0"/>
                        <a:ea typeface="宋体" panose="02010600030101010101" pitchFamily="2" charset="-122"/>
                        <a:cs typeface="Times New Roman" panose="02020603050405020304" charset="0"/>
                      </a:endParaRPr>
                    </a:p>
                  </a:txBody>
                  <a:tcPr anchor="ctr"/>
                </a:tc>
              </a:tr>
              <a:tr h="923654">
                <a:tc>
                  <a:txBody>
                    <a:bodyPr/>
                    <a:lstStyle/>
                    <a:p>
                      <a:pPr indent="0" algn="ctr">
                        <a:buNone/>
                      </a:pPr>
                      <a:r>
                        <a:rPr lang="en-US" altLang="zh-CN" sz="1800" b="1" dirty="0" err="1">
                          <a:latin typeface="微软雅黑" panose="020B0503020204020204" pitchFamily="34" charset="-122"/>
                          <a:ea typeface="微软雅黑" panose="020B0503020204020204" pitchFamily="34" charset="-122"/>
                          <a:cs typeface="宋体" panose="02010600030101010101" pitchFamily="2" charset="-122"/>
                        </a:rPr>
                        <a:t>湖北</a:t>
                      </a:r>
                      <a:r>
                        <a:rPr lang="zh-CN" altLang="en-US" sz="1800" b="1" dirty="0">
                          <a:latin typeface="微软雅黑" panose="020B0503020204020204" pitchFamily="34" charset="-122"/>
                          <a:ea typeface="微软雅黑" panose="020B0503020204020204" pitchFamily="34" charset="-122"/>
                          <a:cs typeface="宋体" panose="02010600030101010101" pitchFamily="2" charset="-122"/>
                        </a:rPr>
                        <a:t>卷</a:t>
                      </a:r>
                      <a:endParaRPr lang="zh-CN" altLang="en-US" sz="18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anchor="ctr"/>
                </a:tc>
                <a:tc>
                  <a:txBody>
                    <a:bodyPr/>
                    <a:lstStyle/>
                    <a:p>
                      <a:pPr indent="0" algn="l">
                        <a:buNone/>
                      </a:pPr>
                      <a:r>
                        <a:rPr lang="en-US" altLang="zh-CN" sz="1800" b="1" dirty="0" err="1">
                          <a:latin typeface="+mn-ea"/>
                          <a:ea typeface="+mn-ea"/>
                          <a:cs typeface="Times New Roman" panose="02020603050405020304" charset="0"/>
                        </a:rPr>
                        <a:t>从宇航器件中提取铍</a:t>
                      </a:r>
                      <a:r>
                        <a:rPr lang="zh-CN" altLang="en-US" sz="1800" b="1" dirty="0">
                          <a:latin typeface="+mn-ea"/>
                          <a:ea typeface="+mn-ea"/>
                          <a:cs typeface="Times New Roman" panose="02020603050405020304" charset="0"/>
                        </a:rPr>
                        <a:t>，</a:t>
                      </a:r>
                      <a:r>
                        <a:rPr lang="zh-CN" altLang="zh-CN" sz="1800" b="1" dirty="0">
                          <a:latin typeface="+mn-ea"/>
                          <a:ea typeface="+mn-ea"/>
                          <a:cs typeface="Times New Roman" panose="02020603050405020304" charset="0"/>
                          <a:sym typeface="+mn-ea"/>
                        </a:rPr>
                        <a:t>物质制备类工艺流程，主要涉及</a:t>
                      </a:r>
                      <a:r>
                        <a:rPr lang="zh-CN" altLang="zh-CN" sz="1800" b="1" kern="1200" dirty="0">
                          <a:solidFill>
                            <a:srgbClr val="FF0000"/>
                          </a:solidFill>
                          <a:latin typeface="+mn-ea"/>
                          <a:ea typeface="+mn-ea"/>
                          <a:cs typeface="Times New Roman" panose="02020603050405020304" charset="0"/>
                          <a:sym typeface="+mn-ea"/>
                        </a:rPr>
                        <a:t>原料的预处理方</a:t>
                      </a:r>
                      <a:r>
                        <a:rPr lang="zh-CN" altLang="zh-CN" sz="1800" b="1" dirty="0">
                          <a:latin typeface="+mn-ea"/>
                          <a:ea typeface="+mn-ea"/>
                          <a:cs typeface="Times New Roman" panose="02020603050405020304" charset="0"/>
                          <a:sym typeface="+mn-ea"/>
                        </a:rPr>
                        <a:t>法（萃取反萃取）、流程中指定转化的</a:t>
                      </a:r>
                      <a:r>
                        <a:rPr lang="zh-CN" altLang="zh-CN" sz="1800" b="1" kern="1200" dirty="0">
                          <a:solidFill>
                            <a:srgbClr val="9BBB58"/>
                          </a:solidFill>
                          <a:latin typeface="+mn-ea"/>
                          <a:ea typeface="+mn-ea"/>
                          <a:cs typeface="Times New Roman" panose="02020603050405020304" charset="0"/>
                          <a:sym typeface="+mn-ea"/>
                        </a:rPr>
                        <a:t>方程式书写</a:t>
                      </a:r>
                      <a:r>
                        <a:rPr lang="zh-CN" altLang="zh-CN" sz="1800" b="1" dirty="0">
                          <a:latin typeface="+mn-ea"/>
                          <a:ea typeface="+mn-ea"/>
                          <a:cs typeface="Times New Roman" panose="02020603050405020304" charset="0"/>
                          <a:sym typeface="+mn-ea"/>
                        </a:rPr>
                        <a:t>、化工流程中的</a:t>
                      </a:r>
                      <a:r>
                        <a:rPr lang="zh-CN" altLang="zh-CN" sz="1800" b="1" kern="1200" dirty="0">
                          <a:solidFill>
                            <a:srgbClr val="003399"/>
                          </a:solidFill>
                          <a:latin typeface="+mn-ea"/>
                          <a:ea typeface="+mn-ea"/>
                          <a:cs typeface="Times New Roman" panose="02020603050405020304" charset="0"/>
                          <a:sym typeface="+mn-ea"/>
                        </a:rPr>
                        <a:t>分离提纯</a:t>
                      </a:r>
                      <a:r>
                        <a:rPr lang="zh-CN" altLang="zh-CN" sz="1800" b="1" dirty="0">
                          <a:latin typeface="+mn-ea"/>
                          <a:ea typeface="+mn-ea"/>
                          <a:cs typeface="Times New Roman" panose="02020603050405020304" charset="0"/>
                          <a:sym typeface="+mn-ea"/>
                        </a:rPr>
                        <a:t>方法及原理、流程中循环物质、电化学和物质结构知识的考查。</a:t>
                      </a:r>
                      <a:endParaRPr lang="zh-CN" altLang="zh-CN" sz="1800" b="1" dirty="0">
                        <a:latin typeface="+mn-ea"/>
                        <a:ea typeface="+mn-ea"/>
                        <a:cs typeface="Times New Roman" panose="02020603050405020304" charset="0"/>
                        <a:sym typeface="+mn-ea"/>
                      </a:endParaRPr>
                    </a:p>
                  </a:txBody>
                  <a:tcPr anchor="ctr"/>
                </a:tc>
                <a:tc>
                  <a:txBody>
                    <a:bodyPr/>
                    <a:lstStyle/>
                    <a:p>
                      <a:pPr indent="0" algn="ctr">
                        <a:buNone/>
                      </a:pPr>
                      <a:r>
                        <a:rPr lang="zh-CN" altLang="en-US" sz="1800" b="0" dirty="0">
                          <a:latin typeface="Times New Roman" panose="02020603050405020304" charset="0"/>
                          <a:ea typeface="宋体" panose="02010600030101010101" pitchFamily="2" charset="-122"/>
                          <a:cs typeface="Times New Roman" panose="02020603050405020304" charset="0"/>
                          <a:sym typeface="+mn-ea"/>
                        </a:rPr>
                        <a:t>Be</a:t>
                      </a:r>
                      <a:endParaRPr lang="zh-CN" altLang="en-US" sz="1800" b="0" dirty="0">
                        <a:latin typeface="Times New Roman" panose="02020603050405020304" charset="0"/>
                        <a:ea typeface="宋体" panose="02010600030101010101" pitchFamily="2" charset="-122"/>
                        <a:cs typeface="Times New Roman" panose="02020603050405020304" charset="0"/>
                        <a:sym typeface="+mn-ea"/>
                      </a:endParaRPr>
                    </a:p>
                  </a:txBody>
                  <a:tcPr anchor="ctr"/>
                </a:tc>
                <a:tc>
                  <a:txBody>
                    <a:bodyPr/>
                    <a:lstStyle/>
                    <a:p>
                      <a:pPr indent="0" algn="ctr">
                        <a:buNone/>
                      </a:pPr>
                      <a:r>
                        <a:rPr lang="zh-CN" altLang="en-US" sz="1800" b="0" dirty="0">
                          <a:latin typeface="Times New Roman" panose="02020603050405020304" charset="0"/>
                          <a:ea typeface="宋体" panose="02010600030101010101" pitchFamily="2" charset="-122"/>
                          <a:cs typeface="Times New Roman" panose="02020603050405020304" charset="0"/>
                          <a:sym typeface="+mn-ea"/>
                        </a:rPr>
                        <a:t>Si、Al</a:t>
                      </a:r>
                      <a:endParaRPr lang="zh-CN" altLang="en-US" sz="1800" b="0" dirty="0">
                        <a:latin typeface="Times New Roman" panose="02020603050405020304" charset="0"/>
                        <a:ea typeface="宋体" panose="02010600030101010101" pitchFamily="2" charset="-122"/>
                        <a:cs typeface="Times New Roman" panose="02020603050405020304" charset="0"/>
                        <a:sym typeface="+mn-ea"/>
                      </a:endParaRPr>
                    </a:p>
                  </a:txBody>
                  <a:tcPr anchor="ctr"/>
                </a:tc>
              </a:tr>
            </a:tbl>
          </a:graphicData>
        </a:graphic>
      </p:graphicFrame>
      <p:sp>
        <p:nvSpPr>
          <p:cNvPr id="5" name="文本框 4"/>
          <p:cNvSpPr txBox="1"/>
          <p:nvPr/>
        </p:nvSpPr>
        <p:spPr>
          <a:xfrm>
            <a:off x="585157" y="76201"/>
            <a:ext cx="6905533" cy="615553"/>
          </a:xfrm>
          <a:prstGeom prst="rect">
            <a:avLst/>
          </a:prstGeom>
          <a:solidFill>
            <a:schemeClr val="bg1"/>
          </a:solidFill>
        </p:spPr>
        <p:txBody>
          <a:bodyPr wrap="square" rtlCol="0">
            <a:spAutoFit/>
          </a:bodyPr>
          <a:lstStyle/>
          <a:p>
            <a:r>
              <a:rPr lang="en-US" altLang="zh-CN"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2024</a:t>
            </a:r>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年高考工艺流程考点考向统计</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11194620" y="27708"/>
            <a:ext cx="729526" cy="7295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custDataLst>
              <p:tags r:id="rId1"/>
            </p:custDataLst>
          </p:nvPr>
        </p:nvGraphicFramePr>
        <p:xfrm>
          <a:off x="-1" y="0"/>
          <a:ext cx="12192001" cy="6858000"/>
        </p:xfrm>
        <a:graphic>
          <a:graphicData uri="http://schemas.openxmlformats.org/drawingml/2006/table">
            <a:tbl>
              <a:tblPr firstRow="1" bandRow="1">
                <a:tableStyleId>{5C22544A-7EE6-4342-B048-85BDC9FD1C3A}</a:tableStyleId>
              </a:tblPr>
              <a:tblGrid>
                <a:gridCol w="1805037"/>
                <a:gridCol w="7513580"/>
                <a:gridCol w="1436692"/>
                <a:gridCol w="1436692"/>
              </a:tblGrid>
              <a:tr h="381000">
                <a:tc>
                  <a:txBody>
                    <a:bodyPr/>
                    <a:lstStyle/>
                    <a:p>
                      <a:pPr algn="ctr">
                        <a:buNone/>
                      </a:pPr>
                      <a:r>
                        <a:rPr lang="en-US" altLang="zh-CN" dirty="0">
                          <a:latin typeface="微软雅黑" panose="020B0503020204020204" pitchFamily="34" charset="-122"/>
                          <a:ea typeface="微软雅黑" panose="020B0503020204020204" pitchFamily="34" charset="-122"/>
                          <a:cs typeface="Times New Roman" panose="02020603050405020304" charset="0"/>
                        </a:rPr>
                        <a:t>2024</a:t>
                      </a:r>
                      <a:r>
                        <a:rPr lang="zh-CN" altLang="en-US" dirty="0">
                          <a:latin typeface="微软雅黑" panose="020B0503020204020204" pitchFamily="34" charset="-122"/>
                          <a:ea typeface="微软雅黑" panose="020B0503020204020204" pitchFamily="34" charset="-122"/>
                          <a:cs typeface="Times New Roman" panose="02020603050405020304" charset="0"/>
                        </a:rPr>
                        <a:t>高考真题</a:t>
                      </a:r>
                      <a:endParaRPr lang="zh-CN" altLang="en-US" dirty="0">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indent="0" algn="ctr">
                        <a:buNone/>
                      </a:pPr>
                      <a:r>
                        <a:rPr lang="zh-CN" altLang="en-US" sz="1800" b="1" dirty="0">
                          <a:latin typeface="微软雅黑" panose="020B0503020204020204" pitchFamily="34" charset="-122"/>
                          <a:ea typeface="微软雅黑" panose="020B0503020204020204" pitchFamily="34" charset="-122"/>
                          <a:cs typeface="Times New Roman" panose="02020603050405020304" charset="0"/>
                          <a:sym typeface="+mn-ea"/>
                        </a:rPr>
                        <a:t>考点考向</a:t>
                      </a:r>
                      <a:endParaRPr lang="en-US" altLang="en-US" sz="1800" b="1" dirty="0" err="1">
                        <a:latin typeface="微软雅黑" panose="020B0503020204020204" pitchFamily="34" charset="-122"/>
                        <a:ea typeface="微软雅黑" panose="020B0503020204020204" pitchFamily="34" charset="-122"/>
                        <a:cs typeface="宋体" panose="02010600030101010101" pitchFamily="2" charset="-122"/>
                      </a:endParaRPr>
                    </a:p>
                  </a:txBody>
                  <a:tcPr anchor="ctr"/>
                </a:tc>
                <a:tc>
                  <a:txBody>
                    <a:bodyPr/>
                    <a:lstStyle/>
                    <a:p>
                      <a:pPr indent="0" algn="ctr">
                        <a:buNone/>
                      </a:pPr>
                      <a:r>
                        <a:rPr lang="zh-CN" altLang="en-US" sz="1800" b="1" dirty="0">
                          <a:latin typeface="微软雅黑" panose="020B0503020204020204" pitchFamily="34" charset="-122"/>
                          <a:ea typeface="微软雅黑" panose="020B0503020204020204" pitchFamily="34" charset="-122"/>
                          <a:cs typeface="Times New Roman" panose="02020603050405020304" charset="0"/>
                          <a:sym typeface="+mn-ea"/>
                        </a:rPr>
                        <a:t>陌生元素</a:t>
                      </a:r>
                      <a:endParaRPr lang="en-US" altLang="en-US" sz="1800" b="1" dirty="0" err="1">
                        <a:latin typeface="微软雅黑" panose="020B0503020204020204" pitchFamily="34" charset="-122"/>
                        <a:ea typeface="微软雅黑" panose="020B0503020204020204" pitchFamily="34" charset="-122"/>
                        <a:cs typeface="宋体" panose="02010600030101010101" pitchFamily="2" charset="-122"/>
                      </a:endParaRPr>
                    </a:p>
                  </a:txBody>
                  <a:tcPr anchor="ctr"/>
                </a:tc>
                <a:tc>
                  <a:txBody>
                    <a:bodyPr/>
                    <a:lstStyle/>
                    <a:p>
                      <a:pPr indent="0" algn="ctr">
                        <a:buNone/>
                      </a:pPr>
                      <a:r>
                        <a:rPr lang="zh-CN" altLang="en-US" sz="1800" b="1" dirty="0">
                          <a:latin typeface="微软雅黑" panose="020B0503020204020204" pitchFamily="34" charset="-122"/>
                          <a:ea typeface="微软雅黑" panose="020B0503020204020204" pitchFamily="34" charset="-122"/>
                          <a:cs typeface="Times New Roman" panose="02020603050405020304" charset="0"/>
                          <a:sym typeface="+mn-ea"/>
                        </a:rPr>
                        <a:t>熟悉元素</a:t>
                      </a:r>
                      <a:endParaRPr lang="en-US" altLang="en-US" sz="1800" b="1" dirty="0" err="1">
                        <a:latin typeface="微软雅黑" panose="020B0503020204020204" pitchFamily="34" charset="-122"/>
                        <a:ea typeface="微软雅黑" panose="020B0503020204020204" pitchFamily="34" charset="-122"/>
                        <a:cs typeface="宋体" panose="02010600030101010101" pitchFamily="2" charset="-122"/>
                      </a:endParaRPr>
                    </a:p>
                  </a:txBody>
                  <a:tcPr anchor="ctr"/>
                </a:tc>
              </a:tr>
              <a:tr h="1524000">
                <a:tc>
                  <a:txBody>
                    <a:bodyPr/>
                    <a:lstStyle/>
                    <a:p>
                      <a:pPr indent="0" algn="ctr">
                        <a:buNone/>
                      </a:pPr>
                      <a:r>
                        <a:rPr lang="en-US" altLang="zh-CN" sz="1800" b="1" dirty="0" err="1">
                          <a:latin typeface="微软雅黑" panose="020B0503020204020204" pitchFamily="34" charset="-122"/>
                          <a:ea typeface="微软雅黑" panose="020B0503020204020204" pitchFamily="34" charset="-122"/>
                          <a:cs typeface="宋体" panose="02010600030101010101" pitchFamily="2" charset="-122"/>
                        </a:rPr>
                        <a:t>湖南</a:t>
                      </a:r>
                      <a:r>
                        <a:rPr lang="zh-CN" altLang="en-US" sz="1800" b="1" dirty="0">
                          <a:latin typeface="微软雅黑" panose="020B0503020204020204" pitchFamily="34" charset="-122"/>
                          <a:ea typeface="微软雅黑" panose="020B0503020204020204" pitchFamily="34" charset="-122"/>
                          <a:cs typeface="宋体" panose="02010600030101010101" pitchFamily="2" charset="-122"/>
                        </a:rPr>
                        <a:t>卷</a:t>
                      </a:r>
                      <a:endParaRPr lang="zh-CN" altLang="en-US" sz="1800" b="1" dirty="0">
                        <a:latin typeface="微软雅黑" panose="020B0503020204020204" pitchFamily="34" charset="-122"/>
                        <a:ea typeface="微软雅黑" panose="020B0503020204020204" pitchFamily="34" charset="-122"/>
                        <a:cs typeface="宋体" panose="02010600030101010101" pitchFamily="2"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dirty="0">
                          <a:solidFill>
                            <a:schemeClr val="tx1"/>
                          </a:solidFill>
                          <a:latin typeface="+mn-ea"/>
                          <a:ea typeface="+mn-ea"/>
                          <a:cs typeface="宋体" panose="02010600030101010101" pitchFamily="2" charset="-122"/>
                          <a:sym typeface="+mn-ea"/>
                        </a:rPr>
                        <a:t>从</a:t>
                      </a:r>
                      <a:r>
                        <a:rPr lang="en-US" altLang="zh-CN" sz="1800" b="1" dirty="0" err="1">
                          <a:solidFill>
                            <a:schemeClr val="tx1"/>
                          </a:solidFill>
                          <a:latin typeface="+mn-ea"/>
                          <a:ea typeface="+mn-ea"/>
                          <a:cs typeface="宋体" panose="02010600030101010101" pitchFamily="2" charset="-122"/>
                          <a:sym typeface="+mn-ea"/>
                        </a:rPr>
                        <a:t>铜阳极泥回收贵金属Au</a:t>
                      </a:r>
                      <a:r>
                        <a:rPr lang="zh-CN" altLang="en-US" sz="1800" b="1" dirty="0">
                          <a:solidFill>
                            <a:schemeClr val="tx1"/>
                          </a:solidFill>
                          <a:latin typeface="+mn-ea"/>
                          <a:ea typeface="+mn-ea"/>
                          <a:cs typeface="宋体" panose="02010600030101010101" pitchFamily="2" charset="-122"/>
                          <a:sym typeface="+mn-ea"/>
                        </a:rPr>
                        <a:t>和</a:t>
                      </a:r>
                      <a:r>
                        <a:rPr lang="en-US" altLang="zh-CN" sz="1800" b="1" dirty="0">
                          <a:solidFill>
                            <a:schemeClr val="tx1"/>
                          </a:solidFill>
                          <a:latin typeface="+mn-ea"/>
                          <a:ea typeface="+mn-ea"/>
                          <a:cs typeface="宋体" panose="02010600030101010101" pitchFamily="2" charset="-122"/>
                          <a:sym typeface="+mn-ea"/>
                        </a:rPr>
                        <a:t>Ag</a:t>
                      </a:r>
                      <a:r>
                        <a:rPr lang="zh-CN" altLang="en-US" sz="1800" b="1" dirty="0">
                          <a:solidFill>
                            <a:schemeClr val="tx1"/>
                          </a:solidFill>
                          <a:latin typeface="+mn-ea"/>
                          <a:ea typeface="+mn-ea"/>
                          <a:cs typeface="宋体" panose="02010600030101010101" pitchFamily="2" charset="-122"/>
                          <a:sym typeface="+mn-ea"/>
                        </a:rPr>
                        <a:t>，结合理论的</a:t>
                      </a:r>
                      <a:r>
                        <a:rPr lang="zh-CN" altLang="zh-CN" sz="1800" b="1" dirty="0">
                          <a:solidFill>
                            <a:schemeClr val="tx1"/>
                          </a:solidFill>
                          <a:latin typeface="+mn-ea"/>
                          <a:ea typeface="+mn-ea"/>
                          <a:cs typeface="宋体" panose="02010600030101010101" pitchFamily="2" charset="-122"/>
                          <a:sym typeface="+mn-ea"/>
                        </a:rPr>
                        <a:t>综合类资源的回收利用工艺流程，主要涉及</a:t>
                      </a:r>
                      <a:r>
                        <a:rPr lang="zh-CN" altLang="zh-CN" sz="1800" b="1" kern="1200" dirty="0">
                          <a:solidFill>
                            <a:srgbClr val="FF0000"/>
                          </a:solidFill>
                          <a:latin typeface="+mn-ea"/>
                          <a:ea typeface="+mn-ea"/>
                          <a:cs typeface="宋体" panose="02010600030101010101" pitchFamily="2" charset="-122"/>
                          <a:sym typeface="+mn-ea"/>
                        </a:rPr>
                        <a:t>原料的预处理</a:t>
                      </a:r>
                      <a:r>
                        <a:rPr lang="zh-CN" altLang="zh-CN" sz="1800" b="1" dirty="0">
                          <a:solidFill>
                            <a:schemeClr val="tx1"/>
                          </a:solidFill>
                          <a:latin typeface="+mn-ea"/>
                          <a:ea typeface="+mn-ea"/>
                          <a:cs typeface="宋体" panose="02010600030101010101" pitchFamily="2" charset="-122"/>
                          <a:sym typeface="+mn-ea"/>
                        </a:rPr>
                        <a:t>方法及其目的、流程中指定转化的</a:t>
                      </a:r>
                      <a:r>
                        <a:rPr lang="zh-CN" altLang="zh-CN" sz="1800" b="1" kern="1200" dirty="0">
                          <a:solidFill>
                            <a:srgbClr val="9BBB58"/>
                          </a:solidFill>
                          <a:latin typeface="+mn-ea"/>
                          <a:ea typeface="+mn-ea"/>
                          <a:cs typeface="宋体" panose="02010600030101010101" pitchFamily="2" charset="-122"/>
                          <a:sym typeface="+mn-ea"/>
                        </a:rPr>
                        <a:t>方程式书写</a:t>
                      </a:r>
                      <a:r>
                        <a:rPr lang="zh-CN" altLang="zh-CN" sz="1800" b="1" dirty="0">
                          <a:solidFill>
                            <a:schemeClr val="tx1"/>
                          </a:solidFill>
                          <a:latin typeface="+mn-ea"/>
                          <a:ea typeface="+mn-ea"/>
                          <a:cs typeface="宋体" panose="02010600030101010101" pitchFamily="2" charset="-122"/>
                          <a:sym typeface="+mn-ea"/>
                        </a:rPr>
                        <a:t>和</a:t>
                      </a:r>
                      <a:r>
                        <a:rPr lang="zh-CN" altLang="zh-CN" sz="1800" b="1" kern="1200" dirty="0">
                          <a:solidFill>
                            <a:schemeClr val="accent2">
                              <a:lumMod val="75000"/>
                            </a:schemeClr>
                          </a:solidFill>
                          <a:latin typeface="+mn-ea"/>
                          <a:ea typeface="+mn-ea"/>
                          <a:cs typeface="宋体" panose="02010600030101010101" pitchFamily="2" charset="-122"/>
                          <a:sym typeface="+mn-ea"/>
                        </a:rPr>
                        <a:t>反应条件的控制</a:t>
                      </a:r>
                      <a:r>
                        <a:rPr lang="zh-CN" altLang="zh-CN" sz="1800" b="1" dirty="0">
                          <a:solidFill>
                            <a:schemeClr val="tx1"/>
                          </a:solidFill>
                          <a:latin typeface="+mn-ea"/>
                          <a:ea typeface="+mn-ea"/>
                          <a:cs typeface="宋体" panose="02010600030101010101" pitchFamily="2" charset="-122"/>
                          <a:sym typeface="+mn-ea"/>
                        </a:rPr>
                        <a:t>、化工流程中的</a:t>
                      </a:r>
                      <a:r>
                        <a:rPr lang="zh-CN" altLang="zh-CN" sz="1800" b="1" kern="1200" dirty="0">
                          <a:solidFill>
                            <a:srgbClr val="003399"/>
                          </a:solidFill>
                          <a:latin typeface="+mn-ea"/>
                          <a:ea typeface="+mn-ea"/>
                          <a:cs typeface="宋体" panose="02010600030101010101" pitchFamily="2" charset="-122"/>
                          <a:sym typeface="+mn-ea"/>
                        </a:rPr>
                        <a:t>分离提纯</a:t>
                      </a:r>
                      <a:r>
                        <a:rPr lang="zh-CN" altLang="zh-CN" sz="1800" b="1" dirty="0">
                          <a:solidFill>
                            <a:schemeClr val="tx1"/>
                          </a:solidFill>
                          <a:latin typeface="+mn-ea"/>
                          <a:ea typeface="+mn-ea"/>
                          <a:cs typeface="宋体" panose="02010600030101010101" pitchFamily="2" charset="-122"/>
                          <a:sym typeface="+mn-ea"/>
                        </a:rPr>
                        <a:t>方法及原理、化工流程中</a:t>
                      </a:r>
                      <a:r>
                        <a:rPr lang="zh-CN" altLang="zh-CN" sz="1800" b="1" kern="1200" dirty="0">
                          <a:solidFill>
                            <a:srgbClr val="00B050"/>
                          </a:solidFill>
                          <a:latin typeface="+mn-ea"/>
                          <a:ea typeface="+mn-ea"/>
                          <a:cs typeface="宋体" panose="02010600030101010101" pitchFamily="2" charset="-122"/>
                          <a:sym typeface="+mn-ea"/>
                        </a:rPr>
                        <a:t>滤液、滤渣的成分</a:t>
                      </a:r>
                      <a:r>
                        <a:rPr lang="zh-CN" altLang="zh-CN" sz="1800" b="1" dirty="0">
                          <a:solidFill>
                            <a:schemeClr val="tx1"/>
                          </a:solidFill>
                          <a:latin typeface="+mn-ea"/>
                          <a:ea typeface="+mn-ea"/>
                          <a:cs typeface="宋体" panose="02010600030101010101" pitchFamily="2" charset="-122"/>
                          <a:sym typeface="+mn-ea"/>
                        </a:rPr>
                        <a:t>判断、结合化学反应原理定量分析平衡常数以及分布系数进行有关离子浓度的计算、物质结构知识的考查。</a:t>
                      </a:r>
                      <a:endParaRPr lang="en-US" altLang="zh-CN" sz="1800" b="1" baseline="-25000" dirty="0">
                        <a:solidFill>
                          <a:schemeClr val="tx1"/>
                        </a:solidFill>
                        <a:latin typeface="+mn-ea"/>
                        <a:ea typeface="+mn-ea"/>
                        <a:cs typeface="宋体" panose="02010600030101010101" pitchFamily="2" charset="-122"/>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1" kern="1200" dirty="0">
                          <a:solidFill>
                            <a:schemeClr val="dk1"/>
                          </a:solidFill>
                          <a:latin typeface="宋体" panose="02010600030101010101" pitchFamily="2" charset="-122"/>
                          <a:ea typeface="宋体" panose="02010600030101010101" pitchFamily="2" charset="-122"/>
                          <a:cs typeface="Times New Roman" panose="02020603050405020304" charset="0"/>
                          <a:sym typeface="+mn-ea"/>
                        </a:rPr>
                        <a:t>Au</a:t>
                      </a:r>
                      <a:r>
                        <a:rPr lang="zh-CN" altLang="en-US" sz="1800" b="1" kern="1200" dirty="0">
                          <a:solidFill>
                            <a:schemeClr val="dk1"/>
                          </a:solidFill>
                          <a:latin typeface="宋体" panose="02010600030101010101" pitchFamily="2" charset="-122"/>
                          <a:ea typeface="宋体" panose="02010600030101010101" pitchFamily="2" charset="-122"/>
                          <a:cs typeface="Times New Roman" panose="02020603050405020304" charset="0"/>
                          <a:sym typeface="+mn-ea"/>
                        </a:rPr>
                        <a:t>、</a:t>
                      </a:r>
                      <a:r>
                        <a:rPr lang="en-US" altLang="en-US" sz="1800" b="1" kern="1200" dirty="0">
                          <a:solidFill>
                            <a:schemeClr val="dk1"/>
                          </a:solidFill>
                          <a:latin typeface="宋体" panose="02010600030101010101" pitchFamily="2" charset="-122"/>
                          <a:ea typeface="宋体" panose="02010600030101010101" pitchFamily="2" charset="-122"/>
                          <a:cs typeface="Times New Roman" panose="02020603050405020304" charset="0"/>
                          <a:sym typeface="+mn-ea"/>
                        </a:rPr>
                        <a:t>Ag</a:t>
                      </a:r>
                      <a:r>
                        <a:rPr lang="zh-CN" altLang="en-US" sz="1800" b="1" kern="1200" dirty="0">
                          <a:solidFill>
                            <a:schemeClr val="dk1"/>
                          </a:solidFill>
                          <a:latin typeface="宋体" panose="02010600030101010101" pitchFamily="2" charset="-122"/>
                          <a:ea typeface="宋体" panose="02010600030101010101" pitchFamily="2" charset="-122"/>
                          <a:cs typeface="Times New Roman" panose="02020603050405020304" charset="0"/>
                          <a:sym typeface="+mn-ea"/>
                        </a:rPr>
                        <a:t>、</a:t>
                      </a:r>
                      <a:r>
                        <a:rPr lang="en-US" altLang="en-US" sz="1800" b="1" kern="1200" dirty="0">
                          <a:solidFill>
                            <a:schemeClr val="dk1"/>
                          </a:solidFill>
                          <a:latin typeface="宋体" panose="02010600030101010101" pitchFamily="2" charset="-122"/>
                          <a:ea typeface="宋体" panose="02010600030101010101" pitchFamily="2" charset="-122"/>
                          <a:cs typeface="Times New Roman" panose="02020603050405020304" charset="0"/>
                          <a:sym typeface="+mn-ea"/>
                        </a:rPr>
                        <a:t>Pb</a:t>
                      </a:r>
                      <a:endParaRPr lang="en-US" altLang="en-US" sz="1800" b="1" kern="1200" dirty="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1" kern="1200" dirty="0">
                          <a:solidFill>
                            <a:schemeClr val="dk1"/>
                          </a:solidFill>
                          <a:latin typeface="宋体" panose="02010600030101010101" pitchFamily="2" charset="-122"/>
                          <a:ea typeface="宋体" panose="02010600030101010101" pitchFamily="2" charset="-122"/>
                          <a:cs typeface="Times New Roman" panose="02020603050405020304" charset="0"/>
                          <a:sym typeface="+mn-ea"/>
                        </a:rPr>
                        <a:t>Cu</a:t>
                      </a:r>
                      <a:r>
                        <a:rPr lang="zh-CN" altLang="en-US" sz="1800" b="1" kern="1200" dirty="0">
                          <a:solidFill>
                            <a:schemeClr val="dk1"/>
                          </a:solidFill>
                          <a:latin typeface="宋体" panose="02010600030101010101" pitchFamily="2" charset="-122"/>
                          <a:ea typeface="宋体" panose="02010600030101010101" pitchFamily="2" charset="-122"/>
                          <a:cs typeface="Times New Roman" panose="02020603050405020304" charset="0"/>
                          <a:sym typeface="+mn-ea"/>
                        </a:rPr>
                        <a:t>、</a:t>
                      </a:r>
                      <a:r>
                        <a:rPr lang="en-US" altLang="en-US" sz="1800" b="1" kern="1200" dirty="0">
                          <a:solidFill>
                            <a:schemeClr val="dk1"/>
                          </a:solidFill>
                          <a:latin typeface="宋体" panose="02010600030101010101" pitchFamily="2" charset="-122"/>
                          <a:ea typeface="宋体" panose="02010600030101010101" pitchFamily="2" charset="-122"/>
                          <a:cs typeface="Times New Roman" panose="02020603050405020304" charset="0"/>
                          <a:sym typeface="+mn-ea"/>
                        </a:rPr>
                        <a:t>Se</a:t>
                      </a:r>
                      <a:endParaRPr lang="en-US" altLang="en-US" sz="1800" b="1" kern="1200" dirty="0">
                        <a:solidFill>
                          <a:schemeClr val="dk1"/>
                        </a:solidFill>
                        <a:latin typeface="宋体" panose="02010600030101010101" pitchFamily="2" charset="-122"/>
                        <a:ea typeface="宋体" panose="02010600030101010101" pitchFamily="2" charset="-122"/>
                        <a:cs typeface="Times New Roman" panose="02020603050405020304" charset="0"/>
                        <a:sym typeface="+mn-ea"/>
                      </a:endParaRPr>
                    </a:p>
                  </a:txBody>
                  <a:tcPr anchor="ctr"/>
                </a:tc>
              </a:tr>
              <a:tr h="1238250">
                <a:tc>
                  <a:txBody>
                    <a:bodyPr/>
                    <a:lstStyle/>
                    <a:p>
                      <a:pPr indent="0" algn="ctr">
                        <a:buNone/>
                      </a:pPr>
                      <a:r>
                        <a:rPr lang="en-US" altLang="zh-CN" sz="1800" b="1" dirty="0" err="1">
                          <a:latin typeface="微软雅黑" panose="020B0503020204020204" pitchFamily="34" charset="-122"/>
                          <a:ea typeface="微软雅黑" panose="020B0503020204020204" pitchFamily="34" charset="-122"/>
                          <a:cs typeface="宋体" panose="02010600030101010101" pitchFamily="2" charset="-122"/>
                        </a:rPr>
                        <a:t>北京</a:t>
                      </a:r>
                      <a:r>
                        <a:rPr lang="zh-CN" altLang="en-US" sz="1800" b="1" dirty="0">
                          <a:latin typeface="微软雅黑" panose="020B0503020204020204" pitchFamily="34" charset="-122"/>
                          <a:ea typeface="微软雅黑" panose="020B0503020204020204" pitchFamily="34" charset="-122"/>
                          <a:cs typeface="宋体" panose="02010600030101010101" pitchFamily="2" charset="-122"/>
                          <a:sym typeface="+mn-ea"/>
                        </a:rPr>
                        <a:t>卷</a:t>
                      </a:r>
                      <a:endParaRPr lang="zh-CN" altLang="en-US" sz="1800" b="1" dirty="0">
                        <a:latin typeface="微软雅黑" panose="020B0503020204020204" pitchFamily="34" charset="-122"/>
                        <a:ea typeface="微软雅黑" panose="020B0503020204020204" pitchFamily="34" charset="-122"/>
                        <a:cs typeface="宋体" panose="02010600030101010101" pitchFamily="2" charset="-122"/>
                        <a:sym typeface="+mn-ea"/>
                      </a:endParaRPr>
                    </a:p>
                  </a:txBody>
                  <a:tcPr anchor="ctr"/>
                </a:tc>
                <a:tc>
                  <a:txBody>
                    <a:bodyPr/>
                    <a:lstStyle/>
                    <a:p>
                      <a:pPr indent="0" algn="l">
                        <a:buNone/>
                      </a:pPr>
                      <a:r>
                        <a:rPr lang="en-US" altLang="zh-CN" sz="1800" b="1" dirty="0" err="1">
                          <a:solidFill>
                            <a:schemeClr val="tx1"/>
                          </a:solidFill>
                          <a:latin typeface="+mn-ea"/>
                          <a:ea typeface="+mn-ea"/>
                          <a:cs typeface="宋体" panose="02010600030101010101" pitchFamily="2" charset="-122"/>
                        </a:rPr>
                        <a:t>利用黄铜矿生产纯铜</a:t>
                      </a:r>
                      <a:r>
                        <a:rPr lang="zh-CN" altLang="en-US" sz="1800" b="1" dirty="0">
                          <a:solidFill>
                            <a:schemeClr val="tx1"/>
                          </a:solidFill>
                          <a:latin typeface="+mn-ea"/>
                          <a:ea typeface="+mn-ea"/>
                          <a:cs typeface="宋体" panose="02010600030101010101" pitchFamily="2" charset="-122"/>
                        </a:rPr>
                        <a:t>，</a:t>
                      </a:r>
                      <a:r>
                        <a:rPr lang="en-US" altLang="en-US" sz="1800" b="1" dirty="0" err="1">
                          <a:solidFill>
                            <a:schemeClr val="tx1"/>
                          </a:solidFill>
                          <a:latin typeface="+mn-ea"/>
                          <a:ea typeface="+mn-ea"/>
                          <a:cs typeface="宋体" panose="02010600030101010101" pitchFamily="2" charset="-122"/>
                          <a:sym typeface="+mn-ea"/>
                        </a:rPr>
                        <a:t>矿物资源利用</a:t>
                      </a:r>
                      <a:r>
                        <a:rPr lang="zh-CN" altLang="zh-CN" sz="1800" b="1" dirty="0">
                          <a:solidFill>
                            <a:schemeClr val="tx1"/>
                          </a:solidFill>
                          <a:latin typeface="+mn-ea"/>
                          <a:ea typeface="+mn-ea"/>
                          <a:cs typeface="宋体" panose="02010600030101010101" pitchFamily="2" charset="-122"/>
                          <a:sym typeface="+mn-ea"/>
                        </a:rPr>
                        <a:t>物质制备类工艺流程</a:t>
                      </a:r>
                      <a:r>
                        <a:rPr lang="zh-CN" altLang="en-US" sz="1800" b="1" dirty="0">
                          <a:solidFill>
                            <a:schemeClr val="tx1"/>
                          </a:solidFill>
                          <a:latin typeface="+mn-ea"/>
                          <a:ea typeface="+mn-ea"/>
                          <a:cs typeface="宋体" panose="02010600030101010101" pitchFamily="2" charset="-122"/>
                          <a:sym typeface="+mn-ea"/>
                        </a:rPr>
                        <a:t>，</a:t>
                      </a:r>
                      <a:r>
                        <a:rPr lang="zh-CN" altLang="zh-CN" sz="1800" b="1" dirty="0">
                          <a:solidFill>
                            <a:schemeClr val="tx1"/>
                          </a:solidFill>
                          <a:latin typeface="+mn-ea"/>
                          <a:ea typeface="+mn-ea"/>
                          <a:cs typeface="宋体" panose="02010600030101010101" pitchFamily="2" charset="-122"/>
                          <a:sym typeface="+mn-ea"/>
                        </a:rPr>
                        <a:t>主要涉及</a:t>
                      </a:r>
                      <a:r>
                        <a:rPr lang="zh-CN" altLang="zh-CN" sz="1800" b="1" kern="1200" dirty="0">
                          <a:solidFill>
                            <a:srgbClr val="FF0000"/>
                          </a:solidFill>
                          <a:latin typeface="+mn-ea"/>
                          <a:ea typeface="+mn-ea"/>
                          <a:cs typeface="宋体" panose="02010600030101010101" pitchFamily="2" charset="-122"/>
                          <a:sym typeface="+mn-ea"/>
                        </a:rPr>
                        <a:t>原料的预处理</a:t>
                      </a:r>
                      <a:r>
                        <a:rPr lang="zh-CN" altLang="zh-CN" sz="1800" b="1" dirty="0">
                          <a:solidFill>
                            <a:schemeClr val="tx1"/>
                          </a:solidFill>
                          <a:latin typeface="+mn-ea"/>
                          <a:ea typeface="+mn-ea"/>
                          <a:cs typeface="宋体" panose="02010600030101010101" pitchFamily="2" charset="-122"/>
                          <a:sym typeface="+mn-ea"/>
                        </a:rPr>
                        <a:t>方法及其目的、流程中指定转化的</a:t>
                      </a:r>
                      <a:r>
                        <a:rPr lang="zh-CN" altLang="zh-CN" sz="1800" b="1" kern="1200" dirty="0">
                          <a:solidFill>
                            <a:srgbClr val="9BBB58"/>
                          </a:solidFill>
                          <a:latin typeface="+mn-ea"/>
                          <a:ea typeface="+mn-ea"/>
                          <a:cs typeface="宋体" panose="02010600030101010101" pitchFamily="2" charset="-122"/>
                          <a:sym typeface="+mn-ea"/>
                        </a:rPr>
                        <a:t>方程式书写</a:t>
                      </a:r>
                      <a:r>
                        <a:rPr lang="zh-CN" altLang="zh-CN" sz="1800" b="1" dirty="0">
                          <a:solidFill>
                            <a:schemeClr val="tx1"/>
                          </a:solidFill>
                          <a:latin typeface="+mn-ea"/>
                          <a:ea typeface="+mn-ea"/>
                          <a:cs typeface="宋体" panose="02010600030101010101" pitchFamily="2" charset="-122"/>
                          <a:sym typeface="+mn-ea"/>
                        </a:rPr>
                        <a:t>和</a:t>
                      </a:r>
                      <a:r>
                        <a:rPr lang="zh-CN" altLang="zh-CN" sz="1800" b="1" kern="1200" dirty="0">
                          <a:solidFill>
                            <a:schemeClr val="accent2">
                              <a:lumMod val="75000"/>
                            </a:schemeClr>
                          </a:solidFill>
                          <a:latin typeface="+mn-ea"/>
                          <a:ea typeface="+mn-ea"/>
                          <a:cs typeface="宋体" panose="02010600030101010101" pitchFamily="2" charset="-122"/>
                          <a:sym typeface="+mn-ea"/>
                        </a:rPr>
                        <a:t>反应条件的控制</a:t>
                      </a:r>
                      <a:r>
                        <a:rPr lang="zh-CN" altLang="zh-CN" sz="1800" b="1" dirty="0">
                          <a:solidFill>
                            <a:schemeClr val="tx1"/>
                          </a:solidFill>
                          <a:latin typeface="+mn-ea"/>
                          <a:ea typeface="+mn-ea"/>
                          <a:cs typeface="宋体" panose="02010600030101010101" pitchFamily="2" charset="-122"/>
                          <a:sym typeface="+mn-ea"/>
                        </a:rPr>
                        <a:t>、化工流程中的</a:t>
                      </a:r>
                      <a:r>
                        <a:rPr lang="zh-CN" altLang="zh-CN" sz="1800" b="1" kern="1200" dirty="0">
                          <a:solidFill>
                            <a:srgbClr val="003399"/>
                          </a:solidFill>
                          <a:latin typeface="+mn-ea"/>
                          <a:ea typeface="+mn-ea"/>
                          <a:cs typeface="宋体" panose="02010600030101010101" pitchFamily="2" charset="-122"/>
                          <a:sym typeface="+mn-ea"/>
                        </a:rPr>
                        <a:t>分离提纯</a:t>
                      </a:r>
                      <a:r>
                        <a:rPr lang="zh-CN" altLang="zh-CN" sz="1800" b="1" dirty="0">
                          <a:solidFill>
                            <a:schemeClr val="tx1"/>
                          </a:solidFill>
                          <a:latin typeface="+mn-ea"/>
                          <a:ea typeface="+mn-ea"/>
                          <a:cs typeface="宋体" panose="02010600030101010101" pitchFamily="2" charset="-122"/>
                          <a:sym typeface="+mn-ea"/>
                        </a:rPr>
                        <a:t>方法及原理、由图像分析温度对浸取率的影响、电化学知识的考查。</a:t>
                      </a:r>
                      <a:endParaRPr lang="zh-CN" altLang="zh-CN" sz="1800" b="1" dirty="0">
                        <a:solidFill>
                          <a:schemeClr val="tx1"/>
                        </a:solidFill>
                        <a:latin typeface="+mn-ea"/>
                        <a:ea typeface="+mn-ea"/>
                        <a:cs typeface="宋体" panose="02010600030101010101" pitchFamily="2" charset="-122"/>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b="1" dirty="0">
                        <a:latin typeface="宋体" panose="02010600030101010101" pitchFamily="2" charset="-122"/>
                        <a:ea typeface="宋体" panose="02010600030101010101" pitchFamily="2" charset="-122"/>
                        <a:cs typeface="Times New Roman" panose="02020603050405020304" charset="0"/>
                        <a:sym typeface="+mn-ea"/>
                      </a:endParaRPr>
                    </a:p>
                  </a:txBody>
                  <a:tcPr anchor="ctr"/>
                </a:tc>
                <a:tc>
                  <a:txBody>
                    <a:bodyPr/>
                    <a:lstStyle/>
                    <a:p>
                      <a:pPr indent="0" algn="ctr">
                        <a:buNone/>
                      </a:pPr>
                      <a:r>
                        <a:rPr lang="zh-CN" altLang="en-US" sz="1800" b="1" dirty="0">
                          <a:latin typeface="宋体" panose="02010600030101010101" pitchFamily="2" charset="-122"/>
                          <a:ea typeface="宋体" panose="02010600030101010101" pitchFamily="2" charset="-122"/>
                          <a:cs typeface="Times New Roman" panose="02020603050405020304" charset="0"/>
                          <a:sym typeface="+mn-ea"/>
                        </a:rPr>
                        <a:t>Fe、Si、Cu</a:t>
                      </a:r>
                      <a:endParaRPr lang="zh-CN" altLang="en-US" sz="1800" b="1" dirty="0">
                        <a:latin typeface="宋体" panose="02010600030101010101" pitchFamily="2" charset="-122"/>
                        <a:ea typeface="宋体" panose="02010600030101010101" pitchFamily="2" charset="-122"/>
                        <a:cs typeface="Times New Roman" panose="02020603050405020304" charset="0"/>
                        <a:sym typeface="+mn-ea"/>
                      </a:endParaRPr>
                    </a:p>
                  </a:txBody>
                  <a:tcPr anchor="ctr"/>
                </a:tc>
              </a:tr>
              <a:tr h="1524000">
                <a:tc>
                  <a:txBody>
                    <a:bodyPr/>
                    <a:lstStyle/>
                    <a:p>
                      <a:pPr indent="0" algn="ctr">
                        <a:buNone/>
                      </a:pPr>
                      <a:r>
                        <a:rPr lang="zh-CN" altLang="en-US" sz="1800" b="1" dirty="0">
                          <a:latin typeface="微软雅黑" panose="020B0503020204020204" pitchFamily="34" charset="-122"/>
                          <a:ea typeface="微软雅黑" panose="020B0503020204020204" pitchFamily="34" charset="-122"/>
                          <a:cs typeface="宋体" panose="02010600030101010101" pitchFamily="2" charset="-122"/>
                          <a:sym typeface="+mn-ea"/>
                        </a:rPr>
                        <a:t>甘肃卷</a:t>
                      </a:r>
                      <a:endParaRPr lang="zh-CN" altLang="en-US" sz="1800" b="1" dirty="0">
                        <a:latin typeface="微软雅黑" panose="020B0503020204020204" pitchFamily="34" charset="-122"/>
                        <a:ea typeface="微软雅黑" panose="020B0503020204020204" pitchFamily="34" charset="-122"/>
                        <a:cs typeface="宋体" panose="02010600030101010101" pitchFamily="2" charset="-122"/>
                        <a:sym typeface="+mn-ea"/>
                      </a:endParaRPr>
                    </a:p>
                  </a:txBody>
                  <a:tcPr anchor="ctr"/>
                </a:tc>
                <a:tc>
                  <a:txBody>
                    <a:bodyPr/>
                    <a:lstStyle/>
                    <a:p>
                      <a:pPr indent="0" algn="l">
                        <a:buNone/>
                      </a:pPr>
                      <a:r>
                        <a:rPr lang="zh-CN" altLang="en-US" sz="1800" b="1" dirty="0">
                          <a:solidFill>
                            <a:schemeClr val="tx1"/>
                          </a:solidFill>
                          <a:latin typeface="+mn-ea"/>
                          <a:ea typeface="+mn-ea"/>
                          <a:cs typeface="宋体" panose="02010600030101010101" pitchFamily="2" charset="-122"/>
                          <a:sym typeface="+mn-ea"/>
                        </a:rPr>
                        <a:t>以高炉渣原料，对炼钢烟气进行回收利用，结合理论的综合类资源的回收利用工艺流程，主要涉及</a:t>
                      </a:r>
                      <a:r>
                        <a:rPr lang="zh-CN" altLang="en-US" sz="1800" b="1" kern="1200" dirty="0">
                          <a:solidFill>
                            <a:srgbClr val="FF0000"/>
                          </a:solidFill>
                          <a:latin typeface="+mn-ea"/>
                          <a:ea typeface="+mn-ea"/>
                          <a:cs typeface="宋体" panose="02010600030101010101" pitchFamily="2" charset="-122"/>
                          <a:sym typeface="+mn-ea"/>
                        </a:rPr>
                        <a:t>原料的预处理</a:t>
                      </a:r>
                      <a:r>
                        <a:rPr lang="zh-CN" altLang="en-US" sz="1800" b="1" dirty="0">
                          <a:solidFill>
                            <a:schemeClr val="tx1"/>
                          </a:solidFill>
                          <a:latin typeface="+mn-ea"/>
                          <a:ea typeface="+mn-ea"/>
                          <a:cs typeface="宋体" panose="02010600030101010101" pitchFamily="2" charset="-122"/>
                          <a:sym typeface="+mn-ea"/>
                        </a:rPr>
                        <a:t>方法及其目的、流程中指定转化的</a:t>
                      </a:r>
                      <a:r>
                        <a:rPr lang="zh-CN" altLang="en-US" sz="1800" b="1" kern="1200" dirty="0">
                          <a:solidFill>
                            <a:srgbClr val="9BBB58"/>
                          </a:solidFill>
                          <a:latin typeface="+mn-ea"/>
                          <a:ea typeface="+mn-ea"/>
                          <a:cs typeface="宋体" panose="02010600030101010101" pitchFamily="2" charset="-122"/>
                          <a:sym typeface="+mn-ea"/>
                        </a:rPr>
                        <a:t>方程式书写</a:t>
                      </a:r>
                      <a:r>
                        <a:rPr lang="zh-CN" altLang="en-US" sz="1800" b="1" dirty="0">
                          <a:solidFill>
                            <a:schemeClr val="tx1"/>
                          </a:solidFill>
                          <a:latin typeface="+mn-ea"/>
                          <a:ea typeface="+mn-ea"/>
                          <a:cs typeface="宋体" panose="02010600030101010101" pitchFamily="2" charset="-122"/>
                          <a:sym typeface="+mn-ea"/>
                        </a:rPr>
                        <a:t>、化工流程中的</a:t>
                      </a:r>
                      <a:r>
                        <a:rPr lang="zh-CN" altLang="en-US" sz="1800" b="1" kern="1200" dirty="0">
                          <a:solidFill>
                            <a:srgbClr val="003399"/>
                          </a:solidFill>
                          <a:latin typeface="+mn-ea"/>
                          <a:ea typeface="+mn-ea"/>
                          <a:cs typeface="宋体" panose="02010600030101010101" pitchFamily="2" charset="-122"/>
                          <a:sym typeface="+mn-ea"/>
                        </a:rPr>
                        <a:t>分离提纯</a:t>
                      </a:r>
                      <a:r>
                        <a:rPr lang="zh-CN" altLang="en-US" sz="1800" b="1" dirty="0">
                          <a:solidFill>
                            <a:schemeClr val="tx1"/>
                          </a:solidFill>
                          <a:latin typeface="+mn-ea"/>
                          <a:ea typeface="+mn-ea"/>
                          <a:cs typeface="宋体" panose="02010600030101010101" pitchFamily="2" charset="-122"/>
                          <a:sym typeface="+mn-ea"/>
                        </a:rPr>
                        <a:t>方法及原理、化工流程中</a:t>
                      </a:r>
                      <a:r>
                        <a:rPr lang="zh-CN" altLang="en-US" sz="1800" b="1" kern="1200" dirty="0">
                          <a:solidFill>
                            <a:srgbClr val="00B050"/>
                          </a:solidFill>
                          <a:latin typeface="+mn-ea"/>
                          <a:ea typeface="+mn-ea"/>
                          <a:cs typeface="宋体" panose="02010600030101010101" pitchFamily="2" charset="-122"/>
                          <a:sym typeface="+mn-ea"/>
                        </a:rPr>
                        <a:t>滤液、滤渣的成分</a:t>
                      </a:r>
                      <a:r>
                        <a:rPr lang="zh-CN" altLang="en-US" sz="1800" b="1" dirty="0">
                          <a:solidFill>
                            <a:schemeClr val="tx1"/>
                          </a:solidFill>
                          <a:latin typeface="+mn-ea"/>
                          <a:ea typeface="+mn-ea"/>
                          <a:cs typeface="宋体" panose="02010600030101010101" pitchFamily="2" charset="-122"/>
                          <a:sym typeface="+mn-ea"/>
                        </a:rPr>
                        <a:t>判断。结合化学反应原理盐类水解及据</a:t>
                      </a:r>
                      <a:r>
                        <a:rPr lang="en-US" altLang="zh-CN" sz="1800" b="1" dirty="0" err="1">
                          <a:solidFill>
                            <a:schemeClr val="tx1"/>
                          </a:solidFill>
                          <a:latin typeface="+mn-ea"/>
                          <a:ea typeface="+mn-ea"/>
                          <a:cs typeface="宋体" panose="02010600030101010101" pitchFamily="2" charset="-122"/>
                          <a:sym typeface="+mn-ea"/>
                        </a:rPr>
                        <a:t>Ksp</a:t>
                      </a:r>
                      <a:r>
                        <a:rPr lang="zh-CN" altLang="en-US" sz="1800" b="1" dirty="0">
                          <a:solidFill>
                            <a:schemeClr val="tx1"/>
                          </a:solidFill>
                          <a:latin typeface="+mn-ea"/>
                          <a:ea typeface="+mn-ea"/>
                          <a:cs typeface="宋体" panose="02010600030101010101" pitchFamily="2" charset="-122"/>
                          <a:sym typeface="+mn-ea"/>
                        </a:rPr>
                        <a:t>大小判断沉淀的转化、物质结构知识的考查。</a:t>
                      </a:r>
                      <a:endParaRPr lang="zh-CN" altLang="en-US" sz="1800" b="1" dirty="0">
                        <a:solidFill>
                          <a:schemeClr val="tx1"/>
                        </a:solidFill>
                        <a:latin typeface="+mn-ea"/>
                        <a:ea typeface="+mn-ea"/>
                        <a:cs typeface="宋体" panose="02010600030101010101" pitchFamily="2" charset="-122"/>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b="1" dirty="0">
                        <a:latin typeface="宋体" panose="02010600030101010101" pitchFamily="2" charset="-122"/>
                        <a:ea typeface="宋体" panose="02010600030101010101" pitchFamily="2" charset="-122"/>
                        <a:cs typeface="Times New Roman" panose="02020603050405020304" charset="0"/>
                        <a:sym typeface="+mn-ea"/>
                      </a:endParaRPr>
                    </a:p>
                  </a:txBody>
                  <a:tcPr anchor="ctr"/>
                </a:tc>
                <a:tc>
                  <a:txBody>
                    <a:bodyPr/>
                    <a:lstStyle/>
                    <a:p>
                      <a:pPr indent="0" algn="ctr">
                        <a:buNone/>
                      </a:pPr>
                      <a:r>
                        <a:rPr lang="zh-CN" altLang="en-US" sz="1800" b="1" dirty="0">
                          <a:latin typeface="宋体" panose="02010600030101010101" pitchFamily="2" charset="-122"/>
                          <a:ea typeface="宋体" panose="02010600030101010101" pitchFamily="2" charset="-122"/>
                          <a:cs typeface="Times New Roman" panose="02020603050405020304" charset="0"/>
                          <a:sym typeface="+mn-ea"/>
                        </a:rPr>
                        <a:t>Ca、Mg、Al、Si</a:t>
                      </a:r>
                      <a:endParaRPr lang="zh-CN" altLang="en-US" sz="1800" b="1" dirty="0">
                        <a:latin typeface="宋体" panose="02010600030101010101" pitchFamily="2" charset="-122"/>
                        <a:ea typeface="宋体" panose="02010600030101010101" pitchFamily="2" charset="-122"/>
                        <a:cs typeface="Times New Roman" panose="02020603050405020304" charset="0"/>
                        <a:sym typeface="+mn-ea"/>
                      </a:endParaRPr>
                    </a:p>
                  </a:txBody>
                  <a:tcPr anchor="ctr"/>
                </a:tc>
              </a:tr>
              <a:tr h="1238250">
                <a:tc>
                  <a:txBody>
                    <a:bodyPr/>
                    <a:lstStyle/>
                    <a:p>
                      <a:pPr indent="0" algn="ctr">
                        <a:buNone/>
                      </a:pPr>
                      <a:r>
                        <a:rPr lang="zh-CN" altLang="en-US" sz="18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安徽卷</a:t>
                      </a:r>
                      <a:endParaRPr lang="zh-CN" altLang="en-US" sz="18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anchor="ctr"/>
                </a:tc>
                <a:tc>
                  <a:txBody>
                    <a:bodyPr/>
                    <a:lstStyle/>
                    <a:p>
                      <a:pPr indent="0" algn="l">
                        <a:buNone/>
                      </a:pPr>
                      <a:r>
                        <a:rPr lang="zh-CN" altLang="en-US" sz="1800" b="1" baseline="0" dirty="0">
                          <a:solidFill>
                            <a:schemeClr val="tx1"/>
                          </a:solidFill>
                          <a:latin typeface="+mn-ea"/>
                          <a:ea typeface="+mn-ea"/>
                          <a:cs typeface="Times New Roman" panose="02020603050405020304" charset="0"/>
                        </a:rPr>
                        <a:t>从铜阳极泥中分离提纯金和银，</a:t>
                      </a:r>
                      <a:r>
                        <a:rPr lang="zh-CN" altLang="en-US" sz="1800" b="1" dirty="0">
                          <a:solidFill>
                            <a:schemeClr val="tx1"/>
                          </a:solidFill>
                          <a:latin typeface="+mn-ea"/>
                          <a:ea typeface="+mn-ea"/>
                          <a:cs typeface="Times New Roman" panose="02020603050405020304" charset="0"/>
                          <a:sym typeface="+mn-ea"/>
                        </a:rPr>
                        <a:t>资源的回收利用，主要涉及</a:t>
                      </a:r>
                      <a:r>
                        <a:rPr lang="zh-CN" altLang="en-US" sz="1800" b="1" kern="1200" dirty="0">
                          <a:solidFill>
                            <a:srgbClr val="FF0000"/>
                          </a:solidFill>
                          <a:latin typeface="+mn-ea"/>
                          <a:ea typeface="+mn-ea"/>
                          <a:cs typeface="Times New Roman" panose="02020603050405020304" charset="0"/>
                        </a:rPr>
                        <a:t>原料的预处理</a:t>
                      </a:r>
                      <a:r>
                        <a:rPr lang="zh-CN" altLang="en-US" sz="1800" b="1" baseline="0" dirty="0">
                          <a:solidFill>
                            <a:schemeClr val="tx1"/>
                          </a:solidFill>
                          <a:latin typeface="+mn-ea"/>
                          <a:ea typeface="+mn-ea"/>
                          <a:cs typeface="Times New Roman" panose="02020603050405020304" charset="0"/>
                        </a:rPr>
                        <a:t>方法、流程中指定转化的</a:t>
                      </a:r>
                      <a:r>
                        <a:rPr lang="zh-CN" altLang="en-US" sz="1800" b="1" kern="1200" dirty="0">
                          <a:solidFill>
                            <a:srgbClr val="9BBB58"/>
                          </a:solidFill>
                          <a:latin typeface="+mn-ea"/>
                          <a:ea typeface="+mn-ea"/>
                          <a:cs typeface="Times New Roman" panose="02020603050405020304" charset="0"/>
                        </a:rPr>
                        <a:t>方程式书写</a:t>
                      </a:r>
                      <a:r>
                        <a:rPr lang="zh-CN" altLang="en-US" sz="1800" b="1" baseline="0" dirty="0">
                          <a:solidFill>
                            <a:schemeClr val="tx1"/>
                          </a:solidFill>
                          <a:latin typeface="+mn-ea"/>
                          <a:ea typeface="+mn-ea"/>
                          <a:cs typeface="Times New Roman" panose="02020603050405020304" charset="0"/>
                        </a:rPr>
                        <a:t>、化工流程中的</a:t>
                      </a:r>
                      <a:r>
                        <a:rPr lang="zh-CN" altLang="en-US" sz="1800" b="1" kern="1200" dirty="0">
                          <a:solidFill>
                            <a:srgbClr val="003399"/>
                          </a:solidFill>
                          <a:latin typeface="+mn-ea"/>
                          <a:ea typeface="+mn-ea"/>
                          <a:cs typeface="Times New Roman" panose="02020603050405020304" charset="0"/>
                        </a:rPr>
                        <a:t>分离提纯</a:t>
                      </a:r>
                      <a:r>
                        <a:rPr lang="zh-CN" altLang="en-US" sz="1800" b="1" baseline="0" dirty="0">
                          <a:solidFill>
                            <a:schemeClr val="tx1"/>
                          </a:solidFill>
                          <a:latin typeface="+mn-ea"/>
                          <a:ea typeface="+mn-ea"/>
                          <a:cs typeface="Times New Roman" panose="02020603050405020304" charset="0"/>
                        </a:rPr>
                        <a:t>方法及原理、化工流程中</a:t>
                      </a:r>
                      <a:r>
                        <a:rPr lang="zh-CN" altLang="en-US" sz="1800" b="1" kern="1200" dirty="0">
                          <a:solidFill>
                            <a:srgbClr val="00B050"/>
                          </a:solidFill>
                          <a:latin typeface="+mn-ea"/>
                          <a:ea typeface="+mn-ea"/>
                          <a:cs typeface="Times New Roman" panose="02020603050405020304" charset="0"/>
                        </a:rPr>
                        <a:t>滤液、滤渣的成分</a:t>
                      </a:r>
                      <a:r>
                        <a:rPr lang="zh-CN" altLang="en-US" sz="1800" b="1" baseline="0" dirty="0">
                          <a:solidFill>
                            <a:schemeClr val="tx1"/>
                          </a:solidFill>
                          <a:latin typeface="+mn-ea"/>
                          <a:ea typeface="+mn-ea"/>
                          <a:cs typeface="Times New Roman" panose="02020603050405020304" charset="0"/>
                        </a:rPr>
                        <a:t>判断、流程中循环物质，</a:t>
                      </a:r>
                      <a:r>
                        <a:rPr lang="zh-CN" altLang="en-US" sz="1800" b="1" dirty="0">
                          <a:solidFill>
                            <a:schemeClr val="tx1"/>
                          </a:solidFill>
                          <a:latin typeface="+mn-ea"/>
                          <a:ea typeface="+mn-ea"/>
                          <a:cs typeface="Times New Roman" panose="02020603050405020304" charset="0"/>
                          <a:sym typeface="+mn-ea"/>
                        </a:rPr>
                        <a:t>电化学和氧化还原知识、物质结构</a:t>
                      </a:r>
                      <a:r>
                        <a:rPr lang="zh-CN" altLang="en-US" sz="1800" b="1" baseline="0" dirty="0">
                          <a:solidFill>
                            <a:schemeClr val="tx1"/>
                          </a:solidFill>
                          <a:latin typeface="+mn-ea"/>
                          <a:ea typeface="+mn-ea"/>
                          <a:cs typeface="Times New Roman" panose="02020603050405020304" charset="0"/>
                        </a:rPr>
                        <a:t>的考查。</a:t>
                      </a:r>
                      <a:endParaRPr lang="zh-CN" altLang="en-US" sz="1800" b="1" baseline="0" dirty="0">
                        <a:solidFill>
                          <a:schemeClr val="tx1"/>
                        </a:solidFill>
                        <a:latin typeface="+mn-ea"/>
                        <a:ea typeface="+mn-ea"/>
                        <a:cs typeface="Times New Roman" panose="02020603050405020304" charset="0"/>
                      </a:endParaRPr>
                    </a:p>
                  </a:txBody>
                  <a:tcPr anchor="ctr"/>
                </a:tc>
                <a:tc>
                  <a:txBody>
                    <a:bodyPr/>
                    <a:lstStyle/>
                    <a:p>
                      <a:pPr indent="0" algn="ctr">
                        <a:buNone/>
                      </a:pPr>
                      <a:r>
                        <a:rPr lang="zh-CN" altLang="en-US" sz="1800" b="1" baseline="0" dirty="0">
                          <a:latin typeface="宋体" panose="02010600030101010101" pitchFamily="2" charset="-122"/>
                          <a:ea typeface="宋体" panose="02010600030101010101" pitchFamily="2" charset="-122"/>
                          <a:cs typeface="Times New Roman" panose="02020603050405020304" charset="0"/>
                        </a:rPr>
                        <a:t>Au、Ag</a:t>
                      </a:r>
                      <a:endParaRPr lang="zh-CN" altLang="en-US" sz="1800" b="1" baseline="0" dirty="0">
                        <a:latin typeface="宋体" panose="02010600030101010101" pitchFamily="2" charset="-122"/>
                        <a:ea typeface="宋体" panose="02010600030101010101" pitchFamily="2" charset="-122"/>
                        <a:cs typeface="Times New Roman" panose="0202060305040502030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baseline="0" dirty="0">
                          <a:latin typeface="宋体" panose="02010600030101010101" pitchFamily="2" charset="-122"/>
                          <a:ea typeface="宋体" panose="02010600030101010101" pitchFamily="2" charset="-122"/>
                          <a:cs typeface="Times New Roman" panose="02020603050405020304" charset="0"/>
                        </a:rPr>
                        <a:t>Cu</a:t>
                      </a:r>
                      <a:endParaRPr lang="zh-CN" altLang="en-US" sz="1800" b="1" baseline="0" dirty="0">
                        <a:latin typeface="宋体" panose="02010600030101010101" pitchFamily="2" charset="-122"/>
                        <a:ea typeface="宋体" panose="02010600030101010101" pitchFamily="2" charset="-122"/>
                        <a:cs typeface="Times New Roman" panose="02020603050405020304" charset="0"/>
                      </a:endParaRPr>
                    </a:p>
                  </a:txBody>
                  <a:tcPr anchor="ctr"/>
                </a:tc>
              </a:tr>
              <a:tr h="952500">
                <a:tc>
                  <a:txBody>
                    <a:bodyPr/>
                    <a:lstStyle/>
                    <a:p>
                      <a:pPr indent="0" algn="ctr">
                        <a:buNone/>
                      </a:pPr>
                      <a:r>
                        <a:rPr lang="zh-CN" altLang="en-US" sz="1800" b="1" dirty="0">
                          <a:latin typeface="微软雅黑" panose="020B0503020204020204" pitchFamily="34" charset="-122"/>
                          <a:ea typeface="微软雅黑" panose="020B0503020204020204" pitchFamily="34" charset="-122"/>
                          <a:cs typeface="宋体" panose="02010600030101010101" pitchFamily="2" charset="-122"/>
                          <a:sym typeface="+mn-ea"/>
                        </a:rPr>
                        <a:t>黑吉辽卷</a:t>
                      </a:r>
                      <a:endParaRPr lang="zh-CN" altLang="en-US" sz="18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endParaRPr>
                    </a:p>
                  </a:txBody>
                  <a:tcPr anchor="ctr"/>
                </a:tc>
                <a:tc>
                  <a:txBody>
                    <a:bodyPr/>
                    <a:lstStyle/>
                    <a:p>
                      <a:pPr indent="0" algn="l">
                        <a:buNone/>
                      </a:pPr>
                      <a:r>
                        <a:rPr lang="zh-CN" altLang="zh-CN" sz="1800" b="1" dirty="0">
                          <a:solidFill>
                            <a:schemeClr val="tx1"/>
                          </a:solidFill>
                          <a:latin typeface="+mn-ea"/>
                          <a:ea typeface="+mn-ea"/>
                          <a:cs typeface="Times New Roman" panose="02020603050405020304" charset="0"/>
                          <a:sym typeface="+mn-ea"/>
                        </a:rPr>
                        <a:t>以</a:t>
                      </a:r>
                      <a:r>
                        <a:rPr lang="en-US" altLang="zh-CN" sz="1800" b="1" dirty="0" err="1">
                          <a:solidFill>
                            <a:schemeClr val="tx1"/>
                          </a:solidFill>
                          <a:latin typeface="+mn-ea"/>
                          <a:ea typeface="+mn-ea"/>
                          <a:cs typeface="Times New Roman" panose="02020603050405020304" charset="0"/>
                          <a:sym typeface="+mn-ea"/>
                        </a:rPr>
                        <a:t>载金硫化矿粉冶炼金</a:t>
                      </a:r>
                      <a:r>
                        <a:rPr lang="zh-CN" altLang="en-US" sz="1800" b="1" dirty="0">
                          <a:solidFill>
                            <a:schemeClr val="tx1"/>
                          </a:solidFill>
                          <a:latin typeface="+mn-ea"/>
                          <a:ea typeface="+mn-ea"/>
                          <a:cs typeface="Times New Roman" panose="02020603050405020304" charset="0"/>
                          <a:sym typeface="+mn-ea"/>
                        </a:rPr>
                        <a:t>，</a:t>
                      </a:r>
                      <a:r>
                        <a:rPr lang="en-US" altLang="en-US" sz="1800" b="1" dirty="0" err="1">
                          <a:solidFill>
                            <a:schemeClr val="tx1"/>
                          </a:solidFill>
                          <a:latin typeface="+mn-ea"/>
                          <a:ea typeface="+mn-ea"/>
                          <a:cs typeface="Times New Roman" panose="02020603050405020304" charset="0"/>
                          <a:sym typeface="+mn-ea"/>
                        </a:rPr>
                        <a:t>矿物资源利用</a:t>
                      </a:r>
                      <a:r>
                        <a:rPr lang="zh-CN" altLang="en-US" sz="1800" b="1" dirty="0">
                          <a:solidFill>
                            <a:schemeClr val="tx1"/>
                          </a:solidFill>
                          <a:latin typeface="+mn-ea"/>
                          <a:ea typeface="+mn-ea"/>
                          <a:cs typeface="Times New Roman" panose="02020603050405020304" charset="0"/>
                          <a:sym typeface="+mn-ea"/>
                        </a:rPr>
                        <a:t>，</a:t>
                      </a:r>
                      <a:r>
                        <a:rPr lang="zh-CN" altLang="zh-CN" sz="1800" b="1" dirty="0">
                          <a:solidFill>
                            <a:schemeClr val="tx1"/>
                          </a:solidFill>
                          <a:latin typeface="+mn-ea"/>
                          <a:ea typeface="+mn-ea"/>
                          <a:cs typeface="Times New Roman" panose="02020603050405020304" charset="0"/>
                          <a:sym typeface="+mn-ea"/>
                        </a:rPr>
                        <a:t>主要涉及</a:t>
                      </a:r>
                      <a:r>
                        <a:rPr lang="zh-CN" altLang="zh-CN" sz="1800" b="1" kern="1200" dirty="0">
                          <a:solidFill>
                            <a:srgbClr val="FF0000"/>
                          </a:solidFill>
                          <a:latin typeface="+mn-ea"/>
                          <a:ea typeface="+mn-ea"/>
                          <a:cs typeface="Times New Roman" panose="02020603050405020304" charset="0"/>
                          <a:sym typeface="+mn-ea"/>
                        </a:rPr>
                        <a:t>原料的预处理</a:t>
                      </a:r>
                      <a:r>
                        <a:rPr lang="zh-CN" altLang="zh-CN" sz="1800" b="1" dirty="0">
                          <a:solidFill>
                            <a:schemeClr val="tx1"/>
                          </a:solidFill>
                          <a:latin typeface="+mn-ea"/>
                          <a:ea typeface="+mn-ea"/>
                          <a:cs typeface="Times New Roman" panose="02020603050405020304" charset="0"/>
                          <a:sym typeface="+mn-ea"/>
                        </a:rPr>
                        <a:t>方法及其目的、流程中指定转化的</a:t>
                      </a:r>
                      <a:r>
                        <a:rPr lang="zh-CN" altLang="zh-CN" sz="1800" b="1" kern="1200" dirty="0">
                          <a:solidFill>
                            <a:srgbClr val="9BBB58"/>
                          </a:solidFill>
                          <a:latin typeface="+mn-ea"/>
                          <a:ea typeface="+mn-ea"/>
                          <a:cs typeface="Times New Roman" panose="02020603050405020304" charset="0"/>
                          <a:sym typeface="+mn-ea"/>
                        </a:rPr>
                        <a:t>方程式书写</a:t>
                      </a:r>
                      <a:r>
                        <a:rPr lang="zh-CN" altLang="zh-CN" sz="1800" b="1" dirty="0">
                          <a:solidFill>
                            <a:schemeClr val="tx1"/>
                          </a:solidFill>
                          <a:latin typeface="+mn-ea"/>
                          <a:ea typeface="+mn-ea"/>
                          <a:cs typeface="Times New Roman" panose="02020603050405020304" charset="0"/>
                          <a:sym typeface="+mn-ea"/>
                        </a:rPr>
                        <a:t>、</a:t>
                      </a:r>
                      <a:r>
                        <a:rPr lang="zh-CN" altLang="zh-CN" sz="1800" b="1" kern="1200" dirty="0">
                          <a:solidFill>
                            <a:schemeClr val="accent2">
                              <a:lumMod val="75000"/>
                            </a:schemeClr>
                          </a:solidFill>
                          <a:latin typeface="+mn-ea"/>
                          <a:ea typeface="+mn-ea"/>
                          <a:cs typeface="Times New Roman" panose="02020603050405020304" charset="0"/>
                          <a:sym typeface="+mn-ea"/>
                        </a:rPr>
                        <a:t>反应条件的控制</a:t>
                      </a:r>
                      <a:r>
                        <a:rPr lang="zh-CN" altLang="zh-CN" sz="1800" b="1" dirty="0">
                          <a:solidFill>
                            <a:schemeClr val="tx1"/>
                          </a:solidFill>
                          <a:latin typeface="+mn-ea"/>
                          <a:ea typeface="+mn-ea"/>
                          <a:cs typeface="Times New Roman" panose="02020603050405020304" charset="0"/>
                          <a:sym typeface="+mn-ea"/>
                        </a:rPr>
                        <a:t>、净化除杂、化工流程中</a:t>
                      </a:r>
                      <a:r>
                        <a:rPr lang="zh-CN" altLang="zh-CN" sz="1800" b="1" kern="1200" dirty="0">
                          <a:solidFill>
                            <a:srgbClr val="00B050"/>
                          </a:solidFill>
                          <a:latin typeface="+mn-ea"/>
                          <a:ea typeface="+mn-ea"/>
                          <a:cs typeface="Times New Roman" panose="02020603050405020304" charset="0"/>
                          <a:sym typeface="+mn-ea"/>
                        </a:rPr>
                        <a:t>滤液、滤渣的成分</a:t>
                      </a:r>
                      <a:r>
                        <a:rPr lang="zh-CN" altLang="zh-CN" sz="1800" b="1" dirty="0">
                          <a:solidFill>
                            <a:schemeClr val="tx1"/>
                          </a:solidFill>
                          <a:latin typeface="+mn-ea"/>
                          <a:ea typeface="+mn-ea"/>
                          <a:cs typeface="Times New Roman" panose="02020603050405020304" charset="0"/>
                          <a:sym typeface="+mn-ea"/>
                        </a:rPr>
                        <a:t>判断、</a:t>
                      </a:r>
                      <a:r>
                        <a:rPr lang="zh-CN" altLang="zh-CN" sz="1800" b="1" kern="100" dirty="0">
                          <a:solidFill>
                            <a:schemeClr val="tx1"/>
                          </a:solidFill>
                          <a:latin typeface="+mn-ea"/>
                          <a:ea typeface="+mn-ea"/>
                          <a:cs typeface="Times New Roman" panose="02020603050405020304" charset="0"/>
                          <a:sym typeface="+mn-ea"/>
                        </a:rPr>
                        <a:t>绿色化学思想</a:t>
                      </a:r>
                      <a:r>
                        <a:rPr lang="zh-CN" altLang="zh-CN" sz="1800" b="1" dirty="0">
                          <a:solidFill>
                            <a:schemeClr val="tx1"/>
                          </a:solidFill>
                          <a:latin typeface="+mn-ea"/>
                          <a:ea typeface="+mn-ea"/>
                          <a:cs typeface="Times New Roman" panose="02020603050405020304" charset="0"/>
                          <a:sym typeface="+mn-ea"/>
                        </a:rPr>
                        <a:t>和氧化还原的考查。</a:t>
                      </a:r>
                      <a:endParaRPr lang="zh-CN" altLang="en-US" sz="1800" b="1" baseline="0" dirty="0">
                        <a:solidFill>
                          <a:schemeClr val="tx1"/>
                        </a:solidFill>
                        <a:latin typeface="+mn-ea"/>
                        <a:ea typeface="+mn-ea"/>
                        <a:cs typeface="Times New Roman" panose="02020603050405020304" charset="0"/>
                        <a:sym typeface="+mn-ea"/>
                      </a:endParaRPr>
                    </a:p>
                  </a:txBody>
                  <a:tcPr anchor="ctr"/>
                </a:tc>
                <a:tc>
                  <a:txBody>
                    <a:bodyPr/>
                    <a:lstStyle/>
                    <a:p>
                      <a:pPr indent="0" algn="ctr">
                        <a:buNone/>
                      </a:pPr>
                      <a:r>
                        <a:rPr lang="zh-CN" altLang="en-US" sz="1800" b="1" baseline="0" dirty="0">
                          <a:latin typeface="宋体" panose="02010600030101010101" pitchFamily="2" charset="-122"/>
                          <a:ea typeface="宋体" panose="02010600030101010101" pitchFamily="2" charset="-122"/>
                          <a:cs typeface="Times New Roman" panose="02020603050405020304" charset="0"/>
                          <a:sym typeface="+mn-ea"/>
                        </a:rPr>
                        <a:t>Au、As</a:t>
                      </a:r>
                      <a:endParaRPr lang="zh-CN" altLang="en-US" sz="1800" b="1" baseline="0" dirty="0">
                        <a:latin typeface="宋体" panose="02010600030101010101" pitchFamily="2" charset="-122"/>
                        <a:ea typeface="宋体" panose="02010600030101010101" pitchFamily="2" charset="-122"/>
                        <a:cs typeface="Times New Roman" panose="02020603050405020304" charset="0"/>
                        <a:sym typeface="+mn-ea"/>
                      </a:endParaRPr>
                    </a:p>
                  </a:txBody>
                  <a:tcPr anchor="ctr"/>
                </a:tc>
                <a:tc>
                  <a:txBody>
                    <a:bodyPr/>
                    <a:lstStyle/>
                    <a:p>
                      <a:pPr indent="0" algn="ctr">
                        <a:buNone/>
                      </a:pPr>
                      <a:r>
                        <a:rPr lang="zh-CN" altLang="en-US" sz="1800" b="1" baseline="0" dirty="0">
                          <a:latin typeface="宋体" panose="02010600030101010101" pitchFamily="2" charset="-122"/>
                          <a:ea typeface="宋体" panose="02010600030101010101" pitchFamily="2" charset="-122"/>
                          <a:cs typeface="Times New Roman" panose="02020603050405020304" charset="0"/>
                          <a:sym typeface="+mn-ea"/>
                        </a:rPr>
                        <a:t>Zn、Fe</a:t>
                      </a:r>
                      <a:endParaRPr lang="zh-CN" altLang="en-US" sz="1800" b="1" baseline="0" dirty="0">
                        <a:latin typeface="宋体" panose="02010600030101010101" pitchFamily="2" charset="-122"/>
                        <a:ea typeface="宋体" panose="02010600030101010101" pitchFamily="2" charset="-122"/>
                        <a:cs typeface="Times New Roman" panose="02020603050405020304" charset="0"/>
                        <a:sym typeface="+mn-ea"/>
                      </a:endParaRPr>
                    </a:p>
                  </a:txBody>
                  <a:tcPr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0" y="793820"/>
          <a:ext cx="12192000" cy="6100352"/>
        </p:xfrm>
        <a:graphic>
          <a:graphicData uri="http://schemas.openxmlformats.org/drawingml/2006/table">
            <a:tbl>
              <a:tblPr firstRow="1" bandRow="1">
                <a:tableStyleId>{5C22544A-7EE6-4342-B048-85BDC9FD1C3A}</a:tableStyleId>
              </a:tblPr>
              <a:tblGrid>
                <a:gridCol w="1215851"/>
                <a:gridCol w="773723"/>
                <a:gridCol w="743578"/>
                <a:gridCol w="653143"/>
                <a:gridCol w="673239"/>
                <a:gridCol w="653143"/>
                <a:gridCol w="633046"/>
                <a:gridCol w="622998"/>
                <a:gridCol w="612724"/>
                <a:gridCol w="623395"/>
                <a:gridCol w="623395"/>
                <a:gridCol w="623395"/>
                <a:gridCol w="623395"/>
                <a:gridCol w="623395"/>
                <a:gridCol w="623395"/>
                <a:gridCol w="623395"/>
                <a:gridCol w="590302"/>
                <a:gridCol w="656488"/>
              </a:tblGrid>
              <a:tr h="0">
                <a:tc>
                  <a:txBody>
                    <a:bodyPr/>
                    <a:lstStyle/>
                    <a:p>
                      <a:pPr algn="ctr"/>
                      <a:r>
                        <a:rPr lang="zh-CN" altLang="en-US" sz="1400" dirty="0">
                          <a:ln>
                            <a:noFill/>
                          </a:ln>
                        </a:rPr>
                        <a:t>     卷别</a:t>
                      </a:r>
                      <a:endParaRPr lang="en-US" altLang="zh-CN" sz="1400" dirty="0">
                        <a:ln>
                          <a:noFill/>
                        </a:ln>
                      </a:endParaRPr>
                    </a:p>
                    <a:p>
                      <a:pPr algn="ctr"/>
                      <a:r>
                        <a:rPr lang="zh-CN" altLang="en-US" sz="1400" dirty="0">
                          <a:ln>
                            <a:noFill/>
                          </a:ln>
                        </a:rPr>
                        <a:t>考点</a:t>
                      </a:r>
                      <a:endParaRPr lang="zh-CN" altLang="en-US" sz="1400" dirty="0">
                        <a:ln>
                          <a:noFill/>
                        </a:ln>
                      </a:endParaRPr>
                    </a:p>
                  </a:txBody>
                  <a:tcPr marT="0" marB="0">
                    <a:lnTlToBr w="12700" cap="flat" cmpd="sng" algn="ctr">
                      <a:solidFill>
                        <a:schemeClr val="bg1"/>
                      </a:solidFill>
                      <a:prstDash val="solid"/>
                      <a:round/>
                      <a:headEnd type="none" w="med" len="med"/>
                      <a:tailEnd type="none" w="med" len="med"/>
                    </a:lnTlToBr>
                  </a:tcPr>
                </a:tc>
                <a:tc>
                  <a:txBody>
                    <a:bodyPr/>
                    <a:lstStyle/>
                    <a:p>
                      <a:pPr algn="ctr"/>
                      <a:r>
                        <a:rPr lang="zh-CN" altLang="en-US" sz="1400" dirty="0">
                          <a:ln>
                            <a:noFill/>
                          </a:ln>
                        </a:rPr>
                        <a:t>全国</a:t>
                      </a:r>
                      <a:endParaRPr lang="en-US" altLang="zh-CN" sz="1400" dirty="0">
                        <a:ln>
                          <a:noFill/>
                        </a:ln>
                      </a:endParaRPr>
                    </a:p>
                    <a:p>
                      <a:pPr algn="ctr"/>
                      <a:r>
                        <a:rPr lang="zh-CN" altLang="en-US" sz="1400" dirty="0">
                          <a:ln>
                            <a:noFill/>
                          </a:ln>
                        </a:rPr>
                        <a:t>甲卷</a:t>
                      </a:r>
                      <a:endParaRPr lang="zh-CN" altLang="en-US" sz="1400" dirty="0">
                        <a:ln>
                          <a:noFill/>
                        </a:ln>
                      </a:endParaRPr>
                    </a:p>
                  </a:txBody>
                  <a:tcPr marT="0" marB="0"/>
                </a:tc>
                <a:tc>
                  <a:txBody>
                    <a:bodyPr/>
                    <a:lstStyle/>
                    <a:p>
                      <a:pPr algn="ctr"/>
                      <a:r>
                        <a:rPr lang="zh-CN" altLang="en-US" sz="1400" dirty="0">
                          <a:ln>
                            <a:noFill/>
                          </a:ln>
                        </a:rPr>
                        <a:t>全国</a:t>
                      </a:r>
                      <a:endParaRPr lang="en-US" altLang="zh-CN" sz="1400" dirty="0">
                        <a:ln>
                          <a:noFill/>
                        </a:ln>
                      </a:endParaRPr>
                    </a:p>
                    <a:p>
                      <a:pPr algn="ctr"/>
                      <a:r>
                        <a:rPr lang="zh-CN" altLang="en-US" sz="1400" dirty="0">
                          <a:ln>
                            <a:noFill/>
                          </a:ln>
                        </a:rPr>
                        <a:t>新课标</a:t>
                      </a:r>
                      <a:endParaRPr lang="zh-CN" altLang="en-US" sz="1400" dirty="0">
                        <a:ln>
                          <a:noFill/>
                        </a:ln>
                      </a:endParaRPr>
                    </a:p>
                  </a:txBody>
                  <a:tcPr marT="0" marB="0" anchor="ctr" anchorCtr="1"/>
                </a:tc>
                <a:tc>
                  <a:txBody>
                    <a:bodyPr/>
                    <a:lstStyle/>
                    <a:p>
                      <a:pPr algn="ctr"/>
                      <a:r>
                        <a:rPr lang="zh-CN" altLang="en-US" sz="1400" dirty="0">
                          <a:ln>
                            <a:noFill/>
                          </a:ln>
                        </a:rPr>
                        <a:t>北京</a:t>
                      </a:r>
                      <a:endParaRPr lang="zh-CN" altLang="en-US" sz="1400" dirty="0">
                        <a:ln>
                          <a:noFill/>
                        </a:ln>
                      </a:endParaRPr>
                    </a:p>
                  </a:txBody>
                  <a:tcPr marT="0" marB="0" anchor="ctr" anchorCtr="1"/>
                </a:tc>
                <a:tc>
                  <a:txBody>
                    <a:bodyPr/>
                    <a:lstStyle/>
                    <a:p>
                      <a:pPr algn="ctr"/>
                      <a:r>
                        <a:rPr lang="zh-CN" altLang="en-US" sz="1400" dirty="0">
                          <a:ln>
                            <a:noFill/>
                          </a:ln>
                        </a:rPr>
                        <a:t>上海</a:t>
                      </a:r>
                      <a:endParaRPr lang="zh-CN" altLang="en-US" sz="1400" dirty="0">
                        <a:ln>
                          <a:noFill/>
                        </a:ln>
                      </a:endParaRPr>
                    </a:p>
                  </a:txBody>
                  <a:tcPr marT="0" marB="0" anchor="ctr" anchorCtr="1"/>
                </a:tc>
                <a:tc>
                  <a:txBody>
                    <a:bodyPr/>
                    <a:lstStyle/>
                    <a:p>
                      <a:pPr algn="ctr"/>
                      <a:r>
                        <a:rPr lang="zh-CN" altLang="en-US" sz="1400" dirty="0">
                          <a:ln>
                            <a:noFill/>
                          </a:ln>
                        </a:rPr>
                        <a:t>湖南</a:t>
                      </a:r>
                      <a:endParaRPr lang="zh-CN" altLang="en-US" sz="1400" dirty="0">
                        <a:ln>
                          <a:noFill/>
                        </a:ln>
                      </a:endParaRPr>
                    </a:p>
                  </a:txBody>
                  <a:tcPr marT="0" marB="0" anchor="ctr" anchorCtr="1"/>
                </a:tc>
                <a:tc>
                  <a:txBody>
                    <a:bodyPr/>
                    <a:lstStyle/>
                    <a:p>
                      <a:pPr algn="ctr"/>
                      <a:r>
                        <a:rPr lang="zh-CN" altLang="en-US" sz="1400" dirty="0">
                          <a:ln>
                            <a:noFill/>
                          </a:ln>
                        </a:rPr>
                        <a:t>湖北</a:t>
                      </a:r>
                      <a:endParaRPr lang="zh-CN" altLang="en-US" sz="1400" dirty="0">
                        <a:ln>
                          <a:noFill/>
                        </a:ln>
                      </a:endParaRPr>
                    </a:p>
                  </a:txBody>
                  <a:tcPr marT="0" marB="0" anchor="ctr" anchorCtr="1"/>
                </a:tc>
                <a:tc>
                  <a:txBody>
                    <a:bodyPr/>
                    <a:lstStyle/>
                    <a:p>
                      <a:pPr algn="ctr"/>
                      <a:r>
                        <a:rPr lang="zh-CN" altLang="en-US" sz="1400" dirty="0">
                          <a:ln>
                            <a:noFill/>
                          </a:ln>
                        </a:rPr>
                        <a:t>浙江</a:t>
                      </a:r>
                      <a:endParaRPr lang="en-US" altLang="zh-CN" sz="1400" dirty="0">
                        <a:ln>
                          <a:noFill/>
                        </a:ln>
                      </a:endParaRPr>
                    </a:p>
                    <a:p>
                      <a:pPr algn="ctr"/>
                      <a:r>
                        <a:rPr lang="en-US" altLang="zh-CN" sz="1400" dirty="0">
                          <a:ln>
                            <a:noFill/>
                          </a:ln>
                        </a:rPr>
                        <a:t>1</a:t>
                      </a:r>
                      <a:r>
                        <a:rPr lang="zh-CN" altLang="en-US" sz="1400" dirty="0">
                          <a:ln>
                            <a:noFill/>
                          </a:ln>
                        </a:rPr>
                        <a:t>月</a:t>
                      </a:r>
                      <a:endParaRPr lang="zh-CN" altLang="en-US" sz="1400" dirty="0">
                        <a:ln>
                          <a:noFill/>
                        </a:ln>
                      </a:endParaRPr>
                    </a:p>
                  </a:txBody>
                  <a:tcPr marT="0" marB="0" anchor="ctr" anchorCtr="1"/>
                </a:tc>
                <a:tc>
                  <a:txBody>
                    <a:bodyPr/>
                    <a:lstStyle/>
                    <a:p>
                      <a:pPr algn="ctr"/>
                      <a:r>
                        <a:rPr lang="zh-CN" altLang="en-US" sz="1400" dirty="0">
                          <a:ln>
                            <a:noFill/>
                          </a:ln>
                        </a:rPr>
                        <a:t>浙江</a:t>
                      </a:r>
                      <a:endParaRPr lang="en-US" altLang="zh-CN" sz="1400" dirty="0">
                        <a:ln>
                          <a:noFill/>
                        </a:ln>
                      </a:endParaRPr>
                    </a:p>
                    <a:p>
                      <a:pPr algn="ctr"/>
                      <a:r>
                        <a:rPr lang="en-US" altLang="zh-CN" sz="1400" dirty="0">
                          <a:ln>
                            <a:noFill/>
                          </a:ln>
                        </a:rPr>
                        <a:t>6</a:t>
                      </a:r>
                      <a:r>
                        <a:rPr lang="zh-CN" altLang="en-US" sz="1400" dirty="0">
                          <a:ln>
                            <a:noFill/>
                          </a:ln>
                        </a:rPr>
                        <a:t>月</a:t>
                      </a:r>
                      <a:endParaRPr lang="zh-CN" altLang="en-US" sz="1400" dirty="0">
                        <a:ln>
                          <a:noFill/>
                        </a:ln>
                      </a:endParaRPr>
                    </a:p>
                  </a:txBody>
                  <a:tcPr marT="0" marB="0" anchor="ctr" anchorCtr="1"/>
                </a:tc>
                <a:tc>
                  <a:txBody>
                    <a:bodyPr/>
                    <a:lstStyle/>
                    <a:p>
                      <a:pPr algn="ctr"/>
                      <a:r>
                        <a:rPr lang="zh-CN" altLang="en-US" sz="1400" dirty="0">
                          <a:ln>
                            <a:noFill/>
                          </a:ln>
                        </a:rPr>
                        <a:t>安徽</a:t>
                      </a:r>
                      <a:endParaRPr lang="zh-CN" altLang="en-US" sz="1400" dirty="0">
                        <a:ln>
                          <a:noFill/>
                        </a:ln>
                      </a:endParaRPr>
                    </a:p>
                  </a:txBody>
                  <a:tcPr marT="0" marB="0" anchor="ctr" anchorCtr="1"/>
                </a:tc>
                <a:tc>
                  <a:txBody>
                    <a:bodyPr/>
                    <a:lstStyle/>
                    <a:p>
                      <a:pPr algn="ctr"/>
                      <a:r>
                        <a:rPr lang="zh-CN" altLang="en-US" sz="1400" dirty="0">
                          <a:ln>
                            <a:noFill/>
                          </a:ln>
                        </a:rPr>
                        <a:t>吉林</a:t>
                      </a:r>
                      <a:endParaRPr lang="zh-CN" altLang="en-US" sz="1400" dirty="0">
                        <a:ln>
                          <a:noFill/>
                        </a:ln>
                      </a:endParaRPr>
                    </a:p>
                  </a:txBody>
                  <a:tcPr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n>
                            <a:noFill/>
                          </a:ln>
                        </a:rPr>
                        <a:t>河北</a:t>
                      </a:r>
                      <a:endParaRPr lang="zh-CN" altLang="en-US" sz="1400" dirty="0">
                        <a:ln>
                          <a:noFill/>
                        </a:ln>
                      </a:endParaRPr>
                    </a:p>
                  </a:txBody>
                  <a:tcPr marT="0" marB="0" anchor="ctr" anchorCtr="1"/>
                </a:tc>
                <a:tc>
                  <a:txBody>
                    <a:bodyPr/>
                    <a:lstStyle/>
                    <a:p>
                      <a:pPr algn="ctr"/>
                      <a:r>
                        <a:rPr lang="zh-CN" altLang="en-US" sz="1400" dirty="0">
                          <a:ln>
                            <a:noFill/>
                          </a:ln>
                        </a:rPr>
                        <a:t>山东</a:t>
                      </a:r>
                      <a:endParaRPr lang="zh-CN" altLang="en-US" sz="1400" dirty="0">
                        <a:ln>
                          <a:noFill/>
                        </a:ln>
                      </a:endParaRPr>
                    </a:p>
                  </a:txBody>
                  <a:tcPr marT="0" marB="0" anchor="ctr" anchorCtr="1"/>
                </a:tc>
                <a:tc>
                  <a:txBody>
                    <a:bodyPr/>
                    <a:lstStyle/>
                    <a:p>
                      <a:pPr algn="ctr"/>
                      <a:r>
                        <a:rPr lang="zh-CN" altLang="en-US" sz="1400" dirty="0">
                          <a:ln>
                            <a:noFill/>
                          </a:ln>
                        </a:rPr>
                        <a:t>江苏</a:t>
                      </a:r>
                      <a:endParaRPr lang="zh-CN" altLang="en-US" sz="1400" dirty="0">
                        <a:ln>
                          <a:noFill/>
                        </a:ln>
                      </a:endParaRPr>
                    </a:p>
                  </a:txBody>
                  <a:tcPr marT="0" marB="0" anchor="ctr" anchorCtr="1"/>
                </a:tc>
                <a:tc>
                  <a:txBody>
                    <a:bodyPr/>
                    <a:lstStyle/>
                    <a:p>
                      <a:pPr algn="ctr"/>
                      <a:r>
                        <a:rPr lang="zh-CN" altLang="en-US" sz="1400" dirty="0">
                          <a:ln>
                            <a:noFill/>
                          </a:ln>
                        </a:rPr>
                        <a:t>甘肃</a:t>
                      </a:r>
                      <a:endParaRPr lang="zh-CN" altLang="en-US" sz="1400" dirty="0">
                        <a:ln>
                          <a:noFill/>
                        </a:ln>
                      </a:endParaRPr>
                    </a:p>
                  </a:txBody>
                  <a:tcPr marT="0" marB="0" anchor="ctr" anchorCtr="1"/>
                </a:tc>
                <a:tc>
                  <a:txBody>
                    <a:bodyPr/>
                    <a:lstStyle/>
                    <a:p>
                      <a:pPr algn="ctr"/>
                      <a:r>
                        <a:rPr lang="zh-CN" altLang="en-US" sz="1400" dirty="0">
                          <a:ln>
                            <a:noFill/>
                          </a:ln>
                        </a:rPr>
                        <a:t>贵州</a:t>
                      </a:r>
                      <a:endParaRPr lang="zh-CN" altLang="en-US" sz="1400" dirty="0">
                        <a:ln>
                          <a:noFill/>
                        </a:ln>
                      </a:endParaRPr>
                    </a:p>
                  </a:txBody>
                  <a:tcPr marT="0" marB="0" anchor="ctr" anchorCtr="1"/>
                </a:tc>
                <a:tc>
                  <a:txBody>
                    <a:bodyPr/>
                    <a:lstStyle/>
                    <a:p>
                      <a:pPr algn="ctr"/>
                      <a:r>
                        <a:rPr lang="zh-CN" altLang="en-US" sz="1400" dirty="0">
                          <a:ln>
                            <a:noFill/>
                          </a:ln>
                        </a:rPr>
                        <a:t>江西</a:t>
                      </a:r>
                      <a:endParaRPr lang="zh-CN" altLang="en-US" sz="1400" dirty="0">
                        <a:ln>
                          <a:noFill/>
                        </a:ln>
                      </a:endParaRPr>
                    </a:p>
                  </a:txBody>
                  <a:tcPr marT="0" marB="0" anchor="ctr" anchorCtr="1"/>
                </a:tc>
                <a:tc>
                  <a:txBody>
                    <a:bodyPr/>
                    <a:lstStyle/>
                    <a:p>
                      <a:pPr algn="ctr"/>
                      <a:r>
                        <a:rPr lang="zh-CN" altLang="en-US" sz="1400" dirty="0">
                          <a:ln>
                            <a:noFill/>
                          </a:ln>
                        </a:rPr>
                        <a:t>广东</a:t>
                      </a:r>
                      <a:endParaRPr lang="zh-CN" altLang="en-US" sz="1400" dirty="0">
                        <a:ln>
                          <a:noFill/>
                        </a:ln>
                      </a:endParaRPr>
                    </a:p>
                  </a:txBody>
                  <a:tcPr marT="0" marB="0" anchor="ctr" anchorCtr="1"/>
                </a:tc>
              </a:tr>
              <a:tr h="407293">
                <a:tc>
                  <a:txBody>
                    <a:bodyPr/>
                    <a:lstStyle/>
                    <a:p>
                      <a:pPr algn="ctr"/>
                      <a:r>
                        <a:rPr lang="zh-CN" altLang="en-US" sz="1600" dirty="0">
                          <a:ln>
                            <a:noFill/>
                          </a:ln>
                          <a:latin typeface="宋体" panose="02010600030101010101" pitchFamily="2" charset="-122"/>
                          <a:ea typeface="宋体" panose="02010600030101010101" pitchFamily="2" charset="-122"/>
                        </a:rPr>
                        <a:t>方程式书写</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3</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r>
              <a:tr h="291403">
                <a:tc>
                  <a:txBody>
                    <a:bodyPr/>
                    <a:lstStyle/>
                    <a:p>
                      <a:pPr algn="ctr"/>
                      <a:r>
                        <a:rPr lang="zh-CN" altLang="en-US" sz="1600" dirty="0">
                          <a:ln>
                            <a:noFill/>
                          </a:ln>
                          <a:latin typeface="宋体" panose="02010600030101010101" pitchFamily="2" charset="-122"/>
                          <a:ea typeface="宋体" panose="02010600030101010101" pitchFamily="2" charset="-122"/>
                        </a:rPr>
                        <a:t>条件控制</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3</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3</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3</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r>
              <a:tr h="442127">
                <a:tc>
                  <a:txBody>
                    <a:bodyPr/>
                    <a:lstStyle/>
                    <a:p>
                      <a:pPr algn="ctr"/>
                      <a:r>
                        <a:rPr lang="zh-CN" altLang="en-US" sz="1600" dirty="0">
                          <a:ln>
                            <a:noFill/>
                          </a:ln>
                          <a:latin typeface="宋体" panose="02010600030101010101" pitchFamily="2" charset="-122"/>
                          <a:ea typeface="宋体" panose="02010600030101010101" pitchFamily="2" charset="-122"/>
                        </a:rPr>
                        <a:t>基于</a:t>
                      </a:r>
                      <a:r>
                        <a:rPr lang="en-US" altLang="zh-CN" sz="1600" dirty="0">
                          <a:ln>
                            <a:noFill/>
                          </a:ln>
                          <a:latin typeface="宋体" panose="02010600030101010101" pitchFamily="2" charset="-122"/>
                          <a:ea typeface="宋体" panose="02010600030101010101" pitchFamily="2" charset="-122"/>
                        </a:rPr>
                        <a:t>K</a:t>
                      </a:r>
                      <a:r>
                        <a:rPr lang="zh-CN" altLang="en-US" sz="1600" dirty="0">
                          <a:ln>
                            <a:noFill/>
                          </a:ln>
                          <a:latin typeface="宋体" panose="02010600030101010101" pitchFamily="2" charset="-122"/>
                          <a:ea typeface="宋体" panose="02010600030101010101" pitchFamily="2" charset="-122"/>
                        </a:rPr>
                        <a:t>的相关计算</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r>
              <a:tr h="431594">
                <a:tc>
                  <a:txBody>
                    <a:bodyPr/>
                    <a:lstStyle/>
                    <a:p>
                      <a:pPr algn="ctr"/>
                      <a:r>
                        <a:rPr lang="zh-CN" altLang="en-US" sz="1600" dirty="0">
                          <a:ln>
                            <a:noFill/>
                          </a:ln>
                          <a:latin typeface="宋体" panose="02010600030101010101" pitchFamily="2" charset="-122"/>
                          <a:ea typeface="宋体" panose="02010600030101010101" pitchFamily="2" charset="-122"/>
                        </a:rPr>
                        <a:t>物质转化分析</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3</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3</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3</a:t>
                      </a:r>
                      <a:endParaRPr lang="zh-CN" altLang="en-US" sz="1600" dirty="0">
                        <a:ln>
                          <a:noFill/>
                        </a:ln>
                      </a:endParaRPr>
                    </a:p>
                  </a:txBody>
                  <a:tcPr marT="0" marB="0" anchor="ctr" anchorCtr="1"/>
                </a:tc>
                <a:tc>
                  <a:txBody>
                    <a:bodyPr/>
                    <a:lstStyle/>
                    <a:p>
                      <a:pPr algn="ctr"/>
                      <a:r>
                        <a:rPr lang="en-US" altLang="zh-CN" sz="1600" dirty="0">
                          <a:ln>
                            <a:noFill/>
                          </a:ln>
                        </a:rPr>
                        <a:t>3</a:t>
                      </a:r>
                      <a:endParaRPr lang="zh-CN" altLang="en-US" sz="1600" dirty="0">
                        <a:ln>
                          <a:noFill/>
                        </a:ln>
                      </a:endParaRPr>
                    </a:p>
                  </a:txBody>
                  <a:tcPr marT="0" marB="0" anchor="ctr" anchorCtr="1"/>
                </a:tc>
                <a:tc>
                  <a:txBody>
                    <a:bodyPr/>
                    <a:lstStyle/>
                    <a:p>
                      <a:pPr algn="ctr"/>
                      <a:r>
                        <a:rPr lang="en-US" altLang="zh-CN" sz="1600" dirty="0">
                          <a:ln>
                            <a:noFill/>
                          </a:ln>
                        </a:rPr>
                        <a:t>4</a:t>
                      </a:r>
                      <a:endParaRPr lang="zh-CN" altLang="en-US" sz="1600" dirty="0">
                        <a:ln>
                          <a:noFill/>
                        </a:ln>
                      </a:endParaRPr>
                    </a:p>
                  </a:txBody>
                  <a:tcPr marT="0" marB="0" anchor="ctr" anchorCtr="1"/>
                </a:tc>
                <a:tc>
                  <a:txBody>
                    <a:bodyPr/>
                    <a:lstStyle/>
                    <a:p>
                      <a:pPr algn="ctr"/>
                      <a:r>
                        <a:rPr lang="en-US" altLang="zh-CN" sz="1600" dirty="0">
                          <a:ln>
                            <a:noFill/>
                          </a:ln>
                        </a:rPr>
                        <a:t>4</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r>
                        <a:rPr lang="en-US" altLang="zh-CN" sz="1600" dirty="0">
                          <a:ln>
                            <a:noFill/>
                          </a:ln>
                        </a:rPr>
                        <a:t>3</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r>
              <a:tr h="411312">
                <a:tc>
                  <a:txBody>
                    <a:bodyPr/>
                    <a:lstStyle/>
                    <a:p>
                      <a:pPr algn="ctr"/>
                      <a:r>
                        <a:rPr lang="zh-CN" altLang="en-US" sz="1600" dirty="0">
                          <a:ln>
                            <a:noFill/>
                          </a:ln>
                          <a:latin typeface="宋体" panose="02010600030101010101" pitchFamily="2" charset="-122"/>
                          <a:ea typeface="宋体" panose="02010600030101010101" pitchFamily="2" charset="-122"/>
                        </a:rPr>
                        <a:t>循环利用</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r>
              <a:tr h="554668">
                <a:tc>
                  <a:txBody>
                    <a:bodyPr/>
                    <a:lstStyle/>
                    <a:p>
                      <a:pPr algn="ctr"/>
                      <a:r>
                        <a:rPr lang="zh-CN" altLang="en-US" sz="1600" dirty="0">
                          <a:ln>
                            <a:noFill/>
                          </a:ln>
                          <a:latin typeface="宋体" panose="02010600030101010101" pitchFamily="2" charset="-122"/>
                          <a:ea typeface="宋体" panose="02010600030101010101" pitchFamily="2" charset="-122"/>
                        </a:rPr>
                        <a:t>分离提纯（仪器、操作）</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r>
              <a:tr h="594862">
                <a:tc>
                  <a:txBody>
                    <a:bodyPr/>
                    <a:lstStyle/>
                    <a:p>
                      <a:pPr algn="ctr"/>
                      <a:r>
                        <a:rPr lang="zh-CN" altLang="en-US" sz="1600" dirty="0">
                          <a:ln>
                            <a:noFill/>
                          </a:ln>
                          <a:latin typeface="宋体" panose="02010600030101010101" pitchFamily="2" charset="-122"/>
                          <a:ea typeface="宋体" panose="02010600030101010101" pitchFamily="2" charset="-122"/>
                        </a:rPr>
                        <a:t>氧化还原反应概念及计算</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3</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r>
              <a:tr h="245179">
                <a:tc>
                  <a:txBody>
                    <a:bodyPr/>
                    <a:lstStyle/>
                    <a:p>
                      <a:pPr algn="ctr"/>
                      <a:r>
                        <a:rPr lang="zh-CN" altLang="en-US" sz="1600" dirty="0">
                          <a:ln>
                            <a:noFill/>
                          </a:ln>
                          <a:latin typeface="宋体" panose="02010600030101010101" pitchFamily="2" charset="-122"/>
                          <a:ea typeface="宋体" panose="02010600030101010101" pitchFamily="2" charset="-122"/>
                        </a:rPr>
                        <a:t>电化学</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r>
              <a:tr h="382842">
                <a:tc>
                  <a:txBody>
                    <a:bodyPr/>
                    <a:lstStyle/>
                    <a:p>
                      <a:pPr algn="ctr"/>
                      <a:r>
                        <a:rPr lang="zh-CN" altLang="en-US" sz="1600" dirty="0">
                          <a:ln>
                            <a:noFill/>
                          </a:ln>
                          <a:latin typeface="宋体" panose="02010600030101010101" pitchFamily="2" charset="-122"/>
                          <a:ea typeface="宋体" panose="02010600030101010101" pitchFamily="2" charset="-122"/>
                        </a:rPr>
                        <a:t>化合价判断</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r>
              <a:tr h="341644">
                <a:tc>
                  <a:txBody>
                    <a:bodyPr/>
                    <a:lstStyle/>
                    <a:p>
                      <a:pPr algn="ctr"/>
                      <a:r>
                        <a:rPr lang="zh-CN" altLang="en-US" sz="1600" dirty="0">
                          <a:ln>
                            <a:noFill/>
                          </a:ln>
                          <a:latin typeface="宋体" panose="02010600030101010101" pitchFamily="2" charset="-122"/>
                          <a:ea typeface="宋体" panose="02010600030101010101" pitchFamily="2" charset="-122"/>
                        </a:rPr>
                        <a:t>实验设计、实验评价</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r>
              <a:tr h="346333">
                <a:tc>
                  <a:txBody>
                    <a:bodyPr/>
                    <a:lstStyle/>
                    <a:p>
                      <a:pPr algn="ctr"/>
                      <a:r>
                        <a:rPr lang="zh-CN" altLang="en-US" sz="1600" dirty="0">
                          <a:ln>
                            <a:noFill/>
                          </a:ln>
                          <a:latin typeface="宋体" panose="02010600030101010101" pitchFamily="2" charset="-122"/>
                          <a:ea typeface="宋体" panose="02010600030101010101" pitchFamily="2" charset="-122"/>
                        </a:rPr>
                        <a:t>信息图像</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r>
              <a:tr h="663190">
                <a:tc>
                  <a:txBody>
                    <a:bodyPr/>
                    <a:lstStyle/>
                    <a:p>
                      <a:pPr algn="ctr"/>
                      <a:r>
                        <a:rPr lang="zh-CN" altLang="en-US" sz="1600" dirty="0">
                          <a:ln>
                            <a:noFill/>
                          </a:ln>
                          <a:latin typeface="宋体" panose="02010600030101010101" pitchFamily="2" charset="-122"/>
                          <a:ea typeface="宋体" panose="02010600030101010101" pitchFamily="2" charset="-122"/>
                        </a:rPr>
                        <a:t>元素化合物性质用途</a:t>
                      </a:r>
                      <a:endParaRPr lang="zh-CN" altLang="en-US" sz="1600" dirty="0">
                        <a:ln>
                          <a:noFill/>
                        </a:ln>
                        <a:latin typeface="宋体" panose="02010600030101010101" pitchFamily="2" charset="-122"/>
                        <a:ea typeface="宋体" panose="02010600030101010101" pitchFamily="2" charset="-122"/>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r>
                        <a:rPr lang="en-US" altLang="zh-CN" sz="1600" dirty="0">
                          <a:ln>
                            <a:noFill/>
                          </a:ln>
                        </a:rPr>
                        <a:t>2</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r>
                        <a:rPr lang="en-US" altLang="zh-CN" sz="1600" dirty="0">
                          <a:ln>
                            <a:noFill/>
                          </a:ln>
                        </a:rPr>
                        <a:t>1</a:t>
                      </a: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c>
                  <a:txBody>
                    <a:bodyPr/>
                    <a:lstStyle/>
                    <a:p>
                      <a:pPr algn="ctr"/>
                      <a:endParaRPr lang="zh-CN" altLang="en-US" sz="1600" dirty="0">
                        <a:ln>
                          <a:noFill/>
                        </a:ln>
                      </a:endParaRPr>
                    </a:p>
                  </a:txBody>
                  <a:tcPr marT="0" marB="0" anchor="ctr" anchorCtr="1"/>
                </a:tc>
              </a:tr>
            </a:tbl>
          </a:graphicData>
        </a:graphic>
      </p:graphicFrame>
      <p:sp>
        <p:nvSpPr>
          <p:cNvPr id="7" name="文本框 6"/>
          <p:cNvSpPr txBox="1"/>
          <p:nvPr/>
        </p:nvSpPr>
        <p:spPr>
          <a:xfrm>
            <a:off x="585157" y="76201"/>
            <a:ext cx="7404297" cy="615553"/>
          </a:xfrm>
          <a:prstGeom prst="rect">
            <a:avLst/>
          </a:prstGeom>
          <a:solidFill>
            <a:schemeClr val="bg1"/>
          </a:solidFill>
        </p:spPr>
        <p:txBody>
          <a:bodyPr wrap="square" rtlCol="0">
            <a:spAutoFit/>
          </a:bodyPr>
          <a:lstStyle/>
          <a:p>
            <a:r>
              <a:rPr lang="en-US" altLang="zh-CN"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2024</a:t>
            </a:r>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年高考工艺流程大题考点细目表</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11194620" y="27708"/>
            <a:ext cx="729526" cy="7295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613064" y="768927"/>
            <a:ext cx="0" cy="5340927"/>
          </a:xfrm>
          <a:prstGeom prst="line">
            <a:avLst/>
          </a:prstGeom>
          <a:ln w="15875">
            <a:headEnd w="sm" len="sm"/>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80610" y="1610208"/>
            <a:ext cx="2929850" cy="904392"/>
            <a:chOff x="533016" y="1610208"/>
            <a:chExt cx="2286384" cy="708620"/>
          </a:xfrm>
        </p:grpSpPr>
        <p:sp>
          <p:nvSpPr>
            <p:cNvPr id="10" name="流程图: 手动输入 9"/>
            <p:cNvSpPr/>
            <p:nvPr/>
          </p:nvSpPr>
          <p:spPr>
            <a:xfrm rot="10800000" flipH="1">
              <a:off x="534494" y="1748339"/>
              <a:ext cx="210573" cy="570489"/>
            </a:xfrm>
            <a:prstGeom prst="flowChartManualInput">
              <a:avLst/>
            </a:prstGeom>
            <a:solidFill>
              <a:srgbClr val="038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流程图: 手动输入 8"/>
            <p:cNvSpPr/>
            <p:nvPr/>
          </p:nvSpPr>
          <p:spPr>
            <a:xfrm rot="5400000" flipH="1">
              <a:off x="1390964" y="752260"/>
              <a:ext cx="570488" cy="2286384"/>
            </a:xfrm>
            <a:prstGeom prst="flowChartManualInput">
              <a:avLst/>
            </a:prstGeom>
            <a:solidFill>
              <a:srgbClr val="0389D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zh-CN" altLang="en-US" sz="3600" b="1" dirty="0"/>
                <a:t> </a:t>
              </a:r>
              <a:r>
                <a:rPr lang="zh-CN" altLang="en-US" sz="3200" b="1" dirty="0"/>
                <a:t>物质制备类</a:t>
              </a:r>
              <a:endParaRPr lang="zh-CN" altLang="en-US" sz="3200" b="1" dirty="0"/>
            </a:p>
          </p:txBody>
        </p:sp>
      </p:grpSp>
      <p:grpSp>
        <p:nvGrpSpPr>
          <p:cNvPr id="12" name="组合 11"/>
          <p:cNvGrpSpPr/>
          <p:nvPr/>
        </p:nvGrpSpPr>
        <p:grpSpPr>
          <a:xfrm>
            <a:off x="380614" y="4094024"/>
            <a:ext cx="2929846" cy="904394"/>
            <a:chOff x="533016" y="1610207"/>
            <a:chExt cx="2286384" cy="708621"/>
          </a:xfrm>
        </p:grpSpPr>
        <p:sp>
          <p:nvSpPr>
            <p:cNvPr id="13" name="流程图: 手动输入 12"/>
            <p:cNvSpPr/>
            <p:nvPr/>
          </p:nvSpPr>
          <p:spPr>
            <a:xfrm rot="10800000" flipH="1">
              <a:off x="534494" y="1748339"/>
              <a:ext cx="210573" cy="570489"/>
            </a:xfrm>
            <a:prstGeom prst="flowChartManualInput">
              <a:avLst/>
            </a:prstGeom>
            <a:solidFill>
              <a:srgbClr val="038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流程图: 手动输入 13"/>
            <p:cNvSpPr/>
            <p:nvPr/>
          </p:nvSpPr>
          <p:spPr>
            <a:xfrm rot="5400000" flipH="1">
              <a:off x="1390964" y="752259"/>
              <a:ext cx="570488" cy="2286384"/>
            </a:xfrm>
            <a:prstGeom prst="flowChartManualInput">
              <a:avLst/>
            </a:prstGeom>
            <a:solidFill>
              <a:srgbClr val="0389D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zh-CN" altLang="en-US" sz="3200" b="1" dirty="0"/>
                <a:t> 物质提纯类</a:t>
              </a:r>
              <a:endParaRPr lang="zh-CN" altLang="en-US" sz="3200" b="1" dirty="0"/>
            </a:p>
          </p:txBody>
        </p:sp>
      </p:grpSp>
      <p:sp>
        <p:nvSpPr>
          <p:cNvPr id="18" name="文本框 17"/>
          <p:cNvSpPr txBox="1"/>
          <p:nvPr/>
        </p:nvSpPr>
        <p:spPr>
          <a:xfrm>
            <a:off x="585158" y="76201"/>
            <a:ext cx="4198510" cy="637624"/>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工艺流程题命题形式</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3368293" y="3557750"/>
            <a:ext cx="7452466" cy="2419379"/>
            <a:chOff x="1738631" y="3677985"/>
            <a:chExt cx="7900408" cy="2567700"/>
          </a:xfrm>
        </p:grpSpPr>
        <p:sp>
          <p:nvSpPr>
            <p:cNvPr id="3" name="文本框 2"/>
            <p:cNvSpPr txBox="1"/>
            <p:nvPr/>
          </p:nvSpPr>
          <p:spPr>
            <a:xfrm>
              <a:off x="1743415" y="3677985"/>
              <a:ext cx="1656814" cy="391974"/>
            </a:xfrm>
            <a:prstGeom prst="rect">
              <a:avLst/>
            </a:prstGeom>
            <a:solidFill>
              <a:schemeClr val="bg1"/>
            </a:solidFill>
            <a:ln>
              <a:solidFill>
                <a:srgbClr val="C00000"/>
              </a:solidFill>
            </a:ln>
          </p:spPr>
          <p:txBody>
            <a:bodyPr wrap="square" rtlCol="0">
              <a:spAutoFit/>
            </a:bodyPr>
            <a:lstStyle/>
            <a:p>
              <a:r>
                <a:rPr lang="en-US" altLang="zh-CN" dirty="0">
                  <a:solidFill>
                    <a:srgbClr val="C00000"/>
                  </a:solidFill>
                  <a:latin typeface="Times New Roman" panose="02020603050405020304" charset="0"/>
                  <a:ea typeface="微软雅黑" panose="020B0503020204020204" pitchFamily="34" charset="-122"/>
                  <a:cs typeface="Times New Roman" panose="02020603050405020304" charset="0"/>
                </a:rPr>
                <a:t>2024</a:t>
              </a:r>
              <a:r>
                <a:rPr lang="zh-CN" altLang="en-US" dirty="0">
                  <a:solidFill>
                    <a:srgbClr val="C00000"/>
                  </a:solidFill>
                  <a:latin typeface="Times New Roman" panose="02020603050405020304" charset="0"/>
                  <a:ea typeface="微软雅黑" panose="020B0503020204020204" pitchFamily="34" charset="-122"/>
                  <a:cs typeface="Times New Roman" panose="02020603050405020304" charset="0"/>
                </a:rPr>
                <a:t>全国甲卷</a:t>
              </a:r>
              <a:endParaRPr lang="zh-CN" altLang="en-US" dirty="0">
                <a:solidFill>
                  <a:srgbClr val="C00000"/>
                </a:solidFill>
                <a:latin typeface="Times New Roman" panose="02020603050405020304" charset="0"/>
                <a:ea typeface="微软雅黑" panose="020B0503020204020204" pitchFamily="34" charset="-122"/>
                <a:cs typeface="Times New Roman" panose="02020603050405020304" charset="0"/>
              </a:endParaRPr>
            </a:p>
          </p:txBody>
        </p:sp>
        <p:pic>
          <p:nvPicPr>
            <p:cNvPr id="4" name="图片 3" descr="@@@a2022aba-c7c7-47e3-82b9-da6ed1a1bfcf"/>
            <p:cNvPicPr/>
            <p:nvPr/>
          </p:nvPicPr>
          <p:blipFill>
            <a:blip r:embed="rId1"/>
            <a:stretch>
              <a:fillRect/>
            </a:stretch>
          </p:blipFill>
          <p:spPr>
            <a:xfrm>
              <a:off x="1738631" y="4082054"/>
              <a:ext cx="7900408" cy="2163631"/>
            </a:xfrm>
            <a:prstGeom prst="rect">
              <a:avLst/>
            </a:prstGeom>
            <a:ln w="28575">
              <a:noFill/>
            </a:ln>
            <a:effectLst>
              <a:outerShdw blurRad="63500" sx="102000" sy="102000" algn="ctr" rotWithShape="0">
                <a:prstClr val="black">
                  <a:alpha val="40000"/>
                </a:prstClr>
              </a:outerShdw>
            </a:effectLst>
          </p:spPr>
        </p:pic>
      </p:grpSp>
      <p:grpSp>
        <p:nvGrpSpPr>
          <p:cNvPr id="19" name="组合 18"/>
          <p:cNvGrpSpPr/>
          <p:nvPr/>
        </p:nvGrpSpPr>
        <p:grpSpPr>
          <a:xfrm>
            <a:off x="3700080" y="3927082"/>
            <a:ext cx="7453745" cy="2214415"/>
            <a:chOff x="2571016" y="2771320"/>
            <a:chExt cx="8443275" cy="2839986"/>
          </a:xfrm>
        </p:grpSpPr>
        <p:pic>
          <p:nvPicPr>
            <p:cNvPr id="20" name="图片 19" descr="@@@1b637cda-70cb-4952-99ce-e8f85a4e5e00"/>
            <p:cNvPicPr/>
            <p:nvPr/>
          </p:nvPicPr>
          <p:blipFill>
            <a:blip r:embed="rId2"/>
            <a:stretch>
              <a:fillRect/>
            </a:stretch>
          </p:blipFill>
          <p:spPr>
            <a:xfrm>
              <a:off x="2595461" y="3207541"/>
              <a:ext cx="8418830" cy="2403765"/>
            </a:xfrm>
            <a:prstGeom prst="rect">
              <a:avLst/>
            </a:prstGeom>
            <a:ln w="28575">
              <a:noFill/>
            </a:ln>
            <a:effectLst>
              <a:outerShdw blurRad="63500" sx="102000" sy="102000" algn="ctr" rotWithShape="0">
                <a:prstClr val="black">
                  <a:alpha val="40000"/>
                </a:prstClr>
              </a:outerShdw>
            </a:effectLst>
          </p:spPr>
        </p:pic>
        <p:sp>
          <p:nvSpPr>
            <p:cNvPr id="21" name="文本框 20"/>
            <p:cNvSpPr txBox="1"/>
            <p:nvPr/>
          </p:nvSpPr>
          <p:spPr>
            <a:xfrm>
              <a:off x="2571016" y="2771320"/>
              <a:ext cx="1581636" cy="473668"/>
            </a:xfrm>
            <a:prstGeom prst="rect">
              <a:avLst/>
            </a:prstGeom>
            <a:solidFill>
              <a:schemeClr val="bg1"/>
            </a:solidFill>
            <a:ln>
              <a:solidFill>
                <a:srgbClr val="C00000"/>
              </a:solidFill>
            </a:ln>
          </p:spPr>
          <p:txBody>
            <a:bodyPr wrap="square" rtlCol="0">
              <a:spAutoFit/>
            </a:bodyPr>
            <a:lstStyle/>
            <a:p>
              <a:r>
                <a:rPr lang="en-US" altLang="zh-CN" dirty="0">
                  <a:solidFill>
                    <a:srgbClr val="C00000"/>
                  </a:solidFill>
                  <a:latin typeface="Times New Roman" panose="02020603050405020304" charset="0"/>
                  <a:ea typeface="微软雅黑" panose="020B0503020204020204" pitchFamily="34" charset="-122"/>
                  <a:cs typeface="Times New Roman" panose="02020603050405020304" charset="0"/>
                </a:rPr>
                <a:t>2024</a:t>
              </a:r>
              <a:r>
                <a:rPr lang="zh-CN" altLang="en-US" dirty="0">
                  <a:solidFill>
                    <a:srgbClr val="C00000"/>
                  </a:solidFill>
                  <a:latin typeface="Times New Roman" panose="02020603050405020304" charset="0"/>
                  <a:ea typeface="微软雅黑" panose="020B0503020204020204" pitchFamily="34" charset="-122"/>
                  <a:cs typeface="Times New Roman" panose="02020603050405020304" charset="0"/>
                </a:rPr>
                <a:t>山东卷</a:t>
              </a:r>
              <a:endParaRPr lang="zh-CN" altLang="en-US" dirty="0">
                <a:solidFill>
                  <a:srgbClr val="C00000"/>
                </a:solidFill>
                <a:latin typeface="Times New Roman" panose="02020603050405020304" charset="0"/>
                <a:ea typeface="微软雅黑" panose="020B0503020204020204" pitchFamily="34" charset="-122"/>
                <a:cs typeface="Times New Roman" panose="02020603050405020304" charset="0"/>
              </a:endParaRPr>
            </a:p>
          </p:txBody>
        </p:sp>
      </p:grpSp>
      <p:grpSp>
        <p:nvGrpSpPr>
          <p:cNvPr id="34" name="组合 33"/>
          <p:cNvGrpSpPr/>
          <p:nvPr/>
        </p:nvGrpSpPr>
        <p:grpSpPr>
          <a:xfrm>
            <a:off x="3310460" y="961213"/>
            <a:ext cx="8193959" cy="2161173"/>
            <a:chOff x="1698332" y="2046972"/>
            <a:chExt cx="8193959" cy="2161173"/>
          </a:xfrm>
        </p:grpSpPr>
        <p:sp>
          <p:nvSpPr>
            <p:cNvPr id="35" name="文本框 34"/>
            <p:cNvSpPr txBox="1"/>
            <p:nvPr/>
          </p:nvSpPr>
          <p:spPr>
            <a:xfrm>
              <a:off x="1698332" y="2046972"/>
              <a:ext cx="1395397" cy="368300"/>
            </a:xfrm>
            <a:prstGeom prst="rect">
              <a:avLst/>
            </a:prstGeom>
            <a:solidFill>
              <a:schemeClr val="bg1"/>
            </a:solidFill>
            <a:ln>
              <a:solidFill>
                <a:srgbClr val="C00000"/>
              </a:solidFill>
            </a:ln>
          </p:spPr>
          <p:txBody>
            <a:bodyPr wrap="square" rtlCol="0">
              <a:spAutoFit/>
            </a:bodyPr>
            <a:lstStyle>
              <a:defPPr>
                <a:defRPr lang="zh-CN"/>
              </a:defPPr>
              <a:lvl1pPr>
                <a:defRPr>
                  <a:solidFill>
                    <a:srgbClr val="C00000"/>
                  </a:solidFill>
                  <a:latin typeface="Times New Roman" panose="02020603050405020304" charset="0"/>
                  <a:ea typeface="微软雅黑" panose="020B0503020204020204" pitchFamily="34" charset="-122"/>
                  <a:cs typeface="Times New Roman" panose="02020603050405020304" charset="0"/>
                </a:defRPr>
              </a:lvl1pPr>
            </a:lstStyle>
            <a:p>
              <a:r>
                <a:rPr lang="en-US" altLang="zh-CN" dirty="0"/>
                <a:t>2024</a:t>
              </a:r>
              <a:r>
                <a:rPr lang="zh-CN" altLang="en-US" dirty="0"/>
                <a:t>湖北卷</a:t>
              </a:r>
              <a:endParaRPr lang="zh-CN" altLang="en-US" dirty="0"/>
            </a:p>
          </p:txBody>
        </p:sp>
        <p:pic>
          <p:nvPicPr>
            <p:cNvPr id="36" name="图片 35" descr="@@@2a7ccbed-cd1d-4d45-9db5-f6b862d1f981"/>
            <p:cNvPicPr/>
            <p:nvPr/>
          </p:nvPicPr>
          <p:blipFill>
            <a:blip r:embed="rId3"/>
            <a:stretch>
              <a:fillRect/>
            </a:stretch>
          </p:blipFill>
          <p:spPr>
            <a:xfrm>
              <a:off x="1737359" y="2451680"/>
              <a:ext cx="8154932" cy="1756465"/>
            </a:xfrm>
            <a:prstGeom prst="rect">
              <a:avLst/>
            </a:prstGeom>
            <a:solidFill>
              <a:schemeClr val="bg1"/>
            </a:solidFill>
            <a:ln w="28575">
              <a:noFill/>
            </a:ln>
          </p:spPr>
        </p:pic>
      </p:grpSp>
      <p:grpSp>
        <p:nvGrpSpPr>
          <p:cNvPr id="37" name="组合 36"/>
          <p:cNvGrpSpPr/>
          <p:nvPr/>
        </p:nvGrpSpPr>
        <p:grpSpPr>
          <a:xfrm>
            <a:off x="3647470" y="1229224"/>
            <a:ext cx="8210098" cy="2129412"/>
            <a:chOff x="2397809" y="3966587"/>
            <a:chExt cx="8210098" cy="2129412"/>
          </a:xfrm>
          <a:solidFill>
            <a:schemeClr val="bg1"/>
          </a:solidFill>
          <a:effectLst>
            <a:outerShdw blurRad="63500" sx="102000" sy="102000" algn="ctr" rotWithShape="0">
              <a:prstClr val="black">
                <a:alpha val="40000"/>
              </a:prstClr>
            </a:outerShdw>
          </a:effectLst>
        </p:grpSpPr>
        <p:pic>
          <p:nvPicPr>
            <p:cNvPr id="38" name="图片 37" descr="@@@1f030280-c279-4de3-acd5-0d84c2421fa5"/>
            <p:cNvPicPr/>
            <p:nvPr/>
          </p:nvPicPr>
          <p:blipFill>
            <a:blip r:embed="rId4"/>
            <a:stretch>
              <a:fillRect/>
            </a:stretch>
          </p:blipFill>
          <p:spPr>
            <a:xfrm>
              <a:off x="2428874" y="4350854"/>
              <a:ext cx="8179033" cy="1745145"/>
            </a:xfrm>
            <a:prstGeom prst="rect">
              <a:avLst/>
            </a:prstGeom>
            <a:grpFill/>
            <a:ln w="28575">
              <a:noFill/>
            </a:ln>
          </p:spPr>
        </p:pic>
        <p:sp>
          <p:nvSpPr>
            <p:cNvPr id="39" name="文本框 38"/>
            <p:cNvSpPr txBox="1"/>
            <p:nvPr/>
          </p:nvSpPr>
          <p:spPr>
            <a:xfrm>
              <a:off x="2397809" y="3966587"/>
              <a:ext cx="1395397" cy="368300"/>
            </a:xfrm>
            <a:prstGeom prst="rect">
              <a:avLst/>
            </a:prstGeom>
            <a:grpFill/>
            <a:ln>
              <a:solidFill>
                <a:srgbClr val="C00000"/>
              </a:solidFill>
            </a:ln>
          </p:spPr>
          <p:txBody>
            <a:bodyPr wrap="square" rtlCol="0">
              <a:spAutoFit/>
            </a:bodyPr>
            <a:lstStyle>
              <a:defPPr>
                <a:defRPr lang="zh-CN"/>
              </a:defPPr>
              <a:lvl1pPr>
                <a:defRPr>
                  <a:solidFill>
                    <a:srgbClr val="C00000"/>
                  </a:solidFill>
                  <a:latin typeface="Times New Roman" panose="02020603050405020304" charset="0"/>
                  <a:ea typeface="微软雅黑" panose="020B0503020204020204" pitchFamily="34" charset="-122"/>
                  <a:cs typeface="Times New Roman" panose="02020603050405020304" charset="0"/>
                </a:defRPr>
              </a:lvl1pPr>
            </a:lstStyle>
            <a:p>
              <a:r>
                <a:rPr lang="en-US" altLang="zh-CN" dirty="0"/>
                <a:t>2024</a:t>
              </a:r>
              <a:r>
                <a:rPr lang="zh-CN" altLang="en-US" dirty="0"/>
                <a:t>黑吉辽</a:t>
              </a:r>
              <a:endParaRPr lang="zh-CN" altLang="en-US" dirty="0"/>
            </a:p>
          </p:txBody>
        </p:sp>
      </p:grpSp>
      <p:pic>
        <p:nvPicPr>
          <p:cNvPr id="5" name="图片 4"/>
          <p:cNvPicPr>
            <a:picLocks noChangeAspect="1"/>
          </p:cNvPicPr>
          <p:nvPr/>
        </p:nvPicPr>
        <p:blipFill>
          <a:blip r:embed="rId5"/>
          <a:stretch>
            <a:fillRect/>
          </a:stretch>
        </p:blipFill>
        <p:spPr>
          <a:xfrm>
            <a:off x="11194620" y="27708"/>
            <a:ext cx="729526" cy="729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circle(in)">
                                      <p:cBhvr>
                                        <p:cTn id="11" dur="20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circle(in)">
                                      <p:cBhvr>
                                        <p:cTn id="16" dur="2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194620" y="27708"/>
            <a:ext cx="729526" cy="729526"/>
          </a:xfrm>
          <a:prstGeom prst="rect">
            <a:avLst/>
          </a:prstGeom>
        </p:spPr>
      </p:pic>
      <p:sp>
        <p:nvSpPr>
          <p:cNvPr id="3" name="文本框 2"/>
          <p:cNvSpPr txBox="1"/>
          <p:nvPr/>
        </p:nvSpPr>
        <p:spPr>
          <a:xfrm>
            <a:off x="585160" y="76201"/>
            <a:ext cx="1953760"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经典回顾</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1288643" y="3062693"/>
            <a:ext cx="9614713" cy="1798459"/>
            <a:chOff x="1452259" y="1939887"/>
            <a:chExt cx="9614713" cy="1798459"/>
          </a:xfrm>
        </p:grpSpPr>
        <p:sp>
          <p:nvSpPr>
            <p:cNvPr id="5" name="文本框 4"/>
            <p:cNvSpPr txBox="1"/>
            <p:nvPr/>
          </p:nvSpPr>
          <p:spPr>
            <a:xfrm>
              <a:off x="2763453" y="2724078"/>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酸浸</a:t>
              </a:r>
              <a:endParaRPr lang="zh-CN" altLang="en-US" b="1" dirty="0">
                <a:latin typeface="宋体" panose="02010600030101010101" pitchFamily="2" charset="-122"/>
                <a:ea typeface="宋体" panose="02010600030101010101" pitchFamily="2" charset="-122"/>
              </a:endParaRPr>
            </a:p>
          </p:txBody>
        </p:sp>
        <p:sp>
          <p:nvSpPr>
            <p:cNvPr id="6" name="文本框 5"/>
            <p:cNvSpPr txBox="1"/>
            <p:nvPr/>
          </p:nvSpPr>
          <p:spPr>
            <a:xfrm>
              <a:off x="4133015" y="2715482"/>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沉铜</a:t>
              </a:r>
              <a:endParaRPr lang="zh-CN" altLang="en-US" b="1" dirty="0">
                <a:latin typeface="宋体" panose="02010600030101010101" pitchFamily="2" charset="-122"/>
                <a:ea typeface="宋体" panose="02010600030101010101" pitchFamily="2" charset="-122"/>
              </a:endParaRPr>
            </a:p>
          </p:txBody>
        </p:sp>
        <p:sp>
          <p:nvSpPr>
            <p:cNvPr id="7" name="文本框 6"/>
            <p:cNvSpPr txBox="1"/>
            <p:nvPr/>
          </p:nvSpPr>
          <p:spPr>
            <a:xfrm>
              <a:off x="5512305"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沉锰</a:t>
              </a:r>
              <a:endParaRPr lang="zh-CN" altLang="en-US" b="1" dirty="0">
                <a:latin typeface="宋体" panose="02010600030101010101" pitchFamily="2" charset="-122"/>
                <a:ea typeface="宋体" panose="02010600030101010101" pitchFamily="2" charset="-122"/>
              </a:endParaRPr>
            </a:p>
          </p:txBody>
        </p:sp>
        <p:sp>
          <p:nvSpPr>
            <p:cNvPr id="8" name="文本框 7"/>
            <p:cNvSpPr txBox="1"/>
            <p:nvPr/>
          </p:nvSpPr>
          <p:spPr>
            <a:xfrm>
              <a:off x="6833227" y="2715729"/>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沉淀</a:t>
              </a:r>
              <a:endParaRPr lang="zh-CN" altLang="en-US" b="1" dirty="0">
                <a:latin typeface="宋体" panose="02010600030101010101" pitchFamily="2" charset="-122"/>
                <a:ea typeface="宋体" panose="02010600030101010101" pitchFamily="2" charset="-122"/>
              </a:endParaRPr>
            </a:p>
          </p:txBody>
        </p:sp>
        <p:sp>
          <p:nvSpPr>
            <p:cNvPr id="9" name="文本框 8"/>
            <p:cNvSpPr txBox="1"/>
            <p:nvPr/>
          </p:nvSpPr>
          <p:spPr>
            <a:xfrm>
              <a:off x="8193061" y="2716097"/>
              <a:ext cx="736600" cy="369332"/>
            </a:xfrm>
            <a:prstGeom prst="rect">
              <a:avLst/>
            </a:prstGeom>
            <a:noFill/>
            <a:ln w="19050">
              <a:solidFill>
                <a:schemeClr val="tx1"/>
              </a:solid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沉钴</a:t>
              </a:r>
              <a:endParaRPr lang="zh-CN" altLang="en-US" b="1" dirty="0">
                <a:latin typeface="宋体" panose="02010600030101010101" pitchFamily="2" charset="-122"/>
                <a:ea typeface="宋体" panose="02010600030101010101" pitchFamily="2" charset="-122"/>
              </a:endParaRPr>
            </a:p>
          </p:txBody>
        </p:sp>
        <p:sp>
          <p:nvSpPr>
            <p:cNvPr id="10" name="文本框 9"/>
            <p:cNvSpPr txBox="1"/>
            <p:nvPr/>
          </p:nvSpPr>
          <p:spPr>
            <a:xfrm>
              <a:off x="9990646" y="2716770"/>
              <a:ext cx="107632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Co(OH)</a:t>
              </a:r>
              <a:r>
                <a:rPr lang="en-US" altLang="zh-CN" b="1" baseline="-25000" dirty="0">
                  <a:latin typeface="宋体" panose="02010600030101010101" pitchFamily="2" charset="-122"/>
                  <a:ea typeface="宋体" panose="02010600030101010101" pitchFamily="2" charset="-122"/>
                </a:rPr>
                <a:t>3</a:t>
              </a:r>
              <a:endParaRPr lang="zh-CN" altLang="en-US" b="1" baseline="-25000" dirty="0">
                <a:latin typeface="宋体" panose="02010600030101010101" pitchFamily="2" charset="-122"/>
                <a:ea typeface="宋体" panose="02010600030101010101" pitchFamily="2" charset="-122"/>
              </a:endParaRPr>
            </a:p>
          </p:txBody>
        </p:sp>
        <p:sp>
          <p:nvSpPr>
            <p:cNvPr id="11" name="文本框 10"/>
            <p:cNvSpPr txBox="1"/>
            <p:nvPr/>
          </p:nvSpPr>
          <p:spPr>
            <a:xfrm>
              <a:off x="1452259" y="2585578"/>
              <a:ext cx="736600" cy="646331"/>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炼锌废渣</a:t>
              </a:r>
              <a:endParaRPr lang="zh-CN" altLang="en-US" b="1" dirty="0">
                <a:latin typeface="宋体" panose="02010600030101010101" pitchFamily="2" charset="-122"/>
                <a:ea typeface="宋体" panose="02010600030101010101" pitchFamily="2" charset="-122"/>
              </a:endParaRPr>
            </a:p>
          </p:txBody>
        </p:sp>
        <p:sp>
          <p:nvSpPr>
            <p:cNvPr id="12" name="文本框 11"/>
            <p:cNvSpPr txBox="1"/>
            <p:nvPr/>
          </p:nvSpPr>
          <p:spPr>
            <a:xfrm>
              <a:off x="2617124" y="1950401"/>
              <a:ext cx="1026592" cy="369332"/>
            </a:xfrm>
            <a:prstGeom prst="rect">
              <a:avLst/>
            </a:prstGeom>
            <a:noFill/>
          </p:spPr>
          <p:txBody>
            <a:bodyPr wrap="square" rtlCol="0">
              <a:spAutoFit/>
            </a:bodyPr>
            <a:lstStyle/>
            <a:p>
              <a:pPr algn="ctr"/>
              <a:r>
                <a:rPr lang="zh-CN" altLang="en-US" b="1" dirty="0">
                  <a:latin typeface="宋体" panose="02010600030101010101" pitchFamily="2" charset="-122"/>
                  <a:ea typeface="宋体" panose="02010600030101010101" pitchFamily="2" charset="-122"/>
                </a:rPr>
                <a:t>稀</a:t>
              </a: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SO</a:t>
              </a:r>
              <a:r>
                <a:rPr lang="en-US" altLang="zh-CN" b="1" baseline="-25000" dirty="0">
                  <a:latin typeface="宋体" panose="02010600030101010101" pitchFamily="2" charset="-122"/>
                  <a:ea typeface="宋体" panose="02010600030101010101" pitchFamily="2" charset="-122"/>
                </a:rPr>
                <a:t>4</a:t>
              </a:r>
              <a:endParaRPr lang="zh-CN" altLang="en-US" b="1" baseline="-25000" dirty="0">
                <a:latin typeface="宋体" panose="02010600030101010101" pitchFamily="2" charset="-122"/>
                <a:ea typeface="宋体" panose="02010600030101010101" pitchFamily="2" charset="-122"/>
              </a:endParaRPr>
            </a:p>
          </p:txBody>
        </p:sp>
        <p:sp>
          <p:nvSpPr>
            <p:cNvPr id="13" name="文本框 12"/>
            <p:cNvSpPr txBox="1"/>
            <p:nvPr/>
          </p:nvSpPr>
          <p:spPr>
            <a:xfrm>
              <a:off x="4210836" y="1939887"/>
              <a:ext cx="570180"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H</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endParaRPr lang="zh-CN" altLang="en-US" b="1" baseline="-25000" dirty="0">
                <a:latin typeface="宋体" panose="02010600030101010101" pitchFamily="2" charset="-122"/>
                <a:ea typeface="宋体" panose="02010600030101010101" pitchFamily="2" charset="-122"/>
              </a:endParaRPr>
            </a:p>
          </p:txBody>
        </p:sp>
        <p:sp>
          <p:nvSpPr>
            <p:cNvPr id="14" name="文本框 13"/>
            <p:cNvSpPr txBox="1"/>
            <p:nvPr/>
          </p:nvSpPr>
          <p:spPr>
            <a:xfrm>
              <a:off x="5439807"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S</a:t>
              </a:r>
              <a:r>
                <a:rPr lang="en-US" altLang="zh-CN" b="1" baseline="-25000" dirty="0">
                  <a:latin typeface="宋体" panose="02010600030101010101" pitchFamily="2" charset="-122"/>
                  <a:ea typeface="宋体" panose="02010600030101010101" pitchFamily="2" charset="-122"/>
                </a:rPr>
                <a:t>2</a:t>
              </a:r>
              <a:r>
                <a:rPr lang="en-US" altLang="zh-CN" b="1" dirty="0">
                  <a:latin typeface="宋体" panose="02010600030101010101" pitchFamily="2" charset="-122"/>
                  <a:ea typeface="宋体" panose="02010600030101010101" pitchFamily="2" charset="-122"/>
                </a:rPr>
                <a:t>O</a:t>
              </a:r>
              <a:r>
                <a:rPr lang="en-US" altLang="zh-CN" b="1" baseline="-25000" dirty="0">
                  <a:latin typeface="宋体" panose="02010600030101010101" pitchFamily="2" charset="-122"/>
                  <a:ea typeface="宋体" panose="02010600030101010101" pitchFamily="2" charset="-122"/>
                </a:rPr>
                <a:t>8</a:t>
              </a:r>
              <a:endParaRPr lang="zh-CN" altLang="en-US" b="1" baseline="-25000" dirty="0">
                <a:latin typeface="宋体" panose="02010600030101010101" pitchFamily="2" charset="-122"/>
                <a:ea typeface="宋体" panose="02010600030101010101" pitchFamily="2" charset="-122"/>
              </a:endParaRPr>
            </a:p>
          </p:txBody>
        </p:sp>
        <p:sp>
          <p:nvSpPr>
            <p:cNvPr id="15" name="文本框 14"/>
            <p:cNvSpPr txBox="1"/>
            <p:nvPr/>
          </p:nvSpPr>
          <p:spPr>
            <a:xfrm>
              <a:off x="6760729" y="1939887"/>
              <a:ext cx="881596" cy="369332"/>
            </a:xfrm>
            <a:prstGeom prst="rect">
              <a:avLst/>
            </a:prstGeom>
            <a:noFill/>
          </p:spPr>
          <p:txBody>
            <a:bodyPr wrap="square" rtlCol="0">
              <a:spAutoFit/>
            </a:bodyPr>
            <a:lstStyle/>
            <a:p>
              <a:pPr algn="ctr"/>
              <a:r>
                <a:rPr lang="en-US" altLang="zh-CN" b="1" dirty="0">
                  <a:latin typeface="宋体" panose="02010600030101010101" pitchFamily="2" charset="-122"/>
                  <a:ea typeface="宋体" panose="02010600030101010101" pitchFamily="2" charset="-122"/>
                </a:rPr>
                <a:t>NaOH</a:t>
              </a:r>
              <a:endParaRPr lang="zh-CN" altLang="en-US" b="1" dirty="0">
                <a:latin typeface="宋体" panose="02010600030101010101" pitchFamily="2" charset="-122"/>
                <a:ea typeface="宋体" panose="02010600030101010101" pitchFamily="2" charset="-122"/>
              </a:endParaRPr>
            </a:p>
          </p:txBody>
        </p:sp>
        <p:sp>
          <p:nvSpPr>
            <p:cNvPr id="16" name="文本框 15"/>
            <p:cNvSpPr txBox="1"/>
            <p:nvPr/>
          </p:nvSpPr>
          <p:spPr>
            <a:xfrm>
              <a:off x="8149747" y="1947327"/>
              <a:ext cx="809098" cy="369332"/>
            </a:xfrm>
            <a:prstGeom prst="rect">
              <a:avLst/>
            </a:prstGeom>
            <a:noFill/>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NaClO</a:t>
              </a:r>
              <a:endParaRPr lang="zh-CN" altLang="en-US" b="1" dirty="0">
                <a:latin typeface="宋体" panose="02010600030101010101" pitchFamily="2" charset="-122"/>
                <a:ea typeface="宋体" panose="02010600030101010101" pitchFamily="2" charset="-122"/>
              </a:endParaRPr>
            </a:p>
          </p:txBody>
        </p:sp>
        <p:cxnSp>
          <p:nvCxnSpPr>
            <p:cNvPr id="17" name="直接箭头连接符 16"/>
            <p:cNvCxnSpPr>
              <a:stCxn id="12" idx="2"/>
              <a:endCxn id="5" idx="0"/>
            </p:cNvCxnSpPr>
            <p:nvPr/>
          </p:nvCxnSpPr>
          <p:spPr>
            <a:xfrm>
              <a:off x="3130420" y="2319733"/>
              <a:ext cx="1333" cy="4043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3" idx="2"/>
              <a:endCxn id="6" idx="0"/>
            </p:cNvCxnSpPr>
            <p:nvPr/>
          </p:nvCxnSpPr>
          <p:spPr>
            <a:xfrm>
              <a:off x="4495926" y="2309219"/>
              <a:ext cx="5389" cy="4062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4" idx="2"/>
              <a:endCxn id="7" idx="0"/>
            </p:cNvCxnSpPr>
            <p:nvPr/>
          </p:nvCxnSpPr>
          <p:spPr>
            <a:xfrm>
              <a:off x="5880605"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5" idx="2"/>
              <a:endCxn id="8" idx="0"/>
            </p:cNvCxnSpPr>
            <p:nvPr/>
          </p:nvCxnSpPr>
          <p:spPr>
            <a:xfrm>
              <a:off x="7201527" y="2309219"/>
              <a:ext cx="0" cy="4065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6" idx="2"/>
              <a:endCxn id="9" idx="0"/>
            </p:cNvCxnSpPr>
            <p:nvPr/>
          </p:nvCxnSpPr>
          <p:spPr>
            <a:xfrm>
              <a:off x="8554296" y="2316659"/>
              <a:ext cx="7065" cy="3994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9" idx="3"/>
            </p:cNvCxnSpPr>
            <p:nvPr/>
          </p:nvCxnSpPr>
          <p:spPr>
            <a:xfrm>
              <a:off x="8929661" y="2900763"/>
              <a:ext cx="1197889" cy="761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3"/>
              <a:endCxn id="9" idx="1"/>
            </p:cNvCxnSpPr>
            <p:nvPr/>
          </p:nvCxnSpPr>
          <p:spPr>
            <a:xfrm>
              <a:off x="7569827" y="2900395"/>
              <a:ext cx="623234" cy="3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7" idx="3"/>
              <a:endCxn id="8" idx="1"/>
            </p:cNvCxnSpPr>
            <p:nvPr/>
          </p:nvCxnSpPr>
          <p:spPr>
            <a:xfrm>
              <a:off x="6248905" y="2900395"/>
              <a:ext cx="58432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6" idx="3"/>
              <a:endCxn id="7" idx="1"/>
            </p:cNvCxnSpPr>
            <p:nvPr/>
          </p:nvCxnSpPr>
          <p:spPr>
            <a:xfrm>
              <a:off x="4869615" y="2900148"/>
              <a:ext cx="642690" cy="24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5" idx="3"/>
              <a:endCxn id="6" idx="1"/>
            </p:cNvCxnSpPr>
            <p:nvPr/>
          </p:nvCxnSpPr>
          <p:spPr>
            <a:xfrm flipV="1">
              <a:off x="3500053" y="2900148"/>
              <a:ext cx="632962" cy="859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1" idx="3"/>
              <a:endCxn id="5" idx="1"/>
            </p:cNvCxnSpPr>
            <p:nvPr/>
          </p:nvCxnSpPr>
          <p:spPr>
            <a:xfrm>
              <a:off x="2188859" y="2908744"/>
              <a:ext cx="57459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762120" y="3362689"/>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浸渣</a:t>
              </a:r>
              <a:endParaRPr lang="zh-CN" altLang="en-US" b="1" dirty="0">
                <a:latin typeface="宋体" panose="02010600030101010101" pitchFamily="2" charset="-122"/>
                <a:ea typeface="宋体" panose="02010600030101010101" pitchFamily="2" charset="-122"/>
              </a:endParaRPr>
            </a:p>
          </p:txBody>
        </p:sp>
        <p:sp>
          <p:nvSpPr>
            <p:cNvPr id="29" name="文本框 28"/>
            <p:cNvSpPr txBox="1"/>
            <p:nvPr/>
          </p:nvSpPr>
          <p:spPr>
            <a:xfrm>
              <a:off x="4129583" y="3362689"/>
              <a:ext cx="736600" cy="369332"/>
            </a:xfrm>
            <a:prstGeom prst="rect">
              <a:avLst/>
            </a:prstGeom>
            <a:noFill/>
            <a:ln w="19050">
              <a:noFill/>
            </a:ln>
          </p:spPr>
          <p:txBody>
            <a:bodyPr wrap="square" rtlCol="0">
              <a:spAutoFit/>
            </a:bodyPr>
            <a:lstStyle/>
            <a:p>
              <a:pPr algn="ctr"/>
              <a:r>
                <a:rPr lang="en-US" altLang="zh-CN" b="1" dirty="0" err="1">
                  <a:latin typeface="宋体" panose="02010600030101010101" pitchFamily="2" charset="-122"/>
                  <a:ea typeface="宋体" panose="02010600030101010101" pitchFamily="2" charset="-122"/>
                </a:rPr>
                <a:t>CuS</a:t>
              </a:r>
              <a:endParaRPr lang="zh-CN" altLang="en-US" b="1" dirty="0">
                <a:latin typeface="宋体" panose="02010600030101010101" pitchFamily="2" charset="-122"/>
                <a:ea typeface="宋体" panose="02010600030101010101" pitchFamily="2" charset="-122"/>
              </a:endParaRPr>
            </a:p>
          </p:txBody>
        </p:sp>
        <p:sp>
          <p:nvSpPr>
            <p:cNvPr id="30" name="文本框 29"/>
            <p:cNvSpPr txBox="1"/>
            <p:nvPr/>
          </p:nvSpPr>
          <p:spPr>
            <a:xfrm>
              <a:off x="5565142" y="3362689"/>
              <a:ext cx="642690" cy="369332"/>
            </a:xfrm>
            <a:prstGeom prst="rect">
              <a:avLst/>
            </a:prstGeom>
            <a:noFill/>
            <a:ln w="19050">
              <a:noFill/>
            </a:ln>
          </p:spPr>
          <p:txBody>
            <a:bodyPr wrap="square" rtlCol="0">
              <a:spAutoFit/>
            </a:bodyPr>
            <a:lstStyle/>
            <a:p>
              <a:pPr algn="ctr"/>
              <a:r>
                <a:rPr lang="en-US" altLang="zh-CN" b="1" dirty="0">
                  <a:latin typeface="宋体" panose="02010600030101010101" pitchFamily="2" charset="-122"/>
                  <a:ea typeface="宋体" panose="02010600030101010101" pitchFamily="2" charset="-122"/>
                </a:rPr>
                <a:t>MnO</a:t>
              </a:r>
              <a:r>
                <a:rPr lang="en-US" altLang="zh-CN" b="1" baseline="-25000" dirty="0">
                  <a:latin typeface="宋体" panose="02010600030101010101" pitchFamily="2" charset="-122"/>
                  <a:ea typeface="宋体" panose="02010600030101010101" pitchFamily="2" charset="-122"/>
                </a:rPr>
                <a:t>2</a:t>
              </a:r>
              <a:endParaRPr lang="zh-CN" altLang="en-US" b="1" baseline="-25000" dirty="0">
                <a:latin typeface="宋体" panose="02010600030101010101" pitchFamily="2" charset="-122"/>
                <a:ea typeface="宋体" panose="02010600030101010101" pitchFamily="2" charset="-122"/>
              </a:endParaRPr>
            </a:p>
          </p:txBody>
        </p:sp>
        <p:sp>
          <p:nvSpPr>
            <p:cNvPr id="31" name="文本框 30"/>
            <p:cNvSpPr txBox="1"/>
            <p:nvPr/>
          </p:nvSpPr>
          <p:spPr>
            <a:xfrm>
              <a:off x="6835325" y="3369014"/>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滤渣</a:t>
              </a:r>
              <a:endParaRPr lang="zh-CN" altLang="en-US" b="1" dirty="0">
                <a:latin typeface="宋体" panose="02010600030101010101" pitchFamily="2" charset="-122"/>
                <a:ea typeface="宋体" panose="02010600030101010101" pitchFamily="2" charset="-122"/>
              </a:endParaRPr>
            </a:p>
          </p:txBody>
        </p:sp>
        <p:sp>
          <p:nvSpPr>
            <p:cNvPr id="32" name="文本框 31"/>
            <p:cNvSpPr txBox="1"/>
            <p:nvPr/>
          </p:nvSpPr>
          <p:spPr>
            <a:xfrm>
              <a:off x="8193061" y="3359287"/>
              <a:ext cx="736600" cy="369332"/>
            </a:xfrm>
            <a:prstGeom prst="rect">
              <a:avLst/>
            </a:prstGeom>
            <a:noFill/>
            <a:ln w="19050">
              <a:noFill/>
            </a:ln>
          </p:spPr>
          <p:txBody>
            <a:bodyPr wrap="square" rtlCol="0">
              <a:spAutoFit/>
            </a:bodyPr>
            <a:lstStyle/>
            <a:p>
              <a:pPr algn="ctr"/>
              <a:r>
                <a:rPr lang="zh-CN" altLang="en-US" b="1" dirty="0">
                  <a:latin typeface="宋体" panose="02010600030101010101" pitchFamily="2" charset="-122"/>
                  <a:ea typeface="宋体" panose="02010600030101010101" pitchFamily="2" charset="-122"/>
                </a:rPr>
                <a:t>滤液</a:t>
              </a:r>
              <a:endParaRPr lang="zh-CN" altLang="en-US" b="1" dirty="0">
                <a:latin typeface="宋体" panose="02010600030101010101" pitchFamily="2" charset="-122"/>
                <a:ea typeface="宋体" panose="02010600030101010101" pitchFamily="2" charset="-122"/>
              </a:endParaRPr>
            </a:p>
          </p:txBody>
        </p:sp>
        <p:cxnSp>
          <p:nvCxnSpPr>
            <p:cNvPr id="33" name="直接箭头连接符 32"/>
            <p:cNvCxnSpPr>
              <a:stCxn id="5" idx="2"/>
              <a:endCxn id="28" idx="0"/>
            </p:cNvCxnSpPr>
            <p:nvPr/>
          </p:nvCxnSpPr>
          <p:spPr>
            <a:xfrm flipH="1">
              <a:off x="3130420" y="3093410"/>
              <a:ext cx="1333" cy="26927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6" idx="2"/>
              <a:endCxn id="29" idx="0"/>
            </p:cNvCxnSpPr>
            <p:nvPr/>
          </p:nvCxnSpPr>
          <p:spPr>
            <a:xfrm flipH="1">
              <a:off x="4497883" y="3084814"/>
              <a:ext cx="3432" cy="2778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7" idx="2"/>
              <a:endCxn id="30" idx="0"/>
            </p:cNvCxnSpPr>
            <p:nvPr/>
          </p:nvCxnSpPr>
          <p:spPr>
            <a:xfrm>
              <a:off x="5880605" y="3085061"/>
              <a:ext cx="5882" cy="27762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8" idx="2"/>
              <a:endCxn id="31" idx="0"/>
            </p:cNvCxnSpPr>
            <p:nvPr/>
          </p:nvCxnSpPr>
          <p:spPr>
            <a:xfrm>
              <a:off x="7201527" y="3085061"/>
              <a:ext cx="2098" cy="2839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9" idx="2"/>
              <a:endCxn id="32" idx="0"/>
            </p:cNvCxnSpPr>
            <p:nvPr/>
          </p:nvCxnSpPr>
          <p:spPr>
            <a:xfrm>
              <a:off x="8561361" y="3085429"/>
              <a:ext cx="0" cy="27385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893766" y="902412"/>
            <a:ext cx="10300854" cy="1949623"/>
          </a:xfrm>
          <a:prstGeom prst="rect">
            <a:avLst/>
          </a:prstGeom>
          <a:solidFill>
            <a:schemeClr val="bg1"/>
          </a:solidFill>
          <a:ln>
            <a:solidFill>
              <a:srgbClr val="0389D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4300"/>
              </a:lnSpc>
            </a:pPr>
            <a:r>
              <a:rPr lang="zh-CN" altLang="en-US" sz="2400" b="1" dirty="0">
                <a:solidFill>
                  <a:schemeClr val="tx1"/>
                </a:solidFill>
                <a:latin typeface="楷体" panose="02010609060101010101" pitchFamily="49" charset="-122"/>
                <a:ea typeface="楷体" panose="02010609060101010101" pitchFamily="49" charset="-122"/>
              </a:rPr>
              <a:t>（</a:t>
            </a:r>
            <a:r>
              <a:rPr lang="en-US" altLang="zh-CN" sz="2400" b="1" dirty="0">
                <a:solidFill>
                  <a:schemeClr val="tx1"/>
                </a:solidFill>
                <a:latin typeface="楷体" panose="02010609060101010101" pitchFamily="49" charset="-122"/>
                <a:ea typeface="楷体" panose="02010609060101010101" pitchFamily="49" charset="-122"/>
              </a:rPr>
              <a:t>2024·</a:t>
            </a:r>
            <a:r>
              <a:rPr lang="zh-CN" altLang="en-US" sz="2400" b="1" dirty="0">
                <a:solidFill>
                  <a:schemeClr val="tx1"/>
                </a:solidFill>
                <a:latin typeface="楷体" panose="02010609060101010101" pitchFamily="49" charset="-122"/>
                <a:ea typeface="楷体" panose="02010609060101010101" pitchFamily="49" charset="-122"/>
              </a:rPr>
              <a:t>全国甲卷）钴在新能源、新材料领域具有重要用途。某炼锌废渣含有</a:t>
            </a:r>
            <a:r>
              <a:rPr lang="zh-CN" altLang="en-US" sz="2400" b="1" dirty="0">
                <a:solidFill>
                  <a:srgbClr val="C00000"/>
                </a:solidFill>
                <a:latin typeface="微软雅黑" panose="020B0503020204020204" pitchFamily="34" charset="-122"/>
                <a:ea typeface="微软雅黑" panose="020B0503020204020204" pitchFamily="34" charset="-122"/>
              </a:rPr>
              <a:t>锌</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a:solidFill>
                  <a:srgbClr val="C00000"/>
                </a:solidFill>
                <a:latin typeface="微软雅黑" panose="020B0503020204020204" pitchFamily="34" charset="-122"/>
                <a:ea typeface="微软雅黑" panose="020B0503020204020204" pitchFamily="34" charset="-122"/>
              </a:rPr>
              <a:t>铅</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a:solidFill>
                  <a:srgbClr val="C00000"/>
                </a:solidFill>
                <a:latin typeface="微软雅黑" panose="020B0503020204020204" pitchFamily="34" charset="-122"/>
                <a:ea typeface="微软雅黑" panose="020B0503020204020204" pitchFamily="34" charset="-122"/>
              </a:rPr>
              <a:t>铜</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a:solidFill>
                  <a:srgbClr val="C00000"/>
                </a:solidFill>
                <a:latin typeface="微软雅黑" panose="020B0503020204020204" pitchFamily="34" charset="-122"/>
                <a:ea typeface="微软雅黑" panose="020B0503020204020204" pitchFamily="34" charset="-122"/>
              </a:rPr>
              <a:t>铁</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a:solidFill>
                  <a:srgbClr val="C00000"/>
                </a:solidFill>
                <a:latin typeface="微软雅黑" panose="020B0503020204020204" pitchFamily="34" charset="-122"/>
                <a:ea typeface="微软雅黑" panose="020B0503020204020204" pitchFamily="34" charset="-122"/>
              </a:rPr>
              <a:t>钴</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a:solidFill>
                  <a:srgbClr val="C00000"/>
                </a:solidFill>
                <a:latin typeface="微软雅黑" panose="020B0503020204020204" pitchFamily="34" charset="-122"/>
                <a:ea typeface="微软雅黑" panose="020B0503020204020204" pitchFamily="34" charset="-122"/>
              </a:rPr>
              <a:t>锰的</a:t>
            </a:r>
            <a:r>
              <a:rPr lang="en-US" altLang="zh-CN" sz="2400" b="1" dirty="0">
                <a:solidFill>
                  <a:srgbClr val="C00000"/>
                </a:solidFill>
                <a:latin typeface="微软雅黑" panose="020B0503020204020204" pitchFamily="34" charset="-122"/>
                <a:ea typeface="微软雅黑" panose="020B0503020204020204" pitchFamily="34" charset="-122"/>
              </a:rPr>
              <a:t>+2</a:t>
            </a:r>
            <a:r>
              <a:rPr lang="zh-CN" altLang="en-US" sz="2400" b="1" dirty="0">
                <a:solidFill>
                  <a:srgbClr val="C00000"/>
                </a:solidFill>
                <a:latin typeface="微软雅黑" panose="020B0503020204020204" pitchFamily="34" charset="-122"/>
                <a:ea typeface="微软雅黑" panose="020B0503020204020204" pitchFamily="34" charset="-122"/>
              </a:rPr>
              <a:t>价氧化物</a:t>
            </a:r>
            <a:r>
              <a:rPr lang="zh-CN" altLang="en-US" sz="2400" b="1" dirty="0">
                <a:solidFill>
                  <a:schemeClr val="tx1"/>
                </a:solidFill>
                <a:latin typeface="楷体" panose="02010609060101010101" pitchFamily="49" charset="-122"/>
                <a:ea typeface="楷体" panose="02010609060101010101" pitchFamily="49" charset="-122"/>
              </a:rPr>
              <a:t>及</a:t>
            </a:r>
            <a:r>
              <a:rPr lang="zh-CN" altLang="en-US" sz="2400" b="1" dirty="0">
                <a:solidFill>
                  <a:srgbClr val="C00000"/>
                </a:solidFill>
                <a:latin typeface="微软雅黑" panose="020B0503020204020204" pitchFamily="34" charset="-122"/>
                <a:ea typeface="微软雅黑" panose="020B0503020204020204" pitchFamily="34" charset="-122"/>
              </a:rPr>
              <a:t>锌</a:t>
            </a:r>
            <a:r>
              <a:rPr lang="zh-CN" altLang="en-US" sz="2400" b="1" dirty="0">
                <a:solidFill>
                  <a:schemeClr val="tx1"/>
                </a:solidFill>
                <a:latin typeface="楷体" panose="02010609060101010101" pitchFamily="49" charset="-122"/>
                <a:ea typeface="楷体" panose="02010609060101010101" pitchFamily="49" charset="-122"/>
              </a:rPr>
              <a:t>和</a:t>
            </a:r>
            <a:r>
              <a:rPr lang="zh-CN" altLang="en-US" sz="2400" b="1" dirty="0">
                <a:solidFill>
                  <a:srgbClr val="C00000"/>
                </a:solidFill>
                <a:latin typeface="微软雅黑" panose="020B0503020204020204" pitchFamily="34" charset="-122"/>
                <a:ea typeface="微软雅黑" panose="020B0503020204020204" pitchFamily="34" charset="-122"/>
              </a:rPr>
              <a:t>铜</a:t>
            </a:r>
            <a:r>
              <a:rPr lang="zh-CN" altLang="en-US" sz="2400" b="1" dirty="0">
                <a:solidFill>
                  <a:schemeClr val="tx1"/>
                </a:solidFill>
                <a:latin typeface="楷体" panose="02010609060101010101" pitchFamily="49" charset="-122"/>
                <a:ea typeface="楷体" panose="02010609060101010101" pitchFamily="49" charset="-122"/>
              </a:rPr>
              <a:t>的</a:t>
            </a:r>
            <a:r>
              <a:rPr lang="zh-CN" altLang="en-US" sz="2400" dirty="0">
                <a:solidFill>
                  <a:srgbClr val="C00000"/>
                </a:solidFill>
                <a:latin typeface="微软雅黑" panose="020B0503020204020204" pitchFamily="34" charset="-122"/>
                <a:ea typeface="微软雅黑" panose="020B0503020204020204" pitchFamily="34" charset="-122"/>
              </a:rPr>
              <a:t>单质</a:t>
            </a:r>
            <a:r>
              <a:rPr lang="zh-CN" altLang="en-US" sz="2400" b="1" dirty="0">
                <a:solidFill>
                  <a:schemeClr val="tx1"/>
                </a:solidFill>
                <a:latin typeface="楷体" panose="02010609060101010101" pitchFamily="49" charset="-122"/>
                <a:ea typeface="楷体" panose="02010609060101010101" pitchFamily="49" charset="-122"/>
              </a:rPr>
              <a:t>。从该废渣中</a:t>
            </a:r>
            <a:r>
              <a:rPr lang="zh-CN" altLang="en-US" sz="2400" b="1" dirty="0">
                <a:solidFill>
                  <a:srgbClr val="C00000"/>
                </a:solidFill>
                <a:latin typeface="微软雅黑" panose="020B0503020204020204" pitchFamily="34" charset="-122"/>
                <a:ea typeface="微软雅黑" panose="020B0503020204020204" pitchFamily="34" charset="-122"/>
              </a:rPr>
              <a:t>提取钴</a:t>
            </a:r>
            <a:r>
              <a:rPr lang="zh-CN" altLang="en-US" sz="2400" b="1" dirty="0">
                <a:solidFill>
                  <a:schemeClr val="tx1"/>
                </a:solidFill>
                <a:latin typeface="楷体" panose="02010609060101010101" pitchFamily="49" charset="-122"/>
                <a:ea typeface="楷体" panose="02010609060101010101" pitchFamily="49" charset="-122"/>
              </a:rPr>
              <a:t>的一种流程如下。</a:t>
            </a:r>
            <a:endParaRPr lang="en-US" altLang="zh-CN" sz="2400" b="1" dirty="0">
              <a:solidFill>
                <a:schemeClr val="tx1"/>
              </a:solidFill>
              <a:latin typeface="楷体" panose="02010609060101010101" pitchFamily="49" charset="-122"/>
              <a:ea typeface="楷体" panose="02010609060101010101" pitchFamily="49" charset="-122"/>
            </a:endParaRPr>
          </a:p>
        </p:txBody>
      </p:sp>
      <p:sp>
        <p:nvSpPr>
          <p:cNvPr id="51" name="文本框 50"/>
          <p:cNvSpPr txBox="1"/>
          <p:nvPr/>
        </p:nvSpPr>
        <p:spPr>
          <a:xfrm>
            <a:off x="850900" y="5120704"/>
            <a:ext cx="10490199" cy="1569660"/>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注：加沉淀剂使一种金属离子浓度小于等于</a:t>
            </a:r>
            <a:r>
              <a:rPr lang="en-US" altLang="zh-CN" sz="2400" b="1" dirty="0">
                <a:latin typeface="楷体" panose="02010609060101010101" pitchFamily="49" charset="-122"/>
                <a:ea typeface="楷体" panose="02010609060101010101" pitchFamily="49" charset="-122"/>
              </a:rPr>
              <a:t>10</a:t>
            </a:r>
            <a:r>
              <a:rPr lang="en-US" altLang="zh-CN" sz="2400" b="1" baseline="30000" dirty="0">
                <a:latin typeface="楷体" panose="02010609060101010101" pitchFamily="49" charset="-122"/>
                <a:ea typeface="楷体" panose="02010609060101010101" pitchFamily="49" charset="-122"/>
              </a:rPr>
              <a:t>-5</a:t>
            </a:r>
            <a:r>
              <a:rPr lang="en-US" altLang="zh-CN" sz="2400" b="1" dirty="0">
                <a:latin typeface="楷体" panose="02010609060101010101" pitchFamily="49" charset="-122"/>
                <a:ea typeface="楷体" panose="02010609060101010101" pitchFamily="49" charset="-122"/>
              </a:rPr>
              <a:t>mol/L</a:t>
            </a:r>
            <a:r>
              <a:rPr lang="zh-CN" altLang="en-US" sz="2400" b="1" dirty="0">
                <a:latin typeface="楷体" panose="02010609060101010101" pitchFamily="49" charset="-122"/>
                <a:ea typeface="楷体" panose="02010609060101010101" pitchFamily="49" charset="-122"/>
              </a:rPr>
              <a:t> ，其他金属离子不沉淀，即认为完全分离。</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已知：①                                        。</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      ②以氢氧化物形式沉淀时，          和溶液</a:t>
            </a:r>
            <a:r>
              <a:rPr lang="en-US" altLang="zh-CN" sz="2400" b="1" dirty="0">
                <a:latin typeface="楷体" panose="02010609060101010101" pitchFamily="49" charset="-122"/>
                <a:ea typeface="楷体" panose="02010609060101010101" pitchFamily="49" charset="-122"/>
              </a:rPr>
              <a:t>pH</a:t>
            </a:r>
            <a:r>
              <a:rPr lang="zh-CN" altLang="en-US" sz="2400" b="1" dirty="0">
                <a:latin typeface="楷体" panose="02010609060101010101" pitchFamily="49" charset="-122"/>
                <a:ea typeface="楷体" panose="02010609060101010101" pitchFamily="49" charset="-122"/>
              </a:rPr>
              <a:t>的关系如图所示。</a:t>
            </a:r>
            <a:endParaRPr lang="zh-CN" altLang="en-US" sz="2400" b="1" dirty="0">
              <a:latin typeface="楷体" panose="02010609060101010101" pitchFamily="49" charset="-122"/>
              <a:ea typeface="楷体" panose="02010609060101010101" pitchFamily="49" charset="-122"/>
            </a:endParaRPr>
          </a:p>
        </p:txBody>
      </p:sp>
      <p:graphicFrame>
        <p:nvGraphicFramePr>
          <p:cNvPr id="61" name="对象 60" descr="eqId674050e711c5dcd1e76d06f57aa8670d"/>
          <p:cNvGraphicFramePr>
            <a:graphicFrameLocks noChangeAspect="1"/>
          </p:cNvGraphicFramePr>
          <p:nvPr/>
        </p:nvGraphicFramePr>
        <p:xfrm>
          <a:off x="2312539" y="5923570"/>
          <a:ext cx="5839239" cy="370788"/>
        </p:xfrm>
        <a:graphic>
          <a:graphicData uri="http://schemas.openxmlformats.org/presentationml/2006/ole">
            <mc:AlternateContent xmlns:mc="http://schemas.openxmlformats.org/markup-compatibility/2006">
              <mc:Choice xmlns:v="urn:schemas-microsoft-com:vml" Requires="v">
                <p:oleObj spid="_x0000_s0" name="" r:id="rId2" imgW="3949700" imgH="254000" progId="Equation.DSMT4">
                  <p:embed/>
                </p:oleObj>
              </mc:Choice>
              <mc:Fallback>
                <p:oleObj name="" r:id="rId2" imgW="3949700" imgH="254000" progId="Equation.DSMT4">
                  <p:embed/>
                  <p:pic>
                    <p:nvPicPr>
                      <p:cNvPr id="0" name="对象 60" descr="eqId674050e711c5dcd1e76d06f57aa867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539" y="5923570"/>
                        <a:ext cx="5839239" cy="370788"/>
                      </a:xfrm>
                      <a:prstGeom prst="rect">
                        <a:avLst/>
                      </a:prstGeom>
                      <a:noFill/>
                    </p:spPr>
                  </p:pic>
                </p:oleObj>
              </mc:Fallback>
            </mc:AlternateContent>
          </a:graphicData>
        </a:graphic>
      </p:graphicFrame>
      <p:sp>
        <p:nvSpPr>
          <p:cNvPr id="38" name="Rectangle 2"/>
          <p:cNvSpPr>
            <a:spLocks noChangeArrowheads="1"/>
          </p:cNvSpPr>
          <p:nvPr/>
        </p:nvSpPr>
        <p:spPr bwMode="auto">
          <a:xfrm>
            <a:off x="5401526" y="63590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9" name="对象 38" descr="eqIda8aa2a4ab2c53f2eb28bb5a5e875bc42"/>
          <p:cNvGraphicFramePr>
            <a:graphicFrameLocks noChangeAspect="1"/>
          </p:cNvGraphicFramePr>
          <p:nvPr/>
        </p:nvGraphicFramePr>
        <p:xfrm>
          <a:off x="5401526" y="6281080"/>
          <a:ext cx="1729710" cy="409283"/>
        </p:xfrm>
        <a:graphic>
          <a:graphicData uri="http://schemas.openxmlformats.org/presentationml/2006/ole">
            <mc:AlternateContent xmlns:mc="http://schemas.openxmlformats.org/markup-compatibility/2006">
              <mc:Choice xmlns:v="urn:schemas-microsoft-com:vml" Requires="v">
                <p:oleObj spid="_x0000_s40" name="" r:id="rId4" imgW="1282700" imgH="304800" progId="Equation.DSMT4">
                  <p:embed/>
                </p:oleObj>
              </mc:Choice>
              <mc:Fallback>
                <p:oleObj name="" r:id="rId4" imgW="1282700" imgH="304800" progId="Equation.DSMT4">
                  <p:embed/>
                  <p:pic>
                    <p:nvPicPr>
                      <p:cNvPr id="0" name="Object 1" descr="eqIda8aa2a4ab2c53f2eb28bb5a5e875bc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526" y="6281080"/>
                        <a:ext cx="1729710" cy="409283"/>
                      </a:xfrm>
                      <a:prstGeom prst="rect">
                        <a:avLst/>
                      </a:prstGeom>
                      <a:noFill/>
                    </p:spPr>
                  </p:pic>
                </p:oleObj>
              </mc:Fallback>
            </mc:AlternateContent>
          </a:graphicData>
        </a:graphic>
      </p:graphicFrame>
      <p:sp>
        <p:nvSpPr>
          <p:cNvPr id="4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194620" y="27708"/>
            <a:ext cx="729526" cy="729526"/>
          </a:xfrm>
          <a:prstGeom prst="rect">
            <a:avLst/>
          </a:prstGeom>
        </p:spPr>
      </p:pic>
      <p:sp>
        <p:nvSpPr>
          <p:cNvPr id="3" name="文本框 2"/>
          <p:cNvSpPr txBox="1"/>
          <p:nvPr/>
        </p:nvSpPr>
        <p:spPr>
          <a:xfrm>
            <a:off x="585160" y="76201"/>
            <a:ext cx="1953760"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经典回顾</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6" name="图片 65" descr="@@@f2d7ecd0ae4b4cdbbf89eaeab90a2ca8"/>
          <p:cNvPicPr>
            <a:picLocks noChangeAspect="1"/>
          </p:cNvPicPr>
          <p:nvPr/>
        </p:nvPicPr>
        <p:blipFill>
          <a:blip r:embed="rId2"/>
          <a:stretch>
            <a:fillRect/>
          </a:stretch>
        </p:blipFill>
        <p:spPr>
          <a:xfrm>
            <a:off x="3098220" y="869517"/>
            <a:ext cx="5337643" cy="1893138"/>
          </a:xfrm>
          <a:prstGeom prst="rect">
            <a:avLst/>
          </a:prstGeom>
        </p:spPr>
      </p:pic>
      <p:sp>
        <p:nvSpPr>
          <p:cNvPr id="67" name="文本框 66"/>
          <p:cNvSpPr txBox="1"/>
          <p:nvPr/>
        </p:nvSpPr>
        <p:spPr>
          <a:xfrm>
            <a:off x="93043" y="2626815"/>
            <a:ext cx="12005914" cy="4154984"/>
          </a:xfrm>
          <a:prstGeom prst="rect">
            <a:avLst/>
          </a:prstGeom>
          <a:noFill/>
          <a:ln>
            <a:noFill/>
          </a:ln>
        </p:spPr>
        <p:txBody>
          <a:bodyPr wrap="square">
            <a:spAutoFit/>
          </a:bodyPr>
          <a:lstStyle/>
          <a:p>
            <a:r>
              <a:rPr lang="zh-CN" altLang="en-US" sz="2400" b="1" dirty="0">
                <a:latin typeface="楷体" panose="02010609060101010101" pitchFamily="49" charset="-122"/>
                <a:ea typeface="楷体" panose="02010609060101010101" pitchFamily="49" charset="-122"/>
              </a:rPr>
              <a:t>回答下列问题：</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）“酸浸”前，需将废渣磨碎，其目的是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）“酸浸”步骤中，</a:t>
            </a:r>
            <a:r>
              <a:rPr lang="en-US" altLang="zh-CN" sz="2400" b="1" dirty="0" err="1">
                <a:latin typeface="宋体" panose="02010600030101010101" pitchFamily="2" charset="-122"/>
                <a:ea typeface="宋体" panose="02010600030101010101" pitchFamily="2" charset="-122"/>
              </a:rPr>
              <a:t>CoO</a:t>
            </a:r>
            <a:r>
              <a:rPr lang="zh-CN" altLang="en-US" sz="2400" b="1" dirty="0">
                <a:latin typeface="楷体" panose="02010609060101010101" pitchFamily="49" charset="-122"/>
                <a:ea typeface="楷体" panose="02010609060101010101" pitchFamily="49" charset="-122"/>
              </a:rPr>
              <a:t>发生反应的化学方程式是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3</a:t>
            </a:r>
            <a:r>
              <a:rPr lang="zh-CN" altLang="en-US" sz="2400" b="1" dirty="0">
                <a:latin typeface="楷体" panose="02010609060101010101" pitchFamily="49" charset="-122"/>
                <a:ea typeface="楷体" panose="02010609060101010101" pitchFamily="49" charset="-122"/>
              </a:rPr>
              <a:t>）假设“沉铜”后得到的滤液中</a:t>
            </a:r>
            <a:r>
              <a:rPr lang="en-US" altLang="zh-CN" sz="2400" b="1" dirty="0">
                <a:latin typeface="宋体" panose="02010600030101010101" pitchFamily="2" charset="-122"/>
                <a:ea typeface="宋体" panose="02010600030101010101" pitchFamily="2" charset="-122"/>
              </a:rPr>
              <a:t>C(Zn</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和</a:t>
            </a:r>
            <a:r>
              <a:rPr lang="en-US" altLang="zh-CN" sz="2400" b="1" dirty="0">
                <a:latin typeface="宋体" panose="02010600030101010101" pitchFamily="2" charset="-122"/>
                <a:ea typeface="宋体" panose="02010600030101010101" pitchFamily="2" charset="-122"/>
              </a:rPr>
              <a:t>C(Co</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zh-CN" altLang="en-US" sz="2400" b="1" dirty="0">
                <a:latin typeface="楷体" panose="02010609060101010101" pitchFamily="49" charset="-122"/>
                <a:ea typeface="楷体" panose="02010609060101010101" pitchFamily="49" charset="-122"/>
              </a:rPr>
              <a:t>均为</a:t>
            </a:r>
            <a:r>
              <a:rPr lang="en-US" altLang="zh-CN" sz="2400" b="1" dirty="0">
                <a:latin typeface="楷体" panose="02010609060101010101" pitchFamily="49" charset="-122"/>
                <a:ea typeface="楷体" panose="02010609060101010101" pitchFamily="49" charset="-122"/>
              </a:rPr>
              <a:t>0.1mol</a:t>
            </a:r>
            <a:r>
              <a:rPr lang="en-US" altLang="zh-CN" sz="2400" b="1" dirty="0">
                <a:latin typeface="宋体" panose="02010600030101010101" pitchFamily="2" charset="-122"/>
                <a:ea typeface="宋体" panose="02010600030101010101" pitchFamily="2" charset="-122"/>
              </a:rPr>
              <a:t>/L</a:t>
            </a:r>
            <a:r>
              <a:rPr lang="zh-CN" altLang="en-US" sz="2400" b="1" dirty="0">
                <a:latin typeface="楷体" panose="02010609060101010101" pitchFamily="49" charset="-122"/>
                <a:ea typeface="楷体" panose="02010609060101010101" pitchFamily="49" charset="-122"/>
              </a:rPr>
              <a:t>，向其中加入</a:t>
            </a:r>
            <a:r>
              <a:rPr lang="en-US" altLang="zh-CN" sz="2400" b="1" dirty="0">
                <a:latin typeface="宋体" panose="02010600030101010101" pitchFamily="2" charset="-122"/>
                <a:ea typeface="宋体" panose="02010600030101010101" pitchFamily="2" charset="-122"/>
              </a:rPr>
              <a:t>Na</a:t>
            </a:r>
            <a:r>
              <a:rPr lang="en-US" altLang="zh-CN" sz="2400" b="1" baseline="-25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S</a:t>
            </a:r>
            <a:r>
              <a:rPr lang="zh-CN" altLang="en-US" sz="2400" b="1" dirty="0">
                <a:latin typeface="楷体" panose="02010609060101010101" pitchFamily="49" charset="-122"/>
                <a:ea typeface="楷体" panose="02010609060101010101" pitchFamily="49" charset="-122"/>
              </a:rPr>
              <a:t>至</a:t>
            </a:r>
            <a:r>
              <a:rPr lang="en-US" altLang="zh-CN" sz="2400" b="1" dirty="0">
                <a:latin typeface="宋体" panose="02010600030101010101" pitchFamily="2" charset="-122"/>
                <a:ea typeface="宋体" panose="02010600030101010101" pitchFamily="2" charset="-122"/>
              </a:rPr>
              <a:t>Zn</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沉淀完全，此时溶液中</a:t>
            </a:r>
            <a:r>
              <a:rPr lang="en-US" altLang="zh-CN" sz="2400" b="1" dirty="0">
                <a:latin typeface="宋体" panose="02010600030101010101" pitchFamily="2" charset="-122"/>
                <a:ea typeface="宋体" panose="02010600030101010101" pitchFamily="2" charset="-122"/>
              </a:rPr>
              <a:t>C(Co</a:t>
            </a:r>
            <a:r>
              <a:rPr lang="en-US" altLang="zh-CN" sz="2400" b="1" baseline="30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en-US" altLang="zh-CN" sz="2400" b="1" dirty="0">
                <a:latin typeface="楷体" panose="02010609060101010101" pitchFamily="49" charset="-122"/>
                <a:ea typeface="楷体" panose="02010609060101010101" pitchFamily="49" charset="-122"/>
              </a:rPr>
              <a:t>=</a:t>
            </a:r>
            <a:r>
              <a:rPr lang="en-US" altLang="zh-CN" sz="2400" b="1" u="sng"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mol/L </a:t>
            </a:r>
            <a:r>
              <a:rPr lang="zh-CN" altLang="en-US" sz="2400" b="1" dirty="0">
                <a:latin typeface="楷体" panose="02010609060101010101" pitchFamily="49" charset="-122"/>
                <a:ea typeface="楷体" panose="02010609060101010101" pitchFamily="49" charset="-122"/>
              </a:rPr>
              <a:t>，据此判断能否实现</a:t>
            </a:r>
            <a:r>
              <a:rPr lang="en-US" altLang="zh-CN" sz="2400" b="1" dirty="0">
                <a:latin typeface="宋体" panose="02010600030101010101" pitchFamily="2" charset="-122"/>
                <a:ea typeface="宋体" panose="02010600030101010101" pitchFamily="2" charset="-122"/>
              </a:rPr>
              <a:t>Zn</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和</a:t>
            </a:r>
            <a:r>
              <a:rPr lang="en-US" altLang="zh-CN" sz="2400" b="1" dirty="0">
                <a:latin typeface="宋体" panose="02010600030101010101" pitchFamily="2" charset="-122"/>
                <a:ea typeface="宋体" panose="02010600030101010101" pitchFamily="2" charset="-122"/>
              </a:rPr>
              <a:t>Co</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的完全分离</a:t>
            </a:r>
            <a:r>
              <a:rPr lang="zh-CN" altLang="en-US" sz="2400" b="1" u="sng"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填“能”或“不能”</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）“沉锰”步骤中，生成</a:t>
            </a:r>
            <a:r>
              <a:rPr lang="en-US" altLang="zh-CN" sz="2400" b="1" dirty="0">
                <a:latin typeface="楷体" panose="02010609060101010101" pitchFamily="49" charset="-122"/>
                <a:ea typeface="楷体" panose="02010609060101010101" pitchFamily="49" charset="-122"/>
              </a:rPr>
              <a:t>1.0mol</a:t>
            </a:r>
            <a:r>
              <a:rPr lang="en-US" altLang="zh-CN" sz="2400" b="1" dirty="0">
                <a:latin typeface="宋体" panose="02010600030101010101" pitchFamily="2" charset="-122"/>
                <a:ea typeface="宋体" panose="02010600030101010101" pitchFamily="2" charset="-122"/>
              </a:rPr>
              <a:t>MnO</a:t>
            </a:r>
            <a:r>
              <a:rPr lang="en-US" altLang="zh-CN" sz="2400" b="1" baseline="-25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，产生</a:t>
            </a:r>
            <a:r>
              <a:rPr lang="en-US" altLang="zh-CN" sz="2400" b="1" dirty="0">
                <a:latin typeface="宋体" panose="02010600030101010101" pitchFamily="2" charset="-122"/>
                <a:ea typeface="宋体" panose="02010600030101010101" pitchFamily="2" charset="-122"/>
              </a:rPr>
              <a:t>H+</a:t>
            </a:r>
            <a:r>
              <a:rPr lang="zh-CN" altLang="en-US" sz="2400" b="1" dirty="0">
                <a:latin typeface="楷体" panose="02010609060101010101" pitchFamily="49" charset="-122"/>
                <a:ea typeface="楷体" panose="02010609060101010101" pitchFamily="49" charset="-122"/>
              </a:rPr>
              <a:t>的物质的量为</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）“沉淀”步骤中，用</a:t>
            </a:r>
            <a:r>
              <a:rPr lang="en-US" altLang="zh-CN" sz="2400" b="1" dirty="0">
                <a:latin typeface="宋体" panose="02010600030101010101" pitchFamily="2" charset="-122"/>
                <a:ea typeface="宋体" panose="02010600030101010101" pitchFamily="2" charset="-122"/>
              </a:rPr>
              <a:t>NaOH</a:t>
            </a:r>
            <a:r>
              <a:rPr lang="zh-CN" altLang="en-US" sz="2400" b="1" dirty="0">
                <a:latin typeface="楷体" panose="02010609060101010101" pitchFamily="49" charset="-122"/>
                <a:ea typeface="楷体" panose="02010609060101010101" pitchFamily="49" charset="-122"/>
              </a:rPr>
              <a:t>调</a:t>
            </a:r>
            <a:r>
              <a:rPr lang="en-US" altLang="zh-CN" sz="2400" b="1" dirty="0">
                <a:latin typeface="宋体" panose="02010600030101010101" pitchFamily="2" charset="-122"/>
                <a:ea typeface="宋体" panose="02010600030101010101" pitchFamily="2" charset="-122"/>
              </a:rPr>
              <a:t>pH</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，分离出的滤渣是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6</a:t>
            </a:r>
            <a:r>
              <a:rPr lang="zh-CN" altLang="en-US" sz="2400" b="1" dirty="0">
                <a:latin typeface="楷体" panose="02010609060101010101" pitchFamily="49" charset="-122"/>
                <a:ea typeface="楷体" panose="02010609060101010101" pitchFamily="49" charset="-122"/>
              </a:rPr>
              <a:t>）“沉钴”步骤中，控制溶液</a:t>
            </a:r>
            <a:r>
              <a:rPr lang="en-US" altLang="zh-CN" sz="2400" b="1" dirty="0">
                <a:latin typeface="宋体" panose="02010600030101010101" pitchFamily="2" charset="-122"/>
                <a:ea typeface="宋体" panose="02010600030101010101" pitchFamily="2" charset="-122"/>
              </a:rPr>
              <a:t>pH</a:t>
            </a:r>
            <a:r>
              <a:rPr lang="en-US" altLang="zh-CN" sz="2400" b="1" dirty="0">
                <a:latin typeface="楷体" panose="02010609060101010101" pitchFamily="49" charset="-122"/>
                <a:ea typeface="楷体" panose="02010609060101010101" pitchFamily="49" charset="-122"/>
              </a:rPr>
              <a:t>=5.0</a:t>
            </a:r>
            <a:r>
              <a:rPr lang="en-US" altLang="zh-CN" sz="3200" b="1" baseline="-25000"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5.5</a:t>
            </a:r>
            <a:r>
              <a:rPr lang="zh-CN" altLang="en-US" sz="2400" b="1" dirty="0">
                <a:latin typeface="楷体" panose="02010609060101010101" pitchFamily="49" charset="-122"/>
                <a:ea typeface="楷体" panose="02010609060101010101" pitchFamily="49" charset="-122"/>
              </a:rPr>
              <a:t>，加入适量的</a:t>
            </a:r>
            <a:r>
              <a:rPr lang="en-US" altLang="zh-CN" sz="2400" b="1" dirty="0" err="1">
                <a:latin typeface="宋体" panose="02010600030101010101" pitchFamily="2" charset="-122"/>
                <a:ea typeface="宋体" panose="02010600030101010101" pitchFamily="2" charset="-122"/>
              </a:rPr>
              <a:t>NaClO</a:t>
            </a:r>
            <a:r>
              <a:rPr lang="zh-CN" altLang="en-US" sz="2400" b="1" dirty="0">
                <a:latin typeface="楷体" panose="02010609060101010101" pitchFamily="49" charset="-122"/>
                <a:ea typeface="楷体" panose="02010609060101010101" pitchFamily="49" charset="-122"/>
              </a:rPr>
              <a:t>氧化</a:t>
            </a:r>
            <a:r>
              <a:rPr lang="en-US" altLang="zh-CN" sz="2400" b="1" dirty="0">
                <a:latin typeface="宋体" panose="02010600030101010101" pitchFamily="2" charset="-122"/>
                <a:ea typeface="宋体" panose="02010600030101010101" pitchFamily="2" charset="-122"/>
              </a:rPr>
              <a:t>Co</a:t>
            </a:r>
            <a:r>
              <a:rPr lang="en-US" altLang="zh-CN" sz="2400" b="1" baseline="30000" dirty="0">
                <a:latin typeface="宋体" panose="02010600030101010101" pitchFamily="2" charset="-122"/>
                <a:ea typeface="宋体" panose="02010600030101010101" pitchFamily="2" charset="-122"/>
              </a:rPr>
              <a:t>2+</a:t>
            </a:r>
            <a:r>
              <a:rPr lang="zh-CN" altLang="en-US" sz="2400" b="1" dirty="0">
                <a:latin typeface="楷体" panose="02010609060101010101" pitchFamily="49" charset="-122"/>
                <a:ea typeface="楷体" panose="02010609060101010101" pitchFamily="49" charset="-122"/>
              </a:rPr>
              <a:t>，其反应的离子方程式为</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7</a:t>
            </a:r>
            <a:r>
              <a:rPr lang="zh-CN" altLang="en-US" sz="2400" b="1" dirty="0">
                <a:latin typeface="楷体" panose="02010609060101010101" pitchFamily="49" charset="-122"/>
                <a:ea typeface="楷体" panose="02010609060101010101" pitchFamily="49" charset="-122"/>
              </a:rPr>
              <a:t>）根据题中给出的信息，从“沉钴”后的滤液中回收氢氧化锌的方法是</a:t>
            </a:r>
            <a:r>
              <a:rPr lang="zh-CN" altLang="en-US" sz="2400" b="1" u="sng"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2577355" y="4296482"/>
            <a:ext cx="7905034" cy="1282763"/>
            <a:chOff x="2577355" y="4296482"/>
            <a:chExt cx="7679851" cy="1282763"/>
          </a:xfrm>
        </p:grpSpPr>
        <p:sp>
          <p:nvSpPr>
            <p:cNvPr id="18" name="文本框 17"/>
            <p:cNvSpPr txBox="1"/>
            <p:nvPr/>
          </p:nvSpPr>
          <p:spPr>
            <a:xfrm>
              <a:off x="2577355" y="5180465"/>
              <a:ext cx="954696" cy="398780"/>
            </a:xfrm>
            <a:prstGeom prst="rect">
              <a:avLst/>
            </a:prstGeom>
            <a:solidFill>
              <a:srgbClr val="F7C20B"/>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产品线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3550194" y="4296482"/>
              <a:ext cx="6707012" cy="1279649"/>
              <a:chOff x="3550194" y="4296482"/>
              <a:chExt cx="6707012" cy="1279649"/>
            </a:xfrm>
          </p:grpSpPr>
          <p:sp>
            <p:nvSpPr>
              <p:cNvPr id="21" name="矩形 20"/>
              <p:cNvSpPr/>
              <p:nvPr/>
            </p:nvSpPr>
            <p:spPr>
              <a:xfrm>
                <a:off x="3550194" y="5177350"/>
                <a:ext cx="6652136" cy="39878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箭头: 上 2"/>
              <p:cNvSpPr/>
              <p:nvPr/>
            </p:nvSpPr>
            <p:spPr>
              <a:xfrm>
                <a:off x="10063143" y="4296482"/>
                <a:ext cx="194063" cy="1279649"/>
              </a:xfrm>
              <a:prstGeom prst="upArrow">
                <a:avLst>
                  <a:gd name="adj1" fmla="val 50000"/>
                  <a:gd name="adj2" fmla="val 14148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
        <p:nvSpPr>
          <p:cNvPr id="2" name="文本框 1"/>
          <p:cNvSpPr txBox="1"/>
          <p:nvPr/>
        </p:nvSpPr>
        <p:spPr>
          <a:xfrm>
            <a:off x="585159" y="76201"/>
            <a:ext cx="8124223" cy="615553"/>
          </a:xfrm>
          <a:prstGeom prst="rect">
            <a:avLst/>
          </a:prstGeom>
          <a:solidFill>
            <a:schemeClr val="bg1"/>
          </a:solidFill>
        </p:spPr>
        <p:txBody>
          <a:bodyPr wrap="square" rtlCol="0">
            <a:spAutoFit/>
          </a:bodyPr>
          <a:lstStyle/>
          <a:p>
            <a:r>
              <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工艺流程结构认知模型：四线三区一循环</a:t>
            </a:r>
            <a:endParaRPr lang="zh-CN" altLang="en-US" sz="3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86" name="组合 85"/>
          <p:cNvGrpSpPr/>
          <p:nvPr/>
        </p:nvGrpSpPr>
        <p:grpSpPr>
          <a:xfrm>
            <a:off x="3550194" y="3713450"/>
            <a:ext cx="6904487" cy="758481"/>
            <a:chOff x="3550194" y="3713450"/>
            <a:chExt cx="6904487" cy="758481"/>
          </a:xfrm>
        </p:grpSpPr>
        <p:sp>
          <p:nvSpPr>
            <p:cNvPr id="85" name="箭头: 右 84"/>
            <p:cNvSpPr/>
            <p:nvPr/>
          </p:nvSpPr>
          <p:spPr>
            <a:xfrm>
              <a:off x="10143131" y="3713450"/>
              <a:ext cx="311550" cy="758481"/>
            </a:xfrm>
            <a:prstGeom prst="rightArrow">
              <a:avLst>
                <a:gd name="adj1" fmla="val 50000"/>
                <a:gd name="adj2" fmla="val 69452"/>
              </a:avLst>
            </a:prstGeom>
            <a:solidFill>
              <a:srgbClr val="FCFBF9"/>
            </a:solidFill>
            <a:ln>
              <a:solidFill>
                <a:srgbClr val="FAE7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3550194" y="3904505"/>
              <a:ext cx="6652136" cy="391977"/>
            </a:xfrm>
            <a:prstGeom prst="rect">
              <a:avLst/>
            </a:prstGeom>
            <a:solidFill>
              <a:srgbClr val="FCFBF9"/>
            </a:solidFill>
            <a:ln w="19050">
              <a:solidFill>
                <a:srgbClr val="FAE7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92" name="组合 91"/>
          <p:cNvGrpSpPr/>
          <p:nvPr/>
        </p:nvGrpSpPr>
        <p:grpSpPr>
          <a:xfrm>
            <a:off x="2580979" y="3171766"/>
            <a:ext cx="7621352" cy="407247"/>
            <a:chOff x="2580979" y="3171766"/>
            <a:chExt cx="7621352" cy="407247"/>
          </a:xfrm>
        </p:grpSpPr>
        <p:sp>
          <p:nvSpPr>
            <p:cNvPr id="10" name="矩形 9"/>
            <p:cNvSpPr/>
            <p:nvPr/>
          </p:nvSpPr>
          <p:spPr>
            <a:xfrm>
              <a:off x="3550195" y="3180233"/>
              <a:ext cx="6652136" cy="398780"/>
            </a:xfrm>
            <a:prstGeom prst="rect">
              <a:avLst/>
            </a:prstGeom>
            <a:solidFill>
              <a:srgbClr val="E5EFDC"/>
            </a:solidFill>
            <a:ln w="19050">
              <a:solidFill>
                <a:srgbClr val="C0C8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580979" y="3171766"/>
              <a:ext cx="944880" cy="398780"/>
            </a:xfrm>
            <a:prstGeom prst="rect">
              <a:avLst/>
            </a:prstGeom>
            <a:solidFill>
              <a:srgbClr val="A8D18A"/>
            </a:solidFill>
          </p:spPr>
          <p:style>
            <a:lnRef idx="0">
              <a:schemeClr val="accent1"/>
            </a:lnRef>
            <a:fillRef idx="3">
              <a:schemeClr val="accent1"/>
            </a:fillRef>
            <a:effectRef idx="3">
              <a:schemeClr val="accent1"/>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试剂线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grpSp>
      <p:sp>
        <p:nvSpPr>
          <p:cNvPr id="16" name="文本框 15"/>
          <p:cNvSpPr txBox="1"/>
          <p:nvPr/>
        </p:nvSpPr>
        <p:spPr>
          <a:xfrm>
            <a:off x="2577355" y="3897702"/>
            <a:ext cx="944880" cy="398780"/>
          </a:xfrm>
          <a:prstGeom prst="rect">
            <a:avLst/>
          </a:prstGeom>
          <a:solidFill>
            <a:srgbClr val="FAE7DA"/>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操作线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grpSp>
        <p:nvGrpSpPr>
          <p:cNvPr id="93" name="组合 92"/>
          <p:cNvGrpSpPr/>
          <p:nvPr/>
        </p:nvGrpSpPr>
        <p:grpSpPr>
          <a:xfrm>
            <a:off x="2577355" y="4540305"/>
            <a:ext cx="7624974" cy="403731"/>
            <a:chOff x="2577355" y="4540305"/>
            <a:chExt cx="7624974" cy="403731"/>
          </a:xfrm>
        </p:grpSpPr>
        <p:sp>
          <p:nvSpPr>
            <p:cNvPr id="8" name="矩形 7"/>
            <p:cNvSpPr/>
            <p:nvPr/>
          </p:nvSpPr>
          <p:spPr>
            <a:xfrm>
              <a:off x="3550193" y="4545256"/>
              <a:ext cx="6652136" cy="398780"/>
            </a:xfrm>
            <a:prstGeom prst="rect">
              <a:avLst/>
            </a:prstGeom>
            <a:solidFill>
              <a:srgbClr val="FDFBEC"/>
            </a:solidFill>
            <a:ln w="19050">
              <a:solidFill>
                <a:srgbClr val="EFE9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577355" y="4540305"/>
              <a:ext cx="944880" cy="398780"/>
            </a:xfrm>
            <a:prstGeom prst="rect">
              <a:avLst/>
            </a:prstGeom>
            <a:solidFill>
              <a:srgbClr val="F9E99B"/>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l"/>
              <a:r>
                <a:rPr lang="zh-CN" altLang="en-US" sz="2000" b="1" dirty="0">
                  <a:solidFill>
                    <a:srgbClr val="3517E7"/>
                  </a:solidFill>
                  <a:latin typeface="微软雅黑" panose="020B0503020204020204" pitchFamily="34" charset="-122"/>
                  <a:ea typeface="微软雅黑" panose="020B0503020204020204" pitchFamily="34" charset="-122"/>
                  <a:sym typeface="+mn-ea"/>
                </a:rPr>
                <a:t>杂质线</a:t>
              </a:r>
              <a:endParaRPr lang="zh-CN" altLang="en-US" sz="2000" b="1" dirty="0">
                <a:solidFill>
                  <a:srgbClr val="3517E7"/>
                </a:solidFill>
                <a:latin typeface="微软雅黑" panose="020B0503020204020204" pitchFamily="34" charset="-122"/>
                <a:ea typeface="微软雅黑" panose="020B0503020204020204" pitchFamily="34" charset="-122"/>
                <a:sym typeface="+mn-ea"/>
              </a:endParaRPr>
            </a:p>
          </p:txBody>
        </p:sp>
      </p:grpSp>
      <p:sp>
        <p:nvSpPr>
          <p:cNvPr id="23" name="矩形 22"/>
          <p:cNvSpPr/>
          <p:nvPr/>
        </p:nvSpPr>
        <p:spPr>
          <a:xfrm>
            <a:off x="3733593" y="2328333"/>
            <a:ext cx="1583474" cy="3403600"/>
          </a:xfrm>
          <a:prstGeom prst="rect">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808133" y="2328333"/>
            <a:ext cx="2209799" cy="3403600"/>
          </a:xfrm>
          <a:prstGeom prst="rect">
            <a:avLst/>
          </a:prstGeom>
          <a:noFill/>
          <a:ln w="38100">
            <a:solidFill>
              <a:srgbClr val="0033C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618855" y="2328332"/>
            <a:ext cx="1583474" cy="3403600"/>
          </a:xfrm>
          <a:prstGeom prst="rect">
            <a:avLst/>
          </a:prstGeom>
          <a:noFill/>
          <a:ln w="38100">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996265" y="2446866"/>
            <a:ext cx="1100667"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原料处理</a:t>
            </a:r>
            <a:endParaRPr lang="en-US" altLang="zh-CN" dirty="0">
              <a:solidFill>
                <a:srgbClr val="C00000"/>
              </a:solidFill>
              <a:latin typeface="微软雅黑" panose="020B0503020204020204" pitchFamily="34" charset="-122"/>
              <a:ea typeface="微软雅黑" panose="020B0503020204020204" pitchFamily="34" charset="-122"/>
            </a:endParaRPr>
          </a:p>
          <a:p>
            <a:r>
              <a:rPr lang="zh-CN" altLang="en-US" dirty="0">
                <a:solidFill>
                  <a:srgbClr val="C00000"/>
                </a:solidFill>
                <a:latin typeface="微软雅黑" panose="020B0503020204020204" pitchFamily="34" charset="-122"/>
                <a:ea typeface="微软雅黑" panose="020B0503020204020204" pitchFamily="34" charset="-122"/>
              </a:rPr>
              <a:t>（转移）</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362698" y="2446866"/>
            <a:ext cx="1100667"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核心反应（除杂）</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860258" y="2446866"/>
            <a:ext cx="1100667"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分离提纯（产品）</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1841607" y="3065948"/>
            <a:ext cx="588328" cy="2654284"/>
          </a:xfrm>
          <a:prstGeom prst="rect">
            <a:avLst/>
          </a:prstGeom>
          <a:solidFill>
            <a:srgbClr val="E8E9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3399"/>
                </a:solidFill>
                <a:latin typeface="微软雅黑" panose="020B0503020204020204" pitchFamily="34" charset="-122"/>
                <a:ea typeface="微软雅黑" panose="020B0503020204020204" pitchFamily="34" charset="-122"/>
              </a:rPr>
              <a:t>横向四线</a:t>
            </a:r>
            <a:endParaRPr lang="zh-CN" altLang="en-US" sz="2800" b="1" dirty="0">
              <a:solidFill>
                <a:srgbClr val="003399"/>
              </a:solidFill>
              <a:latin typeface="微软雅黑" panose="020B0503020204020204" pitchFamily="34" charset="-122"/>
              <a:ea typeface="微软雅黑" panose="020B0503020204020204" pitchFamily="34" charset="-122"/>
            </a:endParaRPr>
          </a:p>
        </p:txBody>
      </p:sp>
      <p:sp>
        <p:nvSpPr>
          <p:cNvPr id="30" name="矩形 29"/>
          <p:cNvSpPr/>
          <p:nvPr/>
        </p:nvSpPr>
        <p:spPr>
          <a:xfrm>
            <a:off x="3733593" y="1727200"/>
            <a:ext cx="6468736" cy="486352"/>
          </a:xfrm>
          <a:prstGeom prst="rect">
            <a:avLst/>
          </a:prstGeom>
          <a:solidFill>
            <a:srgbClr val="FEEB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C00000"/>
                </a:solidFill>
                <a:latin typeface="微软雅黑" panose="020B0503020204020204" pitchFamily="34" charset="-122"/>
                <a:ea typeface="微软雅黑" panose="020B0503020204020204" pitchFamily="34" charset="-122"/>
              </a:rPr>
              <a:t>纵向三区</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1439333" y="1413933"/>
            <a:ext cx="9169400" cy="4673600"/>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947846" y="2978848"/>
            <a:ext cx="546417" cy="1692771"/>
          </a:xfrm>
          <a:prstGeom prst="rect">
            <a:avLst/>
          </a:prstGeom>
          <a:noFill/>
        </p:spPr>
        <p:txBody>
          <a:bodyPr wrap="square" rtlCol="0">
            <a:spAutoFit/>
          </a:bodyPr>
          <a:lstStyle/>
          <a:p>
            <a:r>
              <a:rPr lang="zh-CN" altLang="en-US" sz="2600" b="1" dirty="0">
                <a:latin typeface="楷体" panose="02010609060101010101" pitchFamily="49" charset="-122"/>
                <a:ea typeface="楷体" panose="02010609060101010101" pitchFamily="49" charset="-122"/>
              </a:rPr>
              <a:t>横向纵向</a:t>
            </a:r>
            <a:endParaRPr lang="zh-CN" altLang="en-US" sz="2600" b="1" dirty="0">
              <a:latin typeface="楷体" panose="02010609060101010101" pitchFamily="49" charset="-122"/>
              <a:ea typeface="楷体" panose="02010609060101010101" pitchFamily="49" charset="-122"/>
            </a:endParaRPr>
          </a:p>
        </p:txBody>
      </p:sp>
      <p:sp>
        <p:nvSpPr>
          <p:cNvPr id="36" name="文本框 35"/>
          <p:cNvSpPr txBox="1"/>
          <p:nvPr/>
        </p:nvSpPr>
        <p:spPr>
          <a:xfrm>
            <a:off x="10689971" y="2978848"/>
            <a:ext cx="546417" cy="1692771"/>
          </a:xfrm>
          <a:prstGeom prst="rect">
            <a:avLst/>
          </a:prstGeom>
          <a:noFill/>
        </p:spPr>
        <p:txBody>
          <a:bodyPr wrap="square" rtlCol="0">
            <a:spAutoFit/>
          </a:bodyPr>
          <a:lstStyle/>
          <a:p>
            <a:r>
              <a:rPr lang="zh-CN" altLang="en-US" sz="2600" b="1" dirty="0">
                <a:latin typeface="楷体" panose="02010609060101010101" pitchFamily="49" charset="-122"/>
                <a:ea typeface="楷体" panose="02010609060101010101" pitchFamily="49" charset="-122"/>
              </a:rPr>
              <a:t>切块分析</a:t>
            </a:r>
            <a:endParaRPr lang="zh-CN" altLang="en-US" sz="2600" b="1" dirty="0">
              <a:latin typeface="楷体" panose="02010609060101010101" pitchFamily="49" charset="-122"/>
              <a:ea typeface="楷体" panose="02010609060101010101" pitchFamily="49" charset="-122"/>
            </a:endParaRPr>
          </a:p>
        </p:txBody>
      </p:sp>
      <p:grpSp>
        <p:nvGrpSpPr>
          <p:cNvPr id="82" name="组合 81"/>
          <p:cNvGrpSpPr/>
          <p:nvPr/>
        </p:nvGrpSpPr>
        <p:grpSpPr>
          <a:xfrm>
            <a:off x="3771133" y="3471516"/>
            <a:ext cx="1463141" cy="1403088"/>
            <a:chOff x="3771133" y="3471516"/>
            <a:chExt cx="1463141" cy="1403088"/>
          </a:xfrm>
        </p:grpSpPr>
        <p:grpSp>
          <p:nvGrpSpPr>
            <p:cNvPr id="55" name="组合 54"/>
            <p:cNvGrpSpPr>
              <a:grpSpLocks noChangeAspect="1"/>
            </p:cNvGrpSpPr>
            <p:nvPr/>
          </p:nvGrpSpPr>
          <p:grpSpPr>
            <a:xfrm>
              <a:off x="3827803" y="3471516"/>
              <a:ext cx="1392383" cy="865978"/>
              <a:chOff x="1735280" y="1658809"/>
              <a:chExt cx="2421084" cy="1406509"/>
            </a:xfrm>
          </p:grpSpPr>
          <p:grpSp>
            <p:nvGrpSpPr>
              <p:cNvPr id="56" name="组合 55"/>
              <p:cNvGrpSpPr/>
              <p:nvPr/>
            </p:nvGrpSpPr>
            <p:grpSpPr>
              <a:xfrm>
                <a:off x="1735280" y="2182090"/>
                <a:ext cx="2421084" cy="883228"/>
                <a:chOff x="1735280" y="2182090"/>
                <a:chExt cx="2421084" cy="883228"/>
              </a:xfrm>
            </p:grpSpPr>
            <p:sp>
              <p:nvSpPr>
                <p:cNvPr id="58" name="流程图: 手动操作 57"/>
                <p:cNvSpPr/>
                <p:nvPr/>
              </p:nvSpPr>
              <p:spPr>
                <a:xfrm rot="10800000">
                  <a:off x="1735282" y="2182090"/>
                  <a:ext cx="2421082" cy="509155"/>
                </a:xfrm>
                <a:prstGeom prst="flowChartManualOperation">
                  <a:avLst/>
                </a:prstGeom>
                <a:gradFill>
                  <a:gsLst>
                    <a:gs pos="1000">
                      <a:srgbClr val="1AA5AC"/>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矩形 58"/>
                <p:cNvSpPr/>
                <p:nvPr/>
              </p:nvSpPr>
              <p:spPr>
                <a:xfrm>
                  <a:off x="1735280" y="2691245"/>
                  <a:ext cx="2421083" cy="374073"/>
                </a:xfrm>
                <a:prstGeom prst="rect">
                  <a:avLst/>
                </a:prstGeom>
                <a:solidFill>
                  <a:srgbClr val="1AA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矿样</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矿渣</a:t>
                  </a:r>
                  <a:endParaRPr lang="zh-CN" altLang="en-US" sz="2000" b="1" dirty="0">
                    <a:latin typeface="微软雅黑" panose="020B0503020204020204" pitchFamily="34" charset="-122"/>
                    <a:ea typeface="微软雅黑" panose="020B0503020204020204" pitchFamily="34" charset="-122"/>
                  </a:endParaRPr>
                </a:p>
              </p:txBody>
            </p:sp>
          </p:grpSp>
          <p:sp>
            <p:nvSpPr>
              <p:cNvPr id="57" name="流程图: 接点 56"/>
              <p:cNvSpPr/>
              <p:nvPr/>
            </p:nvSpPr>
            <p:spPr>
              <a:xfrm>
                <a:off x="2540575" y="1658809"/>
                <a:ext cx="810491" cy="812982"/>
              </a:xfrm>
              <a:prstGeom prst="flowChartConnector">
                <a:avLst/>
              </a:prstGeom>
              <a:solidFill>
                <a:schemeClr val="bg1"/>
              </a:solidFill>
              <a:ln w="19050">
                <a:solidFill>
                  <a:srgbClr val="1A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原料</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grpSp>
          <p:nvGrpSpPr>
            <p:cNvPr id="70" name="组合 69"/>
            <p:cNvGrpSpPr>
              <a:grpSpLocks noChangeAspect="1"/>
            </p:cNvGrpSpPr>
            <p:nvPr/>
          </p:nvGrpSpPr>
          <p:grpSpPr>
            <a:xfrm>
              <a:off x="4482020" y="4299290"/>
              <a:ext cx="41368" cy="216000"/>
              <a:chOff x="2078101" y="2849584"/>
              <a:chExt cx="81729" cy="426764"/>
            </a:xfrm>
          </p:grpSpPr>
          <p:cxnSp>
            <p:nvCxnSpPr>
              <p:cNvPr id="71" name="直接连接符 70"/>
              <p:cNvCxnSpPr/>
              <p:nvPr/>
            </p:nvCxnSpPr>
            <p:spPr>
              <a:xfrm flipH="1">
                <a:off x="2118966" y="2849584"/>
                <a:ext cx="1" cy="3606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流程图: 接点 71"/>
              <p:cNvSpPr>
                <a:spLocks noChangeAspect="1"/>
              </p:cNvSpPr>
              <p:nvPr/>
            </p:nvSpPr>
            <p:spPr>
              <a:xfrm>
                <a:off x="2078101" y="3200405"/>
                <a:ext cx="81729" cy="75943"/>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框 78"/>
            <p:cNvSpPr txBox="1"/>
            <p:nvPr/>
          </p:nvSpPr>
          <p:spPr>
            <a:xfrm>
              <a:off x="3771133" y="4536050"/>
              <a:ext cx="1463141" cy="338554"/>
            </a:xfrm>
            <a:prstGeom prst="rect">
              <a:avLst/>
            </a:prstGeom>
            <a:noFill/>
            <a:ln>
              <a:solidFill>
                <a:schemeClr val="bg1">
                  <a:lumMod val="75000"/>
                </a:schemeClr>
              </a:solidFill>
            </a:ln>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原料的预处理</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6216839" y="3471516"/>
            <a:ext cx="1460607" cy="1407207"/>
            <a:chOff x="6216839" y="3471516"/>
            <a:chExt cx="1460607" cy="1407207"/>
          </a:xfrm>
        </p:grpSpPr>
        <p:grpSp>
          <p:nvGrpSpPr>
            <p:cNvPr id="60" name="组合 59"/>
            <p:cNvGrpSpPr>
              <a:grpSpLocks noChangeAspect="1"/>
            </p:cNvGrpSpPr>
            <p:nvPr/>
          </p:nvGrpSpPr>
          <p:grpSpPr>
            <a:xfrm>
              <a:off x="6216839" y="3471516"/>
              <a:ext cx="1392383" cy="865978"/>
              <a:chOff x="1735280" y="1658809"/>
              <a:chExt cx="2421084" cy="1406509"/>
            </a:xfrm>
          </p:grpSpPr>
          <p:grpSp>
            <p:nvGrpSpPr>
              <p:cNvPr id="61" name="组合 60"/>
              <p:cNvGrpSpPr/>
              <p:nvPr/>
            </p:nvGrpSpPr>
            <p:grpSpPr>
              <a:xfrm>
                <a:off x="1735280" y="2182090"/>
                <a:ext cx="2421084" cy="883228"/>
                <a:chOff x="1735280" y="2182090"/>
                <a:chExt cx="2421084" cy="883228"/>
              </a:xfrm>
            </p:grpSpPr>
            <p:sp>
              <p:nvSpPr>
                <p:cNvPr id="63" name="流程图: 手动操作 62"/>
                <p:cNvSpPr/>
                <p:nvPr/>
              </p:nvSpPr>
              <p:spPr>
                <a:xfrm rot="10800000">
                  <a:off x="1735282" y="2182090"/>
                  <a:ext cx="2421082" cy="509155"/>
                </a:xfrm>
                <a:prstGeom prst="flowChartManualOperation">
                  <a:avLst/>
                </a:prstGeom>
                <a:gradFill>
                  <a:gsLst>
                    <a:gs pos="1000">
                      <a:srgbClr val="1F74AB"/>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矩形 63"/>
                <p:cNvSpPr/>
                <p:nvPr/>
              </p:nvSpPr>
              <p:spPr>
                <a:xfrm>
                  <a:off x="1735280" y="2691245"/>
                  <a:ext cx="2421083" cy="374073"/>
                </a:xfrm>
                <a:prstGeom prst="rect">
                  <a:avLst/>
                </a:prstGeom>
                <a:solidFill>
                  <a:srgbClr val="1E75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化学反应</a:t>
                  </a:r>
                  <a:endParaRPr lang="zh-CN" altLang="en-US" sz="2000" b="1" dirty="0">
                    <a:latin typeface="微软雅黑" panose="020B0503020204020204" pitchFamily="34" charset="-122"/>
                    <a:ea typeface="微软雅黑" panose="020B0503020204020204" pitchFamily="34" charset="-122"/>
                  </a:endParaRPr>
                </a:p>
              </p:txBody>
            </p:sp>
          </p:grpSp>
          <p:sp>
            <p:nvSpPr>
              <p:cNvPr id="62" name="流程图: 接点 61"/>
              <p:cNvSpPr/>
              <p:nvPr/>
            </p:nvSpPr>
            <p:spPr>
              <a:xfrm>
                <a:off x="2540575" y="1658809"/>
                <a:ext cx="810491" cy="812982"/>
              </a:xfrm>
              <a:prstGeom prst="flowChartConnector">
                <a:avLst/>
              </a:prstGeom>
              <a:solidFill>
                <a:schemeClr val="bg1"/>
              </a:solidFill>
              <a:ln w="19050">
                <a:solidFill>
                  <a:srgbClr val="1F74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核心</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grpSp>
          <p:nvGrpSpPr>
            <p:cNvPr id="73" name="组合 72"/>
            <p:cNvGrpSpPr>
              <a:grpSpLocks noChangeAspect="1"/>
            </p:cNvGrpSpPr>
            <p:nvPr/>
          </p:nvGrpSpPr>
          <p:grpSpPr>
            <a:xfrm>
              <a:off x="6918036" y="4305958"/>
              <a:ext cx="41368" cy="216000"/>
              <a:chOff x="2078101" y="2849584"/>
              <a:chExt cx="81729" cy="426764"/>
            </a:xfrm>
          </p:grpSpPr>
          <p:cxnSp>
            <p:nvCxnSpPr>
              <p:cNvPr id="74" name="直接连接符 73"/>
              <p:cNvCxnSpPr/>
              <p:nvPr/>
            </p:nvCxnSpPr>
            <p:spPr>
              <a:xfrm flipH="1">
                <a:off x="2118966" y="2849584"/>
                <a:ext cx="1" cy="3606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流程图: 接点 74"/>
              <p:cNvSpPr>
                <a:spLocks noChangeAspect="1"/>
              </p:cNvSpPr>
              <p:nvPr/>
            </p:nvSpPr>
            <p:spPr>
              <a:xfrm>
                <a:off x="2078101" y="3200405"/>
                <a:ext cx="81729" cy="75943"/>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79"/>
            <p:cNvSpPr txBox="1"/>
            <p:nvPr/>
          </p:nvSpPr>
          <p:spPr>
            <a:xfrm>
              <a:off x="6241362" y="4540169"/>
              <a:ext cx="1436084" cy="338554"/>
            </a:xfrm>
            <a:prstGeom prst="rect">
              <a:avLst/>
            </a:prstGeom>
            <a:noFill/>
            <a:ln>
              <a:solidFill>
                <a:schemeClr val="bg1">
                  <a:lumMod val="75000"/>
                </a:schemeClr>
              </a:solidFill>
            </a:ln>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反应条件控制</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8696013" y="3471516"/>
            <a:ext cx="1460485" cy="1407933"/>
            <a:chOff x="8696013" y="3471516"/>
            <a:chExt cx="1460485" cy="1407933"/>
          </a:xfrm>
        </p:grpSpPr>
        <p:grpSp>
          <p:nvGrpSpPr>
            <p:cNvPr id="65" name="组合 64"/>
            <p:cNvGrpSpPr>
              <a:grpSpLocks noChangeAspect="1"/>
            </p:cNvGrpSpPr>
            <p:nvPr/>
          </p:nvGrpSpPr>
          <p:grpSpPr>
            <a:xfrm>
              <a:off x="8709382" y="3471516"/>
              <a:ext cx="1392383" cy="865978"/>
              <a:chOff x="1735280" y="1658809"/>
              <a:chExt cx="2421084" cy="1406509"/>
            </a:xfrm>
          </p:grpSpPr>
          <p:grpSp>
            <p:nvGrpSpPr>
              <p:cNvPr id="66" name="组合 65"/>
              <p:cNvGrpSpPr/>
              <p:nvPr/>
            </p:nvGrpSpPr>
            <p:grpSpPr>
              <a:xfrm>
                <a:off x="1735280" y="2182090"/>
                <a:ext cx="2421084" cy="883228"/>
                <a:chOff x="1735280" y="2182090"/>
                <a:chExt cx="2421084" cy="883228"/>
              </a:xfrm>
            </p:grpSpPr>
            <p:sp>
              <p:nvSpPr>
                <p:cNvPr id="68" name="流程图: 手动操作 67"/>
                <p:cNvSpPr/>
                <p:nvPr/>
              </p:nvSpPr>
              <p:spPr>
                <a:xfrm rot="10800000">
                  <a:off x="1735282" y="2182090"/>
                  <a:ext cx="2421082" cy="509155"/>
                </a:xfrm>
                <a:prstGeom prst="flowChartManualOperation">
                  <a:avLst/>
                </a:prstGeom>
                <a:gradFill>
                  <a:gsLst>
                    <a:gs pos="1000">
                      <a:srgbClr val="9BBB58"/>
                    </a:gs>
                    <a:gs pos="100000">
                      <a:schemeClr val="accent1">
                        <a:lumMod val="5000"/>
                        <a:lumOff val="95000"/>
                      </a:schemeClr>
                    </a:gs>
                    <a:gs pos="100000">
                      <a:schemeClr val="accent1">
                        <a:lumMod val="45000"/>
                        <a:lumOff val="55000"/>
                      </a:schemeClr>
                    </a:gs>
                    <a:gs pos="100000">
                      <a:schemeClr val="accent5">
                        <a:lumMod val="7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矩形 68"/>
                <p:cNvSpPr/>
                <p:nvPr/>
              </p:nvSpPr>
              <p:spPr>
                <a:xfrm>
                  <a:off x="1735280" y="2691245"/>
                  <a:ext cx="2421083" cy="374073"/>
                </a:xfrm>
                <a:prstGeom prst="rect">
                  <a:avLst/>
                </a:prstGeom>
                <a:solidFill>
                  <a:srgbClr val="9BB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产品</a:t>
                  </a:r>
                  <a:endParaRPr lang="zh-CN" altLang="en-US" sz="2000" b="1" dirty="0">
                    <a:latin typeface="微软雅黑" panose="020B0503020204020204" pitchFamily="34" charset="-122"/>
                    <a:ea typeface="微软雅黑" panose="020B0503020204020204" pitchFamily="34" charset="-122"/>
                  </a:endParaRPr>
                </a:p>
              </p:txBody>
            </p:sp>
          </p:grpSp>
          <p:sp>
            <p:nvSpPr>
              <p:cNvPr id="67" name="流程图: 接点 66"/>
              <p:cNvSpPr/>
              <p:nvPr/>
            </p:nvSpPr>
            <p:spPr>
              <a:xfrm>
                <a:off x="2540575" y="1658809"/>
                <a:ext cx="810491" cy="812982"/>
              </a:xfrm>
              <a:prstGeom prst="flowChartConnector">
                <a:avLst/>
              </a:prstGeom>
              <a:solidFill>
                <a:schemeClr val="bg1"/>
              </a:solidFill>
              <a:ln w="19050">
                <a:solidFill>
                  <a:srgbClr val="9BBB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目标</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grpSp>
          <p:nvGrpSpPr>
            <p:cNvPr id="76" name="组合 75"/>
            <p:cNvGrpSpPr>
              <a:grpSpLocks noChangeAspect="1"/>
            </p:cNvGrpSpPr>
            <p:nvPr/>
          </p:nvGrpSpPr>
          <p:grpSpPr>
            <a:xfrm>
              <a:off x="9405572" y="4304158"/>
              <a:ext cx="41368" cy="216000"/>
              <a:chOff x="2078101" y="2849584"/>
              <a:chExt cx="81729" cy="426764"/>
            </a:xfrm>
          </p:grpSpPr>
          <p:cxnSp>
            <p:nvCxnSpPr>
              <p:cNvPr id="77" name="直接连接符 76"/>
              <p:cNvCxnSpPr/>
              <p:nvPr/>
            </p:nvCxnSpPr>
            <p:spPr>
              <a:xfrm flipH="1">
                <a:off x="2118966" y="2849584"/>
                <a:ext cx="1" cy="3606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流程图: 接点 77"/>
              <p:cNvSpPr>
                <a:spLocks noChangeAspect="1"/>
              </p:cNvSpPr>
              <p:nvPr/>
            </p:nvSpPr>
            <p:spPr>
              <a:xfrm>
                <a:off x="2078101" y="3200405"/>
                <a:ext cx="81729" cy="75943"/>
              </a:xfrm>
              <a:prstGeom prst="flowChartConnector">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文本框 80"/>
            <p:cNvSpPr txBox="1"/>
            <p:nvPr/>
          </p:nvSpPr>
          <p:spPr>
            <a:xfrm>
              <a:off x="8696013" y="4540895"/>
              <a:ext cx="1460485" cy="338554"/>
            </a:xfrm>
            <a:prstGeom prst="rect">
              <a:avLst/>
            </a:prstGeom>
            <a:noFill/>
            <a:ln>
              <a:solidFill>
                <a:schemeClr val="bg1">
                  <a:lumMod val="75000"/>
                </a:schemeClr>
              </a:solidFill>
            </a:ln>
          </p:spPr>
          <p:txBody>
            <a:bodyPr wrap="square" rtlCol="0">
              <a:spAutoFit/>
            </a:bodyPr>
            <a:lstStyle/>
            <a:p>
              <a:pPr algn="ct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产品分离提纯</a:t>
              </a:r>
              <a:endParaRPr lang="zh-CN" altLang="en-US" sz="1600" b="1" dirty="0">
                <a:solidFill>
                  <a:schemeClr val="bg2">
                    <a:lumMod val="50000"/>
                  </a:schemeClr>
                </a:solidFill>
                <a:latin typeface="微软雅黑" panose="020B0503020204020204" pitchFamily="34" charset="-122"/>
                <a:ea typeface="微软雅黑" panose="020B0503020204020204" pitchFamily="34" charset="-122"/>
              </a:endParaRPr>
            </a:p>
          </p:txBody>
        </p:sp>
      </p:grpSp>
      <p:pic>
        <p:nvPicPr>
          <p:cNvPr id="94" name="图片 93"/>
          <p:cNvPicPr>
            <a:picLocks noChangeAspect="1"/>
          </p:cNvPicPr>
          <p:nvPr/>
        </p:nvPicPr>
        <p:blipFill>
          <a:blip r:embed="rId1"/>
          <a:stretch>
            <a:fillRect/>
          </a:stretch>
        </p:blipFill>
        <p:spPr>
          <a:xfrm>
            <a:off x="11194620" y="27708"/>
            <a:ext cx="729526" cy="729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p:cTn id="11" dur="500" fill="hold"/>
                                        <p:tgtEl>
                                          <p:spTgt spid="86"/>
                                        </p:tgtEl>
                                        <p:attrNameLst>
                                          <p:attrName>ppt_w</p:attrName>
                                        </p:attrNameLst>
                                      </p:cBhvr>
                                      <p:tavLst>
                                        <p:tav tm="0">
                                          <p:val>
                                            <p:fltVal val="0"/>
                                          </p:val>
                                        </p:tav>
                                        <p:tav tm="100000">
                                          <p:val>
                                            <p:strVal val="#ppt_w"/>
                                          </p:val>
                                        </p:tav>
                                      </p:tavLst>
                                    </p:anim>
                                    <p:anim calcmode="lin" valueType="num">
                                      <p:cBhvr>
                                        <p:cTn id="12" dur="5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p:cTn id="27" dur="500" fill="hold"/>
                                        <p:tgtEl>
                                          <p:spTgt spid="93"/>
                                        </p:tgtEl>
                                        <p:attrNameLst>
                                          <p:attrName>ppt_w</p:attrName>
                                        </p:attrNameLst>
                                      </p:cBhvr>
                                      <p:tavLst>
                                        <p:tav tm="0">
                                          <p:val>
                                            <p:fltVal val="0"/>
                                          </p:val>
                                        </p:tav>
                                        <p:tav tm="100000">
                                          <p:val>
                                            <p:strVal val="#ppt_w"/>
                                          </p:val>
                                        </p:tav>
                                      </p:tavLst>
                                    </p:anim>
                                    <p:anim calcmode="lin" valueType="num">
                                      <p:cBhvr>
                                        <p:cTn id="28" dur="500" fill="hold"/>
                                        <p:tgtEl>
                                          <p:spTgt spid="93"/>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barn(inVertical)">
                                      <p:cBhvr>
                                        <p:cTn id="39" dur="500"/>
                                        <p:tgtEl>
                                          <p:spTgt spid="8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par>
                                <p:cTn id="48" presetID="16" presetClass="entr" presetSubtype="21" fill="hold" nodeType="with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barn(inVertical)">
                                      <p:cBhvr>
                                        <p:cTn id="50" dur="500"/>
                                        <p:tgtEl>
                                          <p:spTgt spid="8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500"/>
                                        <p:tgtEl>
                                          <p:spTgt spid="28"/>
                                        </p:tgtEl>
                                      </p:cBhvr>
                                    </p:animEffect>
                                  </p:childTnLst>
                                </p:cTn>
                              </p:par>
                              <p:par>
                                <p:cTn id="59" presetID="16" presetClass="entr" presetSubtype="21" fill="hold" nodeType="with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barn(inVertical)">
                                      <p:cBhvr>
                                        <p:cTn id="61" dur="500"/>
                                        <p:tgtEl>
                                          <p:spTgt spid="84"/>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1" nodeType="click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P spid="27" grpId="0" animBg="1"/>
      <p:bldP spid="28" grpId="0" animBg="1"/>
      <p:bldP spid="36" grpId="1"/>
    </p:bldLst>
  </p:timing>
</p:sld>
</file>

<file path=ppt/tags/tag1.xml><?xml version="1.0" encoding="utf-8"?>
<p:tagLst xmlns:p="http://schemas.openxmlformats.org/presentationml/2006/main">
  <p:tag name="TABLE_ENDDRAG_ORIGIN_RECT" val="844*369"/>
  <p:tag name="TABLE_ENDDRAG_RECT" val="62*136*844*369"/>
</p:tagLst>
</file>

<file path=ppt/tags/tag2.xml><?xml version="1.0" encoding="utf-8"?>
<p:tagLst xmlns:p="http://schemas.openxmlformats.org/presentationml/2006/main">
  <p:tag name="TABLE_ENDDRAG_ORIGIN_RECT" val="844*369"/>
  <p:tag name="TABLE_ENDDRAG_RECT" val="62*136*844*36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7140</Words>
  <Application>WPS 演示</Application>
  <PresentationFormat>宽屏</PresentationFormat>
  <Paragraphs>1055</Paragraphs>
  <Slides>25</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25</vt:i4>
      </vt:variant>
    </vt:vector>
  </HeadingPairs>
  <TitlesOfParts>
    <vt:vector size="39" baseType="lpstr">
      <vt:lpstr>Arial</vt:lpstr>
      <vt:lpstr>宋体</vt:lpstr>
      <vt:lpstr>Wingdings</vt:lpstr>
      <vt:lpstr>微软雅黑</vt:lpstr>
      <vt:lpstr>Times New Roman</vt:lpstr>
      <vt:lpstr>楷体</vt:lpstr>
      <vt:lpstr>等线</vt:lpstr>
      <vt:lpstr>Arial Unicode MS</vt:lpstr>
      <vt:lpstr>等线 Light</vt:lpstr>
      <vt:lpstr>华文新魏</vt:lpstr>
      <vt:lpstr>Calibri</vt:lpstr>
      <vt:lpstr>Office 主题​​</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先森 翟</dc:creator>
  <cp:lastModifiedBy>王志庚</cp:lastModifiedBy>
  <cp:revision>211</cp:revision>
  <dcterms:created xsi:type="dcterms:W3CDTF">2024-09-14T22:56:00Z</dcterms:created>
  <dcterms:modified xsi:type="dcterms:W3CDTF">2025-03-26T22:42:00Z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B86A5BF9B5294873984848B39630B0F7_12</vt:lpwstr>
  </property>
  <property fmtid="{D5CDD505-2E9C-101B-9397-08002B2CF9AE}" pid="3" name="KSOProductBuildVer">
    <vt:lpwstr>2052-12.1.0.20754</vt:lpwstr>
  </property>
</Properties>
</file>