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5.xml" ContentType="application/vnd.openxmlformats-officedocument.presentationml.notesSlide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tags/tag16.xml" ContentType="application/vnd.openxmlformats-officedocument.presentationml.tags+xml"/>
  <Override PartName="/ppt/notesSlides/notesSlide7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8.xml" ContentType="application/vnd.openxmlformats-officedocument.presentationml.notesSlide+xml"/>
  <Override PartName="/ppt/tags/tag19.xml" ContentType="application/vnd.openxmlformats-officedocument.presentationml.tags+xml"/>
  <Override PartName="/ppt/notesSlides/notesSlide9.xml" ContentType="application/vnd.openxmlformats-officedocument.presentationml.notesSlide+xml"/>
  <Override PartName="/ppt/tags/tag20.xml" ContentType="application/vnd.openxmlformats-officedocument.presentationml.tags+xml"/>
  <Override PartName="/ppt/notesSlides/notesSlide10.xml" ContentType="application/vnd.openxmlformats-officedocument.presentationml.notesSlide+xml"/>
  <Override PartName="/ppt/tags/tag21.xml" ContentType="application/vnd.openxmlformats-officedocument.presentationml.tags+xml"/>
  <Override PartName="/ppt/notesSlides/notesSlide11.xml" ContentType="application/vnd.openxmlformats-officedocument.presentationml.notesSlide+xml"/>
  <Override PartName="/ppt/tags/tag22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6" r:id="rId1"/>
  </p:sldMasterIdLst>
  <p:notesMasterIdLst>
    <p:notesMasterId r:id="rId53"/>
  </p:notesMasterIdLst>
  <p:handoutMasterIdLst>
    <p:handoutMasterId r:id="rId54"/>
  </p:handoutMasterIdLst>
  <p:sldIdLst>
    <p:sldId id="256" r:id="rId2"/>
    <p:sldId id="257" r:id="rId3"/>
    <p:sldId id="258" r:id="rId4"/>
    <p:sldId id="259" r:id="rId5"/>
    <p:sldId id="260" r:id="rId6"/>
    <p:sldId id="346" r:id="rId7"/>
    <p:sldId id="269" r:id="rId8"/>
    <p:sldId id="270" r:id="rId9"/>
    <p:sldId id="283" r:id="rId10"/>
    <p:sldId id="308" r:id="rId11"/>
    <p:sldId id="284" r:id="rId12"/>
    <p:sldId id="348" r:id="rId13"/>
    <p:sldId id="285" r:id="rId14"/>
    <p:sldId id="262" r:id="rId15"/>
    <p:sldId id="263" r:id="rId16"/>
    <p:sldId id="264" r:id="rId17"/>
    <p:sldId id="265" r:id="rId18"/>
    <p:sldId id="287" r:id="rId19"/>
    <p:sldId id="288" r:id="rId20"/>
    <p:sldId id="272" r:id="rId21"/>
    <p:sldId id="349" r:id="rId22"/>
    <p:sldId id="350" r:id="rId23"/>
    <p:sldId id="293" r:id="rId24"/>
    <p:sldId id="290" r:id="rId25"/>
    <p:sldId id="292" r:id="rId26"/>
    <p:sldId id="297" r:id="rId27"/>
    <p:sldId id="298" r:id="rId28"/>
    <p:sldId id="299" r:id="rId29"/>
    <p:sldId id="300" r:id="rId30"/>
    <p:sldId id="351" r:id="rId31"/>
    <p:sldId id="312" r:id="rId32"/>
    <p:sldId id="313" r:id="rId33"/>
    <p:sldId id="314" r:id="rId34"/>
    <p:sldId id="315" r:id="rId35"/>
    <p:sldId id="273" r:id="rId36"/>
    <p:sldId id="352" r:id="rId37"/>
    <p:sldId id="274" r:id="rId38"/>
    <p:sldId id="275" r:id="rId39"/>
    <p:sldId id="277" r:id="rId40"/>
    <p:sldId id="354" r:id="rId41"/>
    <p:sldId id="355" r:id="rId42"/>
    <p:sldId id="311" r:id="rId43"/>
    <p:sldId id="335" r:id="rId44"/>
    <p:sldId id="353" r:id="rId45"/>
    <p:sldId id="337" r:id="rId46"/>
    <p:sldId id="338" r:id="rId47"/>
    <p:sldId id="339" r:id="rId48"/>
    <p:sldId id="341" r:id="rId49"/>
    <p:sldId id="344" r:id="rId50"/>
    <p:sldId id="345" r:id="rId51"/>
    <p:sldId id="356" r:id="rId52"/>
  </p:sldIdLst>
  <p:sldSz cx="9144000" cy="6858000" type="screen4x3"/>
  <p:notesSz cx="6858000" cy="9144000"/>
  <p:custDataLst>
    <p:tags r:id="rId55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32">
          <p15:clr>
            <a:srgbClr val="A4A3A4"/>
          </p15:clr>
        </p15:guide>
        <p15:guide id="2" pos="28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54"/>
    <p:restoredTop sz="94584"/>
  </p:normalViewPr>
  <p:slideViewPr>
    <p:cSldViewPr showGuides="1">
      <p:cViewPr varScale="1">
        <p:scale>
          <a:sx n="81" d="100"/>
          <a:sy n="81" d="100"/>
        </p:scale>
        <p:origin x="834" y="72"/>
      </p:cViewPr>
      <p:guideLst>
        <p:guide orient="horz" pos="2332"/>
        <p:guide pos="284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image" Target="../media/image46.emf"/><Relationship Id="rId1" Type="http://schemas.openxmlformats.org/officeDocument/2006/relationships/image" Target="../media/image45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2" Type="http://schemas.openxmlformats.org/officeDocument/2006/relationships/image" Target="../media/image49.emf"/><Relationship Id="rId1" Type="http://schemas.openxmlformats.org/officeDocument/2006/relationships/image" Target="../media/image48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image" Target="../media/image46.emf"/><Relationship Id="rId1" Type="http://schemas.openxmlformats.org/officeDocument/2006/relationships/image" Target="../media/image4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 typeface="Arial" panose="020B0604020202090204" pitchFamily="34" charset="0"/>
              <a:buNone/>
              <a:defRPr kumimoji="1"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 typeface="Arial" panose="020B0604020202090204" pitchFamily="34" charset="0"/>
              <a:buNone/>
              <a:defRPr kumimoji="1"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 typeface="Arial" panose="020B0604020202090204" pitchFamily="34" charset="0"/>
              <a:buNone/>
              <a:defRPr kumimoji="1"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buFont typeface="Arial" panose="020B0604020202090204" pitchFamily="34" charset="0"/>
              <a:buNone/>
              <a:defRPr kumimoji="1"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fld id="{D81E28F5-E1CB-F940-9180-34CE0DA0D29D}" type="slidenum">
              <a:rPr kumimoji="1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宋体" pitchFamily="2" charset="-122"/>
                <a:cs typeface="+mn-cs"/>
              </a:rPr>
              <a:t>‹#›</a:t>
            </a:fld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68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 typeface="Arial" panose="020B0604020202090204" pitchFamily="34" charset="0"/>
              <a:buNone/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 typeface="Arial" panose="020B0604020202090204" pitchFamily="34" charset="0"/>
              <a:buNone/>
              <a:defRPr sz="1200" noProof="1" smtClean="0">
                <a:latin typeface="Arial" panose="020B0604020202090204" pitchFamily="34" charset="0"/>
                <a:ea typeface="宋体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12292" name="幻灯片图像占位符 3"/>
          <p:cNvSpPr>
            <a:spLocks noGrp="1" noRot="1" noChangeAspect="1"/>
          </p:cNvSpPr>
          <p:nvPr>
            <p:ph type="sldImg" idx="6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293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 typeface="Arial" panose="020B0604020202090204" pitchFamily="34" charset="0"/>
              <a:buNone/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buFont typeface="Arial" panose="020B0604020202090204" pitchFamily="34" charset="0"/>
              <a:buNone/>
              <a:defRPr sz="1200" noProof="1" smtClean="0">
                <a:latin typeface="Arial" panose="020B0604020202090204" pitchFamily="34" charset="0"/>
                <a:ea typeface="宋体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fld id="{5DC3D3C1-0BBC-D44D-A9BD-7269BC8986AE}" type="slidenum"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宋体" pitchFamily="2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8235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/>
            <a:endParaRPr lang="zh-CN" altLang="en-US"/>
          </a:p>
        </p:txBody>
      </p:sp>
      <p:sp>
        <p:nvSpPr>
          <p:cNvPr id="16387" name="灯片编号占位符 3"/>
          <p:cNvSpPr txBox="1"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en-US" altLang="en-US" sz="1200">
                <a:solidFill>
                  <a:srgbClr val="000000"/>
                </a:solidFill>
                <a:latin typeface="Calibri"/>
                <a:ea typeface="微软雅黑" charset="-122"/>
                <a:sym typeface="+mn-ea"/>
              </a:rPr>
              <a:t>2</a:t>
            </a:fld>
            <a:endParaRPr lang="en-US" altLang="en-US" sz="1200">
              <a:solidFill>
                <a:srgbClr val="000000"/>
              </a:solidFill>
              <a:latin typeface="Calibri"/>
              <a:ea typeface="微软雅黑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940607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37890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/>
            <a:endParaRPr lang="zh-CN" altLang="en-US"/>
          </a:p>
        </p:txBody>
      </p:sp>
      <p:sp>
        <p:nvSpPr>
          <p:cNvPr id="37891" name="灯片编号占位符 3"/>
          <p:cNvSpPr txBox="1"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buChar char="•"/>
            </a:pPr>
            <a:fld id="{9A0DB2DC-4C9A-4742-B13C-FB6460FD3503}" type="slidenum">
              <a:rPr lang="en-US" altLang="en-US" sz="1200"/>
              <a:t>37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5451961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39938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/>
            <a:endParaRPr lang="zh-CN" altLang="en-US"/>
          </a:p>
        </p:txBody>
      </p:sp>
      <p:sp>
        <p:nvSpPr>
          <p:cNvPr id="39939" name="灯片编号占位符 3"/>
          <p:cNvSpPr txBox="1"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buChar char="•"/>
            </a:pPr>
            <a:fld id="{9A0DB2DC-4C9A-4742-B13C-FB6460FD3503}" type="slidenum">
              <a:rPr lang="en-US" altLang="en-US" sz="1200"/>
              <a:t>38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6796426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41986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/>
            <a:endParaRPr lang="zh-CN" altLang="en-US"/>
          </a:p>
        </p:txBody>
      </p:sp>
      <p:sp>
        <p:nvSpPr>
          <p:cNvPr id="41987" name="灯片编号占位符 3"/>
          <p:cNvSpPr txBox="1"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buChar char="•"/>
            </a:pPr>
            <a:fld id="{9A0DB2DC-4C9A-4742-B13C-FB6460FD3503}" type="slidenum">
              <a:rPr lang="en-US" altLang="en-US" sz="1200"/>
              <a:t>39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796220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21506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/>
            <a:endParaRPr lang="zh-CN" altLang="en-US"/>
          </a:p>
        </p:txBody>
      </p:sp>
      <p:sp>
        <p:nvSpPr>
          <p:cNvPr id="21507" name="灯片编号占位符 3"/>
          <p:cNvSpPr txBox="1"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buChar char="•"/>
            </a:pPr>
            <a:fld id="{9A0DB2DC-4C9A-4742-B13C-FB6460FD3503}" type="slidenum">
              <a:rPr lang="en-US" altLang="en-US" sz="1200"/>
              <a:t>7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456405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23554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/>
            <a:endParaRPr lang="zh-CN" altLang="en-US"/>
          </a:p>
        </p:txBody>
      </p:sp>
      <p:sp>
        <p:nvSpPr>
          <p:cNvPr id="23555" name="灯片编号占位符 3"/>
          <p:cNvSpPr txBox="1"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buChar char="•"/>
            </a:pPr>
            <a:fld id="{9A0DB2DC-4C9A-4742-B13C-FB6460FD3503}" type="slidenum">
              <a:rPr lang="en-US" altLang="en-US" sz="1200"/>
              <a:t>8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952585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幻灯片图像占位符 52225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2227" name="文本占位符 5222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r>
              <a:rPr lang="zh-CN" altLang="en-US"/>
              <a:t>分子式相同，结构不同的化合物互称为同分异构体。在中学阶段结构不同有以下三种情况：类别不同，碳链不同，位置不同（环上支链及官能团）。因此同分异构体书写的一般思路为：类别异构</a:t>
            </a:r>
            <a:r>
              <a:rPr lang="en-US" altLang="zh-CN"/>
              <a:t>→</a:t>
            </a:r>
            <a:r>
              <a:rPr lang="zh-CN" altLang="en-US"/>
              <a:t>碳链异构</a:t>
            </a:r>
            <a:r>
              <a:rPr lang="en-US" altLang="zh-CN"/>
              <a:t>→</a:t>
            </a:r>
            <a:r>
              <a:rPr lang="zh-CN" altLang="en-US"/>
              <a:t>位置异位。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zh-CN" altLang="en-US" sz="1200"/>
              <a:t>9</a:t>
            </a:fld>
            <a:endParaRPr lang="zh-CN" altLang="en-US" sz="1200"/>
          </a:p>
        </p:txBody>
      </p:sp>
    </p:spTree>
    <p:extLst>
      <p:ext uri="{BB962C8B-B14F-4D97-AF65-F5344CB8AC3E}">
        <p14:creationId xmlns:p14="http://schemas.microsoft.com/office/powerpoint/2010/main" val="17525759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4338" name="备注占位符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 anchor="t"/>
          <a:lstStyle/>
          <a:p>
            <a:pPr lvl="0"/>
            <a:endParaRPr lang="zh-CN" altLang="en-US"/>
          </a:p>
        </p:txBody>
      </p:sp>
      <p:sp>
        <p:nvSpPr>
          <p:cNvPr id="14339" name="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b"/>
          <a:lstStyle/>
          <a:p>
            <a:pPr lvl="0" indent="0" algn="r"/>
            <a:fld id="{9A0DB2DC-4C9A-4742-B13C-FB6460FD3503}" type="slidenum">
              <a:rPr lang="zh-CN" altLang="en-US" sz="1200"/>
              <a:t>19</a:t>
            </a:fld>
            <a:endParaRPr lang="zh-CN" altLang="en-US" sz="1200"/>
          </a:p>
        </p:txBody>
      </p:sp>
    </p:spTree>
    <p:extLst>
      <p:ext uri="{BB962C8B-B14F-4D97-AF65-F5344CB8AC3E}">
        <p14:creationId xmlns:p14="http://schemas.microsoft.com/office/powerpoint/2010/main" val="2376043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33794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/>
            <a:endParaRPr lang="zh-CN" altLang="en-US"/>
          </a:p>
        </p:txBody>
      </p:sp>
      <p:sp>
        <p:nvSpPr>
          <p:cNvPr id="33795" name="灯片编号占位符 3"/>
          <p:cNvSpPr txBox="1"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buChar char="•"/>
            </a:pPr>
            <a:fld id="{9A0DB2DC-4C9A-4742-B13C-FB6460FD3503}" type="slidenum">
              <a:rPr lang="en-US" altLang="en-US" sz="1200"/>
              <a:t>20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7988731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64903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35842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/>
            <a:endParaRPr lang="zh-CN" altLang="en-US"/>
          </a:p>
        </p:txBody>
      </p:sp>
      <p:sp>
        <p:nvSpPr>
          <p:cNvPr id="35843" name="灯片编号占位符 3"/>
          <p:cNvSpPr txBox="1"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buChar char="•"/>
            </a:pPr>
            <a:fld id="{9A0DB2DC-4C9A-4742-B13C-FB6460FD3503}" type="slidenum">
              <a:rPr lang="en-US" altLang="en-US" sz="1200"/>
              <a:t>35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4922883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35842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/>
            <a:endParaRPr lang="zh-CN" altLang="en-US"/>
          </a:p>
        </p:txBody>
      </p:sp>
      <p:sp>
        <p:nvSpPr>
          <p:cNvPr id="35843" name="灯片编号占位符 3"/>
          <p:cNvSpPr txBox="1"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buChar char="•"/>
            </a:pPr>
            <a:fld id="{9A0DB2DC-4C9A-4742-B13C-FB6460FD3503}" type="slidenum">
              <a:rPr lang="en-US" altLang="en-US" sz="1200"/>
              <a:t>36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099931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2502F-3C24-448B-9C2F-C6D62371D0EE}" type="datetimeFigureOut">
              <a:rPr lang="zh-CN" altLang="en-US" smtClean="0"/>
              <a:t>2021/6/18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7736-9B80-45D7-905B-99DD840260C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4817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2502F-3C24-448B-9C2F-C6D62371D0EE}" type="datetimeFigureOut">
              <a:rPr lang="zh-CN" altLang="en-US" smtClean="0"/>
              <a:t>2021/6/18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7736-9B80-45D7-905B-99DD840260C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7597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2502F-3C24-448B-9C2F-C6D62371D0EE}" type="datetimeFigureOut">
              <a:rPr lang="zh-CN" altLang="en-US" smtClean="0"/>
              <a:t>2021/6/18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7736-9B80-45D7-905B-99DD840260C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1405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90204" pitchFamily="34" charset="0"/>
              </a:rPr>
              <a:t>‹#›</a:t>
            </a:fld>
            <a:endParaRPr lang="zh-CN" altLang="en-US">
              <a:latin typeface="Arial" panose="020B0604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44230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2502F-3C24-448B-9C2F-C6D62371D0EE}" type="datetimeFigureOut">
              <a:rPr lang="zh-CN" altLang="en-US" smtClean="0"/>
              <a:t>2021/6/18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7736-9B80-45D7-905B-99DD840260C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1649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2502F-3C24-448B-9C2F-C6D62371D0EE}" type="datetimeFigureOut">
              <a:rPr lang="zh-CN" altLang="en-US" smtClean="0"/>
              <a:t>2021/6/18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7736-9B80-45D7-905B-99DD840260C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457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2502F-3C24-448B-9C2F-C6D62371D0EE}" type="datetimeFigureOut">
              <a:rPr lang="zh-CN" altLang="en-US" smtClean="0"/>
              <a:t>2021/6/18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7736-9B80-45D7-905B-99DD840260C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8490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2502F-3C24-448B-9C2F-C6D62371D0EE}" type="datetimeFigureOut">
              <a:rPr lang="zh-CN" altLang="en-US" smtClean="0"/>
              <a:t>2021/6/18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7736-9B80-45D7-905B-99DD840260C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9407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2502F-3C24-448B-9C2F-C6D62371D0EE}" type="datetimeFigureOut">
              <a:rPr lang="zh-CN" altLang="en-US" smtClean="0"/>
              <a:t>2021/6/18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7736-9B80-45D7-905B-99DD840260C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89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2502F-3C24-448B-9C2F-C6D62371D0EE}" type="datetimeFigureOut">
              <a:rPr lang="zh-CN" altLang="en-US" smtClean="0"/>
              <a:t>2021/6/18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7736-9B80-45D7-905B-99DD840260C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183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2502F-3C24-448B-9C2F-C6D62371D0EE}" type="datetimeFigureOut">
              <a:rPr lang="zh-CN" altLang="en-US" smtClean="0"/>
              <a:t>2021/6/18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7736-9B80-45D7-905B-99DD840260C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4222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2502F-3C24-448B-9C2F-C6D62371D0EE}" type="datetimeFigureOut">
              <a:rPr lang="zh-CN" altLang="en-US" smtClean="0"/>
              <a:t>2021/6/18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7736-9B80-45D7-905B-99DD840260C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2473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2502F-3C24-448B-9C2F-C6D62371D0EE}" type="datetimeFigureOut">
              <a:rPr lang="zh-CN" altLang="en-US" smtClean="0"/>
              <a:t>2021/6/18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E7736-9B80-45D7-905B-99DD840260C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6933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6.png"/><Relationship Id="rId7" Type="http://schemas.openxmlformats.org/officeDocument/2006/relationships/image" Target="../media/image17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slide" Target="slide2.xml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ppt/slides/ppt/slides/clipboard/drawings/clipboard/slides/ppt/slides/NULL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e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6.e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45.e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2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9.emf"/><Relationship Id="rId11" Type="http://schemas.openxmlformats.org/officeDocument/2006/relationships/image" Target="../media/image27.png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26.png"/><Relationship Id="rId4" Type="http://schemas.openxmlformats.org/officeDocument/2006/relationships/image" Target="../media/image48.emf"/><Relationship Id="rId9" Type="http://schemas.openxmlformats.org/officeDocument/2006/relationships/image" Target="../media/image25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emf"/><Relationship Id="rId13" Type="http://schemas.openxmlformats.org/officeDocument/2006/relationships/image" Target="../media/image15.png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6.emf"/><Relationship Id="rId11" Type="http://schemas.openxmlformats.org/officeDocument/2006/relationships/image" Target="../media/image16.png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6.png"/><Relationship Id="rId4" Type="http://schemas.openxmlformats.org/officeDocument/2006/relationships/image" Target="../media/image45.emf"/><Relationship Id="rId9" Type="http://schemas.openxmlformats.org/officeDocument/2006/relationships/image" Target="../media/image2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4" Type="http://schemas.openxmlformats.org/officeDocument/2006/relationships/image" Target="../media/image38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.emf"/><Relationship Id="rId2" Type="http://schemas.openxmlformats.org/officeDocument/2006/relationships/tags" Target="../tags/tag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9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8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.emf"/><Relationship Id="rId2" Type="http://schemas.openxmlformats.org/officeDocument/2006/relationships/tags" Target="../tags/tag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7.e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1691680" y="2780928"/>
            <a:ext cx="7128792" cy="854075"/>
          </a:xfrm>
        </p:spPr>
        <p:txBody>
          <a:bodyPr vert="horz" wrap="square" lIns="90000" tIns="46800" rIns="90000" bIns="46800" anchor="b"/>
          <a:lstStyle/>
          <a:p>
            <a:r>
              <a:rPr lang="zh-CN" altLang="en-US" sz="3800" b="1" kern="1200" dirty="0" smtClean="0">
                <a:solidFill>
                  <a:srgbClr val="333236"/>
                </a:solidFill>
                <a:latin typeface="华文新魏" charset="-122"/>
                <a:ea typeface="华文新魏" charset="-122"/>
                <a:cs typeface="+mj-cs"/>
              </a:rPr>
              <a:t>同分异构体的类型及解题策略</a:t>
            </a:r>
            <a:endParaRPr lang="zh-CN" altLang="en-US" sz="3800" b="1" kern="1200" dirty="0">
              <a:solidFill>
                <a:srgbClr val="333236"/>
              </a:solidFill>
              <a:latin typeface="华文新魏" charset="-122"/>
              <a:ea typeface="华文新魏" charset="-122"/>
              <a:cs typeface="+mj-cs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sz="900">
                <a:latin typeface="Arial" panose="020B0604020202090204" pitchFamily="34" charset="0"/>
              </a:rPr>
              <a:t>10</a:t>
            </a:fld>
            <a:endParaRPr lang="zh-CN" altLang="en-US" sz="900">
              <a:latin typeface="Arial" panose="020B0604020202090204" pitchFamily="34" charset="0"/>
            </a:endParaRPr>
          </a:p>
        </p:txBody>
      </p:sp>
      <p:graphicFrame>
        <p:nvGraphicFramePr>
          <p:cNvPr id="123994" name="内容占位符 12399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31775369"/>
              </p:ext>
            </p:extLst>
          </p:nvPr>
        </p:nvGraphicFramePr>
        <p:xfrm>
          <a:off x="1798638" y="1268413"/>
          <a:ext cx="7345362" cy="4608512"/>
        </p:xfrm>
        <a:graphic>
          <a:graphicData uri="http://schemas.openxmlformats.org/drawingml/2006/table">
            <a:tbl>
              <a:tblPr/>
              <a:tblGrid>
                <a:gridCol w="2841389"/>
                <a:gridCol w="4503426"/>
              </a:tblGrid>
              <a:tr h="576064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800" b="1">
                          <a:latin typeface="Times New Roman" panose="02020503050405090304" pitchFamily="18" charset="0"/>
                        </a:rPr>
                        <a:t>组成通式 </a:t>
                      </a: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800" b="1">
                          <a:latin typeface="Times New Roman" panose="02020503050405090304" pitchFamily="18" charset="0"/>
                        </a:rPr>
                        <a:t>可能的类别</a:t>
                      </a: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C</a:t>
                      </a:r>
                      <a:r>
                        <a:rPr lang="en-US" altLang="zh-CN" sz="2800" b="1" baseline="-25000">
                          <a:latin typeface="Times New Roman" panose="02020503050405090304" pitchFamily="18" charset="0"/>
                        </a:rPr>
                        <a:t>n</a:t>
                      </a: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H</a:t>
                      </a:r>
                      <a:r>
                        <a:rPr lang="en-US" altLang="zh-CN" sz="2800" b="1" baseline="-25000">
                          <a:latin typeface="Times New Roman" panose="02020503050405090304" pitchFamily="18" charset="0"/>
                        </a:rPr>
                        <a:t>2n</a:t>
                      </a: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2800" b="1">
                        <a:latin typeface="Times New Roman" panose="0202050305040509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C</a:t>
                      </a:r>
                      <a:r>
                        <a:rPr lang="en-US" altLang="zh-CN" sz="2800" b="1" baseline="-25000">
                          <a:latin typeface="Times New Roman" panose="02020503050405090304" pitchFamily="18" charset="0"/>
                        </a:rPr>
                        <a:t>n</a:t>
                      </a: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H</a:t>
                      </a:r>
                      <a:r>
                        <a:rPr lang="en-US" altLang="zh-CN" sz="2800" b="1" baseline="-25000">
                          <a:latin typeface="Times New Roman" panose="02020503050405090304" pitchFamily="18" charset="0"/>
                        </a:rPr>
                        <a:t>2n+1</a:t>
                      </a: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X</a:t>
                      </a: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2800" b="1">
                        <a:latin typeface="Times New Roman" panose="0202050305040509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C</a:t>
                      </a:r>
                      <a:r>
                        <a:rPr lang="en-US" altLang="zh-CN" sz="2800" b="1" baseline="-25000">
                          <a:latin typeface="Times New Roman" panose="02020503050405090304" pitchFamily="18" charset="0"/>
                        </a:rPr>
                        <a:t>n</a:t>
                      </a: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H</a:t>
                      </a:r>
                      <a:r>
                        <a:rPr lang="en-US" altLang="zh-CN" sz="2800" b="1" baseline="-25000">
                          <a:latin typeface="Times New Roman" panose="02020503050405090304" pitchFamily="18" charset="0"/>
                        </a:rPr>
                        <a:t>2n+2</a:t>
                      </a: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O</a:t>
                      </a: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2800" b="1">
                        <a:latin typeface="Times New Roman" panose="0202050305040509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C</a:t>
                      </a:r>
                      <a:r>
                        <a:rPr lang="en-US" altLang="zh-CN" sz="2800" b="1" baseline="-25000">
                          <a:latin typeface="Times New Roman" panose="02020503050405090304" pitchFamily="18" charset="0"/>
                        </a:rPr>
                        <a:t>n</a:t>
                      </a: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H</a:t>
                      </a:r>
                      <a:r>
                        <a:rPr lang="en-US" altLang="zh-CN" sz="2800" b="1" baseline="-25000">
                          <a:latin typeface="Times New Roman" panose="02020503050405090304" pitchFamily="18" charset="0"/>
                        </a:rPr>
                        <a:t>2n</a:t>
                      </a: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O</a:t>
                      </a: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2800" b="1">
                        <a:latin typeface="Times New Roman" panose="0202050305040509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C</a:t>
                      </a:r>
                      <a:r>
                        <a:rPr lang="en-US" altLang="zh-CN" sz="2800" b="1" baseline="-25000">
                          <a:latin typeface="Times New Roman" panose="02020503050405090304" pitchFamily="18" charset="0"/>
                        </a:rPr>
                        <a:t>n</a:t>
                      </a: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H</a:t>
                      </a:r>
                      <a:r>
                        <a:rPr lang="en-US" altLang="zh-CN" sz="2800" b="1" baseline="-25000">
                          <a:latin typeface="Times New Roman" panose="02020503050405090304" pitchFamily="18" charset="0"/>
                        </a:rPr>
                        <a:t>2n</a:t>
                      </a: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O</a:t>
                      </a:r>
                      <a:r>
                        <a:rPr lang="en-US" altLang="zh-CN" sz="2800" b="1" baseline="-25000">
                          <a:latin typeface="Times New Roman" panose="02020503050405090304" pitchFamily="18" charset="0"/>
                        </a:rPr>
                        <a:t>2</a:t>
                      </a: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2800" b="1">
                        <a:latin typeface="Times New Roman" panose="0202050305040509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C</a:t>
                      </a:r>
                      <a:r>
                        <a:rPr lang="en-US" altLang="zh-CN" sz="2800" b="1" baseline="-25000">
                          <a:latin typeface="Times New Roman" panose="02020503050405090304" pitchFamily="18" charset="0"/>
                        </a:rPr>
                        <a:t>n</a:t>
                      </a: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H</a:t>
                      </a:r>
                      <a:r>
                        <a:rPr lang="en-US" altLang="zh-CN" sz="2800" b="1" baseline="-25000">
                          <a:latin typeface="Times New Roman" panose="02020503050405090304" pitchFamily="18" charset="0"/>
                        </a:rPr>
                        <a:t>2n-6</a:t>
                      </a: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O</a:t>
                      </a: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2800" b="1">
                        <a:latin typeface="Times New Roman" panose="0202050305040509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C</a:t>
                      </a:r>
                      <a:r>
                        <a:rPr lang="en-US" altLang="zh-CN" sz="2800" b="1" baseline="-25000">
                          <a:latin typeface="Times New Roman" panose="02020503050405090304" pitchFamily="18" charset="0"/>
                        </a:rPr>
                        <a:t>n</a:t>
                      </a: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H</a:t>
                      </a:r>
                      <a:r>
                        <a:rPr lang="en-US" altLang="zh-CN" sz="2800" b="1" baseline="-25000">
                          <a:latin typeface="Times New Roman" panose="02020503050405090304" pitchFamily="18" charset="0"/>
                        </a:rPr>
                        <a:t>2n+1</a:t>
                      </a:r>
                      <a:r>
                        <a:rPr lang="en-US" altLang="zh-CN" sz="2800" b="1">
                          <a:latin typeface="Times New Roman" panose="02020503050405090304" pitchFamily="18" charset="0"/>
                        </a:rPr>
                        <a:t>NO</a:t>
                      </a:r>
                      <a:r>
                        <a:rPr lang="en-US" altLang="zh-CN" sz="2800" b="1" baseline="-25000">
                          <a:latin typeface="Times New Roman" panose="02020503050405090304" pitchFamily="18" charset="0"/>
                        </a:rPr>
                        <a:t>2</a:t>
                      </a:r>
                    </a:p>
                  </a:txBody>
                  <a:tcPr marL="68580" marR="68580" marT="34290" marB="3429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2800" b="1">
                        <a:latin typeface="Times New Roman" panose="02020503050405090304" pitchFamily="18" charset="0"/>
                      </a:endParaRPr>
                    </a:p>
                  </a:txBody>
                  <a:tcPr marL="68580" marR="68580" marT="34290" marB="3429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971" name="文本框 123970"/>
          <p:cNvSpPr txBox="1"/>
          <p:nvPr/>
        </p:nvSpPr>
        <p:spPr>
          <a:xfrm>
            <a:off x="4950619" y="1964611"/>
            <a:ext cx="1008609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200" b="1">
                <a:solidFill>
                  <a:srgbClr val="C00000"/>
                </a:solidFill>
                <a:latin typeface="Arial" panose="020B0604020202090204" pitchFamily="34" charset="0"/>
              </a:rPr>
              <a:t>烯烃</a:t>
            </a:r>
          </a:p>
        </p:txBody>
      </p:sp>
      <p:sp>
        <p:nvSpPr>
          <p:cNvPr id="123973" name="文本框 123972"/>
          <p:cNvSpPr txBox="1"/>
          <p:nvPr/>
        </p:nvSpPr>
        <p:spPr>
          <a:xfrm>
            <a:off x="5474494" y="2407523"/>
            <a:ext cx="184731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endParaRPr sz="3200" b="1">
              <a:solidFill>
                <a:srgbClr val="C00000"/>
              </a:solidFill>
              <a:latin typeface="Arial" panose="020B0604020202090204" pitchFamily="34" charset="0"/>
            </a:endParaRPr>
          </a:p>
        </p:txBody>
      </p:sp>
      <p:sp>
        <p:nvSpPr>
          <p:cNvPr id="123975" name="文本框 123974"/>
          <p:cNvSpPr txBox="1"/>
          <p:nvPr/>
        </p:nvSpPr>
        <p:spPr>
          <a:xfrm>
            <a:off x="4858941" y="2936160"/>
            <a:ext cx="2997937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200" b="1">
                <a:solidFill>
                  <a:srgbClr val="C00000"/>
                </a:solidFill>
                <a:latin typeface="Arial" panose="020B0604020202090204" pitchFamily="34" charset="0"/>
              </a:rPr>
              <a:t>饱和一元醇   醚</a:t>
            </a:r>
          </a:p>
        </p:txBody>
      </p:sp>
      <p:sp>
        <p:nvSpPr>
          <p:cNvPr id="123976" name="文本框 123975"/>
          <p:cNvSpPr txBox="1"/>
          <p:nvPr/>
        </p:nvSpPr>
        <p:spPr>
          <a:xfrm>
            <a:off x="5329238" y="3476704"/>
            <a:ext cx="157767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200" b="1">
                <a:solidFill>
                  <a:srgbClr val="C00000"/>
                </a:solidFill>
                <a:latin typeface="Arial" panose="020B0604020202090204" pitchFamily="34" charset="0"/>
              </a:rPr>
              <a:t>醛  酮   </a:t>
            </a:r>
          </a:p>
        </p:txBody>
      </p:sp>
      <p:sp>
        <p:nvSpPr>
          <p:cNvPr id="123977" name="文本框 123976"/>
          <p:cNvSpPr txBox="1"/>
          <p:nvPr/>
        </p:nvSpPr>
        <p:spPr>
          <a:xfrm>
            <a:off x="5131110" y="4102288"/>
            <a:ext cx="1762021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200" b="1">
                <a:solidFill>
                  <a:srgbClr val="C00000"/>
                </a:solidFill>
                <a:latin typeface="Arial" panose="020B0604020202090204" pitchFamily="34" charset="0"/>
              </a:rPr>
              <a:t>羧酸  酯 </a:t>
            </a:r>
          </a:p>
        </p:txBody>
      </p:sp>
      <p:sp>
        <p:nvSpPr>
          <p:cNvPr id="123978" name="文本框 123977"/>
          <p:cNvSpPr txBox="1"/>
          <p:nvPr/>
        </p:nvSpPr>
        <p:spPr>
          <a:xfrm>
            <a:off x="6667233" y="4708923"/>
            <a:ext cx="1420582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200" b="1">
                <a:solidFill>
                  <a:srgbClr val="C00000"/>
                </a:solidFill>
                <a:latin typeface="Arial" panose="020B0604020202090204" pitchFamily="34" charset="0"/>
              </a:rPr>
              <a:t>芳香醚</a:t>
            </a:r>
          </a:p>
        </p:txBody>
      </p:sp>
      <p:sp>
        <p:nvSpPr>
          <p:cNvPr id="123979" name="文本框 123978"/>
          <p:cNvSpPr txBox="1"/>
          <p:nvPr/>
        </p:nvSpPr>
        <p:spPr>
          <a:xfrm>
            <a:off x="4458467" y="5334803"/>
            <a:ext cx="2173993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200" b="1">
                <a:solidFill>
                  <a:srgbClr val="C00000"/>
                </a:solidFill>
                <a:latin typeface="Arial" panose="020B0604020202090204" pitchFamily="34" charset="0"/>
              </a:rPr>
              <a:t>硝基烷烃   </a:t>
            </a:r>
          </a:p>
        </p:txBody>
      </p:sp>
      <p:sp>
        <p:nvSpPr>
          <p:cNvPr id="123980" name="文本框 123979"/>
          <p:cNvSpPr txBox="1"/>
          <p:nvPr/>
        </p:nvSpPr>
        <p:spPr>
          <a:xfrm>
            <a:off x="6436296" y="5301208"/>
            <a:ext cx="1420582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200" b="1">
                <a:solidFill>
                  <a:srgbClr val="C00000"/>
                </a:solidFill>
                <a:latin typeface="Arial" panose="020B0604020202090204" pitchFamily="34" charset="0"/>
              </a:rPr>
              <a:t>氨基酸</a:t>
            </a:r>
          </a:p>
        </p:txBody>
      </p:sp>
      <p:sp>
        <p:nvSpPr>
          <p:cNvPr id="123981" name="矩形 123980"/>
          <p:cNvSpPr/>
          <p:nvPr/>
        </p:nvSpPr>
        <p:spPr>
          <a:xfrm>
            <a:off x="5922169" y="1971754"/>
            <a:ext cx="1420582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200" b="1">
                <a:solidFill>
                  <a:srgbClr val="C00000"/>
                </a:solidFill>
                <a:latin typeface="Arial" panose="020B0604020202090204" pitchFamily="34" charset="0"/>
              </a:rPr>
              <a:t>环烷烃</a:t>
            </a:r>
          </a:p>
        </p:txBody>
      </p:sp>
      <p:sp>
        <p:nvSpPr>
          <p:cNvPr id="123983" name="矩形 123982"/>
          <p:cNvSpPr/>
          <p:nvPr/>
        </p:nvSpPr>
        <p:spPr>
          <a:xfrm>
            <a:off x="4178126" y="4716433"/>
            <a:ext cx="596638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200" b="1">
                <a:solidFill>
                  <a:srgbClr val="C00000"/>
                </a:solidFill>
                <a:latin typeface="Arial" panose="020B0604020202090204" pitchFamily="34" charset="0"/>
              </a:rPr>
              <a:t>酚</a:t>
            </a:r>
          </a:p>
        </p:txBody>
      </p:sp>
      <p:sp>
        <p:nvSpPr>
          <p:cNvPr id="123984" name="矩形 123983"/>
          <p:cNvSpPr/>
          <p:nvPr/>
        </p:nvSpPr>
        <p:spPr>
          <a:xfrm>
            <a:off x="5015714" y="4687063"/>
            <a:ext cx="1420582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200" b="1">
                <a:solidFill>
                  <a:srgbClr val="C00000"/>
                </a:solidFill>
                <a:latin typeface="Arial" panose="020B0604020202090204" pitchFamily="34" charset="0"/>
              </a:rPr>
              <a:t>芳香醇</a:t>
            </a:r>
          </a:p>
        </p:txBody>
      </p:sp>
      <p:sp>
        <p:nvSpPr>
          <p:cNvPr id="123990" name="文本框 123989"/>
          <p:cNvSpPr txBox="1"/>
          <p:nvPr/>
        </p:nvSpPr>
        <p:spPr>
          <a:xfrm>
            <a:off x="5219700" y="2476579"/>
            <a:ext cx="1420582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200" b="1">
                <a:solidFill>
                  <a:srgbClr val="C00000"/>
                </a:solidFill>
                <a:latin typeface="Arial" panose="020B0604020202090204" pitchFamily="34" charset="0"/>
              </a:rPr>
              <a:t>卤代烃</a:t>
            </a:r>
          </a:p>
        </p:txBody>
      </p:sp>
      <p:sp>
        <p:nvSpPr>
          <p:cNvPr id="123993" name="文本框 123992"/>
          <p:cNvSpPr txBox="1"/>
          <p:nvPr/>
        </p:nvSpPr>
        <p:spPr>
          <a:xfrm>
            <a:off x="320913" y="373169"/>
            <a:ext cx="3846195" cy="583565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61000"/>
                  </a:srgbClr>
                </a:solidFill>
              </a14:hiddenFill>
            </a:ext>
          </a:extLst>
        </p:spPr>
        <p:txBody>
          <a:bodyPr wrap="none" anchor="t">
            <a:spAutoFit/>
          </a:bodyPr>
          <a:lstStyle/>
          <a:p>
            <a:r>
              <a:rPr lang="zh-CN" altLang="en-US" sz="3200" b="1">
                <a:solidFill>
                  <a:srgbClr val="002060"/>
                </a:solidFill>
                <a:latin typeface="Times New Roman" panose="02020503050405090304" pitchFamily="18" charset="0"/>
                <a:ea typeface="黑体" charset="-122"/>
              </a:rPr>
              <a:t>常见的类别异构现象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3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3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3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3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3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3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3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3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3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3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3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71" grpId="0"/>
      <p:bldP spid="123975" grpId="0"/>
      <p:bldP spid="123976" grpId="0"/>
      <p:bldP spid="123977" grpId="0"/>
      <p:bldP spid="123978" grpId="0"/>
      <p:bldP spid="123979" grpId="0"/>
      <p:bldP spid="123980" grpId="0"/>
      <p:bldP spid="123981" grpId="0"/>
      <p:bldP spid="123983" grpId="0"/>
      <p:bldP spid="123984" grpId="0"/>
      <p:bldP spid="12399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/>
          </p:cNvSpPr>
          <p:nvPr>
            <p:ph idx="1"/>
          </p:nvPr>
        </p:nvSpPr>
        <p:spPr>
          <a:xfrm>
            <a:off x="607695" y="1700808"/>
            <a:ext cx="7886700" cy="4351338"/>
          </a:xfrm>
          <a:noFill/>
        </p:spPr>
        <p:txBody>
          <a:bodyPr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zh-CN" altLang="en-US" sz="2800" b="1" smtClean="0">
                <a:latin typeface="微软雅黑" charset="-122"/>
                <a:ea typeface="微软雅黑" charset="-122"/>
                <a:cs typeface="微软雅黑" charset="-122"/>
              </a:rPr>
              <a:t>用于判断碳链异构体的数目</a:t>
            </a:r>
          </a:p>
          <a:p>
            <a:pPr lvl="1">
              <a:lnSpc>
                <a:spcPct val="100000"/>
              </a:lnSpc>
              <a:defRPr/>
            </a:pPr>
            <a:r>
              <a:rPr lang="zh-CN" altLang="en-US" sz="2800" b="1" smtClean="0">
                <a:latin typeface="微软雅黑" charset="-122"/>
                <a:ea typeface="微软雅黑" charset="-122"/>
                <a:cs typeface="微软雅黑" charset="-122"/>
              </a:rPr>
              <a:t>先写</a:t>
            </a:r>
            <a:r>
              <a:rPr lang="zh-CN" alt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charset="-122"/>
                <a:ea typeface="微软雅黑" charset="-122"/>
                <a:cs typeface="微软雅黑" charset="-122"/>
              </a:rPr>
              <a:t>最长</a:t>
            </a:r>
            <a:r>
              <a:rPr lang="zh-CN" altLang="en-US" sz="2800" b="1" smtClean="0">
                <a:latin typeface="微软雅黑" charset="-122"/>
                <a:ea typeface="微软雅黑" charset="-122"/>
                <a:cs typeface="微软雅黑" charset="-122"/>
              </a:rPr>
              <a:t>的碳链</a:t>
            </a:r>
          </a:p>
          <a:p>
            <a:pPr lvl="1">
              <a:lnSpc>
                <a:spcPct val="100000"/>
              </a:lnSpc>
              <a:defRPr/>
            </a:pPr>
            <a:r>
              <a:rPr lang="zh-CN" altLang="en-US" sz="2800" b="1" smtClean="0">
                <a:latin typeface="微软雅黑" charset="-122"/>
                <a:ea typeface="微软雅黑" charset="-122"/>
                <a:cs typeface="微软雅黑" charset="-122"/>
              </a:rPr>
              <a:t>然后</a:t>
            </a:r>
            <a:r>
              <a:rPr lang="zh-CN" altLang="en-US" sz="28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charset="-122"/>
                <a:ea typeface="微软雅黑" charset="-122"/>
                <a:cs typeface="微软雅黑" charset="-122"/>
              </a:rPr>
              <a:t>逐步缩短</a:t>
            </a:r>
            <a:r>
              <a:rPr lang="zh-CN" altLang="en-US" sz="2800" b="1" smtClean="0">
                <a:latin typeface="微软雅黑" charset="-122"/>
                <a:ea typeface="微软雅黑" charset="-122"/>
                <a:cs typeface="微软雅黑" charset="-122"/>
              </a:rPr>
              <a:t>碳链</a:t>
            </a:r>
          </a:p>
          <a:p>
            <a:pPr lvl="1">
              <a:lnSpc>
                <a:spcPct val="100000"/>
              </a:lnSpc>
              <a:defRPr/>
            </a:pPr>
            <a:r>
              <a:rPr lang="zh-CN" altLang="en-US" sz="2800" b="1" smtClean="0">
                <a:latin typeface="微软雅黑" charset="-122"/>
                <a:ea typeface="微软雅黑" charset="-122"/>
                <a:cs typeface="微软雅黑" charset="-122"/>
              </a:rPr>
              <a:t>减少的碳原子作为</a:t>
            </a:r>
            <a:r>
              <a:rPr lang="zh-CN" alt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charset="-122"/>
                <a:ea typeface="微软雅黑" charset="-122"/>
                <a:cs typeface="微软雅黑" charset="-122"/>
              </a:rPr>
              <a:t>支链</a:t>
            </a:r>
            <a:r>
              <a:rPr lang="zh-CN" altLang="en-US" sz="2800" b="1" smtClean="0">
                <a:latin typeface="微软雅黑" charset="-122"/>
                <a:ea typeface="微软雅黑" charset="-122"/>
                <a:cs typeface="微软雅黑" charset="-122"/>
              </a:rPr>
              <a:t>依次在主链上移动</a:t>
            </a:r>
          </a:p>
          <a:p>
            <a:pPr>
              <a:defRPr/>
            </a:pPr>
            <a:r>
              <a:rPr lang="zh-CN" altLang="en-US" sz="2800" b="1" smtClean="0">
                <a:solidFill>
                  <a:srgbClr val="C00000"/>
                </a:solidFill>
                <a:latin typeface="微软雅黑" charset="-122"/>
                <a:ea typeface="微软雅黑" charset="-122"/>
                <a:cs typeface="微软雅黑" charset="-122"/>
              </a:rPr>
              <a:t>注意</a:t>
            </a:r>
            <a:r>
              <a:rPr lang="zh-CN" altLang="en-US" sz="2800" b="1" smtClean="0">
                <a:latin typeface="微软雅黑" charset="-122"/>
                <a:ea typeface="微软雅黑" charset="-122"/>
                <a:cs typeface="微软雅黑" charset="-122"/>
              </a:rPr>
              <a:t>：</a:t>
            </a:r>
          </a:p>
          <a:p>
            <a:pPr lvl="1">
              <a:defRPr/>
            </a:pPr>
            <a:r>
              <a:rPr lang="zh-CN" alt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charset="-122"/>
                <a:ea typeface="微软雅黑" charset="-122"/>
                <a:cs typeface="微软雅黑" charset="-122"/>
              </a:rPr>
              <a:t>甲基</a:t>
            </a:r>
            <a:r>
              <a:rPr lang="zh-CN" altLang="en-US" sz="2800" b="1" smtClean="0">
                <a:latin typeface="微软雅黑" charset="-122"/>
                <a:ea typeface="微软雅黑" charset="-122"/>
                <a:cs typeface="微软雅黑" charset="-122"/>
              </a:rPr>
              <a:t>不放</a:t>
            </a:r>
            <a:r>
              <a:rPr lang="en-US" altLang="zh-CN" sz="2800" b="1" smtClean="0">
                <a:latin typeface="微软雅黑" charset="-122"/>
                <a:ea typeface="微软雅黑" charset="-122"/>
                <a:cs typeface="微软雅黑" charset="-122"/>
              </a:rPr>
              <a:t>1</a:t>
            </a:r>
            <a:r>
              <a:rPr lang="zh-CN" altLang="en-US" sz="2800" b="1" smtClean="0">
                <a:latin typeface="微软雅黑" charset="-122"/>
                <a:ea typeface="微软雅黑" charset="-122"/>
                <a:cs typeface="微软雅黑" charset="-122"/>
              </a:rPr>
              <a:t>号碳，乙基不放</a:t>
            </a:r>
            <a:r>
              <a:rPr lang="en-US" altLang="zh-CN" sz="2800" b="1" smtClean="0">
                <a:latin typeface="微软雅黑" charset="-122"/>
                <a:ea typeface="微软雅黑" charset="-122"/>
                <a:cs typeface="微软雅黑" charset="-122"/>
              </a:rPr>
              <a:t>2</a:t>
            </a:r>
            <a:r>
              <a:rPr lang="zh-CN" altLang="en-US" sz="2800" b="1" smtClean="0">
                <a:latin typeface="微软雅黑" charset="-122"/>
                <a:ea typeface="微软雅黑" charset="-122"/>
                <a:cs typeface="微软雅黑" charset="-122"/>
              </a:rPr>
              <a:t>号碳</a:t>
            </a:r>
            <a:r>
              <a:rPr lang="en-US" altLang="zh-CN" sz="2800" b="1" smtClean="0">
                <a:latin typeface="微软雅黑" charset="-122"/>
                <a:ea typeface="微软雅黑" charset="-122"/>
                <a:cs typeface="微软雅黑" charset="-122"/>
              </a:rPr>
              <a:t>…</a:t>
            </a:r>
          </a:p>
          <a:p>
            <a:pPr lvl="1">
              <a:defRPr/>
            </a:pPr>
            <a:r>
              <a:rPr lang="zh-CN" altLang="en-US" sz="2800" b="1" smtClean="0">
                <a:latin typeface="微软雅黑" charset="-122"/>
                <a:ea typeface="微软雅黑" charset="-122"/>
                <a:cs typeface="微软雅黑" charset="-122"/>
              </a:rPr>
              <a:t>主链的</a:t>
            </a:r>
            <a:r>
              <a:rPr lang="zh-CN" altLang="en-US" sz="28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charset="-122"/>
                <a:ea typeface="微软雅黑" charset="-122"/>
                <a:cs typeface="微软雅黑" charset="-122"/>
              </a:rPr>
              <a:t>对称性</a:t>
            </a:r>
          </a:p>
          <a:p>
            <a:pPr lvl="1">
              <a:defRPr/>
            </a:pPr>
            <a:r>
              <a:rPr lang="zh-CN" altLang="en-US" sz="2800" b="1" smtClean="0">
                <a:latin typeface="微软雅黑" charset="-122"/>
                <a:ea typeface="微软雅黑" charset="-122"/>
                <a:cs typeface="微软雅黑" charset="-122"/>
              </a:rPr>
              <a:t>最后补齐</a:t>
            </a:r>
            <a:r>
              <a:rPr lang="zh-CN" alt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charset="-122"/>
                <a:ea typeface="微软雅黑" charset="-122"/>
                <a:cs typeface="微软雅黑" charset="-122"/>
              </a:rPr>
              <a:t>氢原子</a:t>
            </a:r>
            <a:endParaRPr lang="zh-CN" altLang="en-US" sz="280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zh-CN" altLang="en-US" sz="2800" smtClean="0"/>
          </a:p>
        </p:txBody>
      </p:sp>
      <p:sp>
        <p:nvSpPr>
          <p:cNvPr id="2" name="文本框 1"/>
          <p:cNvSpPr txBox="1"/>
          <p:nvPr/>
        </p:nvSpPr>
        <p:spPr>
          <a:xfrm>
            <a:off x="0" y="302436"/>
            <a:ext cx="5940152" cy="584775"/>
          </a:xfrm>
          <a:prstGeom prst="rect">
            <a:avLst/>
          </a:prstGeom>
          <a:solidFill>
            <a:srgbClr val="FFFF00">
              <a:alpha val="73000"/>
            </a:srgbClr>
          </a:solidFill>
          <a:ln w="9525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0000FF"/>
                </a:solidFill>
                <a:latin typeface="微软雅黑" charset="-122"/>
                <a:ea typeface="微软雅黑" charset="-122"/>
                <a:sym typeface="+mn-ea"/>
              </a:rPr>
              <a:t>二</a:t>
            </a:r>
            <a:r>
              <a:rPr lang="zh-CN" altLang="en-US" sz="3200" b="1">
                <a:solidFill>
                  <a:srgbClr val="0000FF"/>
                </a:solidFill>
                <a:latin typeface="微软雅黑" charset="-122"/>
                <a:ea typeface="微软雅黑" charset="-122"/>
              </a:rPr>
              <a:t>、同分异构体的书写方法</a:t>
            </a:r>
          </a:p>
        </p:txBody>
      </p:sp>
      <p:sp>
        <p:nvSpPr>
          <p:cNvPr id="5" name="Text Box 11"/>
          <p:cNvSpPr txBox="1"/>
          <p:nvPr/>
        </p:nvSpPr>
        <p:spPr>
          <a:xfrm>
            <a:off x="129540" y="1095330"/>
            <a:ext cx="901446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3200" b="1">
                <a:solidFill>
                  <a:srgbClr val="C00000"/>
                </a:solidFill>
                <a:latin typeface="微软雅黑" charset="-122"/>
                <a:ea typeface="微软雅黑" charset="-122"/>
                <a:cs typeface="微软雅黑" charset="-122"/>
              </a:rPr>
              <a:t>1</a:t>
            </a:r>
            <a:r>
              <a:rPr lang="zh-CN" altLang="en-US" sz="3200" b="1">
                <a:solidFill>
                  <a:srgbClr val="C00000"/>
                </a:solidFill>
                <a:latin typeface="微软雅黑" charset="-122"/>
                <a:ea typeface="微软雅黑" charset="-122"/>
                <a:cs typeface="微软雅黑" charset="-122"/>
              </a:rPr>
              <a:t>、减碳</a:t>
            </a:r>
            <a:r>
              <a:rPr lang="zh-CN" altLang="en-US" sz="3200" b="1" smtClean="0">
                <a:solidFill>
                  <a:srgbClr val="C00000"/>
                </a:solidFill>
                <a:latin typeface="微软雅黑" charset="-122"/>
                <a:ea typeface="微软雅黑" charset="-122"/>
                <a:cs typeface="微软雅黑" charset="-122"/>
              </a:rPr>
              <a:t>法</a:t>
            </a:r>
            <a:r>
              <a:rPr lang="zh-CN" altLang="en-US" sz="2800" b="1" smtClean="0">
                <a:latin typeface="华文新魏" charset="-122"/>
                <a:ea typeface="华文新魏" charset="-122"/>
              </a:rPr>
              <a:t>（</a:t>
            </a:r>
            <a:r>
              <a:rPr lang="zh-CN" altLang="en-US" sz="2800" b="1">
                <a:latin typeface="华文新魏" charset="-122"/>
                <a:ea typeface="华文新魏" charset="-122"/>
              </a:rPr>
              <a:t>适用</a:t>
            </a:r>
            <a:r>
              <a:rPr lang="zh-CN" altLang="en-US" sz="2800" b="1" smtClean="0">
                <a:latin typeface="华文新魏" charset="-122"/>
                <a:ea typeface="华文新魏" charset="-122"/>
              </a:rPr>
              <a:t>于烷烃异</a:t>
            </a:r>
            <a:r>
              <a:rPr lang="zh-CN" altLang="en-US" sz="2800" b="1">
                <a:latin typeface="华文新魏" charset="-122"/>
                <a:ea typeface="华文新魏" charset="-122"/>
              </a:rPr>
              <a:t>构）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uiExpand="1" build="p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56815" y="371856"/>
            <a:ext cx="3633215" cy="1094231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700015" y="371856"/>
            <a:ext cx="2261615" cy="1094231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722052" y="3494485"/>
            <a:ext cx="1297305" cy="109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3565" marR="5080" indent="-571500">
              <a:lnSpc>
                <a:spcPct val="146000"/>
              </a:lnSpc>
              <a:spcBef>
                <a:spcPts val="100"/>
              </a:spcBef>
            </a:pP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  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 flipH="1">
            <a:off x="4429125" y="4000500"/>
            <a:ext cx="0" cy="252729"/>
          </a:xfrm>
          <a:custGeom>
            <a:avLst/>
            <a:gdLst/>
            <a:ahLst/>
            <a:cxnLst/>
            <a:rect l="l" t="t" r="r" b="b"/>
            <a:pathLst>
              <a:path h="252728">
                <a:moveTo>
                  <a:pt x="0" y="0"/>
                </a:moveTo>
                <a:lnTo>
                  <a:pt x="0" y="2524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 flipH="1">
            <a:off x="6664325" y="4033837"/>
            <a:ext cx="0" cy="252729"/>
          </a:xfrm>
          <a:custGeom>
            <a:avLst/>
            <a:gdLst/>
            <a:ahLst/>
            <a:cxnLst/>
            <a:rect l="l" t="t" r="r" b="b"/>
            <a:pathLst>
              <a:path h="252728">
                <a:moveTo>
                  <a:pt x="0" y="0"/>
                </a:moveTo>
                <a:lnTo>
                  <a:pt x="0" y="2524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 flipH="1">
            <a:off x="6672264" y="5786438"/>
            <a:ext cx="0" cy="252729"/>
          </a:xfrm>
          <a:custGeom>
            <a:avLst/>
            <a:gdLst/>
            <a:ahLst/>
            <a:cxnLst/>
            <a:rect l="l" t="t" r="r" b="b"/>
            <a:pathLst>
              <a:path h="252728">
                <a:moveTo>
                  <a:pt x="0" y="0"/>
                </a:moveTo>
                <a:lnTo>
                  <a:pt x="0" y="2524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 flipH="1">
            <a:off x="6672264" y="5214937"/>
            <a:ext cx="0" cy="252729"/>
          </a:xfrm>
          <a:custGeom>
            <a:avLst/>
            <a:gdLst/>
            <a:ahLst/>
            <a:cxnLst/>
            <a:rect l="l" t="t" r="r" b="b"/>
            <a:pathLst>
              <a:path h="252728">
                <a:moveTo>
                  <a:pt x="0" y="0"/>
                </a:moveTo>
                <a:lnTo>
                  <a:pt x="0" y="2524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936615" y="3461448"/>
            <a:ext cx="1823085" cy="2912110"/>
          </a:xfrm>
          <a:prstGeom prst="rect">
            <a:avLst/>
          </a:prstGeom>
        </p:spPr>
        <p:txBody>
          <a:bodyPr vert="horz" wrap="square" lIns="0" tIns="2133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80"/>
              </a:spcBef>
            </a:pP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  <a:p>
            <a:pPr marL="604520" marR="982344" indent="-8255" algn="ctr">
              <a:lnSpc>
                <a:spcPts val="4800"/>
              </a:lnSpc>
              <a:spcBef>
                <a:spcPts val="145"/>
              </a:spcBef>
            </a:pP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  C</a:t>
            </a:r>
            <a:endParaRPr sz="2400">
              <a:latin typeface="Times New Roman"/>
              <a:cs typeface="Times New Roman"/>
            </a:endParaRPr>
          </a:p>
          <a:p>
            <a:pPr marL="41275" marR="502920" algn="ctr">
              <a:lnSpc>
                <a:spcPct val="145900"/>
              </a:lnSpc>
              <a:spcBef>
                <a:spcPts val="120"/>
              </a:spcBef>
            </a:pP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  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82340" y="1867534"/>
            <a:ext cx="1873885" cy="1400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2475">
              <a:lnSpc>
                <a:spcPct val="100000"/>
              </a:lnSpc>
              <a:spcBef>
                <a:spcPts val="100"/>
              </a:spcBef>
            </a:pPr>
            <a:r>
              <a:rPr sz="4800" b="1" spc="-5">
                <a:solidFill>
                  <a:srgbClr val="1E1C11"/>
                </a:solidFill>
                <a:latin typeface="微软雅黑" charset="-122"/>
                <a:cs typeface="微软雅黑" charset="-122"/>
              </a:rPr>
              <a:t>C</a:t>
            </a:r>
            <a:r>
              <a:rPr sz="4800" b="1" spc="-7" baseline="-20833">
                <a:solidFill>
                  <a:srgbClr val="1E1C11"/>
                </a:solidFill>
                <a:latin typeface="微软雅黑" charset="-122"/>
                <a:cs typeface="微软雅黑" charset="-122"/>
              </a:rPr>
              <a:t>4</a:t>
            </a:r>
            <a:endParaRPr sz="4800" baseline="-20833">
              <a:latin typeface="微软雅黑" charset="-122"/>
              <a:cs typeface="微软雅黑" charset="-122"/>
            </a:endParaRPr>
          </a:p>
          <a:p>
            <a:pPr marL="38100">
              <a:lnSpc>
                <a:spcPct val="100000"/>
              </a:lnSpc>
              <a:spcBef>
                <a:spcPts val="2185"/>
              </a:spcBef>
            </a:pP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 spc="-5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 spc="-5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 spc="-5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74702" y="1867534"/>
            <a:ext cx="2399665" cy="1356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9525" algn="ctr">
              <a:lnSpc>
                <a:spcPct val="100000"/>
              </a:lnSpc>
              <a:spcBef>
                <a:spcPts val="100"/>
              </a:spcBef>
            </a:pPr>
            <a:r>
              <a:rPr sz="4800" b="1" spc="-5">
                <a:solidFill>
                  <a:srgbClr val="1E1C11"/>
                </a:solidFill>
                <a:latin typeface="微软雅黑" charset="-122"/>
                <a:cs typeface="微软雅黑" charset="-122"/>
              </a:rPr>
              <a:t>C</a:t>
            </a:r>
            <a:r>
              <a:rPr sz="4800" b="1" spc="-7" baseline="-20833">
                <a:solidFill>
                  <a:srgbClr val="1E1C11"/>
                </a:solidFill>
                <a:latin typeface="微软雅黑" charset="-122"/>
                <a:cs typeface="微软雅黑" charset="-122"/>
              </a:rPr>
              <a:t>5</a:t>
            </a:r>
            <a:endParaRPr sz="4800" baseline="-20833">
              <a:latin typeface="微软雅黑" charset="-122"/>
              <a:cs typeface="微软雅黑" charset="-122"/>
            </a:endParaRPr>
          </a:p>
          <a:p>
            <a:pPr algn="ctr">
              <a:lnSpc>
                <a:spcPct val="100000"/>
              </a:lnSpc>
              <a:spcBef>
                <a:spcPts val="1835"/>
              </a:spcBef>
            </a:pP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 spc="-5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 spc="-5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 spc="-5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 spc="-5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62724" y="4701535"/>
            <a:ext cx="1895855" cy="585216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C00000"/>
              </a:solidFill>
              <a:latin typeface="宋体" pitchFamily="2" charset="-122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282439" y="5286751"/>
            <a:ext cx="832103" cy="583691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C00000"/>
              </a:solidFill>
              <a:latin typeface="宋体" pitchFamily="2" charset="-122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28472" y="5672352"/>
            <a:ext cx="4386071" cy="583691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C00000"/>
              </a:solidFill>
              <a:latin typeface="宋体" pitchFamily="2" charset="-122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20680" y="5362194"/>
            <a:ext cx="408336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>
                <a:solidFill>
                  <a:srgbClr val="C00000"/>
                </a:solidFill>
                <a:latin typeface="宋体" pitchFamily="2" charset="-122"/>
                <a:cs typeface="微软雅黑" charset="-122"/>
              </a:rPr>
              <a:t>每个碳</a:t>
            </a:r>
            <a:r>
              <a:rPr sz="2800" b="1" spc="5">
                <a:solidFill>
                  <a:srgbClr val="C00000"/>
                </a:solidFill>
                <a:latin typeface="宋体" pitchFamily="2" charset="-122"/>
                <a:cs typeface="微软雅黑" charset="-122"/>
              </a:rPr>
              <a:t>必</a:t>
            </a:r>
            <a:r>
              <a:rPr sz="2800" b="1" spc="-5">
                <a:solidFill>
                  <a:srgbClr val="C00000"/>
                </a:solidFill>
                <a:latin typeface="宋体" pitchFamily="2" charset="-122"/>
                <a:cs typeface="微软雅黑" charset="-122"/>
              </a:rPr>
              <a:t>须连接</a:t>
            </a:r>
            <a:r>
              <a:rPr sz="2800" b="1" spc="5">
                <a:solidFill>
                  <a:srgbClr val="C00000"/>
                </a:solidFill>
                <a:latin typeface="宋体" pitchFamily="2" charset="-122"/>
                <a:cs typeface="微软雅黑" charset="-122"/>
              </a:rPr>
              <a:t>四</a:t>
            </a:r>
            <a:r>
              <a:rPr sz="2800" b="1" spc="-5">
                <a:solidFill>
                  <a:srgbClr val="C00000"/>
                </a:solidFill>
                <a:latin typeface="宋体" pitchFamily="2" charset="-122"/>
                <a:cs typeface="微软雅黑" charset="-122"/>
              </a:rPr>
              <a:t>根键，</a:t>
            </a:r>
            <a:endParaRPr sz="2800">
              <a:solidFill>
                <a:srgbClr val="C00000"/>
              </a:solidFill>
              <a:latin typeface="宋体" pitchFamily="2" charset="-122"/>
              <a:cs typeface="微软雅黑" charset="-122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572125" y="1714501"/>
            <a:ext cx="1905" cy="4645025"/>
          </a:xfrm>
          <a:custGeom>
            <a:avLst/>
            <a:gdLst/>
            <a:ahLst/>
            <a:cxnLst/>
            <a:rect l="l" t="t" r="r" b="b"/>
            <a:pathLst>
              <a:path w="1904" h="4645025">
                <a:moveTo>
                  <a:pt x="1587" y="0"/>
                </a:moveTo>
                <a:lnTo>
                  <a:pt x="0" y="4645025"/>
                </a:lnTo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410652" y="1454908"/>
            <a:ext cx="1348105" cy="1741805"/>
          </a:xfrm>
          <a:prstGeom prst="rect">
            <a:avLst/>
          </a:prstGeom>
        </p:spPr>
        <p:txBody>
          <a:bodyPr vert="horz" wrap="square" lIns="0" tIns="425450" rIns="0" bIns="0" rtlCol="0">
            <a:spAutoFit/>
          </a:bodyPr>
          <a:lstStyle/>
          <a:p>
            <a:pPr marL="252095">
              <a:lnSpc>
                <a:spcPct val="100000"/>
              </a:lnSpc>
              <a:spcBef>
                <a:spcPts val="3350"/>
              </a:spcBef>
            </a:pPr>
            <a:r>
              <a:rPr sz="4800" b="1" spc="-5">
                <a:solidFill>
                  <a:srgbClr val="1E1C11"/>
                </a:solidFill>
                <a:latin typeface="微软雅黑" charset="-122"/>
                <a:cs typeface="微软雅黑" charset="-122"/>
              </a:rPr>
              <a:t>C</a:t>
            </a:r>
            <a:r>
              <a:rPr sz="4800" b="1" spc="-7" baseline="-20833">
                <a:solidFill>
                  <a:srgbClr val="1E1C11"/>
                </a:solidFill>
                <a:latin typeface="微软雅黑" charset="-122"/>
                <a:cs typeface="微软雅黑" charset="-122"/>
              </a:rPr>
              <a:t>3</a:t>
            </a:r>
            <a:endParaRPr sz="4800" baseline="-20833">
              <a:latin typeface="微软雅黑" charset="-122"/>
              <a:cs typeface="微软雅黑" charset="-122"/>
            </a:endParaRPr>
          </a:p>
          <a:p>
            <a:pPr marL="38100">
              <a:lnSpc>
                <a:spcPct val="100000"/>
              </a:lnSpc>
              <a:spcBef>
                <a:spcPts val="1620"/>
              </a:spcBef>
            </a:pP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 spc="-5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 spc="-5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143250" y="1785938"/>
            <a:ext cx="1905" cy="3000375"/>
          </a:xfrm>
          <a:custGeom>
            <a:avLst/>
            <a:gdLst/>
            <a:ahLst/>
            <a:cxnLst/>
            <a:rect l="l" t="t" r="r" b="b"/>
            <a:pathLst>
              <a:path w="1905" h="3000375">
                <a:moveTo>
                  <a:pt x="1587" y="0"/>
                </a:moveTo>
                <a:lnTo>
                  <a:pt x="0" y="3000375"/>
                </a:lnTo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4326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747135" y="943610"/>
            <a:ext cx="5211445" cy="378460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“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减碳法”</a:t>
            </a:r>
            <a:endParaRPr lang="zh-CN" altLang="en-US" sz="2400" b="1">
              <a:solidFill>
                <a:schemeClr val="tx2"/>
              </a:solidFill>
              <a:latin typeface="Times New Roman" panose="0202050305040509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zh-CN" sz="2400" b="1">
                <a:latin typeface="Times New Roman" panose="02020503050405090304" pitchFamily="18" charset="0"/>
              </a:rPr>
              <a:t>      (1)</a:t>
            </a:r>
            <a:r>
              <a:rPr lang="zh-CN" altLang="en-US" sz="2400" b="1">
                <a:latin typeface="Times New Roman" panose="02020503050405090304" pitchFamily="18" charset="0"/>
              </a:rPr>
              <a:t>所有碳，成直链</a:t>
            </a:r>
          </a:p>
          <a:p>
            <a:pPr>
              <a:spcBef>
                <a:spcPct val="50000"/>
              </a:spcBef>
            </a:pPr>
            <a:r>
              <a:rPr lang="en-US" altLang="zh-CN" sz="2400" b="1">
                <a:latin typeface="Times New Roman" panose="02020503050405090304" pitchFamily="18" charset="0"/>
              </a:rPr>
              <a:t>      (2)</a:t>
            </a:r>
            <a:r>
              <a:rPr lang="zh-CN" altLang="en-US" sz="2400" b="1">
                <a:latin typeface="Times New Roman" panose="02020503050405090304" pitchFamily="18" charset="0"/>
              </a:rPr>
              <a:t>摘一碳，位置由心到边不到端</a:t>
            </a:r>
          </a:p>
          <a:p>
            <a:pPr>
              <a:spcBef>
                <a:spcPct val="50000"/>
              </a:spcBef>
            </a:pPr>
            <a:r>
              <a:rPr lang="en-US" altLang="zh-CN" sz="2400" b="1">
                <a:latin typeface="Times New Roman" panose="02020503050405090304" pitchFamily="18" charset="0"/>
              </a:rPr>
              <a:t>       (3)</a:t>
            </a:r>
            <a:r>
              <a:rPr lang="zh-CN" altLang="en-US" sz="2400" b="1">
                <a:latin typeface="Times New Roman" panose="02020503050405090304" pitchFamily="18" charset="0"/>
              </a:rPr>
              <a:t>摘二碳， 排布同、邻、间</a:t>
            </a:r>
          </a:p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注意</a:t>
            </a:r>
            <a:r>
              <a:rPr lang="zh-CN" altLang="en-US" sz="2400" b="1">
                <a:latin typeface="Times New Roman" panose="02020503050405090304" pitchFamily="18" charset="0"/>
              </a:rPr>
              <a:t>：</a:t>
            </a:r>
            <a:r>
              <a:rPr lang="en-US" altLang="zh-CN" sz="2400" b="1">
                <a:latin typeface="Times New Roman" panose="02020503050405090304" pitchFamily="18" charset="0"/>
              </a:rPr>
              <a:t>—CH</a:t>
            </a:r>
            <a:r>
              <a:rPr lang="en-US" altLang="zh-CN" sz="2400" b="1" baseline="-25000">
                <a:latin typeface="Times New Roman" panose="02020503050405090304" pitchFamily="18" charset="0"/>
              </a:rPr>
              <a:t>3</a:t>
            </a:r>
            <a:r>
              <a:rPr lang="zh-CN" altLang="en-US" sz="2400" b="1">
                <a:latin typeface="Times New Roman" panose="02020503050405090304" pitchFamily="18" charset="0"/>
              </a:rPr>
              <a:t>不能连在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端点</a:t>
            </a:r>
            <a:r>
              <a:rPr lang="zh-CN" altLang="en-US" sz="2400" b="1">
                <a:latin typeface="Times New Roman" panose="02020503050405090304" pitchFamily="18" charset="0"/>
              </a:rPr>
              <a:t>碳上                                         </a:t>
            </a:r>
          </a:p>
          <a:p>
            <a:pPr>
              <a:spcBef>
                <a:spcPct val="50000"/>
              </a:spcBef>
            </a:pPr>
            <a:r>
              <a:rPr lang="zh-CN" altLang="en-US" sz="2400" b="1">
                <a:latin typeface="Times New Roman" panose="02020503050405090304" pitchFamily="18" charset="0"/>
              </a:rPr>
              <a:t>    </a:t>
            </a:r>
            <a:r>
              <a:rPr lang="en-US" altLang="zh-CN" sz="2400" b="1">
                <a:latin typeface="Times New Roman" panose="02020503050405090304" pitchFamily="18" charset="0"/>
              </a:rPr>
              <a:t>—CH</a:t>
            </a:r>
            <a:r>
              <a:rPr lang="en-US" altLang="zh-CN" sz="2400" b="1" baseline="-25000">
                <a:latin typeface="Times New Roman" panose="02020503050405090304" pitchFamily="18" charset="0"/>
              </a:rPr>
              <a:t>2</a:t>
            </a:r>
            <a:r>
              <a:rPr lang="en-US" altLang="zh-CN" sz="2400" b="1">
                <a:latin typeface="Times New Roman" panose="02020503050405090304" pitchFamily="18" charset="0"/>
              </a:rPr>
              <a:t>CH</a:t>
            </a:r>
            <a:r>
              <a:rPr lang="en-US" altLang="zh-CN" sz="2400" b="1" baseline="-25000">
                <a:latin typeface="Times New Roman" panose="02020503050405090304" pitchFamily="18" charset="0"/>
              </a:rPr>
              <a:t>3</a:t>
            </a:r>
            <a:r>
              <a:rPr lang="zh-CN" altLang="en-US" sz="2400" b="1">
                <a:latin typeface="Times New Roman" panose="02020503050405090304" pitchFamily="18" charset="0"/>
              </a:rPr>
              <a:t>不能连在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2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号</a:t>
            </a:r>
            <a:r>
              <a:rPr lang="zh-CN" altLang="en-US" sz="2400" b="1">
                <a:latin typeface="Times New Roman" panose="02020503050405090304" pitchFamily="18" charset="0"/>
              </a:rPr>
              <a:t>碳上</a:t>
            </a:r>
          </a:p>
          <a:p>
            <a:pPr>
              <a:spcBef>
                <a:spcPct val="50000"/>
              </a:spcBef>
            </a:pPr>
            <a:endParaRPr lang="en-US" altLang="zh-CN" sz="2400" b="1">
              <a:latin typeface="Times New Roman" panose="02020503050405090304" pitchFamily="18" charset="0"/>
            </a:endParaRPr>
          </a:p>
        </p:txBody>
      </p:sp>
      <p:sp>
        <p:nvSpPr>
          <p:cNvPr id="11273" name="Text Box 4"/>
          <p:cNvSpPr txBox="1"/>
          <p:nvPr/>
        </p:nvSpPr>
        <p:spPr>
          <a:xfrm>
            <a:off x="867092" y="222568"/>
            <a:ext cx="6657235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/>
              <a:t>【例</a:t>
            </a:r>
            <a:r>
              <a:rPr lang="en-US" altLang="zh-CN" sz="2800" b="1"/>
              <a:t>1】</a:t>
            </a:r>
            <a:r>
              <a:rPr lang="zh-CN" altLang="en-US" sz="2800" b="1">
                <a:latin typeface="Times New Roman" panose="02020503050405090304" pitchFamily="18" charset="0"/>
              </a:rPr>
              <a:t>写出</a:t>
            </a:r>
            <a:r>
              <a:rPr lang="en-US" altLang="zh-CN" sz="2800" b="1">
                <a:latin typeface="Times New Roman" panose="02020503050405090304" pitchFamily="18" charset="0"/>
              </a:rPr>
              <a:t>C</a:t>
            </a:r>
            <a:r>
              <a:rPr lang="en-US" altLang="zh-CN" sz="2800" b="1" baseline="-25000">
                <a:latin typeface="Times New Roman" panose="02020503050405090304" pitchFamily="18" charset="0"/>
              </a:rPr>
              <a:t>6</a:t>
            </a:r>
            <a:r>
              <a:rPr lang="en-US" altLang="zh-CN" sz="2800" b="1">
                <a:latin typeface="Times New Roman" panose="02020503050405090304" pitchFamily="18" charset="0"/>
              </a:rPr>
              <a:t>H</a:t>
            </a:r>
            <a:r>
              <a:rPr lang="en-US" altLang="zh-CN" sz="2800" b="1" baseline="-25000">
                <a:latin typeface="Times New Roman" panose="02020503050405090304" pitchFamily="18" charset="0"/>
              </a:rPr>
              <a:t>14</a:t>
            </a:r>
            <a:r>
              <a:rPr lang="zh-CN" altLang="en-US" sz="2800" b="1">
                <a:latin typeface="Times New Roman" panose="02020503050405090304" pitchFamily="18" charset="0"/>
              </a:rPr>
              <a:t>的所有同分异构体</a:t>
            </a:r>
          </a:p>
        </p:txBody>
      </p:sp>
      <p:sp>
        <p:nvSpPr>
          <p:cNvPr id="11275" name="文本框 11274"/>
          <p:cNvSpPr txBox="1"/>
          <p:nvPr/>
        </p:nvSpPr>
        <p:spPr>
          <a:xfrm>
            <a:off x="681355" y="1092200"/>
            <a:ext cx="336677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000099"/>
                </a:solidFill>
                <a:latin typeface="Arial" panose="020B0604020202090204" pitchFamily="34" charset="0"/>
              </a:rPr>
              <a:t>①</a:t>
            </a:r>
            <a:r>
              <a:rPr lang="en-US" altLang="zh-CN" sz="2400">
                <a:solidFill>
                  <a:srgbClr val="000099"/>
                </a:solidFill>
                <a:latin typeface="Arial" panose="020B0604020202090204" pitchFamily="34" charset="0"/>
              </a:rPr>
              <a:t> C-C-C-C-C-C</a:t>
            </a:r>
          </a:p>
        </p:txBody>
      </p:sp>
      <p:sp>
        <p:nvSpPr>
          <p:cNvPr id="11276" name="文本框 11275"/>
          <p:cNvSpPr txBox="1"/>
          <p:nvPr/>
        </p:nvSpPr>
        <p:spPr>
          <a:xfrm>
            <a:off x="683340" y="1801971"/>
            <a:ext cx="2321719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chemeClr val="tx2"/>
                </a:solidFill>
                <a:latin typeface="Arial" panose="020B0604020202090204" pitchFamily="34" charset="0"/>
              </a:rPr>
              <a:t>②</a:t>
            </a:r>
            <a:r>
              <a:rPr lang="en-US" altLang="zh-CN" sz="2400">
                <a:solidFill>
                  <a:srgbClr val="000099"/>
                </a:solidFill>
                <a:latin typeface="Arial" panose="020B0604020202090204" pitchFamily="34" charset="0"/>
              </a:rPr>
              <a:t> C-C-C-C-C</a:t>
            </a:r>
          </a:p>
        </p:txBody>
      </p:sp>
      <p:sp>
        <p:nvSpPr>
          <p:cNvPr id="11277" name="文本框 11276"/>
          <p:cNvSpPr txBox="1"/>
          <p:nvPr/>
        </p:nvSpPr>
        <p:spPr>
          <a:xfrm>
            <a:off x="736045" y="2800350"/>
            <a:ext cx="2321719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chemeClr val="tx2"/>
                </a:solidFill>
                <a:latin typeface="Arial" panose="020B0604020202090204" pitchFamily="34" charset="0"/>
              </a:rPr>
              <a:t>③</a:t>
            </a:r>
            <a:r>
              <a:rPr lang="en-US" altLang="zh-CN" sz="2400">
                <a:solidFill>
                  <a:srgbClr val="000099"/>
                </a:solidFill>
                <a:latin typeface="Arial" panose="020B0604020202090204" pitchFamily="34" charset="0"/>
              </a:rPr>
              <a:t> C-C-C-C-C</a:t>
            </a:r>
          </a:p>
        </p:txBody>
      </p:sp>
      <p:sp>
        <p:nvSpPr>
          <p:cNvPr id="11278" name="文本框 11277"/>
          <p:cNvSpPr txBox="1"/>
          <p:nvPr/>
        </p:nvSpPr>
        <p:spPr>
          <a:xfrm>
            <a:off x="681276" y="3980339"/>
            <a:ext cx="2321719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chemeClr val="tx2"/>
                </a:solidFill>
                <a:latin typeface="Arial" panose="020B0604020202090204" pitchFamily="34" charset="0"/>
              </a:rPr>
              <a:t>④</a:t>
            </a:r>
            <a:r>
              <a:rPr lang="en-US" altLang="zh-CN" sz="2400">
                <a:solidFill>
                  <a:srgbClr val="000099"/>
                </a:solidFill>
                <a:latin typeface="Arial" panose="020B0604020202090204" pitchFamily="34" charset="0"/>
              </a:rPr>
              <a:t> C-C-C-C</a:t>
            </a:r>
          </a:p>
        </p:txBody>
      </p:sp>
      <p:sp>
        <p:nvSpPr>
          <p:cNvPr id="11279" name="文本框 11278"/>
          <p:cNvSpPr txBox="1"/>
          <p:nvPr/>
        </p:nvSpPr>
        <p:spPr>
          <a:xfrm>
            <a:off x="1045131" y="4901645"/>
            <a:ext cx="2321719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chemeClr val="tx2"/>
                </a:solidFill>
                <a:latin typeface="Arial" panose="020B0604020202090204" pitchFamily="34" charset="0"/>
              </a:rPr>
              <a:t>⑤</a:t>
            </a:r>
            <a:r>
              <a:rPr lang="en-US" altLang="zh-CN" sz="2400">
                <a:solidFill>
                  <a:srgbClr val="000099"/>
                </a:solidFill>
                <a:latin typeface="Arial" panose="020B0604020202090204" pitchFamily="34" charset="0"/>
              </a:rPr>
              <a:t> C-C-C-C</a:t>
            </a:r>
          </a:p>
        </p:txBody>
      </p:sp>
      <p:grpSp>
        <p:nvGrpSpPr>
          <p:cNvPr id="11284" name="组合 11283"/>
          <p:cNvGrpSpPr/>
          <p:nvPr/>
        </p:nvGrpSpPr>
        <p:grpSpPr>
          <a:xfrm>
            <a:off x="1734661" y="2176621"/>
            <a:ext cx="432197" cy="569119"/>
            <a:chOff x="975" y="1842"/>
            <a:chExt cx="363" cy="478"/>
          </a:xfrm>
        </p:grpSpPr>
        <p:sp>
          <p:nvSpPr>
            <p:cNvPr id="11282" name="直接连接符 11281"/>
            <p:cNvSpPr/>
            <p:nvPr/>
          </p:nvSpPr>
          <p:spPr>
            <a:xfrm flipH="1">
              <a:off x="1111" y="1842"/>
              <a:ext cx="0" cy="137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283" name="文本框 11282"/>
            <p:cNvSpPr txBox="1"/>
            <p:nvPr/>
          </p:nvSpPr>
          <p:spPr>
            <a:xfrm>
              <a:off x="975" y="1933"/>
              <a:ext cx="363" cy="38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solidFill>
                    <a:srgbClr val="FF0000"/>
                  </a:solidFill>
                  <a:latin typeface="Arial" panose="020B0604020202090204" pitchFamily="34" charset="0"/>
                </a:rPr>
                <a:t>C</a:t>
              </a:r>
            </a:p>
          </p:txBody>
        </p:sp>
      </p:grpSp>
      <p:grpSp>
        <p:nvGrpSpPr>
          <p:cNvPr id="11285" name="组合 11284"/>
          <p:cNvGrpSpPr/>
          <p:nvPr/>
        </p:nvGrpSpPr>
        <p:grpSpPr>
          <a:xfrm>
            <a:off x="1459548" y="3160395"/>
            <a:ext cx="432197" cy="569119"/>
            <a:chOff x="975" y="1842"/>
            <a:chExt cx="363" cy="478"/>
          </a:xfrm>
        </p:grpSpPr>
        <p:sp>
          <p:nvSpPr>
            <p:cNvPr id="11286" name="直接连接符 11285"/>
            <p:cNvSpPr/>
            <p:nvPr/>
          </p:nvSpPr>
          <p:spPr>
            <a:xfrm flipH="1">
              <a:off x="1111" y="1842"/>
              <a:ext cx="0" cy="137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287" name="文本框 11286"/>
            <p:cNvSpPr txBox="1"/>
            <p:nvPr/>
          </p:nvSpPr>
          <p:spPr>
            <a:xfrm>
              <a:off x="975" y="1933"/>
              <a:ext cx="363" cy="38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solidFill>
                    <a:srgbClr val="FF0000"/>
                  </a:solidFill>
                  <a:latin typeface="Arial" panose="020B0604020202090204" pitchFamily="34" charset="0"/>
                </a:rPr>
                <a:t>C</a:t>
              </a:r>
            </a:p>
          </p:txBody>
        </p:sp>
      </p:grpSp>
      <p:grpSp>
        <p:nvGrpSpPr>
          <p:cNvPr id="11288" name="组合 11287"/>
          <p:cNvGrpSpPr/>
          <p:nvPr/>
        </p:nvGrpSpPr>
        <p:grpSpPr>
          <a:xfrm>
            <a:off x="2148285" y="5305584"/>
            <a:ext cx="432197" cy="569119"/>
            <a:chOff x="975" y="1842"/>
            <a:chExt cx="363" cy="478"/>
          </a:xfrm>
        </p:grpSpPr>
        <p:sp>
          <p:nvSpPr>
            <p:cNvPr id="11289" name="直接连接符 11288"/>
            <p:cNvSpPr/>
            <p:nvPr/>
          </p:nvSpPr>
          <p:spPr>
            <a:xfrm flipH="1">
              <a:off x="1111" y="1842"/>
              <a:ext cx="0" cy="137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290" name="文本框 11289"/>
            <p:cNvSpPr txBox="1"/>
            <p:nvPr/>
          </p:nvSpPr>
          <p:spPr>
            <a:xfrm>
              <a:off x="975" y="1933"/>
              <a:ext cx="363" cy="38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solidFill>
                    <a:srgbClr val="FF0000"/>
                  </a:solidFill>
                  <a:latin typeface="Arial" panose="020B0604020202090204" pitchFamily="34" charset="0"/>
                </a:rPr>
                <a:t>C</a:t>
              </a:r>
            </a:p>
          </p:txBody>
        </p:sp>
      </p:grpSp>
      <p:grpSp>
        <p:nvGrpSpPr>
          <p:cNvPr id="11291" name="组合 11290"/>
          <p:cNvGrpSpPr/>
          <p:nvPr/>
        </p:nvGrpSpPr>
        <p:grpSpPr>
          <a:xfrm>
            <a:off x="1806655" y="5322729"/>
            <a:ext cx="432197" cy="569119"/>
            <a:chOff x="975" y="1842"/>
            <a:chExt cx="363" cy="478"/>
          </a:xfrm>
        </p:grpSpPr>
        <p:sp>
          <p:nvSpPr>
            <p:cNvPr id="11292" name="直接连接符 11291"/>
            <p:cNvSpPr/>
            <p:nvPr/>
          </p:nvSpPr>
          <p:spPr>
            <a:xfrm flipH="1">
              <a:off x="1111" y="1842"/>
              <a:ext cx="0" cy="137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293" name="文本框 11292"/>
            <p:cNvSpPr txBox="1"/>
            <p:nvPr/>
          </p:nvSpPr>
          <p:spPr>
            <a:xfrm>
              <a:off x="975" y="1933"/>
              <a:ext cx="363" cy="38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solidFill>
                    <a:srgbClr val="FF0000"/>
                  </a:solidFill>
                  <a:latin typeface="Arial" panose="020B0604020202090204" pitchFamily="34" charset="0"/>
                </a:rPr>
                <a:t>C</a:t>
              </a:r>
            </a:p>
          </p:txBody>
        </p:sp>
      </p:grpSp>
      <p:grpSp>
        <p:nvGrpSpPr>
          <p:cNvPr id="11300" name="组合 11299"/>
          <p:cNvGrpSpPr/>
          <p:nvPr/>
        </p:nvGrpSpPr>
        <p:grpSpPr>
          <a:xfrm>
            <a:off x="1388190" y="3591005"/>
            <a:ext cx="432197" cy="460772"/>
            <a:chOff x="1020" y="2416"/>
            <a:chExt cx="363" cy="387"/>
          </a:xfrm>
        </p:grpSpPr>
        <p:sp>
          <p:nvSpPr>
            <p:cNvPr id="11295" name="直接连接符 11294"/>
            <p:cNvSpPr/>
            <p:nvPr/>
          </p:nvSpPr>
          <p:spPr>
            <a:xfrm flipH="1">
              <a:off x="1156" y="2659"/>
              <a:ext cx="0" cy="137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1297" name="文本框 11296"/>
            <p:cNvSpPr txBox="1"/>
            <p:nvPr/>
          </p:nvSpPr>
          <p:spPr>
            <a:xfrm>
              <a:off x="1020" y="2416"/>
              <a:ext cx="363" cy="38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solidFill>
                    <a:srgbClr val="FF0000"/>
                  </a:solidFill>
                  <a:latin typeface="Arial" panose="020B0604020202090204" pitchFamily="34" charset="0"/>
                </a:rPr>
                <a:t>C</a:t>
              </a:r>
            </a:p>
          </p:txBody>
        </p:sp>
      </p:grpSp>
      <p:grpSp>
        <p:nvGrpSpPr>
          <p:cNvPr id="11301" name="组合 11300"/>
          <p:cNvGrpSpPr/>
          <p:nvPr/>
        </p:nvGrpSpPr>
        <p:grpSpPr>
          <a:xfrm>
            <a:off x="1371045" y="4363324"/>
            <a:ext cx="432197" cy="570309"/>
            <a:chOff x="1020" y="3021"/>
            <a:chExt cx="363" cy="479"/>
          </a:xfrm>
        </p:grpSpPr>
        <p:sp>
          <p:nvSpPr>
            <p:cNvPr id="11298" name="文本框 11297"/>
            <p:cNvSpPr txBox="1"/>
            <p:nvPr/>
          </p:nvSpPr>
          <p:spPr>
            <a:xfrm>
              <a:off x="1020" y="3113"/>
              <a:ext cx="363" cy="38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solidFill>
                    <a:srgbClr val="FF0000"/>
                  </a:solidFill>
                  <a:latin typeface="Arial" panose="020B0604020202090204" pitchFamily="34" charset="0"/>
                </a:rPr>
                <a:t>C</a:t>
              </a:r>
            </a:p>
          </p:txBody>
        </p:sp>
        <p:sp>
          <p:nvSpPr>
            <p:cNvPr id="11299" name="直接连接符 11298"/>
            <p:cNvSpPr/>
            <p:nvPr/>
          </p:nvSpPr>
          <p:spPr>
            <a:xfrm flipH="1">
              <a:off x="1156" y="3021"/>
              <a:ext cx="0" cy="137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</p:grp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4048363" y="4988481"/>
            <a:ext cx="5967413" cy="9036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这是其它有机化合物同分</a:t>
            </a:r>
          </a:p>
          <a:p>
            <a:pPr algn="just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异构体书写的基础。</a:t>
            </a:r>
          </a:p>
        </p:txBody>
      </p:sp>
      <p:sp>
        <p:nvSpPr>
          <p:cNvPr id="11303" name="文本框 11302"/>
          <p:cNvSpPr txBox="1"/>
          <p:nvPr/>
        </p:nvSpPr>
        <p:spPr>
          <a:xfrm>
            <a:off x="194945" y="5670709"/>
            <a:ext cx="97155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Arial" panose="020B0604020202090204" pitchFamily="34" charset="0"/>
              </a:rPr>
              <a:t>5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90204" pitchFamily="34" charset="0"/>
              </a:rPr>
              <a:t>种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1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1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6147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charRg st="14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6147">
                                            <p:txEl>
                                              <p:charRg st="14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charRg st="31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6147">
                                            <p:txEl>
                                              <p:charRg st="31" end="5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charRg st="54" end="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6147">
                                            <p:txEl>
                                              <p:charRg st="54" end="7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charRg st="77" end="1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6147">
                                            <p:txEl>
                                              <p:charRg st="77" end="1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charRg st="134" end="1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6147">
                                            <p:txEl>
                                              <p:charRg st="134" end="14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/>
      <p:bldP spid="11275" grpId="0"/>
      <p:bldP spid="11276" grpId="0"/>
      <p:bldP spid="11277" grpId="0"/>
      <p:bldP spid="11278" grpId="0"/>
      <p:bldP spid="11279" grpId="0"/>
      <p:bldP spid="61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/>
          <p:nvPr/>
        </p:nvSpPr>
        <p:spPr>
          <a:xfrm>
            <a:off x="304800" y="762000"/>
            <a:ext cx="69500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 b="1">
                <a:latin typeface="Times New Roman" panose="02020503050405090304" pitchFamily="18" charset="0"/>
                <a:ea typeface="黑体" charset="-122"/>
              </a:rPr>
              <a:t>练习</a:t>
            </a:r>
            <a:r>
              <a:rPr lang="en-US" altLang="zh-CN" sz="2400" b="1">
                <a:latin typeface="Times New Roman" panose="02020503050405090304" pitchFamily="18" charset="0"/>
                <a:ea typeface="黑体" charset="-122"/>
              </a:rPr>
              <a:t>1:</a:t>
            </a:r>
            <a:r>
              <a:rPr lang="zh-CN" altLang="en-US" sz="2400" b="1">
                <a:latin typeface="Times New Roman" panose="02020503050405090304" pitchFamily="18" charset="0"/>
                <a:ea typeface="黑体" charset="-122"/>
              </a:rPr>
              <a:t>写出庚烷（</a:t>
            </a:r>
            <a:r>
              <a:rPr lang="en-US" altLang="zh-CN" sz="2400" b="1">
                <a:latin typeface="Times New Roman" panose="02020503050405090304" pitchFamily="18" charset="0"/>
                <a:ea typeface="黑体" charset="-122"/>
              </a:rPr>
              <a:t>C</a:t>
            </a:r>
            <a:r>
              <a:rPr lang="en-US" altLang="zh-CN" sz="2400" b="1" baseline="-25000">
                <a:latin typeface="Times New Roman" panose="02020503050405090304" pitchFamily="18" charset="0"/>
                <a:ea typeface="黑体" charset="-122"/>
              </a:rPr>
              <a:t>7</a:t>
            </a:r>
            <a:r>
              <a:rPr lang="en-US" altLang="zh-CN" sz="2400" b="1">
                <a:latin typeface="Times New Roman" panose="02020503050405090304" pitchFamily="18" charset="0"/>
                <a:ea typeface="黑体" charset="-122"/>
              </a:rPr>
              <a:t>H</a:t>
            </a:r>
            <a:r>
              <a:rPr lang="en-US" altLang="zh-CN" sz="2400" b="1" baseline="-25000">
                <a:latin typeface="Times New Roman" panose="02020503050405090304" pitchFamily="18" charset="0"/>
                <a:ea typeface="黑体" charset="-122"/>
              </a:rPr>
              <a:t>16</a:t>
            </a:r>
            <a:r>
              <a:rPr lang="zh-CN" altLang="en-US" sz="2400" b="1">
                <a:latin typeface="Times New Roman" panose="02020503050405090304" pitchFamily="18" charset="0"/>
                <a:ea typeface="黑体" charset="-122"/>
              </a:rPr>
              <a:t>）的同分异构体</a:t>
            </a:r>
            <a:r>
              <a:rPr lang="zh-CN" altLang="en-US" sz="2400" b="1">
                <a:latin typeface="Times New Roman" panose="02020503050405090304" pitchFamily="18" charset="0"/>
              </a:rPr>
              <a:t>。</a:t>
            </a:r>
          </a:p>
        </p:txBody>
      </p:sp>
      <p:grpSp>
        <p:nvGrpSpPr>
          <p:cNvPr id="59395" name="Group 3"/>
          <p:cNvGrpSpPr/>
          <p:nvPr/>
        </p:nvGrpSpPr>
        <p:grpSpPr>
          <a:xfrm>
            <a:off x="152400" y="1228725"/>
            <a:ext cx="8602663" cy="5441950"/>
            <a:chOff x="144" y="528"/>
            <a:chExt cx="5419" cy="3428"/>
          </a:xfrm>
        </p:grpSpPr>
        <p:sp>
          <p:nvSpPr>
            <p:cNvPr id="27652" name="Text Box 4"/>
            <p:cNvSpPr txBox="1"/>
            <p:nvPr/>
          </p:nvSpPr>
          <p:spPr>
            <a:xfrm>
              <a:off x="144" y="528"/>
              <a:ext cx="2496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zh-CN" sz="2400" b="1">
                  <a:solidFill>
                    <a:srgbClr val="660033"/>
                  </a:solidFill>
                  <a:latin typeface="Times New Roman" panose="02020503050405090304" pitchFamily="18" charset="0"/>
                </a:rPr>
                <a:t>C—C—C—C—C—C —C</a:t>
              </a:r>
            </a:p>
          </p:txBody>
        </p:sp>
        <p:grpSp>
          <p:nvGrpSpPr>
            <p:cNvPr id="27653" name="Group 5"/>
            <p:cNvGrpSpPr/>
            <p:nvPr/>
          </p:nvGrpSpPr>
          <p:grpSpPr>
            <a:xfrm>
              <a:off x="2544" y="1104"/>
              <a:ext cx="1958" cy="620"/>
              <a:chOff x="336" y="1152"/>
              <a:chExt cx="1958" cy="620"/>
            </a:xfrm>
          </p:grpSpPr>
          <p:sp>
            <p:nvSpPr>
              <p:cNvPr id="27698" name="Text Box 6"/>
              <p:cNvSpPr txBox="1"/>
              <p:nvPr/>
            </p:nvSpPr>
            <p:spPr>
              <a:xfrm>
                <a:off x="336" y="1152"/>
                <a:ext cx="1958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C—C—C—C—C —C</a:t>
                </a:r>
              </a:p>
            </p:txBody>
          </p:sp>
          <p:sp>
            <p:nvSpPr>
              <p:cNvPr id="27699" name="Text Box 7"/>
              <p:cNvSpPr txBox="1"/>
              <p:nvPr/>
            </p:nvSpPr>
            <p:spPr>
              <a:xfrm>
                <a:off x="671" y="1484"/>
                <a:ext cx="25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</a:t>
                </a:r>
              </a:p>
            </p:txBody>
          </p:sp>
          <p:sp>
            <p:nvSpPr>
              <p:cNvPr id="27700" name="Line 8"/>
              <p:cNvSpPr/>
              <p:nvPr/>
            </p:nvSpPr>
            <p:spPr>
              <a:xfrm flipH="1">
                <a:off x="790" y="1405"/>
                <a:ext cx="0" cy="141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  <p:grpSp>
          <p:nvGrpSpPr>
            <p:cNvPr id="27654" name="Group 9"/>
            <p:cNvGrpSpPr/>
            <p:nvPr/>
          </p:nvGrpSpPr>
          <p:grpSpPr>
            <a:xfrm>
              <a:off x="192" y="1104"/>
              <a:ext cx="1958" cy="620"/>
              <a:chOff x="624" y="1152"/>
              <a:chExt cx="1958" cy="620"/>
            </a:xfrm>
          </p:grpSpPr>
          <p:sp>
            <p:nvSpPr>
              <p:cNvPr id="27695" name="Text Box 10"/>
              <p:cNvSpPr txBox="1"/>
              <p:nvPr/>
            </p:nvSpPr>
            <p:spPr>
              <a:xfrm>
                <a:off x="624" y="1152"/>
                <a:ext cx="1958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C—C—C—C—C —C</a:t>
                </a:r>
              </a:p>
            </p:txBody>
          </p:sp>
          <p:sp>
            <p:nvSpPr>
              <p:cNvPr id="27696" name="Text Box 11"/>
              <p:cNvSpPr txBox="1"/>
              <p:nvPr/>
            </p:nvSpPr>
            <p:spPr>
              <a:xfrm>
                <a:off x="1291" y="1484"/>
                <a:ext cx="25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</a:t>
                </a:r>
              </a:p>
            </p:txBody>
          </p:sp>
          <p:sp>
            <p:nvSpPr>
              <p:cNvPr id="27697" name="Line 12"/>
              <p:cNvSpPr/>
              <p:nvPr/>
            </p:nvSpPr>
            <p:spPr>
              <a:xfrm flipH="1">
                <a:off x="1398" y="1393"/>
                <a:ext cx="0" cy="141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  <p:grpSp>
          <p:nvGrpSpPr>
            <p:cNvPr id="27655" name="Group 13"/>
            <p:cNvGrpSpPr/>
            <p:nvPr/>
          </p:nvGrpSpPr>
          <p:grpSpPr>
            <a:xfrm>
              <a:off x="2016" y="1728"/>
              <a:ext cx="1627" cy="964"/>
              <a:chOff x="1872" y="1576"/>
              <a:chExt cx="1627" cy="964"/>
            </a:xfrm>
          </p:grpSpPr>
          <p:sp>
            <p:nvSpPr>
              <p:cNvPr id="27690" name="Text Box 14"/>
              <p:cNvSpPr txBox="1"/>
              <p:nvPr/>
            </p:nvSpPr>
            <p:spPr>
              <a:xfrm>
                <a:off x="1872" y="1920"/>
                <a:ext cx="1627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C— C—C—C—C</a:t>
                </a:r>
              </a:p>
            </p:txBody>
          </p:sp>
          <p:sp>
            <p:nvSpPr>
              <p:cNvPr id="27691" name="Text Box 15"/>
              <p:cNvSpPr txBox="1"/>
              <p:nvPr/>
            </p:nvSpPr>
            <p:spPr>
              <a:xfrm>
                <a:off x="2579" y="2252"/>
                <a:ext cx="25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</a:t>
                </a:r>
              </a:p>
            </p:txBody>
          </p:sp>
          <p:sp>
            <p:nvSpPr>
              <p:cNvPr id="27692" name="Line 16"/>
              <p:cNvSpPr/>
              <p:nvPr/>
            </p:nvSpPr>
            <p:spPr>
              <a:xfrm flipH="1">
                <a:off x="2698" y="2173"/>
                <a:ext cx="0" cy="141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93" name="Line 17"/>
              <p:cNvSpPr/>
              <p:nvPr/>
            </p:nvSpPr>
            <p:spPr>
              <a:xfrm flipH="1">
                <a:off x="2694" y="1812"/>
                <a:ext cx="0" cy="16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94" name="Text Box 18"/>
              <p:cNvSpPr txBox="1"/>
              <p:nvPr/>
            </p:nvSpPr>
            <p:spPr>
              <a:xfrm>
                <a:off x="2566" y="1576"/>
                <a:ext cx="25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</a:t>
                </a:r>
              </a:p>
            </p:txBody>
          </p:sp>
        </p:grpSp>
        <p:grpSp>
          <p:nvGrpSpPr>
            <p:cNvPr id="27656" name="Group 19"/>
            <p:cNvGrpSpPr/>
            <p:nvPr/>
          </p:nvGrpSpPr>
          <p:grpSpPr>
            <a:xfrm>
              <a:off x="192" y="1824"/>
              <a:ext cx="1963" cy="936"/>
              <a:chOff x="432" y="2256"/>
              <a:chExt cx="1963" cy="936"/>
            </a:xfrm>
          </p:grpSpPr>
          <p:sp>
            <p:nvSpPr>
              <p:cNvPr id="27683" name="Text Box 20"/>
              <p:cNvSpPr txBox="1"/>
              <p:nvPr/>
            </p:nvSpPr>
            <p:spPr>
              <a:xfrm>
                <a:off x="432" y="2256"/>
                <a:ext cx="1963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C—C—C—C—C        </a:t>
                </a:r>
              </a:p>
            </p:txBody>
          </p:sp>
          <p:grpSp>
            <p:nvGrpSpPr>
              <p:cNvPr id="27684" name="Group 21"/>
              <p:cNvGrpSpPr/>
              <p:nvPr/>
            </p:nvGrpSpPr>
            <p:grpSpPr>
              <a:xfrm>
                <a:off x="1080" y="2484"/>
                <a:ext cx="336" cy="384"/>
                <a:chOff x="2952" y="2496"/>
                <a:chExt cx="312" cy="384"/>
              </a:xfrm>
            </p:grpSpPr>
            <p:sp>
              <p:nvSpPr>
                <p:cNvPr id="27688" name="Line 22"/>
                <p:cNvSpPr/>
                <p:nvPr/>
              </p:nvSpPr>
              <p:spPr>
                <a:xfrm flipH="1">
                  <a:off x="3072" y="2496"/>
                  <a:ext cx="0" cy="141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/>
                </a:p>
              </p:txBody>
            </p:sp>
            <p:sp>
              <p:nvSpPr>
                <p:cNvPr id="27689" name="Rectangle 23"/>
                <p:cNvSpPr/>
                <p:nvPr/>
              </p:nvSpPr>
              <p:spPr>
                <a:xfrm>
                  <a:off x="2952" y="2592"/>
                  <a:ext cx="312" cy="28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zh-CN" sz="2400" b="1">
                      <a:solidFill>
                        <a:srgbClr val="660033"/>
                      </a:solidFill>
                      <a:latin typeface="Times New Roman" panose="02020503050405090304" pitchFamily="18" charset="0"/>
                    </a:rPr>
                    <a:t>C</a:t>
                  </a:r>
                </a:p>
              </p:txBody>
            </p:sp>
          </p:grpSp>
          <p:grpSp>
            <p:nvGrpSpPr>
              <p:cNvPr id="27685" name="Group 24"/>
              <p:cNvGrpSpPr/>
              <p:nvPr/>
            </p:nvGrpSpPr>
            <p:grpSpPr>
              <a:xfrm>
                <a:off x="1080" y="2808"/>
                <a:ext cx="336" cy="384"/>
                <a:chOff x="2952" y="2496"/>
                <a:chExt cx="312" cy="384"/>
              </a:xfrm>
            </p:grpSpPr>
            <p:sp>
              <p:nvSpPr>
                <p:cNvPr id="27686" name="Line 25"/>
                <p:cNvSpPr/>
                <p:nvPr/>
              </p:nvSpPr>
              <p:spPr>
                <a:xfrm flipH="1">
                  <a:off x="3072" y="2496"/>
                  <a:ext cx="0" cy="141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/>
                </a:p>
              </p:txBody>
            </p:sp>
            <p:sp>
              <p:nvSpPr>
                <p:cNvPr id="27687" name="Rectangle 26"/>
                <p:cNvSpPr/>
                <p:nvPr/>
              </p:nvSpPr>
              <p:spPr>
                <a:xfrm>
                  <a:off x="2952" y="2592"/>
                  <a:ext cx="312" cy="28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zh-CN" sz="2400" b="1">
                      <a:solidFill>
                        <a:srgbClr val="660033"/>
                      </a:solidFill>
                      <a:latin typeface="Times New Roman" panose="02020503050405090304" pitchFamily="18" charset="0"/>
                    </a:rPr>
                    <a:t>C</a:t>
                  </a:r>
                </a:p>
              </p:txBody>
            </p:sp>
          </p:grpSp>
        </p:grpSp>
        <p:grpSp>
          <p:nvGrpSpPr>
            <p:cNvPr id="27657" name="Group 27"/>
            <p:cNvGrpSpPr/>
            <p:nvPr/>
          </p:nvGrpSpPr>
          <p:grpSpPr>
            <a:xfrm>
              <a:off x="4224" y="2976"/>
              <a:ext cx="1248" cy="980"/>
              <a:chOff x="288" y="3168"/>
              <a:chExt cx="1248" cy="980"/>
            </a:xfrm>
          </p:grpSpPr>
          <p:sp>
            <p:nvSpPr>
              <p:cNvPr id="27676" name="Text Box 28"/>
              <p:cNvSpPr txBox="1"/>
              <p:nvPr/>
            </p:nvSpPr>
            <p:spPr>
              <a:xfrm>
                <a:off x="288" y="3528"/>
                <a:ext cx="1248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C—C—C—C</a:t>
                </a:r>
              </a:p>
            </p:txBody>
          </p:sp>
          <p:sp>
            <p:nvSpPr>
              <p:cNvPr id="27677" name="Text Box 29"/>
              <p:cNvSpPr txBox="1"/>
              <p:nvPr/>
            </p:nvSpPr>
            <p:spPr>
              <a:xfrm>
                <a:off x="611" y="3860"/>
                <a:ext cx="25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</a:t>
                </a:r>
              </a:p>
            </p:txBody>
          </p:sp>
          <p:sp>
            <p:nvSpPr>
              <p:cNvPr id="27678" name="Line 30"/>
              <p:cNvSpPr/>
              <p:nvPr/>
            </p:nvSpPr>
            <p:spPr>
              <a:xfrm flipH="1">
                <a:off x="730" y="3757"/>
                <a:ext cx="0" cy="141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79" name="Text Box 31"/>
              <p:cNvSpPr txBox="1"/>
              <p:nvPr/>
            </p:nvSpPr>
            <p:spPr>
              <a:xfrm>
                <a:off x="956" y="3860"/>
                <a:ext cx="25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</a:t>
                </a:r>
              </a:p>
            </p:txBody>
          </p:sp>
          <p:sp>
            <p:nvSpPr>
              <p:cNvPr id="27680" name="Line 32"/>
              <p:cNvSpPr/>
              <p:nvPr/>
            </p:nvSpPr>
            <p:spPr>
              <a:xfrm flipH="1">
                <a:off x="1075" y="3745"/>
                <a:ext cx="0" cy="141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81" name="Line 33"/>
              <p:cNvSpPr/>
              <p:nvPr/>
            </p:nvSpPr>
            <p:spPr>
              <a:xfrm flipH="1">
                <a:off x="728" y="3404"/>
                <a:ext cx="0" cy="16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82" name="Text Box 34"/>
              <p:cNvSpPr txBox="1"/>
              <p:nvPr/>
            </p:nvSpPr>
            <p:spPr>
              <a:xfrm>
                <a:off x="612" y="3168"/>
                <a:ext cx="25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</a:t>
                </a:r>
              </a:p>
            </p:txBody>
          </p:sp>
        </p:grpSp>
        <p:grpSp>
          <p:nvGrpSpPr>
            <p:cNvPr id="27658" name="Group 35"/>
            <p:cNvGrpSpPr/>
            <p:nvPr/>
          </p:nvGrpSpPr>
          <p:grpSpPr>
            <a:xfrm>
              <a:off x="240" y="3120"/>
              <a:ext cx="1627" cy="648"/>
              <a:chOff x="3792" y="1920"/>
              <a:chExt cx="1627" cy="648"/>
            </a:xfrm>
          </p:grpSpPr>
          <p:sp>
            <p:nvSpPr>
              <p:cNvPr id="27671" name="Text Box 36"/>
              <p:cNvSpPr txBox="1"/>
              <p:nvPr/>
            </p:nvSpPr>
            <p:spPr>
              <a:xfrm>
                <a:off x="3792" y="1920"/>
                <a:ext cx="1627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C— C—C—C—C</a:t>
                </a:r>
              </a:p>
            </p:txBody>
          </p:sp>
          <p:sp>
            <p:nvSpPr>
              <p:cNvPr id="27672" name="Text Box 37"/>
              <p:cNvSpPr txBox="1"/>
              <p:nvPr/>
            </p:nvSpPr>
            <p:spPr>
              <a:xfrm>
                <a:off x="4511" y="2276"/>
                <a:ext cx="25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</a:t>
                </a:r>
              </a:p>
            </p:txBody>
          </p:sp>
          <p:sp>
            <p:nvSpPr>
              <p:cNvPr id="27673" name="Line 38"/>
              <p:cNvSpPr/>
              <p:nvPr/>
            </p:nvSpPr>
            <p:spPr>
              <a:xfrm flipH="1">
                <a:off x="4618" y="2173"/>
                <a:ext cx="0" cy="141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74" name="Line 39"/>
              <p:cNvSpPr/>
              <p:nvPr/>
            </p:nvSpPr>
            <p:spPr>
              <a:xfrm flipH="1">
                <a:off x="4308" y="2160"/>
                <a:ext cx="0" cy="16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75" name="Text Box 40"/>
              <p:cNvSpPr txBox="1"/>
              <p:nvPr/>
            </p:nvSpPr>
            <p:spPr>
              <a:xfrm>
                <a:off x="4188" y="2280"/>
                <a:ext cx="25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</a:t>
                </a:r>
              </a:p>
            </p:txBody>
          </p:sp>
        </p:grpSp>
        <p:grpSp>
          <p:nvGrpSpPr>
            <p:cNvPr id="27659" name="Group 41"/>
            <p:cNvGrpSpPr/>
            <p:nvPr/>
          </p:nvGrpSpPr>
          <p:grpSpPr>
            <a:xfrm>
              <a:off x="2160" y="3168"/>
              <a:ext cx="1627" cy="648"/>
              <a:chOff x="2064" y="2736"/>
              <a:chExt cx="1627" cy="648"/>
            </a:xfrm>
          </p:grpSpPr>
          <p:sp>
            <p:nvSpPr>
              <p:cNvPr id="27666" name="Text Box 42"/>
              <p:cNvSpPr txBox="1"/>
              <p:nvPr/>
            </p:nvSpPr>
            <p:spPr>
              <a:xfrm>
                <a:off x="2064" y="2736"/>
                <a:ext cx="1627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C— C—C—C—C</a:t>
                </a:r>
              </a:p>
            </p:txBody>
          </p:sp>
          <p:sp>
            <p:nvSpPr>
              <p:cNvPr id="27667" name="Text Box 43"/>
              <p:cNvSpPr txBox="1"/>
              <p:nvPr/>
            </p:nvSpPr>
            <p:spPr>
              <a:xfrm>
                <a:off x="3119" y="3092"/>
                <a:ext cx="25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</a:t>
                </a:r>
              </a:p>
            </p:txBody>
          </p:sp>
          <p:sp>
            <p:nvSpPr>
              <p:cNvPr id="27668" name="Line 44"/>
              <p:cNvSpPr/>
              <p:nvPr/>
            </p:nvSpPr>
            <p:spPr>
              <a:xfrm flipH="1">
                <a:off x="3226" y="2989"/>
                <a:ext cx="0" cy="141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69" name="Line 45"/>
              <p:cNvSpPr/>
              <p:nvPr/>
            </p:nvSpPr>
            <p:spPr>
              <a:xfrm flipH="1">
                <a:off x="2580" y="2976"/>
                <a:ext cx="0" cy="16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70" name="Text Box 46"/>
              <p:cNvSpPr txBox="1"/>
              <p:nvPr/>
            </p:nvSpPr>
            <p:spPr>
              <a:xfrm>
                <a:off x="2460" y="3096"/>
                <a:ext cx="25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</a:t>
                </a:r>
              </a:p>
            </p:txBody>
          </p:sp>
        </p:grpSp>
        <p:grpSp>
          <p:nvGrpSpPr>
            <p:cNvPr id="27660" name="Group 47"/>
            <p:cNvGrpSpPr/>
            <p:nvPr/>
          </p:nvGrpSpPr>
          <p:grpSpPr>
            <a:xfrm>
              <a:off x="3936" y="1824"/>
              <a:ext cx="1627" cy="964"/>
              <a:chOff x="3744" y="2872"/>
              <a:chExt cx="1627" cy="964"/>
            </a:xfrm>
          </p:grpSpPr>
          <p:sp>
            <p:nvSpPr>
              <p:cNvPr id="27661" name="Text Box 48"/>
              <p:cNvSpPr txBox="1"/>
              <p:nvPr/>
            </p:nvSpPr>
            <p:spPr>
              <a:xfrm>
                <a:off x="3744" y="3216"/>
                <a:ext cx="1627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C— C—C—C—C</a:t>
                </a:r>
              </a:p>
            </p:txBody>
          </p:sp>
          <p:sp>
            <p:nvSpPr>
              <p:cNvPr id="27662" name="Text Box 49"/>
              <p:cNvSpPr txBox="1"/>
              <p:nvPr/>
            </p:nvSpPr>
            <p:spPr>
              <a:xfrm>
                <a:off x="4127" y="3548"/>
                <a:ext cx="25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</a:t>
                </a:r>
              </a:p>
            </p:txBody>
          </p:sp>
          <p:sp>
            <p:nvSpPr>
              <p:cNvPr id="27663" name="Line 50"/>
              <p:cNvSpPr/>
              <p:nvPr/>
            </p:nvSpPr>
            <p:spPr>
              <a:xfrm flipH="1">
                <a:off x="4246" y="3469"/>
                <a:ext cx="0" cy="141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64" name="Line 51"/>
              <p:cNvSpPr/>
              <p:nvPr/>
            </p:nvSpPr>
            <p:spPr>
              <a:xfrm flipH="1">
                <a:off x="4242" y="3108"/>
                <a:ext cx="0" cy="16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7665" name="Text Box 52"/>
              <p:cNvSpPr txBox="1"/>
              <p:nvPr/>
            </p:nvSpPr>
            <p:spPr>
              <a:xfrm>
                <a:off x="4114" y="2872"/>
                <a:ext cx="255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</a:t>
                </a:r>
              </a:p>
            </p:txBody>
          </p:sp>
        </p:grpSp>
      </p:grpSp>
      <p:sp>
        <p:nvSpPr>
          <p:cNvPr id="2" name="文本框 1"/>
          <p:cNvSpPr txBox="1"/>
          <p:nvPr/>
        </p:nvSpPr>
        <p:spPr>
          <a:xfrm>
            <a:off x="5710218" y="262281"/>
            <a:ext cx="3444875" cy="522288"/>
          </a:xfrm>
          <a:prstGeom prst="rect">
            <a:avLst/>
          </a:prstGeom>
          <a:solidFill>
            <a:schemeClr val="bg2"/>
          </a:solidFill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楷体" charset="-122"/>
                <a:ea typeface="楷体" charset="-122"/>
              </a:rPr>
              <a:t>最后记得补足氢原子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03" name="Text Box 11"/>
          <p:cNvSpPr txBox="1"/>
          <p:nvPr/>
        </p:nvSpPr>
        <p:spPr>
          <a:xfrm>
            <a:off x="127947" y="236756"/>
            <a:ext cx="901446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  <a:latin typeface="华文新魏" charset="-122"/>
                <a:ea typeface="华文新魏" charset="-122"/>
              </a:rPr>
              <a:t>2</a:t>
            </a:r>
            <a:r>
              <a:rPr lang="zh-CN" altLang="en-US" sz="3200" b="1">
                <a:solidFill>
                  <a:srgbClr val="C00000"/>
                </a:solidFill>
                <a:latin typeface="华文新魏" charset="-122"/>
                <a:ea typeface="华文新魏" charset="-122"/>
              </a:rPr>
              <a:t>、取代法</a:t>
            </a:r>
            <a:r>
              <a:rPr lang="zh-CN" altLang="en-US" sz="2800" b="1">
                <a:latin typeface="华文新魏" charset="-122"/>
                <a:ea typeface="华文新魏" charset="-122"/>
              </a:rPr>
              <a:t>（适用于卤代烃、醇、醛、羧酸等异构）</a:t>
            </a:r>
          </a:p>
        </p:txBody>
      </p:sp>
      <p:sp>
        <p:nvSpPr>
          <p:cNvPr id="59397" name="Rectangle 5"/>
          <p:cNvSpPr/>
          <p:nvPr/>
        </p:nvSpPr>
        <p:spPr>
          <a:xfrm>
            <a:off x="546100" y="1295400"/>
            <a:ext cx="8423275" cy="95408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800" b="1">
                <a:latin typeface="楷体" charset="-122"/>
                <a:ea typeface="楷体" charset="-122"/>
              </a:rPr>
              <a:t>a</a:t>
            </a:r>
            <a:r>
              <a:rPr lang="zh-CN" altLang="en-US" sz="2800" b="1">
                <a:latin typeface="楷体" charset="-122"/>
                <a:ea typeface="楷体" charset="-122"/>
              </a:rPr>
              <a:t>、先根据该物质</a:t>
            </a:r>
            <a:r>
              <a:rPr lang="zh-CN" altLang="en-US" sz="2800" b="1">
                <a:solidFill>
                  <a:srgbClr val="FF0000"/>
                </a:solidFill>
                <a:latin typeface="楷体" charset="-122"/>
                <a:ea typeface="楷体" charset="-122"/>
              </a:rPr>
              <a:t>烷基</a:t>
            </a:r>
            <a:r>
              <a:rPr lang="zh-CN" altLang="en-US" sz="2800" b="1">
                <a:latin typeface="楷体" charset="-122"/>
                <a:ea typeface="楷体" charset="-122"/>
              </a:rPr>
              <a:t>的</a:t>
            </a:r>
            <a:r>
              <a:rPr lang="en-US" altLang="zh-CN" sz="2800" b="1">
                <a:latin typeface="楷体" charset="-122"/>
                <a:ea typeface="楷体" charset="-122"/>
              </a:rPr>
              <a:t>C</a:t>
            </a:r>
            <a:r>
              <a:rPr lang="zh-CN" altLang="en-US" sz="2800" b="1">
                <a:latin typeface="楷体" charset="-122"/>
                <a:ea typeface="楷体" charset="-122"/>
              </a:rPr>
              <a:t>原子数，写出</a:t>
            </a:r>
            <a:r>
              <a:rPr lang="zh-CN" altLang="en-US" sz="2800" b="1">
                <a:solidFill>
                  <a:srgbClr val="FF0000"/>
                </a:solidFill>
                <a:latin typeface="楷体" charset="-122"/>
                <a:ea typeface="楷体" charset="-122"/>
              </a:rPr>
              <a:t>对应烷烃</a:t>
            </a:r>
            <a:r>
              <a:rPr lang="zh-CN" altLang="en-US" sz="2800" b="1">
                <a:latin typeface="楷体" charset="-122"/>
                <a:ea typeface="楷体" charset="-122"/>
              </a:rPr>
              <a:t>的同分异构体的碳骨架</a:t>
            </a:r>
          </a:p>
        </p:txBody>
      </p:sp>
      <p:sp>
        <p:nvSpPr>
          <p:cNvPr id="59398" name="Rectangle 6"/>
          <p:cNvSpPr/>
          <p:nvPr/>
        </p:nvSpPr>
        <p:spPr>
          <a:xfrm>
            <a:off x="573088" y="2249488"/>
            <a:ext cx="8396287" cy="9525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800" b="1">
                <a:latin typeface="楷体" charset="-122"/>
                <a:ea typeface="楷体" charset="-122"/>
              </a:rPr>
              <a:t>b</a:t>
            </a:r>
            <a:r>
              <a:rPr lang="zh-CN" altLang="en-US" sz="2800" b="1">
                <a:latin typeface="楷体" charset="-122"/>
                <a:ea typeface="楷体" charset="-122"/>
              </a:rPr>
              <a:t>、根据碳链的对称性，用其它原子或原子团取代碳链上不同的氢原子</a:t>
            </a:r>
            <a:r>
              <a:rPr lang="zh-CN" altLang="en-US" sz="2800" b="1">
                <a:solidFill>
                  <a:srgbClr val="FF0000"/>
                </a:solidFill>
                <a:latin typeface="楷体" charset="-122"/>
                <a:ea typeface="楷体" charset="-122"/>
              </a:rPr>
              <a:t>（找等效氢）</a:t>
            </a:r>
          </a:p>
        </p:txBody>
      </p:sp>
      <p:sp>
        <p:nvSpPr>
          <p:cNvPr id="59402" name="Text Box 10"/>
          <p:cNvSpPr txBox="1"/>
          <p:nvPr/>
        </p:nvSpPr>
        <p:spPr>
          <a:xfrm>
            <a:off x="546100" y="3201988"/>
            <a:ext cx="8423275" cy="522287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800" b="1">
                <a:latin typeface="楷体" charset="-122"/>
                <a:ea typeface="楷体" charset="-122"/>
              </a:rPr>
              <a:t>c</a:t>
            </a:r>
            <a:r>
              <a:rPr lang="zh-CN" altLang="en-US" sz="2800" b="1">
                <a:latin typeface="楷体" charset="-122"/>
                <a:ea typeface="楷体" charset="-122"/>
              </a:rPr>
              <a:t>、最后用氢原子补足碳原子的四个价键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3" grpId="0" animBg="1"/>
      <p:bldP spid="59397" grpId="0" animBg="1"/>
      <p:bldP spid="59398" grpId="0" animBg="1"/>
      <p:bldP spid="5940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椭圆形标注 2"/>
          <p:cNvSpPr/>
          <p:nvPr/>
        </p:nvSpPr>
        <p:spPr>
          <a:xfrm>
            <a:off x="6434370" y="-74920"/>
            <a:ext cx="2657268" cy="1290927"/>
          </a:xfrm>
          <a:prstGeom prst="wedgeEllipse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 Box 10"/>
          <p:cNvSpPr txBox="1"/>
          <p:nvPr/>
        </p:nvSpPr>
        <p:spPr>
          <a:xfrm>
            <a:off x="566153" y="332656"/>
            <a:ext cx="5205413" cy="5222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2800" b="1">
                <a:latin typeface="华文仿宋" panose="02010600040101010101" charset="-122"/>
                <a:ea typeface="华文仿宋" panose="02010600040101010101" charset="-122"/>
              </a:rPr>
              <a:t>例：</a:t>
            </a:r>
            <a:r>
              <a:rPr lang="en-US" altLang="zh-CN" sz="2800" b="1">
                <a:latin typeface="华文仿宋" panose="02010600040101010101" charset="-122"/>
                <a:ea typeface="华文仿宋" panose="02010600040101010101" charset="-122"/>
              </a:rPr>
              <a:t>C</a:t>
            </a:r>
            <a:r>
              <a:rPr lang="en-US" altLang="zh-CN" sz="2800" b="1" baseline="-25000">
                <a:latin typeface="华文仿宋" panose="02010600040101010101" charset="-122"/>
                <a:ea typeface="华文仿宋" panose="02010600040101010101" charset="-122"/>
              </a:rPr>
              <a:t>5</a:t>
            </a:r>
            <a:r>
              <a:rPr lang="en-US" altLang="zh-CN" sz="2800" b="1">
                <a:latin typeface="华文仿宋" panose="02010600040101010101" charset="-122"/>
                <a:ea typeface="华文仿宋" panose="02010600040101010101" charset="-122"/>
              </a:rPr>
              <a:t>H</a:t>
            </a:r>
            <a:r>
              <a:rPr lang="en-US" altLang="zh-CN" sz="2800" b="1" baseline="-25000">
                <a:latin typeface="华文仿宋" panose="02010600040101010101" charset="-122"/>
                <a:ea typeface="华文仿宋" panose="02010600040101010101" charset="-122"/>
              </a:rPr>
              <a:t>12</a:t>
            </a:r>
            <a:r>
              <a:rPr lang="en-US" altLang="zh-CN" sz="2800" b="1">
                <a:latin typeface="华文仿宋" panose="02010600040101010101" charset="-122"/>
                <a:ea typeface="华文仿宋" panose="02010600040101010101" charset="-122"/>
              </a:rPr>
              <a:t>O</a:t>
            </a:r>
            <a:r>
              <a:rPr lang="zh-CN" altLang="en-US" sz="2800" b="1">
                <a:latin typeface="华文仿宋" panose="02010600040101010101" charset="-122"/>
                <a:ea typeface="华文仿宋" panose="02010600040101010101" charset="-122"/>
              </a:rPr>
              <a:t>属于醇的同分异构体</a:t>
            </a:r>
          </a:p>
        </p:txBody>
      </p:sp>
      <p:grpSp>
        <p:nvGrpSpPr>
          <p:cNvPr id="37" name="组合 36"/>
          <p:cNvGrpSpPr/>
          <p:nvPr/>
        </p:nvGrpSpPr>
        <p:grpSpPr>
          <a:xfrm>
            <a:off x="138496" y="1216007"/>
            <a:ext cx="8780462" cy="4794250"/>
            <a:chOff x="287" y="2487"/>
            <a:chExt cx="13828" cy="7551"/>
          </a:xfrm>
        </p:grpSpPr>
        <p:grpSp>
          <p:nvGrpSpPr>
            <p:cNvPr id="29699" name="组合 3"/>
            <p:cNvGrpSpPr/>
            <p:nvPr/>
          </p:nvGrpSpPr>
          <p:grpSpPr>
            <a:xfrm>
              <a:off x="414" y="2487"/>
              <a:ext cx="6552" cy="1531"/>
              <a:chOff x="360" y="3360"/>
              <a:chExt cx="6552" cy="1531"/>
            </a:xfrm>
          </p:grpSpPr>
          <p:sp>
            <p:nvSpPr>
              <p:cNvPr id="29734" name="Text Box 10"/>
              <p:cNvSpPr txBox="1"/>
              <p:nvPr/>
            </p:nvSpPr>
            <p:spPr>
              <a:xfrm>
                <a:off x="360" y="3360"/>
                <a:ext cx="6552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—CH—CH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 </a:t>
                </a:r>
              </a:p>
            </p:txBody>
          </p:sp>
          <p:sp>
            <p:nvSpPr>
              <p:cNvPr id="29735" name="Text Box 11"/>
              <p:cNvSpPr txBox="1"/>
              <p:nvPr/>
            </p:nvSpPr>
            <p:spPr>
              <a:xfrm>
                <a:off x="3119" y="4166"/>
                <a:ext cx="1034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OH</a:t>
                </a:r>
              </a:p>
            </p:txBody>
          </p:sp>
          <p:sp>
            <p:nvSpPr>
              <p:cNvPr id="29736" name="Line 12"/>
              <p:cNvSpPr/>
              <p:nvPr/>
            </p:nvSpPr>
            <p:spPr>
              <a:xfrm>
                <a:off x="3412" y="3949"/>
                <a:ext cx="2" cy="35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  <p:grpSp>
          <p:nvGrpSpPr>
            <p:cNvPr id="29700" name="组合 6"/>
            <p:cNvGrpSpPr/>
            <p:nvPr/>
          </p:nvGrpSpPr>
          <p:grpSpPr>
            <a:xfrm>
              <a:off x="7050" y="2605"/>
              <a:ext cx="6552" cy="1549"/>
              <a:chOff x="360" y="3360"/>
              <a:chExt cx="6552" cy="1549"/>
            </a:xfrm>
          </p:grpSpPr>
          <p:sp>
            <p:nvSpPr>
              <p:cNvPr id="29731" name="Text Box 10"/>
              <p:cNvSpPr txBox="1"/>
              <p:nvPr/>
            </p:nvSpPr>
            <p:spPr>
              <a:xfrm>
                <a:off x="360" y="3360"/>
                <a:ext cx="6552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—CH—CH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 </a:t>
                </a:r>
              </a:p>
            </p:txBody>
          </p:sp>
          <p:sp>
            <p:nvSpPr>
              <p:cNvPr id="29732" name="Text Box 11"/>
              <p:cNvSpPr txBox="1"/>
              <p:nvPr/>
            </p:nvSpPr>
            <p:spPr>
              <a:xfrm>
                <a:off x="4510" y="4184"/>
                <a:ext cx="1034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OH</a:t>
                </a:r>
              </a:p>
            </p:txBody>
          </p:sp>
          <p:sp>
            <p:nvSpPr>
              <p:cNvPr id="29733" name="Line 12"/>
              <p:cNvSpPr/>
              <p:nvPr/>
            </p:nvSpPr>
            <p:spPr>
              <a:xfrm>
                <a:off x="4808" y="3967"/>
                <a:ext cx="2" cy="35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  <p:sp>
          <p:nvSpPr>
            <p:cNvPr id="29701" name="Text Box 10"/>
            <p:cNvSpPr txBox="1"/>
            <p:nvPr/>
          </p:nvSpPr>
          <p:spPr>
            <a:xfrm>
              <a:off x="498" y="4154"/>
              <a:ext cx="7494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2400" b="1">
                  <a:solidFill>
                    <a:srgbClr val="660033"/>
                  </a:solidFill>
                  <a:latin typeface="Times New Roman" panose="02020503050405090304" pitchFamily="18" charset="0"/>
                </a:rPr>
                <a:t>CH</a:t>
              </a:r>
              <a:r>
                <a:rPr lang="en-US" altLang="zh-CN" sz="2400" b="1" baseline="-25000">
                  <a:solidFill>
                    <a:srgbClr val="660033"/>
                  </a:solidFill>
                  <a:latin typeface="Times New Roman" panose="02020503050405090304" pitchFamily="18" charset="0"/>
                </a:rPr>
                <a:t>3</a:t>
              </a:r>
              <a:r>
                <a:rPr lang="en-US" altLang="zh-CN" sz="2400" b="1">
                  <a:solidFill>
                    <a:srgbClr val="660033"/>
                  </a:solidFill>
                  <a:latin typeface="Times New Roman" panose="02020503050405090304" pitchFamily="18" charset="0"/>
                </a:rPr>
                <a:t>—CH</a:t>
              </a:r>
              <a:r>
                <a:rPr lang="en-US" altLang="zh-CN" sz="2400" b="1" baseline="-25000">
                  <a:solidFill>
                    <a:srgbClr val="660033"/>
                  </a:solidFill>
                  <a:latin typeface="Times New Roman" panose="02020503050405090304" pitchFamily="18" charset="0"/>
                </a:rPr>
                <a:t>2</a:t>
              </a:r>
              <a:r>
                <a:rPr lang="en-US" altLang="zh-CN" sz="2400" b="1">
                  <a:solidFill>
                    <a:srgbClr val="660033"/>
                  </a:solidFill>
                  <a:latin typeface="Times New Roman" panose="02020503050405090304" pitchFamily="18" charset="0"/>
                </a:rPr>
                <a:t>—CH</a:t>
              </a:r>
              <a:r>
                <a:rPr lang="en-US" altLang="zh-CN" sz="2400" b="1" baseline="-25000">
                  <a:solidFill>
                    <a:srgbClr val="660033"/>
                  </a:solidFill>
                  <a:latin typeface="Times New Roman" panose="02020503050405090304" pitchFamily="18" charset="0"/>
                </a:rPr>
                <a:t>2</a:t>
              </a:r>
              <a:r>
                <a:rPr lang="en-US" altLang="zh-CN" sz="2400" b="1">
                  <a:solidFill>
                    <a:srgbClr val="660033"/>
                  </a:solidFill>
                  <a:latin typeface="Times New Roman" panose="02020503050405090304" pitchFamily="18" charset="0"/>
                </a:rPr>
                <a:t>—CH</a:t>
              </a:r>
              <a:r>
                <a:rPr lang="en-US" altLang="zh-CN" sz="2400" b="1" baseline="-25000">
                  <a:solidFill>
                    <a:srgbClr val="660033"/>
                  </a:solidFill>
                  <a:latin typeface="Times New Roman" panose="02020503050405090304" pitchFamily="18" charset="0"/>
                </a:rPr>
                <a:t>2</a:t>
              </a:r>
              <a:r>
                <a:rPr lang="en-US" altLang="zh-CN" sz="2400" b="1">
                  <a:solidFill>
                    <a:srgbClr val="660033"/>
                  </a:solidFill>
                  <a:latin typeface="Times New Roman" panose="02020503050405090304" pitchFamily="18" charset="0"/>
                </a:rPr>
                <a:t>—CH</a:t>
              </a:r>
              <a:r>
                <a:rPr lang="en-US" altLang="zh-CN" sz="2400" b="1" baseline="-25000">
                  <a:solidFill>
                    <a:srgbClr val="660033"/>
                  </a:solidFill>
                  <a:latin typeface="Times New Roman" panose="02020503050405090304" pitchFamily="18" charset="0"/>
                </a:rPr>
                <a:t>2</a:t>
              </a:r>
              <a:r>
                <a:rPr lang="en-US" altLang="zh-CN" sz="2400" b="1">
                  <a:solidFill>
                    <a:srgbClr val="660033"/>
                  </a:solidFill>
                  <a:latin typeface="Times New Roman" panose="02020503050405090304" pitchFamily="18" charset="0"/>
                </a:rPr>
                <a:t>-OH</a:t>
              </a:r>
            </a:p>
          </p:txBody>
        </p:sp>
        <p:grpSp>
          <p:nvGrpSpPr>
            <p:cNvPr id="29702" name="组合 11"/>
            <p:cNvGrpSpPr/>
            <p:nvPr/>
          </p:nvGrpSpPr>
          <p:grpSpPr>
            <a:xfrm>
              <a:off x="8133" y="4383"/>
              <a:ext cx="5982" cy="1586"/>
              <a:chOff x="414" y="5760"/>
              <a:chExt cx="5982" cy="1586"/>
            </a:xfrm>
          </p:grpSpPr>
          <p:sp>
            <p:nvSpPr>
              <p:cNvPr id="29728" name="Text Box 6"/>
              <p:cNvSpPr txBox="1"/>
              <p:nvPr/>
            </p:nvSpPr>
            <p:spPr>
              <a:xfrm>
                <a:off x="414" y="5760"/>
                <a:ext cx="5982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HO-CH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—CH—CH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</a:p>
            </p:txBody>
          </p:sp>
          <p:sp>
            <p:nvSpPr>
              <p:cNvPr id="29729" name="Text Box 7"/>
              <p:cNvSpPr txBox="1"/>
              <p:nvPr/>
            </p:nvSpPr>
            <p:spPr>
              <a:xfrm>
                <a:off x="2583" y="6622"/>
                <a:ext cx="1164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</a:p>
            </p:txBody>
          </p:sp>
          <p:sp>
            <p:nvSpPr>
              <p:cNvPr id="29730" name="Line 8"/>
              <p:cNvSpPr/>
              <p:nvPr/>
            </p:nvSpPr>
            <p:spPr>
              <a:xfrm flipH="1">
                <a:off x="2903" y="6364"/>
                <a:ext cx="0" cy="35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  <p:grpSp>
          <p:nvGrpSpPr>
            <p:cNvPr id="29703" name="组合 13"/>
            <p:cNvGrpSpPr/>
            <p:nvPr/>
          </p:nvGrpSpPr>
          <p:grpSpPr>
            <a:xfrm>
              <a:off x="287" y="6178"/>
              <a:ext cx="4703" cy="1587"/>
              <a:chOff x="414" y="5760"/>
              <a:chExt cx="4703" cy="1587"/>
            </a:xfrm>
          </p:grpSpPr>
          <p:sp>
            <p:nvSpPr>
              <p:cNvPr id="29725" name="Text Box 6"/>
              <p:cNvSpPr txBox="1"/>
              <p:nvPr/>
            </p:nvSpPr>
            <p:spPr>
              <a:xfrm>
                <a:off x="414" y="5760"/>
                <a:ext cx="4703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</a:p>
            </p:txBody>
          </p:sp>
          <p:sp>
            <p:nvSpPr>
              <p:cNvPr id="29726" name="Text Box 7"/>
              <p:cNvSpPr txBox="1"/>
              <p:nvPr/>
            </p:nvSpPr>
            <p:spPr>
              <a:xfrm>
                <a:off x="1793" y="6622"/>
                <a:ext cx="1164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</a:p>
            </p:txBody>
          </p:sp>
          <p:sp>
            <p:nvSpPr>
              <p:cNvPr id="29727" name="Line 8"/>
              <p:cNvSpPr/>
              <p:nvPr/>
            </p:nvSpPr>
            <p:spPr>
              <a:xfrm flipH="1">
                <a:off x="2084" y="6269"/>
                <a:ext cx="0" cy="35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  <p:grpSp>
          <p:nvGrpSpPr>
            <p:cNvPr id="29704" name="组合 17"/>
            <p:cNvGrpSpPr/>
            <p:nvPr/>
          </p:nvGrpSpPr>
          <p:grpSpPr>
            <a:xfrm>
              <a:off x="1637" y="5255"/>
              <a:ext cx="1034" cy="1010"/>
              <a:chOff x="6626" y="4944"/>
              <a:chExt cx="1034" cy="1010"/>
            </a:xfrm>
          </p:grpSpPr>
          <p:sp>
            <p:nvSpPr>
              <p:cNvPr id="29723" name="Line 17"/>
              <p:cNvSpPr/>
              <p:nvPr/>
            </p:nvSpPr>
            <p:spPr>
              <a:xfrm flipH="1">
                <a:off x="6946" y="5534"/>
                <a:ext cx="0" cy="42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9724" name="Text Box 18"/>
              <p:cNvSpPr txBox="1"/>
              <p:nvPr/>
            </p:nvSpPr>
            <p:spPr>
              <a:xfrm>
                <a:off x="6626" y="4944"/>
                <a:ext cx="1034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OH</a:t>
                </a:r>
              </a:p>
            </p:txBody>
          </p:sp>
        </p:grpSp>
        <p:grpSp>
          <p:nvGrpSpPr>
            <p:cNvPr id="29705" name="组合 18"/>
            <p:cNvGrpSpPr/>
            <p:nvPr/>
          </p:nvGrpSpPr>
          <p:grpSpPr>
            <a:xfrm>
              <a:off x="5600" y="6473"/>
              <a:ext cx="4920" cy="1587"/>
              <a:chOff x="414" y="5760"/>
              <a:chExt cx="4920" cy="1587"/>
            </a:xfrm>
          </p:grpSpPr>
          <p:sp>
            <p:nvSpPr>
              <p:cNvPr id="29720" name="Text Box 6"/>
              <p:cNvSpPr txBox="1"/>
              <p:nvPr/>
            </p:nvSpPr>
            <p:spPr>
              <a:xfrm>
                <a:off x="414" y="5760"/>
                <a:ext cx="4920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—CH—CH—CH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</a:p>
            </p:txBody>
          </p:sp>
          <p:sp>
            <p:nvSpPr>
              <p:cNvPr id="29721" name="Text Box 7"/>
              <p:cNvSpPr txBox="1"/>
              <p:nvPr/>
            </p:nvSpPr>
            <p:spPr>
              <a:xfrm>
                <a:off x="1793" y="6622"/>
                <a:ext cx="1164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</a:p>
            </p:txBody>
          </p:sp>
          <p:sp>
            <p:nvSpPr>
              <p:cNvPr id="29722" name="Line 8"/>
              <p:cNvSpPr/>
              <p:nvPr/>
            </p:nvSpPr>
            <p:spPr>
              <a:xfrm flipH="1">
                <a:off x="2084" y="6269"/>
                <a:ext cx="0" cy="35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  <p:grpSp>
          <p:nvGrpSpPr>
            <p:cNvPr id="29706" name="组合 22"/>
            <p:cNvGrpSpPr/>
            <p:nvPr/>
          </p:nvGrpSpPr>
          <p:grpSpPr>
            <a:xfrm>
              <a:off x="8133" y="5540"/>
              <a:ext cx="1034" cy="1010"/>
              <a:chOff x="6655" y="4934"/>
              <a:chExt cx="1034" cy="1010"/>
            </a:xfrm>
          </p:grpSpPr>
          <p:sp>
            <p:nvSpPr>
              <p:cNvPr id="29718" name="Line 17"/>
              <p:cNvSpPr/>
              <p:nvPr/>
            </p:nvSpPr>
            <p:spPr>
              <a:xfrm flipH="1">
                <a:off x="6975" y="5524"/>
                <a:ext cx="0" cy="42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9719" name="Text Box 18"/>
              <p:cNvSpPr txBox="1"/>
              <p:nvPr/>
            </p:nvSpPr>
            <p:spPr>
              <a:xfrm>
                <a:off x="6655" y="4934"/>
                <a:ext cx="1034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OH</a:t>
                </a:r>
              </a:p>
            </p:txBody>
          </p:sp>
        </p:grpSp>
        <p:grpSp>
          <p:nvGrpSpPr>
            <p:cNvPr id="29707" name="组合 25"/>
            <p:cNvGrpSpPr/>
            <p:nvPr/>
          </p:nvGrpSpPr>
          <p:grpSpPr>
            <a:xfrm>
              <a:off x="287" y="8282"/>
              <a:ext cx="5826" cy="1587"/>
              <a:chOff x="414" y="5760"/>
              <a:chExt cx="5826" cy="1587"/>
            </a:xfrm>
          </p:grpSpPr>
          <p:sp>
            <p:nvSpPr>
              <p:cNvPr id="29715" name="Text Box 6"/>
              <p:cNvSpPr txBox="1"/>
              <p:nvPr/>
            </p:nvSpPr>
            <p:spPr>
              <a:xfrm>
                <a:off x="414" y="5760"/>
                <a:ext cx="5826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—CH—CH—CH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-OH</a:t>
                </a:r>
              </a:p>
            </p:txBody>
          </p:sp>
          <p:sp>
            <p:nvSpPr>
              <p:cNvPr id="29716" name="Text Box 7"/>
              <p:cNvSpPr txBox="1"/>
              <p:nvPr/>
            </p:nvSpPr>
            <p:spPr>
              <a:xfrm>
                <a:off x="1793" y="6622"/>
                <a:ext cx="1164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</a:p>
            </p:txBody>
          </p:sp>
          <p:sp>
            <p:nvSpPr>
              <p:cNvPr id="29717" name="Line 8"/>
              <p:cNvSpPr/>
              <p:nvPr/>
            </p:nvSpPr>
            <p:spPr>
              <a:xfrm flipH="1">
                <a:off x="2084" y="6269"/>
                <a:ext cx="0" cy="35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  <p:grpSp>
          <p:nvGrpSpPr>
            <p:cNvPr id="29708" name="组合 29"/>
            <p:cNvGrpSpPr/>
            <p:nvPr/>
          </p:nvGrpSpPr>
          <p:grpSpPr>
            <a:xfrm>
              <a:off x="8133" y="8451"/>
              <a:ext cx="4573" cy="1587"/>
              <a:chOff x="414" y="5760"/>
              <a:chExt cx="4573" cy="1587"/>
            </a:xfrm>
          </p:grpSpPr>
          <p:sp>
            <p:nvSpPr>
              <p:cNvPr id="29712" name="Text Box 6"/>
              <p:cNvSpPr txBox="1"/>
              <p:nvPr/>
            </p:nvSpPr>
            <p:spPr>
              <a:xfrm>
                <a:off x="414" y="5760"/>
                <a:ext cx="4573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—OH</a:t>
                </a:r>
                <a:endParaRPr lang="en-US" altLang="zh-CN" sz="2400" b="1" baseline="-25000">
                  <a:solidFill>
                    <a:srgbClr val="660033"/>
                  </a:solidFill>
                  <a:latin typeface="Times New Roman" panose="02020503050405090304" pitchFamily="18" charset="0"/>
                </a:endParaRPr>
              </a:p>
            </p:txBody>
          </p:sp>
          <p:sp>
            <p:nvSpPr>
              <p:cNvPr id="29713" name="Text Box 7"/>
              <p:cNvSpPr txBox="1"/>
              <p:nvPr/>
            </p:nvSpPr>
            <p:spPr>
              <a:xfrm>
                <a:off x="1793" y="6622"/>
                <a:ext cx="1164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</a:p>
            </p:txBody>
          </p:sp>
          <p:sp>
            <p:nvSpPr>
              <p:cNvPr id="29714" name="Line 8"/>
              <p:cNvSpPr/>
              <p:nvPr/>
            </p:nvSpPr>
            <p:spPr>
              <a:xfrm flipH="1">
                <a:off x="2084" y="6269"/>
                <a:ext cx="0" cy="35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  <p:grpSp>
          <p:nvGrpSpPr>
            <p:cNvPr id="29709" name="组合 33"/>
            <p:cNvGrpSpPr/>
            <p:nvPr/>
          </p:nvGrpSpPr>
          <p:grpSpPr>
            <a:xfrm>
              <a:off x="9512" y="7518"/>
              <a:ext cx="1164" cy="1010"/>
              <a:chOff x="6655" y="4934"/>
              <a:chExt cx="1164" cy="1010"/>
            </a:xfrm>
          </p:grpSpPr>
          <p:sp>
            <p:nvSpPr>
              <p:cNvPr id="29710" name="Line 17"/>
              <p:cNvSpPr/>
              <p:nvPr/>
            </p:nvSpPr>
            <p:spPr>
              <a:xfrm flipH="1">
                <a:off x="6975" y="5524"/>
                <a:ext cx="0" cy="42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29711" name="Text Box 18"/>
              <p:cNvSpPr txBox="1"/>
              <p:nvPr/>
            </p:nvSpPr>
            <p:spPr>
              <a:xfrm>
                <a:off x="6655" y="4934"/>
                <a:ext cx="1164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6835065" y="229964"/>
            <a:ext cx="20947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smtClean="0">
                <a:solidFill>
                  <a:srgbClr val="C00000"/>
                </a:solidFill>
              </a:rPr>
              <a:t>还有更简单的方法吗？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0"/>
          <p:cNvSpPr txBox="1"/>
          <p:nvPr/>
        </p:nvSpPr>
        <p:spPr>
          <a:xfrm>
            <a:off x="1127125" y="736600"/>
            <a:ext cx="5205413" cy="5222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2800" b="1">
                <a:latin typeface="华文仿宋" panose="02010600040101010101" charset="-122"/>
                <a:ea typeface="华文仿宋" panose="02010600040101010101" charset="-122"/>
              </a:rPr>
              <a:t>例：</a:t>
            </a:r>
            <a:r>
              <a:rPr lang="en-US" altLang="zh-CN" sz="2800" b="1">
                <a:latin typeface="华文仿宋" panose="02010600040101010101" charset="-122"/>
                <a:ea typeface="华文仿宋" panose="02010600040101010101" charset="-122"/>
              </a:rPr>
              <a:t>C</a:t>
            </a:r>
            <a:r>
              <a:rPr lang="en-US" altLang="zh-CN" sz="2800" b="1" baseline="-25000">
                <a:latin typeface="华文仿宋" panose="02010600040101010101" charset="-122"/>
                <a:ea typeface="华文仿宋" panose="02010600040101010101" charset="-122"/>
              </a:rPr>
              <a:t>5</a:t>
            </a:r>
            <a:r>
              <a:rPr lang="en-US" altLang="zh-CN" sz="2800" b="1">
                <a:latin typeface="华文仿宋" panose="02010600040101010101" charset="-122"/>
                <a:ea typeface="华文仿宋" panose="02010600040101010101" charset="-122"/>
              </a:rPr>
              <a:t>H</a:t>
            </a:r>
            <a:r>
              <a:rPr lang="en-US" altLang="zh-CN" sz="2800" b="1" baseline="-25000">
                <a:latin typeface="华文仿宋" panose="02010600040101010101" charset="-122"/>
                <a:ea typeface="华文仿宋" panose="02010600040101010101" charset="-122"/>
              </a:rPr>
              <a:t>10</a:t>
            </a:r>
            <a:r>
              <a:rPr lang="en-US" altLang="zh-CN" sz="2800" b="1">
                <a:latin typeface="华文仿宋" panose="02010600040101010101" charset="-122"/>
                <a:ea typeface="华文仿宋" panose="02010600040101010101" charset="-122"/>
              </a:rPr>
              <a:t>O</a:t>
            </a:r>
            <a:r>
              <a:rPr lang="zh-CN" altLang="en-US" sz="2800" b="1">
                <a:latin typeface="华文仿宋" panose="02010600040101010101" charset="-122"/>
                <a:ea typeface="华文仿宋" panose="02010600040101010101" charset="-122"/>
              </a:rPr>
              <a:t>属于醛的同分异构体</a:t>
            </a:r>
          </a:p>
        </p:txBody>
      </p:sp>
      <p:grpSp>
        <p:nvGrpSpPr>
          <p:cNvPr id="19" name="组合 18"/>
          <p:cNvGrpSpPr/>
          <p:nvPr/>
        </p:nvGrpSpPr>
        <p:grpSpPr>
          <a:xfrm>
            <a:off x="182563" y="1552575"/>
            <a:ext cx="7824787" cy="3376613"/>
            <a:chOff x="287" y="2445"/>
            <a:chExt cx="12324" cy="5318"/>
          </a:xfrm>
        </p:grpSpPr>
        <p:sp>
          <p:nvSpPr>
            <p:cNvPr id="30723" name="Text Box 6"/>
            <p:cNvSpPr txBox="1"/>
            <p:nvPr/>
          </p:nvSpPr>
          <p:spPr>
            <a:xfrm>
              <a:off x="287" y="6178"/>
              <a:ext cx="3347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n-US" altLang="zh-CN" sz="2400" b="1">
                  <a:solidFill>
                    <a:srgbClr val="660033"/>
                  </a:solidFill>
                  <a:latin typeface="Times New Roman" panose="02020503050405090304" pitchFamily="18" charset="0"/>
                </a:rPr>
                <a:t>CH</a:t>
              </a:r>
              <a:r>
                <a:rPr lang="en-US" altLang="zh-CN" sz="2400" b="1" baseline="-25000">
                  <a:solidFill>
                    <a:srgbClr val="660033"/>
                  </a:solidFill>
                  <a:latin typeface="Times New Roman" panose="02020503050405090304" pitchFamily="18" charset="0"/>
                </a:rPr>
                <a:t>3</a:t>
              </a:r>
              <a:r>
                <a:rPr lang="en-US" altLang="zh-CN" sz="2400" b="1">
                  <a:solidFill>
                    <a:srgbClr val="660033"/>
                  </a:solidFill>
                  <a:latin typeface="Times New Roman" panose="02020503050405090304" pitchFamily="18" charset="0"/>
                </a:rPr>
                <a:t>—C—CH</a:t>
              </a:r>
              <a:r>
                <a:rPr lang="en-US" altLang="zh-CN" sz="2400" b="1" baseline="-25000">
                  <a:solidFill>
                    <a:srgbClr val="660033"/>
                  </a:solidFill>
                  <a:latin typeface="Times New Roman" panose="02020503050405090304" pitchFamily="18" charset="0"/>
                </a:rPr>
                <a:t>3</a:t>
              </a:r>
            </a:p>
          </p:txBody>
        </p:sp>
        <p:grpSp>
          <p:nvGrpSpPr>
            <p:cNvPr id="30724" name="组合 17"/>
            <p:cNvGrpSpPr/>
            <p:nvPr/>
          </p:nvGrpSpPr>
          <p:grpSpPr>
            <a:xfrm>
              <a:off x="421" y="2445"/>
              <a:ext cx="12191" cy="5319"/>
              <a:chOff x="421" y="2445"/>
              <a:chExt cx="12191" cy="5319"/>
            </a:xfrm>
          </p:grpSpPr>
          <p:grpSp>
            <p:nvGrpSpPr>
              <p:cNvPr id="30725" name="组合 3"/>
              <p:cNvGrpSpPr/>
              <p:nvPr/>
            </p:nvGrpSpPr>
            <p:grpSpPr>
              <a:xfrm>
                <a:off x="421" y="2445"/>
                <a:ext cx="5196" cy="1544"/>
                <a:chOff x="2249" y="2445"/>
                <a:chExt cx="5196" cy="1544"/>
              </a:xfrm>
            </p:grpSpPr>
            <p:sp>
              <p:nvSpPr>
                <p:cNvPr id="30734" name="Text Box 10"/>
                <p:cNvSpPr txBox="1"/>
                <p:nvPr/>
              </p:nvSpPr>
              <p:spPr>
                <a:xfrm>
                  <a:off x="2249" y="2445"/>
                  <a:ext cx="5196" cy="725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2400" b="1">
                      <a:solidFill>
                        <a:srgbClr val="660033"/>
                      </a:solidFill>
                      <a:latin typeface="Times New Roman" panose="02020503050405090304" pitchFamily="18" charset="0"/>
                    </a:rPr>
                    <a:t>CH</a:t>
                  </a:r>
                  <a:r>
                    <a:rPr lang="en-US" altLang="zh-CN" sz="2400" b="1" baseline="-25000">
                      <a:solidFill>
                        <a:srgbClr val="660033"/>
                      </a:solidFill>
                      <a:latin typeface="Times New Roman" panose="02020503050405090304" pitchFamily="18" charset="0"/>
                    </a:rPr>
                    <a:t>3</a:t>
                  </a:r>
                  <a:r>
                    <a:rPr lang="en-US" altLang="zh-CN" sz="2400" b="1">
                      <a:solidFill>
                        <a:srgbClr val="660033"/>
                      </a:solidFill>
                      <a:latin typeface="Times New Roman" panose="02020503050405090304" pitchFamily="18" charset="0"/>
                    </a:rPr>
                    <a:t>—CH</a:t>
                  </a:r>
                  <a:r>
                    <a:rPr lang="en-US" altLang="zh-CN" sz="2400" b="1" baseline="-25000">
                      <a:solidFill>
                        <a:srgbClr val="660033"/>
                      </a:solidFill>
                      <a:latin typeface="Times New Roman" panose="02020503050405090304" pitchFamily="18" charset="0"/>
                    </a:rPr>
                    <a:t>2</a:t>
                  </a:r>
                  <a:r>
                    <a:rPr lang="en-US" altLang="zh-CN" sz="2400" b="1">
                      <a:solidFill>
                        <a:srgbClr val="660033"/>
                      </a:solidFill>
                      <a:latin typeface="Times New Roman" panose="02020503050405090304" pitchFamily="18" charset="0"/>
                    </a:rPr>
                    <a:t>—CH—CH</a:t>
                  </a:r>
                  <a:r>
                    <a:rPr lang="en-US" altLang="zh-CN" sz="2400" b="1" baseline="-25000">
                      <a:solidFill>
                        <a:srgbClr val="660033"/>
                      </a:solidFill>
                      <a:latin typeface="Times New Roman" panose="02020503050405090304" pitchFamily="18" charset="0"/>
                    </a:rPr>
                    <a:t>3</a:t>
                  </a:r>
                  <a:r>
                    <a:rPr lang="en-US" altLang="zh-CN" sz="2400" b="1">
                      <a:solidFill>
                        <a:srgbClr val="660033"/>
                      </a:solidFill>
                      <a:latin typeface="Times New Roman" panose="02020503050405090304" pitchFamily="18" charset="0"/>
                    </a:rPr>
                    <a:t> </a:t>
                  </a:r>
                </a:p>
              </p:txBody>
            </p:sp>
            <p:sp>
              <p:nvSpPr>
                <p:cNvPr id="30735" name="Text Box 11"/>
                <p:cNvSpPr txBox="1"/>
                <p:nvPr/>
              </p:nvSpPr>
              <p:spPr>
                <a:xfrm>
                  <a:off x="4886" y="3265"/>
                  <a:ext cx="1381" cy="725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2400" b="1">
                      <a:solidFill>
                        <a:srgbClr val="660033"/>
                      </a:solidFill>
                      <a:latin typeface="Times New Roman" panose="02020503050405090304" pitchFamily="18" charset="0"/>
                    </a:rPr>
                    <a:t>CHO</a:t>
                  </a:r>
                </a:p>
              </p:txBody>
            </p:sp>
            <p:sp>
              <p:nvSpPr>
                <p:cNvPr id="30736" name="Line 12"/>
                <p:cNvSpPr/>
                <p:nvPr/>
              </p:nvSpPr>
              <p:spPr>
                <a:xfrm>
                  <a:off x="5184" y="3048"/>
                  <a:ext cx="2" cy="353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/>
                </a:p>
              </p:txBody>
            </p:sp>
          </p:grpSp>
          <p:sp>
            <p:nvSpPr>
              <p:cNvPr id="30726" name="Text Box 10"/>
              <p:cNvSpPr txBox="1"/>
              <p:nvPr/>
            </p:nvSpPr>
            <p:spPr>
              <a:xfrm>
                <a:off x="6008" y="2676"/>
                <a:ext cx="6605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-CHO </a:t>
                </a:r>
              </a:p>
            </p:txBody>
          </p:sp>
          <p:sp>
            <p:nvSpPr>
              <p:cNvPr id="30727" name="Text Box 7"/>
              <p:cNvSpPr txBox="1"/>
              <p:nvPr/>
            </p:nvSpPr>
            <p:spPr>
              <a:xfrm>
                <a:off x="1666" y="7040"/>
                <a:ext cx="1164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</a:p>
            </p:txBody>
          </p:sp>
          <p:sp>
            <p:nvSpPr>
              <p:cNvPr id="30728" name="Line 8"/>
              <p:cNvSpPr/>
              <p:nvPr/>
            </p:nvSpPr>
            <p:spPr>
              <a:xfrm flipH="1">
                <a:off x="1957" y="6687"/>
                <a:ext cx="0" cy="35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30729" name="Line 17"/>
              <p:cNvSpPr/>
              <p:nvPr/>
            </p:nvSpPr>
            <p:spPr>
              <a:xfrm flipH="1">
                <a:off x="1986" y="5835"/>
                <a:ext cx="0" cy="42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30730" name="Text Box 18"/>
              <p:cNvSpPr txBox="1"/>
              <p:nvPr/>
            </p:nvSpPr>
            <p:spPr>
              <a:xfrm>
                <a:off x="1666" y="5245"/>
                <a:ext cx="1381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CHO</a:t>
                </a:r>
              </a:p>
            </p:txBody>
          </p:sp>
          <p:sp>
            <p:nvSpPr>
              <p:cNvPr id="30731" name="Text Box 6"/>
              <p:cNvSpPr txBox="1"/>
              <p:nvPr/>
            </p:nvSpPr>
            <p:spPr>
              <a:xfrm>
                <a:off x="6008" y="5835"/>
                <a:ext cx="5293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—CH—CH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—CHO</a:t>
                </a:r>
              </a:p>
            </p:txBody>
          </p:sp>
          <p:sp>
            <p:nvSpPr>
              <p:cNvPr id="30732" name="Text Box 7"/>
              <p:cNvSpPr txBox="1"/>
              <p:nvPr/>
            </p:nvSpPr>
            <p:spPr>
              <a:xfrm>
                <a:off x="7389" y="6903"/>
                <a:ext cx="1164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</a:rPr>
                  <a:t>3</a:t>
                </a:r>
              </a:p>
            </p:txBody>
          </p:sp>
          <p:sp>
            <p:nvSpPr>
              <p:cNvPr id="30733" name="Line 8"/>
              <p:cNvSpPr/>
              <p:nvPr/>
            </p:nvSpPr>
            <p:spPr>
              <a:xfrm flipH="1">
                <a:off x="7680" y="6550"/>
                <a:ext cx="0" cy="35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</p:grp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1"/>
          <p:cNvSpPr txBox="1"/>
          <p:nvPr/>
        </p:nvSpPr>
        <p:spPr>
          <a:xfrm>
            <a:off x="35496" y="188640"/>
            <a:ext cx="9088438" cy="52197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indent="0">
              <a:buFont typeface="Arial" panose="020B0604020202090204" pitchFamily="34" charset="0"/>
              <a:buNone/>
            </a:pPr>
            <a:r>
              <a:rPr lang="en-US" sz="2800" b="1">
                <a:solidFill>
                  <a:srgbClr val="CC0099"/>
                </a:solidFill>
                <a:latin typeface="华文新魏" charset="-122"/>
                <a:ea typeface="华文新魏" charset="-122"/>
              </a:rPr>
              <a:t>3</a:t>
            </a:r>
            <a:r>
              <a:rPr lang="zh-CN" altLang="en-US" sz="2800" b="1">
                <a:solidFill>
                  <a:srgbClr val="CC0099"/>
                </a:solidFill>
                <a:latin typeface="华文新魏" charset="-122"/>
                <a:ea typeface="华文新魏" charset="-122"/>
              </a:rPr>
              <a:t>、插入法</a:t>
            </a:r>
            <a:r>
              <a:rPr lang="zh-CN" altLang="en-US" sz="2800" b="1">
                <a:solidFill>
                  <a:srgbClr val="000000"/>
                </a:solidFill>
                <a:latin typeface="华文新魏" charset="-122"/>
                <a:ea typeface="华文新魏" charset="-122"/>
              </a:rPr>
              <a:t>（适用于烯烃、炔烃、酮、醚、酯等异构）</a:t>
            </a:r>
          </a:p>
        </p:txBody>
      </p:sp>
      <p:sp>
        <p:nvSpPr>
          <p:cNvPr id="59402" name="Text Box 10"/>
          <p:cNvSpPr txBox="1"/>
          <p:nvPr/>
        </p:nvSpPr>
        <p:spPr>
          <a:xfrm>
            <a:off x="312398" y="2834854"/>
            <a:ext cx="8423275" cy="584775"/>
          </a:xfrm>
          <a:prstGeom prst="rect">
            <a:avLst/>
          </a:prstGeom>
          <a:solidFill>
            <a:srgbClr val="FEF0D2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indent="0">
              <a:buFont typeface="Arial" panose="020B0604020202090204" pitchFamily="34" charset="0"/>
              <a:buNone/>
            </a:pPr>
            <a:r>
              <a:rPr lang="en-US" altLang="zh-CN" sz="3200" b="1">
                <a:solidFill>
                  <a:srgbClr val="000000"/>
                </a:solidFill>
                <a:latin typeface="楷体" charset="-122"/>
                <a:ea typeface="楷体" charset="-122"/>
              </a:rPr>
              <a:t>c</a:t>
            </a:r>
            <a:r>
              <a:rPr lang="zh-CN" altLang="en-US" sz="3200" b="1">
                <a:solidFill>
                  <a:srgbClr val="000000"/>
                </a:solidFill>
                <a:latin typeface="楷体" charset="-122"/>
                <a:ea typeface="楷体" charset="-122"/>
              </a:rPr>
              <a:t>、最后用氢原子</a:t>
            </a:r>
            <a:r>
              <a:rPr lang="zh-CN" altLang="en-US" sz="3200" b="1">
                <a:solidFill>
                  <a:srgbClr val="C00000"/>
                </a:solidFill>
                <a:latin typeface="楷体" charset="-122"/>
                <a:ea typeface="楷体" charset="-122"/>
              </a:rPr>
              <a:t>补足</a:t>
            </a:r>
            <a:r>
              <a:rPr lang="zh-CN" altLang="en-US" sz="3200" b="1">
                <a:solidFill>
                  <a:srgbClr val="000000"/>
                </a:solidFill>
                <a:latin typeface="楷体" charset="-122"/>
                <a:ea typeface="楷体" charset="-122"/>
              </a:rPr>
              <a:t>碳原子的四个价键</a:t>
            </a:r>
          </a:p>
        </p:txBody>
      </p:sp>
      <p:sp>
        <p:nvSpPr>
          <p:cNvPr id="8" name="Rectangle 5"/>
          <p:cNvSpPr/>
          <p:nvPr/>
        </p:nvSpPr>
        <p:spPr>
          <a:xfrm>
            <a:off x="299698" y="1124744"/>
            <a:ext cx="8423275" cy="1077218"/>
          </a:xfrm>
          <a:prstGeom prst="rect">
            <a:avLst/>
          </a:prstGeom>
          <a:solidFill>
            <a:srgbClr val="FEF0D2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indent="0">
              <a:buFont typeface="Arial" panose="020B0604020202090204" pitchFamily="34" charset="0"/>
              <a:buNone/>
            </a:pPr>
            <a:r>
              <a:rPr lang="en-US" altLang="zh-CN" sz="3200" b="1">
                <a:solidFill>
                  <a:srgbClr val="000000"/>
                </a:solidFill>
                <a:latin typeface="楷体" charset="-122"/>
                <a:ea typeface="楷体" charset="-122"/>
              </a:rPr>
              <a:t>a</a:t>
            </a:r>
            <a:r>
              <a:rPr lang="zh-CN" altLang="en-US" sz="3200" b="1">
                <a:solidFill>
                  <a:srgbClr val="000000"/>
                </a:solidFill>
                <a:latin typeface="楷体" charset="-122"/>
                <a:ea typeface="楷体" charset="-122"/>
              </a:rPr>
              <a:t>、先根据给定的</a:t>
            </a:r>
            <a:r>
              <a:rPr lang="en-US" altLang="zh-CN" sz="3200" b="1">
                <a:solidFill>
                  <a:srgbClr val="000000"/>
                </a:solidFill>
                <a:latin typeface="楷体" charset="-122"/>
                <a:ea typeface="楷体" charset="-122"/>
              </a:rPr>
              <a:t>C</a:t>
            </a:r>
            <a:r>
              <a:rPr lang="zh-CN" altLang="en-US" sz="3200" b="1">
                <a:solidFill>
                  <a:srgbClr val="000000"/>
                </a:solidFill>
                <a:latin typeface="楷体" charset="-122"/>
                <a:ea typeface="楷体" charset="-122"/>
              </a:rPr>
              <a:t>原子数，写出对应</a:t>
            </a:r>
            <a:r>
              <a:rPr lang="zh-CN" altLang="en-US" sz="3200" b="1">
                <a:solidFill>
                  <a:srgbClr val="C00000"/>
                </a:solidFill>
                <a:latin typeface="楷体" charset="-122"/>
                <a:ea typeface="楷体" charset="-122"/>
              </a:rPr>
              <a:t>烷烃</a:t>
            </a:r>
            <a:r>
              <a:rPr lang="zh-CN" altLang="en-US" sz="3200" b="1">
                <a:solidFill>
                  <a:srgbClr val="000000"/>
                </a:solidFill>
                <a:latin typeface="楷体" charset="-122"/>
                <a:ea typeface="楷体" charset="-122"/>
              </a:rPr>
              <a:t>的同分异构体的</a:t>
            </a:r>
            <a:r>
              <a:rPr lang="zh-CN" altLang="en-US" sz="3200" b="1">
                <a:solidFill>
                  <a:srgbClr val="FF0000"/>
                </a:solidFill>
                <a:latin typeface="楷体" charset="-122"/>
                <a:ea typeface="楷体" charset="-122"/>
              </a:rPr>
              <a:t>碳骨架</a:t>
            </a:r>
          </a:p>
        </p:txBody>
      </p:sp>
      <p:sp>
        <p:nvSpPr>
          <p:cNvPr id="9" name="Rectangle 6"/>
          <p:cNvSpPr/>
          <p:nvPr/>
        </p:nvSpPr>
        <p:spPr>
          <a:xfrm>
            <a:off x="365266" y="2201962"/>
            <a:ext cx="8396287" cy="584775"/>
          </a:xfrm>
          <a:prstGeom prst="rect">
            <a:avLst/>
          </a:prstGeom>
          <a:solidFill>
            <a:srgbClr val="FEF0D2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indent="0">
              <a:buFont typeface="Arial" panose="020B0604020202090204" pitchFamily="34" charset="0"/>
              <a:buNone/>
            </a:pPr>
            <a:r>
              <a:rPr lang="en-US" altLang="zh-CN" sz="3200" b="1">
                <a:solidFill>
                  <a:srgbClr val="000000"/>
                </a:solidFill>
                <a:latin typeface="楷体" charset="-122"/>
                <a:ea typeface="楷体" charset="-122"/>
              </a:rPr>
              <a:t>b</a:t>
            </a:r>
            <a:r>
              <a:rPr lang="zh-CN" altLang="en-US" sz="3200" b="1">
                <a:solidFill>
                  <a:srgbClr val="000000"/>
                </a:solidFill>
                <a:latin typeface="楷体" charset="-122"/>
                <a:ea typeface="楷体" charset="-122"/>
              </a:rPr>
              <a:t>、把官能团</a:t>
            </a:r>
            <a:r>
              <a:rPr lang="zh-CN" altLang="en-US" sz="3200" b="1">
                <a:solidFill>
                  <a:srgbClr val="C00000"/>
                </a:solidFill>
                <a:latin typeface="楷体" charset="-122"/>
                <a:ea typeface="楷体" charset="-122"/>
              </a:rPr>
              <a:t>插入碳链</a:t>
            </a:r>
            <a:r>
              <a:rPr lang="zh-CN" altLang="en-US" sz="3200" b="1">
                <a:solidFill>
                  <a:srgbClr val="000000"/>
                </a:solidFill>
                <a:latin typeface="楷体" charset="-122"/>
                <a:ea typeface="楷体" charset="-122"/>
              </a:rPr>
              <a:t>中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9402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0"/>
          <p:cNvSpPr txBox="1"/>
          <p:nvPr/>
        </p:nvSpPr>
        <p:spPr>
          <a:xfrm>
            <a:off x="734086" y="452428"/>
            <a:ext cx="5283200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indent="0">
              <a:buFont typeface="Arial" panose="020B0604020202090204" pitchFamily="34" charset="0"/>
              <a:buNone/>
            </a:pP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例：</a:t>
            </a:r>
            <a:r>
              <a:rPr lang="en-US" altLang="zh-CN" sz="2800" b="1" smtClean="0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C</a:t>
            </a:r>
            <a:r>
              <a:rPr lang="en-US" altLang="zh-CN" sz="2800" b="1" baseline="-25000" smtClean="0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5</a:t>
            </a:r>
            <a:r>
              <a:rPr lang="en-US" altLang="zh-CN" sz="2800" b="1" smtClean="0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H</a:t>
            </a:r>
            <a:r>
              <a:rPr lang="en-US" altLang="zh-CN" sz="2800" b="1" baseline="-25000" smtClean="0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10</a:t>
            </a:r>
            <a:r>
              <a:rPr lang="zh-CN" altLang="en-US" sz="2800" b="1" smtClean="0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属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于烯烃的同分异构体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355303" y="1349715"/>
            <a:ext cx="8405812" cy="3294062"/>
            <a:chOff x="288" y="2488"/>
            <a:chExt cx="13236" cy="5188"/>
          </a:xfrm>
        </p:grpSpPr>
        <p:sp>
          <p:nvSpPr>
            <p:cNvPr id="13315" name="Text Box 6"/>
            <p:cNvSpPr txBox="1"/>
            <p:nvPr/>
          </p:nvSpPr>
          <p:spPr>
            <a:xfrm>
              <a:off x="287" y="6120"/>
              <a:ext cx="4341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 indent="0"/>
              <a:r>
                <a:rPr lang="en-US" altLang="zh-CN" sz="2400" b="1">
                  <a:solidFill>
                    <a:srgbClr val="660033"/>
                  </a:solidFill>
                  <a:latin typeface="Times New Roman" panose="02020503050405090304" pitchFamily="18" charset="0"/>
                  <a:ea typeface="宋体" pitchFamily="2" charset="-122"/>
                </a:rPr>
                <a:t>CH</a:t>
              </a:r>
              <a:r>
                <a:rPr lang="en-US" altLang="zh-CN" sz="2400" b="1" baseline="-25000">
                  <a:solidFill>
                    <a:srgbClr val="660033"/>
                  </a:solidFill>
                  <a:latin typeface="Times New Roman" panose="02020503050405090304" pitchFamily="18" charset="0"/>
                  <a:ea typeface="宋体" pitchFamily="2" charset="-122"/>
                </a:rPr>
                <a:t>3</a:t>
              </a:r>
              <a:r>
                <a:rPr lang="en-US" altLang="zh-CN" sz="2400" b="1">
                  <a:solidFill>
                    <a:srgbClr val="660033"/>
                  </a:solidFill>
                  <a:latin typeface="Times New Roman" panose="02020503050405090304" pitchFamily="18" charset="0"/>
                  <a:ea typeface="宋体" pitchFamily="2" charset="-122"/>
                </a:rPr>
                <a:t>—C—CH=CH</a:t>
              </a:r>
              <a:r>
                <a:rPr lang="en-US" altLang="zh-CN" sz="2400" b="1" baseline="-25000">
                  <a:solidFill>
                    <a:srgbClr val="660033"/>
                  </a:solidFill>
                  <a:latin typeface="Times New Roman" panose="02020503050405090304" pitchFamily="18" charset="0"/>
                  <a:ea typeface="宋体" pitchFamily="2" charset="-122"/>
                </a:rPr>
                <a:t>2</a:t>
              </a:r>
            </a:p>
          </p:txBody>
        </p:sp>
        <p:grpSp>
          <p:nvGrpSpPr>
            <p:cNvPr id="13316" name="组合 12"/>
            <p:cNvGrpSpPr/>
            <p:nvPr/>
          </p:nvGrpSpPr>
          <p:grpSpPr>
            <a:xfrm>
              <a:off x="414" y="2488"/>
              <a:ext cx="13110" cy="5189"/>
              <a:chOff x="414" y="2488"/>
              <a:chExt cx="13110" cy="5189"/>
            </a:xfrm>
          </p:grpSpPr>
          <p:sp>
            <p:nvSpPr>
              <p:cNvPr id="13317" name="Text Box 10"/>
              <p:cNvSpPr txBox="1"/>
              <p:nvPr/>
            </p:nvSpPr>
            <p:spPr>
              <a:xfrm>
                <a:off x="414" y="2487"/>
                <a:ext cx="6190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lstStyle/>
              <a:p>
                <a:pPr indent="0"/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3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—CH=CH—CH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3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 </a:t>
                </a:r>
              </a:p>
            </p:txBody>
          </p:sp>
          <p:sp>
            <p:nvSpPr>
              <p:cNvPr id="13318" name="Text Box 10"/>
              <p:cNvSpPr txBox="1"/>
              <p:nvPr/>
            </p:nvSpPr>
            <p:spPr>
              <a:xfrm>
                <a:off x="7178" y="2487"/>
                <a:ext cx="6346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lstStyle/>
              <a:p>
                <a:pPr indent="0"/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=CH—CH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3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 </a:t>
                </a:r>
              </a:p>
            </p:txBody>
          </p:sp>
          <p:sp>
            <p:nvSpPr>
              <p:cNvPr id="13319" name="Text Box 6"/>
              <p:cNvSpPr txBox="1"/>
              <p:nvPr/>
            </p:nvSpPr>
            <p:spPr>
              <a:xfrm>
                <a:off x="413" y="4183"/>
                <a:ext cx="4497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lstStyle/>
              <a:p>
                <a:pPr indent="0"/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=C—CH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2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3</a:t>
                </a:r>
              </a:p>
            </p:txBody>
          </p:sp>
          <p:grpSp>
            <p:nvGrpSpPr>
              <p:cNvPr id="13320" name="组合 11"/>
              <p:cNvGrpSpPr/>
              <p:nvPr/>
            </p:nvGrpSpPr>
            <p:grpSpPr>
              <a:xfrm>
                <a:off x="1570" y="4752"/>
                <a:ext cx="1164" cy="1075"/>
                <a:chOff x="1792" y="4665"/>
                <a:chExt cx="1164" cy="1075"/>
              </a:xfrm>
            </p:grpSpPr>
            <p:sp>
              <p:nvSpPr>
                <p:cNvPr id="13321" name="Text Box 7"/>
                <p:cNvSpPr txBox="1"/>
                <p:nvPr/>
              </p:nvSpPr>
              <p:spPr>
                <a:xfrm>
                  <a:off x="1792" y="5015"/>
                  <a:ext cx="1163" cy="72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 anchor="t">
                  <a:spAutoFit/>
                </a:bodyPr>
                <a:lstStyle/>
                <a:p>
                  <a:pPr indent="0"/>
                  <a:r>
                    <a:rPr lang="en-US" altLang="zh-CN" sz="2400" b="1">
                      <a:solidFill>
                        <a:srgbClr val="660033"/>
                      </a:solidFill>
                      <a:latin typeface="Times New Roman" panose="02020503050405090304" pitchFamily="18" charset="0"/>
                      <a:ea typeface="宋体" pitchFamily="2" charset="-122"/>
                    </a:rPr>
                    <a:t>CH</a:t>
                  </a:r>
                  <a:r>
                    <a:rPr lang="en-US" altLang="zh-CN" sz="2400" b="1" baseline="-25000">
                      <a:solidFill>
                        <a:srgbClr val="660033"/>
                      </a:solidFill>
                      <a:latin typeface="Times New Roman" panose="02020503050405090304" pitchFamily="18" charset="0"/>
                      <a:ea typeface="宋体" pitchFamily="2" charset="-122"/>
                    </a:rPr>
                    <a:t>3</a:t>
                  </a:r>
                </a:p>
              </p:txBody>
            </p:sp>
            <p:sp>
              <p:nvSpPr>
                <p:cNvPr id="13322" name="Line 8"/>
                <p:cNvSpPr/>
                <p:nvPr/>
              </p:nvSpPr>
              <p:spPr>
                <a:xfrm flipH="1">
                  <a:off x="2083" y="4664"/>
                  <a:ext cx="0" cy="352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/>
                </a:p>
              </p:txBody>
            </p:sp>
          </p:grpSp>
          <p:sp>
            <p:nvSpPr>
              <p:cNvPr id="13323" name="Text Box 7"/>
              <p:cNvSpPr txBox="1"/>
              <p:nvPr/>
            </p:nvSpPr>
            <p:spPr>
              <a:xfrm>
                <a:off x="1666" y="6952"/>
                <a:ext cx="1163" cy="72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lstStyle/>
              <a:p>
                <a:pPr indent="0"/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3</a:t>
                </a:r>
              </a:p>
            </p:txBody>
          </p:sp>
          <p:sp>
            <p:nvSpPr>
              <p:cNvPr id="13324" name="Line 8"/>
              <p:cNvSpPr/>
              <p:nvPr/>
            </p:nvSpPr>
            <p:spPr>
              <a:xfrm flipH="1">
                <a:off x="1957" y="6680"/>
                <a:ext cx="0" cy="35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13325" name="Text Box 6"/>
              <p:cNvSpPr txBox="1"/>
              <p:nvPr/>
            </p:nvSpPr>
            <p:spPr>
              <a:xfrm>
                <a:off x="7305" y="4479"/>
                <a:ext cx="4341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lstStyle/>
              <a:p>
                <a:pPr indent="0"/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3</a:t>
                </a:r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—C=CH—CH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3</a:t>
                </a:r>
              </a:p>
            </p:txBody>
          </p:sp>
          <p:sp>
            <p:nvSpPr>
              <p:cNvPr id="13326" name="Text Box 7"/>
              <p:cNvSpPr txBox="1"/>
              <p:nvPr/>
            </p:nvSpPr>
            <p:spPr>
              <a:xfrm>
                <a:off x="8684" y="5311"/>
                <a:ext cx="1163" cy="72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lstStyle/>
              <a:p>
                <a:pPr indent="0"/>
                <a:r>
                  <a:rPr lang="en-US" altLang="zh-CN" sz="2400" b="1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CH</a:t>
                </a:r>
                <a:r>
                  <a:rPr lang="en-US" altLang="zh-CN" sz="2400" b="1" baseline="-25000">
                    <a:solidFill>
                      <a:srgbClr val="660033"/>
                    </a:solidFill>
                    <a:latin typeface="Times New Roman" panose="02020503050405090304" pitchFamily="18" charset="0"/>
                    <a:ea typeface="宋体" pitchFamily="2" charset="-122"/>
                  </a:rPr>
                  <a:t>3</a:t>
                </a:r>
              </a:p>
            </p:txBody>
          </p:sp>
          <p:sp>
            <p:nvSpPr>
              <p:cNvPr id="13327" name="Line 8"/>
              <p:cNvSpPr/>
              <p:nvPr/>
            </p:nvSpPr>
            <p:spPr>
              <a:xfrm flipH="1">
                <a:off x="8961" y="5017"/>
                <a:ext cx="0" cy="35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</p:grpSp>
      <p:sp>
        <p:nvSpPr>
          <p:cNvPr id="14" name="Text Box 10"/>
          <p:cNvSpPr txBox="1"/>
          <p:nvPr/>
        </p:nvSpPr>
        <p:spPr>
          <a:xfrm>
            <a:off x="724844" y="4869160"/>
            <a:ext cx="5264150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indent="0">
              <a:buFont typeface="Arial" panose="020B0604020202090204" pitchFamily="34" charset="0"/>
              <a:buNone/>
            </a:pP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练：</a:t>
            </a: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C</a:t>
            </a:r>
            <a:r>
              <a:rPr lang="en-US" altLang="zh-CN" sz="2800" b="1" baseline="-25000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5</a:t>
            </a: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H</a:t>
            </a:r>
            <a:r>
              <a:rPr lang="en-US" altLang="zh-CN" sz="2800" b="1" baseline="-25000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10 </a:t>
            </a: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O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属于酮的同分异构体</a:t>
            </a:r>
          </a:p>
        </p:txBody>
      </p:sp>
      <p:sp>
        <p:nvSpPr>
          <p:cNvPr id="18" name="椭圆形标注 17"/>
          <p:cNvSpPr/>
          <p:nvPr/>
        </p:nvSpPr>
        <p:spPr>
          <a:xfrm>
            <a:off x="6448264" y="99696"/>
            <a:ext cx="2736287" cy="1290927"/>
          </a:xfrm>
          <a:prstGeom prst="wedgeEllipse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smtClean="0">
                <a:solidFill>
                  <a:srgbClr val="C00000"/>
                </a:solidFill>
              </a:rPr>
              <a:t>还可以写出环烷烃</a:t>
            </a:r>
            <a:r>
              <a:rPr lang="en-US" altLang="zh-CN" sz="2400" smtClean="0">
                <a:solidFill>
                  <a:srgbClr val="C00000"/>
                </a:solidFill>
              </a:rPr>
              <a:t>5</a:t>
            </a:r>
            <a:r>
              <a:rPr lang="zh-CN" altLang="en-US" sz="2400" smtClean="0">
                <a:solidFill>
                  <a:srgbClr val="C00000"/>
                </a:solidFill>
              </a:rPr>
              <a:t>种</a:t>
            </a:r>
            <a:r>
              <a:rPr lang="en-US" altLang="zh-CN" sz="2400" smtClean="0">
                <a:solidFill>
                  <a:srgbClr val="C00000"/>
                </a:solidFill>
              </a:rPr>
              <a:t>—</a:t>
            </a:r>
            <a:r>
              <a:rPr lang="zh-CN" altLang="en-US" sz="2400" smtClean="0">
                <a:solidFill>
                  <a:srgbClr val="C00000"/>
                </a:solidFill>
              </a:rPr>
              <a:t>类别异构</a:t>
            </a:r>
            <a:endParaRPr lang="zh-CN" altLang="en-US" sz="240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56661" y="4869160"/>
            <a:ext cx="2187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smtClean="0">
                <a:solidFill>
                  <a:srgbClr val="C00000"/>
                </a:solidFill>
              </a:rPr>
              <a:t>3</a:t>
            </a:r>
            <a:r>
              <a:rPr lang="zh-CN" altLang="en-US" sz="2800" b="1" smtClean="0">
                <a:solidFill>
                  <a:srgbClr val="C00000"/>
                </a:solidFill>
              </a:rPr>
              <a:t>种</a:t>
            </a:r>
            <a:endParaRPr lang="zh-CN" altLang="en-US" sz="2800" b="1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87824" y="5589240"/>
            <a:ext cx="568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smtClean="0">
                <a:solidFill>
                  <a:srgbClr val="C00000"/>
                </a:solidFill>
              </a:rPr>
              <a:t>还可以写出</a:t>
            </a:r>
            <a:r>
              <a:rPr lang="en-US" altLang="zh-CN" sz="2800" b="1" smtClean="0">
                <a:solidFill>
                  <a:srgbClr val="C00000"/>
                </a:solidFill>
              </a:rPr>
              <a:t>4</a:t>
            </a:r>
            <a:r>
              <a:rPr lang="zh-CN" altLang="en-US" sz="2800" b="1" smtClean="0">
                <a:solidFill>
                  <a:srgbClr val="C00000"/>
                </a:solidFill>
              </a:rPr>
              <a:t>种醛；</a:t>
            </a:r>
            <a:endParaRPr lang="zh-CN" altLang="en-US" sz="2800" b="1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21314" y="862206"/>
            <a:ext cx="2187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C00000"/>
                </a:solidFill>
              </a:rPr>
              <a:t>5</a:t>
            </a:r>
            <a:r>
              <a:rPr lang="zh-CN" altLang="en-US" sz="2800" b="1" smtClean="0">
                <a:solidFill>
                  <a:srgbClr val="C00000"/>
                </a:solidFill>
              </a:rPr>
              <a:t>种</a:t>
            </a:r>
            <a:endParaRPr lang="zh-CN" altLang="en-US" sz="2800" b="1">
              <a:solidFill>
                <a:srgbClr val="C00000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" grpId="0"/>
      <p:bldP spid="20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468313" y="4154488"/>
            <a:ext cx="8353425" cy="2305050"/>
          </a:xfrm>
          <a:prstGeom prst="rect">
            <a:avLst/>
          </a:prstGeom>
          <a:solidFill>
            <a:schemeClr val="bg2"/>
          </a:solidFill>
          <a:ln w="190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171" name="Text Box 3"/>
          <p:cNvSpPr txBox="1"/>
          <p:nvPr/>
        </p:nvSpPr>
        <p:spPr>
          <a:xfrm>
            <a:off x="183515" y="160097"/>
            <a:ext cx="7705725" cy="645160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latin typeface="华文新魏" charset="-122"/>
                <a:ea typeface="华文新魏" charset="-122"/>
              </a:rPr>
              <a:t>一</a:t>
            </a:r>
            <a:r>
              <a:rPr lang="zh-CN" altLang="zh-CN" sz="3600" b="1">
                <a:latin typeface="华文新魏" charset="-122"/>
                <a:ea typeface="华文新魏" charset="-122"/>
              </a:rPr>
              <a:t>、有机化合物的同分异构现象</a:t>
            </a:r>
          </a:p>
        </p:txBody>
      </p:sp>
      <p:sp>
        <p:nvSpPr>
          <p:cNvPr id="7170" name="Text Box 2"/>
          <p:cNvSpPr txBox="1"/>
          <p:nvPr/>
        </p:nvSpPr>
        <p:spPr>
          <a:xfrm>
            <a:off x="566738" y="3033713"/>
            <a:ext cx="2238375" cy="5207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zh-CN" sz="2800" b="1">
                <a:solidFill>
                  <a:srgbClr val="0000CC"/>
                </a:solidFill>
                <a:latin typeface="Times New Roman" panose="02020503050405090304" pitchFamily="18" charset="0"/>
                <a:ea typeface="黑体" charset="-122"/>
              </a:rPr>
              <a:t>2.同分异构体</a:t>
            </a:r>
          </a:p>
        </p:txBody>
      </p:sp>
      <p:sp>
        <p:nvSpPr>
          <p:cNvPr id="7172" name="Text Box 4"/>
          <p:cNvSpPr txBox="1"/>
          <p:nvPr/>
        </p:nvSpPr>
        <p:spPr>
          <a:xfrm>
            <a:off x="468313" y="1341438"/>
            <a:ext cx="7705725" cy="522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2800" b="1">
                <a:solidFill>
                  <a:srgbClr val="0000CC"/>
                </a:solidFill>
                <a:latin typeface="Times New Roman" panose="02020503050405090304" pitchFamily="18" charset="0"/>
                <a:ea typeface="黑体" charset="-122"/>
              </a:rPr>
              <a:t>1. 同分异构现象</a:t>
            </a:r>
          </a:p>
        </p:txBody>
      </p:sp>
      <p:sp>
        <p:nvSpPr>
          <p:cNvPr id="7173" name="Rectangle 5"/>
          <p:cNvSpPr/>
          <p:nvPr/>
        </p:nvSpPr>
        <p:spPr>
          <a:xfrm>
            <a:off x="183515" y="1919288"/>
            <a:ext cx="8445500" cy="107721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zh-CN" sz="3200" b="1">
                <a:latin typeface="Times New Roman" panose="02020503050405090304" pitchFamily="18" charset="0"/>
                <a:ea typeface="黑体" charset="-122"/>
              </a:rPr>
              <a:t>       </a:t>
            </a:r>
            <a:r>
              <a:rPr lang="zh-CN" altLang="zh-CN" sz="3200" b="1">
                <a:latin typeface="楷体" charset="-122"/>
                <a:ea typeface="楷体" charset="-122"/>
              </a:rPr>
              <a:t>化合物具有相同的分子式，但具有不同的结构现象，叫做同分异构现象。</a:t>
            </a:r>
          </a:p>
        </p:txBody>
      </p:sp>
      <p:sp>
        <p:nvSpPr>
          <p:cNvPr id="7174" name="Rectangle 6"/>
          <p:cNvSpPr/>
          <p:nvPr/>
        </p:nvSpPr>
        <p:spPr>
          <a:xfrm>
            <a:off x="327024" y="3501008"/>
            <a:ext cx="8925496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zh-CN" sz="3200" b="1">
                <a:latin typeface="Times New Roman" panose="02020503050405090304" pitchFamily="18" charset="0"/>
                <a:ea typeface="黑体" charset="-122"/>
              </a:rPr>
              <a:t> </a:t>
            </a:r>
            <a:r>
              <a:rPr lang="zh-CN" altLang="zh-CN" sz="3200" b="1" smtClean="0">
                <a:latin typeface="楷体" charset="-122"/>
                <a:ea typeface="楷体" charset="-122"/>
              </a:rPr>
              <a:t>具</a:t>
            </a:r>
            <a:r>
              <a:rPr lang="zh-CN" altLang="zh-CN" sz="3200" b="1">
                <a:latin typeface="楷体" charset="-122"/>
                <a:ea typeface="楷体" charset="-122"/>
              </a:rPr>
              <a:t>有同分异构现象的</a:t>
            </a:r>
            <a:r>
              <a:rPr lang="zh-CN" altLang="zh-CN" sz="3200" b="1">
                <a:solidFill>
                  <a:srgbClr val="FF0000"/>
                </a:solidFill>
                <a:latin typeface="楷体" charset="-122"/>
                <a:ea typeface="楷体" charset="-122"/>
              </a:rPr>
              <a:t>化合物</a:t>
            </a:r>
            <a:r>
              <a:rPr lang="zh-CN" altLang="zh-CN" sz="3200" b="1">
                <a:latin typeface="楷体" charset="-122"/>
                <a:ea typeface="楷体" charset="-122"/>
              </a:rPr>
              <a:t>互称为同分异构体。</a:t>
            </a:r>
          </a:p>
        </p:txBody>
      </p:sp>
      <p:sp>
        <p:nvSpPr>
          <p:cNvPr id="117763" name="Text Box 3"/>
          <p:cNvSpPr txBox="1"/>
          <p:nvPr/>
        </p:nvSpPr>
        <p:spPr>
          <a:xfrm>
            <a:off x="468313" y="4154488"/>
            <a:ext cx="3852862" cy="522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</a:rPr>
              <a:t>“同分”</a:t>
            </a:r>
            <a:r>
              <a:rPr lang="zh-CN" altLang="en-US" sz="2800" b="1">
                <a:latin typeface="华文仿宋" panose="02010600040101010101" charset="-122"/>
                <a:ea typeface="华文仿宋" panose="02010600040101010101" charset="-122"/>
              </a:rPr>
              <a:t>：分子式相同</a:t>
            </a:r>
            <a:endParaRPr lang="zh-CN" altLang="en-US" sz="2800" b="1">
              <a:solidFill>
                <a:srgbClr val="FF0000"/>
              </a:solidFill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6" name="右箭头 5"/>
          <p:cNvSpPr/>
          <p:nvPr/>
        </p:nvSpPr>
        <p:spPr>
          <a:xfrm>
            <a:off x="2554288" y="4931569"/>
            <a:ext cx="546100" cy="21590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00388" y="4778375"/>
            <a:ext cx="5526087" cy="5222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2800" b="1">
                <a:latin typeface="华文仿宋" panose="02010600040101010101" charset="-122"/>
                <a:ea typeface="华文仿宋" panose="02010600040101010101" charset="-122"/>
              </a:rPr>
              <a:t>分子组成相同</a:t>
            </a:r>
            <a:r>
              <a:rPr lang="zh-CN" altLang="en-US" sz="2800" b="1">
                <a:latin typeface="华文仿宋" panose="02010600040101010101" charset="-122"/>
                <a:ea typeface="华文仿宋" panose="02010600040101010101" charset="-122"/>
              </a:rPr>
              <a:t>、</a:t>
            </a:r>
            <a:r>
              <a:rPr lang="zh-CN" altLang="zh-CN" sz="2800" b="1">
                <a:latin typeface="华文仿宋" panose="02010600040101010101" charset="-122"/>
                <a:ea typeface="华文仿宋" panose="02010600040101010101" charset="-122"/>
              </a:rPr>
              <a:t>相对分子质量相同</a:t>
            </a:r>
            <a:endParaRPr lang="zh-CN" altLang="en-US" sz="2800">
              <a:latin typeface="Arial" panose="020B0604020202090204" pitchFamily="34" charset="0"/>
            </a:endParaRPr>
          </a:p>
        </p:txBody>
      </p:sp>
      <p:sp>
        <p:nvSpPr>
          <p:cNvPr id="8" name="Text Box 3"/>
          <p:cNvSpPr txBox="1"/>
          <p:nvPr/>
        </p:nvSpPr>
        <p:spPr>
          <a:xfrm>
            <a:off x="468313" y="5300663"/>
            <a:ext cx="3852862" cy="522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</a:rPr>
              <a:t>“异构”</a:t>
            </a:r>
            <a:r>
              <a:rPr lang="zh-CN" altLang="en-US" sz="2800" b="1">
                <a:latin typeface="华文仿宋" panose="02010600040101010101" charset="-122"/>
                <a:ea typeface="华文仿宋" panose="02010600040101010101" charset="-122"/>
              </a:rPr>
              <a:t>：结构不同</a:t>
            </a:r>
            <a:endParaRPr lang="zh-CN" altLang="en-US" sz="2800" b="1">
              <a:solidFill>
                <a:srgbClr val="FF0000"/>
              </a:solidFill>
              <a:latin typeface="华文仿宋" panose="02010600040101010101" charset="-122"/>
              <a:ea typeface="华文仿宋" panose="02010600040101010101" charset="-122"/>
            </a:endParaRPr>
          </a:p>
        </p:txBody>
      </p:sp>
      <p:sp>
        <p:nvSpPr>
          <p:cNvPr id="9" name="右箭头 8"/>
          <p:cNvSpPr/>
          <p:nvPr/>
        </p:nvSpPr>
        <p:spPr>
          <a:xfrm>
            <a:off x="3849688" y="5454650"/>
            <a:ext cx="544513" cy="21590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475163" y="5300663"/>
            <a:ext cx="1608137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华文仿宋" panose="02010600040101010101" charset="-122"/>
                <a:ea typeface="华文仿宋" panose="02010600040101010101" charset="-122"/>
              </a:rPr>
              <a:t>性质不同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68313" y="5822950"/>
            <a:ext cx="6670675" cy="5222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</a:rPr>
              <a:t>同分异构现象也适用于无机物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392738" y="5822950"/>
            <a:ext cx="342265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</a:rPr>
              <a:t>如：</a:t>
            </a:r>
            <a:r>
              <a:rPr lang="en-US" altLang="zh-CN" sz="2400" b="1">
                <a:latin typeface="华文仿宋" panose="02010600040101010101" charset="-122"/>
                <a:ea typeface="华文仿宋" panose="02010600040101010101" charset="-122"/>
              </a:rPr>
              <a:t>H</a:t>
            </a:r>
            <a:r>
              <a:rPr lang="en-US" altLang="zh-CN" sz="2400" b="1" baseline="-25000">
                <a:latin typeface="华文仿宋" panose="02010600040101010101" charset="-122"/>
                <a:ea typeface="华文仿宋" panose="02010600040101010101" charset="-122"/>
              </a:rPr>
              <a:t>2</a:t>
            </a:r>
            <a:r>
              <a:rPr lang="en-US" altLang="zh-CN" sz="2400" b="1">
                <a:latin typeface="华文仿宋" panose="02010600040101010101" charset="-122"/>
                <a:ea typeface="华文仿宋" panose="02010600040101010101" charset="-122"/>
              </a:rPr>
              <a:t>CO</a:t>
            </a:r>
            <a:r>
              <a:rPr lang="en-US" altLang="zh-CN" sz="2400" b="1" baseline="-25000">
                <a:latin typeface="华文仿宋" panose="02010600040101010101" charset="-122"/>
                <a:ea typeface="华文仿宋" panose="02010600040101010101" charset="-122"/>
              </a:rPr>
              <a:t>3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</a:rPr>
              <a:t>与</a:t>
            </a:r>
            <a:r>
              <a:rPr lang="en-US" altLang="zh-CN" sz="2400" b="1">
                <a:latin typeface="华文仿宋" panose="02010600040101010101" charset="-122"/>
                <a:ea typeface="华文仿宋" panose="02010600040101010101" charset="-122"/>
              </a:rPr>
              <a:t>HO-COOH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8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171" grpId="0" animBg="1"/>
      <p:bldP spid="7170" grpId="0"/>
      <p:bldP spid="7172" grpId="0"/>
      <p:bldP spid="7173" grpId="0"/>
      <p:bldP spid="7174" grpId="0"/>
      <p:bldP spid="117763" grpId="0"/>
      <p:bldP spid="6" grpId="0" animBg="1"/>
      <p:bldP spid="7" grpId="0"/>
      <p:bldP spid="8" grpId="0"/>
      <p:bldP spid="9" grpId="0" animBg="1"/>
      <p:bldP spid="10" grpId="0"/>
      <p:bldP spid="12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Text Box 2"/>
          <p:cNvSpPr txBox="1"/>
          <p:nvPr/>
        </p:nvSpPr>
        <p:spPr>
          <a:xfrm>
            <a:off x="407988" y="1655763"/>
            <a:ext cx="8736012" cy="224631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①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同一碳原子上的氢原子是等效的。</a:t>
            </a:r>
          </a:p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②同一碳原子上所连接相同原子团上的氢原子是等效的。</a:t>
            </a:r>
          </a:p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③处于</a:t>
            </a:r>
            <a:r>
              <a:rPr lang="zh-CN" altLang="en-US" sz="28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</a:rPr>
              <a:t>同一对称位置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的碳原子上的氢原子是等效的。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49263" y="4371975"/>
            <a:ext cx="7939994" cy="573042"/>
          </a:xfrm>
          <a:prstGeom prst="rect">
            <a:avLst/>
          </a:prstGeom>
          <a:solidFill>
            <a:srgbClr val="FEF0D2"/>
          </a:solidFill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FF0000"/>
                </a:solidFill>
                <a:latin typeface="华文新魏" charset="-122"/>
                <a:ea typeface="华文新魏" charset="-122"/>
              </a:rPr>
              <a:t>一种物质等效氢的种类</a:t>
            </a:r>
            <a:r>
              <a:rPr lang="en-US" altLang="zh-CN" sz="2800" b="1">
                <a:solidFill>
                  <a:srgbClr val="FF0000"/>
                </a:solidFill>
                <a:latin typeface="华文新魏" charset="-122"/>
                <a:ea typeface="华文新魏" charset="-122"/>
              </a:rPr>
              <a:t>=</a:t>
            </a:r>
            <a:r>
              <a:rPr lang="zh-CN" altLang="en-US" sz="2800" b="1">
                <a:solidFill>
                  <a:srgbClr val="FF0000"/>
                </a:solidFill>
                <a:latin typeface="华文新魏" charset="-122"/>
                <a:ea typeface="华文新魏" charset="-122"/>
              </a:rPr>
              <a:t>该物质一元取代物的种类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12800" y="5242877"/>
            <a:ext cx="5991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002060"/>
                </a:solidFill>
              </a:rPr>
              <a:t>注：有对称线的务必先画出对称线</a:t>
            </a:r>
          </a:p>
        </p:txBody>
      </p:sp>
      <p:sp>
        <p:nvSpPr>
          <p:cNvPr id="8" name="文本框 135169"/>
          <p:cNvSpPr txBox="1"/>
          <p:nvPr/>
        </p:nvSpPr>
        <p:spPr>
          <a:xfrm>
            <a:off x="0" y="188640"/>
            <a:ext cx="5185172" cy="584775"/>
          </a:xfrm>
          <a:prstGeom prst="rect">
            <a:avLst/>
          </a:prstGeom>
          <a:solidFill>
            <a:srgbClr val="FFFF00">
              <a:alpha val="73000"/>
            </a:srgbClr>
          </a:solidFill>
          <a:ln w="9525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lang="zh-CN" altLang="zh-CN" sz="3200" b="1">
                <a:solidFill>
                  <a:srgbClr val="0000CC"/>
                </a:solidFill>
                <a:latin typeface="Times New Roman" panose="02020503050405090304" pitchFamily="18" charset="0"/>
                <a:ea typeface="黑体" charset="-122"/>
              </a:rPr>
              <a:t>三、同分异构体数目的判断</a:t>
            </a:r>
          </a:p>
        </p:txBody>
      </p:sp>
      <p:sp>
        <p:nvSpPr>
          <p:cNvPr id="9" name="Text Box 11"/>
          <p:cNvSpPr txBox="1"/>
          <p:nvPr/>
        </p:nvSpPr>
        <p:spPr>
          <a:xfrm>
            <a:off x="0" y="908720"/>
            <a:ext cx="908843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C00000"/>
                </a:solidFill>
                <a:latin typeface="楷体" charset="-122"/>
                <a:ea typeface="楷体" charset="-122"/>
              </a:rPr>
              <a:t>1</a:t>
            </a:r>
            <a:r>
              <a:rPr lang="zh-CN" altLang="en-US" sz="3200" b="1">
                <a:solidFill>
                  <a:srgbClr val="C00000"/>
                </a:solidFill>
                <a:latin typeface="楷体" charset="-122"/>
                <a:ea typeface="楷体" charset="-122"/>
              </a:rPr>
              <a:t>、等效氢</a:t>
            </a:r>
            <a:r>
              <a:rPr lang="zh-CN" altLang="en-US" sz="3200" b="1" smtClean="0">
                <a:solidFill>
                  <a:srgbClr val="C00000"/>
                </a:solidFill>
                <a:latin typeface="楷体" charset="-122"/>
                <a:ea typeface="楷体" charset="-122"/>
              </a:rPr>
              <a:t>法 </a:t>
            </a:r>
            <a:r>
              <a:rPr lang="en-US" altLang="zh-CN" sz="3200" b="1" smtClean="0">
                <a:sym typeface="+mn-ea"/>
              </a:rPr>
              <a:t>— </a:t>
            </a:r>
            <a:r>
              <a:rPr lang="zh-CN" altLang="en-US" sz="3200" b="1">
                <a:sym typeface="+mn-ea"/>
              </a:rPr>
              <a:t>一元取代物的判</a:t>
            </a:r>
            <a:r>
              <a:rPr lang="zh-CN" altLang="en-US" sz="3200" b="1" smtClean="0">
                <a:sym typeface="+mn-ea"/>
              </a:rPr>
              <a:t>断</a:t>
            </a:r>
            <a:endParaRPr lang="zh-CN" altLang="en-US" sz="3200" b="1"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1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1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4" grpId="0"/>
      <p:bldP spid="2" grpId="0" animBg="1"/>
      <p:bldP spid="3" grpId="0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7"/>
          <p:cNvSpPr txBox="1"/>
          <p:nvPr/>
        </p:nvSpPr>
        <p:spPr>
          <a:xfrm>
            <a:off x="555650" y="404664"/>
            <a:ext cx="642429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54810" algn="l"/>
              </a:tabLst>
            </a:pPr>
            <a:r>
              <a:rPr sz="3600" b="1" err="1" smtClean="0">
                <a:solidFill>
                  <a:srgbClr val="0070C0"/>
                </a:solidFill>
                <a:latin typeface="微软雅黑" charset="-122"/>
                <a:cs typeface="微软雅黑" charset="-122"/>
              </a:rPr>
              <a:t>不重复	不遗漏</a:t>
            </a:r>
            <a:endParaRPr sz="3600" smtClean="0">
              <a:latin typeface="微软雅黑" charset="-122"/>
              <a:cs typeface="微软雅黑" charset="-122"/>
            </a:endParaRPr>
          </a:p>
        </p:txBody>
      </p:sp>
      <p:sp>
        <p:nvSpPr>
          <p:cNvPr id="7" name="object 8"/>
          <p:cNvSpPr txBox="1"/>
          <p:nvPr/>
        </p:nvSpPr>
        <p:spPr>
          <a:xfrm>
            <a:off x="567265" y="1431455"/>
            <a:ext cx="18230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9"/>
          <p:cNvSpPr txBox="1"/>
          <p:nvPr/>
        </p:nvSpPr>
        <p:spPr>
          <a:xfrm>
            <a:off x="781578" y="2263448"/>
            <a:ext cx="1297305" cy="109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3565" marR="5080" indent="-571500">
              <a:lnSpc>
                <a:spcPct val="146000"/>
              </a:lnSpc>
              <a:spcBef>
                <a:spcPts val="100"/>
              </a:spcBef>
            </a:pP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  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10"/>
          <p:cNvSpPr/>
          <p:nvPr/>
        </p:nvSpPr>
        <p:spPr>
          <a:xfrm flipH="1">
            <a:off x="1488650" y="2769464"/>
            <a:ext cx="0" cy="252729"/>
          </a:xfrm>
          <a:custGeom>
            <a:avLst/>
            <a:gdLst/>
            <a:ahLst/>
            <a:cxnLst/>
            <a:rect l="l" t="t" r="r" b="b"/>
            <a:pathLst>
              <a:path h="252728">
                <a:moveTo>
                  <a:pt x="0" y="0"/>
                </a:moveTo>
                <a:lnTo>
                  <a:pt x="0" y="2524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1"/>
          <p:cNvSpPr txBox="1"/>
          <p:nvPr/>
        </p:nvSpPr>
        <p:spPr>
          <a:xfrm>
            <a:off x="2959627" y="1387005"/>
            <a:ext cx="23488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2"/>
          <p:cNvSpPr txBox="1"/>
          <p:nvPr/>
        </p:nvSpPr>
        <p:spPr>
          <a:xfrm>
            <a:off x="2996140" y="2016099"/>
            <a:ext cx="1823085" cy="1159510"/>
          </a:xfrm>
          <a:prstGeom prst="rect">
            <a:avLst/>
          </a:prstGeom>
        </p:spPr>
        <p:txBody>
          <a:bodyPr vert="horz" wrap="square" lIns="0" tIns="2133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80"/>
              </a:spcBef>
            </a:pP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  <a:p>
            <a:pPr marL="604520">
              <a:lnSpc>
                <a:spcPct val="100000"/>
              </a:lnSpc>
              <a:spcBef>
                <a:spcPts val="1585"/>
              </a:spcBef>
            </a:pP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3"/>
          <p:cNvSpPr/>
          <p:nvPr/>
        </p:nvSpPr>
        <p:spPr>
          <a:xfrm flipH="1">
            <a:off x="3723850" y="2588489"/>
            <a:ext cx="0" cy="252729"/>
          </a:xfrm>
          <a:custGeom>
            <a:avLst/>
            <a:gdLst/>
            <a:ahLst/>
            <a:cxnLst/>
            <a:rect l="l" t="t" r="r" b="b"/>
            <a:pathLst>
              <a:path h="252728">
                <a:moveTo>
                  <a:pt x="0" y="0"/>
                </a:moveTo>
                <a:lnTo>
                  <a:pt x="0" y="2524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4"/>
          <p:cNvSpPr/>
          <p:nvPr/>
        </p:nvSpPr>
        <p:spPr>
          <a:xfrm flipH="1">
            <a:off x="6775027" y="2517051"/>
            <a:ext cx="0" cy="252729"/>
          </a:xfrm>
          <a:custGeom>
            <a:avLst/>
            <a:gdLst/>
            <a:ahLst/>
            <a:cxnLst/>
            <a:rect l="l" t="t" r="r" b="b"/>
            <a:pathLst>
              <a:path h="252728">
                <a:moveTo>
                  <a:pt x="0" y="0"/>
                </a:moveTo>
                <a:lnTo>
                  <a:pt x="0" y="2524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5"/>
          <p:cNvSpPr/>
          <p:nvPr/>
        </p:nvSpPr>
        <p:spPr>
          <a:xfrm flipH="1">
            <a:off x="6775027" y="1945551"/>
            <a:ext cx="0" cy="252729"/>
          </a:xfrm>
          <a:custGeom>
            <a:avLst/>
            <a:gdLst/>
            <a:ahLst/>
            <a:cxnLst/>
            <a:rect l="l" t="t" r="r" b="b"/>
            <a:pathLst>
              <a:path h="252728">
                <a:moveTo>
                  <a:pt x="0" y="0"/>
                </a:moveTo>
                <a:lnTo>
                  <a:pt x="0" y="2524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6"/>
          <p:cNvSpPr txBox="1"/>
          <p:nvPr/>
        </p:nvSpPr>
        <p:spPr>
          <a:xfrm>
            <a:off x="6067953" y="1569758"/>
            <a:ext cx="1297305" cy="1534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805" algn="ctr">
              <a:lnSpc>
                <a:spcPct val="100000"/>
              </a:lnSpc>
              <a:spcBef>
                <a:spcPts val="100"/>
              </a:spcBef>
            </a:pP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  <a:p>
            <a:pPr marL="12700" marR="5080" algn="ctr">
              <a:lnSpc>
                <a:spcPct val="145900"/>
              </a:lnSpc>
              <a:spcBef>
                <a:spcPts val="595"/>
              </a:spcBef>
            </a:pP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10">
                <a:solidFill>
                  <a:srgbClr val="1E1C11"/>
                </a:solidFill>
                <a:latin typeface="Times New Roman"/>
                <a:cs typeface="Times New Roman"/>
              </a:rPr>
              <a:t>C</a:t>
            </a:r>
            <a:r>
              <a:rPr sz="2400" b="1">
                <a:solidFill>
                  <a:srgbClr val="1E1C11"/>
                </a:solidFill>
                <a:latin typeface="宋体"/>
                <a:cs typeface="宋体"/>
              </a:rPr>
              <a:t>－</a:t>
            </a:r>
            <a:r>
              <a:rPr sz="2400" b="1" spc="-5">
                <a:solidFill>
                  <a:srgbClr val="1E1C11"/>
                </a:solidFill>
                <a:latin typeface="Times New Roman"/>
                <a:cs typeface="Times New Roman"/>
              </a:rPr>
              <a:t>C  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7"/>
          <p:cNvSpPr/>
          <p:nvPr/>
        </p:nvSpPr>
        <p:spPr>
          <a:xfrm>
            <a:off x="2203025" y="1340714"/>
            <a:ext cx="142875" cy="1428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8"/>
          <p:cNvSpPr/>
          <p:nvPr/>
        </p:nvSpPr>
        <p:spPr>
          <a:xfrm flipH="1">
            <a:off x="1488650" y="912089"/>
            <a:ext cx="0" cy="1295400"/>
          </a:xfrm>
          <a:custGeom>
            <a:avLst/>
            <a:gdLst/>
            <a:ahLst/>
            <a:cxnLst/>
            <a:rect l="l" t="t" r="r" b="b"/>
            <a:pathLst>
              <a:path h="1295400">
                <a:moveTo>
                  <a:pt x="0" y="0"/>
                </a:moveTo>
                <a:lnTo>
                  <a:pt x="0" y="1295400"/>
                </a:lnTo>
              </a:path>
            </a:pathLst>
          </a:custGeom>
          <a:ln w="12700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9"/>
          <p:cNvSpPr/>
          <p:nvPr/>
        </p:nvSpPr>
        <p:spPr>
          <a:xfrm>
            <a:off x="559963" y="1340714"/>
            <a:ext cx="142875" cy="1428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20"/>
          <p:cNvSpPr/>
          <p:nvPr/>
        </p:nvSpPr>
        <p:spPr>
          <a:xfrm>
            <a:off x="1131463" y="1340714"/>
            <a:ext cx="142875" cy="14287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1"/>
          <p:cNvSpPr/>
          <p:nvPr/>
        </p:nvSpPr>
        <p:spPr>
          <a:xfrm>
            <a:off x="1702963" y="1340714"/>
            <a:ext cx="142875" cy="14287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2"/>
          <p:cNvSpPr/>
          <p:nvPr/>
        </p:nvSpPr>
        <p:spPr>
          <a:xfrm>
            <a:off x="1917275" y="2340839"/>
            <a:ext cx="142875" cy="1428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3"/>
          <p:cNvSpPr/>
          <p:nvPr/>
        </p:nvSpPr>
        <p:spPr>
          <a:xfrm>
            <a:off x="845713" y="2340839"/>
            <a:ext cx="142875" cy="1428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4"/>
          <p:cNvSpPr/>
          <p:nvPr/>
        </p:nvSpPr>
        <p:spPr>
          <a:xfrm>
            <a:off x="1417213" y="3340965"/>
            <a:ext cx="142875" cy="1428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5"/>
          <p:cNvSpPr/>
          <p:nvPr/>
        </p:nvSpPr>
        <p:spPr>
          <a:xfrm>
            <a:off x="1345775" y="2340839"/>
            <a:ext cx="142875" cy="14287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6"/>
          <p:cNvSpPr/>
          <p:nvPr/>
        </p:nvSpPr>
        <p:spPr>
          <a:xfrm>
            <a:off x="2988838" y="1340714"/>
            <a:ext cx="142875" cy="1428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7"/>
          <p:cNvSpPr/>
          <p:nvPr/>
        </p:nvSpPr>
        <p:spPr>
          <a:xfrm flipH="1">
            <a:off x="4203275" y="974001"/>
            <a:ext cx="0" cy="1295400"/>
          </a:xfrm>
          <a:custGeom>
            <a:avLst/>
            <a:gdLst/>
            <a:ahLst/>
            <a:cxnLst/>
            <a:rect l="l" t="t" r="r" b="b"/>
            <a:pathLst>
              <a:path h="1295400">
                <a:moveTo>
                  <a:pt x="0" y="0"/>
                </a:moveTo>
                <a:lnTo>
                  <a:pt x="0" y="1295400"/>
                </a:lnTo>
              </a:path>
            </a:pathLst>
          </a:custGeom>
          <a:ln w="12700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8"/>
          <p:cNvSpPr/>
          <p:nvPr/>
        </p:nvSpPr>
        <p:spPr>
          <a:xfrm>
            <a:off x="5131963" y="1340714"/>
            <a:ext cx="142875" cy="1428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9"/>
          <p:cNvSpPr/>
          <p:nvPr/>
        </p:nvSpPr>
        <p:spPr>
          <a:xfrm>
            <a:off x="3560338" y="1340714"/>
            <a:ext cx="142875" cy="14287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30"/>
          <p:cNvSpPr/>
          <p:nvPr/>
        </p:nvSpPr>
        <p:spPr>
          <a:xfrm>
            <a:off x="4560463" y="1340714"/>
            <a:ext cx="142875" cy="14287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1"/>
          <p:cNvSpPr/>
          <p:nvPr/>
        </p:nvSpPr>
        <p:spPr>
          <a:xfrm>
            <a:off x="4054050" y="1334364"/>
            <a:ext cx="155575" cy="155575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2"/>
          <p:cNvSpPr/>
          <p:nvPr/>
        </p:nvSpPr>
        <p:spPr>
          <a:xfrm>
            <a:off x="2988838" y="2126527"/>
            <a:ext cx="142875" cy="1428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3"/>
          <p:cNvSpPr/>
          <p:nvPr/>
        </p:nvSpPr>
        <p:spPr>
          <a:xfrm>
            <a:off x="3631775" y="3126652"/>
            <a:ext cx="142875" cy="1428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4"/>
          <p:cNvSpPr/>
          <p:nvPr/>
        </p:nvSpPr>
        <p:spPr>
          <a:xfrm>
            <a:off x="3560338" y="2126527"/>
            <a:ext cx="142875" cy="14287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5"/>
          <p:cNvSpPr/>
          <p:nvPr/>
        </p:nvSpPr>
        <p:spPr>
          <a:xfrm>
            <a:off x="4054050" y="2120177"/>
            <a:ext cx="155575" cy="155575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6"/>
          <p:cNvSpPr/>
          <p:nvPr/>
        </p:nvSpPr>
        <p:spPr>
          <a:xfrm>
            <a:off x="4631900" y="2126527"/>
            <a:ext cx="142875" cy="142875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7"/>
          <p:cNvSpPr/>
          <p:nvPr/>
        </p:nvSpPr>
        <p:spPr>
          <a:xfrm>
            <a:off x="5989213" y="2278927"/>
            <a:ext cx="142875" cy="1428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8"/>
          <p:cNvSpPr/>
          <p:nvPr/>
        </p:nvSpPr>
        <p:spPr>
          <a:xfrm>
            <a:off x="6775027" y="3055215"/>
            <a:ext cx="142875" cy="1428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9"/>
          <p:cNvSpPr/>
          <p:nvPr/>
        </p:nvSpPr>
        <p:spPr>
          <a:xfrm>
            <a:off x="7417963" y="2269402"/>
            <a:ext cx="142875" cy="1428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0"/>
          <p:cNvSpPr/>
          <p:nvPr/>
        </p:nvSpPr>
        <p:spPr>
          <a:xfrm>
            <a:off x="6703588" y="1483589"/>
            <a:ext cx="142875" cy="1428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2"/>
          <p:cNvSpPr/>
          <p:nvPr/>
        </p:nvSpPr>
        <p:spPr>
          <a:xfrm flipH="1">
            <a:off x="1939818" y="3873045"/>
            <a:ext cx="0" cy="501650"/>
          </a:xfrm>
          <a:custGeom>
            <a:avLst/>
            <a:gdLst/>
            <a:ahLst/>
            <a:cxnLst/>
            <a:rect l="l" t="t" r="r" b="b"/>
            <a:pathLst>
              <a:path h="501650">
                <a:moveTo>
                  <a:pt x="0" y="0"/>
                </a:moveTo>
                <a:lnTo>
                  <a:pt x="0" y="5016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3"/>
          <p:cNvSpPr/>
          <p:nvPr/>
        </p:nvSpPr>
        <p:spPr>
          <a:xfrm>
            <a:off x="1962920" y="3658732"/>
            <a:ext cx="441959" cy="214629"/>
          </a:xfrm>
          <a:custGeom>
            <a:avLst/>
            <a:gdLst/>
            <a:ahLst/>
            <a:cxnLst/>
            <a:rect l="l" t="t" r="r" b="b"/>
            <a:pathLst>
              <a:path w="441959" h="214629">
                <a:moveTo>
                  <a:pt x="441680" y="0"/>
                </a:moveTo>
                <a:lnTo>
                  <a:pt x="0" y="2143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"/>
          <p:cNvSpPr/>
          <p:nvPr/>
        </p:nvSpPr>
        <p:spPr>
          <a:xfrm>
            <a:off x="1962920" y="4374694"/>
            <a:ext cx="441959" cy="215900"/>
          </a:xfrm>
          <a:custGeom>
            <a:avLst/>
            <a:gdLst/>
            <a:ahLst/>
            <a:cxnLst/>
            <a:rect l="l" t="t" r="r" b="b"/>
            <a:pathLst>
              <a:path w="441959" h="215900">
                <a:moveTo>
                  <a:pt x="0" y="0"/>
                </a:moveTo>
                <a:lnTo>
                  <a:pt x="441680" y="21590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5"/>
          <p:cNvSpPr/>
          <p:nvPr/>
        </p:nvSpPr>
        <p:spPr>
          <a:xfrm>
            <a:off x="2404601" y="4374694"/>
            <a:ext cx="441959" cy="215900"/>
          </a:xfrm>
          <a:custGeom>
            <a:avLst/>
            <a:gdLst/>
            <a:ahLst/>
            <a:cxnLst/>
            <a:rect l="l" t="t" r="r" b="b"/>
            <a:pathLst>
              <a:path w="441959" h="215900">
                <a:moveTo>
                  <a:pt x="0" y="215900"/>
                </a:moveTo>
                <a:lnTo>
                  <a:pt x="44168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6"/>
          <p:cNvSpPr/>
          <p:nvPr/>
        </p:nvSpPr>
        <p:spPr>
          <a:xfrm>
            <a:off x="2404601" y="3658732"/>
            <a:ext cx="441959" cy="214629"/>
          </a:xfrm>
          <a:custGeom>
            <a:avLst/>
            <a:gdLst/>
            <a:ahLst/>
            <a:cxnLst/>
            <a:rect l="l" t="t" r="r" b="b"/>
            <a:pathLst>
              <a:path w="441959" h="214629">
                <a:moveTo>
                  <a:pt x="0" y="0"/>
                </a:moveTo>
                <a:lnTo>
                  <a:pt x="441680" y="2143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7"/>
          <p:cNvSpPr/>
          <p:nvPr/>
        </p:nvSpPr>
        <p:spPr>
          <a:xfrm flipH="1">
            <a:off x="2846280" y="3873045"/>
            <a:ext cx="0" cy="501650"/>
          </a:xfrm>
          <a:custGeom>
            <a:avLst/>
            <a:gdLst/>
            <a:ahLst/>
            <a:cxnLst/>
            <a:rect l="l" t="t" r="r" b="b"/>
            <a:pathLst>
              <a:path h="501650">
                <a:moveTo>
                  <a:pt x="0" y="0"/>
                </a:moveTo>
                <a:lnTo>
                  <a:pt x="0" y="5016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8"/>
          <p:cNvSpPr/>
          <p:nvPr/>
        </p:nvSpPr>
        <p:spPr>
          <a:xfrm>
            <a:off x="2109694" y="3873044"/>
            <a:ext cx="589915" cy="501650"/>
          </a:xfrm>
          <a:custGeom>
            <a:avLst/>
            <a:gdLst/>
            <a:ahLst/>
            <a:cxnLst/>
            <a:rect l="l" t="t" r="r" b="b"/>
            <a:pathLst>
              <a:path w="589914" h="501650">
                <a:moveTo>
                  <a:pt x="0" y="250825"/>
                </a:moveTo>
                <a:lnTo>
                  <a:pt x="4751" y="205737"/>
                </a:lnTo>
                <a:lnTo>
                  <a:pt x="18449" y="163302"/>
                </a:lnTo>
                <a:lnTo>
                  <a:pt x="40262" y="124226"/>
                </a:lnTo>
                <a:lnTo>
                  <a:pt x="69356" y="89219"/>
                </a:lnTo>
                <a:lnTo>
                  <a:pt x="104899" y="58989"/>
                </a:lnTo>
                <a:lnTo>
                  <a:pt x="146059" y="34243"/>
                </a:lnTo>
                <a:lnTo>
                  <a:pt x="192002" y="15691"/>
                </a:lnTo>
                <a:lnTo>
                  <a:pt x="241895" y="4040"/>
                </a:lnTo>
                <a:lnTo>
                  <a:pt x="294906" y="0"/>
                </a:lnTo>
                <a:lnTo>
                  <a:pt x="347917" y="4040"/>
                </a:lnTo>
                <a:lnTo>
                  <a:pt x="397811" y="15691"/>
                </a:lnTo>
                <a:lnTo>
                  <a:pt x="443753" y="34243"/>
                </a:lnTo>
                <a:lnTo>
                  <a:pt x="484913" y="58989"/>
                </a:lnTo>
                <a:lnTo>
                  <a:pt x="520456" y="89219"/>
                </a:lnTo>
                <a:lnTo>
                  <a:pt x="549551" y="124226"/>
                </a:lnTo>
                <a:lnTo>
                  <a:pt x="571363" y="163302"/>
                </a:lnTo>
                <a:lnTo>
                  <a:pt x="585062" y="205737"/>
                </a:lnTo>
                <a:lnTo>
                  <a:pt x="589813" y="250825"/>
                </a:lnTo>
                <a:lnTo>
                  <a:pt x="585062" y="295912"/>
                </a:lnTo>
                <a:lnTo>
                  <a:pt x="571363" y="338347"/>
                </a:lnTo>
                <a:lnTo>
                  <a:pt x="549551" y="377423"/>
                </a:lnTo>
                <a:lnTo>
                  <a:pt x="520456" y="412430"/>
                </a:lnTo>
                <a:lnTo>
                  <a:pt x="484913" y="442660"/>
                </a:lnTo>
                <a:lnTo>
                  <a:pt x="443753" y="467406"/>
                </a:lnTo>
                <a:lnTo>
                  <a:pt x="397811" y="485958"/>
                </a:lnTo>
                <a:lnTo>
                  <a:pt x="347917" y="497609"/>
                </a:lnTo>
                <a:lnTo>
                  <a:pt x="294906" y="501650"/>
                </a:lnTo>
                <a:lnTo>
                  <a:pt x="241895" y="497609"/>
                </a:lnTo>
                <a:lnTo>
                  <a:pt x="192002" y="485958"/>
                </a:lnTo>
                <a:lnTo>
                  <a:pt x="146059" y="467406"/>
                </a:lnTo>
                <a:lnTo>
                  <a:pt x="104899" y="442660"/>
                </a:lnTo>
                <a:lnTo>
                  <a:pt x="69356" y="412430"/>
                </a:lnTo>
                <a:lnTo>
                  <a:pt x="40262" y="377423"/>
                </a:lnTo>
                <a:lnTo>
                  <a:pt x="18449" y="338347"/>
                </a:lnTo>
                <a:lnTo>
                  <a:pt x="4751" y="295912"/>
                </a:lnTo>
                <a:lnTo>
                  <a:pt x="0" y="250825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9"/>
          <p:cNvSpPr/>
          <p:nvPr/>
        </p:nvSpPr>
        <p:spPr>
          <a:xfrm>
            <a:off x="4525400" y="5095483"/>
            <a:ext cx="405765" cy="256540"/>
          </a:xfrm>
          <a:custGeom>
            <a:avLst/>
            <a:gdLst/>
            <a:ahLst/>
            <a:cxnLst/>
            <a:rect l="l" t="t" r="r" b="b"/>
            <a:pathLst>
              <a:path w="405764" h="256539">
                <a:moveTo>
                  <a:pt x="405206" y="0"/>
                </a:moveTo>
                <a:lnTo>
                  <a:pt x="0" y="25591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10"/>
          <p:cNvSpPr/>
          <p:nvPr/>
        </p:nvSpPr>
        <p:spPr>
          <a:xfrm>
            <a:off x="4930607" y="5095483"/>
            <a:ext cx="417195" cy="250190"/>
          </a:xfrm>
          <a:custGeom>
            <a:avLst/>
            <a:gdLst/>
            <a:ahLst/>
            <a:cxnLst/>
            <a:rect l="l" t="t" r="r" b="b"/>
            <a:pathLst>
              <a:path w="417195" h="250189">
                <a:moveTo>
                  <a:pt x="0" y="0"/>
                </a:moveTo>
                <a:lnTo>
                  <a:pt x="416979" y="24984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11"/>
          <p:cNvSpPr/>
          <p:nvPr/>
        </p:nvSpPr>
        <p:spPr>
          <a:xfrm>
            <a:off x="5347591" y="5345331"/>
            <a:ext cx="2540" cy="417195"/>
          </a:xfrm>
          <a:custGeom>
            <a:avLst/>
            <a:gdLst/>
            <a:ahLst/>
            <a:cxnLst/>
            <a:rect l="l" t="t" r="r" b="b"/>
            <a:pathLst>
              <a:path w="2539" h="417195">
                <a:moveTo>
                  <a:pt x="0" y="0"/>
                </a:moveTo>
                <a:lnTo>
                  <a:pt x="2095" y="41685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12"/>
          <p:cNvSpPr/>
          <p:nvPr/>
        </p:nvSpPr>
        <p:spPr>
          <a:xfrm>
            <a:off x="4527499" y="5768255"/>
            <a:ext cx="417195" cy="250190"/>
          </a:xfrm>
          <a:custGeom>
            <a:avLst/>
            <a:gdLst/>
            <a:ahLst/>
            <a:cxnLst/>
            <a:rect l="l" t="t" r="r" b="b"/>
            <a:pathLst>
              <a:path w="417195" h="250189">
                <a:moveTo>
                  <a:pt x="0" y="0"/>
                </a:moveTo>
                <a:lnTo>
                  <a:pt x="416979" y="24984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13"/>
          <p:cNvSpPr/>
          <p:nvPr/>
        </p:nvSpPr>
        <p:spPr>
          <a:xfrm>
            <a:off x="4944483" y="5762185"/>
            <a:ext cx="405765" cy="256540"/>
          </a:xfrm>
          <a:custGeom>
            <a:avLst/>
            <a:gdLst/>
            <a:ahLst/>
            <a:cxnLst/>
            <a:rect l="l" t="t" r="r" b="b"/>
            <a:pathLst>
              <a:path w="405764" h="256539">
                <a:moveTo>
                  <a:pt x="0" y="255917"/>
                </a:moveTo>
                <a:lnTo>
                  <a:pt x="405206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14"/>
          <p:cNvSpPr/>
          <p:nvPr/>
        </p:nvSpPr>
        <p:spPr>
          <a:xfrm>
            <a:off x="4940293" y="5184405"/>
            <a:ext cx="324485" cy="194945"/>
          </a:xfrm>
          <a:custGeom>
            <a:avLst/>
            <a:gdLst/>
            <a:ahLst/>
            <a:cxnLst/>
            <a:rect l="l" t="t" r="r" b="b"/>
            <a:pathLst>
              <a:path w="324485" h="194945">
                <a:moveTo>
                  <a:pt x="0" y="0"/>
                </a:moveTo>
                <a:lnTo>
                  <a:pt x="324319" y="19432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15"/>
          <p:cNvSpPr/>
          <p:nvPr/>
        </p:nvSpPr>
        <p:spPr>
          <a:xfrm>
            <a:off x="4934799" y="5767814"/>
            <a:ext cx="285750" cy="161925"/>
          </a:xfrm>
          <a:custGeom>
            <a:avLst/>
            <a:gdLst/>
            <a:ahLst/>
            <a:cxnLst/>
            <a:rect l="l" t="t" r="r" b="b"/>
            <a:pathLst>
              <a:path w="285750" h="161925">
                <a:moveTo>
                  <a:pt x="0" y="161366"/>
                </a:moveTo>
                <a:lnTo>
                  <a:pt x="285584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16"/>
          <p:cNvSpPr/>
          <p:nvPr/>
        </p:nvSpPr>
        <p:spPr>
          <a:xfrm>
            <a:off x="3703212" y="5101559"/>
            <a:ext cx="405765" cy="256540"/>
          </a:xfrm>
          <a:custGeom>
            <a:avLst/>
            <a:gdLst/>
            <a:ahLst/>
            <a:cxnLst/>
            <a:rect l="l" t="t" r="r" b="b"/>
            <a:pathLst>
              <a:path w="405764" h="256539">
                <a:moveTo>
                  <a:pt x="405206" y="0"/>
                </a:moveTo>
                <a:lnTo>
                  <a:pt x="0" y="25591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17"/>
          <p:cNvSpPr/>
          <p:nvPr/>
        </p:nvSpPr>
        <p:spPr>
          <a:xfrm>
            <a:off x="3703214" y="5357482"/>
            <a:ext cx="2540" cy="417195"/>
          </a:xfrm>
          <a:custGeom>
            <a:avLst/>
            <a:gdLst/>
            <a:ahLst/>
            <a:cxnLst/>
            <a:rect l="l" t="t" r="r" b="b"/>
            <a:pathLst>
              <a:path w="2539" h="417195">
                <a:moveTo>
                  <a:pt x="0" y="0"/>
                </a:moveTo>
                <a:lnTo>
                  <a:pt x="2095" y="41685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18"/>
          <p:cNvSpPr/>
          <p:nvPr/>
        </p:nvSpPr>
        <p:spPr>
          <a:xfrm>
            <a:off x="4108418" y="5101559"/>
            <a:ext cx="417195" cy="250190"/>
          </a:xfrm>
          <a:custGeom>
            <a:avLst/>
            <a:gdLst/>
            <a:ahLst/>
            <a:cxnLst/>
            <a:rect l="l" t="t" r="r" b="b"/>
            <a:pathLst>
              <a:path w="417195" h="250189">
                <a:moveTo>
                  <a:pt x="0" y="0"/>
                </a:moveTo>
                <a:lnTo>
                  <a:pt x="416979" y="24984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19"/>
          <p:cNvSpPr/>
          <p:nvPr/>
        </p:nvSpPr>
        <p:spPr>
          <a:xfrm>
            <a:off x="4525402" y="5351406"/>
            <a:ext cx="2540" cy="417195"/>
          </a:xfrm>
          <a:custGeom>
            <a:avLst/>
            <a:gdLst/>
            <a:ahLst/>
            <a:cxnLst/>
            <a:rect l="l" t="t" r="r" b="b"/>
            <a:pathLst>
              <a:path w="2539" h="417195">
                <a:moveTo>
                  <a:pt x="0" y="0"/>
                </a:moveTo>
                <a:lnTo>
                  <a:pt x="2095" y="41685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20"/>
          <p:cNvSpPr/>
          <p:nvPr/>
        </p:nvSpPr>
        <p:spPr>
          <a:xfrm>
            <a:off x="3705309" y="5774332"/>
            <a:ext cx="417195" cy="250190"/>
          </a:xfrm>
          <a:custGeom>
            <a:avLst/>
            <a:gdLst/>
            <a:ahLst/>
            <a:cxnLst/>
            <a:rect l="l" t="t" r="r" b="b"/>
            <a:pathLst>
              <a:path w="417195" h="250189">
                <a:moveTo>
                  <a:pt x="0" y="0"/>
                </a:moveTo>
                <a:lnTo>
                  <a:pt x="416979" y="24984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21"/>
          <p:cNvSpPr/>
          <p:nvPr/>
        </p:nvSpPr>
        <p:spPr>
          <a:xfrm>
            <a:off x="4122295" y="5768261"/>
            <a:ext cx="405765" cy="256540"/>
          </a:xfrm>
          <a:custGeom>
            <a:avLst/>
            <a:gdLst/>
            <a:ahLst/>
            <a:cxnLst/>
            <a:rect l="l" t="t" r="r" b="b"/>
            <a:pathLst>
              <a:path w="405764" h="256539">
                <a:moveTo>
                  <a:pt x="0" y="255917"/>
                </a:moveTo>
                <a:lnTo>
                  <a:pt x="405206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22"/>
          <p:cNvSpPr/>
          <p:nvPr/>
        </p:nvSpPr>
        <p:spPr>
          <a:xfrm>
            <a:off x="4118104" y="5190481"/>
            <a:ext cx="324485" cy="194945"/>
          </a:xfrm>
          <a:custGeom>
            <a:avLst/>
            <a:gdLst/>
            <a:ahLst/>
            <a:cxnLst/>
            <a:rect l="l" t="t" r="r" b="b"/>
            <a:pathLst>
              <a:path w="324485" h="194945">
                <a:moveTo>
                  <a:pt x="0" y="0"/>
                </a:moveTo>
                <a:lnTo>
                  <a:pt x="324319" y="19432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23"/>
          <p:cNvSpPr/>
          <p:nvPr/>
        </p:nvSpPr>
        <p:spPr>
          <a:xfrm>
            <a:off x="3788282" y="5413002"/>
            <a:ext cx="7620" cy="328295"/>
          </a:xfrm>
          <a:custGeom>
            <a:avLst/>
            <a:gdLst/>
            <a:ahLst/>
            <a:cxnLst/>
            <a:rect l="l" t="t" r="r" b="b"/>
            <a:pathLst>
              <a:path w="7620" h="328295">
                <a:moveTo>
                  <a:pt x="7594" y="0"/>
                </a:moveTo>
                <a:lnTo>
                  <a:pt x="0" y="327926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24"/>
          <p:cNvSpPr/>
          <p:nvPr/>
        </p:nvSpPr>
        <p:spPr>
          <a:xfrm>
            <a:off x="4112610" y="5773891"/>
            <a:ext cx="285750" cy="161925"/>
          </a:xfrm>
          <a:custGeom>
            <a:avLst/>
            <a:gdLst/>
            <a:ahLst/>
            <a:cxnLst/>
            <a:rect l="l" t="t" r="r" b="b"/>
            <a:pathLst>
              <a:path w="285750" h="161925">
                <a:moveTo>
                  <a:pt x="0" y="161366"/>
                </a:moveTo>
                <a:lnTo>
                  <a:pt x="285584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25"/>
          <p:cNvSpPr/>
          <p:nvPr/>
        </p:nvSpPr>
        <p:spPr>
          <a:xfrm>
            <a:off x="2881022" y="5107635"/>
            <a:ext cx="405765" cy="256540"/>
          </a:xfrm>
          <a:custGeom>
            <a:avLst/>
            <a:gdLst/>
            <a:ahLst/>
            <a:cxnLst/>
            <a:rect l="l" t="t" r="r" b="b"/>
            <a:pathLst>
              <a:path w="405764" h="256539">
                <a:moveTo>
                  <a:pt x="405206" y="0"/>
                </a:moveTo>
                <a:lnTo>
                  <a:pt x="0" y="25591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26"/>
          <p:cNvSpPr/>
          <p:nvPr/>
        </p:nvSpPr>
        <p:spPr>
          <a:xfrm>
            <a:off x="2881025" y="5363557"/>
            <a:ext cx="2540" cy="417195"/>
          </a:xfrm>
          <a:custGeom>
            <a:avLst/>
            <a:gdLst/>
            <a:ahLst/>
            <a:cxnLst/>
            <a:rect l="l" t="t" r="r" b="b"/>
            <a:pathLst>
              <a:path w="2539" h="417195">
                <a:moveTo>
                  <a:pt x="0" y="0"/>
                </a:moveTo>
                <a:lnTo>
                  <a:pt x="2095" y="41685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27"/>
          <p:cNvSpPr/>
          <p:nvPr/>
        </p:nvSpPr>
        <p:spPr>
          <a:xfrm>
            <a:off x="3286228" y="5107634"/>
            <a:ext cx="417195" cy="250190"/>
          </a:xfrm>
          <a:custGeom>
            <a:avLst/>
            <a:gdLst/>
            <a:ahLst/>
            <a:cxnLst/>
            <a:rect l="l" t="t" r="r" b="b"/>
            <a:pathLst>
              <a:path w="417195" h="250189">
                <a:moveTo>
                  <a:pt x="0" y="0"/>
                </a:moveTo>
                <a:lnTo>
                  <a:pt x="416979" y="24984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28"/>
          <p:cNvSpPr/>
          <p:nvPr/>
        </p:nvSpPr>
        <p:spPr>
          <a:xfrm>
            <a:off x="3703214" y="5357482"/>
            <a:ext cx="2540" cy="417195"/>
          </a:xfrm>
          <a:custGeom>
            <a:avLst/>
            <a:gdLst/>
            <a:ahLst/>
            <a:cxnLst/>
            <a:rect l="l" t="t" r="r" b="b"/>
            <a:pathLst>
              <a:path w="2539" h="417195">
                <a:moveTo>
                  <a:pt x="0" y="0"/>
                </a:moveTo>
                <a:lnTo>
                  <a:pt x="2095" y="41685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29"/>
          <p:cNvSpPr/>
          <p:nvPr/>
        </p:nvSpPr>
        <p:spPr>
          <a:xfrm>
            <a:off x="2883120" y="5780405"/>
            <a:ext cx="417195" cy="250190"/>
          </a:xfrm>
          <a:custGeom>
            <a:avLst/>
            <a:gdLst/>
            <a:ahLst/>
            <a:cxnLst/>
            <a:rect l="l" t="t" r="r" b="b"/>
            <a:pathLst>
              <a:path w="417195" h="250189">
                <a:moveTo>
                  <a:pt x="0" y="0"/>
                </a:moveTo>
                <a:lnTo>
                  <a:pt x="416979" y="24984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30"/>
          <p:cNvSpPr/>
          <p:nvPr/>
        </p:nvSpPr>
        <p:spPr>
          <a:xfrm>
            <a:off x="3300105" y="5774334"/>
            <a:ext cx="405765" cy="256540"/>
          </a:xfrm>
          <a:custGeom>
            <a:avLst/>
            <a:gdLst/>
            <a:ahLst/>
            <a:cxnLst/>
            <a:rect l="l" t="t" r="r" b="b"/>
            <a:pathLst>
              <a:path w="405764" h="256539">
                <a:moveTo>
                  <a:pt x="0" y="255917"/>
                </a:moveTo>
                <a:lnTo>
                  <a:pt x="405206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31"/>
          <p:cNvSpPr/>
          <p:nvPr/>
        </p:nvSpPr>
        <p:spPr>
          <a:xfrm>
            <a:off x="2973689" y="5196556"/>
            <a:ext cx="322580" cy="222885"/>
          </a:xfrm>
          <a:custGeom>
            <a:avLst/>
            <a:gdLst/>
            <a:ahLst/>
            <a:cxnLst/>
            <a:rect l="l" t="t" r="r" b="b"/>
            <a:pathLst>
              <a:path w="322579" h="222885">
                <a:moveTo>
                  <a:pt x="322224" y="0"/>
                </a:moveTo>
                <a:lnTo>
                  <a:pt x="0" y="222516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32"/>
          <p:cNvSpPr/>
          <p:nvPr/>
        </p:nvSpPr>
        <p:spPr>
          <a:xfrm>
            <a:off x="2966098" y="5747005"/>
            <a:ext cx="324485" cy="194945"/>
          </a:xfrm>
          <a:custGeom>
            <a:avLst/>
            <a:gdLst/>
            <a:ahLst/>
            <a:cxnLst/>
            <a:rect l="l" t="t" r="r" b="b"/>
            <a:pathLst>
              <a:path w="324485" h="194945">
                <a:moveTo>
                  <a:pt x="0" y="0"/>
                </a:moveTo>
                <a:lnTo>
                  <a:pt x="324319" y="19432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33"/>
          <p:cNvSpPr/>
          <p:nvPr/>
        </p:nvSpPr>
        <p:spPr>
          <a:xfrm flipH="1">
            <a:off x="4930033" y="3771154"/>
            <a:ext cx="0" cy="584200"/>
          </a:xfrm>
          <a:custGeom>
            <a:avLst/>
            <a:gdLst/>
            <a:ahLst/>
            <a:cxnLst/>
            <a:rect l="l" t="t" r="r" b="b"/>
            <a:pathLst>
              <a:path h="584200">
                <a:moveTo>
                  <a:pt x="0" y="0"/>
                </a:moveTo>
                <a:lnTo>
                  <a:pt x="0" y="58369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34"/>
          <p:cNvSpPr/>
          <p:nvPr/>
        </p:nvSpPr>
        <p:spPr>
          <a:xfrm>
            <a:off x="4957021" y="3521792"/>
            <a:ext cx="516255" cy="249554"/>
          </a:xfrm>
          <a:custGeom>
            <a:avLst/>
            <a:gdLst/>
            <a:ahLst/>
            <a:cxnLst/>
            <a:rect l="l" t="t" r="r" b="b"/>
            <a:pathLst>
              <a:path w="516254" h="249553">
                <a:moveTo>
                  <a:pt x="515937" y="0"/>
                </a:moveTo>
                <a:lnTo>
                  <a:pt x="0" y="249364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35"/>
          <p:cNvSpPr/>
          <p:nvPr/>
        </p:nvSpPr>
        <p:spPr>
          <a:xfrm>
            <a:off x="4957020" y="4354845"/>
            <a:ext cx="516255" cy="251460"/>
          </a:xfrm>
          <a:custGeom>
            <a:avLst/>
            <a:gdLst/>
            <a:ahLst/>
            <a:cxnLst/>
            <a:rect l="l" t="t" r="r" b="b"/>
            <a:pathLst>
              <a:path w="516254" h="251460">
                <a:moveTo>
                  <a:pt x="0" y="0"/>
                </a:moveTo>
                <a:lnTo>
                  <a:pt x="515937" y="251206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36"/>
          <p:cNvSpPr/>
          <p:nvPr/>
        </p:nvSpPr>
        <p:spPr>
          <a:xfrm>
            <a:off x="5472958" y="4354849"/>
            <a:ext cx="516255" cy="251460"/>
          </a:xfrm>
          <a:custGeom>
            <a:avLst/>
            <a:gdLst/>
            <a:ahLst/>
            <a:cxnLst/>
            <a:rect l="l" t="t" r="r" b="b"/>
            <a:pathLst>
              <a:path w="516254" h="251460">
                <a:moveTo>
                  <a:pt x="0" y="251206"/>
                </a:moveTo>
                <a:lnTo>
                  <a:pt x="515937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37"/>
          <p:cNvSpPr/>
          <p:nvPr/>
        </p:nvSpPr>
        <p:spPr>
          <a:xfrm>
            <a:off x="5472958" y="3521792"/>
            <a:ext cx="516255" cy="249554"/>
          </a:xfrm>
          <a:custGeom>
            <a:avLst/>
            <a:gdLst/>
            <a:ahLst/>
            <a:cxnLst/>
            <a:rect l="l" t="t" r="r" b="b"/>
            <a:pathLst>
              <a:path w="516254" h="249553">
                <a:moveTo>
                  <a:pt x="0" y="0"/>
                </a:moveTo>
                <a:lnTo>
                  <a:pt x="515937" y="249364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38"/>
          <p:cNvSpPr/>
          <p:nvPr/>
        </p:nvSpPr>
        <p:spPr>
          <a:xfrm flipH="1">
            <a:off x="5988895" y="3771154"/>
            <a:ext cx="0" cy="584200"/>
          </a:xfrm>
          <a:custGeom>
            <a:avLst/>
            <a:gdLst/>
            <a:ahLst/>
            <a:cxnLst/>
            <a:rect l="l" t="t" r="r" b="b"/>
            <a:pathLst>
              <a:path h="584200">
                <a:moveTo>
                  <a:pt x="0" y="0"/>
                </a:moveTo>
                <a:lnTo>
                  <a:pt x="0" y="58369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39"/>
          <p:cNvSpPr/>
          <p:nvPr/>
        </p:nvSpPr>
        <p:spPr>
          <a:xfrm>
            <a:off x="5128470" y="3771153"/>
            <a:ext cx="688975" cy="584200"/>
          </a:xfrm>
          <a:custGeom>
            <a:avLst/>
            <a:gdLst/>
            <a:ahLst/>
            <a:cxnLst/>
            <a:rect l="l" t="t" r="r" b="b"/>
            <a:pathLst>
              <a:path w="688975" h="584200">
                <a:moveTo>
                  <a:pt x="0" y="291846"/>
                </a:moveTo>
                <a:lnTo>
                  <a:pt x="3735" y="248720"/>
                </a:lnTo>
                <a:lnTo>
                  <a:pt x="14584" y="207559"/>
                </a:lnTo>
                <a:lnTo>
                  <a:pt x="32016" y="168813"/>
                </a:lnTo>
                <a:lnTo>
                  <a:pt x="55498" y="132935"/>
                </a:lnTo>
                <a:lnTo>
                  <a:pt x="84495" y="100376"/>
                </a:lnTo>
                <a:lnTo>
                  <a:pt x="118476" y="71587"/>
                </a:lnTo>
                <a:lnTo>
                  <a:pt x="156908" y="47019"/>
                </a:lnTo>
                <a:lnTo>
                  <a:pt x="199258" y="27125"/>
                </a:lnTo>
                <a:lnTo>
                  <a:pt x="244993" y="12356"/>
                </a:lnTo>
                <a:lnTo>
                  <a:pt x="293580" y="3164"/>
                </a:lnTo>
                <a:lnTo>
                  <a:pt x="344487" y="0"/>
                </a:lnTo>
                <a:lnTo>
                  <a:pt x="395394" y="3164"/>
                </a:lnTo>
                <a:lnTo>
                  <a:pt x="443981" y="12356"/>
                </a:lnTo>
                <a:lnTo>
                  <a:pt x="489716" y="27125"/>
                </a:lnTo>
                <a:lnTo>
                  <a:pt x="532066" y="47019"/>
                </a:lnTo>
                <a:lnTo>
                  <a:pt x="570498" y="71587"/>
                </a:lnTo>
                <a:lnTo>
                  <a:pt x="604479" y="100376"/>
                </a:lnTo>
                <a:lnTo>
                  <a:pt x="633476" y="132935"/>
                </a:lnTo>
                <a:lnTo>
                  <a:pt x="656958" y="168813"/>
                </a:lnTo>
                <a:lnTo>
                  <a:pt x="674390" y="207559"/>
                </a:lnTo>
                <a:lnTo>
                  <a:pt x="685239" y="248720"/>
                </a:lnTo>
                <a:lnTo>
                  <a:pt x="688975" y="291846"/>
                </a:lnTo>
                <a:lnTo>
                  <a:pt x="685239" y="334974"/>
                </a:lnTo>
                <a:lnTo>
                  <a:pt x="674390" y="376137"/>
                </a:lnTo>
                <a:lnTo>
                  <a:pt x="656958" y="414883"/>
                </a:lnTo>
                <a:lnTo>
                  <a:pt x="633476" y="450761"/>
                </a:lnTo>
                <a:lnTo>
                  <a:pt x="604479" y="483320"/>
                </a:lnTo>
                <a:lnTo>
                  <a:pt x="570498" y="512109"/>
                </a:lnTo>
                <a:lnTo>
                  <a:pt x="532066" y="536675"/>
                </a:lnTo>
                <a:lnTo>
                  <a:pt x="489716" y="556568"/>
                </a:lnTo>
                <a:lnTo>
                  <a:pt x="443981" y="571336"/>
                </a:lnTo>
                <a:lnTo>
                  <a:pt x="395394" y="580527"/>
                </a:lnTo>
                <a:lnTo>
                  <a:pt x="344487" y="583692"/>
                </a:lnTo>
                <a:lnTo>
                  <a:pt x="293580" y="580527"/>
                </a:lnTo>
                <a:lnTo>
                  <a:pt x="244993" y="571336"/>
                </a:lnTo>
                <a:lnTo>
                  <a:pt x="199258" y="556568"/>
                </a:lnTo>
                <a:lnTo>
                  <a:pt x="156908" y="536675"/>
                </a:lnTo>
                <a:lnTo>
                  <a:pt x="118476" y="512109"/>
                </a:lnTo>
                <a:lnTo>
                  <a:pt x="84495" y="483320"/>
                </a:lnTo>
                <a:lnTo>
                  <a:pt x="55498" y="450761"/>
                </a:lnTo>
                <a:lnTo>
                  <a:pt x="32016" y="414883"/>
                </a:lnTo>
                <a:lnTo>
                  <a:pt x="14584" y="376137"/>
                </a:lnTo>
                <a:lnTo>
                  <a:pt x="3735" y="334974"/>
                </a:lnTo>
                <a:lnTo>
                  <a:pt x="0" y="291846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40"/>
          <p:cNvSpPr/>
          <p:nvPr/>
        </p:nvSpPr>
        <p:spPr>
          <a:xfrm flipH="1">
            <a:off x="5455495" y="3158254"/>
            <a:ext cx="0" cy="381000"/>
          </a:xfrm>
          <a:custGeom>
            <a:avLst/>
            <a:gdLst/>
            <a:ahLst/>
            <a:cxnLst/>
            <a:rect l="l" t="t" r="r" b="b"/>
            <a:pathLst>
              <a:path h="381000">
                <a:moveTo>
                  <a:pt x="0" y="0"/>
                </a:moveTo>
                <a:lnTo>
                  <a:pt x="0" y="38100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41"/>
          <p:cNvSpPr/>
          <p:nvPr/>
        </p:nvSpPr>
        <p:spPr>
          <a:xfrm flipH="1">
            <a:off x="5455495" y="3463054"/>
            <a:ext cx="0" cy="1295400"/>
          </a:xfrm>
          <a:custGeom>
            <a:avLst/>
            <a:gdLst/>
            <a:ahLst/>
            <a:cxnLst/>
            <a:rect l="l" t="t" r="r" b="b"/>
            <a:pathLst>
              <a:path h="1295400">
                <a:moveTo>
                  <a:pt x="0" y="0"/>
                </a:moveTo>
                <a:lnTo>
                  <a:pt x="0" y="1295400"/>
                </a:lnTo>
              </a:path>
            </a:pathLst>
          </a:custGeom>
          <a:ln w="19050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42"/>
          <p:cNvSpPr/>
          <p:nvPr/>
        </p:nvSpPr>
        <p:spPr>
          <a:xfrm flipH="1">
            <a:off x="4149487" y="4858812"/>
            <a:ext cx="0" cy="1295400"/>
          </a:xfrm>
          <a:custGeom>
            <a:avLst/>
            <a:gdLst/>
            <a:ahLst/>
            <a:cxnLst/>
            <a:rect l="l" t="t" r="r" b="b"/>
            <a:pathLst>
              <a:path h="1295400">
                <a:moveTo>
                  <a:pt x="0" y="0"/>
                </a:moveTo>
                <a:lnTo>
                  <a:pt x="0" y="1295400"/>
                </a:lnTo>
              </a:path>
            </a:pathLst>
          </a:custGeom>
          <a:ln w="19050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43"/>
          <p:cNvSpPr/>
          <p:nvPr/>
        </p:nvSpPr>
        <p:spPr>
          <a:xfrm>
            <a:off x="2577862" y="5544612"/>
            <a:ext cx="3581400" cy="0"/>
          </a:xfrm>
          <a:custGeom>
            <a:avLst/>
            <a:gdLst/>
            <a:ahLst/>
            <a:cxnLst/>
            <a:rect l="l" t="t" r="r" b="b"/>
            <a:pathLst>
              <a:path w="3581400">
                <a:moveTo>
                  <a:pt x="0" y="0"/>
                </a:moveTo>
                <a:lnTo>
                  <a:pt x="3581400" y="0"/>
                </a:lnTo>
              </a:path>
            </a:pathLst>
          </a:custGeom>
          <a:ln w="19050">
            <a:solidFill>
              <a:srgbClr val="FF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44"/>
          <p:cNvSpPr/>
          <p:nvPr/>
        </p:nvSpPr>
        <p:spPr>
          <a:xfrm>
            <a:off x="1917593" y="3766676"/>
            <a:ext cx="161925" cy="176225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45"/>
          <p:cNvSpPr/>
          <p:nvPr/>
        </p:nvSpPr>
        <p:spPr>
          <a:xfrm>
            <a:off x="1917593" y="4266750"/>
            <a:ext cx="161925" cy="176199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46"/>
          <p:cNvSpPr/>
          <p:nvPr/>
        </p:nvSpPr>
        <p:spPr>
          <a:xfrm>
            <a:off x="2346218" y="4481051"/>
            <a:ext cx="161925" cy="176225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47"/>
          <p:cNvSpPr/>
          <p:nvPr/>
        </p:nvSpPr>
        <p:spPr>
          <a:xfrm>
            <a:off x="2774843" y="4266750"/>
            <a:ext cx="161925" cy="176199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48"/>
          <p:cNvSpPr/>
          <p:nvPr/>
        </p:nvSpPr>
        <p:spPr>
          <a:xfrm>
            <a:off x="2774843" y="3766676"/>
            <a:ext cx="161925" cy="176225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49"/>
          <p:cNvSpPr/>
          <p:nvPr/>
        </p:nvSpPr>
        <p:spPr>
          <a:xfrm>
            <a:off x="2346218" y="3552375"/>
            <a:ext cx="161925" cy="176199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50"/>
          <p:cNvSpPr/>
          <p:nvPr/>
        </p:nvSpPr>
        <p:spPr>
          <a:xfrm>
            <a:off x="4841133" y="3705949"/>
            <a:ext cx="161925" cy="147637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51"/>
          <p:cNvSpPr/>
          <p:nvPr/>
        </p:nvSpPr>
        <p:spPr>
          <a:xfrm>
            <a:off x="5912695" y="3705949"/>
            <a:ext cx="161925" cy="147637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52"/>
          <p:cNvSpPr/>
          <p:nvPr/>
        </p:nvSpPr>
        <p:spPr>
          <a:xfrm>
            <a:off x="4841133" y="4277447"/>
            <a:ext cx="161925" cy="176199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53"/>
          <p:cNvSpPr/>
          <p:nvPr/>
        </p:nvSpPr>
        <p:spPr>
          <a:xfrm>
            <a:off x="5912695" y="4277447"/>
            <a:ext cx="161925" cy="176199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54"/>
          <p:cNvSpPr/>
          <p:nvPr/>
        </p:nvSpPr>
        <p:spPr>
          <a:xfrm>
            <a:off x="5412633" y="4491748"/>
            <a:ext cx="161925" cy="176225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55"/>
          <p:cNvSpPr/>
          <p:nvPr/>
        </p:nvSpPr>
        <p:spPr>
          <a:xfrm>
            <a:off x="2844562" y="5282680"/>
            <a:ext cx="161925" cy="176199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56"/>
          <p:cNvSpPr/>
          <p:nvPr/>
        </p:nvSpPr>
        <p:spPr>
          <a:xfrm>
            <a:off x="2844562" y="5639856"/>
            <a:ext cx="161925" cy="176225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57"/>
          <p:cNvSpPr/>
          <p:nvPr/>
        </p:nvSpPr>
        <p:spPr>
          <a:xfrm>
            <a:off x="5273437" y="5282680"/>
            <a:ext cx="161925" cy="176199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58"/>
          <p:cNvSpPr/>
          <p:nvPr/>
        </p:nvSpPr>
        <p:spPr>
          <a:xfrm>
            <a:off x="5273437" y="5639856"/>
            <a:ext cx="161925" cy="176225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59"/>
          <p:cNvSpPr/>
          <p:nvPr/>
        </p:nvSpPr>
        <p:spPr>
          <a:xfrm>
            <a:off x="3273187" y="4996930"/>
            <a:ext cx="161925" cy="176199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60"/>
          <p:cNvSpPr/>
          <p:nvPr/>
        </p:nvSpPr>
        <p:spPr>
          <a:xfrm>
            <a:off x="3273187" y="5925606"/>
            <a:ext cx="161925" cy="176225"/>
          </a:xfrm>
          <a:prstGeom prst="rect">
            <a:avLst/>
          </a:prstGeom>
          <a:blipFill>
            <a:blip r:embed="rId11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61"/>
          <p:cNvSpPr/>
          <p:nvPr/>
        </p:nvSpPr>
        <p:spPr>
          <a:xfrm>
            <a:off x="4916250" y="4996930"/>
            <a:ext cx="161925" cy="176199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62"/>
          <p:cNvSpPr/>
          <p:nvPr/>
        </p:nvSpPr>
        <p:spPr>
          <a:xfrm>
            <a:off x="4916250" y="5925606"/>
            <a:ext cx="161925" cy="176225"/>
          </a:xfrm>
          <a:prstGeom prst="rect">
            <a:avLst/>
          </a:prstGeom>
          <a:blipFill>
            <a:blip r:embed="rId11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63"/>
          <p:cNvSpPr/>
          <p:nvPr/>
        </p:nvSpPr>
        <p:spPr>
          <a:xfrm>
            <a:off x="4068525" y="5925606"/>
            <a:ext cx="161925" cy="176225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64"/>
          <p:cNvSpPr/>
          <p:nvPr/>
        </p:nvSpPr>
        <p:spPr>
          <a:xfrm>
            <a:off x="4068525" y="4996930"/>
            <a:ext cx="161925" cy="176199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52491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 flipH="1">
            <a:off x="2387777" y="1581302"/>
            <a:ext cx="0" cy="669925"/>
          </a:xfrm>
          <a:custGeom>
            <a:avLst/>
            <a:gdLst/>
            <a:ahLst/>
            <a:cxnLst/>
            <a:rect l="l" t="t" r="r" b="b"/>
            <a:pathLst>
              <a:path h="669925">
                <a:moveTo>
                  <a:pt x="0" y="669925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1808339" y="1244752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5" h="336550">
                <a:moveTo>
                  <a:pt x="0" y="0"/>
                </a:moveTo>
                <a:lnTo>
                  <a:pt x="579437" y="3365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1801989" y="1351116"/>
            <a:ext cx="500380" cy="288925"/>
          </a:xfrm>
          <a:custGeom>
            <a:avLst/>
            <a:gdLst/>
            <a:ahLst/>
            <a:cxnLst/>
            <a:rect l="l" t="t" r="r" b="b"/>
            <a:pathLst>
              <a:path w="500380" h="288925">
                <a:moveTo>
                  <a:pt x="0" y="0"/>
                </a:moveTo>
                <a:lnTo>
                  <a:pt x="500062" y="28892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/>
          <p:nvPr/>
        </p:nvSpPr>
        <p:spPr>
          <a:xfrm>
            <a:off x="1801989" y="2249641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5" h="336550">
                <a:moveTo>
                  <a:pt x="0" y="336550"/>
                </a:moveTo>
                <a:lnTo>
                  <a:pt x="579437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/>
          <p:cNvSpPr/>
          <p:nvPr/>
        </p:nvSpPr>
        <p:spPr>
          <a:xfrm>
            <a:off x="1801989" y="2192491"/>
            <a:ext cx="500380" cy="288925"/>
          </a:xfrm>
          <a:custGeom>
            <a:avLst/>
            <a:gdLst/>
            <a:ahLst/>
            <a:cxnLst/>
            <a:rect l="l" t="t" r="r" b="b"/>
            <a:pathLst>
              <a:path w="500380" h="288925">
                <a:moveTo>
                  <a:pt x="0" y="288925"/>
                </a:moveTo>
                <a:lnTo>
                  <a:pt x="500062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/>
          <p:nvPr/>
        </p:nvSpPr>
        <p:spPr>
          <a:xfrm>
            <a:off x="1228902" y="1244752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5" h="336550">
                <a:moveTo>
                  <a:pt x="0" y="336550"/>
                </a:moveTo>
                <a:lnTo>
                  <a:pt x="579437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"/>
          <p:cNvSpPr/>
          <p:nvPr/>
        </p:nvSpPr>
        <p:spPr>
          <a:xfrm>
            <a:off x="1228902" y="2251227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5" h="336550">
                <a:moveTo>
                  <a:pt x="0" y="0"/>
                </a:moveTo>
                <a:lnTo>
                  <a:pt x="579437" y="3365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9"/>
          <p:cNvSpPr/>
          <p:nvPr/>
        </p:nvSpPr>
        <p:spPr>
          <a:xfrm flipH="1">
            <a:off x="1228902" y="1581302"/>
            <a:ext cx="0" cy="669925"/>
          </a:xfrm>
          <a:custGeom>
            <a:avLst/>
            <a:gdLst/>
            <a:ahLst/>
            <a:cxnLst/>
            <a:rect l="l" t="t" r="r" b="b"/>
            <a:pathLst>
              <a:path h="669925">
                <a:moveTo>
                  <a:pt x="0" y="669925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0"/>
          <p:cNvSpPr/>
          <p:nvPr/>
        </p:nvSpPr>
        <p:spPr>
          <a:xfrm flipH="1">
            <a:off x="1320977" y="1627341"/>
            <a:ext cx="0" cy="577850"/>
          </a:xfrm>
          <a:custGeom>
            <a:avLst/>
            <a:gdLst/>
            <a:ahLst/>
            <a:cxnLst/>
            <a:rect l="l" t="t" r="r" b="b"/>
            <a:pathLst>
              <a:path h="577850">
                <a:moveTo>
                  <a:pt x="0" y="577850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1"/>
          <p:cNvSpPr/>
          <p:nvPr/>
        </p:nvSpPr>
        <p:spPr>
          <a:xfrm flipH="1">
            <a:off x="1808339" y="2587777"/>
            <a:ext cx="0" cy="307975"/>
          </a:xfrm>
          <a:custGeom>
            <a:avLst/>
            <a:gdLst/>
            <a:ahLst/>
            <a:cxnLst/>
            <a:rect l="l" t="t" r="r" b="b"/>
            <a:pathLst>
              <a:path h="307975">
                <a:moveTo>
                  <a:pt x="0" y="0"/>
                </a:moveTo>
                <a:lnTo>
                  <a:pt x="0" y="30797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"/>
          <p:cNvSpPr/>
          <p:nvPr/>
        </p:nvSpPr>
        <p:spPr>
          <a:xfrm flipH="1">
            <a:off x="1808339" y="797077"/>
            <a:ext cx="0" cy="447675"/>
          </a:xfrm>
          <a:custGeom>
            <a:avLst/>
            <a:gdLst/>
            <a:ahLst/>
            <a:cxnLst/>
            <a:rect l="l" t="t" r="r" b="b"/>
            <a:pathLst>
              <a:path h="447675">
                <a:moveTo>
                  <a:pt x="0" y="447675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3"/>
          <p:cNvSpPr/>
          <p:nvPr/>
        </p:nvSpPr>
        <p:spPr>
          <a:xfrm>
            <a:off x="3684764" y="2151215"/>
            <a:ext cx="577850" cy="336550"/>
          </a:xfrm>
          <a:custGeom>
            <a:avLst/>
            <a:gdLst/>
            <a:ahLst/>
            <a:cxnLst/>
            <a:rect l="l" t="t" r="r" b="b"/>
            <a:pathLst>
              <a:path w="577850" h="336550">
                <a:moveTo>
                  <a:pt x="0" y="0"/>
                </a:moveTo>
                <a:lnTo>
                  <a:pt x="577850" y="3365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4"/>
          <p:cNvSpPr/>
          <p:nvPr/>
        </p:nvSpPr>
        <p:spPr>
          <a:xfrm>
            <a:off x="4262615" y="2151215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4" h="336550">
                <a:moveTo>
                  <a:pt x="579437" y="0"/>
                </a:moveTo>
                <a:lnTo>
                  <a:pt x="0" y="3365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5"/>
          <p:cNvSpPr/>
          <p:nvPr/>
        </p:nvSpPr>
        <p:spPr>
          <a:xfrm>
            <a:off x="4256265" y="2092477"/>
            <a:ext cx="500380" cy="288925"/>
          </a:xfrm>
          <a:custGeom>
            <a:avLst/>
            <a:gdLst/>
            <a:ahLst/>
            <a:cxnLst/>
            <a:rect l="l" t="t" r="r" b="b"/>
            <a:pathLst>
              <a:path w="500379" h="288925">
                <a:moveTo>
                  <a:pt x="500062" y="0"/>
                </a:moveTo>
                <a:lnTo>
                  <a:pt x="0" y="28892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6"/>
          <p:cNvSpPr/>
          <p:nvPr/>
        </p:nvSpPr>
        <p:spPr>
          <a:xfrm flipH="1">
            <a:off x="3684765" y="1479702"/>
            <a:ext cx="0" cy="671830"/>
          </a:xfrm>
          <a:custGeom>
            <a:avLst/>
            <a:gdLst/>
            <a:ahLst/>
            <a:cxnLst/>
            <a:rect l="l" t="t" r="r" b="b"/>
            <a:pathLst>
              <a:path h="671829">
                <a:moveTo>
                  <a:pt x="0" y="0"/>
                </a:moveTo>
                <a:lnTo>
                  <a:pt x="0" y="6715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7"/>
          <p:cNvSpPr/>
          <p:nvPr/>
        </p:nvSpPr>
        <p:spPr>
          <a:xfrm flipH="1">
            <a:off x="3776839" y="1525740"/>
            <a:ext cx="0" cy="579755"/>
          </a:xfrm>
          <a:custGeom>
            <a:avLst/>
            <a:gdLst/>
            <a:ahLst/>
            <a:cxnLst/>
            <a:rect l="l" t="t" r="r" b="b"/>
            <a:pathLst>
              <a:path h="579754">
                <a:moveTo>
                  <a:pt x="0" y="0"/>
                </a:moveTo>
                <a:lnTo>
                  <a:pt x="0" y="57943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8"/>
          <p:cNvSpPr/>
          <p:nvPr/>
        </p:nvSpPr>
        <p:spPr>
          <a:xfrm flipH="1">
            <a:off x="4842052" y="1479702"/>
            <a:ext cx="0" cy="671830"/>
          </a:xfrm>
          <a:custGeom>
            <a:avLst/>
            <a:gdLst/>
            <a:ahLst/>
            <a:cxnLst/>
            <a:rect l="l" t="t" r="r" b="b"/>
            <a:pathLst>
              <a:path h="671829">
                <a:moveTo>
                  <a:pt x="0" y="0"/>
                </a:moveTo>
                <a:lnTo>
                  <a:pt x="0" y="6715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9"/>
          <p:cNvSpPr/>
          <p:nvPr/>
        </p:nvSpPr>
        <p:spPr>
          <a:xfrm>
            <a:off x="3684765" y="1144740"/>
            <a:ext cx="577850" cy="335280"/>
          </a:xfrm>
          <a:custGeom>
            <a:avLst/>
            <a:gdLst/>
            <a:ahLst/>
            <a:cxnLst/>
            <a:rect l="l" t="t" r="r" b="b"/>
            <a:pathLst>
              <a:path w="577850" h="335279">
                <a:moveTo>
                  <a:pt x="577850" y="0"/>
                </a:moveTo>
                <a:lnTo>
                  <a:pt x="0" y="33496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0"/>
          <p:cNvSpPr/>
          <p:nvPr/>
        </p:nvSpPr>
        <p:spPr>
          <a:xfrm>
            <a:off x="4262615" y="1144741"/>
            <a:ext cx="579755" cy="335280"/>
          </a:xfrm>
          <a:custGeom>
            <a:avLst/>
            <a:gdLst/>
            <a:ahLst/>
            <a:cxnLst/>
            <a:rect l="l" t="t" r="r" b="b"/>
            <a:pathLst>
              <a:path w="579754" h="335279">
                <a:moveTo>
                  <a:pt x="0" y="0"/>
                </a:moveTo>
                <a:lnTo>
                  <a:pt x="579437" y="33496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1"/>
          <p:cNvSpPr/>
          <p:nvPr/>
        </p:nvSpPr>
        <p:spPr>
          <a:xfrm>
            <a:off x="4256264" y="1243165"/>
            <a:ext cx="500380" cy="288925"/>
          </a:xfrm>
          <a:custGeom>
            <a:avLst/>
            <a:gdLst/>
            <a:ahLst/>
            <a:cxnLst/>
            <a:rect l="l" t="t" r="r" b="b"/>
            <a:pathLst>
              <a:path w="500379" h="288925">
                <a:moveTo>
                  <a:pt x="0" y="0"/>
                </a:moveTo>
                <a:lnTo>
                  <a:pt x="500062" y="28892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2"/>
          <p:cNvSpPr/>
          <p:nvPr/>
        </p:nvSpPr>
        <p:spPr>
          <a:xfrm>
            <a:off x="4842052" y="1046316"/>
            <a:ext cx="316230" cy="433705"/>
          </a:xfrm>
          <a:custGeom>
            <a:avLst/>
            <a:gdLst/>
            <a:ahLst/>
            <a:cxnLst/>
            <a:rect l="l" t="t" r="r" b="b"/>
            <a:pathLst>
              <a:path w="316229" h="433704">
                <a:moveTo>
                  <a:pt x="0" y="433387"/>
                </a:moveTo>
                <a:lnTo>
                  <a:pt x="315912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3"/>
          <p:cNvSpPr/>
          <p:nvPr/>
        </p:nvSpPr>
        <p:spPr>
          <a:xfrm>
            <a:off x="4842053" y="2151215"/>
            <a:ext cx="322580" cy="297180"/>
          </a:xfrm>
          <a:custGeom>
            <a:avLst/>
            <a:gdLst/>
            <a:ahLst/>
            <a:cxnLst/>
            <a:rect l="l" t="t" r="r" b="b"/>
            <a:pathLst>
              <a:path w="322579" h="297179">
                <a:moveTo>
                  <a:pt x="0" y="0"/>
                </a:moveTo>
                <a:lnTo>
                  <a:pt x="322262" y="29686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4"/>
          <p:cNvSpPr/>
          <p:nvPr/>
        </p:nvSpPr>
        <p:spPr>
          <a:xfrm>
            <a:off x="6546455" y="2068975"/>
            <a:ext cx="570865" cy="354330"/>
          </a:xfrm>
          <a:custGeom>
            <a:avLst/>
            <a:gdLst/>
            <a:ahLst/>
            <a:cxnLst/>
            <a:rect l="l" t="t" r="r" b="b"/>
            <a:pathLst>
              <a:path w="570865" h="354329">
                <a:moveTo>
                  <a:pt x="0" y="0"/>
                </a:moveTo>
                <a:lnTo>
                  <a:pt x="570496" y="354203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5"/>
          <p:cNvSpPr/>
          <p:nvPr/>
        </p:nvSpPr>
        <p:spPr>
          <a:xfrm>
            <a:off x="7116958" y="2107590"/>
            <a:ext cx="590550" cy="315595"/>
          </a:xfrm>
          <a:custGeom>
            <a:avLst/>
            <a:gdLst/>
            <a:ahLst/>
            <a:cxnLst/>
            <a:rect l="l" t="t" r="r" b="b"/>
            <a:pathLst>
              <a:path w="590550" h="315595">
                <a:moveTo>
                  <a:pt x="590207" y="0"/>
                </a:moveTo>
                <a:lnTo>
                  <a:pt x="0" y="31559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6"/>
          <p:cNvSpPr/>
          <p:nvPr/>
        </p:nvSpPr>
        <p:spPr>
          <a:xfrm>
            <a:off x="7110922" y="2046930"/>
            <a:ext cx="511175" cy="271780"/>
          </a:xfrm>
          <a:custGeom>
            <a:avLst/>
            <a:gdLst/>
            <a:ahLst/>
            <a:cxnLst/>
            <a:rect l="l" t="t" r="r" b="b"/>
            <a:pathLst>
              <a:path w="511175" h="271779">
                <a:moveTo>
                  <a:pt x="510578" y="0"/>
                </a:moveTo>
                <a:lnTo>
                  <a:pt x="0" y="27160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7"/>
          <p:cNvSpPr/>
          <p:nvPr/>
        </p:nvSpPr>
        <p:spPr>
          <a:xfrm>
            <a:off x="6546451" y="1400017"/>
            <a:ext cx="21590" cy="669290"/>
          </a:xfrm>
          <a:custGeom>
            <a:avLst/>
            <a:gdLst/>
            <a:ahLst/>
            <a:cxnLst/>
            <a:rect l="l" t="t" r="r" b="b"/>
            <a:pathLst>
              <a:path w="21589" h="669289">
                <a:moveTo>
                  <a:pt x="21069" y="0"/>
                </a:moveTo>
                <a:lnTo>
                  <a:pt x="0" y="668959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28"/>
          <p:cNvSpPr/>
          <p:nvPr/>
        </p:nvSpPr>
        <p:spPr>
          <a:xfrm>
            <a:off x="6641569" y="1449890"/>
            <a:ext cx="18415" cy="577850"/>
          </a:xfrm>
          <a:custGeom>
            <a:avLst/>
            <a:gdLst/>
            <a:ahLst/>
            <a:cxnLst/>
            <a:rect l="l" t="t" r="r" b="b"/>
            <a:pathLst>
              <a:path w="18414" h="577850">
                <a:moveTo>
                  <a:pt x="18313" y="0"/>
                </a:moveTo>
                <a:lnTo>
                  <a:pt x="0" y="577240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29"/>
          <p:cNvSpPr/>
          <p:nvPr/>
        </p:nvSpPr>
        <p:spPr>
          <a:xfrm>
            <a:off x="7707161" y="1438634"/>
            <a:ext cx="21590" cy="669290"/>
          </a:xfrm>
          <a:custGeom>
            <a:avLst/>
            <a:gdLst/>
            <a:ahLst/>
            <a:cxnLst/>
            <a:rect l="l" t="t" r="r" b="b"/>
            <a:pathLst>
              <a:path w="21590" h="669289">
                <a:moveTo>
                  <a:pt x="21069" y="0"/>
                </a:moveTo>
                <a:lnTo>
                  <a:pt x="0" y="668959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0"/>
          <p:cNvSpPr/>
          <p:nvPr/>
        </p:nvSpPr>
        <p:spPr>
          <a:xfrm>
            <a:off x="6567524" y="1084427"/>
            <a:ext cx="590550" cy="315595"/>
          </a:xfrm>
          <a:custGeom>
            <a:avLst/>
            <a:gdLst/>
            <a:ahLst/>
            <a:cxnLst/>
            <a:rect l="l" t="t" r="r" b="b"/>
            <a:pathLst>
              <a:path w="590550" h="315595">
                <a:moveTo>
                  <a:pt x="590207" y="0"/>
                </a:moveTo>
                <a:lnTo>
                  <a:pt x="0" y="31559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1"/>
          <p:cNvSpPr/>
          <p:nvPr/>
        </p:nvSpPr>
        <p:spPr>
          <a:xfrm>
            <a:off x="7157731" y="1084430"/>
            <a:ext cx="570865" cy="354330"/>
          </a:xfrm>
          <a:custGeom>
            <a:avLst/>
            <a:gdLst/>
            <a:ahLst/>
            <a:cxnLst/>
            <a:rect l="l" t="t" r="r" b="b"/>
            <a:pathLst>
              <a:path w="570865" h="354329">
                <a:moveTo>
                  <a:pt x="0" y="0"/>
                </a:moveTo>
                <a:lnTo>
                  <a:pt x="570496" y="354203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2"/>
          <p:cNvSpPr/>
          <p:nvPr/>
        </p:nvSpPr>
        <p:spPr>
          <a:xfrm>
            <a:off x="7148277" y="1186937"/>
            <a:ext cx="492759" cy="306070"/>
          </a:xfrm>
          <a:custGeom>
            <a:avLst/>
            <a:gdLst/>
            <a:ahLst/>
            <a:cxnLst/>
            <a:rect l="l" t="t" r="r" b="b"/>
            <a:pathLst>
              <a:path w="492759" h="306070">
                <a:moveTo>
                  <a:pt x="0" y="0"/>
                </a:moveTo>
                <a:lnTo>
                  <a:pt x="492277" y="305638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3"/>
          <p:cNvSpPr/>
          <p:nvPr/>
        </p:nvSpPr>
        <p:spPr>
          <a:xfrm>
            <a:off x="7728230" y="1302401"/>
            <a:ext cx="316865" cy="136525"/>
          </a:xfrm>
          <a:custGeom>
            <a:avLst/>
            <a:gdLst/>
            <a:ahLst/>
            <a:cxnLst/>
            <a:rect l="l" t="t" r="r" b="b"/>
            <a:pathLst>
              <a:path w="316865" h="136525">
                <a:moveTo>
                  <a:pt x="0" y="136232"/>
                </a:moveTo>
                <a:lnTo>
                  <a:pt x="316293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4"/>
          <p:cNvSpPr/>
          <p:nvPr/>
        </p:nvSpPr>
        <p:spPr>
          <a:xfrm>
            <a:off x="7116951" y="2423180"/>
            <a:ext cx="45085" cy="476250"/>
          </a:xfrm>
          <a:custGeom>
            <a:avLst/>
            <a:gdLst/>
            <a:ahLst/>
            <a:cxnLst/>
            <a:rect l="l" t="t" r="r" b="b"/>
            <a:pathLst>
              <a:path w="45084" h="476250">
                <a:moveTo>
                  <a:pt x="0" y="0"/>
                </a:moveTo>
                <a:lnTo>
                  <a:pt x="44488" y="476084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5"/>
          <p:cNvSpPr txBox="1"/>
          <p:nvPr/>
        </p:nvSpPr>
        <p:spPr>
          <a:xfrm>
            <a:off x="1601964" y="2652166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38" name="object 36"/>
          <p:cNvSpPr txBox="1"/>
          <p:nvPr/>
        </p:nvSpPr>
        <p:spPr>
          <a:xfrm>
            <a:off x="5176658" y="2152294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39" name="object 37"/>
          <p:cNvSpPr txBox="1"/>
          <p:nvPr/>
        </p:nvSpPr>
        <p:spPr>
          <a:xfrm>
            <a:off x="5151055" y="509422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40" name="object 38"/>
          <p:cNvSpPr txBox="1"/>
          <p:nvPr/>
        </p:nvSpPr>
        <p:spPr>
          <a:xfrm>
            <a:off x="8057628" y="795324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41" name="object 39"/>
          <p:cNvSpPr/>
          <p:nvPr/>
        </p:nvSpPr>
        <p:spPr>
          <a:xfrm>
            <a:off x="3318052" y="1819427"/>
            <a:ext cx="2232025" cy="41275"/>
          </a:xfrm>
          <a:custGeom>
            <a:avLst/>
            <a:gdLst/>
            <a:ahLst/>
            <a:cxnLst/>
            <a:rect l="l" t="t" r="r" b="b"/>
            <a:pathLst>
              <a:path w="2232025" h="41275">
                <a:moveTo>
                  <a:pt x="2232025" y="0"/>
                </a:moveTo>
                <a:lnTo>
                  <a:pt x="0" y="41275"/>
                </a:lnTo>
              </a:path>
            </a:pathLst>
          </a:custGeom>
          <a:ln w="28575">
            <a:solidFill>
              <a:srgbClr val="FF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0"/>
          <p:cNvSpPr/>
          <p:nvPr/>
        </p:nvSpPr>
        <p:spPr>
          <a:xfrm>
            <a:off x="6126339" y="1098702"/>
            <a:ext cx="2087880" cy="1297305"/>
          </a:xfrm>
          <a:custGeom>
            <a:avLst/>
            <a:gdLst/>
            <a:ahLst/>
            <a:cxnLst/>
            <a:rect l="l" t="t" r="r" b="b"/>
            <a:pathLst>
              <a:path w="2087879" h="1297304">
                <a:moveTo>
                  <a:pt x="2087562" y="1296987"/>
                </a:moveTo>
                <a:lnTo>
                  <a:pt x="0" y="0"/>
                </a:lnTo>
              </a:path>
            </a:pathLst>
          </a:custGeom>
          <a:ln w="28575">
            <a:solidFill>
              <a:srgbClr val="FF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1"/>
          <p:cNvSpPr/>
          <p:nvPr/>
        </p:nvSpPr>
        <p:spPr>
          <a:xfrm>
            <a:off x="797102" y="1890865"/>
            <a:ext cx="2232025" cy="41275"/>
          </a:xfrm>
          <a:custGeom>
            <a:avLst/>
            <a:gdLst/>
            <a:ahLst/>
            <a:cxnLst/>
            <a:rect l="l" t="t" r="r" b="b"/>
            <a:pathLst>
              <a:path w="2232025" h="41275">
                <a:moveTo>
                  <a:pt x="2232025" y="0"/>
                </a:moveTo>
                <a:lnTo>
                  <a:pt x="0" y="41275"/>
                </a:lnTo>
              </a:path>
            </a:pathLst>
          </a:custGeom>
          <a:ln w="28575">
            <a:solidFill>
              <a:srgbClr val="FF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2"/>
          <p:cNvSpPr/>
          <p:nvPr/>
        </p:nvSpPr>
        <p:spPr>
          <a:xfrm flipH="1">
            <a:off x="1824214" y="811365"/>
            <a:ext cx="0" cy="2087880"/>
          </a:xfrm>
          <a:custGeom>
            <a:avLst/>
            <a:gdLst/>
            <a:ahLst/>
            <a:cxnLst/>
            <a:rect l="l" t="t" r="r" b="b"/>
            <a:pathLst>
              <a:path h="2087879">
                <a:moveTo>
                  <a:pt x="0" y="0"/>
                </a:moveTo>
                <a:lnTo>
                  <a:pt x="0" y="2087562"/>
                </a:lnTo>
              </a:path>
            </a:pathLst>
          </a:custGeom>
          <a:ln w="28575">
            <a:solidFill>
              <a:srgbClr val="FF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3"/>
          <p:cNvSpPr txBox="1"/>
          <p:nvPr/>
        </p:nvSpPr>
        <p:spPr>
          <a:xfrm>
            <a:off x="7031216" y="2652166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1176514" y="1533678"/>
            <a:ext cx="161925" cy="16192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5"/>
          <p:cNvSpPr/>
          <p:nvPr/>
        </p:nvSpPr>
        <p:spPr>
          <a:xfrm>
            <a:off x="1176514" y="2176615"/>
            <a:ext cx="161925" cy="16192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6"/>
          <p:cNvSpPr/>
          <p:nvPr/>
        </p:nvSpPr>
        <p:spPr>
          <a:xfrm>
            <a:off x="2319514" y="2176615"/>
            <a:ext cx="161925" cy="16192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7"/>
          <p:cNvSpPr/>
          <p:nvPr/>
        </p:nvSpPr>
        <p:spPr>
          <a:xfrm>
            <a:off x="2319514" y="1533678"/>
            <a:ext cx="161925" cy="16192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48"/>
          <p:cNvSpPr/>
          <p:nvPr/>
        </p:nvSpPr>
        <p:spPr>
          <a:xfrm>
            <a:off x="3533952" y="2105178"/>
            <a:ext cx="161925" cy="16192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49"/>
          <p:cNvSpPr/>
          <p:nvPr/>
        </p:nvSpPr>
        <p:spPr>
          <a:xfrm>
            <a:off x="3533952" y="1462240"/>
            <a:ext cx="161925" cy="16192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0"/>
          <p:cNvSpPr/>
          <p:nvPr/>
        </p:nvSpPr>
        <p:spPr>
          <a:xfrm>
            <a:off x="4176889" y="1105053"/>
            <a:ext cx="161925" cy="16192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1"/>
          <p:cNvSpPr/>
          <p:nvPr/>
        </p:nvSpPr>
        <p:spPr>
          <a:xfrm>
            <a:off x="4176889" y="2462365"/>
            <a:ext cx="161925" cy="16192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2"/>
          <p:cNvSpPr/>
          <p:nvPr/>
        </p:nvSpPr>
        <p:spPr>
          <a:xfrm>
            <a:off x="7605891" y="1962303"/>
            <a:ext cx="161925" cy="16192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3"/>
          <p:cNvSpPr/>
          <p:nvPr/>
        </p:nvSpPr>
        <p:spPr>
          <a:xfrm>
            <a:off x="6462890" y="1319365"/>
            <a:ext cx="161925" cy="161925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4"/>
          <p:cNvSpPr/>
          <p:nvPr/>
        </p:nvSpPr>
        <p:spPr>
          <a:xfrm>
            <a:off x="7034391" y="962178"/>
            <a:ext cx="161925" cy="161925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5"/>
          <p:cNvSpPr/>
          <p:nvPr/>
        </p:nvSpPr>
        <p:spPr>
          <a:xfrm>
            <a:off x="6462890" y="1962303"/>
            <a:ext cx="161925" cy="161925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9"/>
          <p:cNvSpPr txBox="1"/>
          <p:nvPr/>
        </p:nvSpPr>
        <p:spPr>
          <a:xfrm>
            <a:off x="1642209" y="133965"/>
            <a:ext cx="306006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4800" b="1" smtClean="0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59" name="object 2"/>
          <p:cNvSpPr/>
          <p:nvPr/>
        </p:nvSpPr>
        <p:spPr>
          <a:xfrm flipH="1">
            <a:off x="2114893" y="4880027"/>
            <a:ext cx="0" cy="669925"/>
          </a:xfrm>
          <a:custGeom>
            <a:avLst/>
            <a:gdLst/>
            <a:ahLst/>
            <a:cxnLst/>
            <a:rect l="l" t="t" r="r" b="b"/>
            <a:pathLst>
              <a:path h="669925">
                <a:moveTo>
                  <a:pt x="0" y="669925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3"/>
          <p:cNvSpPr/>
          <p:nvPr/>
        </p:nvSpPr>
        <p:spPr>
          <a:xfrm>
            <a:off x="1535455" y="4543477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5" h="336550">
                <a:moveTo>
                  <a:pt x="0" y="0"/>
                </a:moveTo>
                <a:lnTo>
                  <a:pt x="579437" y="3365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4"/>
          <p:cNvSpPr/>
          <p:nvPr/>
        </p:nvSpPr>
        <p:spPr>
          <a:xfrm>
            <a:off x="1529105" y="4649839"/>
            <a:ext cx="500380" cy="288925"/>
          </a:xfrm>
          <a:custGeom>
            <a:avLst/>
            <a:gdLst/>
            <a:ahLst/>
            <a:cxnLst/>
            <a:rect l="l" t="t" r="r" b="b"/>
            <a:pathLst>
              <a:path w="500380" h="288925">
                <a:moveTo>
                  <a:pt x="0" y="0"/>
                </a:moveTo>
                <a:lnTo>
                  <a:pt x="500062" y="28892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5"/>
          <p:cNvSpPr/>
          <p:nvPr/>
        </p:nvSpPr>
        <p:spPr>
          <a:xfrm>
            <a:off x="1529105" y="5548364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5" h="336550">
                <a:moveTo>
                  <a:pt x="0" y="336550"/>
                </a:moveTo>
                <a:lnTo>
                  <a:pt x="579437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"/>
          <p:cNvSpPr/>
          <p:nvPr/>
        </p:nvSpPr>
        <p:spPr>
          <a:xfrm>
            <a:off x="1529105" y="5491214"/>
            <a:ext cx="500380" cy="288925"/>
          </a:xfrm>
          <a:custGeom>
            <a:avLst/>
            <a:gdLst/>
            <a:ahLst/>
            <a:cxnLst/>
            <a:rect l="l" t="t" r="r" b="b"/>
            <a:pathLst>
              <a:path w="500380" h="288925">
                <a:moveTo>
                  <a:pt x="0" y="288925"/>
                </a:moveTo>
                <a:lnTo>
                  <a:pt x="500062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7"/>
          <p:cNvSpPr/>
          <p:nvPr/>
        </p:nvSpPr>
        <p:spPr>
          <a:xfrm>
            <a:off x="956018" y="4543477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5" h="336550">
                <a:moveTo>
                  <a:pt x="0" y="336550"/>
                </a:moveTo>
                <a:lnTo>
                  <a:pt x="579437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8"/>
          <p:cNvSpPr/>
          <p:nvPr/>
        </p:nvSpPr>
        <p:spPr>
          <a:xfrm>
            <a:off x="956018" y="5549952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5" h="336550">
                <a:moveTo>
                  <a:pt x="0" y="0"/>
                </a:moveTo>
                <a:lnTo>
                  <a:pt x="579437" y="3365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9"/>
          <p:cNvSpPr/>
          <p:nvPr/>
        </p:nvSpPr>
        <p:spPr>
          <a:xfrm flipH="1">
            <a:off x="956018" y="4880027"/>
            <a:ext cx="0" cy="669925"/>
          </a:xfrm>
          <a:custGeom>
            <a:avLst/>
            <a:gdLst/>
            <a:ahLst/>
            <a:cxnLst/>
            <a:rect l="l" t="t" r="r" b="b"/>
            <a:pathLst>
              <a:path h="669925">
                <a:moveTo>
                  <a:pt x="0" y="669925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10"/>
          <p:cNvSpPr/>
          <p:nvPr/>
        </p:nvSpPr>
        <p:spPr>
          <a:xfrm flipH="1">
            <a:off x="1048093" y="4926064"/>
            <a:ext cx="0" cy="577850"/>
          </a:xfrm>
          <a:custGeom>
            <a:avLst/>
            <a:gdLst/>
            <a:ahLst/>
            <a:cxnLst/>
            <a:rect l="l" t="t" r="r" b="b"/>
            <a:pathLst>
              <a:path h="577850">
                <a:moveTo>
                  <a:pt x="0" y="577850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11"/>
          <p:cNvSpPr/>
          <p:nvPr/>
        </p:nvSpPr>
        <p:spPr>
          <a:xfrm flipH="1">
            <a:off x="1535455" y="5886502"/>
            <a:ext cx="0" cy="307975"/>
          </a:xfrm>
          <a:custGeom>
            <a:avLst/>
            <a:gdLst/>
            <a:ahLst/>
            <a:cxnLst/>
            <a:rect l="l" t="t" r="r" b="b"/>
            <a:pathLst>
              <a:path h="307975">
                <a:moveTo>
                  <a:pt x="0" y="0"/>
                </a:moveTo>
                <a:lnTo>
                  <a:pt x="0" y="30797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12"/>
          <p:cNvSpPr/>
          <p:nvPr/>
        </p:nvSpPr>
        <p:spPr>
          <a:xfrm flipH="1">
            <a:off x="1535455" y="4095802"/>
            <a:ext cx="0" cy="447675"/>
          </a:xfrm>
          <a:custGeom>
            <a:avLst/>
            <a:gdLst/>
            <a:ahLst/>
            <a:cxnLst/>
            <a:rect l="l" t="t" r="r" b="b"/>
            <a:pathLst>
              <a:path h="447675">
                <a:moveTo>
                  <a:pt x="0" y="447675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13"/>
          <p:cNvSpPr/>
          <p:nvPr/>
        </p:nvSpPr>
        <p:spPr>
          <a:xfrm>
            <a:off x="3411880" y="5449939"/>
            <a:ext cx="577850" cy="336550"/>
          </a:xfrm>
          <a:custGeom>
            <a:avLst/>
            <a:gdLst/>
            <a:ahLst/>
            <a:cxnLst/>
            <a:rect l="l" t="t" r="r" b="b"/>
            <a:pathLst>
              <a:path w="577850" h="336550">
                <a:moveTo>
                  <a:pt x="0" y="0"/>
                </a:moveTo>
                <a:lnTo>
                  <a:pt x="577850" y="3365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14"/>
          <p:cNvSpPr/>
          <p:nvPr/>
        </p:nvSpPr>
        <p:spPr>
          <a:xfrm>
            <a:off x="3989731" y="5449939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4" h="336550">
                <a:moveTo>
                  <a:pt x="579437" y="0"/>
                </a:moveTo>
                <a:lnTo>
                  <a:pt x="0" y="3365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15"/>
          <p:cNvSpPr/>
          <p:nvPr/>
        </p:nvSpPr>
        <p:spPr>
          <a:xfrm>
            <a:off x="3983381" y="5391203"/>
            <a:ext cx="500380" cy="288925"/>
          </a:xfrm>
          <a:custGeom>
            <a:avLst/>
            <a:gdLst/>
            <a:ahLst/>
            <a:cxnLst/>
            <a:rect l="l" t="t" r="r" b="b"/>
            <a:pathLst>
              <a:path w="500379" h="288925">
                <a:moveTo>
                  <a:pt x="500062" y="0"/>
                </a:moveTo>
                <a:lnTo>
                  <a:pt x="0" y="28892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16"/>
          <p:cNvSpPr/>
          <p:nvPr/>
        </p:nvSpPr>
        <p:spPr>
          <a:xfrm flipH="1">
            <a:off x="3411881" y="4778427"/>
            <a:ext cx="0" cy="671830"/>
          </a:xfrm>
          <a:custGeom>
            <a:avLst/>
            <a:gdLst/>
            <a:ahLst/>
            <a:cxnLst/>
            <a:rect l="l" t="t" r="r" b="b"/>
            <a:pathLst>
              <a:path h="671829">
                <a:moveTo>
                  <a:pt x="0" y="0"/>
                </a:moveTo>
                <a:lnTo>
                  <a:pt x="0" y="6715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17"/>
          <p:cNvSpPr/>
          <p:nvPr/>
        </p:nvSpPr>
        <p:spPr>
          <a:xfrm flipH="1">
            <a:off x="3503955" y="4824464"/>
            <a:ext cx="0" cy="579755"/>
          </a:xfrm>
          <a:custGeom>
            <a:avLst/>
            <a:gdLst/>
            <a:ahLst/>
            <a:cxnLst/>
            <a:rect l="l" t="t" r="r" b="b"/>
            <a:pathLst>
              <a:path h="579754">
                <a:moveTo>
                  <a:pt x="0" y="0"/>
                </a:moveTo>
                <a:lnTo>
                  <a:pt x="0" y="57943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18"/>
          <p:cNvSpPr/>
          <p:nvPr/>
        </p:nvSpPr>
        <p:spPr>
          <a:xfrm flipH="1">
            <a:off x="4569168" y="4778427"/>
            <a:ext cx="0" cy="671830"/>
          </a:xfrm>
          <a:custGeom>
            <a:avLst/>
            <a:gdLst/>
            <a:ahLst/>
            <a:cxnLst/>
            <a:rect l="l" t="t" r="r" b="b"/>
            <a:pathLst>
              <a:path h="671829">
                <a:moveTo>
                  <a:pt x="0" y="0"/>
                </a:moveTo>
                <a:lnTo>
                  <a:pt x="0" y="6715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19"/>
          <p:cNvSpPr/>
          <p:nvPr/>
        </p:nvSpPr>
        <p:spPr>
          <a:xfrm>
            <a:off x="3411881" y="4443464"/>
            <a:ext cx="577850" cy="335280"/>
          </a:xfrm>
          <a:custGeom>
            <a:avLst/>
            <a:gdLst/>
            <a:ahLst/>
            <a:cxnLst/>
            <a:rect l="l" t="t" r="r" b="b"/>
            <a:pathLst>
              <a:path w="577850" h="335279">
                <a:moveTo>
                  <a:pt x="577850" y="0"/>
                </a:moveTo>
                <a:lnTo>
                  <a:pt x="0" y="33496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20"/>
          <p:cNvSpPr/>
          <p:nvPr/>
        </p:nvSpPr>
        <p:spPr>
          <a:xfrm>
            <a:off x="3989731" y="4443465"/>
            <a:ext cx="579755" cy="335280"/>
          </a:xfrm>
          <a:custGeom>
            <a:avLst/>
            <a:gdLst/>
            <a:ahLst/>
            <a:cxnLst/>
            <a:rect l="l" t="t" r="r" b="b"/>
            <a:pathLst>
              <a:path w="579754" h="335279">
                <a:moveTo>
                  <a:pt x="0" y="0"/>
                </a:moveTo>
                <a:lnTo>
                  <a:pt x="579437" y="33496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21"/>
          <p:cNvSpPr/>
          <p:nvPr/>
        </p:nvSpPr>
        <p:spPr>
          <a:xfrm>
            <a:off x="3983380" y="4541889"/>
            <a:ext cx="500380" cy="288925"/>
          </a:xfrm>
          <a:custGeom>
            <a:avLst/>
            <a:gdLst/>
            <a:ahLst/>
            <a:cxnLst/>
            <a:rect l="l" t="t" r="r" b="b"/>
            <a:pathLst>
              <a:path w="500379" h="288925">
                <a:moveTo>
                  <a:pt x="0" y="0"/>
                </a:moveTo>
                <a:lnTo>
                  <a:pt x="500062" y="28892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22"/>
          <p:cNvSpPr/>
          <p:nvPr/>
        </p:nvSpPr>
        <p:spPr>
          <a:xfrm>
            <a:off x="4569168" y="4345040"/>
            <a:ext cx="316230" cy="433705"/>
          </a:xfrm>
          <a:custGeom>
            <a:avLst/>
            <a:gdLst/>
            <a:ahLst/>
            <a:cxnLst/>
            <a:rect l="l" t="t" r="r" b="b"/>
            <a:pathLst>
              <a:path w="316229" h="433704">
                <a:moveTo>
                  <a:pt x="0" y="433387"/>
                </a:moveTo>
                <a:lnTo>
                  <a:pt x="315912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23"/>
          <p:cNvSpPr/>
          <p:nvPr/>
        </p:nvSpPr>
        <p:spPr>
          <a:xfrm>
            <a:off x="4569169" y="5449939"/>
            <a:ext cx="322580" cy="297180"/>
          </a:xfrm>
          <a:custGeom>
            <a:avLst/>
            <a:gdLst/>
            <a:ahLst/>
            <a:cxnLst/>
            <a:rect l="l" t="t" r="r" b="b"/>
            <a:pathLst>
              <a:path w="322579" h="297179">
                <a:moveTo>
                  <a:pt x="0" y="0"/>
                </a:moveTo>
                <a:lnTo>
                  <a:pt x="322262" y="29686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24"/>
          <p:cNvSpPr/>
          <p:nvPr/>
        </p:nvSpPr>
        <p:spPr>
          <a:xfrm>
            <a:off x="6273571" y="5367700"/>
            <a:ext cx="570865" cy="354330"/>
          </a:xfrm>
          <a:custGeom>
            <a:avLst/>
            <a:gdLst/>
            <a:ahLst/>
            <a:cxnLst/>
            <a:rect l="l" t="t" r="r" b="b"/>
            <a:pathLst>
              <a:path w="570865" h="354329">
                <a:moveTo>
                  <a:pt x="0" y="0"/>
                </a:moveTo>
                <a:lnTo>
                  <a:pt x="570496" y="354203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25"/>
          <p:cNvSpPr/>
          <p:nvPr/>
        </p:nvSpPr>
        <p:spPr>
          <a:xfrm>
            <a:off x="6844074" y="5406316"/>
            <a:ext cx="590550" cy="315595"/>
          </a:xfrm>
          <a:custGeom>
            <a:avLst/>
            <a:gdLst/>
            <a:ahLst/>
            <a:cxnLst/>
            <a:rect l="l" t="t" r="r" b="b"/>
            <a:pathLst>
              <a:path w="590550" h="315595">
                <a:moveTo>
                  <a:pt x="590207" y="0"/>
                </a:moveTo>
                <a:lnTo>
                  <a:pt x="0" y="315594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26"/>
          <p:cNvSpPr/>
          <p:nvPr/>
        </p:nvSpPr>
        <p:spPr>
          <a:xfrm>
            <a:off x="6838038" y="5345654"/>
            <a:ext cx="511175" cy="271780"/>
          </a:xfrm>
          <a:custGeom>
            <a:avLst/>
            <a:gdLst/>
            <a:ahLst/>
            <a:cxnLst/>
            <a:rect l="l" t="t" r="r" b="b"/>
            <a:pathLst>
              <a:path w="511175" h="271779">
                <a:moveTo>
                  <a:pt x="510578" y="0"/>
                </a:moveTo>
                <a:lnTo>
                  <a:pt x="0" y="27160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27"/>
          <p:cNvSpPr/>
          <p:nvPr/>
        </p:nvSpPr>
        <p:spPr>
          <a:xfrm>
            <a:off x="6273567" y="4698743"/>
            <a:ext cx="21590" cy="669290"/>
          </a:xfrm>
          <a:custGeom>
            <a:avLst/>
            <a:gdLst/>
            <a:ahLst/>
            <a:cxnLst/>
            <a:rect l="l" t="t" r="r" b="b"/>
            <a:pathLst>
              <a:path w="21589" h="669289">
                <a:moveTo>
                  <a:pt x="21069" y="0"/>
                </a:moveTo>
                <a:lnTo>
                  <a:pt x="0" y="668959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28"/>
          <p:cNvSpPr/>
          <p:nvPr/>
        </p:nvSpPr>
        <p:spPr>
          <a:xfrm>
            <a:off x="6368685" y="4748614"/>
            <a:ext cx="18415" cy="577850"/>
          </a:xfrm>
          <a:custGeom>
            <a:avLst/>
            <a:gdLst/>
            <a:ahLst/>
            <a:cxnLst/>
            <a:rect l="l" t="t" r="r" b="b"/>
            <a:pathLst>
              <a:path w="18414" h="577850">
                <a:moveTo>
                  <a:pt x="18313" y="0"/>
                </a:moveTo>
                <a:lnTo>
                  <a:pt x="0" y="577240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29"/>
          <p:cNvSpPr/>
          <p:nvPr/>
        </p:nvSpPr>
        <p:spPr>
          <a:xfrm>
            <a:off x="7434277" y="4737358"/>
            <a:ext cx="21590" cy="669290"/>
          </a:xfrm>
          <a:custGeom>
            <a:avLst/>
            <a:gdLst/>
            <a:ahLst/>
            <a:cxnLst/>
            <a:rect l="l" t="t" r="r" b="b"/>
            <a:pathLst>
              <a:path w="21590" h="669289">
                <a:moveTo>
                  <a:pt x="21069" y="0"/>
                </a:moveTo>
                <a:lnTo>
                  <a:pt x="0" y="668959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30"/>
          <p:cNvSpPr/>
          <p:nvPr/>
        </p:nvSpPr>
        <p:spPr>
          <a:xfrm>
            <a:off x="6294640" y="4383153"/>
            <a:ext cx="590550" cy="315595"/>
          </a:xfrm>
          <a:custGeom>
            <a:avLst/>
            <a:gdLst/>
            <a:ahLst/>
            <a:cxnLst/>
            <a:rect l="l" t="t" r="r" b="b"/>
            <a:pathLst>
              <a:path w="590550" h="315595">
                <a:moveTo>
                  <a:pt x="590207" y="0"/>
                </a:moveTo>
                <a:lnTo>
                  <a:pt x="0" y="31559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31"/>
          <p:cNvSpPr/>
          <p:nvPr/>
        </p:nvSpPr>
        <p:spPr>
          <a:xfrm>
            <a:off x="6884847" y="4383154"/>
            <a:ext cx="570865" cy="354330"/>
          </a:xfrm>
          <a:custGeom>
            <a:avLst/>
            <a:gdLst/>
            <a:ahLst/>
            <a:cxnLst/>
            <a:rect l="l" t="t" r="r" b="b"/>
            <a:pathLst>
              <a:path w="570865" h="354329">
                <a:moveTo>
                  <a:pt x="0" y="0"/>
                </a:moveTo>
                <a:lnTo>
                  <a:pt x="570496" y="354203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32"/>
          <p:cNvSpPr/>
          <p:nvPr/>
        </p:nvSpPr>
        <p:spPr>
          <a:xfrm>
            <a:off x="6875393" y="4485661"/>
            <a:ext cx="492759" cy="306070"/>
          </a:xfrm>
          <a:custGeom>
            <a:avLst/>
            <a:gdLst/>
            <a:ahLst/>
            <a:cxnLst/>
            <a:rect l="l" t="t" r="r" b="b"/>
            <a:pathLst>
              <a:path w="492759" h="306070">
                <a:moveTo>
                  <a:pt x="0" y="0"/>
                </a:moveTo>
                <a:lnTo>
                  <a:pt x="492277" y="305638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33"/>
          <p:cNvSpPr/>
          <p:nvPr/>
        </p:nvSpPr>
        <p:spPr>
          <a:xfrm>
            <a:off x="7455346" y="4601126"/>
            <a:ext cx="316865" cy="136525"/>
          </a:xfrm>
          <a:custGeom>
            <a:avLst/>
            <a:gdLst/>
            <a:ahLst/>
            <a:cxnLst/>
            <a:rect l="l" t="t" r="r" b="b"/>
            <a:pathLst>
              <a:path w="316865" h="136525">
                <a:moveTo>
                  <a:pt x="0" y="136232"/>
                </a:moveTo>
                <a:lnTo>
                  <a:pt x="316293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34"/>
          <p:cNvSpPr/>
          <p:nvPr/>
        </p:nvSpPr>
        <p:spPr>
          <a:xfrm>
            <a:off x="6844067" y="5721906"/>
            <a:ext cx="45085" cy="476250"/>
          </a:xfrm>
          <a:custGeom>
            <a:avLst/>
            <a:gdLst/>
            <a:ahLst/>
            <a:cxnLst/>
            <a:rect l="l" t="t" r="r" b="b"/>
            <a:pathLst>
              <a:path w="45084" h="476250">
                <a:moveTo>
                  <a:pt x="0" y="0"/>
                </a:moveTo>
                <a:lnTo>
                  <a:pt x="44488" y="476084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35"/>
          <p:cNvSpPr txBox="1"/>
          <p:nvPr/>
        </p:nvSpPr>
        <p:spPr>
          <a:xfrm>
            <a:off x="1329080" y="5950891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solidFill>
                  <a:srgbClr val="0070C0"/>
                </a:solidFill>
                <a:latin typeface="Times New Roman"/>
                <a:cs typeface="Times New Roman"/>
              </a:rPr>
              <a:t>y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93" name="object 36"/>
          <p:cNvSpPr txBox="1"/>
          <p:nvPr/>
        </p:nvSpPr>
        <p:spPr>
          <a:xfrm>
            <a:off x="4903774" y="5451019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solidFill>
                  <a:srgbClr val="0070C0"/>
                </a:solidFill>
                <a:latin typeface="Times New Roman"/>
                <a:cs typeface="Times New Roman"/>
              </a:rPr>
              <a:t>y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94" name="object 37"/>
          <p:cNvSpPr txBox="1"/>
          <p:nvPr/>
        </p:nvSpPr>
        <p:spPr>
          <a:xfrm>
            <a:off x="4878171" y="3808147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95" name="object 38"/>
          <p:cNvSpPr txBox="1"/>
          <p:nvPr/>
        </p:nvSpPr>
        <p:spPr>
          <a:xfrm>
            <a:off x="7784744" y="4094049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96" name="object 39"/>
          <p:cNvSpPr/>
          <p:nvPr/>
        </p:nvSpPr>
        <p:spPr>
          <a:xfrm flipH="1">
            <a:off x="1551330" y="4110090"/>
            <a:ext cx="0" cy="2087880"/>
          </a:xfrm>
          <a:custGeom>
            <a:avLst/>
            <a:gdLst/>
            <a:ahLst/>
            <a:cxnLst/>
            <a:rect l="l" t="t" r="r" b="b"/>
            <a:pathLst>
              <a:path h="2087879">
                <a:moveTo>
                  <a:pt x="0" y="0"/>
                </a:moveTo>
                <a:lnTo>
                  <a:pt x="0" y="2087562"/>
                </a:lnTo>
              </a:path>
            </a:pathLst>
          </a:custGeom>
          <a:ln w="28575">
            <a:solidFill>
              <a:srgbClr val="FF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40"/>
          <p:cNvSpPr txBox="1"/>
          <p:nvPr/>
        </p:nvSpPr>
        <p:spPr>
          <a:xfrm>
            <a:off x="6758332" y="5950891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solidFill>
                  <a:srgbClr val="0070C0"/>
                </a:solidFill>
                <a:latin typeface="Times New Roman"/>
                <a:cs typeface="Times New Roman"/>
              </a:rPr>
              <a:t>y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98" name="object 41"/>
          <p:cNvSpPr/>
          <p:nvPr/>
        </p:nvSpPr>
        <p:spPr>
          <a:xfrm>
            <a:off x="903630" y="4832402"/>
            <a:ext cx="161925" cy="16192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42"/>
          <p:cNvSpPr/>
          <p:nvPr/>
        </p:nvSpPr>
        <p:spPr>
          <a:xfrm>
            <a:off x="3975443" y="4403777"/>
            <a:ext cx="161925" cy="16192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43"/>
          <p:cNvSpPr/>
          <p:nvPr/>
        </p:nvSpPr>
        <p:spPr>
          <a:xfrm>
            <a:off x="3332505" y="4760965"/>
            <a:ext cx="161925" cy="16192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44"/>
          <p:cNvSpPr/>
          <p:nvPr/>
        </p:nvSpPr>
        <p:spPr>
          <a:xfrm>
            <a:off x="7333007" y="5332465"/>
            <a:ext cx="161925" cy="16192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45"/>
          <p:cNvSpPr/>
          <p:nvPr/>
        </p:nvSpPr>
        <p:spPr>
          <a:xfrm>
            <a:off x="6832943" y="4332340"/>
            <a:ext cx="161925" cy="161925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49"/>
          <p:cNvSpPr txBox="1"/>
          <p:nvPr/>
        </p:nvSpPr>
        <p:spPr>
          <a:xfrm>
            <a:off x="1382079" y="3409086"/>
            <a:ext cx="3060065" cy="82073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640"/>
              </a:spcBef>
              <a:tabLst>
                <a:tab pos="1675130" algn="l"/>
              </a:tabLst>
            </a:pPr>
            <a:r>
              <a:rPr sz="4800" b="1" smtClean="0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104" name="object 52"/>
          <p:cNvSpPr/>
          <p:nvPr/>
        </p:nvSpPr>
        <p:spPr>
          <a:xfrm>
            <a:off x="6264618" y="4621265"/>
            <a:ext cx="155575" cy="155575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53"/>
          <p:cNvSpPr/>
          <p:nvPr/>
        </p:nvSpPr>
        <p:spPr>
          <a:xfrm>
            <a:off x="3913530" y="5699177"/>
            <a:ext cx="142875" cy="142875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54"/>
          <p:cNvSpPr/>
          <p:nvPr/>
        </p:nvSpPr>
        <p:spPr>
          <a:xfrm>
            <a:off x="913155" y="5484865"/>
            <a:ext cx="142875" cy="142875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55"/>
          <p:cNvSpPr/>
          <p:nvPr/>
        </p:nvSpPr>
        <p:spPr>
          <a:xfrm>
            <a:off x="2056155" y="5484865"/>
            <a:ext cx="142875" cy="142875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56"/>
          <p:cNvSpPr/>
          <p:nvPr/>
        </p:nvSpPr>
        <p:spPr>
          <a:xfrm>
            <a:off x="2046630" y="4832402"/>
            <a:ext cx="161925" cy="16192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57"/>
          <p:cNvSpPr/>
          <p:nvPr/>
        </p:nvSpPr>
        <p:spPr>
          <a:xfrm>
            <a:off x="3335680" y="5407077"/>
            <a:ext cx="155575" cy="155575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58"/>
          <p:cNvSpPr/>
          <p:nvPr/>
        </p:nvSpPr>
        <p:spPr>
          <a:xfrm>
            <a:off x="6270968" y="5341990"/>
            <a:ext cx="142875" cy="142875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7328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4"/>
          <p:cNvSpPr>
            <a:spLocks noGrp="1"/>
          </p:cNvSpPr>
          <p:nvPr>
            <p:ph type="title"/>
          </p:nvPr>
        </p:nvSpPr>
        <p:spPr bwMode="auto">
          <a:xfrm>
            <a:off x="1021715" y="346393"/>
            <a:ext cx="7499350" cy="1143000"/>
          </a:xfrm>
        </p:spPr>
        <p:txBody>
          <a:bodyPr>
            <a:normAutofit fontScale="90000"/>
          </a:bodyPr>
          <a:lstStyle/>
          <a:p>
            <a:r>
              <a:rPr lang="zh-CN" altLang="en-US" smtClean="0">
                <a:effectLst/>
              </a:rPr>
              <a:t>等效氢法</a:t>
            </a:r>
            <a:r>
              <a:rPr lang="en-US" altLang="zh-CN" smtClean="0">
                <a:effectLst/>
              </a:rPr>
              <a:t>——</a:t>
            </a:r>
            <a:r>
              <a:rPr lang="zh-CN" altLang="en-US" smtClean="0">
                <a:effectLst/>
              </a:rPr>
              <a:t>用于一元取代物的判断</a:t>
            </a:r>
          </a:p>
        </p:txBody>
      </p:sp>
      <p:pic>
        <p:nvPicPr>
          <p:cNvPr id="26626" name="Picture 5" descr="未1"/>
          <p:cNvPicPr>
            <a:picLocks noChangeAspect="1" noChangeArrowheads="1"/>
          </p:cNvPicPr>
          <p:nvPr/>
        </p:nvPicPr>
        <p:blipFill>
          <a:blip r:embed="rId3">
            <a:lum bright="-6000" contrast="12000"/>
          </a:blip>
          <a:stretch>
            <a:fillRect/>
          </a:stretch>
        </p:blipFill>
        <p:spPr bwMode="auto">
          <a:xfrm>
            <a:off x="4518978" y="1844993"/>
            <a:ext cx="3925887" cy="1565275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26627" name="Picture 6" descr="未1"/>
          <p:cNvPicPr>
            <a:picLocks noChangeAspect="1" noChangeArrowheads="1"/>
          </p:cNvPicPr>
          <p:nvPr/>
        </p:nvPicPr>
        <p:blipFill>
          <a:blip r:embed="rId4">
            <a:lum bright="-6000" contrast="12000"/>
          </a:blip>
          <a:stretch>
            <a:fillRect/>
          </a:stretch>
        </p:blipFill>
        <p:spPr bwMode="auto">
          <a:xfrm>
            <a:off x="774065" y="1700530"/>
            <a:ext cx="3313113" cy="1558925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26628" name="Picture 7" descr="未1"/>
          <p:cNvPicPr>
            <a:picLocks noChangeAspect="1" noChangeArrowheads="1"/>
          </p:cNvPicPr>
          <p:nvPr/>
        </p:nvPicPr>
        <p:blipFill>
          <a:blip r:embed="rId5">
            <a:lum bright="-12000" contrast="18000"/>
          </a:blip>
          <a:stretch>
            <a:fillRect/>
          </a:stretch>
        </p:blipFill>
        <p:spPr bwMode="auto">
          <a:xfrm>
            <a:off x="918528" y="4148455"/>
            <a:ext cx="3600450" cy="1770063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6" name="圆角矩形 5">
            <a:hlinkClick r:id="rId6" action="ppaction://hlinksldjump"/>
          </p:cNvPr>
          <p:cNvSpPr/>
          <p:nvPr/>
        </p:nvSpPr>
        <p:spPr>
          <a:xfrm>
            <a:off x="-305881" y="6382747"/>
            <a:ext cx="792088" cy="360040"/>
          </a:xfrm>
          <a:prstGeom prst="round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100" b="1">
                <a:solidFill>
                  <a:srgbClr val="FF0000"/>
                </a:solidFill>
              </a:rPr>
              <a:t>方法指导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 bwMode="auto">
          <a:xfrm>
            <a:off x="972185" y="187325"/>
            <a:ext cx="6664960" cy="741680"/>
          </a:xfrm>
        </p:spPr>
        <p:txBody>
          <a:bodyPr>
            <a:normAutofit fontScale="90000"/>
          </a:bodyPr>
          <a:lstStyle/>
          <a:p>
            <a:r>
              <a:rPr lang="zh-CN" altLang="en-US" smtClean="0">
                <a:effectLst/>
              </a:rPr>
              <a:t>等效氢法</a:t>
            </a:r>
            <a:r>
              <a:rPr lang="en-US" altLang="zh-CN" smtClean="0">
                <a:effectLst/>
              </a:rPr>
              <a:t>——</a:t>
            </a:r>
            <a:r>
              <a:rPr lang="zh-CN" altLang="en-US" smtClean="0">
                <a:effectLst/>
              </a:rPr>
              <a:t>用于一元取代物的判断</a:t>
            </a:r>
          </a:p>
        </p:txBody>
      </p:sp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482679" y="1038807"/>
            <a:ext cx="7585710" cy="10156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【例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1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  <a:sym typeface="+mn-ea"/>
              </a:rPr>
              <a:t>】</a:t>
            </a:r>
            <a:r>
              <a:rPr lang="zh-CN" altLang="en-US" sz="2800" b="1">
                <a:solidFill>
                  <a:srgbClr val="0000FF"/>
                </a:solidFill>
              </a:rPr>
              <a:t>写出碳原子数小于</a:t>
            </a:r>
            <a:r>
              <a:rPr lang="en-US" altLang="zh-CN" sz="2800" b="1">
                <a:solidFill>
                  <a:srgbClr val="0000FF"/>
                </a:solidFill>
              </a:rPr>
              <a:t>10</a:t>
            </a:r>
            <a:r>
              <a:rPr lang="zh-CN" altLang="en-US" sz="2800" b="1">
                <a:solidFill>
                  <a:srgbClr val="0000FF"/>
                </a:solidFill>
              </a:rPr>
              <a:t>，同时一氯代物只有一种的烷烃的结构简式</a:t>
            </a:r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656331" y="2276906"/>
            <a:ext cx="1404556" cy="1453357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403648" y="4273375"/>
            <a:ext cx="1909922" cy="1464775"/>
          </a:xfrm>
          <a:prstGeom prst="rect">
            <a:avLst/>
          </a:prstGeom>
          <a:noFill/>
          <a:ln w="9525">
            <a:noFill/>
            <a:miter lim="800000"/>
          </a:ln>
        </p:spPr>
      </p:pic>
      <p:grpSp>
        <p:nvGrpSpPr>
          <p:cNvPr id="10" name="组合 9"/>
          <p:cNvGrpSpPr/>
          <p:nvPr/>
        </p:nvGrpSpPr>
        <p:grpSpPr>
          <a:xfrm>
            <a:off x="3411139" y="2132856"/>
            <a:ext cx="4067151" cy="1635340"/>
            <a:chOff x="3419475" y="2781300"/>
            <a:chExt cx="3960813" cy="1582738"/>
          </a:xfrm>
        </p:grpSpPr>
        <p:pic>
          <p:nvPicPr>
            <p:cNvPr id="28684" name="Picture 7"/>
            <p:cNvPicPr>
              <a:picLocks noChangeAspect="1" noChangeArrowheads="1"/>
            </p:cNvPicPr>
            <p:nvPr/>
          </p:nvPicPr>
          <p:blipFill>
            <a:blip r:embed="rId4"/>
            <a:stretch>
              <a:fillRect/>
            </a:stretch>
          </p:blipFill>
          <p:spPr bwMode="auto">
            <a:xfrm>
              <a:off x="5364163" y="2781300"/>
              <a:ext cx="2016125" cy="1582738"/>
            </a:xfrm>
            <a:prstGeom prst="rect">
              <a:avLst/>
            </a:prstGeom>
            <a:noFill/>
            <a:ln w="9525">
              <a:noFill/>
              <a:miter lim="800000"/>
            </a:ln>
          </p:spPr>
        </p:pic>
        <p:sp>
          <p:nvSpPr>
            <p:cNvPr id="28685" name="AutoShape 8"/>
            <p:cNvSpPr>
              <a:spLocks noChangeArrowheads="1"/>
            </p:cNvSpPr>
            <p:nvPr/>
          </p:nvSpPr>
          <p:spPr bwMode="auto">
            <a:xfrm>
              <a:off x="3419475" y="3500438"/>
              <a:ext cx="1368425" cy="217487"/>
            </a:xfrm>
            <a:prstGeom prst="rightArrow">
              <a:avLst>
                <a:gd name="adj1" fmla="val 50000"/>
                <a:gd name="adj2" fmla="val 1573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 sz="300"/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3563888" y="4077072"/>
            <a:ext cx="3914403" cy="1857383"/>
            <a:chOff x="3492500" y="4652963"/>
            <a:chExt cx="4464050" cy="1587500"/>
          </a:xfrm>
        </p:grpSpPr>
        <p:pic>
          <p:nvPicPr>
            <p:cNvPr id="28682" name="Picture 6"/>
            <p:cNvPicPr>
              <a:picLocks noChangeAspect="1" noChangeArrowheads="1"/>
            </p:cNvPicPr>
            <p:nvPr/>
          </p:nvPicPr>
          <p:blipFill>
            <a:blip r:embed="rId5"/>
            <a:stretch>
              <a:fillRect/>
            </a:stretch>
          </p:blipFill>
          <p:spPr bwMode="auto">
            <a:xfrm>
              <a:off x="5291138" y="4652963"/>
              <a:ext cx="2665412" cy="1587500"/>
            </a:xfrm>
            <a:prstGeom prst="rect">
              <a:avLst/>
            </a:prstGeom>
            <a:noFill/>
            <a:ln w="9525">
              <a:noFill/>
              <a:miter lim="800000"/>
            </a:ln>
          </p:spPr>
        </p:pic>
        <p:sp>
          <p:nvSpPr>
            <p:cNvPr id="28683" name="AutoShape 9"/>
            <p:cNvSpPr>
              <a:spLocks noChangeArrowheads="1"/>
            </p:cNvSpPr>
            <p:nvPr/>
          </p:nvSpPr>
          <p:spPr bwMode="auto">
            <a:xfrm>
              <a:off x="3492500" y="5373688"/>
              <a:ext cx="1368425" cy="217487"/>
            </a:xfrm>
            <a:prstGeom prst="rightArrow">
              <a:avLst>
                <a:gd name="adj1" fmla="val 50000"/>
                <a:gd name="adj2" fmla="val 1573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 sz="30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35" name="文本框 136234"/>
          <p:cNvSpPr txBox="1"/>
          <p:nvPr/>
        </p:nvSpPr>
        <p:spPr>
          <a:xfrm>
            <a:off x="700154" y="364173"/>
            <a:ext cx="6831806" cy="5232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noProof="1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90204" pitchFamily="34" charset="0"/>
              </a:rPr>
              <a:t>【例</a:t>
            </a:r>
            <a:r>
              <a:rPr lang="en-US" altLang="zh-CN" sz="2800" b="1" noProof="1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90204" pitchFamily="34" charset="0"/>
              </a:rPr>
              <a:t>2】</a:t>
            </a:r>
            <a:r>
              <a:rPr lang="zh-CN" altLang="en-US" sz="2800" b="1" noProof="1">
                <a:latin typeface="Arial" panose="020B0604020202090204" pitchFamily="34" charset="0"/>
              </a:rPr>
              <a:t>下列有机物的一氯代物有</a:t>
            </a:r>
            <a:r>
              <a:rPr lang="zh-CN" altLang="en-US" sz="2800" b="1" u="sng" noProof="1">
                <a:latin typeface="Arial" panose="020B0604020202090204" pitchFamily="34" charset="0"/>
              </a:rPr>
              <a:t>        </a:t>
            </a:r>
            <a:r>
              <a:rPr lang="zh-CN" altLang="en-US" sz="2800" b="1" noProof="1">
                <a:latin typeface="Arial" panose="020B0604020202090204" pitchFamily="34" charset="0"/>
              </a:rPr>
              <a:t>种</a:t>
            </a:r>
          </a:p>
        </p:txBody>
      </p:sp>
      <p:sp>
        <p:nvSpPr>
          <p:cNvPr id="19506" name="Oval 50"/>
          <p:cNvSpPr/>
          <p:nvPr/>
        </p:nvSpPr>
        <p:spPr>
          <a:xfrm>
            <a:off x="8886190" y="1640840"/>
            <a:ext cx="108347" cy="108347"/>
          </a:xfrm>
          <a:prstGeom prst="ellipse">
            <a:avLst/>
          </a:prstGeom>
          <a:solidFill>
            <a:srgbClr val="00FF00"/>
          </a:solidFill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zh-CN" sz="1800">
              <a:solidFill>
                <a:srgbClr val="0000FF"/>
              </a:solidFill>
              <a:latin typeface="Times New Roman" panose="02020503050405090304" pitchFamily="18" charset="0"/>
              <a:ea typeface="宋体" pitchFamily="2" charset="-122"/>
            </a:endParaRPr>
          </a:p>
        </p:txBody>
      </p:sp>
      <p:sp>
        <p:nvSpPr>
          <p:cNvPr id="136254" name="直接连接符 136253"/>
          <p:cNvSpPr/>
          <p:nvPr/>
        </p:nvSpPr>
        <p:spPr>
          <a:xfrm>
            <a:off x="3653155" y="1101725"/>
            <a:ext cx="1533525" cy="65532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grpSp>
        <p:nvGrpSpPr>
          <p:cNvPr id="21513" name="组合 136276"/>
          <p:cNvGrpSpPr/>
          <p:nvPr/>
        </p:nvGrpSpPr>
        <p:grpSpPr>
          <a:xfrm>
            <a:off x="3246596" y="1085850"/>
            <a:ext cx="2646760" cy="917972"/>
            <a:chOff x="1882" y="1752"/>
            <a:chExt cx="2223" cy="771"/>
          </a:xfrm>
        </p:grpSpPr>
        <p:grpSp>
          <p:nvGrpSpPr>
            <p:cNvPr id="21514" name="组合 136275"/>
            <p:cNvGrpSpPr/>
            <p:nvPr/>
          </p:nvGrpSpPr>
          <p:grpSpPr>
            <a:xfrm>
              <a:off x="2533" y="1762"/>
              <a:ext cx="801" cy="625"/>
              <a:chOff x="2154" y="1399"/>
              <a:chExt cx="801" cy="625"/>
            </a:xfrm>
          </p:grpSpPr>
          <p:grpSp>
            <p:nvGrpSpPr>
              <p:cNvPr id="21515" name="xjhhxyjfh6"/>
              <p:cNvGrpSpPr/>
              <p:nvPr/>
            </p:nvGrpSpPr>
            <p:grpSpPr>
              <a:xfrm>
                <a:off x="2154" y="1399"/>
                <a:ext cx="801" cy="307"/>
                <a:chOff x="9000" y="3156"/>
                <a:chExt cx="1722" cy="860"/>
              </a:xfrm>
            </p:grpSpPr>
            <p:sp>
              <p:nvSpPr>
                <p:cNvPr id="21516" name="Line 12"/>
                <p:cNvSpPr/>
                <p:nvPr/>
              </p:nvSpPr>
              <p:spPr>
                <a:xfrm rot="-2700000" flipH="1">
                  <a:off x="10421" y="3183"/>
                  <a:ext cx="0" cy="46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/>
                </a:p>
              </p:txBody>
            </p:sp>
            <p:sp>
              <p:nvSpPr>
                <p:cNvPr id="21517" name="AutoShape 13"/>
                <p:cNvSpPr/>
                <p:nvPr/>
              </p:nvSpPr>
              <p:spPr>
                <a:xfrm>
                  <a:off x="9000" y="3156"/>
                  <a:ext cx="1722" cy="860"/>
                </a:xfrm>
                <a:prstGeom prst="hexagon">
                  <a:avLst>
                    <a:gd name="adj" fmla="val 50058"/>
                    <a:gd name="vf" fmla="val 115470"/>
                  </a:avLst>
                </a:prstGeom>
                <a:noFill/>
                <a:ln w="2857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anchor="t"/>
                <a:lstStyle/>
                <a:p>
                  <a:endParaRPr lang="zh-CN" altLang="en-US" sz="100">
                    <a:latin typeface="Arial" panose="020B0604020202090204" pitchFamily="34" charset="0"/>
                    <a:ea typeface="宋体" pitchFamily="2" charset="-122"/>
                  </a:endParaRPr>
                </a:p>
              </p:txBody>
            </p:sp>
            <p:sp>
              <p:nvSpPr>
                <p:cNvPr id="21518" name="Line 14"/>
                <p:cNvSpPr/>
                <p:nvPr/>
              </p:nvSpPr>
              <p:spPr>
                <a:xfrm rot="2700000" flipH="1">
                  <a:off x="9301" y="3203"/>
                  <a:ext cx="0" cy="46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/>
                </a:p>
              </p:txBody>
            </p:sp>
            <p:sp>
              <p:nvSpPr>
                <p:cNvPr id="21519" name="Line 15"/>
                <p:cNvSpPr/>
                <p:nvPr/>
              </p:nvSpPr>
              <p:spPr>
                <a:xfrm>
                  <a:off x="9500" y="3936"/>
                  <a:ext cx="720" cy="0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/>
                </a:p>
              </p:txBody>
            </p:sp>
          </p:grpSp>
          <p:grpSp>
            <p:nvGrpSpPr>
              <p:cNvPr id="21520" name="xjhhxyjfh3"/>
              <p:cNvGrpSpPr/>
              <p:nvPr/>
            </p:nvGrpSpPr>
            <p:grpSpPr>
              <a:xfrm rot="-5400000">
                <a:off x="2400" y="1469"/>
                <a:ext cx="307" cy="801"/>
                <a:chOff x="6840" y="1596"/>
                <a:chExt cx="508" cy="1017"/>
              </a:xfrm>
            </p:grpSpPr>
            <p:sp>
              <p:nvSpPr>
                <p:cNvPr id="21521" name="Line 8"/>
                <p:cNvSpPr/>
                <p:nvPr/>
              </p:nvSpPr>
              <p:spPr>
                <a:xfrm rot="-2700000" flipH="1">
                  <a:off x="6991" y="2296"/>
                  <a:ext cx="0" cy="275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/>
                </a:p>
              </p:txBody>
            </p:sp>
            <p:sp>
              <p:nvSpPr>
                <p:cNvPr id="21522" name="AutoShape 9"/>
                <p:cNvSpPr/>
                <p:nvPr/>
              </p:nvSpPr>
              <p:spPr>
                <a:xfrm rot="-5400000" flipH="1">
                  <a:off x="6584" y="1849"/>
                  <a:ext cx="1017" cy="508"/>
                </a:xfrm>
                <a:prstGeom prst="hexagon">
                  <a:avLst>
                    <a:gd name="adj" fmla="val 50049"/>
                    <a:gd name="vf" fmla="val 115470"/>
                  </a:avLst>
                </a:prstGeom>
                <a:noFill/>
                <a:ln w="2857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rot="10800000" anchor="t"/>
                <a:lstStyle/>
                <a:p>
                  <a:endParaRPr lang="zh-CN" altLang="en-US" sz="100">
                    <a:latin typeface="Arial" panose="020B0604020202090204" pitchFamily="34" charset="0"/>
                    <a:ea typeface="宋体" pitchFamily="2" charset="-122"/>
                  </a:endParaRPr>
                </a:p>
              </p:txBody>
            </p:sp>
            <p:sp>
              <p:nvSpPr>
                <p:cNvPr id="21523" name="Line 10"/>
                <p:cNvSpPr/>
                <p:nvPr/>
              </p:nvSpPr>
              <p:spPr>
                <a:xfrm rot="-8100000" flipH="1">
                  <a:off x="7003" y="1635"/>
                  <a:ext cx="0" cy="275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/>
                </a:p>
              </p:txBody>
            </p:sp>
          </p:grpSp>
        </p:grpSp>
        <p:sp>
          <p:nvSpPr>
            <p:cNvPr id="21524" name="文本框 136247"/>
            <p:cNvSpPr txBox="1"/>
            <p:nvPr/>
          </p:nvSpPr>
          <p:spPr>
            <a:xfrm>
              <a:off x="1882" y="2069"/>
              <a:ext cx="862" cy="45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lstStyle/>
            <a:p>
              <a:pPr algn="just"/>
              <a:r>
                <a:rPr lang="en-US" altLang="zh-CN" sz="2100" b="1">
                  <a:latin typeface="Times New Roman" panose="02020503050405090304" pitchFamily="18" charset="0"/>
                  <a:ea typeface="宋体" pitchFamily="2" charset="-122"/>
                </a:rPr>
                <a:t>CH</a:t>
              </a:r>
              <a:r>
                <a:rPr lang="en-US" altLang="zh-CN" sz="2100" b="1" baseline="-25000">
                  <a:latin typeface="Times New Roman" panose="02020503050405090304" pitchFamily="18" charset="0"/>
                  <a:ea typeface="宋体" pitchFamily="2" charset="-122"/>
                </a:rPr>
                <a:t>3</a:t>
              </a:r>
              <a:r>
                <a:rPr lang="zh-CN" altLang="en-US" sz="2100" b="1">
                  <a:latin typeface="Times New Roman" panose="02020503050405090304" pitchFamily="18" charset="0"/>
                  <a:ea typeface="宋体" pitchFamily="2" charset="-122"/>
                </a:rPr>
                <a:t>－</a:t>
              </a:r>
              <a:endParaRPr lang="zh-CN" altLang="en-US" sz="2100" b="1">
                <a:latin typeface="Arial" panose="020B0604020202090204" pitchFamily="34" charset="0"/>
                <a:ea typeface="宋体" pitchFamily="2" charset="-122"/>
              </a:endParaRPr>
            </a:p>
          </p:txBody>
        </p:sp>
        <p:sp>
          <p:nvSpPr>
            <p:cNvPr id="21525" name="文本框 136246"/>
            <p:cNvSpPr txBox="1"/>
            <p:nvPr/>
          </p:nvSpPr>
          <p:spPr>
            <a:xfrm>
              <a:off x="3243" y="1752"/>
              <a:ext cx="862" cy="36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lstStyle/>
            <a:p>
              <a:pPr algn="just"/>
              <a:r>
                <a:rPr lang="zh-CN" altLang="en-US" sz="2100" b="1">
                  <a:latin typeface="Times New Roman" panose="02020503050405090304" pitchFamily="18" charset="0"/>
                  <a:ea typeface="宋体" pitchFamily="2" charset="-122"/>
                </a:rPr>
                <a:t>－</a:t>
              </a:r>
              <a:r>
                <a:rPr lang="en-US" altLang="zh-CN" sz="2100" b="1">
                  <a:latin typeface="Times New Roman" panose="02020503050405090304" pitchFamily="18" charset="0"/>
                  <a:ea typeface="宋体" pitchFamily="2" charset="-122"/>
                </a:rPr>
                <a:t>CH</a:t>
              </a:r>
              <a:r>
                <a:rPr lang="en-US" altLang="zh-CN" sz="2100" b="1" baseline="-25000">
                  <a:latin typeface="Times New Roman" panose="02020503050405090304" pitchFamily="18" charset="0"/>
                  <a:ea typeface="宋体" pitchFamily="2" charset="-122"/>
                </a:rPr>
                <a:t>3</a:t>
              </a:r>
              <a:endParaRPr lang="en-US" altLang="zh-CN" sz="2100" b="1">
                <a:latin typeface="Arial" panose="020B0604020202090204" pitchFamily="34" charset="0"/>
                <a:ea typeface="宋体" pitchFamily="2" charset="-122"/>
              </a:endParaRPr>
            </a:p>
          </p:txBody>
        </p:sp>
      </p:grpSp>
      <p:sp>
        <p:nvSpPr>
          <p:cNvPr id="136261" name="文本框 136260"/>
          <p:cNvSpPr txBox="1"/>
          <p:nvPr/>
        </p:nvSpPr>
        <p:spPr>
          <a:xfrm>
            <a:off x="6138228" y="353522"/>
            <a:ext cx="647700" cy="50673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700" b="1">
                <a:solidFill>
                  <a:srgbClr val="FF0000"/>
                </a:solidFill>
                <a:latin typeface="Arial" panose="020B0604020202090204" pitchFamily="34" charset="0"/>
                <a:ea typeface="宋体" pitchFamily="2" charset="-122"/>
              </a:rPr>
              <a:t>4</a:t>
            </a:r>
          </a:p>
        </p:txBody>
      </p:sp>
      <p:pic>
        <p:nvPicPr>
          <p:cNvPr id="149506" name="图片 149505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r:link="rId4"/>
          <a:stretch>
            <a:fillRect/>
          </a:stretch>
        </p:blipFill>
        <p:spPr>
          <a:xfrm>
            <a:off x="1099106" y="3155156"/>
            <a:ext cx="3240881" cy="688181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9507" name="矩形 149506"/>
          <p:cNvSpPr/>
          <p:nvPr/>
        </p:nvSpPr>
        <p:spPr>
          <a:xfrm>
            <a:off x="623570" y="2003504"/>
            <a:ext cx="7129463" cy="184531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r>
              <a:rPr lang="en-US" altLang="zh-CN" sz="270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  <a:endParaRPr lang="en-US" altLang="zh-CN" sz="2700">
              <a:latin typeface="Arial" panose="020B0604020202090204" pitchFamily="34" charset="0"/>
            </a:endParaRPr>
          </a:p>
          <a:p>
            <a:pPr eaLnBrk="0" hangingPunct="0"/>
            <a:r>
              <a:rPr lang="zh-CN" altLang="en-US" sz="330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【例</a:t>
            </a:r>
            <a:r>
              <a:rPr lang="en-US" altLang="zh-CN" sz="330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3</a:t>
            </a:r>
            <a:r>
              <a:rPr lang="zh-CN" altLang="en-US" sz="3300">
                <a:solidFill>
                  <a:schemeClr val="tx1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】</a:t>
            </a:r>
            <a:r>
              <a:rPr lang="zh-CN" altLang="en-US" sz="2700">
                <a:latin typeface="Times New Roman" panose="02020503050405090304" pitchFamily="18" charset="0"/>
                <a:cs typeface="Times New Roman" panose="02020503050405090304" pitchFamily="18" charset="0"/>
              </a:rPr>
              <a:t>（</a:t>
            </a:r>
            <a:r>
              <a:rPr lang="en-US" altLang="zh-CN" sz="2700">
                <a:latin typeface="Times New Roman" panose="02020503050405090304" pitchFamily="18" charset="0"/>
                <a:cs typeface="Times New Roman" panose="02020503050405090304" pitchFamily="18" charset="0"/>
              </a:rPr>
              <a:t>2014</a:t>
            </a:r>
            <a:r>
              <a:rPr lang="zh-CN" altLang="en-US" sz="2700">
                <a:latin typeface="Times New Roman" panose="02020503050405090304" pitchFamily="18" charset="0"/>
                <a:cs typeface="Times New Roman" panose="02020503050405090304" pitchFamily="18" charset="0"/>
              </a:rPr>
              <a:t>年新课标</a:t>
            </a:r>
            <a:r>
              <a:rPr lang="en-US" altLang="zh-CN" sz="2700">
                <a:latin typeface="Times New Roman" panose="02020503050405090304" pitchFamily="18" charset="0"/>
                <a:cs typeface="Times New Roman" panose="02020503050405090304" pitchFamily="18" charset="0"/>
              </a:rPr>
              <a:t>Ⅱ</a:t>
            </a:r>
            <a:r>
              <a:rPr lang="zh-CN" altLang="en-US" sz="2700">
                <a:latin typeface="Times New Roman" panose="02020503050405090304" pitchFamily="18" charset="0"/>
                <a:cs typeface="Times New Roman" panose="02020503050405090304" pitchFamily="18" charset="0"/>
              </a:rPr>
              <a:t>卷，</a:t>
            </a:r>
            <a:r>
              <a:rPr lang="en-US" altLang="zh-CN" sz="2700">
                <a:latin typeface="Times New Roman" panose="02020503050405090304" pitchFamily="18" charset="0"/>
                <a:cs typeface="Times New Roman" panose="02020503050405090304" pitchFamily="18" charset="0"/>
              </a:rPr>
              <a:t>8</a:t>
            </a:r>
            <a:r>
              <a:rPr lang="zh-CN" altLang="en-US" sz="2700">
                <a:latin typeface="Times New Roman" panose="02020503050405090304" pitchFamily="18" charset="0"/>
                <a:cs typeface="Times New Roman" panose="02020503050405090304" pitchFamily="18" charset="0"/>
              </a:rPr>
              <a:t>）四联苯</a:t>
            </a:r>
          </a:p>
          <a:p>
            <a:pPr eaLnBrk="0" hangingPunct="0"/>
            <a:endParaRPr lang="zh-CN" altLang="en-US" sz="270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eaLnBrk="0" hangingPunct="0"/>
            <a:r>
              <a:rPr lang="zh-CN" altLang="en-US" sz="2700">
                <a:latin typeface="Arial" panose="020B0604020202090204" pitchFamily="34" charset="0"/>
              </a:rPr>
              <a:t>                                      的一氯代物有</a:t>
            </a:r>
            <a:r>
              <a:rPr lang="en-US" altLang="zh-CN" sz="2700">
                <a:latin typeface="Arial" panose="020B0604020202090204" pitchFamily="34" charset="0"/>
              </a:rPr>
              <a:t>(   )</a:t>
            </a:r>
            <a:r>
              <a:rPr lang="zh-CN" altLang="en-US" sz="2700">
                <a:latin typeface="Arial" panose="020B0604020202090204" pitchFamily="34" charset="0"/>
              </a:rPr>
              <a:t>种。</a:t>
            </a:r>
          </a:p>
        </p:txBody>
      </p:sp>
      <p:sp>
        <p:nvSpPr>
          <p:cNvPr id="149508" name="矩形 149507"/>
          <p:cNvSpPr/>
          <p:nvPr/>
        </p:nvSpPr>
        <p:spPr>
          <a:xfrm>
            <a:off x="1369378" y="4396859"/>
            <a:ext cx="4492229" cy="93726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altLang="zh-CN" sz="2700">
                <a:latin typeface="Times New Roman" panose="02020503050405090304" pitchFamily="18" charset="0"/>
                <a:cs typeface="Times New Roman" panose="02020503050405090304" pitchFamily="18" charset="0"/>
              </a:rPr>
              <a:t>A</a:t>
            </a:r>
            <a:r>
              <a:rPr lang="zh-CN" altLang="en-US" sz="2700">
                <a:latin typeface="Times New Roman" panose="02020503050405090304" pitchFamily="18" charset="0"/>
                <a:cs typeface="Times New Roman" panose="02020503050405090304" pitchFamily="18" charset="0"/>
              </a:rPr>
              <a:t>．</a:t>
            </a:r>
            <a:r>
              <a:rPr lang="en-US" altLang="zh-CN" sz="2700">
                <a:latin typeface="Times New Roman" panose="02020503050405090304" pitchFamily="18" charset="0"/>
                <a:cs typeface="Times New Roman" panose="02020503050405090304" pitchFamily="18" charset="0"/>
              </a:rPr>
              <a:t>3</a:t>
            </a:r>
            <a:r>
              <a:rPr lang="zh-CN" altLang="en-US" sz="2700">
                <a:latin typeface="Times New Roman" panose="02020503050405090304" pitchFamily="18" charset="0"/>
                <a:cs typeface="Times New Roman" panose="02020503050405090304" pitchFamily="18" charset="0"/>
              </a:rPr>
              <a:t>种                  </a:t>
            </a:r>
            <a:r>
              <a:rPr lang="en-US" altLang="zh-CN" sz="2700">
                <a:latin typeface="Times New Roman" panose="02020503050405090304" pitchFamily="18" charset="0"/>
                <a:cs typeface="Times New Roman" panose="02020503050405090304" pitchFamily="18" charset="0"/>
              </a:rPr>
              <a:t>B</a:t>
            </a:r>
            <a:r>
              <a:rPr lang="zh-CN" altLang="en-US" sz="2700">
                <a:latin typeface="Times New Roman" panose="02020503050405090304" pitchFamily="18" charset="0"/>
                <a:cs typeface="Times New Roman" panose="02020503050405090304" pitchFamily="18" charset="0"/>
              </a:rPr>
              <a:t>．</a:t>
            </a:r>
            <a:r>
              <a:rPr lang="en-US" altLang="zh-CN" sz="2700">
                <a:latin typeface="Times New Roman" panose="02020503050405090304" pitchFamily="18" charset="0"/>
                <a:cs typeface="Times New Roman" panose="02020503050405090304" pitchFamily="18" charset="0"/>
              </a:rPr>
              <a:t>4</a:t>
            </a:r>
            <a:r>
              <a:rPr lang="zh-CN" altLang="en-US" sz="2700">
                <a:latin typeface="Times New Roman" panose="02020503050405090304" pitchFamily="18" charset="0"/>
                <a:cs typeface="Times New Roman" panose="02020503050405090304" pitchFamily="18" charset="0"/>
              </a:rPr>
              <a:t>种</a:t>
            </a:r>
            <a:endParaRPr lang="zh-CN" altLang="en-US" sz="2700">
              <a:latin typeface="Times New Roman" panose="02020503050405090304" pitchFamily="18" charset="0"/>
            </a:endParaRPr>
          </a:p>
          <a:p>
            <a:pPr eaLnBrk="0" hangingPunct="0"/>
            <a:r>
              <a:rPr lang="en-US" altLang="zh-CN" sz="2700">
                <a:latin typeface="Times New Roman" panose="02020503050405090304" pitchFamily="18" charset="0"/>
                <a:cs typeface="Times New Roman" panose="02020503050405090304" pitchFamily="18" charset="0"/>
              </a:rPr>
              <a:t>C</a:t>
            </a:r>
            <a:r>
              <a:rPr lang="zh-CN" altLang="en-US" sz="2700">
                <a:latin typeface="Times New Roman" panose="02020503050405090304" pitchFamily="18" charset="0"/>
                <a:cs typeface="Times New Roman" panose="02020503050405090304" pitchFamily="18" charset="0"/>
              </a:rPr>
              <a:t>．</a:t>
            </a:r>
            <a:r>
              <a:rPr lang="en-US" altLang="zh-CN" sz="2700">
                <a:latin typeface="Times New Roman" panose="02020503050405090304" pitchFamily="18" charset="0"/>
                <a:cs typeface="Times New Roman" panose="02020503050405090304" pitchFamily="18" charset="0"/>
              </a:rPr>
              <a:t>5</a:t>
            </a:r>
            <a:r>
              <a:rPr lang="zh-CN" altLang="en-US" sz="2700">
                <a:latin typeface="Times New Roman" panose="02020503050405090304" pitchFamily="18" charset="0"/>
                <a:cs typeface="Times New Roman" panose="02020503050405090304" pitchFamily="18" charset="0"/>
              </a:rPr>
              <a:t>种                  </a:t>
            </a:r>
            <a:r>
              <a:rPr lang="en-US" altLang="zh-CN" sz="2700">
                <a:latin typeface="Times New Roman" panose="02020503050405090304" pitchFamily="18" charset="0"/>
                <a:cs typeface="Times New Roman" panose="02020503050405090304" pitchFamily="18" charset="0"/>
              </a:rPr>
              <a:t>D</a:t>
            </a:r>
            <a:r>
              <a:rPr lang="zh-CN" altLang="en-US" sz="2700">
                <a:latin typeface="Times New Roman" panose="02020503050405090304" pitchFamily="18" charset="0"/>
                <a:cs typeface="Times New Roman" panose="02020503050405090304" pitchFamily="18" charset="0"/>
              </a:rPr>
              <a:t>．</a:t>
            </a:r>
            <a:r>
              <a:rPr lang="en-US" altLang="zh-CN" sz="2700">
                <a:latin typeface="Times New Roman" panose="02020503050405090304" pitchFamily="18" charset="0"/>
                <a:cs typeface="Times New Roman" panose="02020503050405090304" pitchFamily="18" charset="0"/>
              </a:rPr>
              <a:t>6</a:t>
            </a:r>
            <a:r>
              <a:rPr lang="zh-CN" altLang="en-US" sz="2700">
                <a:latin typeface="Times New Roman" panose="02020503050405090304" pitchFamily="18" charset="0"/>
                <a:cs typeface="Times New Roman" panose="02020503050405090304" pitchFamily="18" charset="0"/>
              </a:rPr>
              <a:t>种</a:t>
            </a:r>
            <a:endParaRPr lang="zh-CN" altLang="en-US" sz="2700">
              <a:latin typeface="Times New Roman" panose="02020503050405090304" pitchFamily="18" charset="0"/>
            </a:endParaRPr>
          </a:p>
          <a:p>
            <a:pPr eaLnBrk="0" hangingPunct="0"/>
            <a:endParaRPr lang="zh-CN" altLang="en-US" sz="100">
              <a:latin typeface="Arial" panose="020B0604020202090204" pitchFamily="34" charset="0"/>
            </a:endParaRPr>
          </a:p>
        </p:txBody>
      </p:sp>
      <p:sp>
        <p:nvSpPr>
          <p:cNvPr id="149509" name="文本框 149508"/>
          <p:cNvSpPr txBox="1"/>
          <p:nvPr/>
        </p:nvSpPr>
        <p:spPr>
          <a:xfrm>
            <a:off x="6462078" y="3222784"/>
            <a:ext cx="485775" cy="5530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000" b="1">
                <a:solidFill>
                  <a:srgbClr val="FF0000"/>
                </a:solidFill>
                <a:latin typeface="Times New Roman" panose="02020503050405090304" pitchFamily="18" charset="0"/>
              </a:rPr>
              <a:t>C</a:t>
            </a:r>
          </a:p>
        </p:txBody>
      </p:sp>
      <p:pic>
        <p:nvPicPr>
          <p:cNvPr id="149510" name="图片 149509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r:link="rId4"/>
          <a:stretch>
            <a:fillRect/>
          </a:stretch>
        </p:blipFill>
        <p:spPr>
          <a:xfrm>
            <a:off x="2233771" y="5639991"/>
            <a:ext cx="3240881" cy="688181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9511" name="直接连接符 149510"/>
          <p:cNvSpPr/>
          <p:nvPr/>
        </p:nvSpPr>
        <p:spPr>
          <a:xfrm flipH="1">
            <a:off x="3854212" y="5099447"/>
            <a:ext cx="0" cy="1512094"/>
          </a:xfrm>
          <a:prstGeom prst="line">
            <a:avLst/>
          </a:prstGeom>
          <a:ln w="28575" cap="flat" cmpd="sng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49512" name="直接连接符 149511"/>
          <p:cNvSpPr/>
          <p:nvPr/>
        </p:nvSpPr>
        <p:spPr>
          <a:xfrm flipH="1">
            <a:off x="2287350" y="5963841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49513" name="直接连接符 149512"/>
          <p:cNvSpPr/>
          <p:nvPr/>
        </p:nvSpPr>
        <p:spPr>
          <a:xfrm>
            <a:off x="2071846" y="5963841"/>
            <a:ext cx="3671888" cy="0"/>
          </a:xfrm>
          <a:prstGeom prst="line">
            <a:avLst/>
          </a:prstGeom>
          <a:ln w="28575" cap="flat" cmpd="sng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49517" name="文本框 149516"/>
          <p:cNvSpPr txBox="1"/>
          <p:nvPr/>
        </p:nvSpPr>
        <p:spPr>
          <a:xfrm>
            <a:off x="4000659" y="5379244"/>
            <a:ext cx="331470" cy="4140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100" b="1">
                <a:solidFill>
                  <a:srgbClr val="FF0000"/>
                </a:solidFill>
                <a:latin typeface="Arial" panose="020B0604020202090204" pitchFamily="34" charset="0"/>
              </a:rPr>
              <a:t>1</a:t>
            </a:r>
          </a:p>
        </p:txBody>
      </p:sp>
      <p:sp>
        <p:nvSpPr>
          <p:cNvPr id="149518" name="文本框 149517"/>
          <p:cNvSpPr txBox="1"/>
          <p:nvPr/>
        </p:nvSpPr>
        <p:spPr>
          <a:xfrm>
            <a:off x="4322128" y="5384006"/>
            <a:ext cx="331470" cy="4140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100" b="1">
                <a:solidFill>
                  <a:srgbClr val="FF0000"/>
                </a:solidFill>
                <a:latin typeface="Arial" panose="020B0604020202090204" pitchFamily="34" charset="0"/>
              </a:rPr>
              <a:t>2</a:t>
            </a:r>
          </a:p>
        </p:txBody>
      </p:sp>
      <p:sp>
        <p:nvSpPr>
          <p:cNvPr id="149519" name="文本框 149518"/>
          <p:cNvSpPr txBox="1"/>
          <p:nvPr/>
        </p:nvSpPr>
        <p:spPr>
          <a:xfrm>
            <a:off x="4865053" y="5379244"/>
            <a:ext cx="331470" cy="4140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100" b="1">
                <a:solidFill>
                  <a:srgbClr val="FF0000"/>
                </a:solidFill>
                <a:latin typeface="Arial" panose="020B0604020202090204" pitchFamily="34" charset="0"/>
              </a:rPr>
              <a:t>3</a:t>
            </a:r>
          </a:p>
        </p:txBody>
      </p:sp>
      <p:sp>
        <p:nvSpPr>
          <p:cNvPr id="149520" name="文本框 149519"/>
          <p:cNvSpPr txBox="1"/>
          <p:nvPr/>
        </p:nvSpPr>
        <p:spPr>
          <a:xfrm>
            <a:off x="5186521" y="5384006"/>
            <a:ext cx="331470" cy="4140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100" b="1">
                <a:solidFill>
                  <a:srgbClr val="FF0000"/>
                </a:solidFill>
                <a:latin typeface="Arial" panose="020B0604020202090204" pitchFamily="34" charset="0"/>
              </a:rPr>
              <a:t>4</a:t>
            </a:r>
          </a:p>
        </p:txBody>
      </p:sp>
      <p:sp>
        <p:nvSpPr>
          <p:cNvPr id="149521" name="文本框 149520"/>
          <p:cNvSpPr txBox="1"/>
          <p:nvPr/>
        </p:nvSpPr>
        <p:spPr>
          <a:xfrm>
            <a:off x="5348446" y="5649516"/>
            <a:ext cx="331470" cy="4140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100" b="1">
                <a:solidFill>
                  <a:srgbClr val="FF0000"/>
                </a:solidFill>
                <a:latin typeface="Arial" panose="020B0604020202090204" pitchFamily="34" charset="0"/>
              </a:rPr>
              <a:t>5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6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6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6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4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9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9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9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49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49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4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06" grpId="0" animBg="1"/>
      <p:bldP spid="136261" grpId="0"/>
      <p:bldP spid="149507" grpId="0"/>
      <p:bldP spid="149508" grpId="0"/>
      <p:bldP spid="149509" grpId="0"/>
      <p:bldP spid="149517" grpId="0"/>
      <p:bldP spid="149518" grpId="0"/>
      <p:bldP spid="149519" grpId="0"/>
      <p:bldP spid="149520" grpId="0"/>
      <p:bldP spid="14952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110" name="组合 175109"/>
          <p:cNvGrpSpPr/>
          <p:nvPr/>
        </p:nvGrpSpPr>
        <p:grpSpPr>
          <a:xfrm>
            <a:off x="452338" y="1124744"/>
            <a:ext cx="7528322" cy="4419099"/>
            <a:chOff x="-409" y="1434"/>
            <a:chExt cx="6323" cy="2846"/>
          </a:xfrm>
        </p:grpSpPr>
        <p:sp>
          <p:nvSpPr>
            <p:cNvPr id="175106" name="矩形 175105"/>
            <p:cNvSpPr/>
            <p:nvPr/>
          </p:nvSpPr>
          <p:spPr>
            <a:xfrm>
              <a:off x="-408" y="1965"/>
              <a:ext cx="6322" cy="2315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/>
            <a:p>
              <a:pPr algn="just" fontAlgn="base">
                <a:spcBef>
                  <a:spcPct val="20000"/>
                </a:spcBef>
                <a:buClr>
                  <a:schemeClr val="bg1"/>
                </a:buClr>
              </a:pPr>
              <a:r>
                <a:rPr lang="zh-CN" altLang="en-US" sz="3200" b="1">
                  <a:latin typeface="+mn-ea"/>
                </a:rPr>
                <a:t>有</a:t>
              </a:r>
              <a:r>
                <a:rPr lang="en-US" altLang="zh-CN" sz="3200" b="1">
                  <a:latin typeface="+mn-ea"/>
                </a:rPr>
                <a:t>2</a:t>
              </a:r>
              <a:r>
                <a:rPr lang="zh-CN" altLang="en-US" sz="3200" b="1">
                  <a:latin typeface="+mn-ea"/>
                </a:rPr>
                <a:t>个取代基时，用“定一移一”法：先利用对称性确定一元取代物的种类，后对每一种一元取代物，利用对称性逐一移动第二个取代基，书写出二元取代物。</a:t>
              </a:r>
            </a:p>
            <a:p>
              <a:pPr algn="just" fontAlgn="base">
                <a:spcBef>
                  <a:spcPct val="20000"/>
                </a:spcBef>
                <a:buClr>
                  <a:schemeClr val="bg1"/>
                </a:buClr>
              </a:pPr>
              <a:endParaRPr lang="zh-CN" altLang="en-US" sz="3200" b="1">
                <a:solidFill>
                  <a:srgbClr val="C00000"/>
                </a:solidFill>
                <a:latin typeface="+mn-ea"/>
              </a:endParaRPr>
            </a:p>
            <a:p>
              <a:pPr algn="just" fontAlgn="base">
                <a:spcBef>
                  <a:spcPct val="20000"/>
                </a:spcBef>
                <a:buClr>
                  <a:schemeClr val="bg1"/>
                </a:buClr>
              </a:pPr>
              <a:r>
                <a:rPr lang="zh-CN" altLang="en-US" sz="3200" b="1">
                  <a:solidFill>
                    <a:srgbClr val="C00000"/>
                  </a:solidFill>
                  <a:latin typeface="+mn-ea"/>
                </a:rPr>
                <a:t>注意思维的有序性，避免重复和遗漏。</a:t>
              </a:r>
            </a:p>
          </p:txBody>
        </p:sp>
        <p:sp>
          <p:nvSpPr>
            <p:cNvPr id="175107" name="矩形 175106"/>
            <p:cNvSpPr/>
            <p:nvPr/>
          </p:nvSpPr>
          <p:spPr>
            <a:xfrm>
              <a:off x="-409" y="1434"/>
              <a:ext cx="1542" cy="33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fontAlgn="base"/>
              <a:r>
                <a:rPr lang="zh-CN" altLang="en-US" sz="2800" b="1" strike="noStrike" noProof="1">
                  <a:solidFill>
                    <a:srgbClr val="000099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Arial" panose="020B0604020202090204" pitchFamily="34" charset="0"/>
                </a:rPr>
                <a:t>解题策略</a:t>
              </a:r>
            </a:p>
          </p:txBody>
        </p:sp>
      </p:grpSp>
      <p:sp>
        <p:nvSpPr>
          <p:cNvPr id="6" name="Text Box 11"/>
          <p:cNvSpPr txBox="1"/>
          <p:nvPr/>
        </p:nvSpPr>
        <p:spPr>
          <a:xfrm>
            <a:off x="55562" y="385500"/>
            <a:ext cx="908843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</a:rPr>
              <a:t>2</a:t>
            </a:r>
            <a:r>
              <a:rPr lang="zh-CN" altLang="en-US" sz="3200" b="1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</a:rPr>
              <a:t>、定一移一法</a:t>
            </a:r>
            <a:r>
              <a:rPr lang="en-US" altLang="zh-CN" sz="3200" b="1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</a:rPr>
              <a:t>——</a:t>
            </a:r>
            <a:r>
              <a:rPr lang="zh-CN" altLang="en-US" sz="3200" b="1" noProof="1" smtClean="0">
                <a:sym typeface="+mn-ea"/>
              </a:rPr>
              <a:t>二</a:t>
            </a:r>
            <a:r>
              <a:rPr lang="zh-CN" altLang="en-US" sz="3200" b="1" smtClean="0">
                <a:sym typeface="+mn-ea"/>
              </a:rPr>
              <a:t>元</a:t>
            </a:r>
            <a:r>
              <a:rPr lang="zh-CN" altLang="en-US" sz="3200" b="1">
                <a:sym typeface="+mn-ea"/>
              </a:rPr>
              <a:t>取代物的判</a:t>
            </a:r>
            <a:r>
              <a:rPr lang="zh-CN" altLang="en-US" sz="3200" b="1" smtClean="0">
                <a:sym typeface="+mn-ea"/>
              </a:rPr>
              <a:t>断</a:t>
            </a:r>
            <a:endParaRPr lang="zh-CN" altLang="en-US" sz="3200" b="1">
              <a:sym typeface="+mn-ea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" fill="hold"/>
                                        <p:tgtEl>
                                          <p:spTgt spid="17511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文本占位符 165889"/>
          <p:cNvSpPr>
            <a:spLocks noGrp="1" noRot="1"/>
          </p:cNvSpPr>
          <p:nvPr>
            <p:ph idx="1"/>
          </p:nvPr>
        </p:nvSpPr>
        <p:spPr>
          <a:xfrm>
            <a:off x="251520" y="200706"/>
            <a:ext cx="8892480" cy="5243750"/>
          </a:xfrm>
        </p:spPr>
        <p:txBody>
          <a:bodyPr anchor="t">
            <a:no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黑体" charset="-122"/>
                <a:ea typeface="黑体" charset="-122"/>
              </a:rPr>
              <a:t>例</a:t>
            </a:r>
            <a:r>
              <a:rPr lang="en-US" altLang="zh-CN" sz="2800" b="1">
                <a:solidFill>
                  <a:srgbClr val="FF3300"/>
                </a:solidFill>
                <a:latin typeface="黑体" charset="-122"/>
                <a:ea typeface="黑体" charset="-122"/>
              </a:rPr>
              <a:t>1</a:t>
            </a:r>
            <a:r>
              <a:rPr lang="zh-CN" altLang="en-US" sz="2800" b="1">
                <a:latin typeface="黑体" charset="-122"/>
                <a:ea typeface="黑体" charset="-122"/>
              </a:rPr>
              <a:t>：下列叙述不正确的是</a:t>
            </a:r>
            <a:r>
              <a:rPr lang="en-US" altLang="zh-CN" sz="2800" b="1">
                <a:latin typeface="黑体" charset="-122"/>
                <a:ea typeface="黑体" charset="-122"/>
              </a:rPr>
              <a:t>(        )</a:t>
            </a:r>
          </a:p>
          <a:p>
            <a:r>
              <a:rPr lang="en-US" altLang="zh-CN" sz="2800" b="1">
                <a:latin typeface="黑体" charset="-122"/>
                <a:ea typeface="黑体" charset="-122"/>
              </a:rPr>
              <a:t>A</a:t>
            </a:r>
            <a:r>
              <a:rPr lang="zh-CN" altLang="en-US" sz="2800" b="1">
                <a:latin typeface="黑体" charset="-122"/>
                <a:ea typeface="黑体" charset="-122"/>
              </a:rPr>
              <a:t>．新戊烷和</a:t>
            </a:r>
            <a:r>
              <a:rPr lang="en-US" altLang="zh-CN" sz="2800" b="1">
                <a:latin typeface="黑体" charset="-122"/>
                <a:ea typeface="黑体" charset="-122"/>
              </a:rPr>
              <a:t>2,2,3,3-</a:t>
            </a:r>
            <a:r>
              <a:rPr lang="zh-CN" altLang="en-US" sz="2800" b="1">
                <a:latin typeface="黑体" charset="-122"/>
                <a:ea typeface="黑体" charset="-122"/>
              </a:rPr>
              <a:t>四甲基丁烷的一氯取代物都只有</a:t>
            </a:r>
            <a:r>
              <a:rPr lang="en-US" altLang="zh-CN" sz="2800" b="1">
                <a:latin typeface="黑体" charset="-122"/>
                <a:ea typeface="黑体" charset="-122"/>
              </a:rPr>
              <a:t>1</a:t>
            </a:r>
            <a:r>
              <a:rPr lang="zh-CN" altLang="en-US" sz="2800" b="1">
                <a:latin typeface="黑体" charset="-122"/>
                <a:ea typeface="黑体" charset="-122"/>
              </a:rPr>
              <a:t>种</a:t>
            </a:r>
          </a:p>
          <a:p>
            <a:r>
              <a:rPr lang="en-US" altLang="zh-CN" sz="2800" b="1">
                <a:latin typeface="黑体" charset="-122"/>
                <a:ea typeface="黑体" charset="-122"/>
              </a:rPr>
              <a:t>B</a:t>
            </a:r>
            <a:r>
              <a:rPr lang="zh-CN" altLang="en-US" sz="2800" b="1">
                <a:latin typeface="黑体" charset="-122"/>
                <a:ea typeface="黑体" charset="-122"/>
              </a:rPr>
              <a:t>．苯和</a:t>
            </a:r>
            <a:r>
              <a:rPr lang="en-US" altLang="zh-CN" sz="2800" b="1">
                <a:latin typeface="黑体" charset="-122"/>
                <a:ea typeface="黑体" charset="-122"/>
              </a:rPr>
              <a:t>2,2,3,3-</a:t>
            </a:r>
            <a:r>
              <a:rPr lang="zh-CN" altLang="en-US" sz="2800" b="1">
                <a:latin typeface="黑体" charset="-122"/>
                <a:ea typeface="黑体" charset="-122"/>
              </a:rPr>
              <a:t>四甲基丁烷的二氯取代物都有</a:t>
            </a:r>
            <a:r>
              <a:rPr lang="en-US" altLang="zh-CN" sz="2800" b="1">
                <a:latin typeface="黑体" charset="-122"/>
                <a:ea typeface="黑体" charset="-122"/>
              </a:rPr>
              <a:t>3</a:t>
            </a:r>
            <a:r>
              <a:rPr lang="zh-CN" altLang="en-US" sz="2800" b="1">
                <a:latin typeface="黑体" charset="-122"/>
                <a:ea typeface="黑体" charset="-122"/>
              </a:rPr>
              <a:t>种</a:t>
            </a:r>
          </a:p>
          <a:p>
            <a:r>
              <a:rPr lang="en-US" altLang="zh-CN" sz="2800" b="1">
                <a:latin typeface="黑体" charset="-122"/>
                <a:ea typeface="黑体" charset="-122"/>
              </a:rPr>
              <a:t>C</a:t>
            </a:r>
            <a:r>
              <a:rPr lang="zh-CN" altLang="en-US" sz="2800" b="1">
                <a:latin typeface="黑体" charset="-122"/>
                <a:ea typeface="黑体" charset="-122"/>
              </a:rPr>
              <a:t>．立方烷</a:t>
            </a:r>
            <a:r>
              <a:rPr lang="en-US" altLang="zh-CN" sz="2800" b="1">
                <a:latin typeface="黑体" charset="-122"/>
                <a:ea typeface="黑体" charset="-122"/>
              </a:rPr>
              <a:t>(            )</a:t>
            </a:r>
            <a:r>
              <a:rPr lang="zh-CN" altLang="en-US" sz="2800" b="1">
                <a:latin typeface="黑体" charset="-122"/>
                <a:ea typeface="黑体" charset="-122"/>
              </a:rPr>
              <a:t>的二氯取代物有</a:t>
            </a:r>
            <a:r>
              <a:rPr lang="en-US" altLang="zh-CN" sz="2800" b="1">
                <a:latin typeface="黑体" charset="-122"/>
                <a:ea typeface="黑体" charset="-122"/>
              </a:rPr>
              <a:t>3</a:t>
            </a:r>
            <a:r>
              <a:rPr lang="zh-CN" altLang="en-US" sz="2800" b="1">
                <a:latin typeface="黑体" charset="-122"/>
                <a:ea typeface="黑体" charset="-122"/>
              </a:rPr>
              <a:t>种</a:t>
            </a:r>
          </a:p>
          <a:p>
            <a:endParaRPr lang="zh-CN" altLang="en-US" sz="2800" b="1">
              <a:latin typeface="黑体" charset="-122"/>
              <a:ea typeface="黑体" charset="-122"/>
            </a:endParaRPr>
          </a:p>
          <a:p>
            <a:r>
              <a:rPr lang="en-US" altLang="zh-CN" sz="2800" b="1">
                <a:latin typeface="黑体" charset="-122"/>
                <a:ea typeface="黑体" charset="-122"/>
              </a:rPr>
              <a:t>D</a:t>
            </a:r>
            <a:r>
              <a:rPr lang="zh-CN" altLang="en-US" sz="2800" b="1">
                <a:latin typeface="黑体" charset="-122"/>
                <a:ea typeface="黑体" charset="-122"/>
              </a:rPr>
              <a:t>．正戊烷和萘</a:t>
            </a:r>
            <a:r>
              <a:rPr lang="en-US" altLang="zh-CN" sz="2800" b="1">
                <a:latin typeface="黑体" charset="-122"/>
                <a:ea typeface="黑体" charset="-122"/>
              </a:rPr>
              <a:t>(          )</a:t>
            </a:r>
            <a:r>
              <a:rPr lang="zh-CN" altLang="en-US" sz="2800" b="1">
                <a:latin typeface="黑体" charset="-122"/>
                <a:ea typeface="黑体" charset="-122"/>
              </a:rPr>
              <a:t>的二氯取代物都有</a:t>
            </a:r>
            <a:r>
              <a:rPr lang="en-US" altLang="zh-CN" sz="2800" b="1">
                <a:latin typeface="黑体" charset="-122"/>
                <a:ea typeface="黑体" charset="-122"/>
              </a:rPr>
              <a:t>10</a:t>
            </a:r>
            <a:r>
              <a:rPr lang="zh-CN" altLang="en-US" sz="2800" b="1">
                <a:latin typeface="黑体" charset="-122"/>
                <a:ea typeface="黑体" charset="-122"/>
              </a:rPr>
              <a:t>种</a:t>
            </a:r>
          </a:p>
          <a:p>
            <a:endParaRPr lang="zh-CN" altLang="en-US" sz="2800" b="1">
              <a:solidFill>
                <a:srgbClr val="FF0DE2"/>
              </a:solidFill>
              <a:latin typeface="黑体" charset="-122"/>
              <a:ea typeface="黑体" charset="-122"/>
            </a:endParaRPr>
          </a:p>
          <a:p>
            <a:endParaRPr lang="zh-CN" altLang="en-US" sz="2800" b="1">
              <a:solidFill>
                <a:srgbClr val="FF0DE2"/>
              </a:solidFill>
              <a:latin typeface="黑体" charset="-122"/>
              <a:ea typeface="黑体" charset="-122"/>
            </a:endParaRPr>
          </a:p>
        </p:txBody>
      </p:sp>
      <p:pic>
        <p:nvPicPr>
          <p:cNvPr id="23554" name="图片 16589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2669222"/>
            <a:ext cx="1026319" cy="859631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5895" name="矩形 165894"/>
          <p:cNvSpPr/>
          <p:nvPr/>
        </p:nvSpPr>
        <p:spPr>
          <a:xfrm>
            <a:off x="5076056" y="4985846"/>
            <a:ext cx="1940719" cy="460375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pPr eaLnBrk="0" hangingPunct="0"/>
            <a:r>
              <a:rPr lang="zh-CN" altLang="en-US" sz="2400" b="1">
                <a:solidFill>
                  <a:srgbClr val="FF0000"/>
                </a:solidFill>
                <a:latin typeface="黑体" charset="-122"/>
                <a:ea typeface="黑体" charset="-122"/>
              </a:rPr>
              <a:t>均为等效</a:t>
            </a:r>
            <a:r>
              <a:rPr lang="en-US" altLang="zh-CN" sz="2400" b="1">
                <a:solidFill>
                  <a:srgbClr val="FF0000"/>
                </a:solidFill>
                <a:latin typeface="黑体" charset="-122"/>
                <a:ea typeface="黑体" charset="-122"/>
              </a:rPr>
              <a:t>H</a:t>
            </a:r>
          </a:p>
        </p:txBody>
      </p:sp>
      <p:sp>
        <p:nvSpPr>
          <p:cNvPr id="165896" name="矩形 165895"/>
          <p:cNvSpPr/>
          <p:nvPr/>
        </p:nvSpPr>
        <p:spPr>
          <a:xfrm>
            <a:off x="4716016" y="5444456"/>
            <a:ext cx="4158853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zh-CN" altLang="en-US" sz="2400" b="1">
                <a:solidFill>
                  <a:srgbClr val="FF0000"/>
                </a:solidFill>
                <a:latin typeface="黑体" charset="-122"/>
                <a:ea typeface="黑体" charset="-122"/>
              </a:rPr>
              <a:t>一氯取代物都只有</a:t>
            </a:r>
            <a:r>
              <a:rPr lang="en-US" altLang="zh-CN" sz="2400" b="1">
                <a:solidFill>
                  <a:srgbClr val="FF0000"/>
                </a:solidFill>
                <a:latin typeface="黑体" charset="-122"/>
                <a:ea typeface="黑体" charset="-122"/>
              </a:rPr>
              <a:t>1</a:t>
            </a:r>
            <a:r>
              <a:rPr lang="zh-CN" altLang="en-US" sz="2400" b="1">
                <a:solidFill>
                  <a:srgbClr val="FF0000"/>
                </a:solidFill>
                <a:latin typeface="黑体" charset="-122"/>
                <a:ea typeface="黑体" charset="-122"/>
              </a:rPr>
              <a:t>种，正确</a:t>
            </a:r>
          </a:p>
        </p:txBody>
      </p:sp>
      <p:sp>
        <p:nvSpPr>
          <p:cNvPr id="23560" name="文本框 165898"/>
          <p:cNvSpPr txBox="1"/>
          <p:nvPr/>
        </p:nvSpPr>
        <p:spPr>
          <a:xfrm>
            <a:off x="86917" y="4735870"/>
            <a:ext cx="648890" cy="41402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100" b="1">
                <a:solidFill>
                  <a:srgbClr val="FF0000"/>
                </a:solidFill>
                <a:latin typeface="Arial" panose="020B0604020202090204" pitchFamily="34" charset="0"/>
                <a:ea typeface="宋体" pitchFamily="2" charset="-122"/>
              </a:rPr>
              <a:t>A</a:t>
            </a:r>
            <a:r>
              <a:rPr lang="zh-CN" altLang="en-US" sz="2100" b="1">
                <a:solidFill>
                  <a:srgbClr val="FF0000"/>
                </a:solidFill>
                <a:latin typeface="Arial" panose="020B0604020202090204" pitchFamily="34" charset="0"/>
                <a:ea typeface="宋体" pitchFamily="2" charset="-122"/>
              </a:rPr>
              <a:t>项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932040" y="260648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</a:rPr>
              <a:t>D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pic>
        <p:nvPicPr>
          <p:cNvPr id="11" name="图片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39317" y="3456982"/>
            <a:ext cx="1288667" cy="128670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323528" y="5162125"/>
            <a:ext cx="1706912" cy="1348329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2506550" y="5086722"/>
            <a:ext cx="1886426" cy="1499134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5" grpId="0"/>
      <p:bldP spid="165896" grpId="0"/>
      <p:bldP spid="23560" grpId="0"/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文本占位符 166913"/>
          <p:cNvSpPr>
            <a:spLocks noGrp="1" noRot="1"/>
          </p:cNvSpPr>
          <p:nvPr>
            <p:ph idx="1"/>
          </p:nvPr>
        </p:nvSpPr>
        <p:spPr>
          <a:xfrm>
            <a:off x="251520" y="548680"/>
            <a:ext cx="8712968" cy="5688632"/>
          </a:xfrm>
        </p:spPr>
        <p:txBody>
          <a:bodyPr anchor="t">
            <a:normAutofit/>
          </a:bodyPr>
          <a:lstStyle/>
          <a:p>
            <a:pPr>
              <a:buNone/>
            </a:pPr>
            <a:r>
              <a:rPr lang="en-US" altLang="zh-CN" sz="2800" b="1">
                <a:latin typeface="黑体" charset="-122"/>
                <a:ea typeface="黑体" charset="-122"/>
              </a:rPr>
              <a:t>B</a:t>
            </a:r>
            <a:r>
              <a:rPr lang="zh-CN" altLang="en-US" sz="2800" b="1">
                <a:latin typeface="黑体" charset="-122"/>
                <a:ea typeface="黑体" charset="-122"/>
              </a:rPr>
              <a:t>项．苯和</a:t>
            </a:r>
            <a:r>
              <a:rPr lang="en-US" altLang="zh-CN" sz="2800" b="1">
                <a:latin typeface="黑体" charset="-122"/>
                <a:ea typeface="黑体" charset="-122"/>
              </a:rPr>
              <a:t>2,2,3,3-</a:t>
            </a:r>
            <a:r>
              <a:rPr lang="zh-CN" altLang="en-US" sz="2800" b="1">
                <a:latin typeface="黑体" charset="-122"/>
                <a:ea typeface="黑体" charset="-122"/>
              </a:rPr>
              <a:t>四甲基丁烷的二氯取代物都有</a:t>
            </a:r>
            <a:r>
              <a:rPr lang="en-US" altLang="zh-CN" sz="2800" b="1">
                <a:latin typeface="黑体" charset="-122"/>
                <a:ea typeface="黑体" charset="-122"/>
              </a:rPr>
              <a:t>3</a:t>
            </a:r>
            <a:r>
              <a:rPr lang="zh-CN" altLang="en-US" sz="2800" b="1">
                <a:latin typeface="黑体" charset="-122"/>
                <a:ea typeface="黑体" charset="-122"/>
              </a:rPr>
              <a:t>种</a:t>
            </a:r>
          </a:p>
        </p:txBody>
      </p:sp>
      <p:pic>
        <p:nvPicPr>
          <p:cNvPr id="24578" name="图片 1669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813" y="1424365"/>
            <a:ext cx="1812745" cy="2100229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6916" name="图片 1669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1391" y="1423065"/>
            <a:ext cx="1756846" cy="21241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6917" name="图片 1669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6329" y="1959223"/>
            <a:ext cx="247555" cy="20762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6918" name="矩形 166917"/>
          <p:cNvSpPr/>
          <p:nvPr/>
        </p:nvSpPr>
        <p:spPr>
          <a:xfrm>
            <a:off x="3275410" y="1740554"/>
            <a:ext cx="637668" cy="415498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2100" b="1">
                <a:solidFill>
                  <a:srgbClr val="FF0DE2"/>
                </a:solidFill>
                <a:latin typeface="黑体" charset="-122"/>
                <a:ea typeface="黑体" charset="-122"/>
              </a:rPr>
              <a:t>① </a:t>
            </a:r>
          </a:p>
        </p:txBody>
      </p:sp>
      <p:pic>
        <p:nvPicPr>
          <p:cNvPr id="166919" name="图片 1669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6329" y="2823617"/>
            <a:ext cx="247555" cy="20762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6920" name="矩形 166919"/>
          <p:cNvSpPr/>
          <p:nvPr/>
        </p:nvSpPr>
        <p:spPr>
          <a:xfrm>
            <a:off x="3275410" y="2712104"/>
            <a:ext cx="637668" cy="415498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2100" b="1">
                <a:solidFill>
                  <a:srgbClr val="FF0DE2"/>
                </a:solidFill>
                <a:latin typeface="黑体" charset="-122"/>
                <a:ea typeface="黑体" charset="-122"/>
              </a:rPr>
              <a:t>② </a:t>
            </a:r>
          </a:p>
        </p:txBody>
      </p:sp>
      <p:pic>
        <p:nvPicPr>
          <p:cNvPr id="166921" name="图片 1669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3860" y="3255813"/>
            <a:ext cx="247555" cy="20762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6922" name="矩形 166921"/>
          <p:cNvSpPr/>
          <p:nvPr/>
        </p:nvSpPr>
        <p:spPr>
          <a:xfrm>
            <a:off x="2195513" y="3565782"/>
            <a:ext cx="636974" cy="415498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2100" b="1">
                <a:solidFill>
                  <a:srgbClr val="FF0DE2"/>
                </a:solidFill>
                <a:latin typeface="黑体" charset="-122"/>
                <a:ea typeface="黑体" charset="-122"/>
              </a:rPr>
              <a:t>③</a:t>
            </a:r>
            <a:r>
              <a:rPr lang="zh-CN" altLang="en-US" sz="2100">
                <a:solidFill>
                  <a:srgbClr val="FF0DE2"/>
                </a:solidFill>
                <a:latin typeface="黑体" charset="-122"/>
                <a:ea typeface="黑体" charset="-122"/>
              </a:rPr>
              <a:t> </a:t>
            </a:r>
          </a:p>
        </p:txBody>
      </p:sp>
      <p:pic>
        <p:nvPicPr>
          <p:cNvPr id="166923" name="图片 1669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1456" y="3642907"/>
            <a:ext cx="3682721" cy="167565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6925" name="矩形 166924"/>
          <p:cNvSpPr/>
          <p:nvPr/>
        </p:nvSpPr>
        <p:spPr>
          <a:xfrm>
            <a:off x="6462713" y="4494469"/>
            <a:ext cx="637668" cy="415498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2100" b="1">
                <a:solidFill>
                  <a:srgbClr val="FF0DE2"/>
                </a:solidFill>
                <a:latin typeface="黑体" charset="-122"/>
                <a:ea typeface="黑体" charset="-122"/>
              </a:rPr>
              <a:t>① </a:t>
            </a:r>
          </a:p>
        </p:txBody>
      </p:sp>
      <p:grpSp>
        <p:nvGrpSpPr>
          <p:cNvPr id="166936" name="组合 166935"/>
          <p:cNvGrpSpPr/>
          <p:nvPr/>
        </p:nvGrpSpPr>
        <p:grpSpPr>
          <a:xfrm>
            <a:off x="5760244" y="3347292"/>
            <a:ext cx="696584" cy="2274583"/>
            <a:chOff x="3878" y="2195"/>
            <a:chExt cx="536" cy="1709"/>
          </a:xfrm>
        </p:grpSpPr>
        <p:sp>
          <p:nvSpPr>
            <p:cNvPr id="24590" name="矩形 166925"/>
            <p:cNvSpPr/>
            <p:nvPr/>
          </p:nvSpPr>
          <p:spPr>
            <a:xfrm>
              <a:off x="3923" y="2195"/>
              <a:ext cx="491" cy="3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zh-CN" altLang="en-US" sz="2100" b="1">
                  <a:solidFill>
                    <a:srgbClr val="FF0DE2"/>
                  </a:solidFill>
                  <a:latin typeface="黑体" charset="-122"/>
                  <a:ea typeface="黑体" charset="-122"/>
                </a:rPr>
                <a:t>② </a:t>
              </a:r>
            </a:p>
          </p:txBody>
        </p:sp>
        <p:sp>
          <p:nvSpPr>
            <p:cNvPr id="24591" name="矩形 166926"/>
            <p:cNvSpPr/>
            <p:nvPr/>
          </p:nvSpPr>
          <p:spPr>
            <a:xfrm>
              <a:off x="3878" y="3556"/>
              <a:ext cx="491" cy="34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zh-CN" altLang="en-US" sz="2100" b="1">
                  <a:solidFill>
                    <a:srgbClr val="FF0DE2"/>
                  </a:solidFill>
                  <a:latin typeface="黑体" charset="-122"/>
                  <a:ea typeface="黑体" charset="-122"/>
                </a:rPr>
                <a:t>② </a:t>
              </a:r>
            </a:p>
          </p:txBody>
        </p:sp>
      </p:grpSp>
      <p:sp>
        <p:nvSpPr>
          <p:cNvPr id="166928" name="矩形 166927"/>
          <p:cNvSpPr/>
          <p:nvPr/>
        </p:nvSpPr>
        <p:spPr>
          <a:xfrm>
            <a:off x="4897041" y="3468151"/>
            <a:ext cx="636974" cy="415498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2100" b="1">
                <a:solidFill>
                  <a:srgbClr val="FF0DE2"/>
                </a:solidFill>
                <a:latin typeface="黑体" charset="-122"/>
                <a:ea typeface="黑体" charset="-122"/>
              </a:rPr>
              <a:t>③</a:t>
            </a:r>
            <a:r>
              <a:rPr lang="zh-CN" altLang="en-US" sz="2100">
                <a:solidFill>
                  <a:srgbClr val="FF0DE2"/>
                </a:solidFill>
                <a:latin typeface="黑体" charset="-122"/>
                <a:ea typeface="黑体" charset="-122"/>
              </a:rPr>
              <a:t> </a:t>
            </a:r>
          </a:p>
        </p:txBody>
      </p:sp>
      <p:sp>
        <p:nvSpPr>
          <p:cNvPr id="166929" name="矩形 166928"/>
          <p:cNvSpPr/>
          <p:nvPr/>
        </p:nvSpPr>
        <p:spPr>
          <a:xfrm>
            <a:off x="4895850" y="5077875"/>
            <a:ext cx="636974" cy="415498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2100" b="1">
                <a:solidFill>
                  <a:srgbClr val="FF0DE2"/>
                </a:solidFill>
                <a:latin typeface="黑体" charset="-122"/>
                <a:ea typeface="黑体" charset="-122"/>
              </a:rPr>
              <a:t>③</a:t>
            </a:r>
            <a:r>
              <a:rPr lang="zh-CN" altLang="en-US" sz="2100">
                <a:solidFill>
                  <a:srgbClr val="FF0DE2"/>
                </a:solidFill>
                <a:latin typeface="黑体" charset="-122"/>
                <a:ea typeface="黑体" charset="-122"/>
              </a:rPr>
              <a:t> </a:t>
            </a:r>
          </a:p>
        </p:txBody>
      </p:sp>
      <p:sp>
        <p:nvSpPr>
          <p:cNvPr id="166930" name="矩形 166929"/>
          <p:cNvSpPr/>
          <p:nvPr/>
        </p:nvSpPr>
        <p:spPr>
          <a:xfrm>
            <a:off x="3707606" y="4224198"/>
            <a:ext cx="636974" cy="415498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2100" b="1">
                <a:solidFill>
                  <a:srgbClr val="FF0DE2"/>
                </a:solidFill>
                <a:latin typeface="黑体" charset="-122"/>
                <a:ea typeface="黑体" charset="-122"/>
              </a:rPr>
              <a:t>③</a:t>
            </a:r>
            <a:r>
              <a:rPr lang="zh-CN" altLang="en-US" sz="2100">
                <a:solidFill>
                  <a:srgbClr val="FF0DE2"/>
                </a:solidFill>
                <a:latin typeface="黑体" charset="-122"/>
                <a:ea typeface="黑体" charset="-122"/>
              </a:rPr>
              <a:t> </a:t>
            </a:r>
          </a:p>
        </p:txBody>
      </p:sp>
      <p:sp>
        <p:nvSpPr>
          <p:cNvPr id="166932" name="矩形 166931"/>
          <p:cNvSpPr/>
          <p:nvPr/>
        </p:nvSpPr>
        <p:spPr>
          <a:xfrm>
            <a:off x="1385888" y="3978864"/>
            <a:ext cx="1950431" cy="738664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2100" b="1">
                <a:solidFill>
                  <a:srgbClr val="FF0000"/>
                </a:solidFill>
                <a:latin typeface="黑体" charset="-122"/>
                <a:ea typeface="黑体" charset="-122"/>
              </a:rPr>
              <a:t>先确定第一个</a:t>
            </a:r>
          </a:p>
          <a:p>
            <a:pPr eaLnBrk="0" hangingPunct="0"/>
            <a:r>
              <a:rPr lang="zh-CN" altLang="en-US" sz="2100" b="1">
                <a:solidFill>
                  <a:srgbClr val="FF0000"/>
                </a:solidFill>
                <a:latin typeface="黑体" charset="-122"/>
                <a:ea typeface="黑体" charset="-122"/>
              </a:rPr>
              <a:t>氯的位置</a:t>
            </a:r>
            <a:r>
              <a:rPr lang="zh-CN" altLang="en-US" sz="2100">
                <a:solidFill>
                  <a:srgbClr val="FF0DE2"/>
                </a:solidFill>
                <a:latin typeface="黑体" charset="-122"/>
                <a:ea typeface="黑体" charset="-122"/>
              </a:rPr>
              <a:t> </a:t>
            </a:r>
          </a:p>
        </p:txBody>
      </p:sp>
      <p:sp>
        <p:nvSpPr>
          <p:cNvPr id="166933" name="矩形 166932"/>
          <p:cNvSpPr/>
          <p:nvPr/>
        </p:nvSpPr>
        <p:spPr>
          <a:xfrm>
            <a:off x="1375172" y="4700303"/>
            <a:ext cx="2782431" cy="738664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zh-CN" altLang="en-US" sz="2100" b="1">
                <a:solidFill>
                  <a:srgbClr val="FF0000"/>
                </a:solidFill>
                <a:latin typeface="黑体" charset="-122"/>
                <a:ea typeface="黑体" charset="-122"/>
              </a:rPr>
              <a:t>再逐一移动</a:t>
            </a:r>
          </a:p>
          <a:p>
            <a:pPr eaLnBrk="0" hangingPunct="0"/>
            <a:r>
              <a:rPr lang="zh-CN" altLang="en-US" sz="2100" b="1">
                <a:solidFill>
                  <a:srgbClr val="FF0000"/>
                </a:solidFill>
                <a:latin typeface="黑体" charset="-122"/>
                <a:ea typeface="黑体" charset="-122"/>
              </a:rPr>
              <a:t>第二个氯</a:t>
            </a:r>
          </a:p>
        </p:txBody>
      </p:sp>
      <p:sp>
        <p:nvSpPr>
          <p:cNvPr id="166934" name="文本框 166933"/>
          <p:cNvSpPr txBox="1"/>
          <p:nvPr/>
        </p:nvSpPr>
        <p:spPr>
          <a:xfrm>
            <a:off x="2844403" y="5342565"/>
            <a:ext cx="2357464" cy="507831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700" b="1">
                <a:latin typeface="Arial" panose="020B0604020202090204" pitchFamily="34" charset="0"/>
                <a:ea typeface="宋体" pitchFamily="2" charset="-122"/>
              </a:rPr>
              <a:t>B</a:t>
            </a:r>
            <a:r>
              <a:rPr lang="zh-CN" altLang="en-US" sz="2700" b="1">
                <a:latin typeface="Arial" panose="020B0604020202090204" pitchFamily="34" charset="0"/>
                <a:ea typeface="宋体" pitchFamily="2" charset="-122"/>
              </a:rPr>
              <a:t>项</a:t>
            </a:r>
            <a:r>
              <a:rPr lang="zh-CN" altLang="en-US" sz="2700" b="1">
                <a:solidFill>
                  <a:srgbClr val="FF0000"/>
                </a:solidFill>
                <a:latin typeface="Arial" panose="020B0604020202090204" pitchFamily="34" charset="0"/>
                <a:ea typeface="宋体" pitchFamily="2" charset="-122"/>
              </a:rPr>
              <a:t>正确</a:t>
            </a:r>
          </a:p>
        </p:txBody>
      </p:sp>
      <p:sp>
        <p:nvSpPr>
          <p:cNvPr id="166935" name="下箭头 166934"/>
          <p:cNvSpPr/>
          <p:nvPr/>
        </p:nvSpPr>
        <p:spPr>
          <a:xfrm>
            <a:off x="6462713" y="3017605"/>
            <a:ext cx="470453" cy="604248"/>
          </a:xfrm>
          <a:prstGeom prst="downArrow">
            <a:avLst>
              <a:gd name="adj1" fmla="val 50000"/>
              <a:gd name="adj2" fmla="val 31347"/>
            </a:avLst>
          </a:prstGeom>
          <a:solidFill>
            <a:srgbClr val="FF33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 sz="100">
              <a:latin typeface="Arial" panose="020B0604020202090204" pitchFamily="34" charset="0"/>
              <a:ea typeface="宋体" pitchFamily="2" charset="-122"/>
            </a:endParaRPr>
          </a:p>
        </p:txBody>
      </p:sp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6"/>
          <a:stretch>
            <a:fillRect/>
          </a:stretch>
        </p:blipFill>
        <p:spPr bwMode="auto">
          <a:xfrm>
            <a:off x="5485547" y="1060003"/>
            <a:ext cx="2614845" cy="1926964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6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6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  <p:cond evt="onBegin" delay="0">
                          <p:tn val="8"/>
                        </p:cond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  <p:cond evt="onBegin" delay="0">
                          <p:tn val="12"/>
                        </p:cond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6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6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  <p:cond evt="onBegin" delay="0">
                          <p:tn val="18"/>
                        </p:cond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  <p:cond evt="onBegin" delay="0">
                          <p:tn val="24"/>
                        </p:cond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  <p:cond evt="onBegin" delay="0">
                          <p:tn val="34"/>
                        </p:cond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  <p:cond evt="onBegin" delay="0">
                          <p:tn val="40"/>
                        </p:cond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  <p:cond evt="onBegin" delay="0">
                          <p:tn val="50"/>
                        </p:cond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  <p:cond evt="onBegin" delay="0">
                          <p:tn val="56"/>
                        </p:cond>
                      </p:stCondLst>
                      <p:childTnLst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6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6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  <p:cond evt="onBegin" delay="0">
                          <p:tn val="62"/>
                        </p:cond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  <p:cond evt="onBegin" delay="0">
                          <p:tn val="66"/>
                        </p:cond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6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6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  <p:cond evt="onBegin" delay="0">
                          <p:tn val="72"/>
                        </p:cond>
                      </p:stCondLst>
                      <p:childTnLst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6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6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  <p:cond evt="onBegin" delay="0">
                          <p:tn val="78"/>
                        </p:cond>
                      </p:stCondLst>
                      <p:childTnLst>
                        <p:par>
                          <p:cTn id="8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6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66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6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6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6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6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  <p:cond evt="onBegin" delay="0">
                          <p:tn val="92"/>
                        </p:cond>
                      </p:stCondLst>
                      <p:childTnLst>
                        <p:par>
                          <p:cTn id="9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166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8" grpId="0"/>
      <p:bldP spid="166918" grpId="1"/>
      <p:bldP spid="166920" grpId="0"/>
      <p:bldP spid="166920" grpId="1"/>
      <p:bldP spid="166922" grpId="0"/>
      <p:bldP spid="166925" grpId="0"/>
      <p:bldP spid="166928" grpId="0"/>
      <p:bldP spid="166929" grpId="0"/>
      <p:bldP spid="166930" grpId="0"/>
      <p:bldP spid="166932" grpId="0"/>
      <p:bldP spid="16693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图片 1679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170" y="1225848"/>
            <a:ext cx="1457325" cy="122158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7939" name="图片 1679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2849" y="1002447"/>
            <a:ext cx="2593181" cy="20478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7940" name="矩形 167939"/>
          <p:cNvSpPr/>
          <p:nvPr/>
        </p:nvSpPr>
        <p:spPr>
          <a:xfrm>
            <a:off x="4250277" y="1260376"/>
            <a:ext cx="584200" cy="41402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zh-CN" altLang="en-US" sz="2100" b="1">
                <a:solidFill>
                  <a:srgbClr val="FF0DE2"/>
                </a:solidFill>
                <a:latin typeface="黑体" charset="-122"/>
                <a:ea typeface="黑体" charset="-122"/>
              </a:rPr>
              <a:t>① </a:t>
            </a:r>
          </a:p>
        </p:txBody>
      </p:sp>
      <p:sp>
        <p:nvSpPr>
          <p:cNvPr id="167941" name="矩形 167940"/>
          <p:cNvSpPr/>
          <p:nvPr/>
        </p:nvSpPr>
        <p:spPr>
          <a:xfrm>
            <a:off x="5438521" y="2490291"/>
            <a:ext cx="584200" cy="41402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zh-CN" altLang="en-US" sz="2100" b="1">
                <a:solidFill>
                  <a:srgbClr val="FF0DE2"/>
                </a:solidFill>
                <a:latin typeface="黑体" charset="-122"/>
                <a:ea typeface="黑体" charset="-122"/>
              </a:rPr>
              <a:t>① </a:t>
            </a:r>
          </a:p>
        </p:txBody>
      </p:sp>
      <p:sp>
        <p:nvSpPr>
          <p:cNvPr id="167942" name="矩形 167941"/>
          <p:cNvSpPr/>
          <p:nvPr/>
        </p:nvSpPr>
        <p:spPr>
          <a:xfrm>
            <a:off x="4736052" y="1529457"/>
            <a:ext cx="584200" cy="41402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zh-CN" altLang="en-US" sz="2100" b="1">
                <a:solidFill>
                  <a:srgbClr val="FF0DE2"/>
                </a:solidFill>
                <a:latin typeface="黑体" charset="-122"/>
                <a:ea typeface="黑体" charset="-122"/>
              </a:rPr>
              <a:t>① </a:t>
            </a:r>
          </a:p>
        </p:txBody>
      </p:sp>
      <p:sp>
        <p:nvSpPr>
          <p:cNvPr id="167943" name="矩形 167942"/>
          <p:cNvSpPr/>
          <p:nvPr/>
        </p:nvSpPr>
        <p:spPr>
          <a:xfrm>
            <a:off x="3602577" y="1584226"/>
            <a:ext cx="584200" cy="41402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zh-CN" altLang="en-US" sz="2100" b="1">
                <a:solidFill>
                  <a:srgbClr val="FF0DE2"/>
                </a:solidFill>
                <a:latin typeface="黑体" charset="-122"/>
                <a:ea typeface="黑体" charset="-122"/>
              </a:rPr>
              <a:t>② </a:t>
            </a:r>
          </a:p>
        </p:txBody>
      </p:sp>
      <p:sp>
        <p:nvSpPr>
          <p:cNvPr id="25607" name="文本占位符 167943"/>
          <p:cNvSpPr>
            <a:spLocks noGrp="1" noRot="1"/>
          </p:cNvSpPr>
          <p:nvPr>
            <p:ph idx="1"/>
          </p:nvPr>
        </p:nvSpPr>
        <p:spPr>
          <a:xfrm>
            <a:off x="416743" y="213281"/>
            <a:ext cx="6723460" cy="5001815"/>
          </a:xfrm>
        </p:spPr>
        <p:txBody>
          <a:bodyPr vert="horz" wrap="square" lIns="68580" tIns="34290" rIns="68580" bIns="34290" anchor="t"/>
          <a:lstStyle/>
          <a:p>
            <a:pPr>
              <a:spcBef>
                <a:spcPct val="0"/>
              </a:spcBef>
            </a:pPr>
            <a:r>
              <a:rPr lang="zh-CN" altLang="en-US"/>
              <a:t> </a:t>
            </a:r>
            <a:r>
              <a:rPr lang="en-US" altLang="zh-CN" sz="2400" b="1"/>
              <a:t>C</a:t>
            </a:r>
            <a:r>
              <a:rPr lang="zh-CN" altLang="en-US" sz="2400" b="1"/>
              <a:t>项．立方烷的二氯取代物有</a:t>
            </a:r>
            <a:r>
              <a:rPr lang="en-US" altLang="zh-CN" sz="2400" b="1"/>
              <a:t>3</a:t>
            </a:r>
            <a:r>
              <a:rPr lang="zh-CN" altLang="en-US" sz="2400" b="1"/>
              <a:t>种</a:t>
            </a:r>
          </a:p>
        </p:txBody>
      </p:sp>
      <p:sp>
        <p:nvSpPr>
          <p:cNvPr id="167945" name="矩形 167944"/>
          <p:cNvSpPr/>
          <p:nvPr/>
        </p:nvSpPr>
        <p:spPr>
          <a:xfrm>
            <a:off x="4305046" y="2447429"/>
            <a:ext cx="584200" cy="41402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zh-CN" altLang="en-US" sz="2100" b="1">
                <a:solidFill>
                  <a:srgbClr val="FF0DE2"/>
                </a:solidFill>
                <a:latin typeface="黑体" charset="-122"/>
                <a:ea typeface="黑体" charset="-122"/>
              </a:rPr>
              <a:t>② </a:t>
            </a:r>
          </a:p>
        </p:txBody>
      </p:sp>
      <p:sp>
        <p:nvSpPr>
          <p:cNvPr id="167946" name="矩形 167945"/>
          <p:cNvSpPr/>
          <p:nvPr/>
        </p:nvSpPr>
        <p:spPr>
          <a:xfrm>
            <a:off x="4790821" y="2879626"/>
            <a:ext cx="584200" cy="41402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zh-CN" altLang="en-US" sz="2100" b="1">
                <a:solidFill>
                  <a:srgbClr val="FF0DE2"/>
                </a:solidFill>
                <a:latin typeface="黑体" charset="-122"/>
                <a:ea typeface="黑体" charset="-122"/>
              </a:rPr>
              <a:t>② </a:t>
            </a:r>
          </a:p>
        </p:txBody>
      </p:sp>
      <p:sp>
        <p:nvSpPr>
          <p:cNvPr id="167947" name="矩形 167946"/>
          <p:cNvSpPr/>
          <p:nvPr/>
        </p:nvSpPr>
        <p:spPr>
          <a:xfrm>
            <a:off x="3548999" y="2706985"/>
            <a:ext cx="583565" cy="41402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zh-CN" altLang="en-US" sz="2100" b="1">
                <a:solidFill>
                  <a:srgbClr val="FF0DE2"/>
                </a:solidFill>
                <a:latin typeface="黑体" charset="-122"/>
                <a:ea typeface="黑体" charset="-122"/>
              </a:rPr>
              <a:t>③</a:t>
            </a:r>
            <a:r>
              <a:rPr lang="zh-CN" altLang="en-US" sz="2100">
                <a:solidFill>
                  <a:srgbClr val="FF0DE2"/>
                </a:solidFill>
                <a:latin typeface="黑体" charset="-122"/>
                <a:ea typeface="黑体" charset="-122"/>
              </a:rPr>
              <a:t> </a:t>
            </a:r>
          </a:p>
        </p:txBody>
      </p:sp>
      <p:sp>
        <p:nvSpPr>
          <p:cNvPr id="167948" name="文本框 167947"/>
          <p:cNvSpPr txBox="1"/>
          <p:nvPr/>
        </p:nvSpPr>
        <p:spPr>
          <a:xfrm>
            <a:off x="7092280" y="2250470"/>
            <a:ext cx="1782365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Arial" panose="020B0604020202090204" pitchFamily="34" charset="0"/>
                <a:ea typeface="宋体" pitchFamily="2" charset="-122"/>
              </a:rPr>
              <a:t>C</a:t>
            </a:r>
            <a:r>
              <a:rPr lang="zh-CN" altLang="en-US" sz="2400" b="1">
                <a:latin typeface="Arial" panose="020B0604020202090204" pitchFamily="34" charset="0"/>
                <a:ea typeface="宋体" pitchFamily="2" charset="-122"/>
              </a:rPr>
              <a:t>项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90204" pitchFamily="34" charset="0"/>
                <a:ea typeface="宋体" pitchFamily="2" charset="-122"/>
              </a:rPr>
              <a:t>正确</a:t>
            </a:r>
          </a:p>
        </p:txBody>
      </p:sp>
      <p:sp>
        <p:nvSpPr>
          <p:cNvPr id="13" name="object 5"/>
          <p:cNvSpPr/>
          <p:nvPr/>
        </p:nvSpPr>
        <p:spPr>
          <a:xfrm>
            <a:off x="1713317" y="3501008"/>
            <a:ext cx="3590913" cy="299084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7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7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7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7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7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7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7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7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67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40" grpId="0"/>
      <p:bldP spid="167941" grpId="0"/>
      <p:bldP spid="167942" grpId="0"/>
      <p:bldP spid="167943" grpId="0"/>
      <p:bldP spid="167945" grpId="0"/>
      <p:bldP spid="167946" grpId="0"/>
      <p:bldP spid="167947" grpId="0"/>
      <p:bldP spid="167948" grpId="0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09" name="表格 174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887736"/>
              </p:ext>
            </p:extLst>
          </p:nvPr>
        </p:nvGraphicFramePr>
        <p:xfrm>
          <a:off x="228600" y="1060450"/>
          <a:ext cx="8788400" cy="5107063"/>
        </p:xfrm>
        <a:graphic>
          <a:graphicData uri="http://schemas.openxmlformats.org/drawingml/2006/table">
            <a:tbl>
              <a:tblPr/>
              <a:tblGrid>
                <a:gridCol w="932672"/>
                <a:gridCol w="2284734"/>
                <a:gridCol w="1987405"/>
                <a:gridCol w="1561756"/>
                <a:gridCol w="2021833"/>
              </a:tblGrid>
              <a:tr h="942664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r>
                        <a:rPr lang="zh-CN" altLang="en-US" sz="2800" b="1">
                          <a:latin typeface="黑体" charset="-122"/>
                          <a:ea typeface="黑体" charset="-122"/>
                        </a:rPr>
                        <a:t>同系物</a:t>
                      </a: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r>
                        <a:rPr lang="zh-CN" altLang="en-US" sz="2800" b="1">
                          <a:latin typeface="黑体" charset="-122"/>
                          <a:ea typeface="黑体" charset="-122"/>
                        </a:rPr>
                        <a:t>同分异构体</a:t>
                      </a: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r>
                        <a:rPr lang="zh-CN" altLang="en-US" sz="2800" b="1">
                          <a:latin typeface="黑体" charset="-122"/>
                          <a:ea typeface="黑体" charset="-122"/>
                        </a:rPr>
                        <a:t>同素异形体</a:t>
                      </a: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r>
                        <a:rPr lang="zh-CN" altLang="en-US" sz="2800" b="1">
                          <a:latin typeface="黑体" charset="-122"/>
                          <a:ea typeface="黑体" charset="-122"/>
                        </a:rPr>
                        <a:t>同位素</a:t>
                      </a: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1429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黑体" charset="-122"/>
                        <a:ea typeface="黑体" charset="-122"/>
                      </a:endParaRPr>
                    </a:p>
                    <a:p>
                      <a:pPr lvl="0">
                        <a:buFont typeface="Arial" panose="020B0604020202090204" pitchFamily="34" charset="0"/>
                        <a:buNone/>
                      </a:pPr>
                      <a:r>
                        <a:rPr lang="zh-CN" altLang="en-US" sz="2800" b="1">
                          <a:latin typeface="黑体" charset="-122"/>
                          <a:ea typeface="黑体" charset="-122"/>
                        </a:rPr>
                        <a:t>组成</a:t>
                      </a:r>
                    </a:p>
                  </a:txBody>
                  <a:tcPr marT="45717" marB="45717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822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>
                        <a:buFont typeface="Arial" panose="020B0604020202090204" pitchFamily="34" charset="0"/>
                        <a:buNone/>
                      </a:pPr>
                      <a:r>
                        <a:rPr lang="zh-CN" altLang="en-US" sz="2800" b="1">
                          <a:latin typeface="黑体" charset="-122"/>
                          <a:ea typeface="黑体" charset="-122"/>
                        </a:rPr>
                        <a:t>结构</a:t>
                      </a:r>
                    </a:p>
                  </a:txBody>
                  <a:tcPr marT="45717" marB="45717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45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>
                        <a:buFont typeface="Arial" panose="020B0604020202090204" pitchFamily="34" charset="0"/>
                        <a:buNone/>
                      </a:pPr>
                      <a:r>
                        <a:rPr lang="zh-CN" altLang="en-US" sz="2800" b="1">
                          <a:latin typeface="黑体" charset="-122"/>
                          <a:ea typeface="黑体" charset="-122"/>
                        </a:rPr>
                        <a:t>对象</a:t>
                      </a:r>
                    </a:p>
                  </a:txBody>
                  <a:tcPr marT="45717" marB="45717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7969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>
                        <a:buFont typeface="Arial" panose="020B0604020202090204" pitchFamily="34" charset="0"/>
                        <a:buNone/>
                      </a:pPr>
                      <a:r>
                        <a:rPr lang="zh-CN" altLang="en-US" sz="2800" b="1">
                          <a:latin typeface="黑体" charset="-122"/>
                          <a:ea typeface="黑体" charset="-122"/>
                        </a:rPr>
                        <a:t>例子</a:t>
                      </a:r>
                    </a:p>
                  </a:txBody>
                  <a:tcPr marT="45717" marB="45717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endParaRPr lang="zh-CN" altLang="en-US" sz="2800" b="1" baseline="-25000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90204" pitchFamily="34" charset="0"/>
                          <a:ea typeface="宋体" pitchFamily="2" charset="-122"/>
                          <a:cs typeface="+mn-cs"/>
                        </a:defRPr>
                      </a:lvl5pPr>
                    </a:lstStyle>
                    <a:p>
                      <a:pPr lvl="0" algn="ctr">
                        <a:buFont typeface="Arial" panose="020B0604020202090204" pitchFamily="34" charset="0"/>
                        <a:buNone/>
                      </a:pPr>
                      <a:endParaRPr lang="zh-CN" altLang="en-US" sz="2800" b="1">
                        <a:latin typeface="楷体" charset="-122"/>
                        <a:ea typeface="楷体" charset="-122"/>
                      </a:endParaRPr>
                    </a:p>
                  </a:txBody>
                  <a:tcPr marT="45717" marB="4571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23" name="Text Box 40"/>
          <p:cNvSpPr txBox="1">
            <a:spLocks noChangeArrowheads="1"/>
          </p:cNvSpPr>
          <p:nvPr/>
        </p:nvSpPr>
        <p:spPr bwMode="auto">
          <a:xfrm>
            <a:off x="1295400" y="95250"/>
            <a:ext cx="4724400" cy="64452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latin typeface="隶书" pitchFamily="1" charset="-122"/>
                <a:ea typeface="隶书" pitchFamily="1" charset="-122"/>
              </a:rPr>
              <a:t>“</a:t>
            </a:r>
            <a:r>
              <a:rPr lang="zh-CN" altLang="en-US" sz="3600" b="1">
                <a:latin typeface="隶书" pitchFamily="1" charset="-122"/>
                <a:ea typeface="隶书" pitchFamily="1" charset="-122"/>
              </a:rPr>
              <a:t>四同</a:t>
            </a:r>
            <a:r>
              <a:rPr lang="en-US" altLang="zh-CN" sz="3600" b="1">
                <a:latin typeface="隶书" pitchFamily="1" charset="-122"/>
                <a:ea typeface="隶书" pitchFamily="1" charset="-122"/>
              </a:rPr>
              <a:t>”</a:t>
            </a:r>
            <a:r>
              <a:rPr lang="zh-CN" altLang="en-US" sz="3600" b="1">
                <a:latin typeface="隶书" pitchFamily="1" charset="-122"/>
                <a:ea typeface="隶书" pitchFamily="1" charset="-122"/>
              </a:rPr>
              <a:t>的区别</a:t>
            </a:r>
          </a:p>
        </p:txBody>
      </p:sp>
      <p:sp>
        <p:nvSpPr>
          <p:cNvPr id="61481" name="Text Box 41"/>
          <p:cNvSpPr txBox="1"/>
          <p:nvPr/>
        </p:nvSpPr>
        <p:spPr>
          <a:xfrm>
            <a:off x="1295400" y="2136775"/>
            <a:ext cx="2438400" cy="10302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分子组成相差一个或几个</a:t>
            </a:r>
            <a:r>
              <a:rPr lang="en-US" altLang="zh-CN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CH</a:t>
            </a:r>
            <a:r>
              <a:rPr lang="en-US" altLang="zh-CN" sz="2800" b="1" baseline="-25000">
                <a:solidFill>
                  <a:srgbClr val="000066"/>
                </a:solidFill>
                <a:latin typeface="楷体" charset="-122"/>
                <a:ea typeface="楷体" charset="-122"/>
              </a:rPr>
              <a:t>2</a:t>
            </a:r>
            <a:r>
              <a:rPr lang="zh-CN" altLang="en-US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原子团</a:t>
            </a:r>
          </a:p>
        </p:txBody>
      </p:sp>
      <p:sp>
        <p:nvSpPr>
          <p:cNvPr id="61482" name="Text Box 42"/>
          <p:cNvSpPr txBox="1"/>
          <p:nvPr/>
        </p:nvSpPr>
        <p:spPr>
          <a:xfrm>
            <a:off x="3848100" y="2298700"/>
            <a:ext cx="1295400" cy="7096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分子式相同</a:t>
            </a:r>
          </a:p>
        </p:txBody>
      </p:sp>
      <p:sp>
        <p:nvSpPr>
          <p:cNvPr id="61483" name="Text Box 43"/>
          <p:cNvSpPr txBox="1"/>
          <p:nvPr/>
        </p:nvSpPr>
        <p:spPr>
          <a:xfrm>
            <a:off x="5681663" y="2374900"/>
            <a:ext cx="914400" cy="7096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同种元素</a:t>
            </a:r>
          </a:p>
        </p:txBody>
      </p:sp>
      <p:sp>
        <p:nvSpPr>
          <p:cNvPr id="61484" name="Text Box 44"/>
          <p:cNvSpPr txBox="1"/>
          <p:nvPr/>
        </p:nvSpPr>
        <p:spPr>
          <a:xfrm>
            <a:off x="7277100" y="2138363"/>
            <a:ext cx="1676400" cy="1030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质子数相同，中子数不同</a:t>
            </a:r>
          </a:p>
        </p:txBody>
      </p:sp>
      <p:sp>
        <p:nvSpPr>
          <p:cNvPr id="61485" name="Text Box 45"/>
          <p:cNvSpPr txBox="1"/>
          <p:nvPr/>
        </p:nvSpPr>
        <p:spPr>
          <a:xfrm>
            <a:off x="1371600" y="3711575"/>
            <a:ext cx="1828800" cy="388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相似</a:t>
            </a:r>
          </a:p>
        </p:txBody>
      </p:sp>
      <p:sp>
        <p:nvSpPr>
          <p:cNvPr id="61486" name="Text Box 46"/>
          <p:cNvSpPr txBox="1"/>
          <p:nvPr/>
        </p:nvSpPr>
        <p:spPr>
          <a:xfrm>
            <a:off x="3695700" y="3800475"/>
            <a:ext cx="1676400" cy="388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  不同</a:t>
            </a:r>
          </a:p>
        </p:txBody>
      </p:sp>
      <p:sp>
        <p:nvSpPr>
          <p:cNvPr id="61487" name="Text Box 47"/>
          <p:cNvSpPr txBox="1"/>
          <p:nvPr/>
        </p:nvSpPr>
        <p:spPr>
          <a:xfrm>
            <a:off x="5249863" y="3800475"/>
            <a:ext cx="2057400" cy="388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不同</a:t>
            </a:r>
          </a:p>
        </p:txBody>
      </p:sp>
      <p:sp>
        <p:nvSpPr>
          <p:cNvPr id="61488" name="Text Box 48"/>
          <p:cNvSpPr txBox="1"/>
          <p:nvPr/>
        </p:nvSpPr>
        <p:spPr>
          <a:xfrm>
            <a:off x="7050088" y="3563144"/>
            <a:ext cx="2093912" cy="2968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000" b="1">
                <a:solidFill>
                  <a:srgbClr val="990033"/>
                </a:solidFill>
                <a:latin typeface="楷体" charset="-122"/>
                <a:ea typeface="楷体" charset="-122"/>
              </a:rPr>
              <a:t>原子核结构不同</a:t>
            </a:r>
          </a:p>
        </p:txBody>
      </p:sp>
      <p:sp>
        <p:nvSpPr>
          <p:cNvPr id="61489" name="Text Box 49"/>
          <p:cNvSpPr txBox="1"/>
          <p:nvPr/>
        </p:nvSpPr>
        <p:spPr>
          <a:xfrm>
            <a:off x="1485900" y="4452938"/>
            <a:ext cx="1600200" cy="388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化合物</a:t>
            </a:r>
          </a:p>
        </p:txBody>
      </p:sp>
      <p:sp>
        <p:nvSpPr>
          <p:cNvPr id="61490" name="Text Box 50"/>
          <p:cNvSpPr txBox="1"/>
          <p:nvPr/>
        </p:nvSpPr>
        <p:spPr>
          <a:xfrm>
            <a:off x="5602288" y="4565650"/>
            <a:ext cx="1600200" cy="388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楷体" charset="-122"/>
                <a:ea typeface="楷体" charset="-122"/>
              </a:rPr>
              <a:t>单质</a:t>
            </a:r>
          </a:p>
        </p:txBody>
      </p:sp>
      <p:sp>
        <p:nvSpPr>
          <p:cNvPr id="61491" name="Text Box 51"/>
          <p:cNvSpPr txBox="1"/>
          <p:nvPr/>
        </p:nvSpPr>
        <p:spPr>
          <a:xfrm>
            <a:off x="3619500" y="4565650"/>
            <a:ext cx="1752600" cy="388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化合物</a:t>
            </a:r>
          </a:p>
        </p:txBody>
      </p:sp>
      <p:sp>
        <p:nvSpPr>
          <p:cNvPr id="61492" name="Text Box 52"/>
          <p:cNvSpPr txBox="1"/>
          <p:nvPr/>
        </p:nvSpPr>
        <p:spPr>
          <a:xfrm>
            <a:off x="7243763" y="4565650"/>
            <a:ext cx="2014537" cy="388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楷体" charset="-122"/>
                <a:ea typeface="楷体" charset="-122"/>
              </a:rPr>
              <a:t>原子</a:t>
            </a:r>
            <a:r>
              <a:rPr lang="en-US" altLang="zh-CN" sz="2800" b="1">
                <a:solidFill>
                  <a:srgbClr val="FF0000"/>
                </a:solidFill>
                <a:latin typeface="楷体" charset="-122"/>
                <a:ea typeface="楷体" charset="-122"/>
              </a:rPr>
              <a:t>(</a:t>
            </a:r>
            <a:r>
              <a:rPr lang="zh-CN" altLang="en-US" sz="2800" b="1">
                <a:solidFill>
                  <a:srgbClr val="FF0000"/>
                </a:solidFill>
                <a:latin typeface="楷体" charset="-122"/>
                <a:ea typeface="楷体" charset="-122"/>
              </a:rPr>
              <a:t>核素</a:t>
            </a:r>
            <a:r>
              <a:rPr lang="en-US" altLang="zh-CN" sz="2800" b="1">
                <a:solidFill>
                  <a:srgbClr val="FF0000"/>
                </a:solidFill>
                <a:latin typeface="楷体" charset="-122"/>
                <a:ea typeface="楷体" charset="-122"/>
              </a:rPr>
              <a:t>)</a:t>
            </a:r>
          </a:p>
        </p:txBody>
      </p:sp>
      <p:sp>
        <p:nvSpPr>
          <p:cNvPr id="61493" name="Text Box 53"/>
          <p:cNvSpPr txBox="1"/>
          <p:nvPr/>
        </p:nvSpPr>
        <p:spPr>
          <a:xfrm>
            <a:off x="1257300" y="5292725"/>
            <a:ext cx="2514600" cy="388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CH</a:t>
            </a:r>
            <a:r>
              <a:rPr lang="en-US" altLang="zh-CN" sz="2800" b="1" baseline="-25000">
                <a:solidFill>
                  <a:srgbClr val="000066"/>
                </a:solidFill>
                <a:latin typeface="楷体" charset="-122"/>
                <a:ea typeface="楷体" charset="-122"/>
              </a:rPr>
              <a:t>4 </a:t>
            </a:r>
            <a:r>
              <a:rPr lang="zh-CN" altLang="en-US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和 </a:t>
            </a:r>
            <a:r>
              <a:rPr lang="en-US" altLang="zh-CN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CH</a:t>
            </a:r>
            <a:r>
              <a:rPr lang="en-US" altLang="zh-CN" sz="2800" b="1" baseline="-25000">
                <a:solidFill>
                  <a:srgbClr val="000066"/>
                </a:solidFill>
                <a:latin typeface="楷体" charset="-122"/>
                <a:ea typeface="楷体" charset="-122"/>
              </a:rPr>
              <a:t>3</a:t>
            </a:r>
            <a:r>
              <a:rPr lang="en-US" altLang="zh-CN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CH</a:t>
            </a:r>
            <a:r>
              <a:rPr lang="en-US" altLang="zh-CN" sz="2800" b="1" baseline="-25000">
                <a:solidFill>
                  <a:srgbClr val="000066"/>
                </a:solidFill>
                <a:latin typeface="楷体" charset="-122"/>
                <a:ea typeface="楷体" charset="-122"/>
              </a:rPr>
              <a:t>3</a:t>
            </a:r>
          </a:p>
        </p:txBody>
      </p:sp>
      <p:grpSp>
        <p:nvGrpSpPr>
          <p:cNvPr id="61494" name="Group 54"/>
          <p:cNvGrpSpPr/>
          <p:nvPr/>
        </p:nvGrpSpPr>
        <p:grpSpPr>
          <a:xfrm>
            <a:off x="7099300" y="5289550"/>
            <a:ext cx="2159000" cy="503238"/>
            <a:chOff x="4448" y="4530"/>
            <a:chExt cx="1360" cy="422"/>
          </a:xfrm>
        </p:grpSpPr>
        <p:sp>
          <p:nvSpPr>
            <p:cNvPr id="17465" name="Text Box 55"/>
            <p:cNvSpPr txBox="1"/>
            <p:nvPr/>
          </p:nvSpPr>
          <p:spPr>
            <a:xfrm>
              <a:off x="4560" y="4565"/>
              <a:ext cx="124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>
                  <a:solidFill>
                    <a:srgbClr val="000066"/>
                  </a:solidFill>
                  <a:latin typeface="楷体" charset="-122"/>
                  <a:ea typeface="楷体" charset="-122"/>
                </a:rPr>
                <a:t>H </a:t>
              </a:r>
              <a:r>
                <a:rPr lang="zh-CN" altLang="en-US" sz="2800" b="1">
                  <a:solidFill>
                    <a:srgbClr val="000066"/>
                  </a:solidFill>
                  <a:latin typeface="楷体" charset="-122"/>
                  <a:ea typeface="楷体" charset="-122"/>
                </a:rPr>
                <a:t>和  </a:t>
              </a:r>
              <a:r>
                <a:rPr lang="en-US" altLang="zh-CN" sz="2800" b="1">
                  <a:solidFill>
                    <a:srgbClr val="000066"/>
                  </a:solidFill>
                  <a:latin typeface="楷体" charset="-122"/>
                  <a:ea typeface="楷体" charset="-122"/>
                </a:rPr>
                <a:t>H</a:t>
              </a:r>
            </a:p>
          </p:txBody>
        </p:sp>
        <p:sp>
          <p:nvSpPr>
            <p:cNvPr id="17466" name="Text Box 56"/>
            <p:cNvSpPr txBox="1"/>
            <p:nvPr/>
          </p:nvSpPr>
          <p:spPr>
            <a:xfrm>
              <a:off x="4448" y="4530"/>
              <a:ext cx="414" cy="42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zh-CN" sz="2800" b="1" baseline="-25000">
                  <a:solidFill>
                    <a:srgbClr val="000066"/>
                  </a:solidFill>
                  <a:latin typeface="楷体" charset="-122"/>
                  <a:ea typeface="楷体" charset="-122"/>
                </a:rPr>
                <a:t>1</a:t>
              </a:r>
            </a:p>
            <a:p>
              <a:r>
                <a:rPr lang="en-US" altLang="zh-CN" sz="2800" b="1" baseline="-25000">
                  <a:solidFill>
                    <a:srgbClr val="000066"/>
                  </a:solidFill>
                  <a:latin typeface="楷体" charset="-122"/>
                  <a:ea typeface="楷体" charset="-122"/>
                </a:rPr>
                <a:t>1</a:t>
              </a:r>
            </a:p>
          </p:txBody>
        </p:sp>
        <p:sp>
          <p:nvSpPr>
            <p:cNvPr id="17467" name="Text Box 57"/>
            <p:cNvSpPr txBox="1"/>
            <p:nvPr/>
          </p:nvSpPr>
          <p:spPr>
            <a:xfrm>
              <a:off x="5125" y="4530"/>
              <a:ext cx="288" cy="42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n-US" altLang="zh-CN" sz="2800" b="1" baseline="-25000">
                  <a:solidFill>
                    <a:srgbClr val="000066"/>
                  </a:solidFill>
                  <a:latin typeface="楷体" charset="-122"/>
                  <a:ea typeface="楷体" charset="-122"/>
                </a:rPr>
                <a:t>2</a:t>
              </a:r>
            </a:p>
            <a:p>
              <a:r>
                <a:rPr lang="en-US" altLang="zh-CN" sz="2800" b="1" baseline="-25000">
                  <a:solidFill>
                    <a:srgbClr val="000066"/>
                  </a:solidFill>
                  <a:latin typeface="楷体" charset="-122"/>
                  <a:ea typeface="楷体" charset="-122"/>
                </a:rPr>
                <a:t>1</a:t>
              </a:r>
            </a:p>
          </p:txBody>
        </p:sp>
      </p:grpSp>
      <p:sp>
        <p:nvSpPr>
          <p:cNvPr id="61498" name="Text Box 58"/>
          <p:cNvSpPr txBox="1"/>
          <p:nvPr/>
        </p:nvSpPr>
        <p:spPr>
          <a:xfrm>
            <a:off x="5521121" y="5346700"/>
            <a:ext cx="1600200" cy="388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O</a:t>
            </a:r>
            <a:r>
              <a:rPr lang="en-US" altLang="zh-CN" sz="2800" b="1" baseline="-25000">
                <a:solidFill>
                  <a:srgbClr val="000066"/>
                </a:solidFill>
                <a:latin typeface="楷体" charset="-122"/>
                <a:ea typeface="楷体" charset="-122"/>
              </a:rPr>
              <a:t>2</a:t>
            </a:r>
            <a:r>
              <a:rPr lang="zh-CN" altLang="en-US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和</a:t>
            </a:r>
            <a:r>
              <a:rPr lang="en-US" altLang="zh-CN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O</a:t>
            </a:r>
            <a:r>
              <a:rPr lang="en-US" altLang="zh-CN" sz="2800" b="1" baseline="-25000">
                <a:solidFill>
                  <a:srgbClr val="000066"/>
                </a:solidFill>
                <a:latin typeface="楷体" charset="-122"/>
                <a:ea typeface="楷体" charset="-122"/>
              </a:rPr>
              <a:t>3</a:t>
            </a:r>
          </a:p>
        </p:txBody>
      </p:sp>
      <p:sp>
        <p:nvSpPr>
          <p:cNvPr id="61499" name="Text Box 59"/>
          <p:cNvSpPr txBox="1"/>
          <p:nvPr/>
        </p:nvSpPr>
        <p:spPr>
          <a:xfrm>
            <a:off x="3619500" y="5186363"/>
            <a:ext cx="1905000" cy="7096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66"/>
                </a:solidFill>
                <a:latin typeface="楷体" charset="-122"/>
                <a:ea typeface="楷体" charset="-122"/>
              </a:rPr>
              <a:t>正丁烷和异丁烷</a:t>
            </a:r>
          </a:p>
        </p:txBody>
      </p:sp>
      <p:sp>
        <p:nvSpPr>
          <p:cNvPr id="61500" name="Text Box 60"/>
          <p:cNvSpPr txBox="1"/>
          <p:nvPr/>
        </p:nvSpPr>
        <p:spPr>
          <a:xfrm>
            <a:off x="6402388" y="3890963"/>
            <a:ext cx="3241675" cy="29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000" b="1">
                <a:solidFill>
                  <a:srgbClr val="990033"/>
                </a:solidFill>
                <a:latin typeface="楷体" charset="-122"/>
                <a:ea typeface="楷体" charset="-122"/>
              </a:rPr>
              <a:t>电子层结构相同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1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1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1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1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61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1" grpId="0"/>
      <p:bldP spid="61482" grpId="0"/>
      <p:bldP spid="61483" grpId="0"/>
      <p:bldP spid="61484" grpId="0"/>
      <p:bldP spid="61485" grpId="0"/>
      <p:bldP spid="61486" grpId="0"/>
      <p:bldP spid="61487" grpId="0"/>
      <p:bldP spid="61488" grpId="0"/>
      <p:bldP spid="61489" grpId="0"/>
      <p:bldP spid="61490" grpId="0"/>
      <p:bldP spid="61491" grpId="0"/>
      <p:bldP spid="61492" grpId="0"/>
      <p:bldP spid="61498" grpId="0"/>
      <p:bldP spid="61499" grpId="0"/>
      <p:bldP spid="6150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39552" y="764704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>
                <a:latin typeface="黑体" charset="-122"/>
                <a:ea typeface="黑体" charset="-122"/>
              </a:rPr>
              <a:t>D</a:t>
            </a:r>
            <a:r>
              <a:rPr lang="zh-CN" altLang="en-US" sz="3200" b="1">
                <a:latin typeface="黑体" charset="-122"/>
                <a:ea typeface="黑体" charset="-122"/>
              </a:rPr>
              <a:t>．正戊烷和萘</a:t>
            </a:r>
            <a:r>
              <a:rPr lang="en-US" altLang="zh-CN" sz="3200" b="1">
                <a:latin typeface="黑体" charset="-122"/>
                <a:ea typeface="黑体" charset="-122"/>
              </a:rPr>
              <a:t>(          )</a:t>
            </a:r>
            <a:r>
              <a:rPr lang="zh-CN" altLang="en-US" sz="3200" b="1">
                <a:latin typeface="黑体" charset="-122"/>
                <a:ea typeface="黑体" charset="-122"/>
              </a:rPr>
              <a:t>的二氯取代物都有</a:t>
            </a:r>
            <a:r>
              <a:rPr lang="en-US" altLang="zh-CN" sz="3200" b="1">
                <a:latin typeface="黑体" charset="-122"/>
                <a:ea typeface="黑体" charset="-122"/>
              </a:rPr>
              <a:t>10</a:t>
            </a:r>
            <a:r>
              <a:rPr lang="zh-CN" altLang="en-US" sz="3200" b="1">
                <a:latin typeface="黑体" charset="-122"/>
                <a:ea typeface="黑体" charset="-122"/>
              </a:rPr>
              <a:t>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5616" y="179929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smtClean="0">
                <a:solidFill>
                  <a:srgbClr val="FF0000"/>
                </a:solidFill>
              </a:rPr>
              <a:t>9</a:t>
            </a:r>
            <a:r>
              <a:rPr lang="zh-CN" altLang="en-US" sz="3200" smtClean="0">
                <a:solidFill>
                  <a:srgbClr val="FF0000"/>
                </a:solidFill>
              </a:rPr>
              <a:t>种</a:t>
            </a:r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24195" y="1700808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smtClean="0">
                <a:solidFill>
                  <a:srgbClr val="FF0000"/>
                </a:solidFill>
              </a:rPr>
              <a:t>10</a:t>
            </a:r>
            <a:r>
              <a:rPr lang="zh-CN" altLang="en-US" sz="3200" smtClean="0">
                <a:solidFill>
                  <a:srgbClr val="FF0000"/>
                </a:solidFill>
              </a:rPr>
              <a:t>种</a:t>
            </a:r>
            <a:endParaRPr lang="zh-CN" altLang="en-US" sz="3200">
              <a:solidFill>
                <a:srgbClr val="FF0000"/>
              </a:solidFill>
            </a:endParaRPr>
          </a:p>
        </p:txBody>
      </p:sp>
      <p:pic>
        <p:nvPicPr>
          <p:cNvPr id="8" name="图片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62772" y="332056"/>
            <a:ext cx="1512168" cy="1509866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231667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文本框 139267"/>
          <p:cNvSpPr txBox="1"/>
          <p:nvPr/>
        </p:nvSpPr>
        <p:spPr>
          <a:xfrm>
            <a:off x="1115616" y="3076972"/>
            <a:ext cx="4914900" cy="4603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C00000"/>
                </a:solidFill>
                <a:latin typeface="微软雅黑" charset="-122"/>
                <a:ea typeface="微软雅黑" charset="-122"/>
              </a:rPr>
              <a:t>（</a:t>
            </a:r>
            <a:r>
              <a:rPr lang="en-US" altLang="zh-CN" sz="2400" b="1">
                <a:solidFill>
                  <a:srgbClr val="C00000"/>
                </a:solidFill>
                <a:latin typeface="微软雅黑" charset="-122"/>
                <a:ea typeface="微软雅黑" charset="-122"/>
              </a:rPr>
              <a:t>2</a:t>
            </a:r>
            <a:r>
              <a:rPr lang="zh-CN" altLang="en-US" sz="2400" b="1">
                <a:solidFill>
                  <a:srgbClr val="C00000"/>
                </a:solidFill>
                <a:latin typeface="微软雅黑" charset="-122"/>
                <a:ea typeface="微软雅黑" charset="-122"/>
              </a:rPr>
              <a:t>）苯环二取代的同分异构体</a:t>
            </a:r>
          </a:p>
        </p:txBody>
      </p:sp>
      <p:graphicFrame>
        <p:nvGraphicFramePr>
          <p:cNvPr id="139269" name="对象 1392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843749"/>
              </p:ext>
            </p:extLst>
          </p:nvPr>
        </p:nvGraphicFramePr>
        <p:xfrm>
          <a:off x="2033588" y="3724672"/>
          <a:ext cx="1170260" cy="1504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r:id="rId3" imgW="889000" imgH="1028700" progId="ChemDraw.Document.6.0">
                  <p:embed/>
                </p:oleObj>
              </mc:Choice>
              <mc:Fallback>
                <p:oleObj r:id="rId3" imgW="889000" imgH="1028700" progId="ChemDraw.Document.6.0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33588" y="3724672"/>
                        <a:ext cx="1170260" cy="150452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70" name="对象 1392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17824"/>
              </p:ext>
            </p:extLst>
          </p:nvPr>
        </p:nvGraphicFramePr>
        <p:xfrm>
          <a:off x="3815953" y="3778250"/>
          <a:ext cx="1048295" cy="14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r:id="rId5" imgW="889000" imgH="1092200" progId="ChemDraw.Document.6.0">
                  <p:embed/>
                </p:oleObj>
              </mc:Choice>
              <mc:Fallback>
                <p:oleObj r:id="rId5" imgW="889000" imgH="1092200" progId="ChemDraw.Document.6.0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15953" y="3778250"/>
                        <a:ext cx="1048295" cy="14509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71" name="对象 1392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190720"/>
              </p:ext>
            </p:extLst>
          </p:nvPr>
        </p:nvGraphicFramePr>
        <p:xfrm>
          <a:off x="5651897" y="3562747"/>
          <a:ext cx="810816" cy="1830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r:id="rId7" imgW="584200" imgH="1371600" progId="ChemDraw.Document.6.0">
                  <p:embed/>
                </p:oleObj>
              </mc:Choice>
              <mc:Fallback>
                <p:oleObj r:id="rId7" imgW="584200" imgH="1371600" progId="ChemDraw.Document.6.0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651897" y="3562747"/>
                        <a:ext cx="810816" cy="1830586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矩形 139271"/>
          <p:cNvSpPr/>
          <p:nvPr/>
        </p:nvSpPr>
        <p:spPr>
          <a:xfrm>
            <a:off x="981075" y="2968625"/>
            <a:ext cx="6858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endParaRPr lang="zh-CN" altLang="en-US" sz="100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23558" name="矩形 139272"/>
          <p:cNvSpPr/>
          <p:nvPr/>
        </p:nvSpPr>
        <p:spPr>
          <a:xfrm>
            <a:off x="981075" y="3422452"/>
            <a:ext cx="35179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r>
              <a:rPr lang="en-US" altLang="zh-CN" sz="2400">
                <a:latin typeface="Calibri"/>
                <a:ea typeface="宋体" pitchFamily="2" charset="-122"/>
              </a:rPr>
              <a:t>  </a:t>
            </a:r>
            <a:endParaRPr lang="en-US" altLang="zh-CN" sz="2400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23559" name="矩形 139273"/>
          <p:cNvSpPr/>
          <p:nvPr/>
        </p:nvSpPr>
        <p:spPr>
          <a:xfrm>
            <a:off x="981075" y="4220171"/>
            <a:ext cx="35179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r>
              <a:rPr lang="en-US" altLang="zh-CN" sz="2400">
                <a:latin typeface="Calibri"/>
                <a:ea typeface="宋体" pitchFamily="2" charset="-122"/>
              </a:rPr>
              <a:t>  </a:t>
            </a:r>
            <a:endParaRPr lang="en-US" altLang="zh-CN" sz="2400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23560" name="矩形 139274"/>
          <p:cNvSpPr/>
          <p:nvPr/>
        </p:nvSpPr>
        <p:spPr>
          <a:xfrm>
            <a:off x="981075" y="5163146"/>
            <a:ext cx="267335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r>
              <a:rPr lang="en-US" altLang="zh-CN" sz="2400">
                <a:latin typeface="Arial" panose="020B0604020202090204" pitchFamily="34" charset="0"/>
                <a:ea typeface="宋体" pitchFamily="2" charset="-122"/>
              </a:rPr>
              <a:t> </a:t>
            </a:r>
          </a:p>
        </p:txBody>
      </p:sp>
      <p:sp>
        <p:nvSpPr>
          <p:cNvPr id="23561" name="文本框 139275"/>
          <p:cNvSpPr txBox="1"/>
          <p:nvPr/>
        </p:nvSpPr>
        <p:spPr>
          <a:xfrm>
            <a:off x="5274469" y="1564879"/>
            <a:ext cx="1944291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endParaRPr lang="zh-CN" sz="2400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139277" name="文本框 139276"/>
          <p:cNvSpPr txBox="1"/>
          <p:nvPr/>
        </p:nvSpPr>
        <p:spPr>
          <a:xfrm>
            <a:off x="1115616" y="1618456"/>
            <a:ext cx="5076825" cy="4603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C00000"/>
                </a:solidFill>
                <a:latin typeface="微软雅黑" charset="-122"/>
                <a:ea typeface="微软雅黑" charset="-122"/>
              </a:rPr>
              <a:t>（</a:t>
            </a:r>
            <a:r>
              <a:rPr lang="en-US" altLang="zh-CN" sz="2400" b="1">
                <a:solidFill>
                  <a:srgbClr val="C00000"/>
                </a:solidFill>
                <a:latin typeface="微软雅黑" charset="-122"/>
                <a:ea typeface="微软雅黑" charset="-122"/>
              </a:rPr>
              <a:t>1</a:t>
            </a:r>
            <a:r>
              <a:rPr lang="zh-CN" altLang="en-US" sz="2400" b="1">
                <a:solidFill>
                  <a:srgbClr val="C00000"/>
                </a:solidFill>
                <a:latin typeface="微软雅黑" charset="-122"/>
                <a:ea typeface="微软雅黑" charset="-122"/>
              </a:rPr>
              <a:t>）苯环一取代的同分异构体</a:t>
            </a:r>
          </a:p>
        </p:txBody>
      </p:sp>
      <p:sp>
        <p:nvSpPr>
          <p:cNvPr id="139278" name="文本框 139277"/>
          <p:cNvSpPr txBox="1"/>
          <p:nvPr/>
        </p:nvSpPr>
        <p:spPr>
          <a:xfrm>
            <a:off x="403970" y="2276872"/>
            <a:ext cx="8920558" cy="523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0000FF"/>
                </a:solidFill>
                <a:ea typeface="黑体" charset="-122"/>
              </a:rPr>
              <a:t>取决于取代基的异构体的数</a:t>
            </a:r>
            <a:r>
              <a:rPr lang="zh-CN" altLang="en-US" sz="2800" smtClean="0">
                <a:solidFill>
                  <a:srgbClr val="0000FF"/>
                </a:solidFill>
                <a:ea typeface="黑体" charset="-122"/>
              </a:rPr>
              <a:t>目</a:t>
            </a:r>
            <a:r>
              <a:rPr lang="en-US" altLang="zh-CN" sz="2800" smtClean="0">
                <a:solidFill>
                  <a:srgbClr val="0000FF"/>
                </a:solidFill>
                <a:ea typeface="黑体" charset="-122"/>
              </a:rPr>
              <a:t>——</a:t>
            </a:r>
            <a:r>
              <a:rPr lang="zh-CN" altLang="en-US" sz="2800" smtClean="0">
                <a:solidFill>
                  <a:srgbClr val="FF0000"/>
                </a:solidFill>
                <a:ea typeface="黑体" charset="-122"/>
              </a:rPr>
              <a:t>把苯环看作取代基</a:t>
            </a:r>
            <a:endParaRPr lang="zh-CN" altLang="en-US" sz="2800">
              <a:solidFill>
                <a:srgbClr val="FF0000"/>
              </a:solidFill>
              <a:ea typeface="黑体" charset="-122"/>
            </a:endParaRPr>
          </a:p>
        </p:txBody>
      </p:sp>
      <p:sp>
        <p:nvSpPr>
          <p:cNvPr id="139279" name="文本框 139278"/>
          <p:cNvSpPr txBox="1"/>
          <p:nvPr/>
        </p:nvSpPr>
        <p:spPr>
          <a:xfrm>
            <a:off x="6462713" y="3076972"/>
            <a:ext cx="1026319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黑体" charset="-122"/>
                <a:ea typeface="黑体" charset="-122"/>
              </a:rPr>
              <a:t>3</a:t>
            </a:r>
            <a:r>
              <a:rPr lang="zh-CN" altLang="en-US" sz="2400" b="1">
                <a:solidFill>
                  <a:srgbClr val="FF0000"/>
                </a:solidFill>
                <a:latin typeface="黑体" charset="-122"/>
                <a:ea typeface="黑体" charset="-122"/>
              </a:rPr>
              <a:t>种</a:t>
            </a:r>
          </a:p>
        </p:txBody>
      </p:sp>
      <p:sp>
        <p:nvSpPr>
          <p:cNvPr id="23565" name="文本框 139279"/>
          <p:cNvSpPr txBox="1"/>
          <p:nvPr/>
        </p:nvSpPr>
        <p:spPr>
          <a:xfrm>
            <a:off x="791766" y="445850"/>
            <a:ext cx="3780234" cy="553085"/>
          </a:xfrm>
          <a:prstGeom prst="rect">
            <a:avLst/>
          </a:prstGeom>
          <a:solidFill>
            <a:schemeClr val="bg1">
              <a:alpha val="67999"/>
            </a:schemeClr>
          </a:solidFill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000" b="1">
                <a:latin typeface="宋体" pitchFamily="2" charset="-122"/>
                <a:ea typeface="宋体" pitchFamily="2" charset="-122"/>
              </a:rPr>
              <a:t>◆</a:t>
            </a:r>
            <a:r>
              <a:rPr lang="zh-CN" altLang="en-US" sz="3000" b="1">
                <a:latin typeface="Arial" panose="020B0604020202090204" pitchFamily="34" charset="0"/>
                <a:ea typeface="宋体" pitchFamily="2" charset="-122"/>
              </a:rPr>
              <a:t>苯环上的位置异构</a:t>
            </a:r>
          </a:p>
        </p:txBody>
      </p:sp>
      <p:sp>
        <p:nvSpPr>
          <p:cNvPr id="139282" name="椭圆形标注 139281"/>
          <p:cNvSpPr/>
          <p:nvPr/>
        </p:nvSpPr>
        <p:spPr>
          <a:xfrm flipV="1">
            <a:off x="5004048" y="620688"/>
            <a:ext cx="1997869" cy="594122"/>
          </a:xfrm>
          <a:prstGeom prst="wedgeEllipseCallout">
            <a:avLst>
              <a:gd name="adj1" fmla="val -66213"/>
              <a:gd name="adj2" fmla="val 56611"/>
            </a:avLst>
          </a:prstGeom>
          <a:solidFill>
            <a:srgbClr val="FFFF00">
              <a:alpha val="25000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anchor="t"/>
          <a:lstStyle/>
          <a:p>
            <a:pPr algn="ctr"/>
            <a:r>
              <a:rPr lang="zh-CN" altLang="en-US" sz="3000">
                <a:latin typeface="Arial" panose="020B0604020202090204" pitchFamily="34" charset="0"/>
                <a:ea typeface="宋体" pitchFamily="2" charset="-122"/>
              </a:rPr>
              <a:t>有序性</a:t>
            </a:r>
          </a:p>
        </p:txBody>
      </p:sp>
      <p:sp>
        <p:nvSpPr>
          <p:cNvPr id="23567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 anchor="t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kern="1200" baseline="0"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i="0" u="none" kern="1200" baseline="0"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i="0" u="none" kern="1200" baseline="0"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i="0" u="none" kern="1200" baseline="0"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i="0" u="none" kern="1200" baseline="0"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  <a:cs typeface="+mn-cs"/>
              </a:defRPr>
            </a:lvl5pPr>
          </a:lstStyle>
          <a:p>
            <a:pPr lvl="0" indent="0" algn="r"/>
            <a:fld id="{9A0DB2DC-4C9A-4742-B13C-FB6460FD3503}" type="slidenum">
              <a:rPr lang="zh-CN" altLang="en-US" sz="1050"/>
              <a:t>31</a:t>
            </a:fld>
            <a:endParaRPr lang="zh-CN" altLang="en-US" sz="105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8" grpId="0" animBg="1"/>
      <p:bldP spid="139277" grpId="0" animBg="1"/>
      <p:bldP spid="139278" grpId="0"/>
      <p:bldP spid="13927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文本框 140289"/>
          <p:cNvSpPr txBox="1"/>
          <p:nvPr/>
        </p:nvSpPr>
        <p:spPr>
          <a:xfrm>
            <a:off x="7308304" y="1729844"/>
            <a:ext cx="1120155" cy="55399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000" b="1">
                <a:solidFill>
                  <a:srgbClr val="FF0000"/>
                </a:solidFill>
                <a:latin typeface="黑体" charset="-122"/>
                <a:ea typeface="黑体" charset="-122"/>
              </a:rPr>
              <a:t>6</a:t>
            </a:r>
            <a:r>
              <a:rPr lang="zh-CN" altLang="en-US" sz="3000" b="1">
                <a:solidFill>
                  <a:srgbClr val="FF0000"/>
                </a:solidFill>
                <a:latin typeface="黑体" charset="-122"/>
                <a:ea typeface="黑体" charset="-122"/>
              </a:rPr>
              <a:t>种</a:t>
            </a:r>
          </a:p>
        </p:txBody>
      </p:sp>
      <p:sp>
        <p:nvSpPr>
          <p:cNvPr id="140291" name="矩形 140290"/>
          <p:cNvSpPr/>
          <p:nvPr/>
        </p:nvSpPr>
        <p:spPr>
          <a:xfrm>
            <a:off x="516732" y="260648"/>
            <a:ext cx="4914900" cy="506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700" b="1">
                <a:solidFill>
                  <a:srgbClr val="C00000"/>
                </a:solidFill>
                <a:latin typeface="微软雅黑" charset="-122"/>
                <a:ea typeface="微软雅黑" charset="-122"/>
              </a:rPr>
              <a:t>（</a:t>
            </a:r>
            <a:r>
              <a:rPr lang="en-US" altLang="zh-CN" sz="2700" b="1">
                <a:solidFill>
                  <a:srgbClr val="C00000"/>
                </a:solidFill>
                <a:latin typeface="微软雅黑" charset="-122"/>
                <a:ea typeface="微软雅黑" charset="-122"/>
              </a:rPr>
              <a:t>3</a:t>
            </a:r>
            <a:r>
              <a:rPr lang="zh-CN" altLang="en-US" sz="2700" b="1">
                <a:solidFill>
                  <a:srgbClr val="C00000"/>
                </a:solidFill>
                <a:latin typeface="微软雅黑" charset="-122"/>
                <a:ea typeface="微软雅黑" charset="-122"/>
              </a:rPr>
              <a:t>）苯环三取代的同分异构体</a:t>
            </a:r>
          </a:p>
        </p:txBody>
      </p:sp>
      <p:graphicFrame>
        <p:nvGraphicFramePr>
          <p:cNvPr id="140292" name="对象 1402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81562"/>
              </p:ext>
            </p:extLst>
          </p:nvPr>
        </p:nvGraphicFramePr>
        <p:xfrm>
          <a:off x="3866984" y="2349917"/>
          <a:ext cx="1063653" cy="1223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r:id="rId3" imgW="889000" imgH="1028700" progId="ChemDraw.Document.6.0">
                  <p:embed/>
                </p:oleObj>
              </mc:Choice>
              <mc:Fallback>
                <p:oleObj r:id="rId3" imgW="889000" imgH="1028700" progId="ChemDraw.Document.6.0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66984" y="2349917"/>
                        <a:ext cx="1063653" cy="1223099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3" name="对象 1402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186807"/>
              </p:ext>
            </p:extLst>
          </p:nvPr>
        </p:nvGraphicFramePr>
        <p:xfrm>
          <a:off x="6692354" y="2400300"/>
          <a:ext cx="1063653" cy="1315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r:id="rId5" imgW="889000" imgH="1092200" progId="ChemDraw.Document.6.0">
                  <p:embed/>
                </p:oleObj>
              </mc:Choice>
              <mc:Fallback>
                <p:oleObj r:id="rId5" imgW="889000" imgH="1092200" progId="ChemDraw.Document.6.0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92354" y="2400300"/>
                        <a:ext cx="1063653" cy="131556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4" name="对象 1402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352159"/>
              </p:ext>
            </p:extLst>
          </p:nvPr>
        </p:nvGraphicFramePr>
        <p:xfrm>
          <a:off x="1010547" y="2187841"/>
          <a:ext cx="709102" cy="16518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r:id="rId7" imgW="584200" imgH="1371600" progId="ChemDraw.Document.6.0">
                  <p:embed/>
                </p:oleObj>
              </mc:Choice>
              <mc:Fallback>
                <p:oleObj r:id="rId7" imgW="584200" imgH="1371600" progId="ChemDraw.Document.6.0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10547" y="2187841"/>
                        <a:ext cx="709102" cy="1651814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矩形 140294"/>
          <p:cNvSpPr/>
          <p:nvPr/>
        </p:nvSpPr>
        <p:spPr>
          <a:xfrm>
            <a:off x="1143000" y="1863329"/>
            <a:ext cx="6858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endParaRPr lang="zh-CN" altLang="en-US" sz="100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24583" name="矩形 140295"/>
          <p:cNvSpPr/>
          <p:nvPr/>
        </p:nvSpPr>
        <p:spPr>
          <a:xfrm>
            <a:off x="1423391" y="2545643"/>
            <a:ext cx="280251" cy="207749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r>
              <a:rPr lang="en-US" altLang="zh-CN" sz="750">
                <a:solidFill>
                  <a:srgbClr val="FF0000"/>
                </a:solidFill>
                <a:latin typeface="Calibri"/>
                <a:ea typeface="宋体" pitchFamily="2" charset="-122"/>
              </a:rPr>
              <a:t>  </a:t>
            </a:r>
            <a:endParaRPr lang="en-US" altLang="zh-CN" sz="100">
              <a:solidFill>
                <a:srgbClr val="FF0000"/>
              </a:solidFill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140297" name="矩形 140296"/>
          <p:cNvSpPr/>
          <p:nvPr/>
        </p:nvSpPr>
        <p:spPr>
          <a:xfrm>
            <a:off x="3491937" y="3059806"/>
            <a:ext cx="637062" cy="369332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r>
              <a:rPr lang="en-US" altLang="zh-CN" sz="1800">
                <a:solidFill>
                  <a:srgbClr val="FF0000"/>
                </a:solidFill>
                <a:latin typeface="Calibri"/>
                <a:ea typeface="宋体" pitchFamily="2" charset="-122"/>
              </a:rPr>
              <a:t>  </a:t>
            </a:r>
            <a:r>
              <a:rPr lang="en-US" altLang="zh-CN" sz="1800">
                <a:solidFill>
                  <a:srgbClr val="FF0000"/>
                </a:solidFill>
                <a:latin typeface="Times New Roman" panose="02020503050405090304" pitchFamily="18" charset="0"/>
                <a:ea typeface="宋体" pitchFamily="2" charset="-122"/>
              </a:rPr>
              <a:t>2</a:t>
            </a:r>
          </a:p>
        </p:txBody>
      </p:sp>
      <p:sp>
        <p:nvSpPr>
          <p:cNvPr id="24585" name="矩形 140297"/>
          <p:cNvSpPr/>
          <p:nvPr/>
        </p:nvSpPr>
        <p:spPr>
          <a:xfrm>
            <a:off x="1423392" y="3648752"/>
            <a:ext cx="241829" cy="184666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r>
              <a:rPr lang="en-US" altLang="zh-CN" sz="600">
                <a:latin typeface="Arial" panose="020B0604020202090204" pitchFamily="34" charset="0"/>
                <a:ea typeface="宋体" pitchFamily="2" charset="-122"/>
              </a:rPr>
              <a:t> </a:t>
            </a:r>
            <a:endParaRPr lang="en-US" altLang="zh-CN" sz="100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140299" name="直接连接符 140298"/>
          <p:cNvSpPr/>
          <p:nvPr/>
        </p:nvSpPr>
        <p:spPr>
          <a:xfrm flipH="1">
            <a:off x="3685794" y="2404687"/>
            <a:ext cx="961948" cy="1651814"/>
          </a:xfrm>
          <a:prstGeom prst="line">
            <a:avLst/>
          </a:prstGeom>
          <a:ln w="38100" cap="flat" cmpd="sng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40300" name="直接连接符 140299"/>
          <p:cNvSpPr/>
          <p:nvPr/>
        </p:nvSpPr>
        <p:spPr>
          <a:xfrm flipV="1">
            <a:off x="6349297" y="2670572"/>
            <a:ext cx="1665400" cy="952700"/>
          </a:xfrm>
          <a:prstGeom prst="line">
            <a:avLst/>
          </a:prstGeom>
          <a:ln w="28575" cap="flat" cmpd="sng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40301" name="直接连接符 140300"/>
          <p:cNvSpPr/>
          <p:nvPr/>
        </p:nvSpPr>
        <p:spPr>
          <a:xfrm flipH="1">
            <a:off x="1334397" y="2025916"/>
            <a:ext cx="0" cy="2097341"/>
          </a:xfrm>
          <a:prstGeom prst="line">
            <a:avLst/>
          </a:prstGeom>
          <a:ln w="28575" cap="flat" cmpd="sng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40302" name="文本框 140301"/>
          <p:cNvSpPr txBox="1"/>
          <p:nvPr/>
        </p:nvSpPr>
        <p:spPr>
          <a:xfrm>
            <a:off x="3596712" y="2709486"/>
            <a:ext cx="320650" cy="369332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solidFill>
                  <a:srgbClr val="FF0000"/>
                </a:solidFill>
                <a:latin typeface="Arial" panose="020B0604020202090204" pitchFamily="34" charset="0"/>
                <a:ea typeface="宋体" pitchFamily="2" charset="-122"/>
              </a:rPr>
              <a:t>1</a:t>
            </a:r>
          </a:p>
        </p:txBody>
      </p:sp>
      <p:sp>
        <p:nvSpPr>
          <p:cNvPr id="140303" name="文本框 140302"/>
          <p:cNvSpPr txBox="1"/>
          <p:nvPr/>
        </p:nvSpPr>
        <p:spPr>
          <a:xfrm>
            <a:off x="7158922" y="2616993"/>
            <a:ext cx="320650" cy="369332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solidFill>
                  <a:srgbClr val="FF0000"/>
                </a:solidFill>
                <a:latin typeface="Arial" panose="020B0604020202090204" pitchFamily="34" charset="0"/>
                <a:ea typeface="宋体" pitchFamily="2" charset="-122"/>
              </a:rPr>
              <a:t>1</a:t>
            </a:r>
          </a:p>
        </p:txBody>
      </p:sp>
      <p:sp>
        <p:nvSpPr>
          <p:cNvPr id="140304" name="矩形 140303"/>
          <p:cNvSpPr/>
          <p:nvPr/>
        </p:nvSpPr>
        <p:spPr>
          <a:xfrm>
            <a:off x="6402875" y="2743476"/>
            <a:ext cx="512757" cy="369332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r>
              <a:rPr lang="en-US" altLang="zh-CN" sz="1800">
                <a:solidFill>
                  <a:srgbClr val="FF0000"/>
                </a:solidFill>
                <a:latin typeface="Calibri"/>
                <a:ea typeface="宋体" pitchFamily="2" charset="-122"/>
              </a:rPr>
              <a:t>  </a:t>
            </a:r>
            <a:r>
              <a:rPr lang="en-US" altLang="zh-CN" sz="1800">
                <a:solidFill>
                  <a:srgbClr val="FF0000"/>
                </a:solidFill>
                <a:latin typeface="Times New Roman" panose="02020503050405090304" pitchFamily="18" charset="0"/>
                <a:ea typeface="宋体" pitchFamily="2" charset="-122"/>
              </a:rPr>
              <a:t>2</a:t>
            </a:r>
          </a:p>
        </p:txBody>
      </p:sp>
      <p:sp>
        <p:nvSpPr>
          <p:cNvPr id="140305" name="矩形 140304"/>
          <p:cNvSpPr/>
          <p:nvPr/>
        </p:nvSpPr>
        <p:spPr>
          <a:xfrm>
            <a:off x="6406447" y="3068517"/>
            <a:ext cx="637062" cy="369332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r>
              <a:rPr lang="en-US" altLang="zh-CN" sz="1800">
                <a:solidFill>
                  <a:srgbClr val="FF0000"/>
                </a:solidFill>
                <a:latin typeface="Calibri"/>
                <a:ea typeface="宋体" pitchFamily="2" charset="-122"/>
              </a:rPr>
              <a:t>  </a:t>
            </a:r>
            <a:r>
              <a:rPr lang="en-US" altLang="zh-CN" sz="1800">
                <a:solidFill>
                  <a:srgbClr val="FF0000"/>
                </a:solidFill>
                <a:latin typeface="Times New Roman" panose="02020503050405090304" pitchFamily="18" charset="0"/>
                <a:ea typeface="宋体" pitchFamily="2" charset="-122"/>
              </a:rPr>
              <a:t>3</a:t>
            </a:r>
          </a:p>
        </p:txBody>
      </p:sp>
      <p:sp>
        <p:nvSpPr>
          <p:cNvPr id="140306" name="文本框 140305"/>
          <p:cNvSpPr txBox="1"/>
          <p:nvPr/>
        </p:nvSpPr>
        <p:spPr>
          <a:xfrm>
            <a:off x="702183" y="2688707"/>
            <a:ext cx="320650" cy="369332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solidFill>
                  <a:srgbClr val="FF0000"/>
                </a:solidFill>
                <a:latin typeface="Arial" panose="020B0604020202090204" pitchFamily="34" charset="0"/>
                <a:ea typeface="宋体" pitchFamily="2" charset="-122"/>
              </a:rPr>
              <a:t>1</a:t>
            </a:r>
          </a:p>
        </p:txBody>
      </p:sp>
      <p:sp>
        <p:nvSpPr>
          <p:cNvPr id="140307" name="文本框 140306"/>
          <p:cNvSpPr txBox="1"/>
          <p:nvPr/>
        </p:nvSpPr>
        <p:spPr>
          <a:xfrm>
            <a:off x="377183" y="1052736"/>
            <a:ext cx="8705150" cy="954107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r>
              <a:rPr lang="en-US" altLang="zh-CN" sz="2800" b="1">
                <a:solidFill>
                  <a:schemeClr val="tx1"/>
                </a:solidFill>
                <a:latin typeface="微软雅黑" charset="-122"/>
                <a:ea typeface="微软雅黑" charset="-122"/>
              </a:rPr>
              <a:t>①</a:t>
            </a:r>
            <a:r>
              <a:rPr lang="zh-CN" altLang="en-US" sz="2800" b="1">
                <a:solidFill>
                  <a:schemeClr val="tx1"/>
                </a:solidFill>
                <a:latin typeface="微软雅黑" charset="-122"/>
                <a:ea typeface="微软雅黑" charset="-122"/>
              </a:rPr>
              <a:t>当苯环上的三个取代基有两个相同（</a:t>
            </a:r>
            <a:r>
              <a:rPr lang="en-US" altLang="zh-CN" sz="2800" b="1">
                <a:solidFill>
                  <a:schemeClr val="tx1"/>
                </a:solidFill>
                <a:latin typeface="微软雅黑" charset="-122"/>
                <a:ea typeface="微软雅黑" charset="-122"/>
              </a:rPr>
              <a:t>-X</a:t>
            </a:r>
            <a:r>
              <a:rPr lang="zh-CN" altLang="en-US" sz="2800" b="1">
                <a:solidFill>
                  <a:schemeClr val="tx1"/>
                </a:solidFill>
                <a:latin typeface="微软雅黑" charset="-122"/>
                <a:ea typeface="微软雅黑" charset="-122"/>
              </a:rPr>
              <a:t>、</a:t>
            </a:r>
            <a:r>
              <a:rPr lang="en-US" altLang="zh-CN" sz="2800" b="1">
                <a:solidFill>
                  <a:schemeClr val="tx1"/>
                </a:solidFill>
                <a:latin typeface="微软雅黑" charset="-122"/>
                <a:ea typeface="微软雅黑" charset="-122"/>
              </a:rPr>
              <a:t>-X</a:t>
            </a:r>
            <a:r>
              <a:rPr lang="zh-CN" altLang="en-US" sz="2800" b="1">
                <a:solidFill>
                  <a:schemeClr val="tx1"/>
                </a:solidFill>
                <a:latin typeface="微软雅黑" charset="-122"/>
                <a:ea typeface="微软雅黑" charset="-122"/>
              </a:rPr>
              <a:t>）、 </a:t>
            </a:r>
          </a:p>
          <a:p>
            <a:r>
              <a:rPr lang="zh-CN" altLang="en-US" sz="2800" b="1">
                <a:solidFill>
                  <a:schemeClr val="tx1"/>
                </a:solidFill>
                <a:latin typeface="微软雅黑" charset="-122"/>
                <a:ea typeface="微软雅黑" charset="-122"/>
              </a:rPr>
              <a:t>    一个不同（</a:t>
            </a:r>
            <a:r>
              <a:rPr lang="en-US" altLang="zh-CN" sz="2800" b="1">
                <a:solidFill>
                  <a:schemeClr val="tx1"/>
                </a:solidFill>
                <a:latin typeface="微软雅黑" charset="-122"/>
                <a:ea typeface="微软雅黑" charset="-122"/>
              </a:rPr>
              <a:t>-Y</a:t>
            </a:r>
            <a:r>
              <a:rPr lang="zh-CN" altLang="en-US" sz="2800" b="1">
                <a:solidFill>
                  <a:schemeClr val="tx1"/>
                </a:solidFill>
                <a:latin typeface="微软雅黑" charset="-122"/>
                <a:ea typeface="微软雅黑" charset="-122"/>
              </a:rPr>
              <a:t>）时</a:t>
            </a:r>
          </a:p>
        </p:txBody>
      </p:sp>
      <p:sp>
        <p:nvSpPr>
          <p:cNvPr id="24595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 anchor="t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kern="1200" baseline="0"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i="0" u="none" kern="1200" baseline="0"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i="0" u="none" kern="1200" baseline="0"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i="0" u="none" kern="1200" baseline="0"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i="0" u="none" kern="1200" baseline="0"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  <a:cs typeface="+mn-cs"/>
              </a:defRPr>
            </a:lvl5pPr>
          </a:lstStyle>
          <a:p>
            <a:pPr lvl="0" indent="0" algn="r"/>
            <a:fld id="{9A0DB2DC-4C9A-4742-B13C-FB6460FD3503}" type="slidenum">
              <a:rPr lang="zh-CN" altLang="en-US" sz="1050"/>
              <a:t>32</a:t>
            </a:fld>
            <a:endParaRPr lang="zh-CN" altLang="en-US" sz="1050"/>
          </a:p>
        </p:txBody>
      </p:sp>
      <p:sp>
        <p:nvSpPr>
          <p:cNvPr id="21" name="object 2"/>
          <p:cNvSpPr/>
          <p:nvPr/>
        </p:nvSpPr>
        <p:spPr>
          <a:xfrm flipH="1">
            <a:off x="2234096" y="5020353"/>
            <a:ext cx="0" cy="669925"/>
          </a:xfrm>
          <a:custGeom>
            <a:avLst/>
            <a:gdLst/>
            <a:ahLst/>
            <a:cxnLst/>
            <a:rect l="l" t="t" r="r" b="b"/>
            <a:pathLst>
              <a:path h="669925">
                <a:moveTo>
                  <a:pt x="0" y="669925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3"/>
          <p:cNvSpPr/>
          <p:nvPr/>
        </p:nvSpPr>
        <p:spPr>
          <a:xfrm>
            <a:off x="1654658" y="4683803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5" h="336550">
                <a:moveTo>
                  <a:pt x="0" y="0"/>
                </a:moveTo>
                <a:lnTo>
                  <a:pt x="579437" y="3365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4"/>
          <p:cNvSpPr/>
          <p:nvPr/>
        </p:nvSpPr>
        <p:spPr>
          <a:xfrm>
            <a:off x="1648308" y="4790167"/>
            <a:ext cx="500380" cy="288925"/>
          </a:xfrm>
          <a:custGeom>
            <a:avLst/>
            <a:gdLst/>
            <a:ahLst/>
            <a:cxnLst/>
            <a:rect l="l" t="t" r="r" b="b"/>
            <a:pathLst>
              <a:path w="500380" h="288925">
                <a:moveTo>
                  <a:pt x="0" y="0"/>
                </a:moveTo>
                <a:lnTo>
                  <a:pt x="500062" y="28892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5"/>
          <p:cNvSpPr/>
          <p:nvPr/>
        </p:nvSpPr>
        <p:spPr>
          <a:xfrm>
            <a:off x="1648308" y="5688692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5" h="336550">
                <a:moveTo>
                  <a:pt x="0" y="336550"/>
                </a:moveTo>
                <a:lnTo>
                  <a:pt x="579437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6"/>
          <p:cNvSpPr/>
          <p:nvPr/>
        </p:nvSpPr>
        <p:spPr>
          <a:xfrm>
            <a:off x="1648308" y="5631542"/>
            <a:ext cx="500380" cy="288925"/>
          </a:xfrm>
          <a:custGeom>
            <a:avLst/>
            <a:gdLst/>
            <a:ahLst/>
            <a:cxnLst/>
            <a:rect l="l" t="t" r="r" b="b"/>
            <a:pathLst>
              <a:path w="500380" h="288925">
                <a:moveTo>
                  <a:pt x="0" y="288925"/>
                </a:moveTo>
                <a:lnTo>
                  <a:pt x="500062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7"/>
          <p:cNvSpPr/>
          <p:nvPr/>
        </p:nvSpPr>
        <p:spPr>
          <a:xfrm>
            <a:off x="1075221" y="4683803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5" h="336550">
                <a:moveTo>
                  <a:pt x="0" y="336550"/>
                </a:moveTo>
                <a:lnTo>
                  <a:pt x="579437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8"/>
          <p:cNvSpPr/>
          <p:nvPr/>
        </p:nvSpPr>
        <p:spPr>
          <a:xfrm>
            <a:off x="1075221" y="5690278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5" h="336550">
                <a:moveTo>
                  <a:pt x="0" y="0"/>
                </a:moveTo>
                <a:lnTo>
                  <a:pt x="579437" y="3365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9"/>
          <p:cNvSpPr/>
          <p:nvPr/>
        </p:nvSpPr>
        <p:spPr>
          <a:xfrm flipH="1">
            <a:off x="1075221" y="5020353"/>
            <a:ext cx="0" cy="669925"/>
          </a:xfrm>
          <a:custGeom>
            <a:avLst/>
            <a:gdLst/>
            <a:ahLst/>
            <a:cxnLst/>
            <a:rect l="l" t="t" r="r" b="b"/>
            <a:pathLst>
              <a:path h="669925">
                <a:moveTo>
                  <a:pt x="0" y="669925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10"/>
          <p:cNvSpPr/>
          <p:nvPr/>
        </p:nvSpPr>
        <p:spPr>
          <a:xfrm flipH="1">
            <a:off x="1167296" y="5066392"/>
            <a:ext cx="0" cy="577850"/>
          </a:xfrm>
          <a:custGeom>
            <a:avLst/>
            <a:gdLst/>
            <a:ahLst/>
            <a:cxnLst/>
            <a:rect l="l" t="t" r="r" b="b"/>
            <a:pathLst>
              <a:path h="577850">
                <a:moveTo>
                  <a:pt x="0" y="577850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11"/>
          <p:cNvSpPr/>
          <p:nvPr/>
        </p:nvSpPr>
        <p:spPr>
          <a:xfrm flipH="1">
            <a:off x="1654658" y="6026828"/>
            <a:ext cx="0" cy="307975"/>
          </a:xfrm>
          <a:custGeom>
            <a:avLst/>
            <a:gdLst/>
            <a:ahLst/>
            <a:cxnLst/>
            <a:rect l="l" t="t" r="r" b="b"/>
            <a:pathLst>
              <a:path h="307975">
                <a:moveTo>
                  <a:pt x="0" y="0"/>
                </a:moveTo>
                <a:lnTo>
                  <a:pt x="0" y="30797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12"/>
          <p:cNvSpPr/>
          <p:nvPr/>
        </p:nvSpPr>
        <p:spPr>
          <a:xfrm flipH="1">
            <a:off x="1654658" y="4236128"/>
            <a:ext cx="0" cy="447675"/>
          </a:xfrm>
          <a:custGeom>
            <a:avLst/>
            <a:gdLst/>
            <a:ahLst/>
            <a:cxnLst/>
            <a:rect l="l" t="t" r="r" b="b"/>
            <a:pathLst>
              <a:path h="447675">
                <a:moveTo>
                  <a:pt x="0" y="447675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13"/>
          <p:cNvSpPr/>
          <p:nvPr/>
        </p:nvSpPr>
        <p:spPr>
          <a:xfrm>
            <a:off x="3531083" y="5590266"/>
            <a:ext cx="577850" cy="336550"/>
          </a:xfrm>
          <a:custGeom>
            <a:avLst/>
            <a:gdLst/>
            <a:ahLst/>
            <a:cxnLst/>
            <a:rect l="l" t="t" r="r" b="b"/>
            <a:pathLst>
              <a:path w="577850" h="336550">
                <a:moveTo>
                  <a:pt x="0" y="0"/>
                </a:moveTo>
                <a:lnTo>
                  <a:pt x="577850" y="3365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14"/>
          <p:cNvSpPr/>
          <p:nvPr/>
        </p:nvSpPr>
        <p:spPr>
          <a:xfrm>
            <a:off x="4108934" y="5590266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4" h="336550">
                <a:moveTo>
                  <a:pt x="579437" y="0"/>
                </a:moveTo>
                <a:lnTo>
                  <a:pt x="0" y="3365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15"/>
          <p:cNvSpPr/>
          <p:nvPr/>
        </p:nvSpPr>
        <p:spPr>
          <a:xfrm>
            <a:off x="4102584" y="5531528"/>
            <a:ext cx="500380" cy="288925"/>
          </a:xfrm>
          <a:custGeom>
            <a:avLst/>
            <a:gdLst/>
            <a:ahLst/>
            <a:cxnLst/>
            <a:rect l="l" t="t" r="r" b="b"/>
            <a:pathLst>
              <a:path w="500379" h="288925">
                <a:moveTo>
                  <a:pt x="500062" y="0"/>
                </a:moveTo>
                <a:lnTo>
                  <a:pt x="0" y="28892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16"/>
          <p:cNvSpPr/>
          <p:nvPr/>
        </p:nvSpPr>
        <p:spPr>
          <a:xfrm flipH="1">
            <a:off x="3531084" y="4918753"/>
            <a:ext cx="0" cy="671830"/>
          </a:xfrm>
          <a:custGeom>
            <a:avLst/>
            <a:gdLst/>
            <a:ahLst/>
            <a:cxnLst/>
            <a:rect l="l" t="t" r="r" b="b"/>
            <a:pathLst>
              <a:path h="671829">
                <a:moveTo>
                  <a:pt x="0" y="0"/>
                </a:moveTo>
                <a:lnTo>
                  <a:pt x="0" y="6715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7"/>
          <p:cNvSpPr/>
          <p:nvPr/>
        </p:nvSpPr>
        <p:spPr>
          <a:xfrm flipH="1">
            <a:off x="3623158" y="4964791"/>
            <a:ext cx="0" cy="579755"/>
          </a:xfrm>
          <a:custGeom>
            <a:avLst/>
            <a:gdLst/>
            <a:ahLst/>
            <a:cxnLst/>
            <a:rect l="l" t="t" r="r" b="b"/>
            <a:pathLst>
              <a:path h="579754">
                <a:moveTo>
                  <a:pt x="0" y="0"/>
                </a:moveTo>
                <a:lnTo>
                  <a:pt x="0" y="57943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18"/>
          <p:cNvSpPr/>
          <p:nvPr/>
        </p:nvSpPr>
        <p:spPr>
          <a:xfrm flipH="1">
            <a:off x="4688371" y="4918753"/>
            <a:ext cx="0" cy="671830"/>
          </a:xfrm>
          <a:custGeom>
            <a:avLst/>
            <a:gdLst/>
            <a:ahLst/>
            <a:cxnLst/>
            <a:rect l="l" t="t" r="r" b="b"/>
            <a:pathLst>
              <a:path h="671829">
                <a:moveTo>
                  <a:pt x="0" y="0"/>
                </a:moveTo>
                <a:lnTo>
                  <a:pt x="0" y="6715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19"/>
          <p:cNvSpPr/>
          <p:nvPr/>
        </p:nvSpPr>
        <p:spPr>
          <a:xfrm>
            <a:off x="3531084" y="4583791"/>
            <a:ext cx="577850" cy="335280"/>
          </a:xfrm>
          <a:custGeom>
            <a:avLst/>
            <a:gdLst/>
            <a:ahLst/>
            <a:cxnLst/>
            <a:rect l="l" t="t" r="r" b="b"/>
            <a:pathLst>
              <a:path w="577850" h="335279">
                <a:moveTo>
                  <a:pt x="577850" y="0"/>
                </a:moveTo>
                <a:lnTo>
                  <a:pt x="0" y="33496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20"/>
          <p:cNvSpPr/>
          <p:nvPr/>
        </p:nvSpPr>
        <p:spPr>
          <a:xfrm>
            <a:off x="4108934" y="4583792"/>
            <a:ext cx="579755" cy="335280"/>
          </a:xfrm>
          <a:custGeom>
            <a:avLst/>
            <a:gdLst/>
            <a:ahLst/>
            <a:cxnLst/>
            <a:rect l="l" t="t" r="r" b="b"/>
            <a:pathLst>
              <a:path w="579754" h="335279">
                <a:moveTo>
                  <a:pt x="0" y="0"/>
                </a:moveTo>
                <a:lnTo>
                  <a:pt x="579437" y="33496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21"/>
          <p:cNvSpPr/>
          <p:nvPr/>
        </p:nvSpPr>
        <p:spPr>
          <a:xfrm>
            <a:off x="4102583" y="4682216"/>
            <a:ext cx="500380" cy="288925"/>
          </a:xfrm>
          <a:custGeom>
            <a:avLst/>
            <a:gdLst/>
            <a:ahLst/>
            <a:cxnLst/>
            <a:rect l="l" t="t" r="r" b="b"/>
            <a:pathLst>
              <a:path w="500379" h="288925">
                <a:moveTo>
                  <a:pt x="0" y="0"/>
                </a:moveTo>
                <a:lnTo>
                  <a:pt x="500062" y="28892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22"/>
          <p:cNvSpPr/>
          <p:nvPr/>
        </p:nvSpPr>
        <p:spPr>
          <a:xfrm>
            <a:off x="4688371" y="4485367"/>
            <a:ext cx="316230" cy="433705"/>
          </a:xfrm>
          <a:custGeom>
            <a:avLst/>
            <a:gdLst/>
            <a:ahLst/>
            <a:cxnLst/>
            <a:rect l="l" t="t" r="r" b="b"/>
            <a:pathLst>
              <a:path w="316229" h="433704">
                <a:moveTo>
                  <a:pt x="0" y="433387"/>
                </a:moveTo>
                <a:lnTo>
                  <a:pt x="315912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23"/>
          <p:cNvSpPr/>
          <p:nvPr/>
        </p:nvSpPr>
        <p:spPr>
          <a:xfrm>
            <a:off x="4688372" y="5590266"/>
            <a:ext cx="322580" cy="297180"/>
          </a:xfrm>
          <a:custGeom>
            <a:avLst/>
            <a:gdLst/>
            <a:ahLst/>
            <a:cxnLst/>
            <a:rect l="l" t="t" r="r" b="b"/>
            <a:pathLst>
              <a:path w="322579" h="297179">
                <a:moveTo>
                  <a:pt x="0" y="0"/>
                </a:moveTo>
                <a:lnTo>
                  <a:pt x="322262" y="29686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24"/>
          <p:cNvSpPr/>
          <p:nvPr/>
        </p:nvSpPr>
        <p:spPr>
          <a:xfrm>
            <a:off x="6392774" y="5508026"/>
            <a:ext cx="570865" cy="354330"/>
          </a:xfrm>
          <a:custGeom>
            <a:avLst/>
            <a:gdLst/>
            <a:ahLst/>
            <a:cxnLst/>
            <a:rect l="l" t="t" r="r" b="b"/>
            <a:pathLst>
              <a:path w="570865" h="354329">
                <a:moveTo>
                  <a:pt x="0" y="0"/>
                </a:moveTo>
                <a:lnTo>
                  <a:pt x="570496" y="354203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25"/>
          <p:cNvSpPr/>
          <p:nvPr/>
        </p:nvSpPr>
        <p:spPr>
          <a:xfrm>
            <a:off x="6963277" y="5546641"/>
            <a:ext cx="590550" cy="315595"/>
          </a:xfrm>
          <a:custGeom>
            <a:avLst/>
            <a:gdLst/>
            <a:ahLst/>
            <a:cxnLst/>
            <a:rect l="l" t="t" r="r" b="b"/>
            <a:pathLst>
              <a:path w="590550" h="315595">
                <a:moveTo>
                  <a:pt x="590207" y="0"/>
                </a:moveTo>
                <a:lnTo>
                  <a:pt x="0" y="31559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26"/>
          <p:cNvSpPr/>
          <p:nvPr/>
        </p:nvSpPr>
        <p:spPr>
          <a:xfrm>
            <a:off x="6957241" y="5485981"/>
            <a:ext cx="511175" cy="271780"/>
          </a:xfrm>
          <a:custGeom>
            <a:avLst/>
            <a:gdLst/>
            <a:ahLst/>
            <a:cxnLst/>
            <a:rect l="l" t="t" r="r" b="b"/>
            <a:pathLst>
              <a:path w="511175" h="271779">
                <a:moveTo>
                  <a:pt x="510578" y="0"/>
                </a:moveTo>
                <a:lnTo>
                  <a:pt x="0" y="27160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27"/>
          <p:cNvSpPr/>
          <p:nvPr/>
        </p:nvSpPr>
        <p:spPr>
          <a:xfrm>
            <a:off x="6392770" y="4839068"/>
            <a:ext cx="21590" cy="669290"/>
          </a:xfrm>
          <a:custGeom>
            <a:avLst/>
            <a:gdLst/>
            <a:ahLst/>
            <a:cxnLst/>
            <a:rect l="l" t="t" r="r" b="b"/>
            <a:pathLst>
              <a:path w="21589" h="669289">
                <a:moveTo>
                  <a:pt x="21069" y="0"/>
                </a:moveTo>
                <a:lnTo>
                  <a:pt x="0" y="668959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28"/>
          <p:cNvSpPr/>
          <p:nvPr/>
        </p:nvSpPr>
        <p:spPr>
          <a:xfrm>
            <a:off x="6487888" y="4888941"/>
            <a:ext cx="18415" cy="577850"/>
          </a:xfrm>
          <a:custGeom>
            <a:avLst/>
            <a:gdLst/>
            <a:ahLst/>
            <a:cxnLst/>
            <a:rect l="l" t="t" r="r" b="b"/>
            <a:pathLst>
              <a:path w="18414" h="577850">
                <a:moveTo>
                  <a:pt x="18313" y="0"/>
                </a:moveTo>
                <a:lnTo>
                  <a:pt x="0" y="577240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29"/>
          <p:cNvSpPr/>
          <p:nvPr/>
        </p:nvSpPr>
        <p:spPr>
          <a:xfrm>
            <a:off x="7553480" y="4877685"/>
            <a:ext cx="21590" cy="669290"/>
          </a:xfrm>
          <a:custGeom>
            <a:avLst/>
            <a:gdLst/>
            <a:ahLst/>
            <a:cxnLst/>
            <a:rect l="l" t="t" r="r" b="b"/>
            <a:pathLst>
              <a:path w="21590" h="669289">
                <a:moveTo>
                  <a:pt x="21069" y="0"/>
                </a:moveTo>
                <a:lnTo>
                  <a:pt x="0" y="668959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30"/>
          <p:cNvSpPr/>
          <p:nvPr/>
        </p:nvSpPr>
        <p:spPr>
          <a:xfrm>
            <a:off x="6413843" y="4523478"/>
            <a:ext cx="590550" cy="315595"/>
          </a:xfrm>
          <a:custGeom>
            <a:avLst/>
            <a:gdLst/>
            <a:ahLst/>
            <a:cxnLst/>
            <a:rect l="l" t="t" r="r" b="b"/>
            <a:pathLst>
              <a:path w="590550" h="315595">
                <a:moveTo>
                  <a:pt x="590207" y="0"/>
                </a:moveTo>
                <a:lnTo>
                  <a:pt x="0" y="31559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31"/>
          <p:cNvSpPr/>
          <p:nvPr/>
        </p:nvSpPr>
        <p:spPr>
          <a:xfrm>
            <a:off x="7004050" y="4523481"/>
            <a:ext cx="570865" cy="354330"/>
          </a:xfrm>
          <a:custGeom>
            <a:avLst/>
            <a:gdLst/>
            <a:ahLst/>
            <a:cxnLst/>
            <a:rect l="l" t="t" r="r" b="b"/>
            <a:pathLst>
              <a:path w="570865" h="354329">
                <a:moveTo>
                  <a:pt x="0" y="0"/>
                </a:moveTo>
                <a:lnTo>
                  <a:pt x="570496" y="354203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32"/>
          <p:cNvSpPr/>
          <p:nvPr/>
        </p:nvSpPr>
        <p:spPr>
          <a:xfrm>
            <a:off x="6994596" y="4625988"/>
            <a:ext cx="492759" cy="306070"/>
          </a:xfrm>
          <a:custGeom>
            <a:avLst/>
            <a:gdLst/>
            <a:ahLst/>
            <a:cxnLst/>
            <a:rect l="l" t="t" r="r" b="b"/>
            <a:pathLst>
              <a:path w="492759" h="306070">
                <a:moveTo>
                  <a:pt x="0" y="0"/>
                </a:moveTo>
                <a:lnTo>
                  <a:pt x="492277" y="305638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33"/>
          <p:cNvSpPr/>
          <p:nvPr/>
        </p:nvSpPr>
        <p:spPr>
          <a:xfrm>
            <a:off x="7574549" y="4741452"/>
            <a:ext cx="316865" cy="136525"/>
          </a:xfrm>
          <a:custGeom>
            <a:avLst/>
            <a:gdLst/>
            <a:ahLst/>
            <a:cxnLst/>
            <a:rect l="l" t="t" r="r" b="b"/>
            <a:pathLst>
              <a:path w="316865" h="136525">
                <a:moveTo>
                  <a:pt x="0" y="136232"/>
                </a:moveTo>
                <a:lnTo>
                  <a:pt x="316293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34"/>
          <p:cNvSpPr/>
          <p:nvPr/>
        </p:nvSpPr>
        <p:spPr>
          <a:xfrm>
            <a:off x="6963270" y="5862231"/>
            <a:ext cx="45085" cy="476250"/>
          </a:xfrm>
          <a:custGeom>
            <a:avLst/>
            <a:gdLst/>
            <a:ahLst/>
            <a:cxnLst/>
            <a:rect l="l" t="t" r="r" b="b"/>
            <a:pathLst>
              <a:path w="45084" h="476250">
                <a:moveTo>
                  <a:pt x="0" y="0"/>
                </a:moveTo>
                <a:lnTo>
                  <a:pt x="44488" y="476084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35"/>
          <p:cNvSpPr txBox="1"/>
          <p:nvPr/>
        </p:nvSpPr>
        <p:spPr>
          <a:xfrm>
            <a:off x="1448283" y="6091217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55" name="object 36"/>
          <p:cNvSpPr txBox="1"/>
          <p:nvPr/>
        </p:nvSpPr>
        <p:spPr>
          <a:xfrm>
            <a:off x="5022977" y="5591345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56" name="object 37"/>
          <p:cNvSpPr txBox="1"/>
          <p:nvPr/>
        </p:nvSpPr>
        <p:spPr>
          <a:xfrm>
            <a:off x="4997374" y="3948473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57" name="object 38"/>
          <p:cNvSpPr txBox="1"/>
          <p:nvPr/>
        </p:nvSpPr>
        <p:spPr>
          <a:xfrm>
            <a:off x="7903947" y="4234375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58" name="object 39"/>
          <p:cNvSpPr/>
          <p:nvPr/>
        </p:nvSpPr>
        <p:spPr>
          <a:xfrm>
            <a:off x="3164371" y="5258478"/>
            <a:ext cx="2232025" cy="41275"/>
          </a:xfrm>
          <a:custGeom>
            <a:avLst/>
            <a:gdLst/>
            <a:ahLst/>
            <a:cxnLst/>
            <a:rect l="l" t="t" r="r" b="b"/>
            <a:pathLst>
              <a:path w="2232025" h="41275">
                <a:moveTo>
                  <a:pt x="2232025" y="0"/>
                </a:moveTo>
                <a:lnTo>
                  <a:pt x="0" y="41275"/>
                </a:lnTo>
              </a:path>
            </a:pathLst>
          </a:custGeom>
          <a:ln w="28575">
            <a:solidFill>
              <a:srgbClr val="FF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40"/>
          <p:cNvSpPr/>
          <p:nvPr/>
        </p:nvSpPr>
        <p:spPr>
          <a:xfrm>
            <a:off x="5972658" y="4537753"/>
            <a:ext cx="2087880" cy="1297305"/>
          </a:xfrm>
          <a:custGeom>
            <a:avLst/>
            <a:gdLst/>
            <a:ahLst/>
            <a:cxnLst/>
            <a:rect l="l" t="t" r="r" b="b"/>
            <a:pathLst>
              <a:path w="2087879" h="1297304">
                <a:moveTo>
                  <a:pt x="2087562" y="1296987"/>
                </a:moveTo>
                <a:lnTo>
                  <a:pt x="0" y="0"/>
                </a:lnTo>
              </a:path>
            </a:pathLst>
          </a:custGeom>
          <a:ln w="28575">
            <a:solidFill>
              <a:srgbClr val="FF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41"/>
          <p:cNvSpPr/>
          <p:nvPr/>
        </p:nvSpPr>
        <p:spPr>
          <a:xfrm>
            <a:off x="643421" y="5329916"/>
            <a:ext cx="2232025" cy="41275"/>
          </a:xfrm>
          <a:custGeom>
            <a:avLst/>
            <a:gdLst/>
            <a:ahLst/>
            <a:cxnLst/>
            <a:rect l="l" t="t" r="r" b="b"/>
            <a:pathLst>
              <a:path w="2232025" h="41275">
                <a:moveTo>
                  <a:pt x="2232025" y="0"/>
                </a:moveTo>
                <a:lnTo>
                  <a:pt x="0" y="41275"/>
                </a:lnTo>
              </a:path>
            </a:pathLst>
          </a:custGeom>
          <a:ln w="28575">
            <a:solidFill>
              <a:srgbClr val="FF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42"/>
          <p:cNvSpPr/>
          <p:nvPr/>
        </p:nvSpPr>
        <p:spPr>
          <a:xfrm flipH="1">
            <a:off x="1670533" y="4250416"/>
            <a:ext cx="0" cy="2087880"/>
          </a:xfrm>
          <a:custGeom>
            <a:avLst/>
            <a:gdLst/>
            <a:ahLst/>
            <a:cxnLst/>
            <a:rect l="l" t="t" r="r" b="b"/>
            <a:pathLst>
              <a:path h="2087879">
                <a:moveTo>
                  <a:pt x="0" y="0"/>
                </a:moveTo>
                <a:lnTo>
                  <a:pt x="0" y="2087562"/>
                </a:lnTo>
              </a:path>
            </a:pathLst>
          </a:custGeom>
          <a:ln w="28575">
            <a:solidFill>
              <a:srgbClr val="FF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43"/>
          <p:cNvSpPr txBox="1"/>
          <p:nvPr/>
        </p:nvSpPr>
        <p:spPr>
          <a:xfrm>
            <a:off x="6877535" y="6091217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63" name="object 44"/>
          <p:cNvSpPr/>
          <p:nvPr/>
        </p:nvSpPr>
        <p:spPr>
          <a:xfrm>
            <a:off x="1022833" y="4972729"/>
            <a:ext cx="161925" cy="161925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45"/>
          <p:cNvSpPr/>
          <p:nvPr/>
        </p:nvSpPr>
        <p:spPr>
          <a:xfrm>
            <a:off x="1022833" y="5615666"/>
            <a:ext cx="161925" cy="161925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46"/>
          <p:cNvSpPr/>
          <p:nvPr/>
        </p:nvSpPr>
        <p:spPr>
          <a:xfrm>
            <a:off x="2165833" y="5615666"/>
            <a:ext cx="161925" cy="161925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47"/>
          <p:cNvSpPr/>
          <p:nvPr/>
        </p:nvSpPr>
        <p:spPr>
          <a:xfrm>
            <a:off x="2165833" y="4972729"/>
            <a:ext cx="161925" cy="161925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48"/>
          <p:cNvSpPr/>
          <p:nvPr/>
        </p:nvSpPr>
        <p:spPr>
          <a:xfrm>
            <a:off x="3380271" y="5544229"/>
            <a:ext cx="161925" cy="161925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49"/>
          <p:cNvSpPr/>
          <p:nvPr/>
        </p:nvSpPr>
        <p:spPr>
          <a:xfrm>
            <a:off x="3380271" y="4901291"/>
            <a:ext cx="161925" cy="161925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50"/>
          <p:cNvSpPr/>
          <p:nvPr/>
        </p:nvSpPr>
        <p:spPr>
          <a:xfrm>
            <a:off x="4023208" y="4544104"/>
            <a:ext cx="161925" cy="161925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51"/>
          <p:cNvSpPr/>
          <p:nvPr/>
        </p:nvSpPr>
        <p:spPr>
          <a:xfrm>
            <a:off x="4023208" y="5901416"/>
            <a:ext cx="161925" cy="161925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52"/>
          <p:cNvSpPr/>
          <p:nvPr/>
        </p:nvSpPr>
        <p:spPr>
          <a:xfrm>
            <a:off x="7452210" y="5401354"/>
            <a:ext cx="161925" cy="161925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53"/>
          <p:cNvSpPr/>
          <p:nvPr/>
        </p:nvSpPr>
        <p:spPr>
          <a:xfrm>
            <a:off x="6309209" y="4758416"/>
            <a:ext cx="161925" cy="161925"/>
          </a:xfrm>
          <a:prstGeom prst="rect">
            <a:avLst/>
          </a:prstGeom>
          <a:blipFill>
            <a:blip r:embed="rId11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54"/>
          <p:cNvSpPr/>
          <p:nvPr/>
        </p:nvSpPr>
        <p:spPr>
          <a:xfrm>
            <a:off x="6880710" y="4401229"/>
            <a:ext cx="161925" cy="161925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55"/>
          <p:cNvSpPr/>
          <p:nvPr/>
        </p:nvSpPr>
        <p:spPr>
          <a:xfrm>
            <a:off x="6309209" y="5401354"/>
            <a:ext cx="161925" cy="161925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59"/>
          <p:cNvSpPr txBox="1"/>
          <p:nvPr/>
        </p:nvSpPr>
        <p:spPr>
          <a:xfrm>
            <a:off x="1488528" y="3573016"/>
            <a:ext cx="306006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4800" b="1" smtClean="0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0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0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4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/>
      <p:bldP spid="140291" grpId="0" animBg="1"/>
      <p:bldP spid="140297" grpId="0"/>
      <p:bldP spid="140302" grpId="0"/>
      <p:bldP spid="140303" grpId="0"/>
      <p:bldP spid="140304" grpId="0"/>
      <p:bldP spid="140305" grpId="0"/>
      <p:bldP spid="140306" grpId="0"/>
      <p:bldP spid="14030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314" name="对象 1413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182685"/>
              </p:ext>
            </p:extLst>
          </p:nvPr>
        </p:nvGraphicFramePr>
        <p:xfrm>
          <a:off x="1851422" y="1335810"/>
          <a:ext cx="966788" cy="1120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r:id="rId3" imgW="889000" imgH="1028700" progId="ChemDraw.Document.6.0">
                  <p:embed/>
                </p:oleObj>
              </mc:Choice>
              <mc:Fallback>
                <p:oleObj r:id="rId3" imgW="889000" imgH="1028700" progId="ChemDraw.Document.6.0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51422" y="1335810"/>
                        <a:ext cx="966788" cy="112037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15" name="对象 1413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109510"/>
              </p:ext>
            </p:extLst>
          </p:nvPr>
        </p:nvGraphicFramePr>
        <p:xfrm>
          <a:off x="3687366" y="1335810"/>
          <a:ext cx="966788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r:id="rId5" imgW="889000" imgH="1092200" progId="ChemDraw.Document.6.0">
                  <p:embed/>
                </p:oleObj>
              </mc:Choice>
              <mc:Fallback>
                <p:oleObj r:id="rId5" imgW="889000" imgH="1092200" progId="ChemDraw.Document.6.0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87366" y="1335810"/>
                        <a:ext cx="966788" cy="12049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16" name="对象 1413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661112"/>
              </p:ext>
            </p:extLst>
          </p:nvPr>
        </p:nvGraphicFramePr>
        <p:xfrm>
          <a:off x="5576888" y="1282231"/>
          <a:ext cx="644128" cy="1512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r:id="rId7" imgW="584200" imgH="1371600" progId="ChemDraw.Document.6.0">
                  <p:embed/>
                </p:oleObj>
              </mc:Choice>
              <mc:Fallback>
                <p:oleObj r:id="rId7" imgW="584200" imgH="1371600" progId="ChemDraw.Document.6.0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576888" y="1282231"/>
                        <a:ext cx="644128" cy="1512094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4" name="矩形 141316"/>
          <p:cNvSpPr/>
          <p:nvPr/>
        </p:nvSpPr>
        <p:spPr>
          <a:xfrm>
            <a:off x="744141" y="1638229"/>
            <a:ext cx="6858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endParaRPr lang="zh-CN" altLang="en-US" sz="100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25605" name="矩形 141317"/>
          <p:cNvSpPr/>
          <p:nvPr/>
        </p:nvSpPr>
        <p:spPr>
          <a:xfrm>
            <a:off x="744141" y="870672"/>
            <a:ext cx="236220" cy="206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r>
              <a:rPr lang="en-US" altLang="zh-CN" sz="750">
                <a:latin typeface="Calibri"/>
                <a:ea typeface="宋体" pitchFamily="2" charset="-122"/>
              </a:rPr>
              <a:t>  </a:t>
            </a:r>
            <a:endParaRPr lang="en-US" altLang="zh-CN" sz="100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25606" name="矩形 141318"/>
          <p:cNvSpPr/>
          <p:nvPr/>
        </p:nvSpPr>
        <p:spPr>
          <a:xfrm>
            <a:off x="744141" y="1668391"/>
            <a:ext cx="236220" cy="206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r>
              <a:rPr lang="en-US" altLang="zh-CN" sz="750">
                <a:latin typeface="Calibri"/>
                <a:ea typeface="宋体" pitchFamily="2" charset="-122"/>
              </a:rPr>
              <a:t>  </a:t>
            </a:r>
            <a:endParaRPr lang="en-US" altLang="zh-CN" sz="100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25607" name="矩形 141319"/>
          <p:cNvSpPr/>
          <p:nvPr/>
        </p:nvSpPr>
        <p:spPr>
          <a:xfrm>
            <a:off x="744141" y="2623391"/>
            <a:ext cx="203835" cy="18351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r>
              <a:rPr lang="en-US" altLang="zh-CN" sz="600">
                <a:latin typeface="Arial" panose="020B0604020202090204" pitchFamily="34" charset="0"/>
                <a:ea typeface="宋体" pitchFamily="2" charset="-122"/>
              </a:rPr>
              <a:t> </a:t>
            </a:r>
            <a:endParaRPr lang="en-US" altLang="zh-CN" sz="100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141321" name="直接连接符 141320"/>
          <p:cNvSpPr/>
          <p:nvPr/>
        </p:nvSpPr>
        <p:spPr>
          <a:xfrm flipH="1">
            <a:off x="5901929" y="1097685"/>
            <a:ext cx="0" cy="1782365"/>
          </a:xfrm>
          <a:prstGeom prst="line">
            <a:avLst/>
          </a:prstGeom>
          <a:ln w="38100" cap="flat" cmpd="sng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41322" name="文本框 141321"/>
          <p:cNvSpPr txBox="1"/>
          <p:nvPr/>
        </p:nvSpPr>
        <p:spPr>
          <a:xfrm>
            <a:off x="1688307" y="1659660"/>
            <a:ext cx="270272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latin typeface="Arial" panose="020B0604020202090204" pitchFamily="34" charset="0"/>
                <a:ea typeface="宋体" pitchFamily="2" charset="-122"/>
              </a:rPr>
              <a:t>1</a:t>
            </a:r>
          </a:p>
        </p:txBody>
      </p:sp>
      <p:sp>
        <p:nvSpPr>
          <p:cNvPr id="141323" name="文本框 141322"/>
          <p:cNvSpPr txBox="1"/>
          <p:nvPr/>
        </p:nvSpPr>
        <p:spPr>
          <a:xfrm>
            <a:off x="1582341" y="2091856"/>
            <a:ext cx="269081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latin typeface="Arial" panose="020B0604020202090204" pitchFamily="34" charset="0"/>
                <a:ea typeface="宋体" pitchFamily="2" charset="-122"/>
              </a:rPr>
              <a:t>2</a:t>
            </a:r>
          </a:p>
        </p:txBody>
      </p:sp>
      <p:sp>
        <p:nvSpPr>
          <p:cNvPr id="141324" name="文本框 141323"/>
          <p:cNvSpPr txBox="1"/>
          <p:nvPr/>
        </p:nvSpPr>
        <p:spPr>
          <a:xfrm>
            <a:off x="3470672" y="1748956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1800">
                <a:latin typeface="Arial" panose="020B0604020202090204" pitchFamily="34" charset="0"/>
                <a:ea typeface="宋体" pitchFamily="2" charset="-122"/>
              </a:rPr>
              <a:t>1</a:t>
            </a:r>
          </a:p>
        </p:txBody>
      </p:sp>
      <p:sp>
        <p:nvSpPr>
          <p:cNvPr id="141325" name="文本框 141324"/>
          <p:cNvSpPr txBox="1"/>
          <p:nvPr/>
        </p:nvSpPr>
        <p:spPr>
          <a:xfrm>
            <a:off x="3470672" y="2072806"/>
            <a:ext cx="270272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latin typeface="Arial" panose="020B0604020202090204" pitchFamily="34" charset="0"/>
                <a:ea typeface="宋体" pitchFamily="2" charset="-122"/>
              </a:rPr>
              <a:t>2</a:t>
            </a:r>
          </a:p>
        </p:txBody>
      </p:sp>
      <p:sp>
        <p:nvSpPr>
          <p:cNvPr id="141326" name="文本框 141325"/>
          <p:cNvSpPr txBox="1"/>
          <p:nvPr/>
        </p:nvSpPr>
        <p:spPr>
          <a:xfrm>
            <a:off x="3849291" y="2415706"/>
            <a:ext cx="270272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latin typeface="Arial" panose="020B0604020202090204" pitchFamily="34" charset="0"/>
                <a:ea typeface="宋体" pitchFamily="2" charset="-122"/>
              </a:rPr>
              <a:t>3</a:t>
            </a:r>
          </a:p>
        </p:txBody>
      </p:sp>
      <p:sp>
        <p:nvSpPr>
          <p:cNvPr id="141327" name="文本框 141326"/>
          <p:cNvSpPr txBox="1"/>
          <p:nvPr/>
        </p:nvSpPr>
        <p:spPr>
          <a:xfrm>
            <a:off x="2013347" y="2397847"/>
            <a:ext cx="270272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latin typeface="Arial" panose="020B0604020202090204" pitchFamily="34" charset="0"/>
                <a:ea typeface="宋体" pitchFamily="2" charset="-122"/>
              </a:rPr>
              <a:t>3</a:t>
            </a:r>
          </a:p>
        </p:txBody>
      </p:sp>
      <p:sp>
        <p:nvSpPr>
          <p:cNvPr id="141328" name="文本框 141327"/>
          <p:cNvSpPr txBox="1"/>
          <p:nvPr/>
        </p:nvSpPr>
        <p:spPr>
          <a:xfrm>
            <a:off x="2499122" y="2091856"/>
            <a:ext cx="270272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latin typeface="Arial" panose="020B0604020202090204" pitchFamily="34" charset="0"/>
                <a:ea typeface="宋体" pitchFamily="2" charset="-122"/>
              </a:rPr>
              <a:t>4</a:t>
            </a:r>
          </a:p>
        </p:txBody>
      </p:sp>
      <p:sp>
        <p:nvSpPr>
          <p:cNvPr id="141329" name="文本框 141328"/>
          <p:cNvSpPr txBox="1"/>
          <p:nvPr/>
        </p:nvSpPr>
        <p:spPr>
          <a:xfrm>
            <a:off x="4226720" y="1714429"/>
            <a:ext cx="270272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latin typeface="Arial" panose="020B0604020202090204" pitchFamily="34" charset="0"/>
                <a:ea typeface="宋体" pitchFamily="2" charset="-122"/>
              </a:rPr>
              <a:t>4</a:t>
            </a:r>
          </a:p>
        </p:txBody>
      </p:sp>
      <p:sp>
        <p:nvSpPr>
          <p:cNvPr id="141330" name="文本框 141329"/>
          <p:cNvSpPr txBox="1"/>
          <p:nvPr/>
        </p:nvSpPr>
        <p:spPr>
          <a:xfrm>
            <a:off x="5361385" y="1659660"/>
            <a:ext cx="270272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latin typeface="Arial" panose="020B0604020202090204" pitchFamily="34" charset="0"/>
                <a:ea typeface="宋体" pitchFamily="2" charset="-122"/>
              </a:rPr>
              <a:t>1</a:t>
            </a:r>
          </a:p>
        </p:txBody>
      </p:sp>
      <p:sp>
        <p:nvSpPr>
          <p:cNvPr id="141331" name="文本框 141330"/>
          <p:cNvSpPr txBox="1"/>
          <p:nvPr/>
        </p:nvSpPr>
        <p:spPr>
          <a:xfrm>
            <a:off x="5361385" y="2038278"/>
            <a:ext cx="270272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800">
                <a:latin typeface="Arial" panose="020B0604020202090204" pitchFamily="34" charset="0"/>
                <a:ea typeface="宋体" pitchFamily="2" charset="-122"/>
              </a:rPr>
              <a:t>2</a:t>
            </a:r>
          </a:p>
        </p:txBody>
      </p:sp>
      <p:sp>
        <p:nvSpPr>
          <p:cNvPr id="141332" name="矩形 141331"/>
          <p:cNvSpPr/>
          <p:nvPr/>
        </p:nvSpPr>
        <p:spPr>
          <a:xfrm>
            <a:off x="548283" y="404664"/>
            <a:ext cx="5347097" cy="460375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42999"/>
                  </a:schemeClr>
                </a:solidFill>
              </a14:hiddenFill>
            </a:ext>
          </a:extLst>
        </p:spPr>
        <p:txBody>
          <a:bodyPr anchor="t">
            <a:spAutoFit/>
          </a:bodyPr>
          <a:lstStyle/>
          <a:p>
            <a:r>
              <a:rPr lang="en-US" altLang="zh-CN" sz="2400" b="1">
                <a:solidFill>
                  <a:schemeClr val="tx1"/>
                </a:solidFill>
                <a:latin typeface="微软雅黑" charset="-122"/>
                <a:ea typeface="微软雅黑" charset="-122"/>
              </a:rPr>
              <a:t>②</a:t>
            </a:r>
            <a:r>
              <a:rPr lang="zh-CN" altLang="en-US" sz="2400" b="1">
                <a:solidFill>
                  <a:schemeClr val="tx1"/>
                </a:solidFill>
                <a:latin typeface="微软雅黑" charset="-122"/>
                <a:ea typeface="微软雅黑" charset="-122"/>
              </a:rPr>
              <a:t>当苯环上的三个取代基各不相同时</a:t>
            </a:r>
          </a:p>
        </p:txBody>
      </p:sp>
      <p:sp>
        <p:nvSpPr>
          <p:cNvPr id="141333" name="文本框 141332"/>
          <p:cNvSpPr txBox="1"/>
          <p:nvPr/>
        </p:nvSpPr>
        <p:spPr>
          <a:xfrm>
            <a:off x="5872272" y="404664"/>
            <a:ext cx="1134666" cy="55308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000" b="1">
                <a:solidFill>
                  <a:srgbClr val="FF0000"/>
                </a:solidFill>
                <a:latin typeface="Times New Roman" panose="02020503050405090304" pitchFamily="18" charset="0"/>
                <a:ea typeface="宋体" pitchFamily="2" charset="-122"/>
              </a:rPr>
              <a:t>10</a:t>
            </a:r>
            <a:r>
              <a:rPr lang="zh-CN" altLang="en-US" sz="3000" b="1">
                <a:solidFill>
                  <a:srgbClr val="FF0000"/>
                </a:solidFill>
                <a:latin typeface="Times New Roman" panose="02020503050405090304" pitchFamily="18" charset="0"/>
                <a:ea typeface="宋体" pitchFamily="2" charset="-122"/>
              </a:rPr>
              <a:t>种</a:t>
            </a:r>
          </a:p>
        </p:txBody>
      </p:sp>
      <p:sp>
        <p:nvSpPr>
          <p:cNvPr id="111641" name="Text Box 25"/>
          <p:cNvSpPr txBox="1"/>
          <p:nvPr/>
        </p:nvSpPr>
        <p:spPr>
          <a:xfrm>
            <a:off x="2066926" y="3093172"/>
            <a:ext cx="352425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400">
                <a:latin typeface="Arial" panose="020B0604020202090204" pitchFamily="34" charset="0"/>
                <a:ea typeface="宋体" pitchFamily="2" charset="-122"/>
              </a:rPr>
              <a:t>4</a:t>
            </a:r>
          </a:p>
        </p:txBody>
      </p:sp>
      <p:sp>
        <p:nvSpPr>
          <p:cNvPr id="111642" name="Text Box 26"/>
          <p:cNvSpPr txBox="1"/>
          <p:nvPr/>
        </p:nvSpPr>
        <p:spPr>
          <a:xfrm>
            <a:off x="3849291" y="3093172"/>
            <a:ext cx="352425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400">
                <a:latin typeface="Arial" panose="020B0604020202090204" pitchFamily="34" charset="0"/>
                <a:ea typeface="宋体" pitchFamily="2" charset="-122"/>
              </a:rPr>
              <a:t>4</a:t>
            </a:r>
          </a:p>
        </p:txBody>
      </p:sp>
      <p:sp>
        <p:nvSpPr>
          <p:cNvPr id="111643" name="Text Box 27"/>
          <p:cNvSpPr txBox="1"/>
          <p:nvPr/>
        </p:nvSpPr>
        <p:spPr>
          <a:xfrm>
            <a:off x="5738813" y="3096744"/>
            <a:ext cx="352425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400">
                <a:latin typeface="Arial" panose="020B0604020202090204" pitchFamily="34" charset="0"/>
                <a:ea typeface="宋体" pitchFamily="2" charset="-122"/>
              </a:rPr>
              <a:t>2</a:t>
            </a:r>
          </a:p>
        </p:txBody>
      </p:sp>
      <p:sp>
        <p:nvSpPr>
          <p:cNvPr id="25624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 anchor="t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kern="1200" baseline="0"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i="0" u="none" kern="1200" baseline="0"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i="0" u="none" kern="1200" baseline="0"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i="0" u="none" kern="1200" baseline="0"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="0" i="0" u="none" kern="1200" baseline="0"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  <a:cs typeface="+mn-cs"/>
              </a:defRPr>
            </a:lvl5pPr>
          </a:lstStyle>
          <a:p>
            <a:pPr lvl="0" indent="0" algn="r"/>
            <a:fld id="{9A0DB2DC-4C9A-4742-B13C-FB6460FD3503}" type="slidenum">
              <a:rPr lang="zh-CN" altLang="en-US" sz="1050"/>
              <a:t>33</a:t>
            </a:fld>
            <a:endParaRPr lang="zh-CN" altLang="en-US" sz="1050"/>
          </a:p>
        </p:txBody>
      </p:sp>
      <p:sp>
        <p:nvSpPr>
          <p:cNvPr id="26" name="object 2"/>
          <p:cNvSpPr/>
          <p:nvPr/>
        </p:nvSpPr>
        <p:spPr>
          <a:xfrm flipH="1">
            <a:off x="7614515" y="4855573"/>
            <a:ext cx="0" cy="669925"/>
          </a:xfrm>
          <a:custGeom>
            <a:avLst/>
            <a:gdLst/>
            <a:ahLst/>
            <a:cxnLst/>
            <a:rect l="l" t="t" r="r" b="b"/>
            <a:pathLst>
              <a:path h="669925">
                <a:moveTo>
                  <a:pt x="0" y="669925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3"/>
          <p:cNvSpPr/>
          <p:nvPr/>
        </p:nvSpPr>
        <p:spPr>
          <a:xfrm>
            <a:off x="7035077" y="4519023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5" h="336550">
                <a:moveTo>
                  <a:pt x="0" y="0"/>
                </a:moveTo>
                <a:lnTo>
                  <a:pt x="579437" y="3365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4"/>
          <p:cNvSpPr/>
          <p:nvPr/>
        </p:nvSpPr>
        <p:spPr>
          <a:xfrm>
            <a:off x="7028727" y="4625385"/>
            <a:ext cx="500380" cy="288925"/>
          </a:xfrm>
          <a:custGeom>
            <a:avLst/>
            <a:gdLst/>
            <a:ahLst/>
            <a:cxnLst/>
            <a:rect l="l" t="t" r="r" b="b"/>
            <a:pathLst>
              <a:path w="500380" h="288925">
                <a:moveTo>
                  <a:pt x="0" y="0"/>
                </a:moveTo>
                <a:lnTo>
                  <a:pt x="500062" y="28892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5"/>
          <p:cNvSpPr/>
          <p:nvPr/>
        </p:nvSpPr>
        <p:spPr>
          <a:xfrm>
            <a:off x="7028727" y="5523910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5" h="336550">
                <a:moveTo>
                  <a:pt x="0" y="336550"/>
                </a:moveTo>
                <a:lnTo>
                  <a:pt x="579437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6"/>
          <p:cNvSpPr/>
          <p:nvPr/>
        </p:nvSpPr>
        <p:spPr>
          <a:xfrm>
            <a:off x="7028727" y="5466760"/>
            <a:ext cx="500380" cy="288925"/>
          </a:xfrm>
          <a:custGeom>
            <a:avLst/>
            <a:gdLst/>
            <a:ahLst/>
            <a:cxnLst/>
            <a:rect l="l" t="t" r="r" b="b"/>
            <a:pathLst>
              <a:path w="500380" h="288925">
                <a:moveTo>
                  <a:pt x="0" y="288925"/>
                </a:moveTo>
                <a:lnTo>
                  <a:pt x="500062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7"/>
          <p:cNvSpPr/>
          <p:nvPr/>
        </p:nvSpPr>
        <p:spPr>
          <a:xfrm>
            <a:off x="6455640" y="4519023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5" h="336550">
                <a:moveTo>
                  <a:pt x="0" y="336550"/>
                </a:moveTo>
                <a:lnTo>
                  <a:pt x="579437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8"/>
          <p:cNvSpPr/>
          <p:nvPr/>
        </p:nvSpPr>
        <p:spPr>
          <a:xfrm>
            <a:off x="6455640" y="5525498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5" h="336550">
                <a:moveTo>
                  <a:pt x="0" y="0"/>
                </a:moveTo>
                <a:lnTo>
                  <a:pt x="579437" y="3365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9"/>
          <p:cNvSpPr/>
          <p:nvPr/>
        </p:nvSpPr>
        <p:spPr>
          <a:xfrm flipH="1">
            <a:off x="6455640" y="4855573"/>
            <a:ext cx="0" cy="669925"/>
          </a:xfrm>
          <a:custGeom>
            <a:avLst/>
            <a:gdLst/>
            <a:ahLst/>
            <a:cxnLst/>
            <a:rect l="l" t="t" r="r" b="b"/>
            <a:pathLst>
              <a:path h="669925">
                <a:moveTo>
                  <a:pt x="0" y="669925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10"/>
          <p:cNvSpPr/>
          <p:nvPr/>
        </p:nvSpPr>
        <p:spPr>
          <a:xfrm flipH="1">
            <a:off x="6547715" y="4901610"/>
            <a:ext cx="0" cy="577850"/>
          </a:xfrm>
          <a:custGeom>
            <a:avLst/>
            <a:gdLst/>
            <a:ahLst/>
            <a:cxnLst/>
            <a:rect l="l" t="t" r="r" b="b"/>
            <a:pathLst>
              <a:path h="577850">
                <a:moveTo>
                  <a:pt x="0" y="577850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11"/>
          <p:cNvSpPr/>
          <p:nvPr/>
        </p:nvSpPr>
        <p:spPr>
          <a:xfrm flipH="1">
            <a:off x="7035077" y="5862048"/>
            <a:ext cx="0" cy="307975"/>
          </a:xfrm>
          <a:custGeom>
            <a:avLst/>
            <a:gdLst/>
            <a:ahLst/>
            <a:cxnLst/>
            <a:rect l="l" t="t" r="r" b="b"/>
            <a:pathLst>
              <a:path h="307975">
                <a:moveTo>
                  <a:pt x="0" y="0"/>
                </a:moveTo>
                <a:lnTo>
                  <a:pt x="0" y="30797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2"/>
          <p:cNvSpPr/>
          <p:nvPr/>
        </p:nvSpPr>
        <p:spPr>
          <a:xfrm flipH="1">
            <a:off x="7035077" y="4071348"/>
            <a:ext cx="0" cy="447675"/>
          </a:xfrm>
          <a:custGeom>
            <a:avLst/>
            <a:gdLst/>
            <a:ahLst/>
            <a:cxnLst/>
            <a:rect l="l" t="t" r="r" b="b"/>
            <a:pathLst>
              <a:path h="447675">
                <a:moveTo>
                  <a:pt x="0" y="447675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13"/>
          <p:cNvSpPr/>
          <p:nvPr/>
        </p:nvSpPr>
        <p:spPr>
          <a:xfrm>
            <a:off x="712205" y="5544547"/>
            <a:ext cx="577850" cy="336550"/>
          </a:xfrm>
          <a:custGeom>
            <a:avLst/>
            <a:gdLst/>
            <a:ahLst/>
            <a:cxnLst/>
            <a:rect l="l" t="t" r="r" b="b"/>
            <a:pathLst>
              <a:path w="577850" h="336550">
                <a:moveTo>
                  <a:pt x="0" y="0"/>
                </a:moveTo>
                <a:lnTo>
                  <a:pt x="577850" y="3365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14"/>
          <p:cNvSpPr/>
          <p:nvPr/>
        </p:nvSpPr>
        <p:spPr>
          <a:xfrm>
            <a:off x="1290056" y="5544547"/>
            <a:ext cx="579755" cy="336550"/>
          </a:xfrm>
          <a:custGeom>
            <a:avLst/>
            <a:gdLst/>
            <a:ahLst/>
            <a:cxnLst/>
            <a:rect l="l" t="t" r="r" b="b"/>
            <a:pathLst>
              <a:path w="579754" h="336550">
                <a:moveTo>
                  <a:pt x="579437" y="0"/>
                </a:moveTo>
                <a:lnTo>
                  <a:pt x="0" y="33655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5"/>
          <p:cNvSpPr/>
          <p:nvPr/>
        </p:nvSpPr>
        <p:spPr>
          <a:xfrm>
            <a:off x="1283706" y="5485811"/>
            <a:ext cx="500380" cy="288925"/>
          </a:xfrm>
          <a:custGeom>
            <a:avLst/>
            <a:gdLst/>
            <a:ahLst/>
            <a:cxnLst/>
            <a:rect l="l" t="t" r="r" b="b"/>
            <a:pathLst>
              <a:path w="500379" h="288925">
                <a:moveTo>
                  <a:pt x="500062" y="0"/>
                </a:moveTo>
                <a:lnTo>
                  <a:pt x="0" y="28892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16"/>
          <p:cNvSpPr/>
          <p:nvPr/>
        </p:nvSpPr>
        <p:spPr>
          <a:xfrm flipH="1">
            <a:off x="712206" y="4873035"/>
            <a:ext cx="0" cy="671830"/>
          </a:xfrm>
          <a:custGeom>
            <a:avLst/>
            <a:gdLst/>
            <a:ahLst/>
            <a:cxnLst/>
            <a:rect l="l" t="t" r="r" b="b"/>
            <a:pathLst>
              <a:path h="671829">
                <a:moveTo>
                  <a:pt x="0" y="0"/>
                </a:moveTo>
                <a:lnTo>
                  <a:pt x="0" y="6715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17"/>
          <p:cNvSpPr/>
          <p:nvPr/>
        </p:nvSpPr>
        <p:spPr>
          <a:xfrm flipH="1">
            <a:off x="804280" y="4919072"/>
            <a:ext cx="0" cy="579755"/>
          </a:xfrm>
          <a:custGeom>
            <a:avLst/>
            <a:gdLst/>
            <a:ahLst/>
            <a:cxnLst/>
            <a:rect l="l" t="t" r="r" b="b"/>
            <a:pathLst>
              <a:path h="579754">
                <a:moveTo>
                  <a:pt x="0" y="0"/>
                </a:moveTo>
                <a:lnTo>
                  <a:pt x="0" y="57943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18"/>
          <p:cNvSpPr/>
          <p:nvPr/>
        </p:nvSpPr>
        <p:spPr>
          <a:xfrm flipH="1">
            <a:off x="1869493" y="4873035"/>
            <a:ext cx="0" cy="671830"/>
          </a:xfrm>
          <a:custGeom>
            <a:avLst/>
            <a:gdLst/>
            <a:ahLst/>
            <a:cxnLst/>
            <a:rect l="l" t="t" r="r" b="b"/>
            <a:pathLst>
              <a:path h="671829">
                <a:moveTo>
                  <a:pt x="0" y="0"/>
                </a:moveTo>
                <a:lnTo>
                  <a:pt x="0" y="67151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19"/>
          <p:cNvSpPr/>
          <p:nvPr/>
        </p:nvSpPr>
        <p:spPr>
          <a:xfrm>
            <a:off x="712206" y="4538072"/>
            <a:ext cx="577850" cy="335280"/>
          </a:xfrm>
          <a:custGeom>
            <a:avLst/>
            <a:gdLst/>
            <a:ahLst/>
            <a:cxnLst/>
            <a:rect l="l" t="t" r="r" b="b"/>
            <a:pathLst>
              <a:path w="577850" h="335279">
                <a:moveTo>
                  <a:pt x="577850" y="0"/>
                </a:moveTo>
                <a:lnTo>
                  <a:pt x="0" y="33496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20"/>
          <p:cNvSpPr/>
          <p:nvPr/>
        </p:nvSpPr>
        <p:spPr>
          <a:xfrm>
            <a:off x="1290056" y="4538073"/>
            <a:ext cx="579755" cy="335280"/>
          </a:xfrm>
          <a:custGeom>
            <a:avLst/>
            <a:gdLst/>
            <a:ahLst/>
            <a:cxnLst/>
            <a:rect l="l" t="t" r="r" b="b"/>
            <a:pathLst>
              <a:path w="579754" h="335279">
                <a:moveTo>
                  <a:pt x="0" y="0"/>
                </a:moveTo>
                <a:lnTo>
                  <a:pt x="579437" y="33496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21"/>
          <p:cNvSpPr/>
          <p:nvPr/>
        </p:nvSpPr>
        <p:spPr>
          <a:xfrm>
            <a:off x="1283705" y="4636497"/>
            <a:ext cx="500380" cy="288925"/>
          </a:xfrm>
          <a:custGeom>
            <a:avLst/>
            <a:gdLst/>
            <a:ahLst/>
            <a:cxnLst/>
            <a:rect l="l" t="t" r="r" b="b"/>
            <a:pathLst>
              <a:path w="500379" h="288925">
                <a:moveTo>
                  <a:pt x="0" y="0"/>
                </a:moveTo>
                <a:lnTo>
                  <a:pt x="500062" y="28892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22"/>
          <p:cNvSpPr/>
          <p:nvPr/>
        </p:nvSpPr>
        <p:spPr>
          <a:xfrm>
            <a:off x="1869493" y="4439648"/>
            <a:ext cx="316230" cy="433705"/>
          </a:xfrm>
          <a:custGeom>
            <a:avLst/>
            <a:gdLst/>
            <a:ahLst/>
            <a:cxnLst/>
            <a:rect l="l" t="t" r="r" b="b"/>
            <a:pathLst>
              <a:path w="316229" h="433704">
                <a:moveTo>
                  <a:pt x="0" y="433387"/>
                </a:moveTo>
                <a:lnTo>
                  <a:pt x="315912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23"/>
          <p:cNvSpPr/>
          <p:nvPr/>
        </p:nvSpPr>
        <p:spPr>
          <a:xfrm>
            <a:off x="1869494" y="5544547"/>
            <a:ext cx="322580" cy="297180"/>
          </a:xfrm>
          <a:custGeom>
            <a:avLst/>
            <a:gdLst/>
            <a:ahLst/>
            <a:cxnLst/>
            <a:rect l="l" t="t" r="r" b="b"/>
            <a:pathLst>
              <a:path w="322579" h="297179">
                <a:moveTo>
                  <a:pt x="0" y="0"/>
                </a:moveTo>
                <a:lnTo>
                  <a:pt x="322262" y="29686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24"/>
          <p:cNvSpPr/>
          <p:nvPr/>
        </p:nvSpPr>
        <p:spPr>
          <a:xfrm>
            <a:off x="3573896" y="5462308"/>
            <a:ext cx="570865" cy="354330"/>
          </a:xfrm>
          <a:custGeom>
            <a:avLst/>
            <a:gdLst/>
            <a:ahLst/>
            <a:cxnLst/>
            <a:rect l="l" t="t" r="r" b="b"/>
            <a:pathLst>
              <a:path w="570865" h="354329">
                <a:moveTo>
                  <a:pt x="0" y="0"/>
                </a:moveTo>
                <a:lnTo>
                  <a:pt x="570496" y="354203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25"/>
          <p:cNvSpPr/>
          <p:nvPr/>
        </p:nvSpPr>
        <p:spPr>
          <a:xfrm>
            <a:off x="4144399" y="5500924"/>
            <a:ext cx="590550" cy="315595"/>
          </a:xfrm>
          <a:custGeom>
            <a:avLst/>
            <a:gdLst/>
            <a:ahLst/>
            <a:cxnLst/>
            <a:rect l="l" t="t" r="r" b="b"/>
            <a:pathLst>
              <a:path w="590550" h="315595">
                <a:moveTo>
                  <a:pt x="590207" y="0"/>
                </a:moveTo>
                <a:lnTo>
                  <a:pt x="0" y="315594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26"/>
          <p:cNvSpPr/>
          <p:nvPr/>
        </p:nvSpPr>
        <p:spPr>
          <a:xfrm>
            <a:off x="4138363" y="5440262"/>
            <a:ext cx="511175" cy="271780"/>
          </a:xfrm>
          <a:custGeom>
            <a:avLst/>
            <a:gdLst/>
            <a:ahLst/>
            <a:cxnLst/>
            <a:rect l="l" t="t" r="r" b="b"/>
            <a:pathLst>
              <a:path w="511175" h="271779">
                <a:moveTo>
                  <a:pt x="510578" y="0"/>
                </a:moveTo>
                <a:lnTo>
                  <a:pt x="0" y="271602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27"/>
          <p:cNvSpPr/>
          <p:nvPr/>
        </p:nvSpPr>
        <p:spPr>
          <a:xfrm>
            <a:off x="3573892" y="4793351"/>
            <a:ext cx="21590" cy="669290"/>
          </a:xfrm>
          <a:custGeom>
            <a:avLst/>
            <a:gdLst/>
            <a:ahLst/>
            <a:cxnLst/>
            <a:rect l="l" t="t" r="r" b="b"/>
            <a:pathLst>
              <a:path w="21589" h="669289">
                <a:moveTo>
                  <a:pt x="21069" y="0"/>
                </a:moveTo>
                <a:lnTo>
                  <a:pt x="0" y="668959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28"/>
          <p:cNvSpPr/>
          <p:nvPr/>
        </p:nvSpPr>
        <p:spPr>
          <a:xfrm>
            <a:off x="3669010" y="4843222"/>
            <a:ext cx="18415" cy="577850"/>
          </a:xfrm>
          <a:custGeom>
            <a:avLst/>
            <a:gdLst/>
            <a:ahLst/>
            <a:cxnLst/>
            <a:rect l="l" t="t" r="r" b="b"/>
            <a:pathLst>
              <a:path w="18414" h="577850">
                <a:moveTo>
                  <a:pt x="18313" y="0"/>
                </a:moveTo>
                <a:lnTo>
                  <a:pt x="0" y="577240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29"/>
          <p:cNvSpPr/>
          <p:nvPr/>
        </p:nvSpPr>
        <p:spPr>
          <a:xfrm>
            <a:off x="4734602" y="4831966"/>
            <a:ext cx="21590" cy="669290"/>
          </a:xfrm>
          <a:custGeom>
            <a:avLst/>
            <a:gdLst/>
            <a:ahLst/>
            <a:cxnLst/>
            <a:rect l="l" t="t" r="r" b="b"/>
            <a:pathLst>
              <a:path w="21590" h="669289">
                <a:moveTo>
                  <a:pt x="21069" y="0"/>
                </a:moveTo>
                <a:lnTo>
                  <a:pt x="0" y="668959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30"/>
          <p:cNvSpPr/>
          <p:nvPr/>
        </p:nvSpPr>
        <p:spPr>
          <a:xfrm>
            <a:off x="3594965" y="4477761"/>
            <a:ext cx="590550" cy="315595"/>
          </a:xfrm>
          <a:custGeom>
            <a:avLst/>
            <a:gdLst/>
            <a:ahLst/>
            <a:cxnLst/>
            <a:rect l="l" t="t" r="r" b="b"/>
            <a:pathLst>
              <a:path w="590550" h="315595">
                <a:moveTo>
                  <a:pt x="590207" y="0"/>
                </a:moveTo>
                <a:lnTo>
                  <a:pt x="0" y="31559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31"/>
          <p:cNvSpPr/>
          <p:nvPr/>
        </p:nvSpPr>
        <p:spPr>
          <a:xfrm>
            <a:off x="4185172" y="4477762"/>
            <a:ext cx="570865" cy="354330"/>
          </a:xfrm>
          <a:custGeom>
            <a:avLst/>
            <a:gdLst/>
            <a:ahLst/>
            <a:cxnLst/>
            <a:rect l="l" t="t" r="r" b="b"/>
            <a:pathLst>
              <a:path w="570865" h="354329">
                <a:moveTo>
                  <a:pt x="0" y="0"/>
                </a:moveTo>
                <a:lnTo>
                  <a:pt x="570496" y="354203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32"/>
          <p:cNvSpPr/>
          <p:nvPr/>
        </p:nvSpPr>
        <p:spPr>
          <a:xfrm>
            <a:off x="4175718" y="4580269"/>
            <a:ext cx="492759" cy="306070"/>
          </a:xfrm>
          <a:custGeom>
            <a:avLst/>
            <a:gdLst/>
            <a:ahLst/>
            <a:cxnLst/>
            <a:rect l="l" t="t" r="r" b="b"/>
            <a:pathLst>
              <a:path w="492759" h="306070">
                <a:moveTo>
                  <a:pt x="0" y="0"/>
                </a:moveTo>
                <a:lnTo>
                  <a:pt x="492277" y="305638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33"/>
          <p:cNvSpPr/>
          <p:nvPr/>
        </p:nvSpPr>
        <p:spPr>
          <a:xfrm>
            <a:off x="4755671" y="4695734"/>
            <a:ext cx="316865" cy="136525"/>
          </a:xfrm>
          <a:custGeom>
            <a:avLst/>
            <a:gdLst/>
            <a:ahLst/>
            <a:cxnLst/>
            <a:rect l="l" t="t" r="r" b="b"/>
            <a:pathLst>
              <a:path w="316865" h="136525">
                <a:moveTo>
                  <a:pt x="0" y="136232"/>
                </a:moveTo>
                <a:lnTo>
                  <a:pt x="316293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34"/>
          <p:cNvSpPr/>
          <p:nvPr/>
        </p:nvSpPr>
        <p:spPr>
          <a:xfrm>
            <a:off x="4144392" y="5816514"/>
            <a:ext cx="45085" cy="476250"/>
          </a:xfrm>
          <a:custGeom>
            <a:avLst/>
            <a:gdLst/>
            <a:ahLst/>
            <a:cxnLst/>
            <a:rect l="l" t="t" r="r" b="b"/>
            <a:pathLst>
              <a:path w="45084" h="476250">
                <a:moveTo>
                  <a:pt x="0" y="0"/>
                </a:moveTo>
                <a:lnTo>
                  <a:pt x="44488" y="476084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35"/>
          <p:cNvSpPr txBox="1"/>
          <p:nvPr/>
        </p:nvSpPr>
        <p:spPr>
          <a:xfrm>
            <a:off x="6828702" y="5926437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solidFill>
                  <a:srgbClr val="0070C0"/>
                </a:solidFill>
                <a:latin typeface="Times New Roman"/>
                <a:cs typeface="Times New Roman"/>
              </a:rPr>
              <a:t>y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60" name="object 36"/>
          <p:cNvSpPr txBox="1"/>
          <p:nvPr/>
        </p:nvSpPr>
        <p:spPr>
          <a:xfrm>
            <a:off x="2204099" y="5545627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solidFill>
                  <a:srgbClr val="0070C0"/>
                </a:solidFill>
                <a:latin typeface="Times New Roman"/>
                <a:cs typeface="Times New Roman"/>
              </a:rPr>
              <a:t>y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61" name="object 37"/>
          <p:cNvSpPr txBox="1"/>
          <p:nvPr/>
        </p:nvSpPr>
        <p:spPr>
          <a:xfrm>
            <a:off x="2178496" y="3902755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62" name="object 38"/>
          <p:cNvSpPr txBox="1"/>
          <p:nvPr/>
        </p:nvSpPr>
        <p:spPr>
          <a:xfrm>
            <a:off x="5066366" y="4093640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63" name="object 39"/>
          <p:cNvSpPr/>
          <p:nvPr/>
        </p:nvSpPr>
        <p:spPr>
          <a:xfrm flipH="1">
            <a:off x="7050952" y="4085636"/>
            <a:ext cx="0" cy="2087880"/>
          </a:xfrm>
          <a:custGeom>
            <a:avLst/>
            <a:gdLst/>
            <a:ahLst/>
            <a:cxnLst/>
            <a:rect l="l" t="t" r="r" b="b"/>
            <a:pathLst>
              <a:path h="2087879">
                <a:moveTo>
                  <a:pt x="0" y="0"/>
                </a:moveTo>
                <a:lnTo>
                  <a:pt x="0" y="2087562"/>
                </a:lnTo>
              </a:path>
            </a:pathLst>
          </a:custGeom>
          <a:ln w="28575">
            <a:solidFill>
              <a:srgbClr val="FF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40"/>
          <p:cNvSpPr txBox="1"/>
          <p:nvPr/>
        </p:nvSpPr>
        <p:spPr>
          <a:xfrm>
            <a:off x="4058657" y="6045499"/>
            <a:ext cx="3302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>
                <a:solidFill>
                  <a:srgbClr val="0070C0"/>
                </a:solidFill>
                <a:latin typeface="Times New Roman"/>
                <a:cs typeface="Times New Roman"/>
              </a:rPr>
              <a:t>y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65" name="object 41"/>
          <p:cNvSpPr/>
          <p:nvPr/>
        </p:nvSpPr>
        <p:spPr>
          <a:xfrm>
            <a:off x="6403252" y="4807948"/>
            <a:ext cx="161925" cy="161925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42"/>
          <p:cNvSpPr/>
          <p:nvPr/>
        </p:nvSpPr>
        <p:spPr>
          <a:xfrm>
            <a:off x="1275768" y="4498385"/>
            <a:ext cx="161925" cy="161925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43"/>
          <p:cNvSpPr/>
          <p:nvPr/>
        </p:nvSpPr>
        <p:spPr>
          <a:xfrm>
            <a:off x="632830" y="4855573"/>
            <a:ext cx="161925" cy="161925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44"/>
          <p:cNvSpPr/>
          <p:nvPr/>
        </p:nvSpPr>
        <p:spPr>
          <a:xfrm>
            <a:off x="4633332" y="5427073"/>
            <a:ext cx="161925" cy="161925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45"/>
          <p:cNvSpPr/>
          <p:nvPr/>
        </p:nvSpPr>
        <p:spPr>
          <a:xfrm>
            <a:off x="4133268" y="4426948"/>
            <a:ext cx="161925" cy="161925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49"/>
          <p:cNvSpPr txBox="1"/>
          <p:nvPr/>
        </p:nvSpPr>
        <p:spPr>
          <a:xfrm>
            <a:off x="6840527" y="3482995"/>
            <a:ext cx="3060065" cy="82073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640"/>
              </a:spcBef>
              <a:tabLst>
                <a:tab pos="1675130" algn="l"/>
              </a:tabLst>
            </a:pPr>
            <a:r>
              <a:rPr sz="4800" b="1" smtClean="0">
                <a:latin typeface="Times New Roman"/>
                <a:cs typeface="Times New Roman"/>
              </a:rPr>
              <a:t>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71" name="object 52"/>
          <p:cNvSpPr/>
          <p:nvPr/>
        </p:nvSpPr>
        <p:spPr>
          <a:xfrm>
            <a:off x="3564943" y="4715873"/>
            <a:ext cx="155575" cy="155575"/>
          </a:xfrm>
          <a:prstGeom prst="rect">
            <a:avLst/>
          </a:prstGeom>
          <a:blipFill>
            <a:blip r:embed="rId11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53"/>
          <p:cNvSpPr/>
          <p:nvPr/>
        </p:nvSpPr>
        <p:spPr>
          <a:xfrm>
            <a:off x="1213855" y="5793785"/>
            <a:ext cx="142875" cy="142875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54"/>
          <p:cNvSpPr/>
          <p:nvPr/>
        </p:nvSpPr>
        <p:spPr>
          <a:xfrm>
            <a:off x="6412777" y="5460411"/>
            <a:ext cx="142875" cy="142875"/>
          </a:xfrm>
          <a:prstGeom prst="rect">
            <a:avLst/>
          </a:prstGeom>
          <a:blipFill>
            <a:blip r:embed="rId13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55"/>
          <p:cNvSpPr/>
          <p:nvPr/>
        </p:nvSpPr>
        <p:spPr>
          <a:xfrm>
            <a:off x="7555777" y="5460411"/>
            <a:ext cx="142875" cy="142875"/>
          </a:xfrm>
          <a:prstGeom prst="rect">
            <a:avLst/>
          </a:prstGeom>
          <a:blipFill>
            <a:blip r:embed="rId13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56"/>
          <p:cNvSpPr/>
          <p:nvPr/>
        </p:nvSpPr>
        <p:spPr>
          <a:xfrm>
            <a:off x="7546252" y="4807948"/>
            <a:ext cx="161925" cy="161925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57"/>
          <p:cNvSpPr/>
          <p:nvPr/>
        </p:nvSpPr>
        <p:spPr>
          <a:xfrm>
            <a:off x="636005" y="5501685"/>
            <a:ext cx="155575" cy="155575"/>
          </a:xfrm>
          <a:prstGeom prst="rect">
            <a:avLst/>
          </a:prstGeom>
          <a:blipFill>
            <a:blip r:embed="rId11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58"/>
          <p:cNvSpPr/>
          <p:nvPr/>
        </p:nvSpPr>
        <p:spPr>
          <a:xfrm>
            <a:off x="3571293" y="5436598"/>
            <a:ext cx="142875" cy="142875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1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1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1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41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1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1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1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1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4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41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11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41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22" grpId="0"/>
      <p:bldP spid="141323" grpId="0"/>
      <p:bldP spid="141324" grpId="0"/>
      <p:bldP spid="141325" grpId="0"/>
      <p:bldP spid="141326" grpId="0"/>
      <p:bldP spid="141327" grpId="0"/>
      <p:bldP spid="141328" grpId="0"/>
      <p:bldP spid="141329" grpId="0"/>
      <p:bldP spid="141330" grpId="0"/>
      <p:bldP spid="141331" grpId="0"/>
      <p:bldP spid="141332" grpId="0"/>
      <p:bldP spid="141333" grpId="0"/>
      <p:bldP spid="111641" grpId="0"/>
      <p:bldP spid="111642" grpId="0"/>
      <p:bldP spid="11164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文本框 100"/>
          <p:cNvSpPr txBox="1"/>
          <p:nvPr/>
        </p:nvSpPr>
        <p:spPr>
          <a:xfrm>
            <a:off x="290830" y="472440"/>
            <a:ext cx="8562975" cy="5692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266700" indent="-266700" algn="l"/>
            <a:r>
              <a:rPr lang="zh-CN" altLang="en-US" sz="2800" b="1">
                <a:latin typeface="宋体"/>
                <a:cs typeface="宋体"/>
              </a:rPr>
              <a:t>练习</a:t>
            </a:r>
            <a:r>
              <a:rPr lang="en-US" altLang="zh-CN" sz="2800" b="1">
                <a:latin typeface="宋体"/>
                <a:cs typeface="宋体"/>
              </a:rPr>
              <a:t>1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．链烃分子中的氢被两个或多个苯基取代的化合物称为多苯代脂烃，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m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、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n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是两种简单的多苯代烃。下列说法正确的是</a:t>
            </a:r>
            <a:endParaRPr lang="zh-CN" altLang="en-US" sz="2800" b="1">
              <a:solidFill>
                <a:srgbClr val="000000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266700" indent="-266700" algn="l"/>
            <a:r>
              <a:rPr lang="zh-CN" altLang="en-US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</a:p>
          <a:p>
            <a:pPr marL="266700" indent="-266700" algn="l"/>
            <a:r>
              <a:rPr lang="zh-CN" altLang="en-US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</a:t>
            </a:r>
          </a:p>
          <a:p>
            <a:pPr marL="266700" indent="-266700" algn="l"/>
            <a:endParaRPr lang="zh-CN" altLang="en-US" sz="2800" b="1">
              <a:solidFill>
                <a:srgbClr val="000000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266700" indent="-266700" algn="l"/>
            <a:endParaRPr lang="zh-CN" altLang="en-US" sz="2800" b="1">
              <a:solidFill>
                <a:srgbClr val="000000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266700" indent="-266700" algn="l"/>
            <a:endParaRPr lang="zh-CN" altLang="en-US" sz="2800" b="1">
              <a:solidFill>
                <a:srgbClr val="000000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266700" indent="-266700" algn="l"/>
            <a:endParaRPr lang="zh-CN" altLang="en-US" sz="2800" b="1">
              <a:solidFill>
                <a:srgbClr val="000000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266700" indent="-266700" algn="l"/>
            <a:r>
              <a:rPr lang="zh-CN" altLang="en-US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  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A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．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m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、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n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互为同系物</a:t>
            </a:r>
            <a:endParaRPr lang="zh-CN" altLang="en-US" sz="2800" b="1">
              <a:solidFill>
                <a:srgbClr val="000000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266700" indent="-266700" algn="l"/>
            <a:r>
              <a:rPr lang="zh-CN" altLang="en-US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  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．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m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、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n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的一氯代物均只有四种</a:t>
            </a:r>
            <a:endParaRPr lang="zh-CN" altLang="en-US" sz="2800" b="1">
              <a:solidFill>
                <a:srgbClr val="000000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266700" indent="-266700" algn="l"/>
            <a:r>
              <a:rPr lang="zh-CN" altLang="en-US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  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C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．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m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、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n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均能使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Br</a:t>
            </a:r>
            <a:r>
              <a:rPr lang="en-US" altLang="zh-CN" sz="2800" b="1" baseline="-25000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2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的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CCl</a:t>
            </a:r>
            <a:r>
              <a:rPr lang="en-US" altLang="zh-CN" sz="2800" b="1" baseline="-25000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4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溶液褪色</a:t>
            </a:r>
            <a:endParaRPr lang="zh-CN" altLang="en-US" sz="2800" b="1">
              <a:solidFill>
                <a:srgbClr val="000000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marL="266700" indent="-266700" algn="l"/>
            <a:r>
              <a:rPr lang="zh-CN" altLang="en-US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  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D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．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m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、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n</a:t>
            </a:r>
            <a:r>
              <a:rPr lang="zh-CN" altLang="en-US" sz="2800" b="1">
                <a:solidFill>
                  <a:srgbClr val="000000"/>
                </a:solidFill>
                <a:latin typeface="宋体"/>
                <a:cs typeface="宋体"/>
              </a:rPr>
              <a:t>分子中所有碳原子处于同一平面</a:t>
            </a:r>
            <a:endParaRPr lang="zh-CN" altLang="en-US" sz="2800" b="1"/>
          </a:p>
        </p:txBody>
      </p:sp>
      <p:pic>
        <p:nvPicPr>
          <p:cNvPr id="4" name="图片 3"/>
          <p:cNvPicPr/>
          <p:nvPr/>
        </p:nvPicPr>
        <p:blipFill>
          <a:blip r:embed="rId3"/>
          <a:stretch>
            <a:fillRect/>
          </a:stretch>
        </p:blipFill>
        <p:spPr>
          <a:xfrm>
            <a:off x="1270000" y="2193290"/>
            <a:ext cx="5029835" cy="16681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7113" name="Text Box 9"/>
          <p:cNvSpPr txBox="1"/>
          <p:nvPr/>
        </p:nvSpPr>
        <p:spPr>
          <a:xfrm>
            <a:off x="4073208" y="1343660"/>
            <a:ext cx="6096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u="sng">
                <a:solidFill>
                  <a:srgbClr val="FF3300"/>
                </a:solidFill>
                <a:latin typeface="Times New Roman" panose="02020503050405090304" pitchFamily="18" charset="0"/>
                <a:ea typeface="黑体" charset="-122"/>
              </a:rPr>
              <a:t>B</a:t>
            </a:r>
            <a:endParaRPr lang="en-US" altLang="zh-CN" sz="3200" b="1">
              <a:solidFill>
                <a:srgbClr val="FF3300"/>
              </a:solidFill>
              <a:latin typeface="Times New Roman" panose="02020503050405090304" pitchFamily="18" charset="0"/>
              <a:ea typeface="黑体" charset="-122"/>
            </a:endParaRPr>
          </a:p>
        </p:txBody>
      </p:sp>
      <p:sp>
        <p:nvSpPr>
          <p:cNvPr id="5" name="椭圆形标注 4"/>
          <p:cNvSpPr/>
          <p:nvPr/>
        </p:nvSpPr>
        <p:spPr>
          <a:xfrm>
            <a:off x="5868144" y="4077072"/>
            <a:ext cx="2657268" cy="1290927"/>
          </a:xfrm>
          <a:prstGeom prst="wedgeEllipse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smtClean="0">
                <a:solidFill>
                  <a:srgbClr val="FF0000"/>
                </a:solidFill>
              </a:rPr>
              <a:t>改成溴水则可以</a:t>
            </a:r>
            <a:endParaRPr lang="en-US" altLang="zh-CN" sz="2800" smtClean="0">
              <a:solidFill>
                <a:srgbClr val="FF0000"/>
              </a:solidFill>
            </a:endParaRPr>
          </a:p>
          <a:p>
            <a:pPr algn="ctr"/>
            <a:r>
              <a:rPr lang="zh-CN" altLang="en-US" sz="2800">
                <a:solidFill>
                  <a:srgbClr val="FF0000"/>
                </a:solidFill>
              </a:rPr>
              <a:t>萃</a:t>
            </a:r>
            <a:r>
              <a:rPr lang="zh-CN" altLang="en-US" sz="2800" smtClean="0">
                <a:solidFill>
                  <a:srgbClr val="FF0000"/>
                </a:solidFill>
              </a:rPr>
              <a:t>取原理</a:t>
            </a:r>
            <a:endParaRPr lang="zh-CN" altLang="en-US" sz="28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3" grpId="0"/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Text Box 2"/>
          <p:cNvSpPr txBox="1"/>
          <p:nvPr/>
        </p:nvSpPr>
        <p:spPr>
          <a:xfrm>
            <a:off x="363538" y="1014413"/>
            <a:ext cx="8137525" cy="9525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一种烃基的同分异构体有几种，则对应的一元取代物就有几种。</a:t>
            </a:r>
          </a:p>
        </p:txBody>
      </p:sp>
      <p:sp>
        <p:nvSpPr>
          <p:cNvPr id="2" name="Text Box 2"/>
          <p:cNvSpPr txBox="1"/>
          <p:nvPr/>
        </p:nvSpPr>
        <p:spPr>
          <a:xfrm>
            <a:off x="212725" y="1966913"/>
            <a:ext cx="8718550" cy="522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000000"/>
                </a:solidFill>
                <a:latin typeface="黑体" charset="-122"/>
                <a:ea typeface="黑体" charset="-122"/>
              </a:rPr>
              <a:t>如：丁基有</a:t>
            </a:r>
            <a:r>
              <a:rPr lang="en-US" altLang="zh-CN" sz="2800">
                <a:solidFill>
                  <a:srgbClr val="000000"/>
                </a:solidFill>
                <a:latin typeface="黑体" charset="-122"/>
                <a:ea typeface="黑体" charset="-122"/>
              </a:rPr>
              <a:t>4</a:t>
            </a:r>
            <a:r>
              <a:rPr lang="zh-CN" altLang="en-US" sz="2800">
                <a:solidFill>
                  <a:srgbClr val="000000"/>
                </a:solidFill>
                <a:latin typeface="黑体" charset="-122"/>
                <a:ea typeface="黑体" charset="-122"/>
              </a:rPr>
              <a:t>种同分异构体，则丁醇有</a:t>
            </a:r>
            <a:r>
              <a:rPr lang="en-US" altLang="zh-CN" sz="2800">
                <a:solidFill>
                  <a:srgbClr val="000000"/>
                </a:solidFill>
                <a:latin typeface="黑体" charset="-122"/>
                <a:ea typeface="黑体" charset="-122"/>
              </a:rPr>
              <a:t>4</a:t>
            </a:r>
            <a:r>
              <a:rPr lang="zh-CN" altLang="en-US" sz="2800">
                <a:solidFill>
                  <a:srgbClr val="000000"/>
                </a:solidFill>
                <a:latin typeface="黑体" charset="-122"/>
                <a:ea typeface="黑体" charset="-122"/>
              </a:rPr>
              <a:t>种同分异构体。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41300" y="2489200"/>
            <a:ext cx="7398179" cy="573042"/>
          </a:xfrm>
          <a:prstGeom prst="rect">
            <a:avLst/>
          </a:prstGeom>
          <a:solidFill>
            <a:srgbClr val="FEF0D2"/>
          </a:solidFill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FF0000"/>
                </a:solidFill>
                <a:latin typeface="华文新魏" charset="-122"/>
                <a:ea typeface="华文新魏" charset="-122"/>
              </a:rPr>
              <a:t>一种烃基的种类就看对应的烃的等效氢有几种</a:t>
            </a:r>
          </a:p>
        </p:txBody>
      </p:sp>
      <p:sp>
        <p:nvSpPr>
          <p:cNvPr id="8" name="Text Box 11"/>
          <p:cNvSpPr txBox="1"/>
          <p:nvPr/>
        </p:nvSpPr>
        <p:spPr>
          <a:xfrm>
            <a:off x="81249" y="188640"/>
            <a:ext cx="908843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</a:rPr>
              <a:t>3</a:t>
            </a:r>
            <a:r>
              <a:rPr lang="zh-CN" altLang="en-US" sz="3200" b="1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</a:rPr>
              <a:t>、基元法</a:t>
            </a:r>
            <a:r>
              <a:rPr lang="en-US" altLang="zh-CN" sz="3200" b="1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</a:rPr>
              <a:t>——</a:t>
            </a:r>
            <a:r>
              <a:rPr lang="zh-CN" altLang="en-US" sz="3200" b="1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</a:rPr>
              <a:t>卤代烃、醇、醛、羧酸等</a:t>
            </a:r>
            <a:endParaRPr lang="zh-CN" altLang="en-US" sz="3200" b="1">
              <a:sym typeface="+mn-ea"/>
            </a:endParaRPr>
          </a:p>
        </p:txBody>
      </p:sp>
      <p:sp>
        <p:nvSpPr>
          <p:cNvPr id="9" name="文本框 135216"/>
          <p:cNvSpPr txBox="1"/>
          <p:nvPr/>
        </p:nvSpPr>
        <p:spPr>
          <a:xfrm>
            <a:off x="431293" y="3284984"/>
            <a:ext cx="8388350" cy="1076325"/>
          </a:xfrm>
          <a:prstGeom prst="rect">
            <a:avLst/>
          </a:prstGeom>
          <a:solidFill>
            <a:srgbClr val="00CCFF">
              <a:alpha val="19000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latin typeface="Times New Roman" panose="02020503050405090304" pitchFamily="18" charset="0"/>
                <a:ea typeface="楷体" panose="02010609060101010101" pitchFamily="49" charset="-122"/>
              </a:rPr>
              <a:t>思考：丙基</a:t>
            </a:r>
            <a:r>
              <a:rPr lang="en-US" altLang="zh-CN" sz="3200">
                <a:latin typeface="Times New Roman" panose="02020503050405090304" pitchFamily="18" charset="0"/>
                <a:ea typeface="楷体" panose="02010609060101010101" pitchFamily="49" charset="-122"/>
              </a:rPr>
              <a:t>C</a:t>
            </a:r>
            <a:r>
              <a:rPr lang="en-US" altLang="zh-CN" sz="3200" baseline="-25000">
                <a:latin typeface="Times New Roman" panose="02020503050405090304" pitchFamily="18" charset="0"/>
                <a:ea typeface="楷体" panose="02010609060101010101" pitchFamily="49" charset="-122"/>
              </a:rPr>
              <a:t>3</a:t>
            </a:r>
            <a:r>
              <a:rPr lang="en-US" altLang="zh-CN" sz="3200">
                <a:latin typeface="Times New Roman" panose="02020503050405090304" pitchFamily="18" charset="0"/>
                <a:ea typeface="楷体" panose="02010609060101010101" pitchFamily="49" charset="-122"/>
              </a:rPr>
              <a:t>H</a:t>
            </a:r>
            <a:r>
              <a:rPr lang="en-US" altLang="zh-CN" sz="3200" baseline="-25000">
                <a:latin typeface="Times New Roman" panose="02020503050405090304" pitchFamily="18" charset="0"/>
                <a:ea typeface="楷体" panose="02010609060101010101" pitchFamily="49" charset="-122"/>
              </a:rPr>
              <a:t>7</a:t>
            </a:r>
            <a:r>
              <a:rPr lang="en-US" altLang="zh-CN" sz="3200">
                <a:latin typeface="Times New Roman" panose="02020503050405090304" pitchFamily="18" charset="0"/>
                <a:ea typeface="楷体" panose="02010609060101010101" pitchFamily="49" charset="-122"/>
              </a:rPr>
              <a:t>-</a:t>
            </a:r>
            <a:r>
              <a:rPr lang="zh-CN" altLang="en-US" sz="3200">
                <a:latin typeface="Times New Roman" panose="02020503050405090304" pitchFamily="18" charset="0"/>
                <a:ea typeface="楷体" panose="02010609060101010101" pitchFamily="49" charset="-122"/>
              </a:rPr>
              <a:t>、丁基</a:t>
            </a:r>
            <a:r>
              <a:rPr lang="en-US" altLang="zh-CN" sz="3200">
                <a:latin typeface="Times New Roman" panose="02020503050405090304" pitchFamily="18" charset="0"/>
                <a:ea typeface="楷体" panose="02010609060101010101" pitchFamily="49" charset="-122"/>
              </a:rPr>
              <a:t>C</a:t>
            </a:r>
            <a:r>
              <a:rPr lang="en-US" altLang="zh-CN" sz="3200" baseline="-25000">
                <a:latin typeface="Times New Roman" panose="02020503050405090304" pitchFamily="18" charset="0"/>
                <a:ea typeface="楷体" panose="02010609060101010101" pitchFamily="49" charset="-122"/>
              </a:rPr>
              <a:t>4</a:t>
            </a:r>
            <a:r>
              <a:rPr lang="en-US" altLang="zh-CN" sz="3200">
                <a:latin typeface="Times New Roman" panose="02020503050405090304" pitchFamily="18" charset="0"/>
                <a:ea typeface="楷体" panose="02010609060101010101" pitchFamily="49" charset="-122"/>
              </a:rPr>
              <a:t>H</a:t>
            </a:r>
            <a:r>
              <a:rPr lang="en-US" altLang="zh-CN" sz="3200" baseline="-25000">
                <a:latin typeface="Times New Roman" panose="02020503050405090304" pitchFamily="18" charset="0"/>
                <a:ea typeface="楷体" panose="02010609060101010101" pitchFamily="49" charset="-122"/>
              </a:rPr>
              <a:t>9</a:t>
            </a:r>
            <a:r>
              <a:rPr lang="en-US" altLang="zh-CN" sz="3200">
                <a:latin typeface="Times New Roman" panose="02020503050405090304" pitchFamily="18" charset="0"/>
                <a:ea typeface="楷体" panose="02010609060101010101" pitchFamily="49" charset="-122"/>
              </a:rPr>
              <a:t>-</a:t>
            </a:r>
            <a:r>
              <a:rPr lang="zh-CN" altLang="en-US" sz="3200">
                <a:latin typeface="Times New Roman" panose="02020503050405090304" pitchFamily="18" charset="0"/>
                <a:ea typeface="楷体" panose="02010609060101010101" pitchFamily="49" charset="-122"/>
              </a:rPr>
              <a:t>、戊基</a:t>
            </a:r>
            <a:r>
              <a:rPr lang="en-US" altLang="zh-CN" sz="3200">
                <a:latin typeface="Times New Roman" panose="02020503050405090304" pitchFamily="18" charset="0"/>
                <a:ea typeface="楷体" panose="02010609060101010101" pitchFamily="49" charset="-122"/>
              </a:rPr>
              <a:t>C</a:t>
            </a:r>
            <a:r>
              <a:rPr lang="en-US" altLang="zh-CN" sz="3200" baseline="-25000">
                <a:latin typeface="Times New Roman" panose="02020503050405090304" pitchFamily="18" charset="0"/>
                <a:ea typeface="楷体" panose="02010609060101010101" pitchFamily="49" charset="-122"/>
              </a:rPr>
              <a:t>5</a:t>
            </a:r>
            <a:r>
              <a:rPr lang="en-US" altLang="zh-CN" sz="3200">
                <a:latin typeface="Times New Roman" panose="02020503050405090304" pitchFamily="18" charset="0"/>
                <a:ea typeface="楷体" panose="02010609060101010101" pitchFamily="49" charset="-122"/>
              </a:rPr>
              <a:t>H</a:t>
            </a:r>
            <a:r>
              <a:rPr lang="en-US" altLang="zh-CN" sz="3200" baseline="-25000">
                <a:latin typeface="Times New Roman" panose="02020503050405090304" pitchFamily="18" charset="0"/>
                <a:ea typeface="楷体" panose="02010609060101010101" pitchFamily="49" charset="-122"/>
              </a:rPr>
              <a:t>11</a:t>
            </a:r>
            <a:r>
              <a:rPr lang="en-US" altLang="zh-CN" sz="3200">
                <a:latin typeface="Times New Roman" panose="02020503050405090304" pitchFamily="18" charset="0"/>
                <a:ea typeface="楷体" panose="02010609060101010101" pitchFamily="49" charset="-122"/>
              </a:rPr>
              <a:t>- </a:t>
            </a:r>
            <a:r>
              <a:rPr lang="zh-CN" altLang="en-US" sz="3200">
                <a:latin typeface="Times New Roman" panose="02020503050405090304" pitchFamily="18" charset="0"/>
                <a:ea typeface="楷体" panose="02010609060101010101" pitchFamily="49" charset="-122"/>
              </a:rPr>
              <a:t>各有多少种同分异构体？</a:t>
            </a:r>
          </a:p>
        </p:txBody>
      </p:sp>
      <p:sp>
        <p:nvSpPr>
          <p:cNvPr id="5" name="矩形 4"/>
          <p:cNvSpPr/>
          <p:nvPr/>
        </p:nvSpPr>
        <p:spPr>
          <a:xfrm>
            <a:off x="1557795" y="4581128"/>
            <a:ext cx="3371436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503050405090304" pitchFamily="18" charset="0"/>
                <a:ea typeface="楷体" panose="02010609060101010101" pitchFamily="49" charset="-122"/>
              </a:rPr>
              <a:t>丙基</a:t>
            </a:r>
            <a:r>
              <a:rPr lang="en-US" altLang="zh-CN" sz="2800" b="1">
                <a:latin typeface="Times New Roman" panose="02020503050405090304" pitchFamily="18" charset="0"/>
                <a:ea typeface="楷体" panose="02010609060101010101" pitchFamily="49" charset="-122"/>
              </a:rPr>
              <a:t>C</a:t>
            </a:r>
            <a:r>
              <a:rPr lang="en-US" altLang="zh-CN" sz="2800" b="1" baseline="-25000">
                <a:latin typeface="Times New Roman" panose="02020503050405090304" pitchFamily="18" charset="0"/>
                <a:ea typeface="楷体" panose="02010609060101010101" pitchFamily="49" charset="-122"/>
              </a:rPr>
              <a:t>3</a:t>
            </a:r>
            <a:r>
              <a:rPr lang="en-US" altLang="zh-CN" sz="2800" b="1">
                <a:latin typeface="Times New Roman" panose="02020503050405090304" pitchFamily="18" charset="0"/>
                <a:ea typeface="楷体" panose="02010609060101010101" pitchFamily="49" charset="-122"/>
              </a:rPr>
              <a:t>H</a:t>
            </a:r>
            <a:r>
              <a:rPr lang="en-US" altLang="zh-CN" sz="2800" b="1" baseline="-25000">
                <a:latin typeface="Times New Roman" panose="02020503050405090304" pitchFamily="18" charset="0"/>
                <a:ea typeface="楷体" panose="02010609060101010101" pitchFamily="49" charset="-122"/>
              </a:rPr>
              <a:t>7</a:t>
            </a:r>
            <a:r>
              <a:rPr lang="en-US" altLang="zh-CN" sz="2800" b="1">
                <a:latin typeface="Times New Roman" panose="02020503050405090304" pitchFamily="18" charset="0"/>
                <a:ea typeface="楷体" panose="02010609060101010101" pitchFamily="49" charset="-122"/>
              </a:rPr>
              <a:t>- </a:t>
            </a:r>
            <a:r>
              <a:rPr lang="zh-CN" altLang="en-US" sz="2800" b="1" smtClean="0">
                <a:solidFill>
                  <a:srgbClr val="0000FF"/>
                </a:solidFill>
                <a:latin typeface="微软雅黑" charset="-122"/>
                <a:ea typeface="微软雅黑" charset="-122"/>
                <a:cs typeface="微软雅黑" charset="-122"/>
              </a:rPr>
              <a:t>：</a:t>
            </a:r>
            <a:r>
              <a:rPr lang="en-US" altLang="zh-CN" sz="2800" b="1">
                <a:solidFill>
                  <a:srgbClr val="0000FF"/>
                </a:solidFill>
                <a:latin typeface="微软雅黑" charset="-122"/>
                <a:ea typeface="微软雅黑" charset="-122"/>
                <a:cs typeface="微软雅黑" charset="-122"/>
              </a:rPr>
              <a:t>2</a:t>
            </a:r>
            <a:r>
              <a:rPr lang="zh-CN" altLang="en-US" sz="2800" b="1">
                <a:solidFill>
                  <a:srgbClr val="0000FF"/>
                </a:solidFill>
                <a:latin typeface="微软雅黑" charset="-122"/>
                <a:ea typeface="微软雅黑" charset="-122"/>
                <a:cs typeface="微软雅黑" charset="-122"/>
              </a:rPr>
              <a:t>种     </a:t>
            </a:r>
            <a:endParaRPr lang="en-US" altLang="zh-CN" sz="2800" b="1" smtClean="0">
              <a:solidFill>
                <a:srgbClr val="0000FF"/>
              </a:solidFill>
              <a:latin typeface="微软雅黑" charset="-122"/>
              <a:ea typeface="微软雅黑" charset="-122"/>
              <a:cs typeface="微软雅黑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503050405090304" pitchFamily="18" charset="0"/>
                <a:ea typeface="楷体" panose="02010609060101010101" pitchFamily="49" charset="-122"/>
              </a:rPr>
              <a:t>丁基</a:t>
            </a:r>
            <a:r>
              <a:rPr lang="en-US" altLang="zh-CN" sz="2800" b="1">
                <a:latin typeface="Times New Roman" panose="02020503050405090304" pitchFamily="18" charset="0"/>
                <a:ea typeface="楷体" panose="02010609060101010101" pitchFamily="49" charset="-122"/>
              </a:rPr>
              <a:t>C</a:t>
            </a:r>
            <a:r>
              <a:rPr lang="en-US" altLang="zh-CN" sz="2800" b="1" baseline="-25000">
                <a:latin typeface="Times New Roman" panose="02020503050405090304" pitchFamily="18" charset="0"/>
                <a:ea typeface="楷体" panose="02010609060101010101" pitchFamily="49" charset="-122"/>
              </a:rPr>
              <a:t>4</a:t>
            </a:r>
            <a:r>
              <a:rPr lang="en-US" altLang="zh-CN" sz="2800" b="1">
                <a:latin typeface="Times New Roman" panose="02020503050405090304" pitchFamily="18" charset="0"/>
                <a:ea typeface="楷体" panose="02010609060101010101" pitchFamily="49" charset="-122"/>
              </a:rPr>
              <a:t>H</a:t>
            </a:r>
            <a:r>
              <a:rPr lang="en-US" altLang="zh-CN" sz="2800" b="1" baseline="-25000">
                <a:latin typeface="Times New Roman" panose="02020503050405090304" pitchFamily="18" charset="0"/>
                <a:ea typeface="楷体" panose="02010609060101010101" pitchFamily="49" charset="-122"/>
              </a:rPr>
              <a:t>9</a:t>
            </a:r>
            <a:r>
              <a:rPr lang="en-US" altLang="zh-CN" sz="2800" b="1">
                <a:latin typeface="Times New Roman" panose="02020503050405090304" pitchFamily="18" charset="0"/>
                <a:ea typeface="楷体" panose="02010609060101010101" pitchFamily="49" charset="-122"/>
              </a:rPr>
              <a:t>- </a:t>
            </a:r>
            <a:r>
              <a:rPr lang="zh-CN" altLang="en-US" sz="2800" b="1" smtClean="0">
                <a:solidFill>
                  <a:srgbClr val="0000FF"/>
                </a:solidFill>
                <a:latin typeface="微软雅黑" charset="-122"/>
                <a:ea typeface="微软雅黑" charset="-122"/>
                <a:cs typeface="微软雅黑" charset="-122"/>
              </a:rPr>
              <a:t>：</a:t>
            </a:r>
            <a:r>
              <a:rPr lang="en-US" altLang="zh-CN" sz="2800" b="1">
                <a:solidFill>
                  <a:srgbClr val="0000FF"/>
                </a:solidFill>
                <a:latin typeface="微软雅黑" charset="-122"/>
                <a:ea typeface="微软雅黑" charset="-122"/>
                <a:cs typeface="微软雅黑" charset="-122"/>
              </a:rPr>
              <a:t>4</a:t>
            </a:r>
            <a:r>
              <a:rPr lang="zh-CN" altLang="en-US" sz="2800" b="1">
                <a:solidFill>
                  <a:srgbClr val="0000FF"/>
                </a:solidFill>
                <a:latin typeface="微软雅黑" charset="-122"/>
                <a:ea typeface="微软雅黑" charset="-122"/>
                <a:cs typeface="微软雅黑" charset="-122"/>
              </a:rPr>
              <a:t>种    </a:t>
            </a:r>
            <a:endParaRPr lang="en-US" altLang="zh-CN" sz="2800" b="1" smtClean="0">
              <a:solidFill>
                <a:srgbClr val="0000FF"/>
              </a:solidFill>
              <a:latin typeface="微软雅黑" charset="-122"/>
              <a:ea typeface="微软雅黑" charset="-122"/>
              <a:cs typeface="微软雅黑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503050405090304" pitchFamily="18" charset="0"/>
                <a:ea typeface="楷体" panose="02010609060101010101" pitchFamily="49" charset="-122"/>
              </a:rPr>
              <a:t>戊基</a:t>
            </a:r>
            <a:r>
              <a:rPr lang="en-US" altLang="zh-CN" sz="2800" b="1">
                <a:latin typeface="Times New Roman" panose="02020503050405090304" pitchFamily="18" charset="0"/>
                <a:ea typeface="楷体" panose="02010609060101010101" pitchFamily="49" charset="-122"/>
              </a:rPr>
              <a:t>C</a:t>
            </a:r>
            <a:r>
              <a:rPr lang="en-US" altLang="zh-CN" sz="2800" b="1" baseline="-25000">
                <a:latin typeface="Times New Roman" panose="02020503050405090304" pitchFamily="18" charset="0"/>
                <a:ea typeface="楷体" panose="02010609060101010101" pitchFamily="49" charset="-122"/>
              </a:rPr>
              <a:t>5</a:t>
            </a:r>
            <a:r>
              <a:rPr lang="en-US" altLang="zh-CN" sz="2800" b="1">
                <a:latin typeface="Times New Roman" panose="02020503050405090304" pitchFamily="18" charset="0"/>
                <a:ea typeface="楷体" panose="02010609060101010101" pitchFamily="49" charset="-122"/>
              </a:rPr>
              <a:t>H</a:t>
            </a:r>
            <a:r>
              <a:rPr lang="en-US" altLang="zh-CN" sz="2800" b="1" baseline="-25000">
                <a:latin typeface="Times New Roman" panose="02020503050405090304" pitchFamily="18" charset="0"/>
                <a:ea typeface="楷体" panose="02010609060101010101" pitchFamily="49" charset="-122"/>
              </a:rPr>
              <a:t>11</a:t>
            </a:r>
            <a:r>
              <a:rPr lang="en-US" altLang="zh-CN" sz="2800" b="1">
                <a:latin typeface="Times New Roman" panose="02020503050405090304" pitchFamily="18" charset="0"/>
                <a:ea typeface="楷体" panose="02010609060101010101" pitchFamily="49" charset="-122"/>
              </a:rPr>
              <a:t>- </a:t>
            </a:r>
            <a:r>
              <a:rPr lang="zh-CN" altLang="en-US" sz="2800" b="1" smtClean="0">
                <a:solidFill>
                  <a:srgbClr val="0000FF"/>
                </a:solidFill>
                <a:latin typeface="微软雅黑" charset="-122"/>
                <a:ea typeface="微软雅黑" charset="-122"/>
                <a:cs typeface="微软雅黑" charset="-122"/>
              </a:rPr>
              <a:t>：</a:t>
            </a:r>
            <a:r>
              <a:rPr lang="en-US" altLang="zh-CN" sz="2800" b="1">
                <a:solidFill>
                  <a:srgbClr val="0000FF"/>
                </a:solidFill>
                <a:latin typeface="微软雅黑" charset="-122"/>
                <a:ea typeface="微软雅黑" charset="-122"/>
                <a:cs typeface="微软雅黑" charset="-122"/>
              </a:rPr>
              <a:t>8</a:t>
            </a:r>
            <a:r>
              <a:rPr lang="zh-CN" altLang="en-US" sz="2800" b="1">
                <a:solidFill>
                  <a:srgbClr val="0000FF"/>
                </a:solidFill>
                <a:latin typeface="微软雅黑" charset="-122"/>
                <a:ea typeface="微软雅黑" charset="-122"/>
                <a:cs typeface="微软雅黑" charset="-122"/>
              </a:rPr>
              <a:t>种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1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1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4" grpId="0"/>
      <p:bldP spid="2" grpId="0"/>
      <p:bldP spid="3" grpId="0" animBg="1"/>
      <p:bldP spid="8" grpId="0" animBg="1"/>
      <p:bldP spid="9" grpId="0" animBg="1"/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6" name="Text Box 6"/>
          <p:cNvSpPr txBox="1"/>
          <p:nvPr/>
        </p:nvSpPr>
        <p:spPr>
          <a:xfrm>
            <a:off x="34925" y="3877792"/>
            <a:ext cx="9072563" cy="95410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800" b="1" smtClean="0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</a:rPr>
              <a:t>例：</a:t>
            </a:r>
            <a:r>
              <a:rPr lang="zh-CN" altLang="en-US" sz="2800" b="1" smtClean="0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二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氯苯有</a:t>
            </a: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3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种同分异构体，则四氯苯也有</a:t>
            </a: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3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种同分异构体。</a:t>
            </a:r>
          </a:p>
        </p:txBody>
      </p:sp>
      <p:sp>
        <p:nvSpPr>
          <p:cNvPr id="9" name="矩形 155651"/>
          <p:cNvSpPr>
            <a:spLocks noRot="1"/>
          </p:cNvSpPr>
          <p:nvPr/>
        </p:nvSpPr>
        <p:spPr>
          <a:xfrm>
            <a:off x="300831" y="260648"/>
            <a:ext cx="8951689" cy="23050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v"/>
            </a:pP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例</a:t>
            </a:r>
            <a:r>
              <a:rPr lang="en-US" altLang="zh-CN" sz="3200" b="1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3200" b="1" smtClean="0">
                <a:latin typeface="Arial" panose="020B0604020202090204" pitchFamily="34" charset="0"/>
                <a:ea typeface="宋体" pitchFamily="2" charset="-122"/>
              </a:rPr>
              <a:t>  </a:t>
            </a:r>
            <a:r>
              <a:rPr lang="zh-CN" altLang="en-US" sz="3200" b="1">
                <a:latin typeface="Arial" panose="020B0604020202090204" pitchFamily="34" charset="0"/>
                <a:ea typeface="宋体" pitchFamily="2" charset="-122"/>
              </a:rPr>
              <a:t>分子式为</a:t>
            </a:r>
            <a:r>
              <a:rPr lang="en-US" altLang="zh-CN" sz="3200" b="1">
                <a:latin typeface="Arial" panose="020B0604020202090204" pitchFamily="34" charset="0"/>
                <a:ea typeface="宋体" pitchFamily="2" charset="-122"/>
              </a:rPr>
              <a:t>C</a:t>
            </a:r>
            <a:r>
              <a:rPr lang="en-US" altLang="zh-CN" sz="3200" b="1" baseline="-25000">
                <a:latin typeface="Arial" panose="020B0604020202090204" pitchFamily="34" charset="0"/>
                <a:ea typeface="宋体" pitchFamily="2" charset="-122"/>
              </a:rPr>
              <a:t>5</a:t>
            </a:r>
            <a:r>
              <a:rPr lang="en-US" altLang="zh-CN" sz="3200" b="1">
                <a:latin typeface="Arial" panose="020B0604020202090204" pitchFamily="34" charset="0"/>
                <a:ea typeface="宋体" pitchFamily="2" charset="-122"/>
              </a:rPr>
              <a:t>H</a:t>
            </a:r>
            <a:r>
              <a:rPr lang="en-US" altLang="zh-CN" sz="3200" b="1" baseline="-25000">
                <a:latin typeface="Arial" panose="020B0604020202090204" pitchFamily="34" charset="0"/>
                <a:ea typeface="宋体" pitchFamily="2" charset="-122"/>
              </a:rPr>
              <a:t>12</a:t>
            </a:r>
            <a:r>
              <a:rPr lang="en-US" altLang="zh-CN" sz="3200" b="1">
                <a:latin typeface="Arial" panose="020B0604020202090204" pitchFamily="34" charset="0"/>
                <a:ea typeface="宋体" pitchFamily="2" charset="-122"/>
              </a:rPr>
              <a:t>O</a:t>
            </a:r>
            <a:r>
              <a:rPr lang="zh-CN" altLang="en-US" sz="3200" b="1">
                <a:latin typeface="Arial" panose="020B0604020202090204" pitchFamily="34" charset="0"/>
                <a:ea typeface="宋体" pitchFamily="2" charset="-122"/>
              </a:rPr>
              <a:t>且可与金属钠反应放出氢气的有机化合物有（不考虑立体异构）</a:t>
            </a:r>
            <a:r>
              <a:rPr lang="en-US" altLang="zh-CN" sz="3200" b="1">
                <a:latin typeface="Arial" panose="020B0604020202090204" pitchFamily="34" charset="0"/>
                <a:ea typeface="宋体" pitchFamily="2" charset="-122"/>
              </a:rPr>
              <a:t>( </a:t>
            </a:r>
            <a:r>
              <a:rPr lang="en-US" altLang="zh-CN" sz="3200" b="1" smtClean="0">
                <a:latin typeface="Arial" panose="020B0604020202090204" pitchFamily="34" charset="0"/>
                <a:ea typeface="宋体" pitchFamily="2" charset="-122"/>
              </a:rPr>
              <a:t>   </a:t>
            </a:r>
            <a:r>
              <a:rPr lang="en-US" altLang="zh-CN" sz="3200" b="1">
                <a:latin typeface="Arial" panose="020B0604020202090204" pitchFamily="34" charset="0"/>
                <a:ea typeface="宋体" pitchFamily="2" charset="-122"/>
              </a:rPr>
              <a:t>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</a:pPr>
            <a:r>
              <a:rPr lang="en-US" altLang="zh-CN" sz="3200" b="1">
                <a:latin typeface="Arial" panose="020B0604020202090204" pitchFamily="34" charset="0"/>
                <a:ea typeface="宋体" pitchFamily="2" charset="-122"/>
              </a:rPr>
              <a:t>   A. 5</a:t>
            </a:r>
            <a:r>
              <a:rPr lang="zh-CN" altLang="en-US" sz="3200" b="1">
                <a:latin typeface="Arial" panose="020B0604020202090204" pitchFamily="34" charset="0"/>
                <a:ea typeface="宋体" pitchFamily="2" charset="-122"/>
              </a:rPr>
              <a:t>种         </a:t>
            </a:r>
            <a:r>
              <a:rPr lang="en-US" altLang="zh-CN" sz="3200" b="1">
                <a:latin typeface="Arial" panose="020B0604020202090204" pitchFamily="34" charset="0"/>
                <a:ea typeface="宋体" pitchFamily="2" charset="-122"/>
              </a:rPr>
              <a:t>B.6</a:t>
            </a:r>
            <a:r>
              <a:rPr lang="zh-CN" altLang="en-US" sz="3200" b="1">
                <a:latin typeface="Arial" panose="020B0604020202090204" pitchFamily="34" charset="0"/>
                <a:ea typeface="宋体" pitchFamily="2" charset="-122"/>
              </a:rPr>
              <a:t>种        </a:t>
            </a:r>
            <a:r>
              <a:rPr lang="en-US" altLang="zh-CN" sz="3200" b="1">
                <a:latin typeface="Arial" panose="020B0604020202090204" pitchFamily="34" charset="0"/>
                <a:ea typeface="宋体" pitchFamily="2" charset="-122"/>
              </a:rPr>
              <a:t>C.7</a:t>
            </a:r>
            <a:r>
              <a:rPr lang="zh-CN" altLang="en-US" sz="3200" b="1">
                <a:latin typeface="Arial" panose="020B0604020202090204" pitchFamily="34" charset="0"/>
                <a:ea typeface="宋体" pitchFamily="2" charset="-122"/>
              </a:rPr>
              <a:t>种         </a:t>
            </a:r>
            <a:r>
              <a:rPr lang="en-US" altLang="zh-CN" sz="3200" b="1">
                <a:latin typeface="Arial" panose="020B0604020202090204" pitchFamily="34" charset="0"/>
                <a:ea typeface="宋体" pitchFamily="2" charset="-122"/>
              </a:rPr>
              <a:t>D.8</a:t>
            </a:r>
            <a:r>
              <a:rPr lang="zh-CN" altLang="en-US" sz="3200" b="1">
                <a:latin typeface="Arial" panose="020B0604020202090204" pitchFamily="34" charset="0"/>
                <a:ea typeface="宋体" pitchFamily="2" charset="-122"/>
              </a:rPr>
              <a:t>种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</a:pPr>
            <a:endParaRPr lang="zh-CN" altLang="en-US" sz="3200" b="1">
              <a:latin typeface="Arial" panose="020B0604020202090204" pitchFamily="34" charset="0"/>
              <a:ea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296871" y="1916832"/>
            <a:ext cx="17488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ea typeface="楷体" panose="02010609060101010101" pitchFamily="49" charset="-122"/>
              </a:rPr>
              <a:t>C</a:t>
            </a:r>
            <a:r>
              <a:rPr lang="en-US" altLang="zh-CN" sz="2800" b="1" baseline="-25000" smtClean="0">
                <a:solidFill>
                  <a:srgbClr val="FF0000"/>
                </a:solidFill>
                <a:latin typeface="Times New Roman" panose="02020503050405090304" pitchFamily="18" charset="0"/>
                <a:ea typeface="楷体" panose="02010609060101010101" pitchFamily="49" charset="-122"/>
              </a:rPr>
              <a:t>5</a:t>
            </a:r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ea typeface="楷体" panose="02010609060101010101" pitchFamily="49" charset="-122"/>
              </a:rPr>
              <a:t>H</a:t>
            </a:r>
            <a:r>
              <a:rPr lang="en-US" altLang="zh-CN" sz="2800" b="1" baseline="-25000" smtClean="0">
                <a:solidFill>
                  <a:srgbClr val="FF0000"/>
                </a:solidFill>
                <a:latin typeface="Times New Roman" panose="02020503050405090304" pitchFamily="18" charset="0"/>
                <a:ea typeface="楷体" panose="02010609060101010101" pitchFamily="49" charset="-122"/>
              </a:rPr>
              <a:t>11</a:t>
            </a:r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ea typeface="楷体" panose="02010609060101010101" pitchFamily="49" charset="-122"/>
              </a:rPr>
              <a:t>-</a:t>
            </a:r>
            <a:r>
              <a:rPr lang="en-US" altLang="zh-CN" sz="2800" b="1" smtClean="0">
                <a:latin typeface="Times New Roman" panose="02020503050405090304" pitchFamily="18" charset="0"/>
                <a:ea typeface="楷体" panose="02010609060101010101" pitchFamily="49" charset="-122"/>
              </a:rPr>
              <a:t>OH</a:t>
            </a:r>
            <a:endParaRPr lang="zh-CN" altLang="en-US" sz="2800"/>
          </a:p>
        </p:txBody>
      </p:sp>
      <p:sp>
        <p:nvSpPr>
          <p:cNvPr id="6" name="TextBox 5"/>
          <p:cNvSpPr txBox="1"/>
          <p:nvPr/>
        </p:nvSpPr>
        <p:spPr>
          <a:xfrm>
            <a:off x="7886700" y="764704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smtClean="0">
                <a:solidFill>
                  <a:srgbClr val="FF0000"/>
                </a:solidFill>
              </a:rPr>
              <a:t>D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189030" y="2608775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smtClean="0"/>
              <a:t>练习：</a:t>
            </a:r>
            <a:r>
              <a:rPr lang="en-US" altLang="zh-CN" sz="2800" b="1" smtClean="0"/>
              <a:t>C</a:t>
            </a:r>
            <a:r>
              <a:rPr lang="en-US" altLang="zh-CN" sz="2800" b="1" baseline="-25000" smtClean="0"/>
              <a:t>5</a:t>
            </a:r>
            <a:r>
              <a:rPr lang="en-US" altLang="zh-CN" sz="2800" b="1" smtClean="0"/>
              <a:t>H</a:t>
            </a:r>
            <a:r>
              <a:rPr lang="en-US" altLang="zh-CN" sz="2800" b="1" baseline="-25000" smtClean="0"/>
              <a:t>10</a:t>
            </a:r>
            <a:r>
              <a:rPr lang="en-US" altLang="zh-CN" sz="2800" b="1" smtClean="0"/>
              <a:t>O</a:t>
            </a:r>
            <a:r>
              <a:rPr lang="en-US" altLang="zh-CN" sz="2800" b="1" baseline="-25000" smtClean="0"/>
              <a:t>2</a:t>
            </a:r>
            <a:r>
              <a:rPr lang="zh-CN" altLang="en-US" sz="2800" b="1" smtClean="0"/>
              <a:t>属于羧酸类有机</a:t>
            </a:r>
            <a:r>
              <a:rPr lang="zh-CN" altLang="en-US" sz="2800" b="1"/>
              <a:t>化合物</a:t>
            </a:r>
            <a:r>
              <a:rPr lang="zh-CN" altLang="en-US" sz="2800" b="1" smtClean="0"/>
              <a:t>有多少种？</a:t>
            </a:r>
            <a:endParaRPr lang="zh-CN" altLang="en-US" sz="2800" b="1" baseline="-25000"/>
          </a:p>
        </p:txBody>
      </p:sp>
      <p:sp>
        <p:nvSpPr>
          <p:cNvPr id="12" name="TextBox 11"/>
          <p:cNvSpPr txBox="1"/>
          <p:nvPr/>
        </p:nvSpPr>
        <p:spPr>
          <a:xfrm>
            <a:off x="6228184" y="2095955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smtClean="0">
                <a:solidFill>
                  <a:srgbClr val="FF0000"/>
                </a:solidFill>
              </a:rPr>
              <a:t>4</a:t>
            </a:r>
            <a:r>
              <a:rPr lang="zh-CN" altLang="en-US" sz="2800" smtClean="0">
                <a:solidFill>
                  <a:srgbClr val="FF0000"/>
                </a:solidFill>
              </a:rPr>
              <a:t>种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3" name="Text Box 11"/>
          <p:cNvSpPr txBox="1"/>
          <p:nvPr/>
        </p:nvSpPr>
        <p:spPr>
          <a:xfrm>
            <a:off x="73318" y="3265163"/>
            <a:ext cx="908843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</a:rPr>
              <a:t>4</a:t>
            </a:r>
            <a:r>
              <a:rPr lang="zh-CN" altLang="en-US" sz="3200" b="1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</a:rPr>
              <a:t>、替代法</a:t>
            </a:r>
            <a:endParaRPr lang="zh-CN" altLang="en-US" sz="3200" b="1">
              <a:sym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8346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73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6" grpId="0"/>
      <p:bldP spid="5" grpId="0"/>
      <p:bldP spid="6" grpId="0"/>
      <p:bldP spid="12" grpId="0"/>
      <p:bldP spid="1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内容占位符 2"/>
          <p:cNvSpPr>
            <a:spLocks noGrp="1"/>
          </p:cNvSpPr>
          <p:nvPr>
            <p:ph idx="1"/>
          </p:nvPr>
        </p:nvSpPr>
        <p:spPr>
          <a:xfrm>
            <a:off x="180975" y="1924050"/>
            <a:ext cx="8874125" cy="4411663"/>
          </a:xfrm>
        </p:spPr>
        <p:txBody>
          <a:bodyPr vert="horz" wrap="square" lIns="91440" tIns="45720" rIns="91440" bIns="45720" anchor="t"/>
          <a:lstStyle/>
          <a:p>
            <a:pPr>
              <a:buFont typeface="Webdings" panose="05030102010509060703" pitchFamily="18" charset="2"/>
            </a:pPr>
            <a:r>
              <a:rPr lang="en-US" altLang="zh-CN" sz="28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1</a:t>
            </a:r>
            <a:r>
              <a:rPr lang="zh-CN" altLang="en-US" sz="28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、已知丁基共有4种</a:t>
            </a:r>
            <a:r>
              <a:rPr lang="en-US" altLang="zh-CN" sz="28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,</a:t>
            </a:r>
            <a:r>
              <a:rPr lang="zh-CN" altLang="en-US" sz="28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则分子式为C</a:t>
            </a:r>
            <a:r>
              <a:rPr lang="zh-CN" altLang="en-US" sz="2800" kern="1200" baseline="-250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5</a:t>
            </a:r>
            <a:r>
              <a:rPr lang="zh-CN" altLang="en-US" sz="28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H</a:t>
            </a:r>
            <a:r>
              <a:rPr lang="zh-CN" altLang="en-US" sz="2800" kern="1200" baseline="-250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10</a:t>
            </a:r>
            <a:r>
              <a:rPr lang="zh-CN" altLang="en-US" sz="28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O的醛应有（  ）</a:t>
            </a:r>
          </a:p>
          <a:p>
            <a:pPr>
              <a:buFont typeface="Webdings" panose="05030102010509060703" pitchFamily="18" charset="2"/>
            </a:pPr>
            <a:r>
              <a:rPr lang="zh-CN" altLang="en-US" sz="28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A．3种    B．4种     C．5种     D．6种</a:t>
            </a:r>
          </a:p>
          <a:p>
            <a:pPr>
              <a:buFont typeface="Webdings" panose="05030102010509060703" pitchFamily="18" charset="2"/>
            </a:pPr>
            <a:endParaRPr lang="zh-CN" altLang="en-US" sz="2800" kern="12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  <a:p>
            <a:pPr>
              <a:buFont typeface="Webdings" panose="05030102010509060703" pitchFamily="18" charset="2"/>
            </a:pPr>
            <a:r>
              <a:rPr lang="en-US" altLang="zh-CN" sz="28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2</a:t>
            </a:r>
            <a:r>
              <a:rPr lang="zh-CN" altLang="en-US" sz="28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、已知萘（          ）的二氯代物有</a:t>
            </a:r>
            <a:r>
              <a:rPr lang="en-US" altLang="zh-CN" sz="28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10</a:t>
            </a:r>
            <a:r>
              <a:rPr lang="zh-CN" altLang="en-US" sz="28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种，则萘的六氯代物有（    ）</a:t>
            </a:r>
          </a:p>
          <a:p>
            <a:pPr>
              <a:buFont typeface="Webdings" panose="05030102010509060703" pitchFamily="18" charset="2"/>
            </a:pPr>
            <a:r>
              <a:rPr lang="zh-CN" altLang="en-US" sz="28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黑体" charset="-122"/>
              </a:rPr>
              <a:t>A．</a:t>
            </a:r>
            <a:r>
              <a:rPr lang="en-US" altLang="zh-CN" sz="28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黑体" charset="-122"/>
              </a:rPr>
              <a:t>11</a:t>
            </a:r>
            <a:r>
              <a:rPr lang="zh-CN" altLang="en-US" sz="28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黑体" charset="-122"/>
              </a:rPr>
              <a:t>种    B．</a:t>
            </a:r>
            <a:r>
              <a:rPr lang="en-US" altLang="zh-CN" sz="28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黑体" charset="-122"/>
              </a:rPr>
              <a:t>12</a:t>
            </a:r>
            <a:r>
              <a:rPr lang="zh-CN" altLang="en-US" sz="28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黑体" charset="-122"/>
              </a:rPr>
              <a:t>种     C．</a:t>
            </a:r>
            <a:r>
              <a:rPr lang="en-US" altLang="zh-CN" sz="28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黑体" charset="-122"/>
              </a:rPr>
              <a:t>13</a:t>
            </a:r>
            <a:r>
              <a:rPr lang="zh-CN" altLang="en-US" sz="28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黑体" charset="-122"/>
              </a:rPr>
              <a:t>种     D．</a:t>
            </a:r>
            <a:r>
              <a:rPr lang="en-US" altLang="zh-CN" sz="28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黑体" charset="-122"/>
              </a:rPr>
              <a:t>10</a:t>
            </a:r>
            <a:r>
              <a:rPr lang="zh-CN" altLang="en-US" sz="2800" kern="1200">
                <a:solidFill>
                  <a:srgbClr val="000000"/>
                </a:solidFill>
                <a:latin typeface="+mn-lt"/>
                <a:ea typeface="+mn-ea"/>
                <a:cs typeface="+mn-cs"/>
                <a:sym typeface="黑体" charset="-122"/>
              </a:rPr>
              <a:t>种</a:t>
            </a:r>
          </a:p>
        </p:txBody>
      </p:sp>
      <p:pic>
        <p:nvPicPr>
          <p:cNvPr id="36866" name="图片 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94890" y="3609023"/>
            <a:ext cx="1042988" cy="1041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8066088" y="2061528"/>
            <a:ext cx="10604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Arial" panose="020B0604020202090204" pitchFamily="34" charset="0"/>
              </a:rPr>
              <a:t>B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165408" y="4271328"/>
            <a:ext cx="1058862" cy="577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Arial" panose="020B0604020202090204" pitchFamily="34" charset="0"/>
              </a:rPr>
              <a:t>D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97840" y="204066"/>
            <a:ext cx="1797050" cy="4603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chemeClr val="tx1"/>
                </a:solidFill>
              </a:rPr>
              <a:t>  </a:t>
            </a:r>
            <a:r>
              <a:rPr lang="zh-CN" altLang="en-US" sz="2400" b="1">
                <a:solidFill>
                  <a:schemeClr val="tx1"/>
                </a:solidFill>
              </a:rPr>
              <a:t>巩固练习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47103" y="1021398"/>
            <a:ext cx="21113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latin typeface="微软雅黑" charset="-122"/>
                <a:ea typeface="微软雅黑" charset="-122"/>
              </a:rPr>
              <a:t>题型一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152015" y="982028"/>
            <a:ext cx="6445250" cy="5232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just"/>
            <a:r>
              <a:rPr lang="zh-CN" altLang="en-US" sz="2800">
                <a:solidFill>
                  <a:srgbClr val="FF0000"/>
                </a:solidFill>
                <a:latin typeface="微软雅黑" charset="-122"/>
                <a:ea typeface="微软雅黑" charset="-122"/>
              </a:rPr>
              <a:t>同分异构体数目或取代产物数目的判断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2"/>
          <p:cNvSpPr txBox="1"/>
          <p:nvPr/>
        </p:nvSpPr>
        <p:spPr>
          <a:xfrm>
            <a:off x="395536" y="836712"/>
            <a:ext cx="7920037" cy="40322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3</a:t>
            </a:r>
            <a:r>
              <a:rPr lang="zh-CN" altLang="en-US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、进行一氯取代后，只能生成</a:t>
            </a: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3</a:t>
            </a:r>
            <a:r>
              <a:rPr lang="zh-CN" altLang="en-US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种沸点不同的产物的烷烃是（        ）</a:t>
            </a:r>
          </a:p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A</a:t>
            </a:r>
            <a:r>
              <a:rPr lang="zh-CN" altLang="en-US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、（</a:t>
            </a: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CH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3</a:t>
            </a:r>
            <a:r>
              <a:rPr lang="zh-CN" altLang="en-US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）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2</a:t>
            </a: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CHCH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2</a:t>
            </a: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CH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2</a:t>
            </a: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CH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3</a:t>
            </a: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 B</a:t>
            </a:r>
            <a:r>
              <a:rPr lang="zh-CN" altLang="en-US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、</a:t>
            </a: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(CH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3</a:t>
            </a: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CH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2</a:t>
            </a: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)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2</a:t>
            </a: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CHCH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C</a:t>
            </a:r>
            <a:r>
              <a:rPr lang="zh-CN" altLang="en-US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、（</a:t>
            </a: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CH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3</a:t>
            </a:r>
            <a:r>
              <a:rPr lang="zh-CN" altLang="en-US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）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2</a:t>
            </a: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CHCH</a:t>
            </a:r>
            <a:r>
              <a:rPr lang="zh-CN" altLang="en-US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（</a:t>
            </a: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CH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3</a:t>
            </a:r>
            <a:r>
              <a:rPr lang="zh-CN" altLang="en-US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）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D</a:t>
            </a:r>
            <a:r>
              <a:rPr lang="zh-CN" altLang="en-US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、（</a:t>
            </a: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CH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3</a:t>
            </a:r>
            <a:r>
              <a:rPr lang="zh-CN" altLang="en-US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）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3</a:t>
            </a: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CCH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2</a:t>
            </a:r>
            <a:r>
              <a:rPr lang="en-US" altLang="zh-CN" sz="32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CH</a:t>
            </a:r>
            <a:r>
              <a:rPr lang="en-US" altLang="zh-CN" sz="3200" baseline="-25000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3</a:t>
            </a:r>
          </a:p>
        </p:txBody>
      </p:sp>
      <p:sp>
        <p:nvSpPr>
          <p:cNvPr id="47113" name="Text Box 9"/>
          <p:cNvSpPr txBox="1"/>
          <p:nvPr/>
        </p:nvSpPr>
        <p:spPr>
          <a:xfrm>
            <a:off x="3908108" y="1412776"/>
            <a:ext cx="609600" cy="5857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3300"/>
                </a:solidFill>
                <a:latin typeface="Times New Roman" panose="02020503050405090304" pitchFamily="18" charset="0"/>
                <a:ea typeface="黑体" charset="-122"/>
              </a:rPr>
              <a:t>D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/>
          <p:nvPr/>
        </p:nvSpPr>
        <p:spPr>
          <a:xfrm>
            <a:off x="287338" y="1067753"/>
            <a:ext cx="8856662" cy="52197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r>
              <a:rPr lang="en-US" altLang="zh-CN" sz="2800" b="1" smtClean="0">
                <a:solidFill>
                  <a:srgbClr val="000000"/>
                </a:solidFill>
                <a:latin typeface="楷体" charset="-122"/>
                <a:ea typeface="楷体" charset="-122"/>
                <a:sym typeface="华文行楷" charset="-122"/>
              </a:rPr>
              <a:t>4</a:t>
            </a:r>
            <a:r>
              <a:rPr lang="zh-CN" altLang="en-US" sz="2800" b="1">
                <a:solidFill>
                  <a:srgbClr val="000000"/>
                </a:solidFill>
                <a:latin typeface="楷体" charset="-122"/>
                <a:ea typeface="楷体" charset="-122"/>
                <a:sym typeface="华文行楷" charset="-122"/>
              </a:rPr>
              <a:t>、</a:t>
            </a:r>
            <a:r>
              <a:rPr lang="zh-CN" altLang="en-US" sz="2800" b="1" smtClean="0">
                <a:solidFill>
                  <a:srgbClr val="000000"/>
                </a:solidFill>
                <a:latin typeface="楷体" charset="-122"/>
                <a:ea typeface="楷体" charset="-122"/>
                <a:sym typeface="华文行楷" charset="-122"/>
              </a:rPr>
              <a:t>降</a:t>
            </a:r>
            <a:r>
              <a:rPr lang="zh-CN" altLang="en-US" sz="2800" b="1">
                <a:solidFill>
                  <a:srgbClr val="000000"/>
                </a:solidFill>
                <a:latin typeface="楷体" charset="-122"/>
                <a:ea typeface="楷体" charset="-122"/>
                <a:sym typeface="华文行楷" charset="-122"/>
              </a:rPr>
              <a:t>冰片烷分子的立体结构如图，写出它的分子式：</a:t>
            </a:r>
          </a:p>
        </p:txBody>
      </p:sp>
      <p:sp>
        <p:nvSpPr>
          <p:cNvPr id="40962" name="Rectangle 5"/>
          <p:cNvSpPr/>
          <p:nvPr/>
        </p:nvSpPr>
        <p:spPr>
          <a:xfrm>
            <a:off x="1908175" y="1744663"/>
            <a:ext cx="6696075" cy="52070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r>
              <a:rPr lang="zh-CN" altLang="en-US" sz="2400" b="1">
                <a:latin typeface="华文行楷" charset="-122"/>
                <a:ea typeface="华文行楷" charset="-122"/>
                <a:sym typeface="华文行楷" charset="-122"/>
              </a:rPr>
              <a:t>，</a:t>
            </a:r>
            <a:r>
              <a:rPr lang="zh-CN" altLang="en-US" sz="2800" b="1">
                <a:solidFill>
                  <a:srgbClr val="000000"/>
                </a:solidFill>
                <a:latin typeface="楷体" charset="-122"/>
                <a:ea typeface="楷体" charset="-122"/>
                <a:sym typeface="华文行楷" charset="-122"/>
              </a:rPr>
              <a:t>当它发生一氯取代时，能生成</a:t>
            </a:r>
            <a:r>
              <a:rPr lang="en-US" altLang="zh-CN" sz="2800" b="1">
                <a:solidFill>
                  <a:srgbClr val="000000"/>
                </a:solidFill>
                <a:latin typeface="楷体" charset="-122"/>
                <a:ea typeface="楷体" charset="-122"/>
                <a:sym typeface="华文行楷" charset="-122"/>
              </a:rPr>
              <a:t>_______</a:t>
            </a:r>
            <a:endParaRPr lang="en-US" altLang="en-US" sz="2800" b="1">
              <a:solidFill>
                <a:srgbClr val="000000"/>
              </a:solidFill>
              <a:latin typeface="楷体" charset="-122"/>
              <a:ea typeface="楷体" charset="-122"/>
              <a:sym typeface="华文行楷" charset="-122"/>
            </a:endParaRPr>
          </a:p>
        </p:txBody>
      </p:sp>
      <p:sp>
        <p:nvSpPr>
          <p:cNvPr id="40963" name="Rectangle 6"/>
          <p:cNvSpPr/>
          <p:nvPr/>
        </p:nvSpPr>
        <p:spPr>
          <a:xfrm>
            <a:off x="250825" y="2351088"/>
            <a:ext cx="4968875" cy="522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000000"/>
                </a:solidFill>
                <a:latin typeface="楷体" charset="-122"/>
                <a:ea typeface="楷体" charset="-122"/>
                <a:sym typeface="华文行楷" charset="-122"/>
              </a:rPr>
              <a:t>种沸点不同的产物。</a:t>
            </a:r>
          </a:p>
        </p:txBody>
      </p:sp>
      <p:grpSp>
        <p:nvGrpSpPr>
          <p:cNvPr id="40964" name="Group 7"/>
          <p:cNvGrpSpPr/>
          <p:nvPr/>
        </p:nvGrpSpPr>
        <p:grpSpPr>
          <a:xfrm>
            <a:off x="2916238" y="2903538"/>
            <a:ext cx="2951162" cy="2052637"/>
            <a:chOff x="0" y="0"/>
            <a:chExt cx="1290" cy="1410"/>
          </a:xfrm>
        </p:grpSpPr>
        <p:sp>
          <p:nvSpPr>
            <p:cNvPr id="40975" name="Line 8"/>
            <p:cNvSpPr/>
            <p:nvPr/>
          </p:nvSpPr>
          <p:spPr>
            <a:xfrm flipV="1">
              <a:off x="0" y="435"/>
              <a:ext cx="570" cy="255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976" name="Line 9"/>
            <p:cNvSpPr/>
            <p:nvPr/>
          </p:nvSpPr>
          <p:spPr>
            <a:xfrm>
              <a:off x="15" y="705"/>
              <a:ext cx="1" cy="60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977" name="Line 10"/>
            <p:cNvSpPr/>
            <p:nvPr/>
          </p:nvSpPr>
          <p:spPr>
            <a:xfrm flipV="1">
              <a:off x="15" y="1035"/>
              <a:ext cx="615" cy="27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978" name="Line 11"/>
            <p:cNvSpPr/>
            <p:nvPr/>
          </p:nvSpPr>
          <p:spPr>
            <a:xfrm>
              <a:off x="615" y="1050"/>
              <a:ext cx="660" cy="33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979" name="Line 12"/>
            <p:cNvSpPr/>
            <p:nvPr/>
          </p:nvSpPr>
          <p:spPr>
            <a:xfrm>
              <a:off x="585" y="435"/>
              <a:ext cx="705" cy="345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980" name="Line 13"/>
            <p:cNvSpPr/>
            <p:nvPr/>
          </p:nvSpPr>
          <p:spPr>
            <a:xfrm>
              <a:off x="1290" y="780"/>
              <a:ext cx="1" cy="63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981" name="Line 14"/>
            <p:cNvSpPr/>
            <p:nvPr/>
          </p:nvSpPr>
          <p:spPr>
            <a:xfrm flipH="1" flipV="1">
              <a:off x="285" y="0"/>
              <a:ext cx="330" cy="105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40982" name="Line 15"/>
            <p:cNvSpPr/>
            <p:nvPr/>
          </p:nvSpPr>
          <p:spPr>
            <a:xfrm>
              <a:off x="285" y="15"/>
              <a:ext cx="315" cy="435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/>
            <a:lstStyle/>
            <a:p>
              <a:endParaRPr/>
            </a:p>
          </p:txBody>
        </p:sp>
      </p:grpSp>
      <p:sp>
        <p:nvSpPr>
          <p:cNvPr id="128014" name="Text Box 16"/>
          <p:cNvSpPr/>
          <p:nvPr/>
        </p:nvSpPr>
        <p:spPr>
          <a:xfrm>
            <a:off x="412381" y="1507550"/>
            <a:ext cx="1655762" cy="5847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黑体" charset="-122"/>
                <a:ea typeface="黑体" charset="-122"/>
                <a:sym typeface="黑体" charset="-122"/>
              </a:rPr>
              <a:t>C</a:t>
            </a:r>
            <a:r>
              <a:rPr lang="en-US" altLang="zh-CN" sz="3200" b="1" baseline="-25000">
                <a:solidFill>
                  <a:srgbClr val="FF0000"/>
                </a:solidFill>
                <a:latin typeface="黑体" charset="-122"/>
                <a:ea typeface="黑体" charset="-122"/>
                <a:sym typeface="黑体" charset="-122"/>
              </a:rPr>
              <a:t>7</a:t>
            </a:r>
            <a:r>
              <a:rPr lang="en-US" altLang="zh-CN" sz="3200" b="1">
                <a:solidFill>
                  <a:srgbClr val="FF0000"/>
                </a:solidFill>
                <a:latin typeface="黑体" charset="-122"/>
                <a:ea typeface="黑体" charset="-122"/>
                <a:sym typeface="黑体" charset="-122"/>
              </a:rPr>
              <a:t>H</a:t>
            </a:r>
            <a:r>
              <a:rPr lang="en-US" altLang="zh-CN" sz="3200" b="1" baseline="-25000">
                <a:solidFill>
                  <a:srgbClr val="FF0000"/>
                </a:solidFill>
                <a:latin typeface="黑体" charset="-122"/>
                <a:ea typeface="黑体" charset="-122"/>
                <a:sym typeface="黑体" charset="-122"/>
              </a:rPr>
              <a:t>12</a:t>
            </a:r>
            <a:endParaRPr lang="zh-CN" altLang="en-US" sz="3200"/>
          </a:p>
        </p:txBody>
      </p:sp>
      <p:sp>
        <p:nvSpPr>
          <p:cNvPr id="40966" name="Line 17"/>
          <p:cNvSpPr/>
          <p:nvPr/>
        </p:nvSpPr>
        <p:spPr>
          <a:xfrm>
            <a:off x="395288" y="2092325"/>
            <a:ext cx="1512887" cy="158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</p:spPr>
        <p:txBody>
          <a:bodyPr/>
          <a:lstStyle/>
          <a:p>
            <a:endParaRPr/>
          </a:p>
        </p:txBody>
      </p:sp>
      <p:sp>
        <p:nvSpPr>
          <p:cNvPr id="128016" name="Text Box 18"/>
          <p:cNvSpPr/>
          <p:nvPr/>
        </p:nvSpPr>
        <p:spPr>
          <a:xfrm>
            <a:off x="7171339" y="1616278"/>
            <a:ext cx="1139825" cy="5847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latin typeface="黑体" charset="-122"/>
                <a:ea typeface="黑体" charset="-122"/>
                <a:sym typeface="黑体" charset="-122"/>
              </a:rPr>
              <a:t>3</a:t>
            </a:r>
            <a:endParaRPr lang="en-US" altLang="zh-CN" sz="3200" b="1" baseline="-25000">
              <a:solidFill>
                <a:srgbClr val="FF0000"/>
              </a:solidFill>
              <a:latin typeface="黑体" charset="-122"/>
              <a:ea typeface="黑体" charset="-122"/>
              <a:sym typeface="黑体" charset="-122"/>
            </a:endParaRPr>
          </a:p>
        </p:txBody>
      </p:sp>
      <p:sp>
        <p:nvSpPr>
          <p:cNvPr id="128017" name="Oval 19"/>
          <p:cNvSpPr/>
          <p:nvPr/>
        </p:nvSpPr>
        <p:spPr>
          <a:xfrm>
            <a:off x="2843213" y="3822700"/>
            <a:ext cx="217487" cy="1619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128018" name="Oval 20"/>
          <p:cNvSpPr/>
          <p:nvPr/>
        </p:nvSpPr>
        <p:spPr>
          <a:xfrm>
            <a:off x="5724525" y="3929063"/>
            <a:ext cx="217488" cy="163512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128019" name="Oval 21"/>
          <p:cNvSpPr/>
          <p:nvPr/>
        </p:nvSpPr>
        <p:spPr>
          <a:xfrm>
            <a:off x="5724525" y="4794250"/>
            <a:ext cx="217488" cy="1619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128020" name="Oval 22"/>
          <p:cNvSpPr/>
          <p:nvPr/>
        </p:nvSpPr>
        <p:spPr>
          <a:xfrm>
            <a:off x="2843213" y="4684713"/>
            <a:ext cx="217487" cy="163512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128021" name="Oval 23"/>
          <p:cNvSpPr/>
          <p:nvPr/>
        </p:nvSpPr>
        <p:spPr>
          <a:xfrm>
            <a:off x="4211638" y="4308475"/>
            <a:ext cx="215900" cy="161925"/>
          </a:xfrm>
          <a:prstGeom prst="ellipse">
            <a:avLst/>
          </a:prstGeom>
          <a:solidFill>
            <a:srgbClr val="00CC00"/>
          </a:solidFill>
          <a:ln w="9525" cap="flat" cmpd="sng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128022" name="Oval 24"/>
          <p:cNvSpPr/>
          <p:nvPr/>
        </p:nvSpPr>
        <p:spPr>
          <a:xfrm>
            <a:off x="4140200" y="3443288"/>
            <a:ext cx="215900" cy="161925"/>
          </a:xfrm>
          <a:prstGeom prst="ellipse">
            <a:avLst/>
          </a:prstGeom>
          <a:solidFill>
            <a:srgbClr val="00CC00"/>
          </a:solidFill>
          <a:ln w="9525" cap="flat" cmpd="sng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128023" name="Oval 25"/>
          <p:cNvSpPr/>
          <p:nvPr/>
        </p:nvSpPr>
        <p:spPr>
          <a:xfrm>
            <a:off x="3462338" y="2870200"/>
            <a:ext cx="215900" cy="161925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>
              <a:latin typeface="Arial" panose="020B0604020202090204" pitchFamily="3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8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8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8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8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8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8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8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8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8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8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8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8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8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8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8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8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14" grpId="0"/>
      <p:bldP spid="128016" grpId="0"/>
      <p:bldP spid="128017" grpId="0" animBg="1"/>
      <p:bldP spid="128018" grpId="0" animBg="1"/>
      <p:bldP spid="128019" grpId="0" animBg="1"/>
      <p:bldP spid="128020" grpId="0" animBg="1"/>
      <p:bldP spid="128021" grpId="0" animBg="1"/>
      <p:bldP spid="128022" grpId="0" animBg="1"/>
      <p:bldP spid="1280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3"/>
          <p:cNvSpPr txBox="1"/>
          <p:nvPr/>
        </p:nvSpPr>
        <p:spPr>
          <a:xfrm>
            <a:off x="279400" y="146050"/>
            <a:ext cx="8585200" cy="17600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latin typeface="黑体" charset="-122"/>
                <a:ea typeface="黑体" charset="-122"/>
              </a:rPr>
              <a:t>    </a:t>
            </a:r>
            <a:r>
              <a:rPr lang="zh-CN" altLang="en-US" sz="2400" b="1">
                <a:solidFill>
                  <a:srgbClr val="3333FF"/>
                </a:solidFill>
                <a:latin typeface="黑体" charset="-122"/>
                <a:ea typeface="黑体" charset="-122"/>
              </a:rPr>
              <a:t>1.下列物质互为同分异构体的是</a:t>
            </a:r>
            <a:r>
              <a:rPr lang="zh-CN" altLang="en-US" sz="2400" b="1" u="sng">
                <a:solidFill>
                  <a:srgbClr val="3333FF"/>
                </a:solidFill>
                <a:latin typeface="黑体" charset="-122"/>
                <a:ea typeface="黑体" charset="-122"/>
              </a:rPr>
              <a:t>      </a:t>
            </a:r>
            <a:r>
              <a:rPr lang="zh-CN" altLang="en-US" sz="2400" b="1">
                <a:solidFill>
                  <a:srgbClr val="3333FF"/>
                </a:solidFill>
                <a:latin typeface="黑体" charset="-122"/>
                <a:ea typeface="黑体" charset="-122"/>
              </a:rPr>
              <a:t>，互为同系物的是</a:t>
            </a:r>
            <a:r>
              <a:rPr lang="zh-CN" altLang="en-US" sz="2400" b="1" u="sng">
                <a:solidFill>
                  <a:srgbClr val="3333FF"/>
                </a:solidFill>
                <a:latin typeface="黑体" charset="-122"/>
                <a:ea typeface="黑体" charset="-122"/>
              </a:rPr>
              <a:t>      </a:t>
            </a:r>
            <a:r>
              <a:rPr lang="zh-CN" altLang="en-US" sz="2400" b="1">
                <a:solidFill>
                  <a:srgbClr val="3333FF"/>
                </a:solidFill>
                <a:latin typeface="黑体" charset="-122"/>
                <a:ea typeface="黑体" charset="-122"/>
              </a:rPr>
              <a:t>，互为同位素的是</a:t>
            </a:r>
            <a:r>
              <a:rPr lang="zh-CN" altLang="en-US" sz="2400" b="1" u="sng">
                <a:solidFill>
                  <a:srgbClr val="3333FF"/>
                </a:solidFill>
                <a:latin typeface="黑体" charset="-122"/>
                <a:ea typeface="黑体" charset="-122"/>
              </a:rPr>
              <a:t>          </a:t>
            </a:r>
            <a:r>
              <a:rPr lang="zh-CN" altLang="en-US" sz="2400" b="1">
                <a:solidFill>
                  <a:srgbClr val="3333FF"/>
                </a:solidFill>
                <a:latin typeface="黑体" charset="-122"/>
                <a:ea typeface="黑体" charset="-122"/>
              </a:rPr>
              <a:t>，互为同素异形体的是</a:t>
            </a:r>
            <a:r>
              <a:rPr lang="zh-CN" altLang="en-US" sz="2400" b="1" u="sng">
                <a:solidFill>
                  <a:srgbClr val="3333FF"/>
                </a:solidFill>
                <a:latin typeface="黑体" charset="-122"/>
                <a:ea typeface="黑体" charset="-122"/>
              </a:rPr>
              <a:t>             </a:t>
            </a:r>
            <a:r>
              <a:rPr lang="zh-CN" altLang="en-US" sz="2400" b="1">
                <a:solidFill>
                  <a:srgbClr val="3333FF"/>
                </a:solidFill>
                <a:latin typeface="黑体" charset="-122"/>
                <a:ea typeface="黑体" charset="-122"/>
              </a:rPr>
              <a:t>，属于同一物质的是</a:t>
            </a:r>
            <a:r>
              <a:rPr lang="zh-CN" altLang="en-US" sz="2400" b="1" u="sng">
                <a:solidFill>
                  <a:srgbClr val="3333FF"/>
                </a:solidFill>
                <a:latin typeface="黑体" charset="-122"/>
                <a:ea typeface="黑体" charset="-122"/>
              </a:rPr>
              <a:t>          </a:t>
            </a:r>
            <a:r>
              <a:rPr lang="zh-CN" altLang="en-US" sz="2400" b="1">
                <a:solidFill>
                  <a:srgbClr val="3333FF"/>
                </a:solidFill>
                <a:latin typeface="黑体" charset="-122"/>
                <a:ea typeface="黑体" charset="-122"/>
              </a:rPr>
              <a:t>。</a:t>
            </a:r>
          </a:p>
        </p:txBody>
      </p:sp>
      <p:sp>
        <p:nvSpPr>
          <p:cNvPr id="18434" name="Text Box 4"/>
          <p:cNvSpPr txBox="1"/>
          <p:nvPr/>
        </p:nvSpPr>
        <p:spPr>
          <a:xfrm>
            <a:off x="106363" y="1990725"/>
            <a:ext cx="4062331" cy="646331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宋体" pitchFamily="2" charset="-122"/>
              </a:rPr>
              <a:t>① C</a:t>
            </a:r>
            <a:r>
              <a:rPr lang="zh-CN" altLang="en-US" sz="2400" b="1" baseline="-25000">
                <a:latin typeface="宋体" pitchFamily="2" charset="-122"/>
              </a:rPr>
              <a:t>60 </a:t>
            </a:r>
            <a:r>
              <a:rPr lang="zh-CN" altLang="en-US" sz="2400" b="1">
                <a:latin typeface="宋体" pitchFamily="2" charset="-122"/>
              </a:rPr>
              <a:t>与 金刚石   ② H与D</a:t>
            </a:r>
          </a:p>
        </p:txBody>
      </p:sp>
      <p:sp>
        <p:nvSpPr>
          <p:cNvPr id="18435" name="Text Box 11"/>
          <p:cNvSpPr txBox="1"/>
          <p:nvPr/>
        </p:nvSpPr>
        <p:spPr>
          <a:xfrm>
            <a:off x="120650" y="4605655"/>
            <a:ext cx="384746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宋体" pitchFamily="2" charset="-122"/>
              </a:rPr>
              <a:t>⑥ CH</a:t>
            </a:r>
            <a:r>
              <a:rPr lang="zh-CN" altLang="en-US" sz="2400" b="1" baseline="-25000">
                <a:latin typeface="宋体" pitchFamily="2" charset="-122"/>
              </a:rPr>
              <a:t>3</a:t>
            </a:r>
            <a:r>
              <a:rPr lang="zh-CN" altLang="en-US" sz="2400" b="1">
                <a:latin typeface="宋体" pitchFamily="2" charset="-122"/>
              </a:rPr>
              <a:t>C(CH</a:t>
            </a:r>
            <a:r>
              <a:rPr lang="zh-CN" altLang="en-US" sz="2400" b="1" baseline="-25000">
                <a:latin typeface="宋体" pitchFamily="2" charset="-122"/>
              </a:rPr>
              <a:t>3</a:t>
            </a:r>
            <a:r>
              <a:rPr lang="zh-CN" altLang="en-US" sz="2400" b="1">
                <a:latin typeface="宋体" pitchFamily="2" charset="-122"/>
              </a:rPr>
              <a:t>)</a:t>
            </a:r>
            <a:r>
              <a:rPr lang="zh-CN" altLang="en-US" sz="2400" b="1" baseline="-25000">
                <a:latin typeface="宋体" pitchFamily="2" charset="-122"/>
              </a:rPr>
              <a:t>2</a:t>
            </a:r>
            <a:r>
              <a:rPr lang="zh-CN" altLang="en-US" sz="2400" b="1">
                <a:latin typeface="宋体" pitchFamily="2" charset="-122"/>
              </a:rPr>
              <a:t>CH</a:t>
            </a:r>
            <a:r>
              <a:rPr lang="zh-CN" altLang="en-US" sz="2400" b="1" baseline="-25000">
                <a:latin typeface="宋体" pitchFamily="2" charset="-122"/>
              </a:rPr>
              <a:t>2</a:t>
            </a:r>
            <a:r>
              <a:rPr lang="zh-CN" altLang="en-US" sz="2400" b="1">
                <a:latin typeface="宋体" pitchFamily="2" charset="-122"/>
              </a:rPr>
              <a:t>CH</a:t>
            </a:r>
            <a:r>
              <a:rPr lang="zh-CN" altLang="en-US" sz="2400" b="1" baseline="-25000">
                <a:latin typeface="宋体" pitchFamily="2" charset="-122"/>
              </a:rPr>
              <a:t>3</a:t>
            </a:r>
            <a:r>
              <a:rPr lang="zh-CN" altLang="en-US" sz="2400" b="1">
                <a:latin typeface="宋体" pitchFamily="2" charset="-122"/>
              </a:rPr>
              <a:t>与</a:t>
            </a:r>
          </a:p>
        </p:txBody>
      </p:sp>
      <p:sp>
        <p:nvSpPr>
          <p:cNvPr id="18436" name="Text Box 13"/>
          <p:cNvSpPr txBox="1"/>
          <p:nvPr/>
        </p:nvSpPr>
        <p:spPr>
          <a:xfrm>
            <a:off x="5314950" y="73025"/>
            <a:ext cx="1423988" cy="738664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b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charset="-122"/>
                <a:ea typeface="微软雅黑" charset="-122"/>
              </a:rPr>
              <a:t>⑤⑦⑧</a:t>
            </a:r>
          </a:p>
        </p:txBody>
      </p:sp>
      <p:sp>
        <p:nvSpPr>
          <p:cNvPr id="18437" name="Text Box 14"/>
          <p:cNvSpPr txBox="1"/>
          <p:nvPr/>
        </p:nvSpPr>
        <p:spPr>
          <a:xfrm>
            <a:off x="106680" y="739458"/>
            <a:ext cx="543739" cy="738664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b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charset="-122"/>
                <a:ea typeface="微软雅黑" charset="-122"/>
              </a:rPr>
              <a:t>④</a:t>
            </a:r>
          </a:p>
        </p:txBody>
      </p:sp>
      <p:sp>
        <p:nvSpPr>
          <p:cNvPr id="18438" name="Text Box 15"/>
          <p:cNvSpPr txBox="1"/>
          <p:nvPr/>
        </p:nvSpPr>
        <p:spPr>
          <a:xfrm>
            <a:off x="3336925" y="595948"/>
            <a:ext cx="543739" cy="738664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b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charset="-122"/>
                <a:ea typeface="微软雅黑" charset="-122"/>
              </a:rPr>
              <a:t>②</a:t>
            </a:r>
          </a:p>
        </p:txBody>
      </p:sp>
      <p:sp>
        <p:nvSpPr>
          <p:cNvPr id="18439" name="Text Box 16"/>
          <p:cNvSpPr txBox="1"/>
          <p:nvPr/>
        </p:nvSpPr>
        <p:spPr>
          <a:xfrm>
            <a:off x="7498715" y="667703"/>
            <a:ext cx="543739" cy="738664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b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charset="-122"/>
                <a:ea typeface="微软雅黑" charset="-122"/>
              </a:rPr>
              <a:t>①</a:t>
            </a:r>
          </a:p>
        </p:txBody>
      </p:sp>
      <p:sp>
        <p:nvSpPr>
          <p:cNvPr id="18440" name="Text Box 17"/>
          <p:cNvSpPr txBox="1"/>
          <p:nvPr/>
        </p:nvSpPr>
        <p:spPr>
          <a:xfrm>
            <a:off x="3532823" y="1290638"/>
            <a:ext cx="902811" cy="738664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b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微软雅黑" charset="-122"/>
                <a:ea typeface="微软雅黑" charset="-122"/>
              </a:rPr>
              <a:t>⑥③</a:t>
            </a:r>
          </a:p>
        </p:txBody>
      </p:sp>
      <p:grpSp>
        <p:nvGrpSpPr>
          <p:cNvPr id="18441" name="组合 20"/>
          <p:cNvGrpSpPr/>
          <p:nvPr/>
        </p:nvGrpSpPr>
        <p:grpSpPr>
          <a:xfrm>
            <a:off x="4271328" y="2027239"/>
            <a:ext cx="3335020" cy="1192848"/>
            <a:chOff x="7577" y="3279"/>
            <a:chExt cx="5253" cy="1877"/>
          </a:xfrm>
        </p:grpSpPr>
        <p:graphicFrame>
          <p:nvGraphicFramePr>
            <p:cNvPr id="18451" name="Object 6"/>
            <p:cNvGraphicFramePr>
              <a:graphicFrameLocks noChangeAspect="1"/>
            </p:cNvGraphicFramePr>
            <p:nvPr/>
          </p:nvGraphicFramePr>
          <p:xfrm>
            <a:off x="8349" y="3279"/>
            <a:ext cx="4481" cy="18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8" r:id="rId4" imgW="2844800" imgH="1185545" progId="ChemDraw.Document.6.0">
                    <p:embed/>
                  </p:oleObj>
                </mc:Choice>
                <mc:Fallback>
                  <p:oleObj r:id="rId4" imgW="2844800" imgH="1185545" progId="ChemDraw.Document.6.0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8349" y="3279"/>
                          <a:ext cx="4481" cy="187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52" name="Text Box 5"/>
            <p:cNvSpPr txBox="1"/>
            <p:nvPr/>
          </p:nvSpPr>
          <p:spPr>
            <a:xfrm>
              <a:off x="7577" y="3869"/>
              <a:ext cx="3326" cy="72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sz="2400" b="1">
                  <a:latin typeface="Times New Roman" panose="02020503050405090304" pitchFamily="18" charset="0"/>
                </a:rPr>
                <a:t>③                 与</a:t>
              </a:r>
            </a:p>
          </p:txBody>
        </p:sp>
      </p:grpSp>
      <p:grpSp>
        <p:nvGrpSpPr>
          <p:cNvPr id="18442" name="组合 21"/>
          <p:cNvGrpSpPr/>
          <p:nvPr/>
        </p:nvGrpSpPr>
        <p:grpSpPr>
          <a:xfrm>
            <a:off x="120650" y="2917824"/>
            <a:ext cx="3359150" cy="1022984"/>
            <a:chOff x="190" y="4594"/>
            <a:chExt cx="5290" cy="1613"/>
          </a:xfrm>
        </p:grpSpPr>
        <p:graphicFrame>
          <p:nvGraphicFramePr>
            <p:cNvPr id="18449" name="Object 8"/>
            <p:cNvGraphicFramePr>
              <a:graphicFrameLocks noChangeAspect="1"/>
            </p:cNvGraphicFramePr>
            <p:nvPr/>
          </p:nvGraphicFramePr>
          <p:xfrm>
            <a:off x="764" y="4594"/>
            <a:ext cx="4716" cy="1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9" r:id="rId6" imgW="3070860" imgH="993140" progId="ChemDraw.Document.6.0">
                    <p:embed/>
                  </p:oleObj>
                </mc:Choice>
                <mc:Fallback>
                  <p:oleObj r:id="rId6" imgW="3070860" imgH="993140" progId="ChemDraw.Document.6.0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764" y="4594"/>
                          <a:ext cx="4716" cy="161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50" name="Text Box 7"/>
            <p:cNvSpPr txBox="1"/>
            <p:nvPr/>
          </p:nvSpPr>
          <p:spPr>
            <a:xfrm>
              <a:off x="190" y="5069"/>
              <a:ext cx="3912" cy="72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zh-CN" altLang="en-US" sz="2400" b="1">
                  <a:latin typeface="Times New Roman" panose="02020503050405090304" pitchFamily="18" charset="0"/>
                </a:rPr>
                <a:t>④               与</a:t>
              </a:r>
            </a:p>
          </p:txBody>
        </p:sp>
      </p:grpSp>
      <p:grpSp>
        <p:nvGrpSpPr>
          <p:cNvPr id="18443" name="组合 22"/>
          <p:cNvGrpSpPr/>
          <p:nvPr/>
        </p:nvGrpSpPr>
        <p:grpSpPr>
          <a:xfrm>
            <a:off x="3967163" y="3394075"/>
            <a:ext cx="4391025" cy="1211263"/>
            <a:chOff x="6247" y="5344"/>
            <a:chExt cx="6916" cy="1908"/>
          </a:xfrm>
        </p:grpSpPr>
        <p:graphicFrame>
          <p:nvGraphicFramePr>
            <p:cNvPr id="18447" name="Object 10"/>
            <p:cNvGraphicFramePr>
              <a:graphicFrameLocks noChangeAspect="1"/>
            </p:cNvGraphicFramePr>
            <p:nvPr/>
          </p:nvGraphicFramePr>
          <p:xfrm>
            <a:off x="6986" y="5344"/>
            <a:ext cx="6177" cy="19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0" r:id="rId8" imgW="4538345" imgH="1242060" progId="ChemDraw.Document.6.0">
                    <p:embed/>
                  </p:oleObj>
                </mc:Choice>
                <mc:Fallback>
                  <p:oleObj r:id="rId8" imgW="4538345" imgH="1242060" progId="ChemDraw.Document.6.0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6986" y="5344"/>
                          <a:ext cx="6177" cy="190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448" name="Text Box 9"/>
            <p:cNvSpPr txBox="1"/>
            <p:nvPr/>
          </p:nvSpPr>
          <p:spPr>
            <a:xfrm>
              <a:off x="6247" y="5936"/>
              <a:ext cx="3810" cy="7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zh-CN" altLang="en-US" sz="2400" b="1">
                  <a:latin typeface="Times New Roman" panose="02020503050405090304" pitchFamily="18" charset="0"/>
                </a:rPr>
                <a:t>⑤                     与</a:t>
              </a:r>
            </a:p>
          </p:txBody>
        </p:sp>
      </p:grpSp>
      <p:graphicFrame>
        <p:nvGraphicFramePr>
          <p:cNvPr id="18444" name="对象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371465"/>
              </p:ext>
            </p:extLst>
          </p:nvPr>
        </p:nvGraphicFramePr>
        <p:xfrm>
          <a:off x="4892040" y="4605655"/>
          <a:ext cx="2270125" cy="119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r:id="rId10" imgW="2381885" imgH="1242060" progId="ChemDraw.Document.6.0">
                  <p:embed/>
                </p:oleObj>
              </mc:Choice>
              <mc:Fallback>
                <p:oleObj r:id="rId10" imgW="2381885" imgH="1242060" progId="ChemDraw.Document.6.0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892040" y="4605655"/>
                        <a:ext cx="2270125" cy="11985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Text Box 4"/>
          <p:cNvSpPr txBox="1"/>
          <p:nvPr/>
        </p:nvSpPr>
        <p:spPr>
          <a:xfrm>
            <a:off x="44450" y="5456238"/>
            <a:ext cx="5681363" cy="1200329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宋体" pitchFamily="2" charset="-122"/>
              </a:rPr>
              <a:t>⑦ </a:t>
            </a:r>
            <a:r>
              <a:rPr lang="en-US" altLang="zh-CN" sz="2400" b="1">
                <a:latin typeface="宋体" pitchFamily="2" charset="-122"/>
              </a:rPr>
              <a:t>CH</a:t>
            </a:r>
            <a:r>
              <a:rPr lang="en-US" altLang="zh-CN" sz="2400" b="1" baseline="-25000">
                <a:latin typeface="宋体" pitchFamily="2" charset="-122"/>
              </a:rPr>
              <a:t>2</a:t>
            </a:r>
            <a:r>
              <a:rPr lang="en-US" altLang="zh-CN" sz="2400" b="1">
                <a:latin typeface="宋体" pitchFamily="2" charset="-122"/>
              </a:rPr>
              <a:t>=CH-CH</a:t>
            </a:r>
            <a:r>
              <a:rPr lang="en-US" altLang="zh-CN" sz="2400" b="1" baseline="-25000">
                <a:latin typeface="宋体" pitchFamily="2" charset="-122"/>
              </a:rPr>
              <a:t>2</a:t>
            </a:r>
            <a:r>
              <a:rPr lang="en-US" altLang="zh-CN" sz="2400" b="1">
                <a:latin typeface="宋体" pitchFamily="2" charset="-122"/>
              </a:rPr>
              <a:t>-CH</a:t>
            </a:r>
            <a:r>
              <a:rPr lang="en-US" altLang="zh-CN" sz="2400" b="1" baseline="-25000">
                <a:latin typeface="宋体" pitchFamily="2" charset="-122"/>
              </a:rPr>
              <a:t>3 </a:t>
            </a:r>
            <a:r>
              <a:rPr lang="zh-CN" altLang="en-US" sz="2400" b="1">
                <a:latin typeface="宋体" pitchFamily="2" charset="-122"/>
              </a:rPr>
              <a:t>与 </a:t>
            </a:r>
            <a:r>
              <a:rPr lang="en-US" altLang="zh-CN" sz="2400" b="1">
                <a:latin typeface="宋体" pitchFamily="2" charset="-122"/>
              </a:rPr>
              <a:t>CH</a:t>
            </a:r>
            <a:r>
              <a:rPr lang="en-US" altLang="zh-CN" sz="2400" b="1" baseline="-25000">
                <a:latin typeface="宋体" pitchFamily="2" charset="-122"/>
              </a:rPr>
              <a:t>3</a:t>
            </a:r>
            <a:r>
              <a:rPr lang="en-US" altLang="zh-CN" sz="2400" b="1">
                <a:latin typeface="宋体" pitchFamily="2" charset="-122"/>
              </a:rPr>
              <a:t>-CH=CH-CH</a:t>
            </a:r>
            <a:r>
              <a:rPr lang="en-US" altLang="zh-CN" sz="2400" b="1" baseline="-25000">
                <a:latin typeface="宋体" pitchFamily="2" charset="-122"/>
              </a:rPr>
              <a:t>3     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宋体" pitchFamily="2" charset="-122"/>
              </a:rPr>
              <a:t>⑧ </a:t>
            </a:r>
            <a:r>
              <a:rPr lang="en-US" altLang="zh-CN" sz="2400" b="1">
                <a:latin typeface="宋体" pitchFamily="2" charset="-122"/>
              </a:rPr>
              <a:t>CH</a:t>
            </a:r>
            <a:r>
              <a:rPr lang="en-US" altLang="zh-CN" sz="2400" b="1" baseline="-25000">
                <a:latin typeface="宋体" pitchFamily="2" charset="-122"/>
              </a:rPr>
              <a:t>3</a:t>
            </a:r>
            <a:r>
              <a:rPr lang="en-US" altLang="zh-CN" sz="2400" b="1">
                <a:latin typeface="宋体" pitchFamily="2" charset="-122"/>
              </a:rPr>
              <a:t>CH</a:t>
            </a:r>
            <a:r>
              <a:rPr lang="en-US" altLang="zh-CN" sz="2400" b="1" baseline="-25000">
                <a:latin typeface="宋体" pitchFamily="2" charset="-122"/>
              </a:rPr>
              <a:t>2</a:t>
            </a:r>
            <a:r>
              <a:rPr lang="en-US" altLang="zh-CN" sz="2400" b="1">
                <a:latin typeface="宋体" pitchFamily="2" charset="-122"/>
              </a:rPr>
              <a:t>OH </a:t>
            </a:r>
            <a:r>
              <a:rPr lang="zh-CN" altLang="en-US" sz="2400" b="1">
                <a:latin typeface="宋体" pitchFamily="2" charset="-122"/>
              </a:rPr>
              <a:t>与 </a:t>
            </a:r>
            <a:r>
              <a:rPr lang="en-US" altLang="zh-CN" sz="2400" b="1">
                <a:latin typeface="宋体" pitchFamily="2" charset="-122"/>
              </a:rPr>
              <a:t>CH</a:t>
            </a:r>
            <a:r>
              <a:rPr lang="en-US" altLang="zh-CN" sz="2400" b="1" baseline="-25000">
                <a:latin typeface="宋体" pitchFamily="2" charset="-122"/>
              </a:rPr>
              <a:t>3</a:t>
            </a:r>
            <a:r>
              <a:rPr lang="en-US" altLang="zh-CN" sz="2400" b="1">
                <a:latin typeface="宋体" pitchFamily="2" charset="-122"/>
              </a:rPr>
              <a:t>-O-CH</a:t>
            </a:r>
            <a:r>
              <a:rPr lang="en-US" altLang="zh-CN" sz="2400" b="1" baseline="-25000">
                <a:latin typeface="宋体" pitchFamily="2" charset="-122"/>
              </a:rPr>
              <a:t>3</a:t>
            </a:r>
          </a:p>
        </p:txBody>
      </p:sp>
      <p:sp>
        <p:nvSpPr>
          <p:cNvPr id="18446" name="文本框 1"/>
          <p:cNvSpPr txBox="1"/>
          <p:nvPr/>
        </p:nvSpPr>
        <p:spPr>
          <a:xfrm>
            <a:off x="6237288" y="2439988"/>
            <a:ext cx="501650" cy="369332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b="1">
                <a:latin typeface="Arial" panose="020B0604020202090204" pitchFamily="34" charset="0"/>
              </a:rPr>
              <a:t>Cl</a:t>
            </a: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37" grpId="0"/>
      <p:bldP spid="18438" grpId="0"/>
      <p:bldP spid="18439" grpId="0"/>
      <p:bldP spid="1844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"/>
          <p:cNvSpPr txBox="1"/>
          <p:nvPr/>
        </p:nvSpPr>
        <p:spPr>
          <a:xfrm>
            <a:off x="14989" y="44624"/>
            <a:ext cx="6213195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</a:rPr>
              <a:t>5</a:t>
            </a:r>
            <a:r>
              <a:rPr lang="zh-CN" altLang="en-US" sz="3200" b="1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</a:rPr>
              <a:t>、组合</a:t>
            </a:r>
            <a:r>
              <a:rPr lang="zh-CN" altLang="en-US" sz="3200" b="1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</a:rPr>
              <a:t>法</a:t>
            </a:r>
            <a:r>
              <a:rPr lang="en-US" altLang="zh-CN" sz="3200" b="1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</a:rPr>
              <a:t>——</a:t>
            </a:r>
            <a:r>
              <a:rPr lang="zh-CN" altLang="en-US" sz="3200" b="1" noProof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</a:rPr>
              <a:t>酯</a:t>
            </a:r>
            <a:endParaRPr lang="zh-CN" altLang="en-US" sz="3200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36968" y="1052736"/>
            <a:ext cx="264317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例：</a:t>
            </a:r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C</a:t>
            </a:r>
            <a:r>
              <a:rPr lang="en-US" altLang="zh-CN" sz="2800" b="1" baseline="-25000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6</a:t>
            </a:r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H</a:t>
            </a:r>
            <a:r>
              <a:rPr lang="en-US" altLang="zh-CN" sz="2800" b="1" baseline="-25000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12</a:t>
            </a:r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O</a:t>
            </a:r>
            <a:r>
              <a:rPr lang="en-US" altLang="zh-CN" sz="2800" b="1" baseline="-25000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2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pic>
        <p:nvPicPr>
          <p:cNvPr id="9218" name="Object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14680" y="1183870"/>
            <a:ext cx="2206625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矩形 7"/>
          <p:cNvSpPr/>
          <p:nvPr/>
        </p:nvSpPr>
        <p:spPr>
          <a:xfrm>
            <a:off x="2643174" y="1553758"/>
            <a:ext cx="92869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4C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357820" y="1553758"/>
            <a:ext cx="92869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1C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357820" y="2035965"/>
            <a:ext cx="92869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2C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357820" y="2518171"/>
            <a:ext cx="92869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3C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357820" y="3000378"/>
            <a:ext cx="92869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4C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643174" y="1982386"/>
            <a:ext cx="92869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3C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643174" y="2464594"/>
            <a:ext cx="92869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2C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643174" y="2983012"/>
            <a:ext cx="92869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1C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572266" y="1500181"/>
            <a:ext cx="92869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4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种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6572266" y="1982387"/>
            <a:ext cx="92869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2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种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572266" y="2464594"/>
            <a:ext cx="92869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2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种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572266" y="2946800"/>
            <a:ext cx="92869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4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种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5357818" y="3500444"/>
            <a:ext cx="92869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5C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643172" y="3483078"/>
            <a:ext cx="92869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0C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6572263" y="3429006"/>
            <a:ext cx="92869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8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种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cxnSp>
        <p:nvCxnSpPr>
          <p:cNvPr id="23" name="直接连接符 22"/>
          <p:cNvCxnSpPr/>
          <p:nvPr/>
        </p:nvCxnSpPr>
        <p:spPr>
          <a:xfrm flipH="1">
            <a:off x="3215476" y="1072149"/>
            <a:ext cx="0" cy="3203659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flipH="1">
            <a:off x="5357818" y="1071552"/>
            <a:ext cx="799" cy="3204256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6715140" y="18903"/>
            <a:ext cx="24288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除了酯基还剩下</a:t>
            </a:r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5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个碳，</a:t>
            </a:r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0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个不饱和度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87824" y="4604435"/>
            <a:ext cx="1961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smtClean="0">
                <a:solidFill>
                  <a:srgbClr val="FF0000"/>
                </a:solidFill>
              </a:rPr>
              <a:t>酯类共</a:t>
            </a:r>
            <a:r>
              <a:rPr lang="en-US" altLang="zh-CN" sz="2400" b="1" smtClean="0">
                <a:solidFill>
                  <a:srgbClr val="FF0000"/>
                </a:solidFill>
              </a:rPr>
              <a:t>20</a:t>
            </a:r>
            <a:r>
              <a:rPr lang="zh-CN" altLang="en-US" sz="2400" b="1" smtClean="0">
                <a:solidFill>
                  <a:srgbClr val="FF0000"/>
                </a:solidFill>
              </a:rPr>
              <a:t>种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574" y="4983559"/>
            <a:ext cx="5219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smtClean="0">
                <a:solidFill>
                  <a:srgbClr val="FF0000"/>
                </a:solidFill>
              </a:rPr>
              <a:t>  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C</a:t>
            </a:r>
            <a:r>
              <a:rPr lang="en-US" altLang="zh-CN" sz="2400" b="1" baseline="-25000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5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H</a:t>
            </a:r>
            <a:r>
              <a:rPr lang="en-US" altLang="zh-CN" sz="2400" b="1" baseline="-25000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11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anose="02020503050405090304" pitchFamily="18" charset="0"/>
                <a:ea typeface="楷体" panose="02010609060101010101" pitchFamily="49" charset="-122"/>
              </a:rPr>
              <a:t>-COOH</a:t>
            </a:r>
            <a:r>
              <a:rPr lang="zh-CN" altLang="en-US" sz="2400" b="1" smtClean="0">
                <a:solidFill>
                  <a:srgbClr val="FF0000"/>
                </a:solidFill>
              </a:rPr>
              <a:t>            羧酸类共</a:t>
            </a:r>
            <a:r>
              <a:rPr lang="en-US" altLang="zh-CN" sz="2400" b="1" smtClean="0">
                <a:solidFill>
                  <a:srgbClr val="FF0000"/>
                </a:solidFill>
              </a:rPr>
              <a:t>8</a:t>
            </a:r>
            <a:r>
              <a:rPr lang="zh-CN" altLang="en-US" sz="2400" b="1" smtClean="0">
                <a:solidFill>
                  <a:srgbClr val="FF0000"/>
                </a:solidFill>
              </a:rPr>
              <a:t>种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896938" y="5737368"/>
            <a:ext cx="46111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醚类、酮类方法类似。</a:t>
            </a:r>
            <a:endParaRPr lang="en-US" altLang="zh-CN" sz="2800" b="1" baseline="-2500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268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 nodeType="clickPar">
                      <p:stCondLst>
                        <p:cond delay="indefinite"/>
                      </p:stCondLst>
                      <p:childTnLst>
                        <p:par>
                          <p:cTn id="28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 nodeType="clickPar">
                      <p:stCondLst>
                        <p:cond delay="indefinite"/>
                      </p:stCondLst>
                      <p:childTnLst>
                        <p:par>
                          <p:cTn id="28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5" grpId="0"/>
      <p:bldP spid="7" grpId="0"/>
      <p:bldP spid="27" grpId="0"/>
      <p:bldP spid="3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1532" y="1196752"/>
            <a:ext cx="7992888" cy="4443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矩形 13"/>
          <p:cNvSpPr/>
          <p:nvPr/>
        </p:nvSpPr>
        <p:spPr>
          <a:xfrm>
            <a:off x="251520" y="260648"/>
            <a:ext cx="8282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/>
              <a:t>练</a:t>
            </a:r>
            <a:r>
              <a:rPr lang="zh-CN" altLang="en-US" sz="2800" b="1" smtClean="0"/>
              <a:t>习  </a:t>
            </a:r>
            <a:r>
              <a:rPr lang="en-US" altLang="zh-CN" sz="2800" b="1" smtClean="0"/>
              <a:t>C</a:t>
            </a:r>
            <a:r>
              <a:rPr lang="en-US" altLang="zh-CN" sz="2800" b="1" baseline="-25000" smtClean="0"/>
              <a:t>8</a:t>
            </a:r>
            <a:r>
              <a:rPr lang="en-US" altLang="zh-CN" sz="2800" b="1" smtClean="0"/>
              <a:t>H</a:t>
            </a:r>
            <a:r>
              <a:rPr lang="en-US" altLang="zh-CN" sz="2800" b="1" baseline="-25000" smtClean="0"/>
              <a:t>8</a:t>
            </a:r>
            <a:r>
              <a:rPr lang="en-US" altLang="zh-CN" sz="2800" b="1" smtClean="0"/>
              <a:t>O</a:t>
            </a:r>
            <a:r>
              <a:rPr lang="en-US" altLang="zh-CN" sz="2800" b="1" baseline="-25000" smtClean="0"/>
              <a:t>2</a:t>
            </a:r>
            <a:r>
              <a:rPr lang="zh-CN" altLang="zh-CN" sz="2800" b="1"/>
              <a:t>含苯环的属于酯类的同分异构体为：</a:t>
            </a:r>
            <a:endParaRPr lang="zh-CN" altLang="en-US" sz="2800"/>
          </a:p>
        </p:txBody>
      </p:sp>
    </p:spTree>
    <p:extLst>
      <p:ext uri="{BB962C8B-B14F-4D97-AF65-F5344CB8AC3E}">
        <p14:creationId xmlns:p14="http://schemas.microsoft.com/office/powerpoint/2010/main" val="1713320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"/>
          <p:cNvSpPr txBox="1"/>
          <p:nvPr/>
        </p:nvSpPr>
        <p:spPr>
          <a:xfrm>
            <a:off x="360680" y="109220"/>
            <a:ext cx="892873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/>
            <a:r>
              <a:rPr lang="zh-CN" altLang="pl-PL" sz="3600" b="1">
                <a:solidFill>
                  <a:srgbClr val="C00000"/>
                </a:solidFill>
                <a:latin typeface="微软雅黑" charset="-122"/>
                <a:ea typeface="微软雅黑" charset="-122"/>
              </a:rPr>
              <a:t>题型二</a:t>
            </a:r>
            <a:r>
              <a:rPr lang="zh-CN" altLang="pl-PL" sz="3600" b="1">
                <a:solidFill>
                  <a:srgbClr val="00B050"/>
                </a:solidFill>
                <a:latin typeface="微软雅黑" charset="-122"/>
                <a:ea typeface="微软雅黑" charset="-122"/>
              </a:rPr>
              <a:t> </a:t>
            </a:r>
            <a:r>
              <a:rPr lang="pl-PL" altLang="zh-CN" sz="3600" b="1">
                <a:solidFill>
                  <a:srgbClr val="00B050"/>
                </a:solidFill>
                <a:latin typeface="微软雅黑" charset="-122"/>
                <a:ea typeface="微软雅黑" charset="-122"/>
              </a:rPr>
              <a:t>限定条件下同分异构体数目的判断</a:t>
            </a:r>
          </a:p>
        </p:txBody>
      </p:sp>
      <p:sp>
        <p:nvSpPr>
          <p:cNvPr id="29698" name="Text Box 3"/>
          <p:cNvSpPr txBox="1"/>
          <p:nvPr/>
        </p:nvSpPr>
        <p:spPr>
          <a:xfrm>
            <a:off x="360363" y="1027430"/>
            <a:ext cx="8589010" cy="129032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defTabSz="0" eaLnBrk="1" hangingPunct="1">
              <a:lnSpc>
                <a:spcPts val="2400"/>
              </a:lnSpc>
              <a:tabLst>
                <a:tab pos="609600" algn="l"/>
                <a:tab pos="3225800" algn="l"/>
              </a:tabLst>
            </a:pPr>
            <a:r>
              <a:rPr lang="en-US" altLang="zh-CN" sz="2400" b="1">
                <a:latin typeface="Arial" panose="020B0604020202090204" pitchFamily="34" charset="0"/>
              </a:rPr>
              <a:t>		</a:t>
            </a:r>
            <a:endParaRPr lang="en-US" altLang="zh-CN" sz="2400" b="1">
              <a:solidFill>
                <a:srgbClr val="000000"/>
              </a:solidFill>
              <a:latin typeface="黑体" charset="-122"/>
              <a:ea typeface="黑体" charset="-122"/>
            </a:endParaRPr>
          </a:p>
          <a:p>
            <a:pPr defTabSz="0" eaLnBrk="1" hangingPunct="1">
              <a:lnSpc>
                <a:spcPts val="1000"/>
              </a:lnSpc>
              <a:tabLst>
                <a:tab pos="609600" algn="l"/>
                <a:tab pos="3225800" algn="l"/>
              </a:tabLst>
            </a:pPr>
            <a:endParaRPr lang="en-US" altLang="zh-CN" sz="2400" b="1">
              <a:solidFill>
                <a:srgbClr val="000000"/>
              </a:solidFill>
              <a:latin typeface="黑体" charset="-122"/>
              <a:ea typeface="黑体" charset="-122"/>
            </a:endParaRPr>
          </a:p>
          <a:p>
            <a:pPr defTabSz="0" eaLnBrk="1" hangingPunct="1">
              <a:lnSpc>
                <a:spcPts val="2925"/>
              </a:lnSpc>
              <a:tabLst>
                <a:tab pos="609600" algn="l"/>
                <a:tab pos="3225800" algn="l"/>
              </a:tabLst>
            </a:pPr>
            <a:r>
              <a:rPr lang="en-US" altLang="zh-CN" sz="2400" b="1">
                <a:solidFill>
                  <a:srgbClr val="000000"/>
                </a:solidFill>
                <a:latin typeface="黑体" charset="-122"/>
                <a:ea typeface="黑体" charset="-122"/>
              </a:rPr>
              <a:t>	</a:t>
            </a:r>
            <a:r>
              <a:rPr lang="zh-CN" altLang="en-US" sz="2400" b="1">
                <a:solidFill>
                  <a:srgbClr val="000000"/>
                </a:solidFill>
                <a:latin typeface="黑体" charset="-122"/>
                <a:ea typeface="黑体" charset="-122"/>
              </a:rPr>
              <a:t>例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1</a:t>
            </a:r>
            <a:r>
              <a:rPr lang="zh-CN" altLang="en-US" sz="2400" b="1">
                <a:solidFill>
                  <a:srgbClr val="000000"/>
                </a:solidFill>
                <a:latin typeface="黑体" charset="-122"/>
                <a:ea typeface="黑体" charset="-122"/>
              </a:rPr>
              <a:t>：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  <a:ea typeface="黑体" charset="-122"/>
              </a:rPr>
              <a:t>(2019 </a:t>
            </a:r>
            <a:r>
              <a:rPr lang="zh-CN" altLang="en-US" sz="24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届河南天一第一次联考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)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分子式为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C</a:t>
            </a:r>
            <a:r>
              <a:rPr lang="en-US" altLang="zh-CN" sz="2400" b="1" baseline="-25000">
                <a:solidFill>
                  <a:srgbClr val="000000"/>
                </a:solidFill>
                <a:latin typeface="Times New Roman" panose="02020503050405090304" pitchFamily="18" charset="0"/>
              </a:rPr>
              <a:t>4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H</a:t>
            </a:r>
            <a:r>
              <a:rPr lang="en-US" altLang="zh-CN" sz="2400" b="1" baseline="-25000">
                <a:solidFill>
                  <a:srgbClr val="000000"/>
                </a:solidFill>
                <a:latin typeface="Times New Roman" panose="02020503050405090304" pitchFamily="18" charset="0"/>
              </a:rPr>
              <a:t>7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Br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的有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  <a:tab pos="3225800" algn="l"/>
              </a:tabLst>
            </a:pPr>
            <a:endParaRPr lang="zh-CN" altLang="en-US" sz="2400" b="1">
              <a:solidFill>
                <a:srgbClr val="00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2740"/>
              </a:lnSpc>
              <a:tabLst>
                <a:tab pos="609600" algn="l"/>
                <a:tab pos="3225800" algn="l"/>
              </a:tabLst>
            </a:pP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机物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能使溴的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CCl</a:t>
            </a:r>
            <a:r>
              <a:rPr lang="en-US" altLang="zh-CN" sz="2400" b="1" baseline="-25000">
                <a:solidFill>
                  <a:srgbClr val="000000"/>
                </a:solidFill>
                <a:latin typeface="Times New Roman" panose="02020503050405090304" pitchFamily="18" charset="0"/>
              </a:rPr>
              <a:t>4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溶液褪色，则其结构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(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不考虑立体异构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)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最多有</a:t>
            </a:r>
          </a:p>
        </p:txBody>
      </p:sp>
      <p:sp>
        <p:nvSpPr>
          <p:cNvPr id="29701" name="Text Box 6"/>
          <p:cNvSpPr txBox="1"/>
          <p:nvPr/>
        </p:nvSpPr>
        <p:spPr>
          <a:xfrm>
            <a:off x="1902778" y="2589848"/>
            <a:ext cx="839974" cy="3334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A.8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种</a:t>
            </a:r>
          </a:p>
        </p:txBody>
      </p:sp>
      <p:sp>
        <p:nvSpPr>
          <p:cNvPr id="29702" name="Text Box 7"/>
          <p:cNvSpPr txBox="1"/>
          <p:nvPr/>
        </p:nvSpPr>
        <p:spPr>
          <a:xfrm>
            <a:off x="3645853" y="2589848"/>
            <a:ext cx="822341" cy="3334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B.7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种</a:t>
            </a:r>
          </a:p>
        </p:txBody>
      </p:sp>
      <p:sp>
        <p:nvSpPr>
          <p:cNvPr id="29703" name="Text Box 8"/>
          <p:cNvSpPr txBox="1"/>
          <p:nvPr/>
        </p:nvSpPr>
        <p:spPr>
          <a:xfrm>
            <a:off x="5068253" y="2589848"/>
            <a:ext cx="839974" cy="3334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C.9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种</a:t>
            </a:r>
          </a:p>
        </p:txBody>
      </p:sp>
      <p:sp>
        <p:nvSpPr>
          <p:cNvPr id="29704" name="Text Box 9"/>
          <p:cNvSpPr txBox="1"/>
          <p:nvPr/>
        </p:nvSpPr>
        <p:spPr>
          <a:xfrm>
            <a:off x="6490653" y="2589848"/>
            <a:ext cx="993862" cy="3334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D.10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种</a:t>
            </a:r>
          </a:p>
        </p:txBody>
      </p:sp>
      <p:sp>
        <p:nvSpPr>
          <p:cNvPr id="30730" name="Text Box 10"/>
          <p:cNvSpPr txBox="1"/>
          <p:nvPr/>
        </p:nvSpPr>
        <p:spPr>
          <a:xfrm>
            <a:off x="360363" y="3354388"/>
            <a:ext cx="8229600" cy="8096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defTabSz="0" eaLnBrk="1" hangingPunct="1">
              <a:lnSpc>
                <a:spcPts val="2400"/>
              </a:lnSpc>
              <a:tabLst>
                <a:tab pos="609600" algn="l"/>
              </a:tabLst>
            </a:pPr>
            <a:r>
              <a:rPr lang="en-US" altLang="zh-CN" sz="2400">
                <a:latin typeface="Arial" panose="020B0604020202090204" pitchFamily="34" charset="0"/>
              </a:rPr>
              <a:t>	</a:t>
            </a:r>
            <a:r>
              <a:rPr lang="zh-CN" altLang="en-US" sz="2400">
                <a:solidFill>
                  <a:srgbClr val="0000FF"/>
                </a:solidFill>
                <a:latin typeface="Arial" panose="020B0604020202090204" pitchFamily="34" charset="0"/>
                <a:ea typeface="黑体" charset="-122"/>
              </a:rPr>
              <a:t>解析：</a:t>
            </a:r>
            <a:r>
              <a:rPr lang="zh-CN" altLang="en-US" sz="2400">
                <a:solidFill>
                  <a:srgbClr val="FF0000"/>
                </a:solidFill>
                <a:latin typeface="Times New Roman" panose="02020503050405090304" pitchFamily="18" charset="0"/>
              </a:rPr>
              <a:t>由题给性质及组成知该有机物分子中含有一个碳碳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FF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2915"/>
              </a:lnSpc>
              <a:tabLst>
                <a:tab pos="609600" algn="l"/>
              </a:tabLst>
            </a:pPr>
            <a:r>
              <a:rPr lang="zh-CN" altLang="en-US" sz="2400">
                <a:solidFill>
                  <a:srgbClr val="FF0000"/>
                </a:solidFill>
                <a:latin typeface="Times New Roman" panose="02020503050405090304" pitchFamily="18" charset="0"/>
              </a:rPr>
              <a:t>双 键 ， 四个碳原子有如下几种排列方式 ： </a:t>
            </a:r>
            <a:r>
              <a:rPr lang="en-US" altLang="zh-CN" sz="2400">
                <a:solidFill>
                  <a:srgbClr val="FF0000"/>
                </a:solidFill>
                <a:latin typeface="Times New Roman" panose="02020503050405090304" pitchFamily="18" charset="0"/>
              </a:rPr>
              <a:t>C=C—C—C </a:t>
            </a:r>
            <a:r>
              <a:rPr lang="zh-CN" altLang="en-US" sz="2400">
                <a:solidFill>
                  <a:srgbClr val="FF0000"/>
                </a:solidFill>
                <a:latin typeface="Times New Roman" panose="02020503050405090304" pitchFamily="18" charset="0"/>
              </a:rPr>
              <a:t>、</a:t>
            </a:r>
          </a:p>
        </p:txBody>
      </p:sp>
      <p:sp>
        <p:nvSpPr>
          <p:cNvPr id="30731" name="Text Box 11"/>
          <p:cNvSpPr txBox="1"/>
          <p:nvPr/>
        </p:nvSpPr>
        <p:spPr>
          <a:xfrm>
            <a:off x="360363" y="4389438"/>
            <a:ext cx="1899285" cy="33020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503050405090304" pitchFamily="18" charset="0"/>
              </a:rPr>
              <a:t>C—C=C—C</a:t>
            </a:r>
            <a:r>
              <a:rPr lang="zh-CN" altLang="en-US" sz="2400">
                <a:solidFill>
                  <a:srgbClr val="FF0000"/>
                </a:solidFill>
                <a:latin typeface="Times New Roman" panose="02020503050405090304" pitchFamily="18" charset="0"/>
              </a:rPr>
              <a:t>、</a:t>
            </a:r>
          </a:p>
        </p:txBody>
      </p:sp>
      <p:sp>
        <p:nvSpPr>
          <p:cNvPr id="30732" name="Text Box 12"/>
          <p:cNvSpPr txBox="1"/>
          <p:nvPr/>
        </p:nvSpPr>
        <p:spPr>
          <a:xfrm>
            <a:off x="3697288" y="4389438"/>
            <a:ext cx="4800600" cy="33020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zh-CN" altLang="en-US" sz="2400">
                <a:solidFill>
                  <a:srgbClr val="FF0000"/>
                </a:solidFill>
                <a:latin typeface="Times New Roman" panose="02020503050405090304" pitchFamily="18" charset="0"/>
              </a:rPr>
              <a:t>，</a:t>
            </a:r>
            <a:r>
              <a:rPr lang="en-US" altLang="zh-CN" sz="2400">
                <a:solidFill>
                  <a:srgbClr val="FF0000"/>
                </a:solidFill>
                <a:latin typeface="Times New Roman" panose="02020503050405090304" pitchFamily="18" charset="0"/>
              </a:rPr>
              <a:t>Br </a:t>
            </a:r>
            <a:r>
              <a:rPr lang="zh-CN" altLang="en-US" sz="2400">
                <a:solidFill>
                  <a:srgbClr val="FF0000"/>
                </a:solidFill>
                <a:latin typeface="Times New Roman" panose="02020503050405090304" pitchFamily="18" charset="0"/>
              </a:rPr>
              <a:t>在三种碳骨架上依次有 </a:t>
            </a:r>
            <a:r>
              <a:rPr lang="en-US" altLang="zh-CN" sz="2400">
                <a:solidFill>
                  <a:srgbClr val="FF0000"/>
                </a:solidFill>
                <a:latin typeface="Times New Roman" panose="02020503050405090304" pitchFamily="18" charset="0"/>
              </a:rPr>
              <a:t>4 </a:t>
            </a:r>
            <a:r>
              <a:rPr lang="zh-CN" altLang="en-US" sz="2400">
                <a:solidFill>
                  <a:srgbClr val="FF0000"/>
                </a:solidFill>
                <a:latin typeface="Times New Roman" panose="02020503050405090304" pitchFamily="18" charset="0"/>
              </a:rPr>
              <a:t>种、</a:t>
            </a:r>
            <a:r>
              <a:rPr lang="en-US" altLang="zh-CN" sz="2400">
                <a:solidFill>
                  <a:srgbClr val="FF0000"/>
                </a:solidFill>
                <a:latin typeface="Times New Roman" panose="02020503050405090304" pitchFamily="18" charset="0"/>
              </a:rPr>
              <a:t>2</a:t>
            </a:r>
          </a:p>
        </p:txBody>
      </p:sp>
      <p:sp>
        <p:nvSpPr>
          <p:cNvPr id="30733" name="Text Box 13"/>
          <p:cNvSpPr txBox="1"/>
          <p:nvPr/>
        </p:nvSpPr>
        <p:spPr>
          <a:xfrm>
            <a:off x="360363" y="5354638"/>
            <a:ext cx="5401945" cy="8096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defTabSz="0" eaLnBrk="1" hangingPunct="1">
              <a:lnSpc>
                <a:spcPts val="2575"/>
              </a:lnSpc>
              <a:tabLst>
                <a:tab pos="609600" algn="l"/>
              </a:tabLst>
            </a:pPr>
            <a:r>
              <a:rPr lang="zh-CN" altLang="en-US" sz="2400">
                <a:solidFill>
                  <a:srgbClr val="FF0000"/>
                </a:solidFill>
                <a:latin typeface="Times New Roman" panose="02020503050405090304" pitchFamily="18" charset="0"/>
              </a:rPr>
              <a:t>种、</a:t>
            </a:r>
            <a:r>
              <a:rPr lang="en-US" altLang="zh-CN" sz="2400">
                <a:solidFill>
                  <a:srgbClr val="FF0000"/>
                </a:solidFill>
                <a:latin typeface="Times New Roman" panose="02020503050405090304" pitchFamily="18" charset="0"/>
              </a:rPr>
              <a:t>2 </a:t>
            </a:r>
            <a:r>
              <a:rPr lang="zh-CN" altLang="en-US" sz="2400">
                <a:solidFill>
                  <a:srgbClr val="FF0000"/>
                </a:solidFill>
                <a:latin typeface="Times New Roman" panose="02020503050405090304" pitchFamily="18" charset="0"/>
              </a:rPr>
              <a:t>种成键方式，共有 </a:t>
            </a:r>
            <a:r>
              <a:rPr lang="en-US" altLang="zh-CN" sz="2400">
                <a:solidFill>
                  <a:srgbClr val="FF0000"/>
                </a:solidFill>
                <a:latin typeface="Times New Roman" panose="02020503050405090304" pitchFamily="18" charset="0"/>
              </a:rPr>
              <a:t>8 </a:t>
            </a:r>
            <a:r>
              <a:rPr lang="zh-CN" altLang="en-US" sz="2400">
                <a:solidFill>
                  <a:srgbClr val="FF0000"/>
                </a:solidFill>
                <a:latin typeface="Times New Roman" panose="02020503050405090304" pitchFamily="18" charset="0"/>
              </a:rPr>
              <a:t>种，</a:t>
            </a:r>
            <a:r>
              <a:rPr lang="en-US" altLang="zh-CN" sz="2400">
                <a:solidFill>
                  <a:srgbClr val="FF0000"/>
                </a:solidFill>
                <a:latin typeface="Times New Roman" panose="02020503050405090304" pitchFamily="18" charset="0"/>
              </a:rPr>
              <a:t>A </a:t>
            </a:r>
            <a:r>
              <a:rPr lang="zh-CN" altLang="en-US" sz="2400">
                <a:solidFill>
                  <a:srgbClr val="FF0000"/>
                </a:solidFill>
                <a:latin typeface="Times New Roman" panose="02020503050405090304" pitchFamily="18" charset="0"/>
              </a:rPr>
              <a:t>正确。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FF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2740"/>
              </a:lnSpc>
              <a:tabLst>
                <a:tab pos="609600" algn="l"/>
              </a:tabLst>
            </a:pPr>
            <a:r>
              <a:rPr lang="zh-CN" altLang="en-US" sz="2400">
                <a:solidFill>
                  <a:srgbClr val="FF0000"/>
                </a:solidFill>
                <a:latin typeface="Times New Roman" panose="02020503050405090304" pitchFamily="18" charset="0"/>
              </a:rPr>
              <a:t>	</a:t>
            </a:r>
            <a:r>
              <a:rPr lang="zh-CN" altLang="en-US" sz="2400">
                <a:solidFill>
                  <a:srgbClr val="0000FF"/>
                </a:solidFill>
                <a:latin typeface="黑体" charset="-122"/>
                <a:ea typeface="黑体" charset="-122"/>
              </a:rPr>
              <a:t>答案：</a:t>
            </a:r>
            <a:r>
              <a:rPr lang="en-US" altLang="zh-CN" sz="2400">
                <a:solidFill>
                  <a:srgbClr val="FF0000"/>
                </a:solidFill>
                <a:latin typeface="Times New Roman" panose="02020503050405090304" pitchFamily="18" charset="0"/>
                <a:ea typeface="黑体" charset="-122"/>
              </a:rPr>
              <a:t>A</a:t>
            </a:r>
          </a:p>
        </p:txBody>
      </p:sp>
      <p:pic>
        <p:nvPicPr>
          <p:cNvPr id="30734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975" y="4357688"/>
            <a:ext cx="1244600" cy="882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" name="文本框 13"/>
          <p:cNvSpPr txBox="1"/>
          <p:nvPr/>
        </p:nvSpPr>
        <p:spPr>
          <a:xfrm>
            <a:off x="406400" y="867410"/>
            <a:ext cx="4885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solidFill>
                  <a:srgbClr val="3333FF"/>
                </a:solidFill>
              </a:rPr>
              <a:t>注：以下都是课本题组集训题目</a:t>
            </a:r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0" grpId="0"/>
      <p:bldP spid="30731" grpId="0"/>
      <p:bldP spid="30732" grpId="0"/>
      <p:bldP spid="3073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/>
          <p:nvPr/>
        </p:nvSpPr>
        <p:spPr>
          <a:xfrm>
            <a:off x="6426910" y="1953343"/>
            <a:ext cx="33664" cy="3334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00">
                <a:solidFill>
                  <a:srgbClr val="000000"/>
                </a:solidFill>
                <a:latin typeface="Times New Roman" panose="02020503050405090304" pitchFamily="18" charset="0"/>
              </a:rPr>
              <a:t>)</a:t>
            </a:r>
            <a:r>
              <a:rPr lang="zh-CN" altLang="en-US" sz="200">
                <a:solidFill>
                  <a:srgbClr val="000000"/>
                </a:solidFill>
                <a:latin typeface="Times New Roman" panose="02020503050405090304" pitchFamily="18" charset="0"/>
              </a:rPr>
              <a:t>。</a:t>
            </a:r>
          </a:p>
        </p:txBody>
      </p:sp>
      <p:sp>
        <p:nvSpPr>
          <p:cNvPr id="31754" name="Text Box 10"/>
          <p:cNvSpPr txBox="1"/>
          <p:nvPr/>
        </p:nvSpPr>
        <p:spPr>
          <a:xfrm>
            <a:off x="260207" y="2708004"/>
            <a:ext cx="8664831" cy="33229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130000"/>
              </a:lnSpc>
            </a:pPr>
            <a:r>
              <a:rPr lang="zh-CN" altLang="en-US" sz="100">
                <a:solidFill>
                  <a:srgbClr val="0000FF"/>
                </a:solidFill>
                <a:latin typeface="Times New Roman" panose="02020503050405090304" pitchFamily="18" charset="0"/>
                <a:ea typeface="黑体" charset="-122"/>
              </a:rPr>
              <a:t>　　</a:t>
            </a:r>
            <a:r>
              <a:rPr lang="zh-CN" altLang="en-US" sz="2305">
                <a:solidFill>
                  <a:srgbClr val="0000FF"/>
                </a:solidFill>
                <a:latin typeface="Times New Roman" panose="02020503050405090304" pitchFamily="18" charset="0"/>
                <a:ea typeface="黑体" charset="-122"/>
              </a:rPr>
              <a:t>解析：</a:t>
            </a: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由能与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NaHCO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3</a:t>
            </a: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溶液反应知分子中含有一个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—COOH</a:t>
            </a: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，该物质可看作是苯环取代了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C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4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H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9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COOH</a:t>
            </a: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分子中非羧基上的氢原子</a:t>
            </a:r>
          </a:p>
          <a:p>
            <a:pPr algn="just" eaLnBrk="1" hangingPunct="1">
              <a:lnSpc>
                <a:spcPct val="130000"/>
              </a:lnSpc>
            </a:pP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形成的，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C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4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H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9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COOH</a:t>
            </a: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共有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4</a:t>
            </a: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种：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CH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3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CH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2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CH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2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CH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2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COOH</a:t>
            </a: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、</a:t>
            </a:r>
          </a:p>
          <a:p>
            <a:pPr algn="just" eaLnBrk="1" hangingPunct="1">
              <a:lnSpc>
                <a:spcPct val="130000"/>
              </a:lnSpc>
            </a:pP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(CH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3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)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2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CHCH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2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COOH</a:t>
            </a: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、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CH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3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CH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2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CH(CH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3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)COOH</a:t>
            </a: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、</a:t>
            </a:r>
          </a:p>
          <a:p>
            <a:pPr algn="just" eaLnBrk="1" hangingPunct="1">
              <a:lnSpc>
                <a:spcPct val="130000"/>
              </a:lnSpc>
            </a:pP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(CH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3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)</a:t>
            </a:r>
            <a:r>
              <a:rPr lang="en-US" altLang="zh-CN" sz="2305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3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CCOOH</a:t>
            </a: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，苯环取代这四种酸分子中非羧基上的氢原子后</a:t>
            </a:r>
          </a:p>
          <a:p>
            <a:pPr algn="just" eaLnBrk="1" hangingPunct="1">
              <a:lnSpc>
                <a:spcPct val="130000"/>
              </a:lnSpc>
            </a:pP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可分别形成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4</a:t>
            </a: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种、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3</a:t>
            </a: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种、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4</a:t>
            </a: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种、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1</a:t>
            </a: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种，共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12</a:t>
            </a: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种物质，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A</a:t>
            </a:r>
            <a:r>
              <a:rPr lang="zh-CN" altLang="en-US" sz="2305">
                <a:solidFill>
                  <a:srgbClr val="FF0000"/>
                </a:solidFill>
                <a:latin typeface="Times New Roman" panose="02020503050405090304" pitchFamily="18" charset="0"/>
              </a:rPr>
              <a:t>正确。</a:t>
            </a:r>
          </a:p>
          <a:p>
            <a:pPr algn="just" eaLnBrk="1" hangingPunct="1">
              <a:lnSpc>
                <a:spcPct val="130000"/>
              </a:lnSpc>
            </a:pPr>
            <a:r>
              <a:rPr lang="zh-CN" altLang="en-US" sz="2305">
                <a:solidFill>
                  <a:srgbClr val="0000FF"/>
                </a:solidFill>
                <a:latin typeface="Times New Roman" panose="02020503050405090304" pitchFamily="18" charset="0"/>
                <a:ea typeface="黑体" charset="-122"/>
              </a:rPr>
              <a:t>　　答案：</a:t>
            </a:r>
            <a:r>
              <a:rPr lang="en-US" altLang="zh-CN" sz="2305">
                <a:solidFill>
                  <a:srgbClr val="FF0000"/>
                </a:solidFill>
                <a:latin typeface="Times New Roman" panose="02020503050405090304" pitchFamily="18" charset="0"/>
              </a:rPr>
              <a:t>A</a:t>
            </a:r>
            <a:endParaRPr lang="en-US" altLang="zh-CN" sz="2305">
              <a:latin typeface="Times New Roman" panose="02020503050405090304" pitchFamily="18" charset="0"/>
            </a:endParaRPr>
          </a:p>
        </p:txBody>
      </p:sp>
      <p:sp>
        <p:nvSpPr>
          <p:cNvPr id="2" name="Text Box 2"/>
          <p:cNvSpPr txBox="1"/>
          <p:nvPr/>
        </p:nvSpPr>
        <p:spPr>
          <a:xfrm>
            <a:off x="158341" y="263090"/>
            <a:ext cx="8978035" cy="1323439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defTabSz="0" eaLnBrk="1" hangingPunct="1">
              <a:lnSpc>
                <a:spcPts val="2590"/>
              </a:lnSpc>
              <a:tabLst>
                <a:tab pos="609600" algn="l"/>
              </a:tabLst>
            </a:pPr>
            <a:r>
              <a:rPr lang="en-US" altLang="zh-CN" sz="2800" b="1" smtClean="0">
                <a:solidFill>
                  <a:schemeClr val="tx1"/>
                </a:solidFill>
                <a:latin typeface="Times New Roman" panose="02020503050405090304" pitchFamily="18" charset="0"/>
              </a:rPr>
              <a:t>1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503050405090304" pitchFamily="18" charset="0"/>
              </a:rPr>
              <a:t>.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503050405090304" pitchFamily="18" charset="0"/>
              </a:rPr>
              <a:t>某有机物的分子式为 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503050405090304" pitchFamily="18" charset="0"/>
              </a:rPr>
              <a:t>C</a:t>
            </a:r>
            <a:r>
              <a:rPr lang="en-US" altLang="zh-CN" sz="2800" b="1" baseline="-25000">
                <a:solidFill>
                  <a:schemeClr val="tx1"/>
                </a:solidFill>
                <a:latin typeface="Times New Roman" panose="02020503050405090304" pitchFamily="18" charset="0"/>
              </a:rPr>
              <a:t>11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503050405090304" pitchFamily="18" charset="0"/>
              </a:rPr>
              <a:t>H</a:t>
            </a:r>
            <a:r>
              <a:rPr lang="en-US" altLang="zh-CN" sz="2800" b="1" baseline="-25000">
                <a:solidFill>
                  <a:schemeClr val="tx1"/>
                </a:solidFill>
                <a:latin typeface="Times New Roman" panose="02020503050405090304" pitchFamily="18" charset="0"/>
              </a:rPr>
              <a:t>14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503050405090304" pitchFamily="18" charset="0"/>
              </a:rPr>
              <a:t>O</a:t>
            </a:r>
            <a:r>
              <a:rPr lang="en-US" altLang="zh-CN" sz="2800" b="1" baseline="-25000">
                <a:solidFill>
                  <a:schemeClr val="tx1"/>
                </a:solidFill>
                <a:latin typeface="Times New Roman" panose="02020503050405090304" pitchFamily="18" charset="0"/>
              </a:rPr>
              <a:t>2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503050405090304" pitchFamily="18" charset="0"/>
              </a:rPr>
              <a:t>，结构简式中含有一个苯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800" b="1">
              <a:solidFill>
                <a:schemeClr val="tx1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tabLst>
                <a:tab pos="609600" algn="l"/>
              </a:tabLst>
            </a:pPr>
            <a:r>
              <a:rPr lang="zh-CN" altLang="en-US" sz="2800" b="1">
                <a:solidFill>
                  <a:schemeClr val="tx1"/>
                </a:solidFill>
                <a:latin typeface="Times New Roman" panose="02020503050405090304" pitchFamily="18" charset="0"/>
              </a:rPr>
              <a:t>环且苯环上只有一个取代基，与 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503050405090304" pitchFamily="18" charset="0"/>
              </a:rPr>
              <a:t>NaHCO</a:t>
            </a:r>
            <a:r>
              <a:rPr lang="en-US" altLang="zh-CN" sz="2800" b="1" baseline="-25000">
                <a:solidFill>
                  <a:schemeClr val="tx1"/>
                </a:solidFill>
                <a:latin typeface="Times New Roman" panose="02020503050405090304" pitchFamily="18" charset="0"/>
              </a:rPr>
              <a:t>3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503050405090304" pitchFamily="18" charset="0"/>
              </a:rPr>
              <a:t> 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503050405090304" pitchFamily="18" charset="0"/>
              </a:rPr>
              <a:t>反应有气体</a:t>
            </a:r>
            <a:r>
              <a:rPr lang="zh-CN" altLang="en-US" sz="2800" b="1" smtClean="0">
                <a:solidFill>
                  <a:schemeClr val="tx1"/>
                </a:solidFill>
                <a:latin typeface="Times New Roman" panose="02020503050405090304" pitchFamily="18" charset="0"/>
              </a:rPr>
              <a:t>生</a:t>
            </a:r>
            <a:endParaRPr lang="en-US" altLang="zh-CN" sz="2800" b="1" smtClean="0">
              <a:solidFill>
                <a:schemeClr val="tx1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tabLst>
                <a:tab pos="609600" algn="l"/>
              </a:tabLst>
            </a:pPr>
            <a:r>
              <a:rPr lang="zh-CN" altLang="en-US" sz="2800" b="1" smtClean="0">
                <a:solidFill>
                  <a:schemeClr val="tx1"/>
                </a:solidFill>
                <a:latin typeface="Times New Roman" panose="02020503050405090304" pitchFamily="18" charset="0"/>
              </a:rPr>
              <a:t>成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503050405090304" pitchFamily="18" charset="0"/>
              </a:rPr>
              <a:t>，则</a:t>
            </a:r>
          </a:p>
        </p:txBody>
      </p:sp>
      <p:sp>
        <p:nvSpPr>
          <p:cNvPr id="3" name="Text Box 3"/>
          <p:cNvSpPr txBox="1"/>
          <p:nvPr/>
        </p:nvSpPr>
        <p:spPr>
          <a:xfrm>
            <a:off x="1311373" y="1260932"/>
            <a:ext cx="7716706" cy="33342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zh-CN" altLang="en-US" sz="2800" b="1">
                <a:solidFill>
                  <a:schemeClr val="tx1"/>
                </a:solidFill>
                <a:latin typeface="Times New Roman" panose="02020503050405090304" pitchFamily="18" charset="0"/>
              </a:rPr>
              <a:t>该有机物的结构共有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503050405090304" pitchFamily="18" charset="0"/>
              </a:rPr>
              <a:t>(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503050405090304" pitchFamily="18" charset="0"/>
              </a:rPr>
              <a:t>不含立体异构</a:t>
            </a:r>
            <a:r>
              <a:rPr lang="en-US" altLang="zh-CN" sz="2800" b="1" smtClean="0">
                <a:solidFill>
                  <a:schemeClr val="tx1"/>
                </a:solidFill>
                <a:latin typeface="Times New Roman" panose="02020503050405090304" pitchFamily="18" charset="0"/>
              </a:rPr>
              <a:t>)</a:t>
            </a:r>
            <a:endParaRPr lang="en-US" altLang="zh-CN" sz="2800" b="1">
              <a:solidFill>
                <a:schemeClr val="tx1"/>
              </a:solidFill>
              <a:latin typeface="Times New Roman" panose="02020503050405090304" pitchFamily="18" charset="0"/>
            </a:endParaRPr>
          </a:p>
        </p:txBody>
      </p:sp>
      <p:sp>
        <p:nvSpPr>
          <p:cNvPr id="5" name="Text Box 5"/>
          <p:cNvSpPr txBox="1"/>
          <p:nvPr/>
        </p:nvSpPr>
        <p:spPr>
          <a:xfrm>
            <a:off x="1043608" y="1836996"/>
            <a:ext cx="1158972" cy="3334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800" b="1">
                <a:solidFill>
                  <a:schemeClr val="tx1"/>
                </a:solidFill>
                <a:latin typeface="Times New Roman" panose="02020503050405090304" pitchFamily="18" charset="0"/>
              </a:rPr>
              <a:t>A.12 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503050405090304" pitchFamily="18" charset="0"/>
              </a:rPr>
              <a:t>种</a:t>
            </a:r>
          </a:p>
        </p:txBody>
      </p:sp>
      <p:sp>
        <p:nvSpPr>
          <p:cNvPr id="6" name="Text Box 6"/>
          <p:cNvSpPr txBox="1"/>
          <p:nvPr/>
        </p:nvSpPr>
        <p:spPr>
          <a:xfrm>
            <a:off x="2939083" y="1836996"/>
            <a:ext cx="1138132" cy="3334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800" b="1">
                <a:solidFill>
                  <a:schemeClr val="tx1"/>
                </a:solidFill>
                <a:latin typeface="Times New Roman" panose="02020503050405090304" pitchFamily="18" charset="0"/>
              </a:rPr>
              <a:t>B.10 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503050405090304" pitchFamily="18" charset="0"/>
              </a:rPr>
              <a:t>种</a:t>
            </a:r>
          </a:p>
        </p:txBody>
      </p:sp>
      <p:sp>
        <p:nvSpPr>
          <p:cNvPr id="7" name="Text Box 7"/>
          <p:cNvSpPr txBox="1"/>
          <p:nvPr/>
        </p:nvSpPr>
        <p:spPr>
          <a:xfrm>
            <a:off x="4818683" y="1836996"/>
            <a:ext cx="1139158" cy="3334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800" b="1">
                <a:solidFill>
                  <a:schemeClr val="tx1"/>
                </a:solidFill>
                <a:latin typeface="Times New Roman" panose="02020503050405090304" pitchFamily="18" charset="0"/>
              </a:rPr>
              <a:t>C.11 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503050405090304" pitchFamily="18" charset="0"/>
              </a:rPr>
              <a:t>种</a:t>
            </a:r>
          </a:p>
        </p:txBody>
      </p:sp>
      <p:sp>
        <p:nvSpPr>
          <p:cNvPr id="8" name="Text Box 8"/>
          <p:cNvSpPr txBox="1"/>
          <p:nvPr/>
        </p:nvSpPr>
        <p:spPr>
          <a:xfrm>
            <a:off x="6382371" y="1836996"/>
            <a:ext cx="979435" cy="3334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800" b="1">
                <a:solidFill>
                  <a:schemeClr val="tx1"/>
                </a:solidFill>
                <a:latin typeface="Times New Roman" panose="02020503050405090304" pitchFamily="18" charset="0"/>
              </a:rPr>
              <a:t>D.9 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503050405090304" pitchFamily="18" charset="0"/>
              </a:rPr>
              <a:t>种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61365" y="1135256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smtClean="0">
                <a:solidFill>
                  <a:srgbClr val="FF0000"/>
                </a:solidFill>
              </a:rPr>
              <a:t>A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4" grpId="0"/>
      <p:bldP spid="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340006"/>
              </p:ext>
            </p:extLst>
          </p:nvPr>
        </p:nvGraphicFramePr>
        <p:xfrm>
          <a:off x="1259632" y="764704"/>
          <a:ext cx="6624737" cy="3672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4770"/>
                <a:gridCol w="1174770"/>
                <a:gridCol w="1174770"/>
                <a:gridCol w="1574436"/>
                <a:gridCol w="1525991"/>
              </a:tblGrid>
              <a:tr h="663513">
                <a:tc>
                  <a:txBody>
                    <a:bodyPr/>
                    <a:lstStyle/>
                    <a:p>
                      <a:pPr algn="ctr"/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smtClean="0"/>
                        <a:t>Na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altLang="zh-CN" sz="2400" b="1" kern="120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NaOH</a:t>
                      </a:r>
                      <a:endParaRPr lang="zh-CN" altLang="en-US" sz="24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altLang="zh-CN" sz="24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en-US" altLang="zh-CN" sz="18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altLang="zh-CN" sz="24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lang="en-US" altLang="zh-CN" sz="18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zh-CN" altLang="en-US" sz="1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altLang="zh-CN" sz="24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NaHCO</a:t>
                      </a:r>
                      <a:r>
                        <a:rPr lang="en-US" altLang="zh-CN" sz="18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zh-CN" altLang="en-US" sz="1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63513">
                <a:tc>
                  <a:txBody>
                    <a:bodyPr/>
                    <a:lstStyle/>
                    <a:p>
                      <a:r>
                        <a:rPr lang="zh-CN" altLang="en-US" sz="2800" b="1" smtClean="0">
                          <a:solidFill>
                            <a:schemeClr val="tx1"/>
                          </a:solidFill>
                        </a:rPr>
                        <a:t>乙醇</a:t>
                      </a:r>
                      <a:endParaRPr lang="zh-CN" altLang="en-US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1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√</a:t>
                      </a:r>
                      <a:endParaRPr lang="zh-CN" altLang="en-US" sz="3200" b="1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40935">
                <a:tc>
                  <a:txBody>
                    <a:bodyPr/>
                    <a:lstStyle/>
                    <a:p>
                      <a:r>
                        <a:rPr lang="zh-CN" altLang="en-US" sz="2800" b="1" smtClean="0"/>
                        <a:t>乙酸</a:t>
                      </a:r>
                      <a:endParaRPr lang="zh-CN" alt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黑体" charset="-122"/>
                          <a:ea typeface="+mn-ea"/>
                          <a:cs typeface="+mn-cs"/>
                        </a:rPr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黑体" charset="-122"/>
                          <a:ea typeface="+mn-ea"/>
                          <a:cs typeface="+mn-cs"/>
                        </a:rPr>
                        <a:t>√</a:t>
                      </a:r>
                    </a:p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黑体" charset="-122"/>
                          <a:ea typeface="+mn-ea"/>
                          <a:cs typeface="+mn-cs"/>
                        </a:rPr>
                        <a:t>√</a:t>
                      </a:r>
                    </a:p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黑体" charset="-122"/>
                          <a:ea typeface="+mn-ea"/>
                          <a:cs typeface="+mn-cs"/>
                        </a:rPr>
                        <a:t>√</a:t>
                      </a:r>
                    </a:p>
                    <a:p>
                      <a:endParaRPr lang="zh-CN" altLang="en-US"/>
                    </a:p>
                  </a:txBody>
                  <a:tcPr/>
                </a:tc>
              </a:tr>
              <a:tr h="840935">
                <a:tc>
                  <a:txBody>
                    <a:bodyPr/>
                    <a:lstStyle/>
                    <a:p>
                      <a:r>
                        <a:rPr lang="zh-CN" altLang="en-US" sz="2800" b="1" smtClean="0"/>
                        <a:t>苯酚</a:t>
                      </a:r>
                      <a:endParaRPr lang="zh-CN" alt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黑体" charset="-122"/>
                          <a:ea typeface="+mn-ea"/>
                          <a:cs typeface="+mn-cs"/>
                        </a:rPr>
                        <a:t>√</a:t>
                      </a:r>
                      <a:endParaRPr kumimoji="0" lang="en-US" altLang="zh-CN" sz="32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黑体" charset="-122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黑体" charset="-122"/>
                          <a:ea typeface="+mn-ea"/>
                          <a:cs typeface="+mn-cs"/>
                        </a:rPr>
                        <a:t>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黑体" charset="-122"/>
                          <a:ea typeface="+mn-ea"/>
                          <a:cs typeface="+mn-cs"/>
                        </a:rPr>
                        <a:t>√</a:t>
                      </a:r>
                    </a:p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66351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2065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/>
          <p:nvPr/>
        </p:nvSpPr>
        <p:spPr>
          <a:xfrm>
            <a:off x="105623" y="349847"/>
            <a:ext cx="8551059" cy="807913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defTabSz="0" eaLnBrk="1" hangingPunct="1">
              <a:lnSpc>
                <a:spcPts val="2590"/>
              </a:lnSpc>
              <a:tabLst>
                <a:tab pos="609600" algn="l"/>
              </a:tabLst>
            </a:pPr>
            <a:r>
              <a:rPr lang="en-US" altLang="zh-CN" sz="2400" b="1"/>
              <a:t>	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2.(2018 </a:t>
            </a:r>
            <a:r>
              <a:rPr lang="zh-CN" altLang="en-US" sz="24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年湖南六校联考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)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分子式为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C</a:t>
            </a:r>
            <a:r>
              <a:rPr lang="en-US" altLang="zh-CN" sz="2400" b="1" baseline="-25000">
                <a:solidFill>
                  <a:srgbClr val="000000"/>
                </a:solidFill>
                <a:latin typeface="Times New Roman" panose="02020503050405090304" pitchFamily="18" charset="0"/>
              </a:rPr>
              <a:t>6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H</a:t>
            </a:r>
            <a:r>
              <a:rPr lang="en-US" altLang="zh-CN" sz="2400" b="1" baseline="-25000">
                <a:solidFill>
                  <a:srgbClr val="000000"/>
                </a:solidFill>
                <a:latin typeface="Times New Roman" panose="02020503050405090304" pitchFamily="18" charset="0"/>
              </a:rPr>
              <a:t>12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O</a:t>
            </a:r>
            <a:r>
              <a:rPr lang="en-US" altLang="zh-CN" sz="2400" b="1" baseline="-25000">
                <a:solidFill>
                  <a:srgbClr val="000000"/>
                </a:solidFill>
                <a:latin typeface="Times New Roman" panose="02020503050405090304" pitchFamily="18" charset="0"/>
              </a:rPr>
              <a:t>2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的有机物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A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，能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 b="1">
              <a:solidFill>
                <a:srgbClr val="00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2740"/>
              </a:lnSpc>
              <a:tabLst>
                <a:tab pos="609600" algn="l"/>
              </a:tabLst>
            </a:pP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发生银镜反应，且在酸性条件下水解生成有机物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B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和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C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，其中</a:t>
            </a:r>
          </a:p>
        </p:txBody>
      </p:sp>
      <p:sp>
        <p:nvSpPr>
          <p:cNvPr id="31747" name="Text Box 5"/>
          <p:cNvSpPr txBox="1"/>
          <p:nvPr/>
        </p:nvSpPr>
        <p:spPr>
          <a:xfrm>
            <a:off x="105623" y="1299172"/>
            <a:ext cx="6004529" cy="3334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C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能被催化氧化成醛，则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A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可能的结构共有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(</a:t>
            </a:r>
          </a:p>
        </p:txBody>
      </p:sp>
      <p:sp>
        <p:nvSpPr>
          <p:cNvPr id="31748" name="Text Box 6"/>
          <p:cNvSpPr txBox="1"/>
          <p:nvPr/>
        </p:nvSpPr>
        <p:spPr>
          <a:xfrm>
            <a:off x="6649298" y="1299172"/>
            <a:ext cx="411972" cy="3334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)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。</a:t>
            </a:r>
          </a:p>
        </p:txBody>
      </p:sp>
      <p:sp>
        <p:nvSpPr>
          <p:cNvPr id="31749" name="Text Box 7"/>
          <p:cNvSpPr txBox="1"/>
          <p:nvPr/>
        </p:nvSpPr>
        <p:spPr>
          <a:xfrm>
            <a:off x="715223" y="1773835"/>
            <a:ext cx="839974" cy="3334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A.3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种</a:t>
            </a:r>
          </a:p>
        </p:txBody>
      </p:sp>
      <p:sp>
        <p:nvSpPr>
          <p:cNvPr id="31750" name="Text Box 8"/>
          <p:cNvSpPr txBox="1"/>
          <p:nvPr/>
        </p:nvSpPr>
        <p:spPr>
          <a:xfrm>
            <a:off x="2458298" y="1773835"/>
            <a:ext cx="822341" cy="3334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B.4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种</a:t>
            </a:r>
          </a:p>
        </p:txBody>
      </p:sp>
      <p:sp>
        <p:nvSpPr>
          <p:cNvPr id="31751" name="Text Box 9"/>
          <p:cNvSpPr txBox="1"/>
          <p:nvPr/>
        </p:nvSpPr>
        <p:spPr>
          <a:xfrm>
            <a:off x="4185498" y="1773835"/>
            <a:ext cx="839974" cy="3334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C.5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种</a:t>
            </a:r>
          </a:p>
        </p:txBody>
      </p:sp>
      <p:sp>
        <p:nvSpPr>
          <p:cNvPr id="31752" name="Text Box 10"/>
          <p:cNvSpPr txBox="1"/>
          <p:nvPr/>
        </p:nvSpPr>
        <p:spPr>
          <a:xfrm>
            <a:off x="5607898" y="1773835"/>
            <a:ext cx="839974" cy="33342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D.6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种</a:t>
            </a:r>
          </a:p>
        </p:txBody>
      </p:sp>
      <p:sp>
        <p:nvSpPr>
          <p:cNvPr id="32779" name="Text Box 11"/>
          <p:cNvSpPr txBox="1"/>
          <p:nvPr/>
        </p:nvSpPr>
        <p:spPr>
          <a:xfrm>
            <a:off x="847725" y="2682875"/>
            <a:ext cx="7941310" cy="30099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350"/>
              </a:lnSpc>
            </a:pPr>
            <a:r>
              <a:rPr lang="zh-CN" altLang="en-US" sz="2400" b="1">
                <a:solidFill>
                  <a:srgbClr val="0000FF"/>
                </a:solidFill>
                <a:latin typeface="Arial" panose="020B0604020202090204" pitchFamily="34" charset="0"/>
                <a:ea typeface="黑体" charset="-122"/>
              </a:rPr>
              <a:t>解析：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能发生银镜反应，且在酸性条件下能发生水解反应，</a:t>
            </a:r>
          </a:p>
        </p:txBody>
      </p:sp>
      <p:sp>
        <p:nvSpPr>
          <p:cNvPr id="32780" name="Text Box 12"/>
          <p:cNvSpPr txBox="1"/>
          <p:nvPr/>
        </p:nvSpPr>
        <p:spPr>
          <a:xfrm>
            <a:off x="250825" y="3779838"/>
            <a:ext cx="3528695" cy="32194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15"/>
              </a:lnSpc>
            </a:pP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说明有机物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A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为甲酸戊酯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(</a:t>
            </a:r>
          </a:p>
        </p:txBody>
      </p:sp>
      <p:sp>
        <p:nvSpPr>
          <p:cNvPr id="32781" name="Text Box 13"/>
          <p:cNvSpPr txBox="1"/>
          <p:nvPr/>
        </p:nvSpPr>
        <p:spPr>
          <a:xfrm>
            <a:off x="5891213" y="3768725"/>
            <a:ext cx="2841625" cy="32194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15"/>
              </a:lnSpc>
            </a:pP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)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，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C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能被</a:t>
            </a:r>
            <a:r>
              <a:rPr lang="zh-CN" altLang="en-US" sz="2400" b="1">
                <a:solidFill>
                  <a:srgbClr val="FF0000"/>
                </a:solidFill>
                <a:latin typeface="Arial" panose="020B0604020202090204" pitchFamily="34" charset="0"/>
              </a:rPr>
              <a:t>催化氧化为</a:t>
            </a:r>
          </a:p>
        </p:txBody>
      </p:sp>
      <p:sp>
        <p:nvSpPr>
          <p:cNvPr id="32782" name="Text Box 14"/>
          <p:cNvSpPr txBox="1"/>
          <p:nvPr/>
        </p:nvSpPr>
        <p:spPr>
          <a:xfrm>
            <a:off x="250825" y="4827588"/>
            <a:ext cx="1501140" cy="32321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25"/>
              </a:lnSpc>
            </a:pP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醛，则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B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为</a:t>
            </a:r>
          </a:p>
        </p:txBody>
      </p:sp>
      <p:sp>
        <p:nvSpPr>
          <p:cNvPr id="32783" name="Text Box 15"/>
          <p:cNvSpPr txBox="1"/>
          <p:nvPr/>
        </p:nvSpPr>
        <p:spPr>
          <a:xfrm>
            <a:off x="3578225" y="4827588"/>
            <a:ext cx="5179695" cy="32321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25"/>
              </a:lnSpc>
            </a:pP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，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C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为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C</a:t>
            </a:r>
            <a:r>
              <a:rPr lang="en-US" altLang="zh-CN" sz="2400" b="1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5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H</a:t>
            </a:r>
            <a:r>
              <a:rPr lang="en-US" altLang="zh-CN" sz="2400" b="1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11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OH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， 且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C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的 结 构 符 合</a:t>
            </a:r>
          </a:p>
        </p:txBody>
      </p:sp>
      <p:sp>
        <p:nvSpPr>
          <p:cNvPr id="32784" name="Text Box 16"/>
          <p:cNvSpPr txBox="1"/>
          <p:nvPr/>
        </p:nvSpPr>
        <p:spPr>
          <a:xfrm>
            <a:off x="250825" y="5365750"/>
            <a:ext cx="8717280" cy="79883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defTabSz="0" eaLnBrk="1" hangingPunct="1">
              <a:lnSpc>
                <a:spcPts val="2515"/>
              </a:lnSpc>
              <a:tabLst>
                <a:tab pos="609600" algn="l"/>
              </a:tabLst>
            </a:pP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C</a:t>
            </a:r>
            <a:r>
              <a:rPr lang="en-US" altLang="zh-CN" sz="2400" b="1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4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H</a:t>
            </a:r>
            <a:r>
              <a:rPr lang="en-US" altLang="zh-CN" sz="2400" b="1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9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CH</a:t>
            </a:r>
            <a:r>
              <a:rPr lang="en-US" altLang="zh-CN" sz="2400" b="1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2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OH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，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—C</a:t>
            </a:r>
            <a:r>
              <a:rPr lang="en-US" altLang="zh-CN" sz="2400" b="1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4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H</a:t>
            </a:r>
            <a:r>
              <a:rPr lang="en-US" altLang="zh-CN" sz="2400" b="1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9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有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4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种结构，所以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A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可能的结构也有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</a:rPr>
              <a:t>4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种。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 b="1">
              <a:solidFill>
                <a:srgbClr val="FF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2715"/>
              </a:lnSpc>
              <a:tabLst>
                <a:tab pos="609600" algn="l"/>
              </a:tabLst>
            </a:pPr>
            <a:r>
              <a:rPr lang="zh-CN" altLang="en-US" sz="2400" b="1">
                <a:solidFill>
                  <a:srgbClr val="FF0000"/>
                </a:solidFill>
                <a:latin typeface="Times New Roman" panose="02020503050405090304" pitchFamily="18" charset="0"/>
              </a:rPr>
              <a:t>	</a:t>
            </a:r>
            <a:r>
              <a:rPr lang="zh-CN" altLang="en-US" sz="2400" b="1">
                <a:solidFill>
                  <a:srgbClr val="0000FF"/>
                </a:solidFill>
                <a:latin typeface="黑体" charset="-122"/>
                <a:ea typeface="黑体" charset="-122"/>
              </a:rPr>
              <a:t>答案：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503050405090304" pitchFamily="18" charset="0"/>
                <a:ea typeface="黑体" charset="-122"/>
              </a:rPr>
              <a:t>B</a:t>
            </a:r>
          </a:p>
        </p:txBody>
      </p:sp>
      <p:pic>
        <p:nvPicPr>
          <p:cNvPr id="32785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4763" y="3152775"/>
            <a:ext cx="2009775" cy="9350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2786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638" y="4286250"/>
            <a:ext cx="1541462" cy="882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9" grpId="0"/>
      <p:bldP spid="32780" grpId="0"/>
      <p:bldP spid="32781" grpId="0"/>
      <p:bldP spid="32782" grpId="0"/>
      <p:bldP spid="32783" grpId="0"/>
      <p:bldP spid="3278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/>
          <p:nvPr/>
        </p:nvSpPr>
        <p:spPr>
          <a:xfrm>
            <a:off x="1076960" y="896303"/>
            <a:ext cx="4773295" cy="33020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3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、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(2017 </a:t>
            </a:r>
            <a:r>
              <a:rPr lang="zh-CN" altLang="en-US" sz="24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年新课标</a:t>
            </a:r>
            <a:r>
              <a:rPr lang="en-US" altLang="zh-CN" sz="24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Ⅱ</a:t>
            </a:r>
            <a:r>
              <a:rPr lang="zh-CN" altLang="en-US" sz="24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卷节选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)L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是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D(</a:t>
            </a:r>
          </a:p>
        </p:txBody>
      </p:sp>
      <p:sp>
        <p:nvSpPr>
          <p:cNvPr id="3" name="Text Box 4"/>
          <p:cNvSpPr txBox="1"/>
          <p:nvPr/>
        </p:nvSpPr>
        <p:spPr>
          <a:xfrm>
            <a:off x="8015923" y="896303"/>
            <a:ext cx="712470" cy="33020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)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的同</a:t>
            </a:r>
          </a:p>
        </p:txBody>
      </p:sp>
      <p:sp>
        <p:nvSpPr>
          <p:cNvPr id="4" name="Text Box 5"/>
          <p:cNvSpPr txBox="1"/>
          <p:nvPr/>
        </p:nvSpPr>
        <p:spPr>
          <a:xfrm>
            <a:off x="444500" y="2075815"/>
            <a:ext cx="8636000" cy="400621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defTabSz="0" eaLnBrk="1" hangingPunct="1">
              <a:lnSpc>
                <a:spcPts val="2575"/>
              </a:lnSpc>
              <a:tabLst>
                <a:tab pos="609600" algn="l"/>
              </a:tabLst>
            </a:pP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分异构体，可与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FeCl</a:t>
            </a:r>
            <a:r>
              <a:rPr lang="en-US" altLang="zh-CN" sz="2400" b="1" baseline="-25000">
                <a:solidFill>
                  <a:srgbClr val="000000"/>
                </a:solidFill>
                <a:latin typeface="Times New Roman" panose="02020503050405090304" pitchFamily="18" charset="0"/>
              </a:rPr>
              <a:t>3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溶液发生显色反应，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1 mol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的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L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可与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2 mol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en-US" altLang="zh-CN" sz="2400" b="1">
              <a:solidFill>
                <a:srgbClr val="00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en-US" altLang="zh-CN" sz="2400" b="1">
              <a:solidFill>
                <a:srgbClr val="00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2665"/>
              </a:lnSpc>
              <a:tabLst>
                <a:tab pos="609600" algn="l"/>
              </a:tabLst>
            </a:pP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的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Na</a:t>
            </a:r>
            <a:r>
              <a:rPr lang="en-US" altLang="zh-CN" sz="2400" b="1" baseline="-25000">
                <a:solidFill>
                  <a:srgbClr val="000000"/>
                </a:solidFill>
                <a:latin typeface="Times New Roman" panose="02020503050405090304" pitchFamily="18" charset="0"/>
              </a:rPr>
              <a:t>2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CO</a:t>
            </a:r>
            <a:r>
              <a:rPr lang="en-US" altLang="zh-CN" sz="2400" b="1" baseline="-25000">
                <a:solidFill>
                  <a:srgbClr val="000000"/>
                </a:solidFill>
                <a:latin typeface="Times New Roman" panose="02020503050405090304" pitchFamily="18" charset="0"/>
              </a:rPr>
              <a:t>3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反应，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L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共有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_____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种；其中核磁共振氢谱为四组峰，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 b="1">
              <a:solidFill>
                <a:srgbClr val="00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 b="1">
              <a:solidFill>
                <a:srgbClr val="00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2675"/>
              </a:lnSpc>
              <a:tabLst>
                <a:tab pos="609600" algn="l"/>
              </a:tabLst>
            </a:pP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峰 面 积 比 为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3 ∶ 2 ∶ 2 ∶ 1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的结构简式为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______________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、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 b="1">
              <a:solidFill>
                <a:srgbClr val="00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 b="1">
              <a:solidFill>
                <a:srgbClr val="00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2665"/>
              </a:lnSpc>
              <a:tabLst>
                <a:tab pos="609600" algn="l"/>
              </a:tabLst>
            </a:pP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______________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。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 b="1">
              <a:solidFill>
                <a:srgbClr val="00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 b="1">
              <a:solidFill>
                <a:srgbClr val="00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2665"/>
              </a:lnSpc>
              <a:tabLst>
                <a:tab pos="609600" algn="l"/>
              </a:tabLst>
            </a:pP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	</a:t>
            </a:r>
          </a:p>
          <a:p>
            <a:pPr defTabSz="0" eaLnBrk="1" hangingPunct="1">
              <a:lnSpc>
                <a:spcPts val="2665"/>
              </a:lnSpc>
              <a:tabLst>
                <a:tab pos="609600" algn="l"/>
              </a:tabLst>
            </a:pPr>
            <a:endParaRPr lang="zh-CN" altLang="en-US" sz="2400" b="1">
              <a:solidFill>
                <a:srgbClr val="00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2665"/>
              </a:lnSpc>
              <a:tabLst>
                <a:tab pos="609600" algn="l"/>
              </a:tabLst>
            </a:pP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(3)(2017 </a:t>
            </a:r>
            <a:r>
              <a:rPr lang="zh-CN" altLang="en-US" sz="24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年海南卷</a:t>
            </a:r>
            <a:r>
              <a:rPr lang="en-US" altLang="zh-CN" sz="2400" b="1">
                <a:solidFill>
                  <a:srgbClr val="000000"/>
                </a:solidFill>
                <a:latin typeface="宋体" pitchFamily="2" charset="-122"/>
              </a:rPr>
              <a:t>)</a:t>
            </a:r>
            <a:r>
              <a:rPr lang="zh-CN" altLang="en-US" sz="2400" b="1">
                <a:solidFill>
                  <a:srgbClr val="000000"/>
                </a:solidFill>
                <a:latin typeface="宋体" pitchFamily="2" charset="-122"/>
              </a:rPr>
              <a:t>苯甲醇的同分异构体中含有苯环的还有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 b="1">
              <a:solidFill>
                <a:srgbClr val="00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 b="1">
              <a:solidFill>
                <a:srgbClr val="000000"/>
              </a:solidFill>
              <a:latin typeface="Arial" panose="020B0604020202090204" pitchFamily="34" charset="0"/>
            </a:endParaRPr>
          </a:p>
          <a:p>
            <a:pPr defTabSz="0" eaLnBrk="1" hangingPunct="1">
              <a:lnSpc>
                <a:spcPts val="2665"/>
              </a:lnSpc>
              <a:tabLst>
                <a:tab pos="609600" algn="l"/>
              </a:tabLst>
            </a:pPr>
            <a:r>
              <a:rPr lang="en-US" altLang="zh-CN" sz="2400" b="1">
                <a:solidFill>
                  <a:srgbClr val="000000"/>
                </a:solidFill>
                <a:latin typeface="Times New Roman" panose="02020503050405090304" pitchFamily="18" charset="0"/>
              </a:rPr>
              <a:t>________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503050405090304" pitchFamily="18" charset="0"/>
              </a:rPr>
              <a:t>种。</a:t>
            </a:r>
          </a:p>
        </p:txBody>
      </p:sp>
      <p:pic>
        <p:nvPicPr>
          <p:cNvPr id="5" name="Picture 2" descr="ws_2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7703" y="464820"/>
            <a:ext cx="2171700" cy="1193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文本框 5"/>
          <p:cNvSpPr txBox="1"/>
          <p:nvPr/>
        </p:nvSpPr>
        <p:spPr>
          <a:xfrm>
            <a:off x="3937000" y="2477770"/>
            <a:ext cx="5162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54075" y="5532120"/>
            <a:ext cx="5162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solidFill>
                  <a:srgbClr val="FF0000"/>
                </a:solidFill>
              </a:rPr>
              <a:t>4</a:t>
            </a:r>
          </a:p>
        </p:txBody>
      </p:sp>
      <p:pic>
        <p:nvPicPr>
          <p:cNvPr id="36873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7015" y="3061335"/>
            <a:ext cx="1533525" cy="124587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6872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645" y="3573780"/>
            <a:ext cx="1774190" cy="109728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/>
          <p:nvPr/>
        </p:nvSpPr>
        <p:spPr>
          <a:xfrm>
            <a:off x="73660" y="920115"/>
            <a:ext cx="1615440" cy="33210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90"/>
              </a:lnSpc>
            </a:pPr>
            <a:r>
              <a:rPr lang="en-US" altLang="zh-CN" sz="2000">
                <a:solidFill>
                  <a:srgbClr val="FF0000"/>
                </a:solidFill>
                <a:latin typeface="Times New Roman" panose="02020503050405090304" pitchFamily="18" charset="0"/>
              </a:rPr>
              <a:t>3</a:t>
            </a:r>
            <a:r>
              <a:rPr lang="zh-CN" altLang="en-US" sz="2000">
                <a:solidFill>
                  <a:srgbClr val="FF0000"/>
                </a:solidFill>
                <a:latin typeface="Times New Roman" panose="02020503050405090304" pitchFamily="18" charset="0"/>
              </a:rPr>
              <a:t>、解析：</a:t>
            </a:r>
            <a:r>
              <a:rPr lang="en-US" altLang="zh-CN" sz="2000">
                <a:solidFill>
                  <a:srgbClr val="FF0000"/>
                </a:solidFill>
                <a:latin typeface="Times New Roman" panose="02020503050405090304" pitchFamily="18" charset="0"/>
              </a:rPr>
              <a:t>L </a:t>
            </a:r>
            <a:r>
              <a:rPr lang="zh-CN" altLang="en-US" sz="2000">
                <a:solidFill>
                  <a:srgbClr val="FF0000"/>
                </a:solidFill>
                <a:latin typeface="Times New Roman" panose="02020503050405090304" pitchFamily="18" charset="0"/>
              </a:rPr>
              <a:t>是</a:t>
            </a:r>
          </a:p>
        </p:txBody>
      </p:sp>
      <p:sp>
        <p:nvSpPr>
          <p:cNvPr id="35845" name="Text Box 5"/>
          <p:cNvSpPr txBox="1"/>
          <p:nvPr/>
        </p:nvSpPr>
        <p:spPr>
          <a:xfrm>
            <a:off x="130175" y="1746250"/>
            <a:ext cx="9103360" cy="99060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>
            <a:spAutoFit/>
          </a:bodyPr>
          <a:lstStyle/>
          <a:p>
            <a:pPr defTabSz="0" eaLnBrk="1" hangingPunct="1">
              <a:lnSpc>
                <a:spcPts val="2575"/>
              </a:lnSpc>
              <a:tabLst>
                <a:tab pos="2209800" algn="l"/>
              </a:tabLst>
            </a:pP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</a:rPr>
              <a:t>生显色反应，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</a:rPr>
              <a:t>1 mol 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</a:rPr>
              <a:t>的 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</a:rPr>
              <a:t>L 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</a:rPr>
              <a:t>可与 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</a:rPr>
              <a:t>2 mol 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</a:rPr>
              <a:t>的 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</a:rPr>
              <a:t>Na</a:t>
            </a:r>
            <a:r>
              <a:rPr lang="en-US" altLang="zh-CN" sz="2200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2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</a:rPr>
              <a:t>CO</a:t>
            </a:r>
            <a:r>
              <a:rPr lang="en-US" altLang="zh-CN" sz="2200" baseline="-25000">
                <a:solidFill>
                  <a:srgbClr val="FF0000"/>
                </a:solidFill>
                <a:latin typeface="Times New Roman" panose="02020503050405090304" pitchFamily="18" charset="0"/>
              </a:rPr>
              <a:t>3 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</a:rPr>
              <a:t>反应，说明 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</a:rPr>
              <a:t>L 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</a:rPr>
              <a:t>的分子结构中含有两个酚羟基和一个甲基。当两个酚羟基在邻位时，苯环上甲基的位置有 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</a:rPr>
              <a:t>2 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</a:rPr>
              <a:t>种；当两个酚羟基在间位时，苯环上甲基的位置</a:t>
            </a:r>
          </a:p>
        </p:txBody>
      </p:sp>
      <p:pic>
        <p:nvPicPr>
          <p:cNvPr id="2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4033" y="340678"/>
            <a:ext cx="2211387" cy="10525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4288155" y="574675"/>
            <a:ext cx="4945380" cy="6775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defTabSz="0" eaLnBrk="1" hangingPunct="1">
              <a:lnSpc>
                <a:spcPts val="2575"/>
              </a:lnSpc>
              <a:tabLst>
                <a:tab pos="2209800" algn="l"/>
              </a:tabLst>
            </a:pP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的同分异构体，可与 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FeCl</a:t>
            </a:r>
            <a:r>
              <a:rPr lang="en-US" altLang="zh-CN" sz="2200" baseline="-250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3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 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溶液发，</a:t>
            </a:r>
            <a:endParaRPr lang="zh-CN" altLang="en-US" sz="2200">
              <a:solidFill>
                <a:srgbClr val="FF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1000"/>
              </a:lnSpc>
              <a:tabLst>
                <a:tab pos="2209800" algn="l"/>
              </a:tabLst>
            </a:pPr>
            <a:endParaRPr lang="zh-CN" altLang="en-US" sz="2200">
              <a:solidFill>
                <a:srgbClr val="FF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1000"/>
              </a:lnSpc>
              <a:tabLst>
                <a:tab pos="2209800" algn="l"/>
              </a:tabLst>
            </a:pPr>
            <a:endParaRPr lang="zh-CN" altLang="en-US" sz="2200">
              <a:solidFill>
                <a:srgbClr val="FF0000"/>
              </a:solidFill>
              <a:latin typeface="Times New Roman" panose="0202050305040509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3660" y="2767965"/>
            <a:ext cx="8968105" cy="35826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有 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3 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种；当两个酚羟基在对位时，苯环上甲基的位置有 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1 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种，满足条件的 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L 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共有 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6 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种。其中核磁共振氢谱为四组峰，</a:t>
            </a:r>
            <a:r>
              <a:rPr lang="zh-CN" altLang="en-US" sz="2200">
                <a:solidFill>
                  <a:srgbClr val="FF0000"/>
                </a:solidFill>
                <a:sym typeface="+mn-ea"/>
              </a:rPr>
              <a:t>峰面积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比为 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3 ∶2 ∶2 ∶1 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的有机物的结构简式为</a:t>
            </a:r>
          </a:p>
          <a:p>
            <a:pPr eaLnBrk="1" hangingPunct="1">
              <a:lnSpc>
                <a:spcPts val="2575"/>
              </a:lnSpc>
            </a:pPr>
            <a:endParaRPr lang="zh-CN" altLang="en-US" sz="2200">
              <a:solidFill>
                <a:srgbClr val="FF0000"/>
              </a:solidFill>
              <a:latin typeface="Times New Roman" panose="02020503050405090304" pitchFamily="18" charset="0"/>
              <a:sym typeface="+mn-ea"/>
            </a:endParaRPr>
          </a:p>
          <a:p>
            <a:pPr eaLnBrk="1" hangingPunct="1">
              <a:lnSpc>
                <a:spcPts val="2575"/>
              </a:lnSpc>
            </a:pPr>
            <a:endParaRPr lang="zh-CN" altLang="en-US" sz="2200">
              <a:solidFill>
                <a:srgbClr val="FF0000"/>
              </a:solidFill>
              <a:latin typeface="Times New Roman" panose="02020503050405090304" pitchFamily="18" charset="0"/>
              <a:sym typeface="+mn-ea"/>
            </a:endParaRPr>
          </a:p>
          <a:p>
            <a:pPr eaLnBrk="1" hangingPunct="1">
              <a:lnSpc>
                <a:spcPts val="2575"/>
              </a:lnSpc>
            </a:pPr>
            <a:endParaRPr lang="zh-CN" altLang="en-US" sz="2200">
              <a:solidFill>
                <a:srgbClr val="FF0000"/>
              </a:solidFill>
              <a:latin typeface="Times New Roman" panose="02020503050405090304" pitchFamily="18" charset="0"/>
              <a:sym typeface="+mn-ea"/>
            </a:endParaRPr>
          </a:p>
          <a:p>
            <a:pPr defTabSz="0" eaLnBrk="1" hangingPunct="1">
              <a:lnSpc>
                <a:spcPts val="2575"/>
              </a:lnSpc>
              <a:tabLst>
                <a:tab pos="2032000" algn="l"/>
              </a:tabLst>
            </a:pPr>
            <a:endParaRPr lang="en-US" altLang="zh-CN" sz="2200">
              <a:solidFill>
                <a:srgbClr val="FF0000"/>
              </a:solidFill>
              <a:latin typeface="Times New Roman" panose="02020503050405090304" pitchFamily="18" charset="0"/>
              <a:sym typeface="+mn-ea"/>
            </a:endParaRPr>
          </a:p>
          <a:p>
            <a:pPr defTabSz="0" eaLnBrk="1" hangingPunct="1">
              <a:lnSpc>
                <a:spcPts val="2575"/>
              </a:lnSpc>
              <a:tabLst>
                <a:tab pos="2032000" algn="l"/>
              </a:tabLst>
            </a:pP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(3)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苯甲醇的同分异构体，如含有 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2 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个取代基，可为甲基苯酚，甲基苯酚有邻、间、对 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3 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种；如含有 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1 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个取代</a:t>
            </a:r>
            <a:endParaRPr lang="zh-CN" altLang="en-US" sz="2200">
              <a:solidFill>
                <a:srgbClr val="FF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1000"/>
              </a:lnSpc>
              <a:tabLst>
                <a:tab pos="2032000" algn="l"/>
              </a:tabLst>
            </a:pPr>
            <a:endParaRPr lang="zh-CN" altLang="en-US" sz="2200">
              <a:solidFill>
                <a:srgbClr val="FF0000"/>
              </a:solidFill>
              <a:latin typeface="Times New Roman" panose="02020503050405090304" pitchFamily="18" charset="0"/>
            </a:endParaRPr>
          </a:p>
          <a:p>
            <a:pPr defTabSz="0" eaLnBrk="1" hangingPunct="1">
              <a:lnSpc>
                <a:spcPts val="3050"/>
              </a:lnSpc>
              <a:tabLst>
                <a:tab pos="2032000" algn="l"/>
              </a:tabLst>
            </a:pP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基，则为苯甲醚，故还有 </a:t>
            </a:r>
            <a:r>
              <a:rPr lang="en-US" altLang="zh-CN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4 </a:t>
            </a:r>
            <a:r>
              <a:rPr lang="zh-CN" altLang="en-US" sz="2200">
                <a:solidFill>
                  <a:srgbClr val="FF0000"/>
                </a:solidFill>
                <a:latin typeface="Times New Roman" panose="02020503050405090304" pitchFamily="18" charset="0"/>
                <a:sym typeface="+mn-ea"/>
              </a:rPr>
              <a:t>种。</a:t>
            </a:r>
            <a:endParaRPr lang="zh-CN" altLang="en-US" sz="2200"/>
          </a:p>
        </p:txBody>
      </p:sp>
      <p:pic>
        <p:nvPicPr>
          <p:cNvPr id="36872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2618" y="3556318"/>
            <a:ext cx="2116137" cy="13081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6873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1680" y="3618865"/>
            <a:ext cx="1533525" cy="124587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/>
          <p:nvPr/>
        </p:nvSpPr>
        <p:spPr>
          <a:xfrm>
            <a:off x="1032203" y="823024"/>
            <a:ext cx="50800" cy="30734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400"/>
              </a:lnSpc>
            </a:pPr>
            <a:r>
              <a:rPr lang="zh-CN" altLang="en-US" sz="100">
                <a:solidFill>
                  <a:srgbClr val="000000"/>
                </a:solidFill>
                <a:latin typeface="Arial" panose="020B0604020202090204" pitchFamily="34" charset="0"/>
                <a:ea typeface="黑体" charset="-122"/>
              </a:rPr>
              <a:t>归纳总结</a:t>
            </a:r>
          </a:p>
        </p:txBody>
      </p:sp>
      <p:sp>
        <p:nvSpPr>
          <p:cNvPr id="37891" name="Text Box 3"/>
          <p:cNvSpPr txBox="1"/>
          <p:nvPr/>
        </p:nvSpPr>
        <p:spPr>
          <a:xfrm>
            <a:off x="1032203" y="1418403"/>
            <a:ext cx="136525" cy="33020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100">
                <a:solidFill>
                  <a:srgbClr val="000000"/>
                </a:solidFill>
                <a:latin typeface="Times New Roman" panose="02020503050405090304" pitchFamily="18" charset="0"/>
              </a:rPr>
              <a:t>1.</a:t>
            </a:r>
            <a:r>
              <a:rPr lang="zh-CN" altLang="en-US" sz="100">
                <a:solidFill>
                  <a:srgbClr val="000000"/>
                </a:solidFill>
                <a:latin typeface="Arial" panose="020B0604020202090204" pitchFamily="34" charset="0"/>
                <a:ea typeface="黑体" charset="-122"/>
              </a:rPr>
              <a:t>同分异构体的书写规律</a:t>
            </a:r>
          </a:p>
        </p:txBody>
      </p:sp>
      <p:sp>
        <p:nvSpPr>
          <p:cNvPr id="37892" name="Text Box 4"/>
          <p:cNvSpPr txBox="1"/>
          <p:nvPr/>
        </p:nvSpPr>
        <p:spPr>
          <a:xfrm>
            <a:off x="1032203" y="2012189"/>
            <a:ext cx="281940" cy="33020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100">
                <a:solidFill>
                  <a:srgbClr val="000000"/>
                </a:solidFill>
                <a:latin typeface="Times New Roman" panose="02020503050405090304" pitchFamily="18" charset="0"/>
              </a:rPr>
              <a:t>(1)</a:t>
            </a:r>
            <a:r>
              <a:rPr lang="zh-CN" altLang="en-US" sz="100">
                <a:solidFill>
                  <a:srgbClr val="000000"/>
                </a:solidFill>
                <a:latin typeface="Arial" panose="020B0604020202090204" pitchFamily="34" charset="0"/>
                <a:ea typeface="楷体_GB2312" pitchFamily="49" charset="-122"/>
              </a:rPr>
              <a:t>任何类型的同分异构体书写均要讲究</a:t>
            </a:r>
            <a:r>
              <a:rPr lang="zh-CN" altLang="en-US" sz="100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“三性”。</a:t>
            </a:r>
          </a:p>
        </p:txBody>
      </p:sp>
      <p:sp>
        <p:nvSpPr>
          <p:cNvPr id="2" name="Text Box 2"/>
          <p:cNvSpPr txBox="1"/>
          <p:nvPr/>
        </p:nvSpPr>
        <p:spPr>
          <a:xfrm>
            <a:off x="969963" y="820738"/>
            <a:ext cx="1219200" cy="30734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400"/>
              </a:lnSpc>
            </a:pPr>
            <a:r>
              <a:rPr lang="zh-CN" altLang="en-US" sz="2400">
                <a:solidFill>
                  <a:srgbClr val="FF0000"/>
                </a:solidFill>
                <a:latin typeface="Arial" panose="020B0604020202090204" pitchFamily="34" charset="0"/>
                <a:ea typeface="黑体" charset="-122"/>
              </a:rPr>
              <a:t>归纳总结</a:t>
            </a:r>
          </a:p>
        </p:txBody>
      </p:sp>
      <p:sp>
        <p:nvSpPr>
          <p:cNvPr id="3" name="Text Box 3"/>
          <p:cNvSpPr txBox="1"/>
          <p:nvPr/>
        </p:nvSpPr>
        <p:spPr>
          <a:xfrm>
            <a:off x="969963" y="1414463"/>
            <a:ext cx="3276600" cy="33020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400">
                <a:solidFill>
                  <a:srgbClr val="000000"/>
                </a:solidFill>
                <a:latin typeface="Times New Roman" panose="02020503050405090304" pitchFamily="18" charset="0"/>
              </a:rPr>
              <a:t>1.</a:t>
            </a:r>
            <a:r>
              <a:rPr lang="zh-CN" altLang="en-US" sz="2400">
                <a:solidFill>
                  <a:srgbClr val="000000"/>
                </a:solidFill>
                <a:latin typeface="Arial" panose="020B0604020202090204" pitchFamily="34" charset="0"/>
                <a:ea typeface="黑体" charset="-122"/>
              </a:rPr>
              <a:t>同分异构体的书写规律</a:t>
            </a:r>
          </a:p>
        </p:txBody>
      </p:sp>
      <p:sp>
        <p:nvSpPr>
          <p:cNvPr id="4" name="Text Box 4"/>
          <p:cNvSpPr txBox="1"/>
          <p:nvPr/>
        </p:nvSpPr>
        <p:spPr>
          <a:xfrm>
            <a:off x="969963" y="2006600"/>
            <a:ext cx="6756400" cy="33020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400">
                <a:solidFill>
                  <a:srgbClr val="000000"/>
                </a:solidFill>
                <a:latin typeface="Times New Roman" panose="02020503050405090304" pitchFamily="18" charset="0"/>
              </a:rPr>
              <a:t>(1)</a:t>
            </a:r>
            <a:r>
              <a:rPr lang="zh-CN" altLang="en-US" sz="2400">
                <a:solidFill>
                  <a:srgbClr val="000000"/>
                </a:solidFill>
                <a:latin typeface="Arial" panose="020B0604020202090204" pitchFamily="34" charset="0"/>
                <a:ea typeface="楷体_GB2312" pitchFamily="49" charset="-122"/>
              </a:rPr>
              <a:t>任何类型的同分异构体书写均要讲究</a:t>
            </a:r>
            <a:r>
              <a:rPr lang="zh-CN" altLang="en-US" sz="2400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“三性”。</a:t>
            </a:r>
          </a:p>
        </p:txBody>
      </p:sp>
      <p:sp>
        <p:nvSpPr>
          <p:cNvPr id="5" name="Text Box 5"/>
          <p:cNvSpPr txBox="1"/>
          <p:nvPr/>
        </p:nvSpPr>
        <p:spPr>
          <a:xfrm>
            <a:off x="360363" y="2598738"/>
            <a:ext cx="8331200" cy="330136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defTabSz="0" eaLnBrk="1" hangingPunct="1">
              <a:lnSpc>
                <a:spcPts val="2400"/>
              </a:lnSpc>
              <a:tabLst>
                <a:tab pos="609600" algn="l"/>
              </a:tabLst>
            </a:pPr>
            <a:r>
              <a:rPr lang="en-US" altLang="zh-CN" sz="2400">
                <a:latin typeface="Arial" panose="020B0604020202090204" pitchFamily="34" charset="0"/>
              </a:rPr>
              <a:t>	</a:t>
            </a:r>
            <a:r>
              <a:rPr lang="en-US" altLang="zh-CN" sz="2400">
                <a:solidFill>
                  <a:srgbClr val="FF0000"/>
                </a:solidFill>
                <a:latin typeface="Arial" panose="020B0604020202090204" pitchFamily="34" charset="0"/>
                <a:ea typeface="楷体_GB2312" pitchFamily="49" charset="-122"/>
              </a:rPr>
              <a:t>①</a:t>
            </a:r>
            <a:r>
              <a:rPr lang="zh-CN" altLang="en-US" sz="2400">
                <a:solidFill>
                  <a:srgbClr val="FF0000"/>
                </a:solidFill>
                <a:latin typeface="Arial" panose="020B0604020202090204" pitchFamily="34" charset="0"/>
                <a:ea typeface="楷体_GB2312" pitchFamily="49" charset="-122"/>
              </a:rPr>
              <a:t>讲究顺序性</a:t>
            </a:r>
            <a:r>
              <a:rPr lang="zh-CN" altLang="en-US" sz="2400">
                <a:solidFill>
                  <a:srgbClr val="000000"/>
                </a:solidFill>
                <a:latin typeface="Arial" panose="020B0604020202090204" pitchFamily="34" charset="0"/>
                <a:ea typeface="楷体_GB2312" pitchFamily="49" charset="-122"/>
              </a:rPr>
              <a:t>：即按照一定的程序分析而不能凭着感觉分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000000"/>
              </a:solidFill>
              <a:latin typeface="Arial" panose="020B0604020202090204" pitchFamily="34" charset="0"/>
              <a:ea typeface="楷体_GB2312" pitchFamily="49" charset="-122"/>
            </a:endParaRP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000000"/>
              </a:solidFill>
              <a:latin typeface="Arial" panose="020B0604020202090204" pitchFamily="34" charset="0"/>
              <a:ea typeface="楷体_GB2312" pitchFamily="49" charset="-122"/>
            </a:endParaRPr>
          </a:p>
          <a:p>
            <a:pPr defTabSz="0" eaLnBrk="1" hangingPunct="1">
              <a:lnSpc>
                <a:spcPts val="2675"/>
              </a:lnSpc>
              <a:tabLst>
                <a:tab pos="609600" algn="l"/>
              </a:tabLst>
            </a:pPr>
            <a:r>
              <a:rPr lang="zh-CN" altLang="en-US" sz="2400">
                <a:solidFill>
                  <a:srgbClr val="000000"/>
                </a:solidFill>
                <a:latin typeface="Arial" panose="020B0604020202090204" pitchFamily="34" charset="0"/>
                <a:ea typeface="楷体_GB2312" pitchFamily="49" charset="-122"/>
              </a:rPr>
              <a:t>析；</a:t>
            </a:r>
            <a:r>
              <a:rPr lang="zh-CN" altLang="en-US" sz="2400">
                <a:solidFill>
                  <a:srgbClr val="FF0000"/>
                </a:solidFill>
                <a:latin typeface="Arial" panose="020B0604020202090204" pitchFamily="34" charset="0"/>
                <a:ea typeface="楷体_GB2312" pitchFamily="49" charset="-122"/>
              </a:rPr>
              <a:t>②利用对称性</a:t>
            </a:r>
            <a:r>
              <a:rPr lang="zh-CN" altLang="en-US" sz="2400">
                <a:solidFill>
                  <a:srgbClr val="000000"/>
                </a:solidFill>
                <a:latin typeface="Arial" panose="020B0604020202090204" pitchFamily="34" charset="0"/>
                <a:ea typeface="楷体_GB2312" pitchFamily="49" charset="-122"/>
              </a:rPr>
              <a:t>：若将原子在空间的排列看作是几何图形的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000000"/>
              </a:solidFill>
              <a:latin typeface="Arial" panose="020B0604020202090204" pitchFamily="34" charset="0"/>
              <a:ea typeface="楷体_GB2312" pitchFamily="49" charset="-122"/>
            </a:endParaRP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000000"/>
              </a:solidFill>
              <a:latin typeface="Arial" panose="020B0604020202090204" pitchFamily="34" charset="0"/>
              <a:ea typeface="楷体_GB2312" pitchFamily="49" charset="-122"/>
            </a:endParaRPr>
          </a:p>
          <a:p>
            <a:pPr defTabSz="0" eaLnBrk="1" hangingPunct="1">
              <a:lnSpc>
                <a:spcPts val="2840"/>
              </a:lnSpc>
              <a:tabLst>
                <a:tab pos="609600" algn="l"/>
              </a:tabLst>
            </a:pPr>
            <a:r>
              <a:rPr lang="zh-CN" altLang="en-US" sz="2400">
                <a:solidFill>
                  <a:srgbClr val="000000"/>
                </a:solidFill>
                <a:latin typeface="Arial" panose="020B0604020202090204" pitchFamily="34" charset="0"/>
                <a:ea typeface="楷体_GB2312" pitchFamily="49" charset="-122"/>
              </a:rPr>
              <a:t>话，则可利用几何中的对称性知识来简化分析过程</a:t>
            </a:r>
            <a:r>
              <a:rPr lang="en-US" altLang="zh-CN" sz="2400">
                <a:solidFill>
                  <a:srgbClr val="000000"/>
                </a:solidFill>
                <a:latin typeface="Times New Roman" panose="02020503050405090304" pitchFamily="18" charset="0"/>
              </a:rPr>
              <a:t>(</a:t>
            </a:r>
            <a:r>
              <a:rPr lang="zh-CN" altLang="en-US" sz="2400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如连接在同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000000"/>
              </a:solidFill>
              <a:latin typeface="Times New Roman" panose="02020503050405090304" pitchFamily="18" charset="0"/>
              <a:ea typeface="楷体_GB2312" pitchFamily="49" charset="-122"/>
            </a:endParaRP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000000"/>
              </a:solidFill>
              <a:latin typeface="Times New Roman" panose="02020503050405090304" pitchFamily="18" charset="0"/>
              <a:ea typeface="楷体_GB2312" pitchFamily="49" charset="-122"/>
            </a:endParaRPr>
          </a:p>
          <a:p>
            <a:pPr defTabSz="0" eaLnBrk="1" hangingPunct="1">
              <a:lnSpc>
                <a:spcPts val="2675"/>
              </a:lnSpc>
              <a:tabLst>
                <a:tab pos="609600" algn="l"/>
              </a:tabLst>
            </a:pPr>
            <a:r>
              <a:rPr lang="zh-CN" altLang="en-US" sz="2400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一个碳原子的几个相同基团空间位置关系相同</a:t>
            </a:r>
            <a:r>
              <a:rPr lang="en-US" altLang="zh-CN" sz="2400">
                <a:solidFill>
                  <a:srgbClr val="000000"/>
                </a:solidFill>
                <a:latin typeface="Times New Roman" panose="02020503050405090304" pitchFamily="18" charset="0"/>
              </a:rPr>
              <a:t>)</a:t>
            </a:r>
            <a:r>
              <a:rPr lang="zh-CN" altLang="en-US" sz="2400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；</a:t>
            </a:r>
            <a:r>
              <a:rPr lang="zh-CN" altLang="en-US" sz="2400">
                <a:solidFill>
                  <a:srgbClr val="FF0000"/>
                </a:solidFill>
                <a:latin typeface="Times New Roman" panose="02020503050405090304" pitchFamily="18" charset="0"/>
                <a:ea typeface="楷体_GB2312" pitchFamily="49" charset="-122"/>
              </a:rPr>
              <a:t>③过程简约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FF0000"/>
              </a:solidFill>
              <a:latin typeface="Times New Roman" panose="02020503050405090304" pitchFamily="18" charset="0"/>
              <a:ea typeface="楷体_GB2312" pitchFamily="49" charset="-122"/>
            </a:endParaRP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FF0000"/>
              </a:solidFill>
              <a:latin typeface="Times New Roman" panose="02020503050405090304" pitchFamily="18" charset="0"/>
              <a:ea typeface="楷体_GB2312" pitchFamily="49" charset="-122"/>
            </a:endParaRPr>
          </a:p>
          <a:p>
            <a:pPr defTabSz="0" eaLnBrk="1" hangingPunct="1">
              <a:lnSpc>
                <a:spcPts val="2490"/>
              </a:lnSpc>
              <a:tabLst>
                <a:tab pos="609600" algn="l"/>
              </a:tabLst>
            </a:pPr>
            <a:r>
              <a:rPr lang="zh-CN" altLang="en-US" sz="2400">
                <a:solidFill>
                  <a:srgbClr val="FF0000"/>
                </a:solidFill>
                <a:latin typeface="Times New Roman" panose="02020503050405090304" pitchFamily="18" charset="0"/>
                <a:ea typeface="楷体_GB2312" pitchFamily="49" charset="-122"/>
              </a:rPr>
              <a:t>性</a:t>
            </a:r>
            <a:r>
              <a:rPr lang="zh-CN" altLang="en-US" sz="2400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：即在确定同分异构体数目过程中，可先只写出碳骨架，利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000000"/>
              </a:solidFill>
              <a:latin typeface="Times New Roman" panose="02020503050405090304" pitchFamily="18" charset="0"/>
              <a:ea typeface="楷体_GB2312" pitchFamily="49" charset="-122"/>
            </a:endParaRP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000000"/>
              </a:solidFill>
              <a:latin typeface="Times New Roman" panose="02020503050405090304" pitchFamily="18" charset="0"/>
              <a:ea typeface="楷体_GB2312" pitchFamily="49" charset="-122"/>
            </a:endParaRPr>
          </a:p>
          <a:p>
            <a:pPr defTabSz="0" eaLnBrk="1" hangingPunct="1">
              <a:lnSpc>
                <a:spcPts val="2665"/>
              </a:lnSpc>
              <a:tabLst>
                <a:tab pos="609600" algn="l"/>
              </a:tabLst>
            </a:pPr>
            <a:r>
              <a:rPr lang="zh-CN" altLang="en-US" sz="2400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用碳骨架进行分析。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ws_25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7231" y="1268760"/>
            <a:ext cx="6045448" cy="5400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8915" name="Text Box 3"/>
          <p:cNvSpPr txBox="1"/>
          <p:nvPr/>
        </p:nvSpPr>
        <p:spPr>
          <a:xfrm>
            <a:off x="827584" y="223679"/>
            <a:ext cx="7670800" cy="33020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575"/>
              </a:lnSpc>
            </a:pPr>
            <a:r>
              <a:rPr lang="en-US" altLang="zh-CN" sz="2400">
                <a:solidFill>
                  <a:srgbClr val="000000"/>
                </a:solidFill>
                <a:latin typeface="Times New Roman" panose="02020503050405090304" pitchFamily="18" charset="0"/>
              </a:rPr>
              <a:t>(2)</a:t>
            </a:r>
            <a:r>
              <a:rPr lang="zh-CN" altLang="en-US" sz="2400">
                <a:solidFill>
                  <a:srgbClr val="000000"/>
                </a:solidFill>
                <a:latin typeface="Arial" panose="020B0604020202090204" pitchFamily="34" charset="0"/>
                <a:ea typeface="楷体_GB2312" pitchFamily="49" charset="-122"/>
              </a:rPr>
              <a:t>烷烃：烷烃只存在碳链异构，书写时要注意全面而不重</a:t>
            </a:r>
          </a:p>
        </p:txBody>
      </p:sp>
      <p:sp>
        <p:nvSpPr>
          <p:cNvPr id="38916" name="Text Box 4"/>
          <p:cNvSpPr txBox="1"/>
          <p:nvPr/>
        </p:nvSpPr>
        <p:spPr>
          <a:xfrm>
            <a:off x="217984" y="817404"/>
            <a:ext cx="2743200" cy="30734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lnSpc>
                <a:spcPts val="2400"/>
              </a:lnSpc>
            </a:pPr>
            <a:r>
              <a:rPr lang="zh-CN" altLang="en-US" sz="2400">
                <a:solidFill>
                  <a:srgbClr val="000000"/>
                </a:solidFill>
                <a:latin typeface="Arial" panose="020B0604020202090204" pitchFamily="34" charset="0"/>
                <a:ea typeface="楷体_GB2312" pitchFamily="49" charset="-122"/>
              </a:rPr>
              <a:t>复，具体规则如下：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/>
          <p:nvPr/>
        </p:nvSpPr>
        <p:spPr>
          <a:xfrm>
            <a:off x="1060450" y="427038"/>
            <a:ext cx="2595563" cy="5207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0000CC"/>
                </a:solidFill>
                <a:latin typeface="Times New Roman" panose="02020503050405090304" pitchFamily="18" charset="0"/>
                <a:ea typeface="黑体" charset="-122"/>
              </a:rPr>
              <a:t>3</a:t>
            </a:r>
            <a:r>
              <a:rPr lang="zh-CN" altLang="zh-CN" sz="2800" b="1">
                <a:solidFill>
                  <a:srgbClr val="0000CC"/>
                </a:solidFill>
                <a:latin typeface="Times New Roman" panose="02020503050405090304" pitchFamily="18" charset="0"/>
                <a:ea typeface="黑体" charset="-122"/>
              </a:rPr>
              <a:t>.同分异构类型</a:t>
            </a:r>
          </a:p>
        </p:txBody>
      </p:sp>
      <p:sp>
        <p:nvSpPr>
          <p:cNvPr id="20547" name="Text Box 67"/>
          <p:cNvSpPr txBox="1"/>
          <p:nvPr/>
        </p:nvSpPr>
        <p:spPr>
          <a:xfrm>
            <a:off x="1187384" y="1436688"/>
            <a:ext cx="8915400" cy="522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Times New Roman" panose="02020503050405090304" pitchFamily="18" charset="0"/>
              </a:rPr>
              <a:t>A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503050405090304" pitchFamily="18" charset="0"/>
              </a:rPr>
              <a:t>、 碳链异构：</a:t>
            </a:r>
            <a:r>
              <a:rPr lang="zh-CN" altLang="en-US" sz="2800" b="1">
                <a:latin typeface="Times New Roman" panose="02020503050405090304" pitchFamily="18" charset="0"/>
              </a:rPr>
              <a:t>由于</a:t>
            </a:r>
            <a:r>
              <a:rPr lang="zh-CN" altLang="en-US" sz="2800" b="1">
                <a:solidFill>
                  <a:srgbClr val="0033CC"/>
                </a:solidFill>
                <a:latin typeface="Times New Roman" panose="02020503050405090304" pitchFamily="18" charset="0"/>
              </a:rPr>
              <a:t>碳链骨架不同</a:t>
            </a:r>
            <a:r>
              <a:rPr lang="zh-CN" altLang="en-US" sz="2800" b="1">
                <a:latin typeface="Times New Roman" panose="02020503050405090304" pitchFamily="18" charset="0"/>
              </a:rPr>
              <a:t>而产生的异构</a:t>
            </a:r>
          </a:p>
        </p:txBody>
      </p:sp>
      <p:graphicFrame>
        <p:nvGraphicFramePr>
          <p:cNvPr id="20548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714450"/>
              </p:ext>
            </p:extLst>
          </p:nvPr>
        </p:nvGraphicFramePr>
        <p:xfrm>
          <a:off x="4788024" y="392885"/>
          <a:ext cx="409257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r:id="rId4" imgW="3578860" imgH="891540" progId="ChemDraw.Document.6.0">
                  <p:embed/>
                </p:oleObj>
              </mc:Choice>
              <mc:Fallback>
                <p:oleObj r:id="rId4" imgW="3578860" imgH="891540" progId="ChemDraw.Document.6.0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88024" y="392885"/>
                        <a:ext cx="4092575" cy="1028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9" name="Text Box 69"/>
          <p:cNvSpPr txBox="1"/>
          <p:nvPr/>
        </p:nvSpPr>
        <p:spPr>
          <a:xfrm>
            <a:off x="1217613" y="2204864"/>
            <a:ext cx="8278812" cy="520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Times New Roman" panose="02020503050405090304" pitchFamily="18" charset="0"/>
              </a:rPr>
              <a:t>B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503050405090304" pitchFamily="18" charset="0"/>
              </a:rPr>
              <a:t>、位置异构：</a:t>
            </a:r>
            <a:r>
              <a:rPr lang="zh-CN" altLang="en-US" sz="2800" b="1">
                <a:latin typeface="Times New Roman" panose="02020503050405090304" pitchFamily="18" charset="0"/>
              </a:rPr>
              <a:t>官能团的</a:t>
            </a:r>
            <a:r>
              <a:rPr lang="zh-CN" altLang="en-US" sz="2800" b="1">
                <a:solidFill>
                  <a:srgbClr val="0033CC"/>
                </a:solidFill>
                <a:latin typeface="Times New Roman" panose="02020503050405090304" pitchFamily="18" charset="0"/>
              </a:rPr>
              <a:t>位置不同</a:t>
            </a:r>
            <a:r>
              <a:rPr lang="zh-CN" altLang="en-US" sz="2800" b="1">
                <a:latin typeface="Times New Roman" panose="02020503050405090304" pitchFamily="18" charset="0"/>
              </a:rPr>
              <a:t>引起的异构</a:t>
            </a:r>
          </a:p>
        </p:txBody>
      </p:sp>
      <p:graphicFrame>
        <p:nvGraphicFramePr>
          <p:cNvPr id="20550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751299"/>
              </p:ext>
            </p:extLst>
          </p:nvPr>
        </p:nvGraphicFramePr>
        <p:xfrm>
          <a:off x="1763688" y="2818020"/>
          <a:ext cx="6273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r:id="rId6" imgW="5238115" imgH="304800" progId="ChemDraw.Document.6.0">
                  <p:embed/>
                </p:oleObj>
              </mc:Choice>
              <mc:Fallback>
                <p:oleObj r:id="rId6" imgW="5238115" imgH="304800" progId="ChemDraw.Document.6.0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63688" y="2818020"/>
                        <a:ext cx="6273800" cy="406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1" name="Text Box 71"/>
          <p:cNvSpPr txBox="1"/>
          <p:nvPr/>
        </p:nvSpPr>
        <p:spPr>
          <a:xfrm>
            <a:off x="1217613" y="3479800"/>
            <a:ext cx="8515350" cy="5222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Times New Roman" panose="02020503050405090304" pitchFamily="18" charset="0"/>
              </a:rPr>
              <a:t>C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503050405090304" pitchFamily="18" charset="0"/>
              </a:rPr>
              <a:t>、 官能团异构：</a:t>
            </a:r>
            <a:r>
              <a:rPr lang="zh-CN" altLang="en-US" sz="2800" b="1">
                <a:solidFill>
                  <a:srgbClr val="0033CC"/>
                </a:solidFill>
                <a:latin typeface="Times New Roman" panose="02020503050405090304" pitchFamily="18" charset="0"/>
              </a:rPr>
              <a:t>官能团不同</a:t>
            </a:r>
            <a:r>
              <a:rPr lang="zh-CN" altLang="en-US" sz="2800" b="1">
                <a:latin typeface="Times New Roman" panose="02020503050405090304" pitchFamily="18" charset="0"/>
              </a:rPr>
              <a:t>引起的异构</a:t>
            </a:r>
          </a:p>
        </p:txBody>
      </p:sp>
      <p:graphicFrame>
        <p:nvGraphicFramePr>
          <p:cNvPr id="20553" name="Object 73"/>
          <p:cNvGraphicFramePr>
            <a:graphicFrameLocks noChangeAspect="1"/>
          </p:cNvGraphicFramePr>
          <p:nvPr/>
        </p:nvGraphicFramePr>
        <p:xfrm>
          <a:off x="1501775" y="4002088"/>
          <a:ext cx="43307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r:id="rId8" imgW="3939540" imgH="756285" progId="ChemDraw.Document.6.0">
                  <p:embed/>
                </p:oleObj>
              </mc:Choice>
              <mc:Fallback>
                <p:oleObj r:id="rId8" imgW="3939540" imgH="756285" progId="ChemDraw.Document.6.0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01775" y="4002088"/>
                        <a:ext cx="4330700" cy="841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左大括号 3"/>
          <p:cNvSpPr/>
          <p:nvPr/>
        </p:nvSpPr>
        <p:spPr>
          <a:xfrm>
            <a:off x="981075" y="1349375"/>
            <a:ext cx="74613" cy="2447925"/>
          </a:xfrm>
          <a:prstGeom prst="leftBrac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79388" y="1436688"/>
            <a:ext cx="647700" cy="18145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843C0B"/>
                </a:solidFill>
                <a:latin typeface="楷体" charset="-122"/>
                <a:ea typeface="楷体" charset="-122"/>
              </a:rPr>
              <a:t>平面异构</a:t>
            </a:r>
          </a:p>
        </p:txBody>
      </p:sp>
      <p:sp>
        <p:nvSpPr>
          <p:cNvPr id="6" name="左大括号 5"/>
          <p:cNvSpPr/>
          <p:nvPr/>
        </p:nvSpPr>
        <p:spPr>
          <a:xfrm>
            <a:off x="2435225" y="4994275"/>
            <a:ext cx="76200" cy="1685925"/>
          </a:xfrm>
          <a:prstGeom prst="leftBrac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117600" y="5184775"/>
            <a:ext cx="950913" cy="9525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843C0B"/>
                </a:solidFill>
                <a:latin typeface="楷体" charset="-122"/>
                <a:ea typeface="楷体" charset="-122"/>
              </a:rPr>
              <a:t>立体异构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587625" y="4994275"/>
            <a:ext cx="4084638" cy="1384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宋体" pitchFamily="2" charset="-122"/>
              </a:rPr>
              <a:t>顺反异构</a:t>
            </a:r>
          </a:p>
          <a:p>
            <a:endParaRPr lang="zh-CN" altLang="en-US" sz="2800" b="1">
              <a:latin typeface="宋体" pitchFamily="2" charset="-122"/>
            </a:endParaRPr>
          </a:p>
          <a:p>
            <a:r>
              <a:rPr lang="zh-CN" altLang="en-US" sz="2800" b="1">
                <a:latin typeface="宋体" pitchFamily="2" charset="-122"/>
              </a:rPr>
              <a:t>对映异构（手性异构）</a:t>
            </a: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0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0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0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0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0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20547" grpId="0"/>
      <p:bldP spid="20549" grpId="0"/>
      <p:bldP spid="20551" grpId="0"/>
      <p:bldP spid="4" grpId="0" animBg="1"/>
      <p:bldP spid="5" grpId="0"/>
      <p:bldP spid="6" grpId="0" animBg="1"/>
      <p:bldP spid="7" grpId="0"/>
      <p:bldP spid="8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/>
          <p:nvPr/>
        </p:nvSpPr>
        <p:spPr>
          <a:xfrm>
            <a:off x="477520" y="1474788"/>
            <a:ext cx="8280400" cy="270065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defTabSz="0" eaLnBrk="1" hangingPunct="1">
              <a:lnSpc>
                <a:spcPts val="2575"/>
              </a:lnSpc>
              <a:tabLst>
                <a:tab pos="609600" algn="l"/>
              </a:tabLst>
            </a:pPr>
            <a:r>
              <a:rPr lang="en-US" altLang="zh-CN" sz="2400">
                <a:latin typeface="Arial" panose="020B0604020202090204" pitchFamily="34" charset="0"/>
              </a:rPr>
              <a:t>	</a:t>
            </a:r>
            <a:r>
              <a:rPr lang="en-US" altLang="zh-CN" sz="2400">
                <a:solidFill>
                  <a:srgbClr val="000000"/>
                </a:solidFill>
                <a:latin typeface="Times New Roman" panose="02020503050405090304" pitchFamily="18" charset="0"/>
              </a:rPr>
              <a:t>(3)</a:t>
            </a:r>
            <a:r>
              <a:rPr lang="zh-CN" altLang="en-US" sz="2400">
                <a:solidFill>
                  <a:srgbClr val="000000"/>
                </a:solidFill>
                <a:latin typeface="Arial" panose="020B0604020202090204" pitchFamily="34" charset="0"/>
                <a:ea typeface="楷体_GB2312" pitchFamily="49" charset="-122"/>
              </a:rPr>
              <a:t>具有官能团的有机物：一</a:t>
            </a:r>
            <a:r>
              <a:rPr lang="zh-CN" altLang="en-US" sz="2400">
                <a:solidFill>
                  <a:srgbClr val="FF0000"/>
                </a:solidFill>
                <a:latin typeface="Arial" panose="020B0604020202090204" pitchFamily="34" charset="0"/>
                <a:ea typeface="楷体_GB2312" pitchFamily="49" charset="-122"/>
              </a:rPr>
              <a:t>般按碳链异构</a:t>
            </a:r>
            <a:r>
              <a:rPr lang="zh-CN" altLang="en-US" sz="2400">
                <a:solidFill>
                  <a:srgbClr val="FF0000"/>
                </a:solidFill>
                <a:latin typeface="Times New Roman" panose="02020503050405090304" pitchFamily="18" charset="0"/>
                <a:ea typeface="楷体_GB2312" pitchFamily="49" charset="-122"/>
              </a:rPr>
              <a:t>→位置异构→官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FF0000"/>
              </a:solidFill>
              <a:latin typeface="Times New Roman" panose="02020503050405090304" pitchFamily="18" charset="0"/>
              <a:ea typeface="楷体_GB2312" pitchFamily="49" charset="-122"/>
            </a:endParaRP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FF0000"/>
              </a:solidFill>
              <a:latin typeface="Times New Roman" panose="02020503050405090304" pitchFamily="18" charset="0"/>
              <a:ea typeface="楷体_GB2312" pitchFamily="49" charset="-122"/>
            </a:endParaRPr>
          </a:p>
          <a:p>
            <a:pPr defTabSz="0" eaLnBrk="1" hangingPunct="1">
              <a:lnSpc>
                <a:spcPts val="2490"/>
              </a:lnSpc>
              <a:tabLst>
                <a:tab pos="609600" algn="l"/>
              </a:tabLst>
            </a:pPr>
            <a:r>
              <a:rPr lang="zh-CN" altLang="en-US" sz="2400">
                <a:solidFill>
                  <a:srgbClr val="FF0000"/>
                </a:solidFill>
                <a:latin typeface="Times New Roman" panose="02020503050405090304" pitchFamily="18" charset="0"/>
                <a:ea typeface="楷体_GB2312" pitchFamily="49" charset="-122"/>
              </a:rPr>
              <a:t>能团异构的顺序书写</a:t>
            </a:r>
            <a:r>
              <a:rPr lang="zh-CN" altLang="en-US" sz="2400">
                <a:solidFill>
                  <a:srgbClr val="000000"/>
                </a:solidFill>
                <a:latin typeface="Times New Roman" panose="02020503050405090304" pitchFamily="18" charset="0"/>
                <a:ea typeface="楷体_GB2312" pitchFamily="49" charset="-122"/>
              </a:rPr>
              <a:t>。先</a:t>
            </a:r>
            <a:r>
              <a:rPr lang="zh-CN" altLang="en-US" sz="2400">
                <a:solidFill>
                  <a:srgbClr val="000000"/>
                </a:solidFill>
                <a:latin typeface="Arial" panose="020B0604020202090204" pitchFamily="34" charset="0"/>
                <a:ea typeface="楷体_GB2312" pitchFamily="49" charset="-122"/>
              </a:rPr>
              <a:t>写出不带官能团的烃的同分异构体，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000000"/>
              </a:solidFill>
              <a:latin typeface="Arial" panose="020B0604020202090204" pitchFamily="34" charset="0"/>
              <a:ea typeface="楷体_GB2312" pitchFamily="49" charset="-122"/>
            </a:endParaRP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000000"/>
              </a:solidFill>
              <a:latin typeface="Arial" panose="020B0604020202090204" pitchFamily="34" charset="0"/>
              <a:ea typeface="楷体_GB2312" pitchFamily="49" charset="-122"/>
            </a:endParaRPr>
          </a:p>
          <a:p>
            <a:pPr defTabSz="0" eaLnBrk="1" hangingPunct="1">
              <a:lnSpc>
                <a:spcPts val="2665"/>
              </a:lnSpc>
              <a:tabLst>
                <a:tab pos="609600" algn="l"/>
              </a:tabLst>
            </a:pPr>
            <a:r>
              <a:rPr lang="zh-CN" altLang="en-US" sz="2400">
                <a:solidFill>
                  <a:srgbClr val="000000"/>
                </a:solidFill>
                <a:latin typeface="Arial" panose="020B0604020202090204" pitchFamily="34" charset="0"/>
                <a:ea typeface="楷体_GB2312" pitchFamily="49" charset="-122"/>
              </a:rPr>
              <a:t>然后在各条碳链上依次移动官能团的位置，有两个或两个以上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000000"/>
              </a:solidFill>
              <a:latin typeface="Arial" panose="020B0604020202090204" pitchFamily="34" charset="0"/>
              <a:ea typeface="楷体_GB2312" pitchFamily="49" charset="-122"/>
            </a:endParaRP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000000"/>
              </a:solidFill>
              <a:latin typeface="Arial" panose="020B0604020202090204" pitchFamily="34" charset="0"/>
              <a:ea typeface="楷体_GB2312" pitchFamily="49" charset="-122"/>
            </a:endParaRPr>
          </a:p>
          <a:p>
            <a:pPr defTabSz="0" eaLnBrk="1" hangingPunct="1">
              <a:lnSpc>
                <a:spcPts val="2665"/>
              </a:lnSpc>
              <a:tabLst>
                <a:tab pos="609600" algn="l"/>
              </a:tabLst>
            </a:pPr>
            <a:r>
              <a:rPr lang="zh-CN" altLang="en-US" sz="2400">
                <a:solidFill>
                  <a:srgbClr val="000000"/>
                </a:solidFill>
                <a:latin typeface="Arial" panose="020B0604020202090204" pitchFamily="34" charset="0"/>
                <a:ea typeface="楷体_GB2312" pitchFamily="49" charset="-122"/>
              </a:rPr>
              <a:t>的官能团时，先固定一个官能团的位置，再依次移动其他官能</a:t>
            </a: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000000"/>
              </a:solidFill>
              <a:latin typeface="Arial" panose="020B0604020202090204" pitchFamily="34" charset="0"/>
              <a:ea typeface="楷体_GB2312" pitchFamily="49" charset="-122"/>
            </a:endParaRPr>
          </a:p>
          <a:p>
            <a:pPr defTabSz="0" eaLnBrk="1" hangingPunct="1">
              <a:lnSpc>
                <a:spcPts val="1000"/>
              </a:lnSpc>
              <a:tabLst>
                <a:tab pos="609600" algn="l"/>
              </a:tabLst>
            </a:pPr>
            <a:endParaRPr lang="zh-CN" altLang="en-US" sz="2400">
              <a:solidFill>
                <a:srgbClr val="000000"/>
              </a:solidFill>
              <a:latin typeface="Arial" panose="020B0604020202090204" pitchFamily="34" charset="0"/>
              <a:ea typeface="楷体_GB2312" pitchFamily="49" charset="-122"/>
            </a:endParaRPr>
          </a:p>
          <a:p>
            <a:pPr defTabSz="0" eaLnBrk="1" hangingPunct="1">
              <a:lnSpc>
                <a:spcPts val="2665"/>
              </a:lnSpc>
              <a:tabLst>
                <a:tab pos="609600" algn="l"/>
              </a:tabLst>
            </a:pPr>
            <a:r>
              <a:rPr lang="zh-CN" altLang="en-US" sz="2400">
                <a:solidFill>
                  <a:srgbClr val="000000"/>
                </a:solidFill>
                <a:latin typeface="Arial" panose="020B0604020202090204" pitchFamily="34" charset="0"/>
                <a:ea typeface="楷体_GB2312" pitchFamily="49" charset="-122"/>
              </a:rPr>
              <a:t>团的位置，依次类推。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1520" y="2924944"/>
            <a:ext cx="85443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2. C</a:t>
            </a:r>
            <a:r>
              <a:rPr lang="en-US" altLang="zh-CN" sz="2800" b="1" baseline="-25000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10</a:t>
            </a:r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H</a:t>
            </a:r>
            <a:r>
              <a:rPr lang="en-US" altLang="zh-CN" sz="2800" b="1" baseline="-25000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12</a:t>
            </a:r>
            <a:r>
              <a:rPr lang="en-US" altLang="zh-CN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O</a:t>
            </a:r>
            <a:r>
              <a:rPr lang="en-US" altLang="zh-CN" sz="2800" b="1" baseline="-25000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2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 ：能发生水解且有银镜反应的芳香化合物</a:t>
            </a:r>
            <a:endParaRPr lang="zh-CN" altLang="en-US" sz="2800" b="1" baseline="-25000">
              <a:solidFill>
                <a:srgbClr val="FF0000"/>
              </a:solidFill>
              <a:latin typeface="Times New Roman" panose="02020503050405090304" pitchFamily="18" charset="0"/>
              <a:cs typeface="Times New Roman" panose="0202050305040509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92834" y="476672"/>
            <a:ext cx="813960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/>
              <a:t>1</a:t>
            </a:r>
            <a:r>
              <a:rPr lang="zh-CN" altLang="zh-CN" sz="2800" b="1"/>
              <a:t>．</a:t>
            </a:r>
            <a:r>
              <a:rPr lang="en-US" altLang="zh-CN" sz="2800" b="1"/>
              <a:t>(2016·</a:t>
            </a:r>
            <a:r>
              <a:rPr lang="zh-CN" altLang="zh-CN" sz="2800" b="1"/>
              <a:t>全国卷</a:t>
            </a:r>
            <a:r>
              <a:rPr lang="en-US" altLang="zh-CN" sz="2800" b="1"/>
              <a:t>Ⅱ)</a:t>
            </a:r>
            <a:r>
              <a:rPr lang="zh-CN" altLang="zh-CN" sz="2800" b="1"/>
              <a:t>分子式为</a:t>
            </a:r>
            <a:r>
              <a:rPr lang="en-US" altLang="zh-CN" sz="2800" b="1"/>
              <a:t>C</a:t>
            </a:r>
            <a:r>
              <a:rPr lang="en-US" altLang="zh-CN" sz="2800" b="1" baseline="-25000"/>
              <a:t>4</a:t>
            </a:r>
            <a:r>
              <a:rPr lang="en-US" altLang="zh-CN" sz="2800" b="1"/>
              <a:t>H</a:t>
            </a:r>
            <a:r>
              <a:rPr lang="en-US" altLang="zh-CN" sz="2800" b="1" baseline="-25000"/>
              <a:t>8</a:t>
            </a:r>
            <a:r>
              <a:rPr lang="en-US" altLang="zh-CN" sz="2800" b="1"/>
              <a:t>Cl</a:t>
            </a:r>
            <a:r>
              <a:rPr lang="en-US" altLang="zh-CN" sz="2800" b="1" baseline="-25000"/>
              <a:t>2</a:t>
            </a:r>
            <a:r>
              <a:rPr lang="zh-CN" altLang="zh-CN" sz="2800" b="1"/>
              <a:t>的有机物共有</a:t>
            </a:r>
            <a:r>
              <a:rPr lang="en-US" altLang="zh-CN" sz="2800" b="1"/>
              <a:t>(</a:t>
            </a:r>
            <a:r>
              <a:rPr lang="zh-CN" altLang="zh-CN" sz="2800" b="1"/>
              <a:t>不含立体异构</a:t>
            </a:r>
            <a:r>
              <a:rPr lang="en-US" altLang="zh-CN" sz="2800" b="1"/>
              <a:t>)(</a:t>
            </a:r>
            <a:r>
              <a:rPr lang="zh-CN" altLang="zh-CN" sz="2800" b="1"/>
              <a:t>　　</a:t>
            </a:r>
            <a:r>
              <a:rPr lang="en-US" altLang="zh-CN" sz="2800" b="1"/>
              <a:t>)</a:t>
            </a:r>
            <a:endParaRPr lang="zh-CN" altLang="zh-CN" sz="2800"/>
          </a:p>
          <a:p>
            <a:r>
              <a:rPr lang="en-US" altLang="zh-CN" sz="2800" b="1"/>
              <a:t>A</a:t>
            </a:r>
            <a:r>
              <a:rPr lang="zh-CN" altLang="zh-CN" sz="2800" b="1"/>
              <a:t>．</a:t>
            </a:r>
            <a:r>
              <a:rPr lang="en-US" altLang="zh-CN" sz="2800" b="1"/>
              <a:t>7</a:t>
            </a:r>
            <a:r>
              <a:rPr lang="zh-CN" altLang="zh-CN" sz="2800" b="1"/>
              <a:t>种　　　</a:t>
            </a:r>
            <a:r>
              <a:rPr lang="en-US" altLang="zh-CN" sz="2800" b="1"/>
              <a:t>B</a:t>
            </a:r>
            <a:r>
              <a:rPr lang="zh-CN" altLang="zh-CN" sz="2800" b="1"/>
              <a:t>．</a:t>
            </a:r>
            <a:r>
              <a:rPr lang="en-US" altLang="zh-CN" sz="2800" b="1"/>
              <a:t>8</a:t>
            </a:r>
            <a:r>
              <a:rPr lang="zh-CN" altLang="zh-CN" sz="2800" b="1"/>
              <a:t>种　　　</a:t>
            </a:r>
            <a:r>
              <a:rPr lang="en-US" altLang="zh-CN" sz="2800" b="1"/>
              <a:t>C</a:t>
            </a:r>
            <a:r>
              <a:rPr lang="zh-CN" altLang="zh-CN" sz="2800" b="1"/>
              <a:t>．</a:t>
            </a:r>
            <a:r>
              <a:rPr lang="en-US" altLang="zh-CN" sz="2800" b="1"/>
              <a:t>9</a:t>
            </a:r>
            <a:r>
              <a:rPr lang="zh-CN" altLang="zh-CN" sz="2800" b="1"/>
              <a:t>种　　　</a:t>
            </a:r>
            <a:r>
              <a:rPr lang="en-US" altLang="zh-CN" sz="2800" b="1"/>
              <a:t>D</a:t>
            </a:r>
            <a:r>
              <a:rPr lang="zh-CN" altLang="zh-CN" sz="2800" b="1"/>
              <a:t>．</a:t>
            </a:r>
            <a:r>
              <a:rPr lang="en-US" altLang="zh-CN" sz="2800" b="1"/>
              <a:t>10</a:t>
            </a:r>
            <a:r>
              <a:rPr lang="zh-CN" altLang="zh-CN" sz="2800" b="1"/>
              <a:t>种</a:t>
            </a:r>
            <a:endParaRPr lang="zh-CN" altLang="zh-CN" sz="2800"/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1772900" y="12179300"/>
            <a:ext cx="330200" cy="2413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3924092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62466"/>
          <p:cNvSpPr txBox="1"/>
          <p:nvPr/>
        </p:nvSpPr>
        <p:spPr>
          <a:xfrm>
            <a:off x="587375" y="1052736"/>
            <a:ext cx="22320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latin typeface="Arial" panose="020B0604020202090204" pitchFamily="34" charset="0"/>
              </a:rPr>
              <a:t>顺反异构</a:t>
            </a:r>
          </a:p>
        </p:txBody>
      </p:sp>
      <p:sp>
        <p:nvSpPr>
          <p:cNvPr id="5" name="文本框 62467"/>
          <p:cNvSpPr txBox="1"/>
          <p:nvPr/>
        </p:nvSpPr>
        <p:spPr>
          <a:xfrm>
            <a:off x="1004888" y="4872072"/>
            <a:ext cx="74168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600" b="1">
                <a:latin typeface="Times New Roman" panose="02020503050405090304" pitchFamily="18" charset="0"/>
              </a:rPr>
              <a:t>   顺</a:t>
            </a:r>
            <a:r>
              <a:rPr lang="en-US" altLang="zh-CN" sz="3600" b="1">
                <a:latin typeface="Times New Roman" panose="02020503050405090304" pitchFamily="18" charset="0"/>
              </a:rPr>
              <a:t>-2-</a:t>
            </a:r>
            <a:r>
              <a:rPr lang="zh-CN" altLang="en-US" sz="3600" b="1">
                <a:latin typeface="Times New Roman" panose="02020503050405090304" pitchFamily="18" charset="0"/>
              </a:rPr>
              <a:t>丁烯                      反</a:t>
            </a:r>
            <a:r>
              <a:rPr lang="en-US" altLang="zh-CN" sz="3600" b="1">
                <a:latin typeface="Times New Roman" panose="02020503050405090304" pitchFamily="18" charset="0"/>
              </a:rPr>
              <a:t>-2-</a:t>
            </a:r>
            <a:r>
              <a:rPr lang="zh-CN" altLang="en-US" sz="3600" b="1">
                <a:latin typeface="Times New Roman" panose="02020503050405090304" pitchFamily="18" charset="0"/>
              </a:rPr>
              <a:t>丁烯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284163" y="2174910"/>
            <a:ext cx="8458200" cy="2060574"/>
            <a:chOff x="288" y="912"/>
            <a:chExt cx="5328" cy="1298"/>
          </a:xfrm>
        </p:grpSpPr>
        <p:grpSp>
          <p:nvGrpSpPr>
            <p:cNvPr id="7" name="组合 6"/>
            <p:cNvGrpSpPr/>
            <p:nvPr/>
          </p:nvGrpSpPr>
          <p:grpSpPr>
            <a:xfrm>
              <a:off x="1008" y="1248"/>
              <a:ext cx="3984" cy="624"/>
              <a:chOff x="1008" y="1248"/>
              <a:chExt cx="3984" cy="624"/>
            </a:xfrm>
          </p:grpSpPr>
          <p:sp>
            <p:nvSpPr>
              <p:cNvPr id="9" name="直接连接符 8"/>
              <p:cNvSpPr/>
              <p:nvPr/>
            </p:nvSpPr>
            <p:spPr>
              <a:xfrm flipV="1">
                <a:off x="1008" y="1680"/>
                <a:ext cx="384" cy="192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10" name="直接连接符 9"/>
              <p:cNvSpPr/>
              <p:nvPr/>
            </p:nvSpPr>
            <p:spPr>
              <a:xfrm>
                <a:off x="1056" y="1248"/>
                <a:ext cx="336" cy="192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11" name="直接连接符 10"/>
              <p:cNvSpPr/>
              <p:nvPr/>
            </p:nvSpPr>
            <p:spPr>
              <a:xfrm flipV="1">
                <a:off x="1920" y="1296"/>
                <a:ext cx="384" cy="192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12" name="直接连接符 11"/>
              <p:cNvSpPr/>
              <p:nvPr/>
            </p:nvSpPr>
            <p:spPr>
              <a:xfrm flipH="1" flipV="1">
                <a:off x="1968" y="1680"/>
                <a:ext cx="240" cy="192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13" name="直接连接符 12"/>
              <p:cNvSpPr/>
              <p:nvPr/>
            </p:nvSpPr>
            <p:spPr>
              <a:xfrm>
                <a:off x="3840" y="1296"/>
                <a:ext cx="240" cy="144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14" name="直接连接符 13"/>
              <p:cNvSpPr/>
              <p:nvPr/>
            </p:nvSpPr>
            <p:spPr>
              <a:xfrm flipV="1">
                <a:off x="3696" y="1680"/>
                <a:ext cx="384" cy="192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15" name="直接连接符 14"/>
              <p:cNvSpPr/>
              <p:nvPr/>
            </p:nvSpPr>
            <p:spPr>
              <a:xfrm flipV="1">
                <a:off x="4608" y="1296"/>
                <a:ext cx="384" cy="192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  <p:sp>
            <p:nvSpPr>
              <p:cNvPr id="16" name="直接连接符 15"/>
              <p:cNvSpPr/>
              <p:nvPr/>
            </p:nvSpPr>
            <p:spPr>
              <a:xfrm flipH="1" flipV="1">
                <a:off x="4608" y="1680"/>
                <a:ext cx="288" cy="192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/>
              </a:p>
            </p:txBody>
          </p:sp>
        </p:grpSp>
        <p:sp>
          <p:nvSpPr>
            <p:cNvPr id="8" name="矩形 7"/>
            <p:cNvSpPr/>
            <p:nvPr/>
          </p:nvSpPr>
          <p:spPr>
            <a:xfrm>
              <a:off x="288" y="912"/>
              <a:ext cx="5328" cy="129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Clr>
                  <a:schemeClr val="tx2"/>
                </a:buClr>
              </a:pPr>
              <a:r>
                <a:rPr lang="zh-CN" altLang="en-US" sz="3200">
                  <a:latin typeface="Arial" panose="020B0604020202090204" pitchFamily="34" charset="0"/>
                </a:rPr>
                <a:t>   </a:t>
              </a:r>
              <a:r>
                <a:rPr lang="en-US" altLang="zh-CN" sz="3200">
                  <a:latin typeface="Arial" panose="020B0604020202090204" pitchFamily="34" charset="0"/>
                </a:rPr>
                <a:t>H</a:t>
              </a:r>
              <a:r>
                <a:rPr lang="en-US" altLang="zh-CN" sz="3200" baseline="-25000">
                  <a:latin typeface="Arial" panose="020B0604020202090204" pitchFamily="34" charset="0"/>
                </a:rPr>
                <a:t>3</a:t>
              </a:r>
              <a:r>
                <a:rPr lang="en-US" altLang="zh-CN" sz="3200">
                  <a:latin typeface="Arial" panose="020B0604020202090204" pitchFamily="34" charset="0"/>
                </a:rPr>
                <a:t>C                  CH</a:t>
              </a:r>
              <a:r>
                <a:rPr lang="en-US" altLang="zh-CN" sz="3200" baseline="-25000">
                  <a:latin typeface="Arial" panose="020B0604020202090204" pitchFamily="34" charset="0"/>
                </a:rPr>
                <a:t>3</a:t>
              </a:r>
              <a:r>
                <a:rPr lang="en-US" altLang="zh-CN" sz="3200">
                  <a:latin typeface="Arial" panose="020B0604020202090204" pitchFamily="34" charset="0"/>
                </a:rPr>
                <a:t>        H</a:t>
              </a:r>
              <a:r>
                <a:rPr lang="en-US" altLang="zh-CN" sz="3200" baseline="-25000">
                  <a:latin typeface="Arial" panose="020B0604020202090204" pitchFamily="34" charset="0"/>
                </a:rPr>
                <a:t>3</a:t>
              </a:r>
              <a:r>
                <a:rPr lang="en-US" altLang="zh-CN" sz="3200">
                  <a:latin typeface="Arial" panose="020B0604020202090204" pitchFamily="34" charset="0"/>
                </a:rPr>
                <a:t>C                  H</a:t>
              </a:r>
            </a:p>
            <a:p>
              <a:pPr>
                <a:spcBef>
                  <a:spcPct val="50000"/>
                </a:spcBef>
                <a:buClr>
                  <a:schemeClr val="tx2"/>
                </a:buClr>
              </a:pPr>
              <a:r>
                <a:rPr lang="en-US" altLang="zh-CN" sz="3200">
                  <a:latin typeface="Arial" panose="020B0604020202090204" pitchFamily="34" charset="0"/>
                </a:rPr>
                <a:t>               C=C                              C=C </a:t>
              </a:r>
            </a:p>
            <a:p>
              <a:pPr>
                <a:spcBef>
                  <a:spcPct val="50000"/>
                </a:spcBef>
                <a:buClr>
                  <a:schemeClr val="tx2"/>
                </a:buClr>
              </a:pPr>
              <a:r>
                <a:rPr lang="en-US" altLang="zh-CN" sz="3200">
                  <a:latin typeface="Arial" panose="020B0604020202090204" pitchFamily="34" charset="0"/>
                </a:rPr>
                <a:t>      H                  H               H                  CH</a:t>
              </a:r>
              <a:r>
                <a:rPr lang="en-US" altLang="zh-CN" sz="3200" baseline="-25000">
                  <a:latin typeface="Arial" panose="020B0604020202090204" pitchFamily="34" charset="0"/>
                </a:rPr>
                <a:t>3</a:t>
              </a:r>
            </a:p>
          </p:txBody>
        </p:sp>
      </p:grpSp>
      <p:sp>
        <p:nvSpPr>
          <p:cNvPr id="17" name="文本框 62479"/>
          <p:cNvSpPr txBox="1"/>
          <p:nvPr/>
        </p:nvSpPr>
        <p:spPr>
          <a:xfrm>
            <a:off x="1724025" y="4130710"/>
            <a:ext cx="1524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2800" b="1">
                <a:solidFill>
                  <a:srgbClr val="FF0000"/>
                </a:solidFill>
                <a:latin typeface="Arial" panose="020B0604020202090204" pitchFamily="34" charset="0"/>
              </a:rPr>
              <a:t>顺式</a:t>
            </a:r>
          </a:p>
        </p:txBody>
      </p:sp>
      <p:sp>
        <p:nvSpPr>
          <p:cNvPr id="18" name="文本框 62480"/>
          <p:cNvSpPr txBox="1"/>
          <p:nvPr/>
        </p:nvSpPr>
        <p:spPr>
          <a:xfrm>
            <a:off x="6189663" y="4202147"/>
            <a:ext cx="13716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2800" b="1">
                <a:solidFill>
                  <a:srgbClr val="FF0000"/>
                </a:solidFill>
                <a:latin typeface="Arial" panose="020B0604020202090204" pitchFamily="34" charset="0"/>
              </a:rPr>
              <a:t>反式</a:t>
            </a:r>
          </a:p>
        </p:txBody>
      </p:sp>
      <p:sp>
        <p:nvSpPr>
          <p:cNvPr id="19" name="文本框 62481"/>
          <p:cNvSpPr txBox="1"/>
          <p:nvPr/>
        </p:nvSpPr>
        <p:spPr>
          <a:xfrm>
            <a:off x="395176" y="260648"/>
            <a:ext cx="5280248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4000" b="1" smtClean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503050405090304" pitchFamily="18" charset="0"/>
              </a:rPr>
              <a:t>立</a:t>
            </a:r>
            <a:r>
              <a:rPr lang="zh-CN" altLang="en-US" sz="4000" b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503050405090304" pitchFamily="18" charset="0"/>
              </a:rPr>
              <a:t>体异构</a:t>
            </a:r>
            <a:r>
              <a:rPr lang="en-US" altLang="zh-CN" sz="4000" b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503050405090304" pitchFamily="18" charset="0"/>
              </a:rPr>
              <a:t>(</a:t>
            </a:r>
            <a:r>
              <a:rPr lang="zh-CN" altLang="en-US" sz="4000" b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503050405090304" pitchFamily="18" charset="0"/>
              </a:rPr>
              <a:t>了解）</a:t>
            </a:r>
          </a:p>
        </p:txBody>
      </p:sp>
      <p:sp>
        <p:nvSpPr>
          <p:cNvPr id="20" name="椭圆 19"/>
          <p:cNvSpPr/>
          <p:nvPr/>
        </p:nvSpPr>
        <p:spPr>
          <a:xfrm>
            <a:off x="1797050" y="2848010"/>
            <a:ext cx="1296988" cy="649287"/>
          </a:xfrm>
          <a:prstGeom prst="ellipse">
            <a:avLst/>
          </a:prstGeom>
          <a:noFill/>
          <a:ln w="28575" cap="flat" cmpd="sng">
            <a:solidFill>
              <a:schemeClr val="hlink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" name="椭圆 20"/>
          <p:cNvSpPr/>
          <p:nvPr/>
        </p:nvSpPr>
        <p:spPr>
          <a:xfrm>
            <a:off x="6043613" y="2848010"/>
            <a:ext cx="1296987" cy="649287"/>
          </a:xfrm>
          <a:prstGeom prst="ellipse">
            <a:avLst/>
          </a:prstGeom>
          <a:noFill/>
          <a:ln w="28575" cap="flat" cmpd="sng">
            <a:solidFill>
              <a:schemeClr val="hlink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573088" y="2201897"/>
            <a:ext cx="1008062" cy="576263"/>
          </a:xfrm>
          <a:prstGeom prst="rect">
            <a:avLst/>
          </a:prstGeom>
          <a:noFill/>
          <a:ln w="2857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3381375" y="2201897"/>
            <a:ext cx="1008063" cy="576263"/>
          </a:xfrm>
          <a:prstGeom prst="rect">
            <a:avLst/>
          </a:prstGeom>
          <a:noFill/>
          <a:ln w="2857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4964113" y="2201897"/>
            <a:ext cx="1008062" cy="576263"/>
          </a:xfrm>
          <a:prstGeom prst="rect">
            <a:avLst/>
          </a:prstGeom>
          <a:noFill/>
          <a:ln w="2857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7556500" y="3641760"/>
            <a:ext cx="1008063" cy="576262"/>
          </a:xfrm>
          <a:prstGeom prst="rect">
            <a:avLst/>
          </a:prstGeom>
          <a:noFill/>
          <a:ln w="2857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26" name="组合 25"/>
          <p:cNvGrpSpPr/>
          <p:nvPr/>
        </p:nvGrpSpPr>
        <p:grpSpPr>
          <a:xfrm>
            <a:off x="644525" y="2128872"/>
            <a:ext cx="3744913" cy="2016125"/>
            <a:chOff x="249" y="1706"/>
            <a:chExt cx="2359" cy="1270"/>
          </a:xfrm>
        </p:grpSpPr>
        <p:sp>
          <p:nvSpPr>
            <p:cNvPr id="27" name="矩形 26"/>
            <p:cNvSpPr/>
            <p:nvPr/>
          </p:nvSpPr>
          <p:spPr>
            <a:xfrm>
              <a:off x="249" y="1706"/>
              <a:ext cx="681" cy="1270"/>
            </a:xfrm>
            <a:prstGeom prst="rect">
              <a:avLst/>
            </a:prstGeom>
            <a:noFill/>
            <a:ln w="28575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" name="矩形 27"/>
            <p:cNvSpPr/>
            <p:nvPr/>
          </p:nvSpPr>
          <p:spPr>
            <a:xfrm>
              <a:off x="1927" y="1706"/>
              <a:ext cx="681" cy="1270"/>
            </a:xfrm>
            <a:prstGeom prst="rect">
              <a:avLst/>
            </a:prstGeom>
            <a:noFill/>
            <a:ln w="28575" cap="flat" cmpd="sng">
              <a:solidFill>
                <a:schemeClr val="tx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251366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2"/>
          <p:cNvSpPr txBox="1"/>
          <p:nvPr/>
        </p:nvSpPr>
        <p:spPr>
          <a:xfrm>
            <a:off x="765175" y="366713"/>
            <a:ext cx="3309938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0000CC"/>
                </a:solidFill>
                <a:latin typeface="Times New Roman" panose="02020503050405090304" pitchFamily="18" charset="0"/>
                <a:ea typeface="黑体" charset="-122"/>
              </a:rPr>
              <a:t>4</a:t>
            </a:r>
            <a:r>
              <a:rPr lang="zh-CN" altLang="zh-CN" sz="2800" b="1">
                <a:solidFill>
                  <a:srgbClr val="0000CC"/>
                </a:solidFill>
                <a:latin typeface="Times New Roman" panose="02020503050405090304" pitchFamily="18" charset="0"/>
                <a:ea typeface="黑体" charset="-122"/>
              </a:rPr>
              <a:t>.官能团异构的判断</a:t>
            </a:r>
          </a:p>
        </p:txBody>
      </p:sp>
      <p:sp>
        <p:nvSpPr>
          <p:cNvPr id="59403" name="Text Box 11"/>
          <p:cNvSpPr txBox="1"/>
          <p:nvPr/>
        </p:nvSpPr>
        <p:spPr>
          <a:xfrm>
            <a:off x="4286250" y="366713"/>
            <a:ext cx="2255838" cy="522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CC0099"/>
                </a:solidFill>
                <a:latin typeface="楷体" charset="-122"/>
                <a:ea typeface="楷体" charset="-122"/>
              </a:rPr>
              <a:t>不饱和度</a:t>
            </a:r>
            <a:r>
              <a:rPr lang="en-US" altLang="zh-CN" sz="2800" b="1">
                <a:solidFill>
                  <a:srgbClr val="CC0099"/>
                </a:solidFill>
                <a:latin typeface="楷体" charset="-122"/>
                <a:ea typeface="楷体" charset="-122"/>
              </a:rPr>
              <a:t>Ω</a:t>
            </a:r>
          </a:p>
        </p:txBody>
      </p:sp>
      <p:sp>
        <p:nvSpPr>
          <p:cNvPr id="8" name="Rectangle 5"/>
          <p:cNvSpPr/>
          <p:nvPr/>
        </p:nvSpPr>
        <p:spPr>
          <a:xfrm>
            <a:off x="276225" y="1736725"/>
            <a:ext cx="8423275" cy="830263"/>
          </a:xfrm>
          <a:prstGeom prst="rect">
            <a:avLst/>
          </a:prstGeom>
          <a:solidFill>
            <a:srgbClr val="FEF0D2"/>
          </a:solidFill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不饱和度又称为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</a:rPr>
              <a:t>缺氢指数</a:t>
            </a:r>
            <a:r>
              <a:rPr lang="zh-CN" altLang="en-US" sz="24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，有机物分子中与碳原子数相等的链状饱和烃相比较，每减少</a:t>
            </a:r>
            <a:r>
              <a:rPr lang="en-US" altLang="zh-CN" sz="24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2</a:t>
            </a:r>
            <a:r>
              <a:rPr lang="zh-CN" altLang="en-US" sz="24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个氢原子，则不饱和度增加</a:t>
            </a:r>
            <a:r>
              <a:rPr lang="en-US" altLang="zh-CN" sz="24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1.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0650" y="1085850"/>
            <a:ext cx="2169184" cy="57304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C00000"/>
                </a:solidFill>
                <a:latin typeface="华文行楷" charset="-122"/>
                <a:ea typeface="华文行楷" charset="-122"/>
              </a:rPr>
              <a:t>（</a:t>
            </a:r>
            <a:r>
              <a:rPr lang="en-US" altLang="zh-CN" sz="2800" b="1">
                <a:solidFill>
                  <a:srgbClr val="C00000"/>
                </a:solidFill>
                <a:latin typeface="华文行楷" charset="-122"/>
                <a:ea typeface="华文行楷" charset="-122"/>
              </a:rPr>
              <a:t>1</a:t>
            </a:r>
            <a:r>
              <a:rPr lang="zh-CN" altLang="en-US" sz="2800" b="1">
                <a:solidFill>
                  <a:srgbClr val="C00000"/>
                </a:solidFill>
                <a:latin typeface="华文行楷" charset="-122"/>
                <a:ea typeface="华文行楷" charset="-122"/>
              </a:rPr>
              <a:t>）定义：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0650" y="2667000"/>
            <a:ext cx="2890535" cy="57304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C00000"/>
                </a:solidFill>
                <a:latin typeface="华文行楷" charset="-122"/>
                <a:ea typeface="华文行楷" charset="-122"/>
              </a:rPr>
              <a:t>（</a:t>
            </a:r>
            <a:r>
              <a:rPr lang="en-US" altLang="zh-CN" sz="2800" b="1">
                <a:solidFill>
                  <a:srgbClr val="C00000"/>
                </a:solidFill>
                <a:latin typeface="华文行楷" charset="-122"/>
                <a:ea typeface="华文行楷" charset="-122"/>
              </a:rPr>
              <a:t>2</a:t>
            </a:r>
            <a:r>
              <a:rPr lang="zh-CN" altLang="en-US" sz="2800" b="1">
                <a:solidFill>
                  <a:srgbClr val="C00000"/>
                </a:solidFill>
                <a:latin typeface="华文行楷" charset="-122"/>
                <a:ea typeface="华文行楷" charset="-122"/>
              </a:rPr>
              <a:t>）计算公式：</a:t>
            </a:r>
          </a:p>
        </p:txBody>
      </p:sp>
      <p:sp>
        <p:nvSpPr>
          <p:cNvPr id="5" name="Rectangle 5"/>
          <p:cNvSpPr/>
          <p:nvPr/>
        </p:nvSpPr>
        <p:spPr>
          <a:xfrm>
            <a:off x="120650" y="3317875"/>
            <a:ext cx="8423275" cy="5232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a. 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烃</a:t>
            </a:r>
            <a:r>
              <a:rPr lang="en-US" altLang="zh-CN" sz="2800" b="1" err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C</a:t>
            </a:r>
            <a:r>
              <a:rPr lang="en-US" altLang="zh-CN" sz="2800" b="1" baseline="-25000" err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n</a:t>
            </a:r>
            <a:r>
              <a:rPr lang="en-US" altLang="zh-CN" sz="2800" b="1" err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H</a:t>
            </a:r>
            <a:r>
              <a:rPr lang="en-US" altLang="zh-CN" sz="2800" b="1" baseline="-25000" err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m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：</a:t>
            </a: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  </a:t>
            </a:r>
          </a:p>
        </p:txBody>
      </p:sp>
      <p:graphicFrame>
        <p:nvGraphicFramePr>
          <p:cNvPr id="6" name="对象 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5076825" y="2791143"/>
          <a:ext cx="2749550" cy="112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r:id="rId5" imgW="965200" imgH="393700" progId="Equation.KSEE3">
                  <p:embed/>
                </p:oleObj>
              </mc:Choice>
              <mc:Fallback>
                <p:oleObj r:id="rId5" imgW="9652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76825" y="2791143"/>
                        <a:ext cx="2749550" cy="11223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/>
          <p:cNvSpPr/>
          <p:nvPr/>
        </p:nvSpPr>
        <p:spPr>
          <a:xfrm>
            <a:off x="120650" y="4121150"/>
            <a:ext cx="8423275" cy="5232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b. 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烃的衍生物：</a:t>
            </a: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  </a:t>
            </a:r>
          </a:p>
        </p:txBody>
      </p:sp>
      <p:sp>
        <p:nvSpPr>
          <p:cNvPr id="10" name="Rectangle 5"/>
          <p:cNvSpPr/>
          <p:nvPr/>
        </p:nvSpPr>
        <p:spPr>
          <a:xfrm>
            <a:off x="2844801" y="3927039"/>
            <a:ext cx="6407719" cy="1384995"/>
          </a:xfrm>
          <a:prstGeom prst="rect">
            <a:avLst/>
          </a:prstGeom>
          <a:solidFill>
            <a:srgbClr val="FEF0D2"/>
          </a:solidFill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O: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不用算</a:t>
            </a:r>
          </a:p>
          <a:p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X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：当作</a:t>
            </a: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H</a:t>
            </a:r>
          </a:p>
          <a:p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N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：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  <a:sym typeface="+mn-ea"/>
              </a:rPr>
              <a:t>当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作</a:t>
            </a: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H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（但注意</a:t>
            </a: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-NO</a:t>
            </a:r>
            <a:r>
              <a:rPr lang="en-US" altLang="zh-CN" sz="2800" b="1" baseline="-25000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2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的不饱合度是</a:t>
            </a: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1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）</a:t>
            </a:r>
          </a:p>
        </p:txBody>
      </p:sp>
      <p:sp>
        <p:nvSpPr>
          <p:cNvPr id="11" name="Rectangle 5"/>
          <p:cNvSpPr/>
          <p:nvPr/>
        </p:nvSpPr>
        <p:spPr>
          <a:xfrm>
            <a:off x="420439" y="5517232"/>
            <a:ext cx="4743450" cy="830263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双键：</a:t>
            </a:r>
            <a:r>
              <a:rPr lang="en-US" altLang="zh-CN" sz="2400" b="1">
                <a:solidFill>
                  <a:srgbClr val="000000"/>
                </a:solidFill>
                <a:latin typeface="楷体" charset="-122"/>
                <a:ea typeface="楷体" charset="-122"/>
              </a:rPr>
              <a:t>Ω=1   </a:t>
            </a:r>
            <a:r>
              <a:rPr lang="zh-CN" altLang="en-US" sz="2400" b="1">
                <a:solidFill>
                  <a:srgbClr val="000000"/>
                </a:solidFill>
                <a:latin typeface="楷体" charset="-122"/>
                <a:ea typeface="楷体" charset="-122"/>
              </a:rPr>
              <a:t>三键：</a:t>
            </a:r>
            <a:r>
              <a:rPr lang="en-US" altLang="zh-CN" sz="2400" b="1">
                <a:solidFill>
                  <a:srgbClr val="000000"/>
                </a:solidFill>
                <a:latin typeface="楷体" charset="-122"/>
                <a:ea typeface="楷体" charset="-122"/>
                <a:sym typeface="黑体" charset="-122"/>
              </a:rPr>
              <a:t>Ω=2 </a:t>
            </a:r>
            <a:endParaRPr lang="zh-CN" altLang="en-US" sz="2400" b="1">
              <a:solidFill>
                <a:srgbClr val="000000"/>
              </a:solidFill>
              <a:latin typeface="楷体" charset="-122"/>
              <a:ea typeface="楷体" charset="-122"/>
            </a:endParaRPr>
          </a:p>
          <a:p>
            <a:r>
              <a:rPr lang="zh-CN" altLang="en-US" sz="24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苯环：</a:t>
            </a:r>
            <a:r>
              <a:rPr lang="en-US" altLang="zh-CN" sz="2400" b="1">
                <a:solidFill>
                  <a:srgbClr val="000000"/>
                </a:solidFill>
                <a:latin typeface="楷体" charset="-122"/>
                <a:ea typeface="楷体" charset="-122"/>
                <a:sym typeface="黑体" charset="-122"/>
              </a:rPr>
              <a:t>Ω=4 </a:t>
            </a:r>
            <a:r>
              <a:rPr lang="zh-CN" altLang="en-US" sz="24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    一个环：</a:t>
            </a:r>
            <a:r>
              <a:rPr lang="en-US" altLang="zh-CN" sz="2400" b="1">
                <a:solidFill>
                  <a:srgbClr val="000000"/>
                </a:solidFill>
                <a:latin typeface="楷体" charset="-122"/>
                <a:ea typeface="楷体" charset="-122"/>
                <a:sym typeface="黑体" charset="-122"/>
              </a:rPr>
              <a:t>Ω=1 </a:t>
            </a:r>
            <a:endParaRPr lang="en-US" altLang="zh-CN" sz="2400" b="1">
              <a:solidFill>
                <a:srgbClr val="000000"/>
              </a:solidFill>
              <a:latin typeface="华文仿宋" panose="02010600040101010101" charset="-122"/>
              <a:ea typeface="华文仿宋" panose="02010600040101010101" charset="-122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3" grpId="0"/>
      <p:bldP spid="8" grpId="0" animBg="1"/>
      <p:bldP spid="3" grpId="0"/>
      <p:bldP spid="4" grpId="0"/>
      <p:bldP spid="5" grpId="0"/>
      <p:bldP spid="7" grpId="0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内容占位符 2"/>
          <p:cNvSpPr>
            <a:spLocks noGrp="1"/>
          </p:cNvSpPr>
          <p:nvPr>
            <p:ph idx="1"/>
          </p:nvPr>
        </p:nvSpPr>
        <p:spPr>
          <a:xfrm>
            <a:off x="179512" y="764704"/>
            <a:ext cx="9252520" cy="4341813"/>
          </a:xfrm>
        </p:spPr>
        <p:txBody>
          <a:bodyPr vert="horz" wrap="square" lIns="91440" tIns="45720" rIns="91440" bIns="45720" anchor="t">
            <a:normAutofit/>
          </a:bodyPr>
          <a:lstStyle/>
          <a:p>
            <a:pPr>
              <a:buFont typeface="Webdings" panose="05030102010509060703" pitchFamily="18" charset="2"/>
            </a:pPr>
            <a:r>
              <a:rPr lang="zh-CN" altLang="en-US" sz="32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例：分子式为C</a:t>
            </a:r>
            <a:r>
              <a:rPr lang="zh-CN" altLang="en-US" sz="3200" kern="1200" baseline="-250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5</a:t>
            </a:r>
            <a:r>
              <a:rPr lang="zh-CN" altLang="en-US" sz="32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H</a:t>
            </a:r>
            <a:r>
              <a:rPr lang="zh-CN" altLang="en-US" sz="3200" kern="1200" baseline="-250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7</a:t>
            </a:r>
            <a:r>
              <a:rPr lang="zh-CN" altLang="en-US" sz="32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Cl的有机物，其结构不可能是</a:t>
            </a:r>
          </a:p>
          <a:p>
            <a:pPr>
              <a:buFont typeface="Webdings" panose="05030102010509060703" pitchFamily="18" charset="2"/>
            </a:pPr>
            <a:r>
              <a:rPr lang="zh-CN" altLang="en-US" sz="32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A．只含有一个双键的直链有机物</a:t>
            </a:r>
          </a:p>
          <a:p>
            <a:pPr>
              <a:buFont typeface="Webdings" panose="05030102010509060703" pitchFamily="18" charset="2"/>
            </a:pPr>
            <a:r>
              <a:rPr lang="zh-CN" altLang="en-US" sz="32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B．含有两个双键的直链有机物</a:t>
            </a:r>
          </a:p>
          <a:p>
            <a:pPr>
              <a:buFont typeface="Webdings" panose="05030102010509060703" pitchFamily="18" charset="2"/>
            </a:pPr>
            <a:r>
              <a:rPr lang="zh-CN" altLang="en-US" sz="32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C．含一个双键的环状有机物</a:t>
            </a:r>
          </a:p>
          <a:p>
            <a:pPr>
              <a:buFont typeface="Webdings" panose="05030102010509060703" pitchFamily="18" charset="2"/>
            </a:pPr>
            <a:r>
              <a:rPr lang="zh-CN" altLang="en-US" sz="3200" kern="120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D．含一个叁键的直链有机物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400925" y="1908175"/>
            <a:ext cx="106045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Arial" panose="020B0604020202090204" pitchFamily="34" charset="0"/>
              </a:rPr>
              <a:t>A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文本框 7171"/>
          <p:cNvSpPr txBox="1"/>
          <p:nvPr/>
        </p:nvSpPr>
        <p:spPr>
          <a:xfrm>
            <a:off x="2946967" y="764704"/>
            <a:ext cx="1856423" cy="553085"/>
          </a:xfrm>
          <a:prstGeom prst="rect">
            <a:avLst/>
          </a:prstGeom>
          <a:solidFill>
            <a:srgbClr val="FFFF00">
              <a:alpha val="74001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000" b="1">
                <a:solidFill>
                  <a:srgbClr val="C00000"/>
                </a:solidFill>
                <a:latin typeface="微软雅黑" charset="-122"/>
                <a:ea typeface="微软雅黑" charset="-122"/>
              </a:rPr>
              <a:t>有序思维</a:t>
            </a:r>
          </a:p>
        </p:txBody>
      </p:sp>
      <p:sp>
        <p:nvSpPr>
          <p:cNvPr id="7174" name="下箭头 7173"/>
          <p:cNvSpPr/>
          <p:nvPr/>
        </p:nvSpPr>
        <p:spPr>
          <a:xfrm rot="16200000">
            <a:off x="3617992" y="1227455"/>
            <a:ext cx="864394" cy="2917031"/>
          </a:xfrm>
          <a:prstGeom prst="downArrow">
            <a:avLst>
              <a:gd name="adj1" fmla="val 50000"/>
              <a:gd name="adj2" fmla="val 84366"/>
            </a:avLst>
          </a:prstGeom>
          <a:solidFill>
            <a:srgbClr val="0000FF">
              <a:alpha val="38000"/>
            </a:srgbClr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eaVert" wrap="none" anchor="ctr"/>
          <a:lstStyle/>
          <a:p>
            <a:pPr algn="ctr"/>
            <a:r>
              <a:rPr lang="zh-CN" altLang="en-US" sz="2700" b="1">
                <a:solidFill>
                  <a:srgbClr val="C00000"/>
                </a:solidFill>
                <a:latin typeface="微软雅黑" charset="-122"/>
                <a:ea typeface="微软雅黑" charset="-122"/>
              </a:rPr>
              <a:t>思维顺序</a:t>
            </a:r>
          </a:p>
        </p:txBody>
      </p:sp>
      <p:sp>
        <p:nvSpPr>
          <p:cNvPr id="7175" name="矩形 7174"/>
          <p:cNvSpPr/>
          <p:nvPr/>
        </p:nvSpPr>
        <p:spPr>
          <a:xfrm>
            <a:off x="598885" y="1652826"/>
            <a:ext cx="1557020" cy="506730"/>
          </a:xfrm>
          <a:prstGeom prst="rect">
            <a:avLst/>
          </a:prstGeom>
          <a:solidFill>
            <a:schemeClr val="accent1">
              <a:alpha val="60001"/>
            </a:schemeClr>
          </a:solidFill>
          <a:ln w="9525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t">
            <a:spAutoFit/>
          </a:bodyPr>
          <a:lstStyle/>
          <a:p>
            <a:r>
              <a:rPr lang="zh-CN" altLang="en-US" sz="2700" b="1">
                <a:solidFill>
                  <a:srgbClr val="C00000"/>
                </a:solidFill>
                <a:latin typeface="微软雅黑" charset="-122"/>
                <a:ea typeface="微软雅黑" charset="-122"/>
              </a:rPr>
              <a:t>类别异构</a:t>
            </a:r>
          </a:p>
        </p:txBody>
      </p:sp>
      <p:sp>
        <p:nvSpPr>
          <p:cNvPr id="7176" name="矩形 7175"/>
          <p:cNvSpPr/>
          <p:nvPr/>
        </p:nvSpPr>
        <p:spPr>
          <a:xfrm>
            <a:off x="2926953" y="1652667"/>
            <a:ext cx="1674019" cy="506730"/>
          </a:xfrm>
          <a:prstGeom prst="rect">
            <a:avLst/>
          </a:prstGeom>
          <a:solidFill>
            <a:schemeClr val="accent1">
              <a:alpha val="69000"/>
            </a:schemeClr>
          </a:solidFill>
          <a:ln w="9525" cap="flat" cmpd="sng">
            <a:solidFill>
              <a:srgbClr val="00808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700">
                <a:solidFill>
                  <a:srgbClr val="C00000"/>
                </a:solidFill>
                <a:latin typeface="Arial" panose="020B0604020202090204" pitchFamily="34" charset="0"/>
              </a:rPr>
              <a:t> </a:t>
            </a:r>
            <a:r>
              <a:rPr lang="zh-CN" altLang="en-US" sz="2700" b="1">
                <a:solidFill>
                  <a:srgbClr val="C00000"/>
                </a:solidFill>
                <a:latin typeface="微软雅黑" charset="-122"/>
                <a:ea typeface="微软雅黑" charset="-122"/>
              </a:rPr>
              <a:t>碳链异构</a:t>
            </a:r>
          </a:p>
        </p:txBody>
      </p:sp>
      <p:sp>
        <p:nvSpPr>
          <p:cNvPr id="7177" name="矩形 7176"/>
          <p:cNvSpPr/>
          <p:nvPr/>
        </p:nvSpPr>
        <p:spPr>
          <a:xfrm>
            <a:off x="5559663" y="1652985"/>
            <a:ext cx="1727597" cy="506730"/>
          </a:xfrm>
          <a:prstGeom prst="rect">
            <a:avLst/>
          </a:prstGeom>
          <a:solidFill>
            <a:schemeClr val="accent1">
              <a:alpha val="59000"/>
            </a:schemeClr>
          </a:solidFill>
          <a:ln w="9525" cap="flat" cmpd="sng">
            <a:solidFill>
              <a:srgbClr val="00808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lang="en-US" altLang="zh-CN" sz="2700">
                <a:solidFill>
                  <a:srgbClr val="C00000"/>
                </a:solidFill>
                <a:latin typeface="Arial" panose="020B0604020202090204" pitchFamily="34" charset="0"/>
              </a:rPr>
              <a:t> </a:t>
            </a:r>
            <a:r>
              <a:rPr lang="zh-CN" altLang="en-US" sz="2700" b="1">
                <a:solidFill>
                  <a:srgbClr val="C00000"/>
                </a:solidFill>
                <a:latin typeface="微软雅黑" charset="-122"/>
                <a:ea typeface="微软雅黑" charset="-122"/>
              </a:rPr>
              <a:t>位置异构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sz="900">
                <a:latin typeface="Arial" panose="020B0604020202090204" pitchFamily="34" charset="0"/>
              </a:rPr>
              <a:t>9</a:t>
            </a:fld>
            <a:endParaRPr lang="zh-CN" altLang="en-US" sz="900">
              <a:latin typeface="Arial" panose="020B0604020202090204" pitchFamily="34" charset="0"/>
            </a:endParaRPr>
          </a:p>
        </p:txBody>
      </p:sp>
      <p:sp>
        <p:nvSpPr>
          <p:cNvPr id="135170" name="文本框 135169"/>
          <p:cNvSpPr txBox="1"/>
          <p:nvPr/>
        </p:nvSpPr>
        <p:spPr>
          <a:xfrm>
            <a:off x="-913" y="54769"/>
            <a:ext cx="5185172" cy="553085"/>
          </a:xfrm>
          <a:prstGeom prst="rect">
            <a:avLst/>
          </a:prstGeom>
          <a:solidFill>
            <a:srgbClr val="FFFF00">
              <a:alpha val="73000"/>
            </a:srgbClr>
          </a:solidFill>
          <a:ln w="9525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000" b="1">
                <a:solidFill>
                  <a:srgbClr val="0000FF"/>
                </a:solidFill>
                <a:latin typeface="微软雅黑" charset="-122"/>
                <a:ea typeface="微软雅黑" charset="-122"/>
                <a:sym typeface="+mn-ea"/>
              </a:rPr>
              <a:t>二</a:t>
            </a:r>
            <a:r>
              <a:rPr lang="zh-CN" altLang="en-US" sz="3000" b="1">
                <a:solidFill>
                  <a:srgbClr val="0000FF"/>
                </a:solidFill>
                <a:latin typeface="微软雅黑" charset="-122"/>
                <a:ea typeface="微软雅黑" charset="-122"/>
              </a:rPr>
              <a:t>、同分异构体的书写方法</a:t>
            </a:r>
          </a:p>
        </p:txBody>
      </p:sp>
      <p:sp>
        <p:nvSpPr>
          <p:cNvPr id="21505" name="Text Box 4"/>
          <p:cNvSpPr txBox="1"/>
          <p:nvPr/>
        </p:nvSpPr>
        <p:spPr>
          <a:xfrm>
            <a:off x="-317" y="3404870"/>
            <a:ext cx="9144000" cy="52322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indent="0">
              <a:spcBef>
                <a:spcPct val="50000"/>
              </a:spcBef>
            </a:pP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如：烃的含氧衍生物的同分异构体的书写</a:t>
            </a: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(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以</a:t>
            </a: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C</a:t>
            </a:r>
            <a:r>
              <a:rPr lang="en-US" altLang="zh-CN" sz="2800" b="1" baseline="-25000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5</a:t>
            </a: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H</a:t>
            </a:r>
            <a:r>
              <a:rPr lang="en-US" altLang="zh-CN" sz="2800" b="1" baseline="-25000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12</a:t>
            </a: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O</a:t>
            </a:r>
            <a:r>
              <a:rPr lang="zh-CN" altLang="en-US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为例</a:t>
            </a:r>
            <a:r>
              <a:rPr lang="en-US" altLang="zh-CN" sz="2800" b="1">
                <a:solidFill>
                  <a:srgbClr val="000000"/>
                </a:solidFill>
                <a:latin typeface="华文仿宋" panose="02010600040101010101" charset="-122"/>
                <a:ea typeface="华文仿宋" panose="02010600040101010101" charset="-122"/>
              </a:rPr>
              <a:t>)</a:t>
            </a:r>
          </a:p>
        </p:txBody>
      </p:sp>
      <p:sp>
        <p:nvSpPr>
          <p:cNvPr id="91142" name="Text Box 6"/>
          <p:cNvSpPr txBox="1"/>
          <p:nvPr/>
        </p:nvSpPr>
        <p:spPr>
          <a:xfrm>
            <a:off x="117475" y="4328478"/>
            <a:ext cx="3276600" cy="52322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indent="0">
              <a:spcBef>
                <a:spcPct val="50000"/>
              </a:spcBef>
            </a:pPr>
            <a:r>
              <a:rPr lang="en-US" altLang="zh-CN" sz="2800" b="1">
                <a:solidFill>
                  <a:srgbClr val="000000"/>
                </a:solidFill>
                <a:latin typeface="黑体" charset="-122"/>
                <a:ea typeface="黑体" charset="-122"/>
              </a:rPr>
              <a:t>a.</a:t>
            </a:r>
            <a:r>
              <a:rPr lang="zh-CN" altLang="en-US" sz="2800" b="1">
                <a:solidFill>
                  <a:srgbClr val="000000"/>
                </a:solidFill>
                <a:latin typeface="黑体" charset="-122"/>
                <a:ea typeface="黑体" charset="-122"/>
              </a:rPr>
              <a:t>官能团异构</a:t>
            </a:r>
          </a:p>
        </p:txBody>
      </p:sp>
      <p:sp>
        <p:nvSpPr>
          <p:cNvPr id="91181" name="AutoShape 45"/>
          <p:cNvSpPr/>
          <p:nvPr/>
        </p:nvSpPr>
        <p:spPr>
          <a:xfrm>
            <a:off x="2515473" y="4244658"/>
            <a:ext cx="76200" cy="685800"/>
          </a:xfrm>
          <a:prstGeom prst="leftBrace">
            <a:avLst>
              <a:gd name="adj1" fmla="val 75000"/>
              <a:gd name="adj2" fmla="val 50000"/>
            </a:avLst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 indent="0" eaLnBrk="0" hangingPunct="0">
              <a:buFont typeface="Arial" panose="020B0604020202090204" pitchFamily="34" charset="0"/>
              <a:buNone/>
            </a:pPr>
            <a:endParaRPr lang="zh-CN" altLang="en-US" sz="2800">
              <a:solidFill>
                <a:srgbClr val="000000"/>
              </a:solidFill>
              <a:latin typeface="黑体" charset="-122"/>
              <a:ea typeface="黑体" charset="-122"/>
            </a:endParaRPr>
          </a:p>
        </p:txBody>
      </p:sp>
      <p:sp>
        <p:nvSpPr>
          <p:cNvPr id="91182" name="Text Box 46"/>
          <p:cNvSpPr txBox="1"/>
          <p:nvPr/>
        </p:nvSpPr>
        <p:spPr>
          <a:xfrm>
            <a:off x="2419917" y="4133533"/>
            <a:ext cx="1054100" cy="52322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indent="0" algn="ctr">
              <a:spcBef>
                <a:spcPct val="50000"/>
              </a:spcBef>
            </a:pPr>
            <a:r>
              <a:rPr lang="zh-CN" altLang="en-US" sz="2800" b="1">
                <a:solidFill>
                  <a:srgbClr val="000000"/>
                </a:solidFill>
                <a:latin typeface="黑体" charset="-122"/>
                <a:ea typeface="黑体" charset="-122"/>
              </a:rPr>
              <a:t>醇</a:t>
            </a:r>
          </a:p>
        </p:txBody>
      </p:sp>
      <p:sp>
        <p:nvSpPr>
          <p:cNvPr id="91183" name="Text Box 47"/>
          <p:cNvSpPr txBox="1"/>
          <p:nvPr/>
        </p:nvSpPr>
        <p:spPr>
          <a:xfrm>
            <a:off x="2399903" y="4590088"/>
            <a:ext cx="1054100" cy="52322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indent="0" algn="ctr">
              <a:spcBef>
                <a:spcPct val="50000"/>
              </a:spcBef>
            </a:pPr>
            <a:r>
              <a:rPr lang="zh-CN" altLang="en-US" sz="2800" b="1">
                <a:solidFill>
                  <a:srgbClr val="000000"/>
                </a:solidFill>
                <a:latin typeface="黑体" charset="-122"/>
                <a:ea typeface="黑体" charset="-122"/>
              </a:rPr>
              <a:t>醚</a:t>
            </a:r>
          </a:p>
        </p:txBody>
      </p:sp>
      <p:sp>
        <p:nvSpPr>
          <p:cNvPr id="91154" name="Text Box 18"/>
          <p:cNvSpPr txBox="1"/>
          <p:nvPr/>
        </p:nvSpPr>
        <p:spPr>
          <a:xfrm>
            <a:off x="91758" y="5068570"/>
            <a:ext cx="3001962" cy="52322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indent="0">
              <a:spcBef>
                <a:spcPct val="50000"/>
              </a:spcBef>
            </a:pPr>
            <a:r>
              <a:rPr lang="en-US" altLang="zh-CN" sz="2800" b="1">
                <a:solidFill>
                  <a:srgbClr val="000000"/>
                </a:solidFill>
                <a:latin typeface="黑体" charset="-122"/>
                <a:ea typeface="黑体" charset="-122"/>
              </a:rPr>
              <a:t>b.</a:t>
            </a:r>
            <a:r>
              <a:rPr lang="zh-CN" altLang="en-US" sz="2800" b="1">
                <a:solidFill>
                  <a:srgbClr val="000000"/>
                </a:solidFill>
                <a:latin typeface="黑体" charset="-122"/>
                <a:ea typeface="黑体" charset="-122"/>
              </a:rPr>
              <a:t>碳链异构</a:t>
            </a:r>
          </a:p>
        </p:txBody>
      </p:sp>
      <p:sp>
        <p:nvSpPr>
          <p:cNvPr id="91163" name="Text Box 27"/>
          <p:cNvSpPr txBox="1"/>
          <p:nvPr/>
        </p:nvSpPr>
        <p:spPr>
          <a:xfrm>
            <a:off x="92075" y="5808663"/>
            <a:ext cx="8991600" cy="52322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indent="0">
              <a:spcBef>
                <a:spcPct val="50000"/>
              </a:spcBef>
            </a:pPr>
            <a:r>
              <a:rPr lang="en-US" altLang="zh-CN" sz="2800" b="1">
                <a:solidFill>
                  <a:srgbClr val="000000"/>
                </a:solidFill>
                <a:latin typeface="黑体" charset="-122"/>
                <a:ea typeface="黑体" charset="-122"/>
              </a:rPr>
              <a:t>c.</a:t>
            </a:r>
            <a:r>
              <a:rPr lang="zh-CN" altLang="en-US" sz="2800" b="1">
                <a:solidFill>
                  <a:srgbClr val="000000"/>
                </a:solidFill>
                <a:latin typeface="黑体" charset="-122"/>
                <a:ea typeface="黑体" charset="-122"/>
              </a:rPr>
              <a:t>位置异构</a:t>
            </a:r>
            <a:r>
              <a:rPr lang="en-US" altLang="zh-CN" sz="2800" b="1">
                <a:solidFill>
                  <a:srgbClr val="000000"/>
                </a:solidFill>
                <a:latin typeface="黑体" charset="-122"/>
                <a:ea typeface="黑体" charset="-122"/>
              </a:rPr>
              <a:t>:</a:t>
            </a:r>
            <a:r>
              <a:rPr lang="zh-CN" altLang="en-US" sz="2800" b="1">
                <a:solidFill>
                  <a:srgbClr val="000000"/>
                </a:solidFill>
                <a:latin typeface="黑体" charset="-122"/>
                <a:ea typeface="黑体" charset="-122"/>
              </a:rPr>
              <a:t>羟基</a:t>
            </a:r>
            <a:r>
              <a:rPr lang="en-US" altLang="zh-CN" sz="2800" b="1">
                <a:solidFill>
                  <a:srgbClr val="000000"/>
                </a:solidFill>
                <a:latin typeface="黑体" charset="-122"/>
                <a:ea typeface="黑体" charset="-122"/>
              </a:rPr>
              <a:t>(-OH)</a:t>
            </a:r>
            <a:r>
              <a:rPr lang="zh-CN" altLang="en-US" sz="2800" b="1">
                <a:solidFill>
                  <a:srgbClr val="000000"/>
                </a:solidFill>
                <a:latin typeface="黑体" charset="-122"/>
                <a:ea typeface="黑体" charset="-122"/>
              </a:rPr>
              <a:t>或 “</a:t>
            </a:r>
            <a:r>
              <a:rPr lang="en-US" altLang="zh-CN" sz="2800" b="1">
                <a:solidFill>
                  <a:srgbClr val="000000"/>
                </a:solidFill>
                <a:latin typeface="黑体" charset="-122"/>
                <a:ea typeface="黑体" charset="-122"/>
              </a:rPr>
              <a:t>-O-”</a:t>
            </a:r>
            <a:r>
              <a:rPr lang="zh-CN" altLang="en-US" sz="2800" b="1">
                <a:solidFill>
                  <a:srgbClr val="000000"/>
                </a:solidFill>
                <a:latin typeface="黑体" charset="-122"/>
                <a:ea typeface="黑体" charset="-122"/>
              </a:rPr>
              <a:t>的位置</a:t>
            </a:r>
            <a:endParaRPr lang="en-US" altLang="zh-CN" sz="2800" b="1">
              <a:solidFill>
                <a:srgbClr val="000000"/>
              </a:solidFill>
              <a:latin typeface="黑体" charset="-122"/>
              <a:ea typeface="黑体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1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1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1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1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1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91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  <p:bldP spid="7175" grpId="0" animBg="1"/>
      <p:bldP spid="7176" grpId="0" animBg="1"/>
      <p:bldP spid="7177" grpId="0" animBg="1"/>
      <p:bldP spid="21505" grpId="0"/>
      <p:bldP spid="91142" grpId="0"/>
      <p:bldP spid="91181" grpId="0" animBg="1"/>
      <p:bldP spid="91182" grpId="0"/>
      <p:bldP spid="91183" grpId="0"/>
      <p:bldP spid="91154" grpId="0"/>
      <p:bldP spid="9116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basetag"/>
  <p:tag name="KSO_WM_TEMPLATE_INDEX" val="2016434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basetag"/>
  <p:tag name="KSO_WM_TEMPLATE_INDEX" val="2016434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basetag"/>
  <p:tag name="KSO_WM_TEMPLATE_INDEX" val="2016434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basetag"/>
  <p:tag name="KSO_WM_TEMPLATE_INDEX" val="2016434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189_2"/>
  <p:tag name="KSO_WM_SLIDE_INDEX" val="2"/>
  <p:tag name="KSO_WM_SLIDE_ITEM_CNT" val="1"/>
  <p:tag name="KSO_WM_SLIDE_LAYOUT" val="a_f"/>
  <p:tag name="KSO_WM_SLIDE_LAYOUT_CNT" val="1_1"/>
  <p:tag name="KSO_WM_SLIDE_POSITION" val="46*105"/>
  <p:tag name="KSO_WM_SLIDE_SIZE" val="629*225"/>
  <p:tag name="KSO_WM_SLIDE_TYPE" val="text"/>
  <p:tag name="KSO_WM_TAG_VERSION" val="1.0"/>
  <p:tag name="KSO_WM_TEMPLATE_CATEGORY" val="custom"/>
  <p:tag name="KSO_WM_TEMPLATE_INDEX" val="18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189_2"/>
  <p:tag name="KSO_WM_SLIDE_INDEX" val="2"/>
  <p:tag name="KSO_WM_SLIDE_ITEM_CNT" val="1"/>
  <p:tag name="KSO_WM_SLIDE_LAYOUT" val="a_f"/>
  <p:tag name="KSO_WM_SLIDE_LAYOUT_CNT" val="1_1"/>
  <p:tag name="KSO_WM_SLIDE_POSITION" val="46*105"/>
  <p:tag name="KSO_WM_SLIDE_SIZE" val="629*225"/>
  <p:tag name="KSO_WM_SLIDE_TYPE" val="text"/>
  <p:tag name="KSO_WM_TAG_VERSION" val="1.0"/>
  <p:tag name="KSO_WM_TEMPLATE_CATEGORY" val="custom"/>
  <p:tag name="KSO_WM_TEMPLATE_INDEX" val="18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8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18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189_2"/>
  <p:tag name="KSO_WM_SLIDE_INDEX" val="2"/>
  <p:tag name="KSO_WM_SLIDE_ITEM_CNT" val="1"/>
  <p:tag name="KSO_WM_SLIDE_LAYOUT" val="a_f"/>
  <p:tag name="KSO_WM_SLIDE_LAYOUT_CNT" val="1_1"/>
  <p:tag name="KSO_WM_SLIDE_POSITION" val="46*105"/>
  <p:tag name="KSO_WM_SLIDE_SIZE" val="629*225"/>
  <p:tag name="KSO_WM_SLIDE_TYPE" val="text"/>
  <p:tag name="KSO_WM_TAG_VERSION" val="1.0"/>
  <p:tag name="KSO_WM_TEMPLATE_CATEGORY" val="custom"/>
  <p:tag name="KSO_WM_TEMPLATE_INDEX" val="18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189_2"/>
  <p:tag name="KSO_WM_SLIDE_INDEX" val="2"/>
  <p:tag name="KSO_WM_SLIDE_ITEM_CNT" val="1"/>
  <p:tag name="KSO_WM_SLIDE_LAYOUT" val="a_f"/>
  <p:tag name="KSO_WM_SLIDE_LAYOUT_CNT" val="1_1"/>
  <p:tag name="KSO_WM_SLIDE_POSITION" val="46*105"/>
  <p:tag name="KSO_WM_SLIDE_SIZE" val="629*225"/>
  <p:tag name="KSO_WM_SLIDE_TYPE" val="text"/>
  <p:tag name="KSO_WM_TAG_VERSION" val="1.0"/>
  <p:tag name="KSO_WM_TEMPLATE_CATEGORY" val="custom"/>
  <p:tag name="KSO_WM_TEMPLATE_INDEX" val="18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basetag20164348_8"/>
  <p:tag name="KSO_WM_SLIDE_INDEX" val="8"/>
  <p:tag name="KSO_WM_SLIDE_ITEM_CNT" val="0"/>
  <p:tag name="KSO_WM_SLIDE_TYPE" val="sectionTitle"/>
  <p:tag name="KSO_WM_TAG_VERSION" val="1.0"/>
  <p:tag name="KSO_WM_TEMPLATE_CATEGORY" val="basetag"/>
  <p:tag name="KSO_WM_TEMPLATE_INDEX" val="2016434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189_2"/>
  <p:tag name="KSO_WM_SLIDE_INDEX" val="2"/>
  <p:tag name="KSO_WM_SLIDE_ITEM_CNT" val="1"/>
  <p:tag name="KSO_WM_SLIDE_LAYOUT" val="a_f"/>
  <p:tag name="KSO_WM_SLIDE_LAYOUT_CNT" val="1_1"/>
  <p:tag name="KSO_WM_SLIDE_POSITION" val="46*105"/>
  <p:tag name="KSO_WM_SLIDE_SIZE" val="629*225"/>
  <p:tag name="KSO_WM_SLIDE_TYPE" val="text"/>
  <p:tag name="KSO_WM_TAG_VERSION" val="1.0"/>
  <p:tag name="KSO_WM_TEMPLATE_CATEGORY" val="custom"/>
  <p:tag name="KSO_WM_TEMPLATE_INDEX" val="189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189_2"/>
  <p:tag name="KSO_WM_SLIDE_INDEX" val="2"/>
  <p:tag name="KSO_WM_SLIDE_ITEM_CNT" val="1"/>
  <p:tag name="KSO_WM_SLIDE_LAYOUT" val="a_f"/>
  <p:tag name="KSO_WM_SLIDE_LAYOUT_CNT" val="1_1"/>
  <p:tag name="KSO_WM_SLIDE_POSITION" val="46*105"/>
  <p:tag name="KSO_WM_SLIDE_SIZE" val="629*225"/>
  <p:tag name="KSO_WM_SLIDE_TYPE" val="text"/>
  <p:tag name="KSO_WM_TAG_VERSION" val="1.0"/>
  <p:tag name="KSO_WM_TEMPLATE_CATEGORY" val="custom"/>
  <p:tag name="KSO_WM_TEMPLATE_INDEX" val="18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189_2"/>
  <p:tag name="KSO_WM_SLIDE_INDEX" val="2"/>
  <p:tag name="KSO_WM_SLIDE_ITEM_CNT" val="1"/>
  <p:tag name="KSO_WM_SLIDE_LAYOUT" val="a_f"/>
  <p:tag name="KSO_WM_SLIDE_LAYOUT_CNT" val="1_1"/>
  <p:tag name="KSO_WM_SLIDE_POSITION" val="46*105"/>
  <p:tag name="KSO_WM_SLIDE_SIZE" val="629*225"/>
  <p:tag name="KSO_WM_SLIDE_TYPE" val="text"/>
  <p:tag name="KSO_WM_TAG_VERSION" val="1.0"/>
  <p:tag name="KSO_WM_TEMPLATE_CATEGORY" val="custom"/>
  <p:tag name="KSO_WM_TEMPLATE_INDEX" val="18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basetag20164348_3"/>
  <p:tag name="KSO_WM_SLIDE_INDEX" val="3"/>
  <p:tag name="KSO_WM_SLIDE_ITEM_CNT" val="0"/>
  <p:tag name="KSO_WM_SLIDE_TYPE" val="text"/>
  <p:tag name="KSO_WM_TAG_VERSION" val="1.0"/>
  <p:tag name="KSO_WM_TEMPLATE_CATEGORY" val="basetag"/>
  <p:tag name="KSO_WM_TEMPLATE_INDEX" val="2016434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basetag"/>
  <p:tag name="KSO_WM_TEMPLATE_INDEX" val="2016434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basetag"/>
  <p:tag name="KSO_WM_TEMPLATE_INDEX" val="2016434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basetag"/>
  <p:tag name="KSO_WM_TEMPLATE_INDEX" val="2016434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189_2"/>
  <p:tag name="KSO_WM_SLIDE_INDEX" val="2"/>
  <p:tag name="KSO_WM_SLIDE_ITEM_CNT" val="1"/>
  <p:tag name="KSO_WM_SLIDE_LAYOUT" val="a_f"/>
  <p:tag name="KSO_WM_SLIDE_LAYOUT_CNT" val="1_1"/>
  <p:tag name="KSO_WM_SLIDE_POSITION" val="46*105"/>
  <p:tag name="KSO_WM_SLIDE_SIZE" val="629*225"/>
  <p:tag name="KSO_WM_SLIDE_TYPE" val="text"/>
  <p:tag name="KSO_WM_TAG_VERSION" val="1.0"/>
  <p:tag name="KSO_WM_TEMPLATE_CATEGORY" val="custom"/>
  <p:tag name="KSO_WM_TEMPLATE_INDEX" val="18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189_2"/>
  <p:tag name="KSO_WM_SLIDE_INDEX" val="2"/>
  <p:tag name="KSO_WM_SLIDE_ITEM_CNT" val="1"/>
  <p:tag name="KSO_WM_SLIDE_LAYOUT" val="a_f"/>
  <p:tag name="KSO_WM_SLIDE_LAYOUT_CNT" val="1_1"/>
  <p:tag name="KSO_WM_SLIDE_POSITION" val="46*105"/>
  <p:tag name="KSO_WM_SLIDE_SIZE" val="629*225"/>
  <p:tag name="KSO_WM_SLIDE_TYPE" val="text"/>
  <p:tag name="KSO_WM_TAG_VERSION" val="1.0"/>
  <p:tag name="KSO_WM_TEMPLATE_CATEGORY" val="custom"/>
  <p:tag name="KSO_WM_TEMPLATE_INDEX" val="18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basetag"/>
  <p:tag name="KSO_WM_TEMPLATE_INDEX" val="20164348"/>
</p:tagLst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Arial"/>
        <a:cs typeface="Arial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Arial"/>
        <a:cs typeface="Arial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2830</Words>
  <Application>Microsoft Office PowerPoint</Application>
  <PresentationFormat>全屏显示(4:3)</PresentationFormat>
  <Paragraphs>615</Paragraphs>
  <Slides>51</Slides>
  <Notes>12</Notes>
  <HiddenSlides>0</HiddenSlides>
  <MMClips>0</MMClips>
  <ScaleCrop>false</ScaleCrop>
  <HeadingPairs>
    <vt:vector size="8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51</vt:i4>
      </vt:variant>
    </vt:vector>
  </HeadingPairs>
  <TitlesOfParts>
    <vt:vector size="69" baseType="lpstr">
      <vt:lpstr>黑体</vt:lpstr>
      <vt:lpstr>华文仿宋</vt:lpstr>
      <vt:lpstr>华文行楷</vt:lpstr>
      <vt:lpstr>华文新魏</vt:lpstr>
      <vt:lpstr>楷体</vt:lpstr>
      <vt:lpstr>楷体_GB2312</vt:lpstr>
      <vt:lpstr>隶书</vt:lpstr>
      <vt:lpstr>宋体</vt:lpstr>
      <vt:lpstr>微软雅黑</vt:lpstr>
      <vt:lpstr>Arial</vt:lpstr>
      <vt:lpstr>Calibri</vt:lpstr>
      <vt:lpstr>Calibri Light</vt:lpstr>
      <vt:lpstr>Times New Roman</vt:lpstr>
      <vt:lpstr>Webdings</vt:lpstr>
      <vt:lpstr>Wingdings</vt:lpstr>
      <vt:lpstr>自定义设计方案</vt:lpstr>
      <vt:lpstr>CS ChemDraw Drawing</vt:lpstr>
      <vt:lpstr>Equation.KSEE3</vt:lpstr>
      <vt:lpstr>同分异构体的类型及解题策略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等效氢法——用于一元取代物的判断</vt:lpstr>
      <vt:lpstr>等效氢法——用于一元取代物的判断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同分异构体的类型及解题策略</dc:title>
  <dc:creator>rbm.xkw.com</dc:creator>
  <cp:lastModifiedBy>keyxie</cp:lastModifiedBy>
  <cp:revision>3</cp:revision>
  <cp:lastPrinted>2021-05-14T18:09:56Z</cp:lastPrinted>
  <dcterms:created xsi:type="dcterms:W3CDTF">2021-05-14T18:09:56Z</dcterms:created>
  <dcterms:modified xsi:type="dcterms:W3CDTF">2021-06-18T12:24:28Z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