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4"/>
  </p:notesMasterIdLst>
  <p:sldIdLst>
    <p:sldId id="267" r:id="rId3"/>
    <p:sldId id="1090" r:id="rId5"/>
    <p:sldId id="1036" r:id="rId6"/>
    <p:sldId id="1037" r:id="rId7"/>
    <p:sldId id="1038" r:id="rId8"/>
    <p:sldId id="1039" r:id="rId9"/>
    <p:sldId id="1040" r:id="rId10"/>
    <p:sldId id="1041" r:id="rId11"/>
    <p:sldId id="1042" r:id="rId12"/>
    <p:sldId id="1043" r:id="rId13"/>
    <p:sldId id="1044" r:id="rId14"/>
    <p:sldId id="1069" r:id="rId15"/>
    <p:sldId id="1068" r:id="rId16"/>
    <p:sldId id="1046" r:id="rId17"/>
    <p:sldId id="1047" r:id="rId18"/>
    <p:sldId id="1048" r:id="rId19"/>
    <p:sldId id="1024" r:id="rId20"/>
    <p:sldId id="1049" r:id="rId21"/>
    <p:sldId id="1050" r:id="rId22"/>
    <p:sldId id="1052" r:id="rId23"/>
    <p:sldId id="1053" r:id="rId24"/>
    <p:sldId id="1054" r:id="rId25"/>
    <p:sldId id="1055" r:id="rId26"/>
    <p:sldId id="1070" r:id="rId27"/>
    <p:sldId id="1071" r:id="rId28"/>
    <p:sldId id="1091" r:id="rId29"/>
    <p:sldId id="1061" r:id="rId30"/>
    <p:sldId id="1083" r:id="rId31"/>
    <p:sldId id="1067" r:id="rId32"/>
    <p:sldId id="1060" r:id="rId33"/>
    <p:sldId id="1062" r:id="rId34"/>
    <p:sldId id="1066" r:id="rId35"/>
  </p:sldIdLst>
  <p:sldSz cx="24384000" cy="13716000"/>
  <p:notesSz cx="6858000" cy="9144000"/>
  <p:custDataLst>
    <p:tags r:id="rId39"/>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56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1pPr>
    <a:lvl2pPr marL="0" marR="0" indent="0" algn="ctr" defTabSz="825500" rtl="0" fontAlgn="auto" latinLnBrk="0" hangingPunct="0">
      <a:lnSpc>
        <a:spcPct val="100000"/>
      </a:lnSpc>
      <a:spcBef>
        <a:spcPts val="0"/>
      </a:spcBef>
      <a:spcAft>
        <a:spcPts val="0"/>
      </a:spcAft>
      <a:buClrTx/>
      <a:buSzTx/>
      <a:buFontTx/>
      <a:buNone/>
      <a:defRPr kumimoji="0" sz="56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2pPr>
    <a:lvl3pPr marL="0" marR="0" indent="0" algn="ctr" defTabSz="825500" rtl="0" fontAlgn="auto" latinLnBrk="0" hangingPunct="0">
      <a:lnSpc>
        <a:spcPct val="100000"/>
      </a:lnSpc>
      <a:spcBef>
        <a:spcPts val="0"/>
      </a:spcBef>
      <a:spcAft>
        <a:spcPts val="0"/>
      </a:spcAft>
      <a:buClrTx/>
      <a:buSzTx/>
      <a:buFontTx/>
      <a:buNone/>
      <a:defRPr kumimoji="0" sz="56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3pPr>
    <a:lvl4pPr marL="0" marR="0" indent="0" algn="ctr" defTabSz="825500" rtl="0" fontAlgn="auto" latinLnBrk="0" hangingPunct="0">
      <a:lnSpc>
        <a:spcPct val="100000"/>
      </a:lnSpc>
      <a:spcBef>
        <a:spcPts val="0"/>
      </a:spcBef>
      <a:spcAft>
        <a:spcPts val="0"/>
      </a:spcAft>
      <a:buClrTx/>
      <a:buSzTx/>
      <a:buFontTx/>
      <a:buNone/>
      <a:defRPr kumimoji="0" sz="56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4pPr>
    <a:lvl5pPr marL="0" marR="0" indent="0" algn="ctr" defTabSz="825500" rtl="0" fontAlgn="auto" latinLnBrk="0" hangingPunct="0">
      <a:lnSpc>
        <a:spcPct val="100000"/>
      </a:lnSpc>
      <a:spcBef>
        <a:spcPts val="0"/>
      </a:spcBef>
      <a:spcAft>
        <a:spcPts val="0"/>
      </a:spcAft>
      <a:buClrTx/>
      <a:buSzTx/>
      <a:buFontTx/>
      <a:buNone/>
      <a:defRPr kumimoji="0" sz="56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5pPr>
    <a:lvl6pPr marL="0" marR="0" indent="0" algn="ctr" defTabSz="825500" rtl="0" fontAlgn="auto" latinLnBrk="0" hangingPunct="0">
      <a:lnSpc>
        <a:spcPct val="100000"/>
      </a:lnSpc>
      <a:spcBef>
        <a:spcPts val="0"/>
      </a:spcBef>
      <a:spcAft>
        <a:spcPts val="0"/>
      </a:spcAft>
      <a:buClrTx/>
      <a:buSzTx/>
      <a:buFontTx/>
      <a:buNone/>
      <a:defRPr kumimoji="0" sz="56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6pPr>
    <a:lvl7pPr marL="0" marR="0" indent="0" algn="ctr" defTabSz="825500" rtl="0" fontAlgn="auto" latinLnBrk="0" hangingPunct="0">
      <a:lnSpc>
        <a:spcPct val="100000"/>
      </a:lnSpc>
      <a:spcBef>
        <a:spcPts val="0"/>
      </a:spcBef>
      <a:spcAft>
        <a:spcPts val="0"/>
      </a:spcAft>
      <a:buClrTx/>
      <a:buSzTx/>
      <a:buFontTx/>
      <a:buNone/>
      <a:defRPr kumimoji="0" sz="56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7pPr>
    <a:lvl8pPr marL="0" marR="0" indent="0" algn="ctr" defTabSz="825500" rtl="0" fontAlgn="auto" latinLnBrk="0" hangingPunct="0">
      <a:lnSpc>
        <a:spcPct val="100000"/>
      </a:lnSpc>
      <a:spcBef>
        <a:spcPts val="0"/>
      </a:spcBef>
      <a:spcAft>
        <a:spcPts val="0"/>
      </a:spcAft>
      <a:buClrTx/>
      <a:buSzTx/>
      <a:buFontTx/>
      <a:buNone/>
      <a:defRPr kumimoji="0" sz="56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8pPr>
    <a:lvl9pPr marL="0" marR="0" indent="0" algn="ctr" defTabSz="825500" rtl="0" fontAlgn="auto" latinLnBrk="0" hangingPunct="0">
      <a:lnSpc>
        <a:spcPct val="100000"/>
      </a:lnSpc>
      <a:spcBef>
        <a:spcPts val="0"/>
      </a:spcBef>
      <a:spcAft>
        <a:spcPts val="0"/>
      </a:spcAft>
      <a:buClrTx/>
      <a:buSzTx/>
      <a:buFontTx/>
      <a:buNone/>
      <a:defRPr kumimoji="0" sz="56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A39"/>
    <a:srgbClr val="2D83F4"/>
    <a:srgbClr val="D4D60F"/>
    <a:srgbClr val="D3D40C"/>
    <a:srgbClr val="FAFF39"/>
    <a:srgbClr val="FF8275"/>
    <a:srgbClr val="F78DB0"/>
    <a:srgbClr val="F26E81"/>
    <a:srgbClr val="EE1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19" autoAdjust="0"/>
    <p:restoredTop sz="94414" autoAdjust="0"/>
  </p:normalViewPr>
  <p:slideViewPr>
    <p:cSldViewPr snapToGrid="0" snapToObjects="1">
      <p:cViewPr>
        <p:scale>
          <a:sx n="46" d="100"/>
          <a:sy n="46" d="100"/>
        </p:scale>
        <p:origin x="-1472" y="296"/>
      </p:cViewPr>
      <p:guideLst/>
    </p:cSldViewPr>
  </p:slideViewPr>
  <p:notesTextViewPr>
    <p:cViewPr>
      <p:scale>
        <a:sx n="1" d="1"/>
        <a:sy n="1" d="1"/>
      </p:scale>
      <p:origin x="0" y="0"/>
    </p:cViewPr>
  </p:notesTextViewPr>
  <p:sorterViewPr>
    <p:cViewPr>
      <p:scale>
        <a:sx n="72" d="100"/>
        <a:sy n="72" d="100"/>
      </p:scale>
      <p:origin x="0" y="-2931"/>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p:txBody>
      </p:sp>
      <p:sp>
        <p:nvSpPr>
          <p:cNvPr id="118" name="Shape 118"/>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mn-lt"/>
        <a:ea typeface="+mn-ea"/>
        <a:cs typeface="+mn-cs"/>
        <a:sym typeface="Helvetica Neue"/>
      </a:defRPr>
    </a:lvl1pPr>
    <a:lvl2pPr indent="228600" defTabSz="457200" latinLnBrk="0">
      <a:lnSpc>
        <a:spcPct val="118000"/>
      </a:lnSpc>
      <a:defRPr sz="2200">
        <a:latin typeface="+mn-lt"/>
        <a:ea typeface="+mn-ea"/>
        <a:cs typeface="+mn-cs"/>
        <a:sym typeface="Helvetica Neue"/>
      </a:defRPr>
    </a:lvl2pPr>
    <a:lvl3pPr indent="457200" defTabSz="457200" latinLnBrk="0">
      <a:lnSpc>
        <a:spcPct val="118000"/>
      </a:lnSpc>
      <a:defRPr sz="2200">
        <a:latin typeface="+mn-lt"/>
        <a:ea typeface="+mn-ea"/>
        <a:cs typeface="+mn-cs"/>
        <a:sym typeface="Helvetica Neue"/>
      </a:defRPr>
    </a:lvl3pPr>
    <a:lvl4pPr indent="685800" defTabSz="457200" latinLnBrk="0">
      <a:lnSpc>
        <a:spcPct val="118000"/>
      </a:lnSpc>
      <a:defRPr sz="2200">
        <a:latin typeface="+mn-lt"/>
        <a:ea typeface="+mn-ea"/>
        <a:cs typeface="+mn-cs"/>
        <a:sym typeface="Helvetica Neue"/>
      </a:defRPr>
    </a:lvl4pPr>
    <a:lvl5pPr indent="914400" defTabSz="457200" latinLnBrk="0">
      <a:lnSpc>
        <a:spcPct val="118000"/>
      </a:lnSpc>
      <a:defRPr sz="2200">
        <a:latin typeface="+mn-lt"/>
        <a:ea typeface="+mn-ea"/>
        <a:cs typeface="+mn-cs"/>
        <a:sym typeface="Helvetica Neue"/>
      </a:defRPr>
    </a:lvl5pPr>
    <a:lvl6pPr indent="1143000" defTabSz="457200" latinLnBrk="0">
      <a:lnSpc>
        <a:spcPct val="118000"/>
      </a:lnSpc>
      <a:defRPr sz="2200">
        <a:latin typeface="+mn-lt"/>
        <a:ea typeface="+mn-ea"/>
        <a:cs typeface="+mn-cs"/>
        <a:sym typeface="Helvetica Neue"/>
      </a:defRPr>
    </a:lvl6pPr>
    <a:lvl7pPr indent="1371600" defTabSz="457200" latinLnBrk="0">
      <a:lnSpc>
        <a:spcPct val="118000"/>
      </a:lnSpc>
      <a:defRPr sz="2200">
        <a:latin typeface="+mn-lt"/>
        <a:ea typeface="+mn-ea"/>
        <a:cs typeface="+mn-cs"/>
        <a:sym typeface="Helvetica Neue"/>
      </a:defRPr>
    </a:lvl7pPr>
    <a:lvl8pPr indent="1600200" defTabSz="457200" latinLnBrk="0">
      <a:lnSpc>
        <a:spcPct val="118000"/>
      </a:lnSpc>
      <a:defRPr sz="2200">
        <a:latin typeface="+mn-lt"/>
        <a:ea typeface="+mn-ea"/>
        <a:cs typeface="+mn-cs"/>
        <a:sym typeface="Helvetica Neue"/>
      </a:defRPr>
    </a:lvl8pPr>
    <a:lvl9pPr indent="1828800" defTabSz="457200" latinLnBrk="0">
      <a:lnSpc>
        <a:spcPct val="118000"/>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457200" eaLnBrk="1" fontAlgn="auto" latinLnBrk="0" hangingPunct="1">
              <a:lnSpc>
                <a:spcPct val="118000"/>
              </a:lnSpc>
              <a:spcBef>
                <a:spcPts val="0"/>
              </a:spcBef>
              <a:spcAft>
                <a:spcPts val="0"/>
              </a:spcAft>
              <a:buClrTx/>
              <a:buSzTx/>
              <a:buFontTx/>
              <a:buNone/>
              <a:defRPr/>
            </a:pPr>
            <a:r>
              <a:rPr lang="zh-CN" altLang="en-US" dirty="0"/>
              <a:t>同学们好！上一次白老师和大家一起探讨了化学反应规律实验探究，今天我们继续探讨实验探究的主题，今天的主要内容是</a:t>
            </a:r>
            <a:r>
              <a:rPr lang="zh-CN" altLang="en-US" sz="2400" b="0" i="0" dirty="0">
                <a:solidFill>
                  <a:srgbClr val="FFFFFF"/>
                </a:solidFill>
                <a:effectLst/>
                <a:latin typeface="+mn-lt"/>
                <a:ea typeface="+mn-ea"/>
                <a:cs typeface="+mn-cs"/>
                <a:sym typeface="Helvetica Neue"/>
              </a:rPr>
              <a:t>物质性质综合探究问题解决思路及策略</a:t>
            </a:r>
            <a:endParaRPr lang="zh-CN" altLang="en-US" sz="2400" b="0" i="0" dirty="0">
              <a:solidFill>
                <a:srgbClr val="FFFFFF"/>
              </a:solidFill>
              <a:effectLst/>
              <a:latin typeface="+mn-lt"/>
              <a:ea typeface="+mn-ea"/>
              <a:cs typeface="+mn-cs"/>
              <a:sym typeface="Helvetica Neue"/>
            </a:endParaRPr>
          </a:p>
          <a:p>
            <a:endParaRPr lang="zh-CN" altLang="en-US" b="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457200" eaLnBrk="1" fontAlgn="auto" latinLnBrk="0" hangingPunct="1">
              <a:lnSpc>
                <a:spcPct val="118000"/>
              </a:lnSpc>
              <a:spcBef>
                <a:spcPts val="0"/>
              </a:spcBef>
              <a:spcAft>
                <a:spcPts val="0"/>
              </a:spcAft>
              <a:buClrTx/>
              <a:buSzTx/>
              <a:buFontTx/>
              <a:buNone/>
              <a:defRPr/>
            </a:pPr>
            <a:r>
              <a:rPr lang="zh-CN" altLang="en-US" dirty="0"/>
              <a:t>同学们好！上一次白老师和大家一起探讨了化学反应规律实验探究，今天我们继续探讨实验探究的主题，今天的主要内容是</a:t>
            </a:r>
            <a:r>
              <a:rPr lang="zh-CN" altLang="en-US" sz="2400" b="0" i="0" dirty="0">
                <a:solidFill>
                  <a:srgbClr val="FFFFFF"/>
                </a:solidFill>
                <a:effectLst/>
                <a:latin typeface="+mn-lt"/>
                <a:ea typeface="+mn-ea"/>
                <a:cs typeface="+mn-cs"/>
                <a:sym typeface="Helvetica Neue"/>
              </a:rPr>
              <a:t>物质性质综合探究问题解决思路及策略</a:t>
            </a:r>
            <a:endParaRPr lang="zh-CN" altLang="en-US" sz="2400" b="0" i="0" dirty="0">
              <a:solidFill>
                <a:srgbClr val="FFFFFF"/>
              </a:solidFill>
              <a:effectLst/>
              <a:latin typeface="+mn-lt"/>
              <a:ea typeface="+mn-ea"/>
              <a:cs typeface="+mn-cs"/>
              <a:sym typeface="Helvetica Neue"/>
            </a:endParaRPr>
          </a:p>
          <a:p>
            <a:endParaRPr lang="zh-CN" altLang="en-US" b="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457200" eaLnBrk="1" fontAlgn="auto" latinLnBrk="0" hangingPunct="1">
              <a:lnSpc>
                <a:spcPct val="118000"/>
              </a:lnSpc>
              <a:spcBef>
                <a:spcPts val="0"/>
              </a:spcBef>
              <a:spcAft>
                <a:spcPts val="0"/>
              </a:spcAft>
              <a:buClrTx/>
              <a:buSzTx/>
              <a:buFontTx/>
              <a:buNone/>
              <a:defRPr/>
            </a:pPr>
            <a:r>
              <a:rPr lang="zh-CN" altLang="en-US" dirty="0"/>
              <a:t>同学们好！上一次白老师和大家一起探讨了化学反应规律实验探究，今天我们继续探讨实验探究的主题，今天的主要内容是</a:t>
            </a:r>
            <a:r>
              <a:rPr lang="zh-CN" altLang="en-US" sz="2400" b="0" i="0" dirty="0">
                <a:solidFill>
                  <a:srgbClr val="FFFFFF"/>
                </a:solidFill>
                <a:effectLst/>
                <a:latin typeface="+mn-lt"/>
                <a:ea typeface="+mn-ea"/>
                <a:cs typeface="+mn-cs"/>
                <a:sym typeface="Helvetica Neue"/>
              </a:rPr>
              <a:t>物质性质综合探究问题解决思路及策略</a:t>
            </a:r>
            <a:endParaRPr lang="zh-CN" altLang="en-US" sz="2400" b="0" i="0" dirty="0">
              <a:solidFill>
                <a:srgbClr val="FFFFFF"/>
              </a:solidFill>
              <a:effectLst/>
              <a:latin typeface="+mn-lt"/>
              <a:ea typeface="+mn-ea"/>
              <a:cs typeface="+mn-cs"/>
              <a:sym typeface="Helvetica Neue"/>
            </a:endParaRPr>
          </a:p>
          <a:p>
            <a:endParaRPr lang="zh-CN" altLang="en-US" b="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457200" eaLnBrk="1" fontAlgn="auto" latinLnBrk="0" hangingPunct="1">
              <a:lnSpc>
                <a:spcPct val="118000"/>
              </a:lnSpc>
              <a:spcBef>
                <a:spcPts val="0"/>
              </a:spcBef>
              <a:spcAft>
                <a:spcPts val="0"/>
              </a:spcAft>
              <a:buClrTx/>
              <a:buSzTx/>
              <a:buFontTx/>
              <a:buNone/>
              <a:defRPr/>
            </a:pPr>
            <a:r>
              <a:rPr lang="zh-CN" altLang="en-US" dirty="0"/>
              <a:t>同学们好！上一次白老师和大家一起探讨了化学反应规律实验探究，今天我们继续探讨实验探究的主题，今天的主要内容是</a:t>
            </a:r>
            <a:r>
              <a:rPr lang="zh-CN" altLang="en-US" sz="2400" b="0" i="0" dirty="0">
                <a:solidFill>
                  <a:srgbClr val="FFFFFF"/>
                </a:solidFill>
                <a:effectLst/>
                <a:latin typeface="+mn-lt"/>
                <a:ea typeface="+mn-ea"/>
                <a:cs typeface="+mn-cs"/>
                <a:sym typeface="Helvetica Neue"/>
              </a:rPr>
              <a:t>物质性质综合探究问题解决思路及策略</a:t>
            </a:r>
            <a:endParaRPr lang="zh-CN" altLang="en-US" sz="2400" b="0" i="0" dirty="0">
              <a:solidFill>
                <a:srgbClr val="FFFFFF"/>
              </a:solidFill>
              <a:effectLst/>
              <a:latin typeface="+mn-lt"/>
              <a:ea typeface="+mn-ea"/>
              <a:cs typeface="+mn-cs"/>
              <a:sym typeface="Helvetica Neue"/>
            </a:endParaRPr>
          </a:p>
          <a:p>
            <a:endParaRPr lang="zh-CN" altLang="en-US" b="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457200" eaLnBrk="1" fontAlgn="auto" latinLnBrk="0" hangingPunct="1">
              <a:lnSpc>
                <a:spcPct val="118000"/>
              </a:lnSpc>
              <a:spcBef>
                <a:spcPts val="0"/>
              </a:spcBef>
              <a:spcAft>
                <a:spcPts val="0"/>
              </a:spcAft>
              <a:buClrTx/>
              <a:buSzTx/>
              <a:buFontTx/>
              <a:buNone/>
              <a:defRPr/>
            </a:pPr>
            <a:r>
              <a:rPr lang="zh-CN" altLang="en-US" dirty="0"/>
              <a:t>同学们好！上一次白老师和大家一起探讨了化学反应规律实验探究，今天我们继续探讨实验探究的主题，今天的主要内容是</a:t>
            </a:r>
            <a:r>
              <a:rPr lang="zh-CN" altLang="en-US" sz="2400" b="0" i="0" dirty="0">
                <a:solidFill>
                  <a:srgbClr val="FFFFFF"/>
                </a:solidFill>
                <a:effectLst/>
                <a:latin typeface="+mn-lt"/>
                <a:ea typeface="+mn-ea"/>
                <a:cs typeface="+mn-cs"/>
                <a:sym typeface="Helvetica Neue"/>
              </a:rPr>
              <a:t>物质性质综合探究问题解决思路及策略</a:t>
            </a:r>
            <a:endParaRPr lang="zh-CN" altLang="en-US" sz="2400" b="0" i="0" dirty="0">
              <a:solidFill>
                <a:srgbClr val="FFFFFF"/>
              </a:solidFill>
              <a:effectLst/>
              <a:latin typeface="+mn-lt"/>
              <a:ea typeface="+mn-ea"/>
              <a:cs typeface="+mn-cs"/>
              <a:sym typeface="Helvetica Neue"/>
            </a:endParaRPr>
          </a:p>
          <a:p>
            <a:endParaRPr lang="zh-CN" altLang="en-US" b="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457200" eaLnBrk="1" fontAlgn="auto" latinLnBrk="0" hangingPunct="1">
              <a:lnSpc>
                <a:spcPct val="118000"/>
              </a:lnSpc>
              <a:spcBef>
                <a:spcPts val="0"/>
              </a:spcBef>
              <a:spcAft>
                <a:spcPts val="0"/>
              </a:spcAft>
              <a:buClrTx/>
              <a:buSzTx/>
              <a:buFontTx/>
              <a:buNone/>
              <a:defRPr/>
            </a:pPr>
            <a:r>
              <a:rPr lang="zh-CN" altLang="en-US" dirty="0"/>
              <a:t>同学们好！上一次白老师和大家一起探讨了化学反应规律实验探究，今天我们继续探讨实验探究的主题，今天的主要内容是</a:t>
            </a:r>
            <a:r>
              <a:rPr lang="zh-CN" altLang="en-US" sz="2400" b="0" i="0" dirty="0">
                <a:solidFill>
                  <a:srgbClr val="FFFFFF"/>
                </a:solidFill>
                <a:effectLst/>
                <a:latin typeface="+mn-lt"/>
                <a:ea typeface="+mn-ea"/>
                <a:cs typeface="+mn-cs"/>
                <a:sym typeface="Helvetica Neue"/>
              </a:rPr>
              <a:t>物质性质综合探究问题解决思路及策略</a:t>
            </a:r>
            <a:endParaRPr lang="zh-CN" altLang="en-US" sz="2400" b="0" i="0" dirty="0">
              <a:solidFill>
                <a:srgbClr val="FFFFFF"/>
              </a:solidFill>
              <a:effectLst/>
              <a:latin typeface="+mn-lt"/>
              <a:ea typeface="+mn-ea"/>
              <a:cs typeface="+mn-cs"/>
              <a:sym typeface="Helvetica Neue"/>
            </a:endParaRPr>
          </a:p>
          <a:p>
            <a:endParaRPr lang="zh-CN" altLang="en-US" b="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457200" eaLnBrk="1" fontAlgn="auto" latinLnBrk="0" hangingPunct="1">
              <a:lnSpc>
                <a:spcPct val="118000"/>
              </a:lnSpc>
              <a:spcBef>
                <a:spcPts val="0"/>
              </a:spcBef>
              <a:spcAft>
                <a:spcPts val="0"/>
              </a:spcAft>
              <a:buClrTx/>
              <a:buSzTx/>
              <a:buFontTx/>
              <a:buNone/>
              <a:defRPr/>
            </a:pPr>
            <a:r>
              <a:rPr lang="zh-CN" altLang="en-US" dirty="0"/>
              <a:t>同学们好！上一次白老师和大家一起探讨了化学反应规律实验探究，今天我们继续探讨实验探究的主题，今天的主要内容是</a:t>
            </a:r>
            <a:r>
              <a:rPr lang="zh-CN" altLang="en-US" sz="2400" b="0" i="0" dirty="0">
                <a:solidFill>
                  <a:srgbClr val="FFFFFF"/>
                </a:solidFill>
                <a:effectLst/>
                <a:latin typeface="+mn-lt"/>
                <a:ea typeface="+mn-ea"/>
                <a:cs typeface="+mn-cs"/>
                <a:sym typeface="Helvetica Neue"/>
              </a:rPr>
              <a:t>物质性质综合探究问题解决思路及策略</a:t>
            </a:r>
            <a:endParaRPr lang="zh-CN" altLang="en-US" sz="2400" b="0" i="0" dirty="0">
              <a:solidFill>
                <a:srgbClr val="FFFFFF"/>
              </a:solidFill>
              <a:effectLst/>
              <a:latin typeface="+mn-lt"/>
              <a:ea typeface="+mn-ea"/>
              <a:cs typeface="+mn-cs"/>
              <a:sym typeface="Helvetica Neue"/>
            </a:endParaRPr>
          </a:p>
          <a:p>
            <a:endParaRPr lang="zh-CN" altLang="en-US" b="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457200" eaLnBrk="1" fontAlgn="auto" latinLnBrk="0" hangingPunct="1">
              <a:lnSpc>
                <a:spcPct val="118000"/>
              </a:lnSpc>
              <a:spcBef>
                <a:spcPts val="0"/>
              </a:spcBef>
              <a:spcAft>
                <a:spcPts val="0"/>
              </a:spcAft>
              <a:buClrTx/>
              <a:buSzTx/>
              <a:buFontTx/>
              <a:buNone/>
              <a:defRPr/>
            </a:pPr>
            <a:r>
              <a:rPr lang="zh-CN" altLang="en-US" dirty="0"/>
              <a:t>同学们好！上一次白老师和大家一起探讨了化学反应规律实验探究，今天我们继续探讨实验探究的主题，今天的主要内容是</a:t>
            </a:r>
            <a:r>
              <a:rPr lang="zh-CN" altLang="en-US" sz="2400" b="0" i="0" dirty="0">
                <a:solidFill>
                  <a:srgbClr val="FFFFFF"/>
                </a:solidFill>
                <a:effectLst/>
                <a:latin typeface="+mn-lt"/>
                <a:ea typeface="+mn-ea"/>
                <a:cs typeface="+mn-cs"/>
                <a:sym typeface="Helvetica Neue"/>
              </a:rPr>
              <a:t>物质性质综合探究问题解决思路及策略</a:t>
            </a:r>
            <a:endParaRPr lang="zh-CN" altLang="en-US" sz="2400" b="0" i="0" dirty="0">
              <a:solidFill>
                <a:srgbClr val="FFFFFF"/>
              </a:solidFill>
              <a:effectLst/>
              <a:latin typeface="+mn-lt"/>
              <a:ea typeface="+mn-ea"/>
              <a:cs typeface="+mn-cs"/>
              <a:sym typeface="Helvetica Neue"/>
            </a:endParaRPr>
          </a:p>
          <a:p>
            <a:endParaRPr lang="zh-CN" altLang="en-US" b="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457200" eaLnBrk="1" fontAlgn="auto" latinLnBrk="0" hangingPunct="1">
              <a:lnSpc>
                <a:spcPct val="118000"/>
              </a:lnSpc>
              <a:spcBef>
                <a:spcPts val="0"/>
              </a:spcBef>
              <a:spcAft>
                <a:spcPts val="0"/>
              </a:spcAft>
              <a:buClrTx/>
              <a:buSzTx/>
              <a:buFontTx/>
              <a:buNone/>
              <a:defRPr/>
            </a:pPr>
            <a:r>
              <a:rPr lang="zh-CN" altLang="en-US" dirty="0"/>
              <a:t>同学们好！上一次白老师和大家一起探讨了化学反应规律实验探究，今天我们继续探讨实验探究的主题，今天的主要内容是</a:t>
            </a:r>
            <a:r>
              <a:rPr lang="zh-CN" altLang="en-US" sz="2400" b="0" i="0" dirty="0">
                <a:solidFill>
                  <a:srgbClr val="FFFFFF"/>
                </a:solidFill>
                <a:effectLst/>
                <a:latin typeface="+mn-lt"/>
                <a:ea typeface="+mn-ea"/>
                <a:cs typeface="+mn-cs"/>
                <a:sym typeface="Helvetica Neue"/>
              </a:rPr>
              <a:t>物质性质综合探究问题解决思路及策略</a:t>
            </a:r>
            <a:endParaRPr lang="zh-CN" altLang="en-US" sz="2400" b="0" i="0" dirty="0">
              <a:solidFill>
                <a:srgbClr val="FFFFFF"/>
              </a:solidFill>
              <a:effectLst/>
              <a:latin typeface="+mn-lt"/>
              <a:ea typeface="+mn-ea"/>
              <a:cs typeface="+mn-cs"/>
              <a:sym typeface="Helvetica Neue"/>
            </a:endParaRPr>
          </a:p>
          <a:p>
            <a:endParaRPr lang="zh-CN" altLang="en-US" b="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457200" eaLnBrk="1" fontAlgn="auto" latinLnBrk="0" hangingPunct="1">
              <a:lnSpc>
                <a:spcPct val="118000"/>
              </a:lnSpc>
              <a:spcBef>
                <a:spcPts val="0"/>
              </a:spcBef>
              <a:spcAft>
                <a:spcPts val="0"/>
              </a:spcAft>
              <a:buClrTx/>
              <a:buSzTx/>
              <a:buFontTx/>
              <a:buNone/>
              <a:defRPr/>
            </a:pPr>
            <a:r>
              <a:rPr lang="zh-CN" altLang="en-US" dirty="0"/>
              <a:t>同学们好！上一次白老师和大家一起探讨了化学反应规律实验探究，今天我们继续探讨实验探究的主题，今天的主要内容是</a:t>
            </a:r>
            <a:r>
              <a:rPr lang="zh-CN" altLang="en-US" sz="2400" b="0" i="0" dirty="0">
                <a:solidFill>
                  <a:srgbClr val="FFFFFF"/>
                </a:solidFill>
                <a:effectLst/>
                <a:latin typeface="+mn-lt"/>
                <a:ea typeface="+mn-ea"/>
                <a:cs typeface="+mn-cs"/>
                <a:sym typeface="Helvetica Neue"/>
              </a:rPr>
              <a:t>物质性质综合探究问题解决思路及策略</a:t>
            </a:r>
            <a:endParaRPr lang="zh-CN" altLang="en-US" sz="2400" b="0" i="0" dirty="0">
              <a:solidFill>
                <a:srgbClr val="FFFFFF"/>
              </a:solidFill>
              <a:effectLst/>
              <a:latin typeface="+mn-lt"/>
              <a:ea typeface="+mn-ea"/>
              <a:cs typeface="+mn-cs"/>
              <a:sym typeface="Helvetica Neue"/>
            </a:endParaRPr>
          </a:p>
          <a:p>
            <a:endParaRPr lang="zh-CN" altLang="en-US" b="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457200" eaLnBrk="1" fontAlgn="auto" latinLnBrk="0" hangingPunct="1">
              <a:lnSpc>
                <a:spcPct val="118000"/>
              </a:lnSpc>
              <a:spcBef>
                <a:spcPts val="0"/>
              </a:spcBef>
              <a:spcAft>
                <a:spcPts val="0"/>
              </a:spcAft>
              <a:buClrTx/>
              <a:buSzTx/>
              <a:buFontTx/>
              <a:buNone/>
              <a:defRPr/>
            </a:pPr>
            <a:r>
              <a:rPr lang="zh-CN" altLang="en-US" dirty="0"/>
              <a:t>同学们好！上一次白老师和大家一起探讨了化学反应规律实验探究，今天我们继续探讨实验探究的主题，今天的主要内容是</a:t>
            </a:r>
            <a:r>
              <a:rPr lang="zh-CN" altLang="en-US" sz="2400" b="0" i="0" dirty="0">
                <a:solidFill>
                  <a:srgbClr val="FFFFFF"/>
                </a:solidFill>
                <a:effectLst/>
                <a:latin typeface="+mn-lt"/>
                <a:ea typeface="+mn-ea"/>
                <a:cs typeface="+mn-cs"/>
                <a:sym typeface="Helvetica Neue"/>
              </a:rPr>
              <a:t>物质性质综合探究问题解决思路及策略</a:t>
            </a:r>
            <a:endParaRPr lang="zh-CN" altLang="en-US" sz="2400" b="0" i="0" dirty="0">
              <a:solidFill>
                <a:srgbClr val="FFFFFF"/>
              </a:solidFill>
              <a:effectLst/>
              <a:latin typeface="+mn-lt"/>
              <a:ea typeface="+mn-ea"/>
              <a:cs typeface="+mn-cs"/>
              <a:sym typeface="Helvetica Neue"/>
            </a:endParaRPr>
          </a:p>
          <a:p>
            <a:endParaRPr lang="zh-CN" altLang="en-US" b="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457200" eaLnBrk="1" fontAlgn="auto" latinLnBrk="0" hangingPunct="1">
              <a:lnSpc>
                <a:spcPct val="118000"/>
              </a:lnSpc>
              <a:spcBef>
                <a:spcPts val="0"/>
              </a:spcBef>
              <a:spcAft>
                <a:spcPts val="0"/>
              </a:spcAft>
              <a:buClrTx/>
              <a:buSzTx/>
              <a:buFontTx/>
              <a:buNone/>
              <a:defRPr/>
            </a:pPr>
            <a:r>
              <a:rPr lang="zh-CN" altLang="en-US" dirty="0"/>
              <a:t>同学们好！上一次白老师和大家一起探讨了化学反应规律实验探究，今天我们继续探讨实验探究的主题，今天的主要内容是</a:t>
            </a:r>
            <a:r>
              <a:rPr lang="zh-CN" altLang="en-US" sz="2400" b="0" i="0" dirty="0">
                <a:solidFill>
                  <a:srgbClr val="FFFFFF"/>
                </a:solidFill>
                <a:effectLst/>
                <a:latin typeface="+mn-lt"/>
                <a:ea typeface="+mn-ea"/>
                <a:cs typeface="+mn-cs"/>
                <a:sym typeface="Helvetica Neue"/>
              </a:rPr>
              <a:t>物质性质综合探究问题解决思路及策略</a:t>
            </a:r>
            <a:endParaRPr lang="zh-CN" altLang="en-US" sz="2400" b="0" i="0" dirty="0">
              <a:solidFill>
                <a:srgbClr val="FFFFFF"/>
              </a:solidFill>
              <a:effectLst/>
              <a:latin typeface="+mn-lt"/>
              <a:ea typeface="+mn-ea"/>
              <a:cs typeface="+mn-cs"/>
              <a:sym typeface="Helvetica Neue"/>
            </a:endParaRPr>
          </a:p>
          <a:p>
            <a:endParaRPr lang="zh-CN" altLang="en-US" b="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457200" eaLnBrk="1" fontAlgn="auto" latinLnBrk="0" hangingPunct="1">
              <a:lnSpc>
                <a:spcPct val="118000"/>
              </a:lnSpc>
              <a:spcBef>
                <a:spcPts val="0"/>
              </a:spcBef>
              <a:spcAft>
                <a:spcPts val="0"/>
              </a:spcAft>
              <a:buClrTx/>
              <a:buSzTx/>
              <a:buFontTx/>
              <a:buNone/>
              <a:defRPr/>
            </a:pPr>
            <a:r>
              <a:rPr lang="zh-CN" altLang="en-US" dirty="0"/>
              <a:t>同学们好！上一次白老师和大家一起探讨了化学反应规律实验探究，今天我们继续探讨实验探究的主题，今天的主要内容是</a:t>
            </a:r>
            <a:r>
              <a:rPr lang="zh-CN" altLang="en-US" sz="2400" b="0" i="0" dirty="0">
                <a:solidFill>
                  <a:srgbClr val="FFFFFF"/>
                </a:solidFill>
                <a:effectLst/>
                <a:latin typeface="+mn-lt"/>
                <a:ea typeface="+mn-ea"/>
                <a:cs typeface="+mn-cs"/>
                <a:sym typeface="Helvetica Neue"/>
              </a:rPr>
              <a:t>物质性质综合探究问题解决思路及策略</a:t>
            </a:r>
            <a:endParaRPr lang="zh-CN" altLang="en-US" sz="2400" b="0" i="0" dirty="0">
              <a:solidFill>
                <a:srgbClr val="FFFFFF"/>
              </a:solidFill>
              <a:effectLst/>
              <a:latin typeface="+mn-lt"/>
              <a:ea typeface="+mn-ea"/>
              <a:cs typeface="+mn-cs"/>
              <a:sym typeface="Helvetica Neue"/>
            </a:endParaRPr>
          </a:p>
          <a:p>
            <a:endParaRPr lang="zh-CN" altLang="en-US" b="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457200" eaLnBrk="1" fontAlgn="auto" latinLnBrk="0" hangingPunct="1">
              <a:lnSpc>
                <a:spcPct val="118000"/>
              </a:lnSpc>
              <a:spcBef>
                <a:spcPts val="0"/>
              </a:spcBef>
              <a:spcAft>
                <a:spcPts val="0"/>
              </a:spcAft>
              <a:buClrTx/>
              <a:buSzTx/>
              <a:buFontTx/>
              <a:buNone/>
              <a:defRPr/>
            </a:pPr>
            <a:r>
              <a:rPr lang="zh-CN" altLang="en-US" dirty="0"/>
              <a:t>同学们好！上一次白老师和大家一起探讨了化学反应规律实验探究，今天我们继续探讨实验探究的主题，今天的主要内容是</a:t>
            </a:r>
            <a:r>
              <a:rPr lang="zh-CN" altLang="en-US" sz="2400" b="0" i="0" dirty="0">
                <a:solidFill>
                  <a:srgbClr val="FFFFFF"/>
                </a:solidFill>
                <a:effectLst/>
                <a:latin typeface="+mn-lt"/>
                <a:ea typeface="+mn-ea"/>
                <a:cs typeface="+mn-cs"/>
                <a:sym typeface="Helvetica Neue"/>
              </a:rPr>
              <a:t>物质性质综合探究问题解决思路及策略</a:t>
            </a:r>
            <a:endParaRPr lang="zh-CN" altLang="en-US" sz="2400" b="0" i="0" dirty="0">
              <a:solidFill>
                <a:srgbClr val="FFFFFF"/>
              </a:solidFill>
              <a:effectLst/>
              <a:latin typeface="+mn-lt"/>
              <a:ea typeface="+mn-ea"/>
              <a:cs typeface="+mn-cs"/>
              <a:sym typeface="Helvetica Neue"/>
            </a:endParaRPr>
          </a:p>
          <a:p>
            <a:endParaRPr lang="zh-CN" altLang="en-US"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457200" eaLnBrk="1" fontAlgn="auto" latinLnBrk="0" hangingPunct="1">
              <a:lnSpc>
                <a:spcPct val="118000"/>
              </a:lnSpc>
              <a:spcBef>
                <a:spcPts val="0"/>
              </a:spcBef>
              <a:spcAft>
                <a:spcPts val="0"/>
              </a:spcAft>
              <a:buClrTx/>
              <a:buSzTx/>
              <a:buFontTx/>
              <a:buNone/>
              <a:defRPr/>
            </a:pPr>
            <a:r>
              <a:rPr lang="zh-CN" altLang="en-US" dirty="0"/>
              <a:t>同学们好！上一次白老师和大家一起探讨了化学反应规律实验探究，今天我们继续探讨实验探究的主题，今天的主要内容是</a:t>
            </a:r>
            <a:r>
              <a:rPr lang="zh-CN" altLang="en-US" sz="2400" b="0" i="0" dirty="0">
                <a:solidFill>
                  <a:srgbClr val="FFFFFF"/>
                </a:solidFill>
                <a:effectLst/>
                <a:latin typeface="+mn-lt"/>
                <a:ea typeface="+mn-ea"/>
                <a:cs typeface="+mn-cs"/>
                <a:sym typeface="Helvetica Neue"/>
              </a:rPr>
              <a:t>物质性质综合探究问题解决思路及策略</a:t>
            </a:r>
            <a:endParaRPr lang="zh-CN" altLang="en-US" sz="2400" b="0" i="0" dirty="0">
              <a:solidFill>
                <a:srgbClr val="FFFFFF"/>
              </a:solidFill>
              <a:effectLst/>
              <a:latin typeface="+mn-lt"/>
              <a:ea typeface="+mn-ea"/>
              <a:cs typeface="+mn-cs"/>
              <a:sym typeface="Helvetica Neue"/>
            </a:endParaRPr>
          </a:p>
          <a:p>
            <a:endParaRPr lang="zh-CN" altLang="en-US"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457200" eaLnBrk="1" fontAlgn="auto" latinLnBrk="0" hangingPunct="1">
              <a:lnSpc>
                <a:spcPct val="118000"/>
              </a:lnSpc>
              <a:spcBef>
                <a:spcPts val="0"/>
              </a:spcBef>
              <a:spcAft>
                <a:spcPts val="0"/>
              </a:spcAft>
              <a:buClrTx/>
              <a:buSzTx/>
              <a:buFontTx/>
              <a:buNone/>
              <a:defRPr/>
            </a:pPr>
            <a:r>
              <a:rPr lang="zh-CN" altLang="en-US" dirty="0"/>
              <a:t>同学们好！上一次白老师和大家一起探讨了化学反应规律实验探究，今天我们继续探讨实验探究的主题，今天的主要内容是</a:t>
            </a:r>
            <a:r>
              <a:rPr lang="zh-CN" altLang="en-US" sz="2400" b="0" i="0" dirty="0">
                <a:solidFill>
                  <a:srgbClr val="FFFFFF"/>
                </a:solidFill>
                <a:effectLst/>
                <a:latin typeface="+mn-lt"/>
                <a:ea typeface="+mn-ea"/>
                <a:cs typeface="+mn-cs"/>
                <a:sym typeface="Helvetica Neue"/>
              </a:rPr>
              <a:t>物质性质综合探究问题解决思路及策略</a:t>
            </a:r>
            <a:endParaRPr lang="zh-CN" altLang="en-US" sz="2400" b="0" i="0" dirty="0">
              <a:solidFill>
                <a:srgbClr val="FFFFFF"/>
              </a:solidFill>
              <a:effectLst/>
              <a:latin typeface="+mn-lt"/>
              <a:ea typeface="+mn-ea"/>
              <a:cs typeface="+mn-cs"/>
              <a:sym typeface="Helvetica Neue"/>
            </a:endParaRPr>
          </a:p>
          <a:p>
            <a:endParaRPr lang="zh-CN" altLang="en-US" b="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457200" eaLnBrk="1" fontAlgn="auto" latinLnBrk="0" hangingPunct="1">
              <a:lnSpc>
                <a:spcPct val="118000"/>
              </a:lnSpc>
              <a:spcBef>
                <a:spcPts val="0"/>
              </a:spcBef>
              <a:spcAft>
                <a:spcPts val="0"/>
              </a:spcAft>
              <a:buClrTx/>
              <a:buSzTx/>
              <a:buFontTx/>
              <a:buNone/>
              <a:defRPr/>
            </a:pPr>
            <a:r>
              <a:rPr lang="zh-CN" altLang="en-US" dirty="0"/>
              <a:t>同学们好！上一次白老师和大家一起探讨了化学反应规律实验探究，今天我们继续探讨实验探究的主题，今天的主要内容是</a:t>
            </a:r>
            <a:r>
              <a:rPr lang="zh-CN" altLang="en-US" sz="2400" b="0" i="0" dirty="0">
                <a:solidFill>
                  <a:srgbClr val="FFFFFF"/>
                </a:solidFill>
                <a:effectLst/>
                <a:latin typeface="+mn-lt"/>
                <a:ea typeface="+mn-ea"/>
                <a:cs typeface="+mn-cs"/>
                <a:sym typeface="Helvetica Neue"/>
              </a:rPr>
              <a:t>物质性质综合探究问题解决思路及策略</a:t>
            </a:r>
            <a:endParaRPr lang="zh-CN" altLang="en-US" sz="2400" b="0" i="0" dirty="0">
              <a:solidFill>
                <a:srgbClr val="FFFFFF"/>
              </a:solidFill>
              <a:effectLst/>
              <a:latin typeface="+mn-lt"/>
              <a:ea typeface="+mn-ea"/>
              <a:cs typeface="+mn-cs"/>
              <a:sym typeface="Helvetica Neue"/>
            </a:endParaRPr>
          </a:p>
          <a:p>
            <a:endParaRPr lang="zh-CN" altLang="en-US" b="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457200" eaLnBrk="1" fontAlgn="auto" latinLnBrk="0" hangingPunct="1">
              <a:lnSpc>
                <a:spcPct val="118000"/>
              </a:lnSpc>
              <a:spcBef>
                <a:spcPts val="0"/>
              </a:spcBef>
              <a:spcAft>
                <a:spcPts val="0"/>
              </a:spcAft>
              <a:buClrTx/>
              <a:buSzTx/>
              <a:buFontTx/>
              <a:buNone/>
              <a:defRPr/>
            </a:pPr>
            <a:r>
              <a:rPr lang="zh-CN" altLang="en-US" dirty="0"/>
              <a:t>同学们好！上一次白老师和大家一起探讨了化学反应规律实验探究，今天我们继续探讨实验探究的主题，今天的主要内容是</a:t>
            </a:r>
            <a:r>
              <a:rPr lang="zh-CN" altLang="en-US" sz="2400" b="0" i="0" dirty="0">
                <a:solidFill>
                  <a:srgbClr val="FFFFFF"/>
                </a:solidFill>
                <a:effectLst/>
                <a:latin typeface="+mn-lt"/>
                <a:ea typeface="+mn-ea"/>
                <a:cs typeface="+mn-cs"/>
                <a:sym typeface="Helvetica Neue"/>
              </a:rPr>
              <a:t>物质性质综合探究问题解决思路及策略</a:t>
            </a:r>
            <a:endParaRPr lang="zh-CN" altLang="en-US" sz="2400" b="0" i="0" dirty="0">
              <a:solidFill>
                <a:srgbClr val="FFFFFF"/>
              </a:solidFill>
              <a:effectLst/>
              <a:latin typeface="+mn-lt"/>
              <a:ea typeface="+mn-ea"/>
              <a:cs typeface="+mn-cs"/>
              <a:sym typeface="Helvetica Neue"/>
            </a:endParaRPr>
          </a:p>
          <a:p>
            <a:endParaRPr lang="zh-CN" altLang="en-US" b="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pic>
        <p:nvPicPr>
          <p:cNvPr id="11" name="dingbat_hd.png" descr="dingbat_hd.png"/>
          <p:cNvPicPr>
            <a:picLocks noChangeAspect="1"/>
          </p:cNvPicPr>
          <p:nvPr/>
        </p:nvPicPr>
        <p:blipFill>
          <a:blip r:embed="rId2"/>
          <a:stretch>
            <a:fillRect/>
          </a:stretch>
        </p:blipFill>
        <p:spPr>
          <a:xfrm>
            <a:off x="6814704" y="7385050"/>
            <a:ext cx="10754592" cy="571500"/>
          </a:xfrm>
          <a:prstGeom prst="rect">
            <a:avLst/>
          </a:prstGeom>
          <a:ln w="12700">
            <a:miter lim="400000"/>
            <a:headEnd/>
            <a:tailEnd/>
          </a:ln>
        </p:spPr>
      </p:pic>
      <p:sp>
        <p:nvSpPr>
          <p:cNvPr id="12" name="标题文本"/>
          <p:cNvSpPr txBox="1">
            <a:spLocks noGrp="1"/>
          </p:cNvSpPr>
          <p:nvPr>
            <p:ph type="title" hasCustomPrompt="1"/>
          </p:nvPr>
        </p:nvSpPr>
        <p:spPr>
          <a:xfrm>
            <a:off x="3454400" y="3200400"/>
            <a:ext cx="17475200" cy="3962400"/>
          </a:xfrm>
          <a:prstGeom prst="rect">
            <a:avLst/>
          </a:prstGeom>
        </p:spPr>
        <p:txBody>
          <a:bodyPr anchor="b"/>
          <a:lstStyle>
            <a:lvl1pPr>
              <a:defRPr sz="10600">
                <a:solidFill>
                  <a:srgbClr val="F4D799"/>
                </a:solidFill>
                <a:effectLst>
                  <a:outerShdw blurRad="25400" dist="25400" dir="16200000" rotWithShape="0">
                    <a:srgbClr val="000000">
                      <a:alpha val="34000"/>
                    </a:srgbClr>
                  </a:outerShdw>
                </a:effectLst>
              </a:defRPr>
            </a:lvl1pPr>
          </a:lstStyle>
          <a:p>
            <a:r>
              <a:t>标题文本</a:t>
            </a:r>
          </a:p>
        </p:txBody>
      </p:sp>
      <p:sp>
        <p:nvSpPr>
          <p:cNvPr id="13" name="正文级别 1…"/>
          <p:cNvSpPr txBox="1">
            <a:spLocks noGrp="1"/>
          </p:cNvSpPr>
          <p:nvPr>
            <p:ph type="body" sz="quarter" idx="1" hasCustomPrompt="1"/>
          </p:nvPr>
        </p:nvSpPr>
        <p:spPr>
          <a:xfrm>
            <a:off x="3454400" y="8305800"/>
            <a:ext cx="17475200" cy="1981200"/>
          </a:xfrm>
          <a:prstGeom prst="rect">
            <a:avLst/>
          </a:prstGeom>
        </p:spPr>
        <p:txBody>
          <a:bodyPr anchor="t"/>
          <a:lstStyle>
            <a:lvl1pPr marL="0" indent="0" algn="ctr">
              <a:spcBef>
                <a:spcPts val="0"/>
              </a:spcBef>
              <a:buSzTx/>
              <a:buNone/>
              <a:defRPr sz="4600">
                <a:solidFill>
                  <a:srgbClr val="C8AF7B"/>
                </a:solidFill>
                <a:effectLst>
                  <a:outerShdw blurRad="25400" dist="12700" dir="16200000" rotWithShape="0">
                    <a:srgbClr val="000000">
                      <a:alpha val="48000"/>
                    </a:srgbClr>
                  </a:outerShdw>
                </a:effectLst>
                <a:latin typeface="+mn-lt"/>
                <a:ea typeface="+mn-ea"/>
                <a:cs typeface="+mn-cs"/>
                <a:sym typeface="Helvetica Neue"/>
              </a:defRPr>
            </a:lvl1pPr>
            <a:lvl2pPr marL="0" indent="0" algn="ctr">
              <a:spcBef>
                <a:spcPts val="0"/>
              </a:spcBef>
              <a:buSzTx/>
              <a:buNone/>
              <a:defRPr sz="4600">
                <a:solidFill>
                  <a:srgbClr val="C8AF7B"/>
                </a:solidFill>
                <a:effectLst>
                  <a:outerShdw blurRad="25400" dist="12700" dir="16200000" rotWithShape="0">
                    <a:srgbClr val="000000">
                      <a:alpha val="48000"/>
                    </a:srgbClr>
                  </a:outerShdw>
                </a:effectLst>
                <a:latin typeface="+mn-lt"/>
                <a:ea typeface="+mn-ea"/>
                <a:cs typeface="+mn-cs"/>
                <a:sym typeface="Helvetica Neue"/>
              </a:defRPr>
            </a:lvl2pPr>
            <a:lvl3pPr marL="0" indent="0" algn="ctr">
              <a:spcBef>
                <a:spcPts val="0"/>
              </a:spcBef>
              <a:buSzTx/>
              <a:buNone/>
              <a:defRPr sz="4600">
                <a:solidFill>
                  <a:srgbClr val="C8AF7B"/>
                </a:solidFill>
                <a:effectLst>
                  <a:outerShdw blurRad="25400" dist="12700" dir="16200000" rotWithShape="0">
                    <a:srgbClr val="000000">
                      <a:alpha val="48000"/>
                    </a:srgbClr>
                  </a:outerShdw>
                </a:effectLst>
                <a:latin typeface="+mn-lt"/>
                <a:ea typeface="+mn-ea"/>
                <a:cs typeface="+mn-cs"/>
                <a:sym typeface="Helvetica Neue"/>
              </a:defRPr>
            </a:lvl3pPr>
            <a:lvl4pPr marL="0" indent="0" algn="ctr">
              <a:spcBef>
                <a:spcPts val="0"/>
              </a:spcBef>
              <a:buSzTx/>
              <a:buNone/>
              <a:defRPr sz="4600">
                <a:solidFill>
                  <a:srgbClr val="C8AF7B"/>
                </a:solidFill>
                <a:effectLst>
                  <a:outerShdw blurRad="25400" dist="12700" dir="16200000" rotWithShape="0">
                    <a:srgbClr val="000000">
                      <a:alpha val="48000"/>
                    </a:srgbClr>
                  </a:outerShdw>
                </a:effectLst>
                <a:latin typeface="+mn-lt"/>
                <a:ea typeface="+mn-ea"/>
                <a:cs typeface="+mn-cs"/>
                <a:sym typeface="Helvetica Neue"/>
              </a:defRPr>
            </a:lvl4pPr>
            <a:lvl5pPr marL="0" indent="0" algn="ctr">
              <a:spcBef>
                <a:spcPts val="0"/>
              </a:spcBef>
              <a:buSzTx/>
              <a:buNone/>
              <a:defRPr sz="4600">
                <a:solidFill>
                  <a:srgbClr val="C8AF7B"/>
                </a:solidFill>
                <a:effectLst>
                  <a:outerShdw blurRad="25400" dist="12700" dir="16200000" rotWithShape="0">
                    <a:srgbClr val="000000">
                      <a:alpha val="48000"/>
                    </a:srgbClr>
                  </a:outerShdw>
                </a:effectLst>
                <a:latin typeface="+mn-lt"/>
                <a:ea typeface="+mn-ea"/>
                <a:cs typeface="+mn-cs"/>
                <a:sym typeface="Helvetica Neue"/>
              </a:defRPr>
            </a:lvl5pPr>
          </a:lstStyle>
          <a:p>
            <a:r>
              <a:t>正文级别 1</a:t>
            </a:r>
          </a:p>
          <a:p>
            <a:pPr lvl="1"/>
            <a:r>
              <a:t>正文级别 2</a:t>
            </a:r>
          </a:p>
          <a:p>
            <a:pPr lvl="2"/>
            <a:r>
              <a:t>正文级别 3</a:t>
            </a:r>
          </a:p>
          <a:p>
            <a:pPr lvl="3"/>
            <a:r>
              <a:t>正文级别 4</a:t>
            </a:r>
          </a:p>
          <a:p>
            <a:pPr lvl="4"/>
            <a:r>
              <a:t>正文级别 5</a:t>
            </a:r>
          </a:p>
        </p:txBody>
      </p:sp>
      <p:sp>
        <p:nvSpPr>
          <p:cNvPr id="14" name="幻灯片编号"/>
          <p:cNvSpPr txBox="1">
            <a:spLocks noGrp="1"/>
          </p:cNvSpPr>
          <p:nvPr>
            <p:ph type="sldNum" sz="quarter" idx="2"/>
          </p:nvPr>
        </p:nvSpPr>
        <p:spPr>
          <a:xfrm>
            <a:off x="11995149" y="13227049"/>
            <a:ext cx="419101" cy="508001"/>
          </a:xfrm>
          <a:prstGeom prst="rect">
            <a:avLst/>
          </a:prstGeom>
        </p:spPr>
        <p:txBody>
          <a:bodyPr/>
          <a:lstStyle>
            <a:lvl1pPr>
              <a:defRPr i="1">
                <a:solidFill>
                  <a:srgbClr val="F4E1B9"/>
                </a:solidFill>
              </a:defRPr>
            </a:lvl1p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3" name="图像"/>
          <p:cNvSpPr>
            <a:spLocks noGrp="1"/>
          </p:cNvSpPr>
          <p:nvPr>
            <p:ph type="pic" idx="13"/>
          </p:nvPr>
        </p:nvSpPr>
        <p:spPr>
          <a:xfrm>
            <a:off x="3311" y="5001"/>
            <a:ext cx="24422101" cy="17201286"/>
          </a:xfrm>
          <a:prstGeom prst="rect">
            <a:avLst/>
          </a:prstGeom>
        </p:spPr>
        <p:txBody>
          <a:bodyPr lIns="91439" tIns="45719" rIns="91439" bIns="45719" anchor="t">
            <a:noAutofit/>
          </a:bodyPr>
          <a:lstStyle/>
          <a:p/>
        </p:txBody>
      </p:sp>
      <p:sp>
        <p:nvSpPr>
          <p:cNvPr id="104"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E615BA1-C973-4800-9F96-88A3CE5C9B2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11959440" y="13251437"/>
            <a:ext cx="490520" cy="471924"/>
          </a:xfrm>
        </p:spPr>
        <p:txBody>
          <a:bodyPr/>
          <a:lstStyle/>
          <a:p>
            <a:fld id="{3180DCA9-3934-4F37-92F6-1D46EB2D19BA}" type="slidenum">
              <a:rPr lang="zh-CN" altLang="en-US" smtClean="0"/>
            </a:fld>
            <a:endParaRPr lang="zh-CN" alt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1" name="图像"/>
          <p:cNvSpPr>
            <a:spLocks noGrp="1"/>
          </p:cNvSpPr>
          <p:nvPr>
            <p:ph type="pic" idx="13"/>
          </p:nvPr>
        </p:nvSpPr>
        <p:spPr>
          <a:xfrm>
            <a:off x="2438400" y="-482600"/>
            <a:ext cx="19507200" cy="13739560"/>
          </a:xfrm>
          <a:prstGeom prst="rect">
            <a:avLst/>
          </a:prstGeom>
          <a:ln w="9525">
            <a:round/>
          </a:ln>
        </p:spPr>
        <p:txBody>
          <a:bodyPr lIns="91439" tIns="45719" rIns="91439" bIns="45719" anchor="t">
            <a:noAutofit/>
          </a:bodyPr>
          <a:lstStyle/>
          <a:p/>
        </p:txBody>
      </p:sp>
      <p:sp>
        <p:nvSpPr>
          <p:cNvPr id="22" name="标题文本"/>
          <p:cNvSpPr txBox="1">
            <a:spLocks noGrp="1"/>
          </p:cNvSpPr>
          <p:nvPr>
            <p:ph type="title" hasCustomPrompt="1"/>
          </p:nvPr>
        </p:nvSpPr>
        <p:spPr>
          <a:xfrm>
            <a:off x="3454400" y="10287000"/>
            <a:ext cx="17475200" cy="1638300"/>
          </a:xfrm>
          <a:prstGeom prst="rect">
            <a:avLst/>
          </a:prstGeom>
        </p:spPr>
        <p:txBody>
          <a:bodyPr/>
          <a:lstStyle>
            <a:lvl1pPr>
              <a:defRPr sz="10600">
                <a:solidFill>
                  <a:srgbClr val="F4D799"/>
                </a:solidFill>
                <a:effectLst>
                  <a:outerShdw blurRad="25400" dist="25400" dir="16200000" rotWithShape="0">
                    <a:srgbClr val="000000">
                      <a:alpha val="34000"/>
                    </a:srgbClr>
                  </a:outerShdw>
                </a:effectLst>
              </a:defRPr>
            </a:lvl1pPr>
          </a:lstStyle>
          <a:p>
            <a:r>
              <a:t>标题文本</a:t>
            </a:r>
          </a:p>
        </p:txBody>
      </p:sp>
      <p:sp>
        <p:nvSpPr>
          <p:cNvPr id="23" name="正文级别 1…"/>
          <p:cNvSpPr txBox="1">
            <a:spLocks noGrp="1"/>
          </p:cNvSpPr>
          <p:nvPr>
            <p:ph type="body" sz="quarter" idx="1" hasCustomPrompt="1"/>
          </p:nvPr>
        </p:nvSpPr>
        <p:spPr>
          <a:xfrm>
            <a:off x="3454400" y="11912600"/>
            <a:ext cx="17475200" cy="914400"/>
          </a:xfrm>
          <a:prstGeom prst="rect">
            <a:avLst/>
          </a:prstGeom>
        </p:spPr>
        <p:txBody>
          <a:bodyPr anchor="t"/>
          <a:lstStyle>
            <a:lvl1pPr marL="0" indent="0" algn="ctr">
              <a:spcBef>
                <a:spcPts val="0"/>
              </a:spcBef>
              <a:buSzTx/>
              <a:buNone/>
              <a:defRPr sz="4600">
                <a:solidFill>
                  <a:srgbClr val="C8AF7B"/>
                </a:solidFill>
                <a:effectLst>
                  <a:outerShdw blurRad="25400" dist="12700" dir="16200000" rotWithShape="0">
                    <a:srgbClr val="000000">
                      <a:alpha val="48000"/>
                    </a:srgbClr>
                  </a:outerShdw>
                </a:effectLst>
                <a:latin typeface="+mn-lt"/>
                <a:ea typeface="+mn-ea"/>
                <a:cs typeface="+mn-cs"/>
                <a:sym typeface="Helvetica Neue"/>
              </a:defRPr>
            </a:lvl1pPr>
            <a:lvl2pPr marL="0" indent="0" algn="ctr">
              <a:spcBef>
                <a:spcPts val="0"/>
              </a:spcBef>
              <a:buSzTx/>
              <a:buNone/>
              <a:defRPr sz="4600">
                <a:solidFill>
                  <a:srgbClr val="C8AF7B"/>
                </a:solidFill>
                <a:effectLst>
                  <a:outerShdw blurRad="25400" dist="12700" dir="16200000" rotWithShape="0">
                    <a:srgbClr val="000000">
                      <a:alpha val="48000"/>
                    </a:srgbClr>
                  </a:outerShdw>
                </a:effectLst>
                <a:latin typeface="+mn-lt"/>
                <a:ea typeface="+mn-ea"/>
                <a:cs typeface="+mn-cs"/>
                <a:sym typeface="Helvetica Neue"/>
              </a:defRPr>
            </a:lvl2pPr>
            <a:lvl3pPr marL="0" indent="0" algn="ctr">
              <a:spcBef>
                <a:spcPts val="0"/>
              </a:spcBef>
              <a:buSzTx/>
              <a:buNone/>
              <a:defRPr sz="4600">
                <a:solidFill>
                  <a:srgbClr val="C8AF7B"/>
                </a:solidFill>
                <a:effectLst>
                  <a:outerShdw blurRad="25400" dist="12700" dir="16200000" rotWithShape="0">
                    <a:srgbClr val="000000">
                      <a:alpha val="48000"/>
                    </a:srgbClr>
                  </a:outerShdw>
                </a:effectLst>
                <a:latin typeface="+mn-lt"/>
                <a:ea typeface="+mn-ea"/>
                <a:cs typeface="+mn-cs"/>
                <a:sym typeface="Helvetica Neue"/>
              </a:defRPr>
            </a:lvl3pPr>
            <a:lvl4pPr marL="0" indent="0" algn="ctr">
              <a:spcBef>
                <a:spcPts val="0"/>
              </a:spcBef>
              <a:buSzTx/>
              <a:buNone/>
              <a:defRPr sz="4600">
                <a:solidFill>
                  <a:srgbClr val="C8AF7B"/>
                </a:solidFill>
                <a:effectLst>
                  <a:outerShdw blurRad="25400" dist="12700" dir="16200000" rotWithShape="0">
                    <a:srgbClr val="000000">
                      <a:alpha val="48000"/>
                    </a:srgbClr>
                  </a:outerShdw>
                </a:effectLst>
                <a:latin typeface="+mn-lt"/>
                <a:ea typeface="+mn-ea"/>
                <a:cs typeface="+mn-cs"/>
                <a:sym typeface="Helvetica Neue"/>
              </a:defRPr>
            </a:lvl4pPr>
            <a:lvl5pPr marL="0" indent="0" algn="ctr">
              <a:spcBef>
                <a:spcPts val="0"/>
              </a:spcBef>
              <a:buSzTx/>
              <a:buNone/>
              <a:defRPr sz="4600">
                <a:solidFill>
                  <a:srgbClr val="C8AF7B"/>
                </a:solidFill>
                <a:effectLst>
                  <a:outerShdw blurRad="25400" dist="12700" dir="16200000" rotWithShape="0">
                    <a:srgbClr val="000000">
                      <a:alpha val="48000"/>
                    </a:srgbClr>
                  </a:outerShdw>
                </a:effectLst>
                <a:latin typeface="+mn-lt"/>
                <a:ea typeface="+mn-ea"/>
                <a:cs typeface="+mn-cs"/>
                <a:sym typeface="Helvetica Neue"/>
              </a:defRPr>
            </a:lvl5pPr>
          </a:lstStyle>
          <a:p>
            <a:r>
              <a:t>正文级别 1</a:t>
            </a:r>
          </a:p>
          <a:p>
            <a:pPr lvl="1"/>
            <a:r>
              <a:t>正文级别 2</a:t>
            </a:r>
          </a:p>
          <a:p>
            <a:pPr lvl="2"/>
            <a:r>
              <a:t>正文级别 3</a:t>
            </a:r>
          </a:p>
          <a:p>
            <a:pPr lvl="3"/>
            <a:r>
              <a:t>正文级别 4</a:t>
            </a:r>
          </a:p>
          <a:p>
            <a:pPr lvl="4"/>
            <a:r>
              <a:t>正文级别 5</a:t>
            </a:r>
          </a:p>
        </p:txBody>
      </p:sp>
      <p:sp>
        <p:nvSpPr>
          <p:cNvPr id="24" name="幻灯片编号"/>
          <p:cNvSpPr txBox="1">
            <a:spLocks noGrp="1"/>
          </p:cNvSpPr>
          <p:nvPr>
            <p:ph type="sldNum" sz="quarter" idx="2"/>
          </p:nvPr>
        </p:nvSpPr>
        <p:spPr>
          <a:prstGeom prst="rect">
            <a:avLst/>
          </a:prstGeom>
        </p:spPr>
        <p:txBody>
          <a:bodyPr/>
          <a:lstStyle>
            <a:lvl1pPr>
              <a:defRPr i="1">
                <a:solidFill>
                  <a:srgbClr val="F4E1B9"/>
                </a:solidFill>
              </a:defRPr>
            </a:lvl1p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1" name="标题文本"/>
          <p:cNvSpPr txBox="1">
            <a:spLocks noGrp="1"/>
          </p:cNvSpPr>
          <p:nvPr>
            <p:ph type="title" hasCustomPrompt="1"/>
          </p:nvPr>
        </p:nvSpPr>
        <p:spPr>
          <a:xfrm>
            <a:off x="2387600" y="5308600"/>
            <a:ext cx="19621500" cy="3111500"/>
          </a:xfrm>
          <a:prstGeom prst="rect">
            <a:avLst/>
          </a:prstGeom>
        </p:spPr>
        <p:txBody>
          <a:bodyPr/>
          <a:lstStyle/>
          <a:p>
            <a:r>
              <a:t>标题文本</a:t>
            </a:r>
          </a:p>
        </p:txBody>
      </p:sp>
      <p:sp>
        <p:nvSpPr>
          <p:cNvPr id="32"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9" name="图像"/>
          <p:cNvSpPr>
            <a:spLocks noGrp="1"/>
          </p:cNvSpPr>
          <p:nvPr>
            <p:ph type="pic" idx="13"/>
          </p:nvPr>
        </p:nvSpPr>
        <p:spPr>
          <a:xfrm>
            <a:off x="11099182" y="1524000"/>
            <a:ext cx="15562608" cy="10961254"/>
          </a:xfrm>
          <a:prstGeom prst="rect">
            <a:avLst/>
          </a:prstGeom>
          <a:ln w="9525">
            <a:round/>
          </a:ln>
        </p:spPr>
        <p:txBody>
          <a:bodyPr lIns="91439" tIns="45719" rIns="91439" bIns="45719" anchor="t">
            <a:noAutofit/>
          </a:bodyPr>
          <a:lstStyle/>
          <a:p/>
        </p:txBody>
      </p:sp>
      <p:sp>
        <p:nvSpPr>
          <p:cNvPr id="40" name="标题文本"/>
          <p:cNvSpPr txBox="1">
            <a:spLocks noGrp="1"/>
          </p:cNvSpPr>
          <p:nvPr>
            <p:ph type="title" hasCustomPrompt="1"/>
          </p:nvPr>
        </p:nvSpPr>
        <p:spPr>
          <a:xfrm>
            <a:off x="1447800" y="3708400"/>
            <a:ext cx="11341100" cy="3429000"/>
          </a:xfrm>
          <a:prstGeom prst="rect">
            <a:avLst/>
          </a:prstGeom>
        </p:spPr>
        <p:txBody>
          <a:bodyPr anchor="b"/>
          <a:lstStyle/>
          <a:p>
            <a:r>
              <a:t>标题文本</a:t>
            </a:r>
          </a:p>
        </p:txBody>
      </p:sp>
      <p:sp>
        <p:nvSpPr>
          <p:cNvPr id="41" name="正文级别 1…"/>
          <p:cNvSpPr txBox="1">
            <a:spLocks noGrp="1"/>
          </p:cNvSpPr>
          <p:nvPr>
            <p:ph type="body" sz="quarter" idx="1" hasCustomPrompt="1"/>
          </p:nvPr>
        </p:nvSpPr>
        <p:spPr>
          <a:xfrm>
            <a:off x="1447800" y="7150100"/>
            <a:ext cx="11341100" cy="48133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正文级别 1</a:t>
            </a:r>
          </a:p>
          <a:p>
            <a:pPr lvl="1"/>
            <a:r>
              <a:t>正文级别 2</a:t>
            </a:r>
          </a:p>
          <a:p>
            <a:pPr lvl="2"/>
            <a:r>
              <a:t>正文级别 3</a:t>
            </a:r>
          </a:p>
          <a:p>
            <a:pPr lvl="3"/>
            <a:r>
              <a:t>正文级别 4</a:t>
            </a:r>
          </a:p>
          <a:p>
            <a:pPr lvl="4"/>
            <a:r>
              <a:t>正文级别 5</a:t>
            </a:r>
          </a:p>
        </p:txBody>
      </p:sp>
      <p:sp>
        <p:nvSpPr>
          <p:cNvPr id="42"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9" name="标题文本"/>
          <p:cNvSpPr txBox="1">
            <a:spLocks noGrp="1"/>
          </p:cNvSpPr>
          <p:nvPr>
            <p:ph type="title" hasCustomPrompt="1"/>
          </p:nvPr>
        </p:nvSpPr>
        <p:spPr>
          <a:prstGeom prst="rect">
            <a:avLst/>
          </a:prstGeom>
        </p:spPr>
        <p:txBody>
          <a:bodyPr/>
          <a:lstStyle/>
          <a:p>
            <a:r>
              <a:t>标题文本</a:t>
            </a:r>
          </a:p>
        </p:txBody>
      </p:sp>
      <p:sp>
        <p:nvSpPr>
          <p:cNvPr id="50"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7" name="标题文本"/>
          <p:cNvSpPr txBox="1">
            <a:spLocks noGrp="1"/>
          </p:cNvSpPr>
          <p:nvPr>
            <p:ph type="title" hasCustomPrompt="1"/>
          </p:nvPr>
        </p:nvSpPr>
        <p:spPr>
          <a:prstGeom prst="rect">
            <a:avLst/>
          </a:prstGeom>
        </p:spPr>
        <p:txBody>
          <a:bodyPr/>
          <a:lstStyle/>
          <a:p>
            <a:r>
              <a:t>标题文本</a:t>
            </a:r>
          </a:p>
        </p:txBody>
      </p:sp>
      <p:sp>
        <p:nvSpPr>
          <p:cNvPr id="58" name="正文级别 1…"/>
          <p:cNvSpPr txBox="1">
            <a:spLocks noGrp="1"/>
          </p:cNvSpPr>
          <p:nvPr>
            <p:ph type="body" idx="1" hasCustomPrompt="1"/>
          </p:nvPr>
        </p:nvSpPr>
        <p:spPr>
          <a:xfrm>
            <a:off x="2387600" y="4330700"/>
            <a:ext cx="19621500" cy="7899400"/>
          </a:xfrm>
          <a:prstGeom prst="rect">
            <a:avLst/>
          </a:prstGeom>
        </p:spPr>
        <p:txBody>
          <a:bodyPr/>
          <a:lstStyle>
            <a:lvl1pPr marL="584200" indent="-584200">
              <a:spcBef>
                <a:spcPts val="3900"/>
              </a:spcBef>
              <a:buBlip>
                <a:blip r:embed="rId2"/>
              </a:buBlip>
              <a:defRPr sz="5000"/>
            </a:lvl1pPr>
            <a:lvl2pPr marL="1168400" indent="-584200">
              <a:spcBef>
                <a:spcPts val="3900"/>
              </a:spcBef>
              <a:buBlip>
                <a:blip r:embed="rId2"/>
              </a:buBlip>
              <a:defRPr sz="5000"/>
            </a:lvl2pPr>
            <a:lvl3pPr marL="1752600" indent="-584200">
              <a:spcBef>
                <a:spcPts val="3900"/>
              </a:spcBef>
              <a:buBlip>
                <a:blip r:embed="rId2"/>
              </a:buBlip>
              <a:defRPr sz="5000"/>
            </a:lvl3pPr>
            <a:lvl4pPr marL="2336800" indent="-584200">
              <a:spcBef>
                <a:spcPts val="3900"/>
              </a:spcBef>
              <a:buBlip>
                <a:blip r:embed="rId2"/>
              </a:buBlip>
              <a:defRPr sz="5000"/>
            </a:lvl4pPr>
            <a:lvl5pPr marL="2921000" indent="-584200">
              <a:spcBef>
                <a:spcPts val="3900"/>
              </a:spcBef>
              <a:buBlip>
                <a:blip r:embed="rId2"/>
              </a:buBlip>
              <a:defRPr sz="5000"/>
            </a:lvl5pPr>
          </a:lstStyle>
          <a:p>
            <a:r>
              <a:t>正文级别 1</a:t>
            </a:r>
          </a:p>
          <a:p>
            <a:pPr lvl="1"/>
            <a:r>
              <a:t>正文级别 2</a:t>
            </a:r>
          </a:p>
          <a:p>
            <a:pPr lvl="2"/>
            <a:r>
              <a:t>正文级别 3</a:t>
            </a:r>
          </a:p>
          <a:p>
            <a:pPr lvl="3"/>
            <a:r>
              <a:t>正文级别 4</a:t>
            </a:r>
          </a:p>
          <a:p>
            <a:pPr lvl="4"/>
            <a:r>
              <a:t>正文级别 5</a:t>
            </a:r>
          </a:p>
        </p:txBody>
      </p:sp>
      <p:sp>
        <p:nvSpPr>
          <p:cNvPr id="59"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6" name="图像"/>
          <p:cNvSpPr>
            <a:spLocks noGrp="1"/>
          </p:cNvSpPr>
          <p:nvPr>
            <p:ph type="pic" sz="half" idx="13"/>
          </p:nvPr>
        </p:nvSpPr>
        <p:spPr>
          <a:xfrm>
            <a:off x="12331700" y="4673600"/>
            <a:ext cx="10742482" cy="7566282"/>
          </a:xfrm>
          <a:prstGeom prst="rect">
            <a:avLst/>
          </a:prstGeom>
          <a:ln w="9525">
            <a:round/>
          </a:ln>
        </p:spPr>
        <p:txBody>
          <a:bodyPr lIns="91439" tIns="45719" rIns="91439" bIns="45719" anchor="t">
            <a:noAutofit/>
          </a:bodyPr>
          <a:lstStyle/>
          <a:p/>
        </p:txBody>
      </p:sp>
      <p:sp>
        <p:nvSpPr>
          <p:cNvPr id="67" name="标题文本"/>
          <p:cNvSpPr txBox="1">
            <a:spLocks noGrp="1"/>
          </p:cNvSpPr>
          <p:nvPr>
            <p:ph type="title" hasCustomPrompt="1"/>
          </p:nvPr>
        </p:nvSpPr>
        <p:spPr>
          <a:prstGeom prst="rect">
            <a:avLst/>
          </a:prstGeom>
        </p:spPr>
        <p:txBody>
          <a:bodyPr/>
          <a:lstStyle/>
          <a:p>
            <a:r>
              <a:t>标题文本</a:t>
            </a:r>
          </a:p>
        </p:txBody>
      </p:sp>
      <p:sp>
        <p:nvSpPr>
          <p:cNvPr id="68" name="正文级别 1…"/>
          <p:cNvSpPr txBox="1">
            <a:spLocks noGrp="1"/>
          </p:cNvSpPr>
          <p:nvPr>
            <p:ph type="body" sz="half" idx="1" hasCustomPrompt="1"/>
          </p:nvPr>
        </p:nvSpPr>
        <p:spPr>
          <a:xfrm>
            <a:off x="2387600" y="4330700"/>
            <a:ext cx="9855200" cy="7899400"/>
          </a:xfrm>
          <a:prstGeom prst="rect">
            <a:avLst/>
          </a:prstGeom>
        </p:spPr>
        <p:txBody>
          <a:bodyPr/>
          <a:lstStyle>
            <a:lvl1pPr marL="584200" indent="-584200">
              <a:spcBef>
                <a:spcPts val="3900"/>
              </a:spcBef>
              <a:buBlip>
                <a:blip r:embed="rId2"/>
              </a:buBlip>
              <a:defRPr sz="5000"/>
            </a:lvl1pPr>
            <a:lvl2pPr marL="1168400" indent="-584200">
              <a:spcBef>
                <a:spcPts val="3900"/>
              </a:spcBef>
              <a:buBlip>
                <a:blip r:embed="rId2"/>
              </a:buBlip>
              <a:defRPr sz="5000"/>
            </a:lvl2pPr>
            <a:lvl3pPr marL="1752600" indent="-584200">
              <a:spcBef>
                <a:spcPts val="3900"/>
              </a:spcBef>
              <a:buBlip>
                <a:blip r:embed="rId2"/>
              </a:buBlip>
              <a:defRPr sz="5000"/>
            </a:lvl3pPr>
            <a:lvl4pPr marL="2336800" indent="-584200">
              <a:spcBef>
                <a:spcPts val="3900"/>
              </a:spcBef>
              <a:buBlip>
                <a:blip r:embed="rId2"/>
              </a:buBlip>
              <a:defRPr sz="5000"/>
            </a:lvl4pPr>
            <a:lvl5pPr marL="2921000" indent="-584200">
              <a:spcBef>
                <a:spcPts val="3900"/>
              </a:spcBef>
              <a:buBlip>
                <a:blip r:embed="rId2"/>
              </a:buBlip>
              <a:defRPr sz="5000"/>
            </a:lvl5pPr>
          </a:lstStyle>
          <a:p>
            <a:r>
              <a:t>正文级别 1</a:t>
            </a:r>
          </a:p>
          <a:p>
            <a:pPr lvl="1"/>
            <a:r>
              <a:t>正文级别 2</a:t>
            </a:r>
          </a:p>
          <a:p>
            <a:pPr lvl="2"/>
            <a:r>
              <a:t>正文级别 3</a:t>
            </a:r>
          </a:p>
          <a:p>
            <a:pPr lvl="3"/>
            <a:r>
              <a:t>正文级别 4</a:t>
            </a:r>
          </a:p>
          <a:p>
            <a:pPr lvl="4"/>
            <a:r>
              <a:t>正文级别 5</a:t>
            </a:r>
          </a:p>
        </p:txBody>
      </p:sp>
      <p:sp>
        <p:nvSpPr>
          <p:cNvPr id="69"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4" name="图像"/>
          <p:cNvSpPr>
            <a:spLocks noGrp="1"/>
          </p:cNvSpPr>
          <p:nvPr>
            <p:ph type="pic" sz="half" idx="13"/>
          </p:nvPr>
        </p:nvSpPr>
        <p:spPr>
          <a:xfrm>
            <a:off x="12494232" y="6705600"/>
            <a:ext cx="10404086" cy="6924769"/>
          </a:xfrm>
          <a:prstGeom prst="rect">
            <a:avLst/>
          </a:prstGeom>
          <a:ln w="9525">
            <a:round/>
          </a:ln>
        </p:spPr>
        <p:txBody>
          <a:bodyPr lIns="91439" tIns="45719" rIns="91439" bIns="45719" anchor="t">
            <a:noAutofit/>
          </a:bodyPr>
          <a:lstStyle/>
          <a:p/>
        </p:txBody>
      </p:sp>
      <p:sp>
        <p:nvSpPr>
          <p:cNvPr id="85" name="图像"/>
          <p:cNvSpPr>
            <a:spLocks noGrp="1"/>
          </p:cNvSpPr>
          <p:nvPr>
            <p:ph type="pic" sz="half" idx="14"/>
          </p:nvPr>
        </p:nvSpPr>
        <p:spPr>
          <a:xfrm>
            <a:off x="11289407" y="1189547"/>
            <a:ext cx="11582401" cy="8157865"/>
          </a:xfrm>
          <a:prstGeom prst="rect">
            <a:avLst/>
          </a:prstGeom>
          <a:ln w="9525">
            <a:round/>
          </a:ln>
        </p:spPr>
        <p:txBody>
          <a:bodyPr lIns="91439" tIns="45719" rIns="91439" bIns="45719" anchor="t">
            <a:noAutofit/>
          </a:bodyPr>
          <a:lstStyle/>
          <a:p/>
        </p:txBody>
      </p:sp>
      <p:sp>
        <p:nvSpPr>
          <p:cNvPr id="86" name="图像"/>
          <p:cNvSpPr>
            <a:spLocks noGrp="1"/>
          </p:cNvSpPr>
          <p:nvPr>
            <p:ph type="pic" idx="15"/>
          </p:nvPr>
        </p:nvSpPr>
        <p:spPr>
          <a:xfrm>
            <a:off x="1651000" y="-1193800"/>
            <a:ext cx="10502900" cy="16110521"/>
          </a:xfrm>
          <a:prstGeom prst="rect">
            <a:avLst/>
          </a:prstGeom>
          <a:ln w="9525">
            <a:round/>
          </a:ln>
        </p:spPr>
        <p:txBody>
          <a:bodyPr lIns="91439" tIns="45719" rIns="91439" bIns="45719" anchor="t">
            <a:noAutofit/>
          </a:bodyPr>
          <a:lstStyle/>
          <a:p/>
        </p:txBody>
      </p:sp>
      <p:sp>
        <p:nvSpPr>
          <p:cNvPr id="87"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4" name="–Johnny Appleseed"/>
          <p:cNvSpPr txBox="1">
            <a:spLocks noGrp="1"/>
          </p:cNvSpPr>
          <p:nvPr>
            <p:ph type="body" sz="quarter" idx="13" hasCustomPrompt="1"/>
          </p:nvPr>
        </p:nvSpPr>
        <p:spPr>
          <a:xfrm>
            <a:off x="2387600" y="8953500"/>
            <a:ext cx="19621500" cy="584200"/>
          </a:xfrm>
          <a:prstGeom prst="rect">
            <a:avLst/>
          </a:prstGeom>
        </p:spPr>
        <p:txBody>
          <a:bodyPr anchor="t">
            <a:spAutoFit/>
          </a:bodyPr>
          <a:lstStyle>
            <a:lvl1pPr marL="0" indent="0" algn="ctr">
              <a:lnSpc>
                <a:spcPct val="100000"/>
              </a:lnSpc>
              <a:spcBef>
                <a:spcPts val="0"/>
              </a:spcBef>
              <a:buSzTx/>
              <a:buNone/>
              <a:defRPr sz="3200"/>
            </a:lvl1pPr>
          </a:lstStyle>
          <a:p>
            <a:r>
              <a:t>–Johnny Appleseed</a:t>
            </a:r>
          </a:p>
        </p:txBody>
      </p:sp>
      <p:sp>
        <p:nvSpPr>
          <p:cNvPr id="95" name="“在此键入引文。”"/>
          <p:cNvSpPr txBox="1">
            <a:spLocks noGrp="1"/>
          </p:cNvSpPr>
          <p:nvPr>
            <p:ph type="body" sz="quarter" idx="14" hasCustomPrompt="1"/>
          </p:nvPr>
        </p:nvSpPr>
        <p:spPr>
          <a:xfrm>
            <a:off x="2387600" y="5924549"/>
            <a:ext cx="19621500" cy="1130301"/>
          </a:xfrm>
          <a:prstGeom prst="rect">
            <a:avLst/>
          </a:prstGeom>
        </p:spPr>
        <p:txBody>
          <a:bodyPr>
            <a:spAutoFit/>
          </a:bodyPr>
          <a:lstStyle>
            <a:lvl1pPr marL="0" indent="0" algn="ctr">
              <a:lnSpc>
                <a:spcPct val="100000"/>
              </a:lnSpc>
              <a:spcBef>
                <a:spcPts val="3400"/>
              </a:spcBef>
              <a:buSzTx/>
              <a:buNone/>
            </a:lvl1pPr>
          </a:lstStyle>
          <a:p>
            <a:r>
              <a:t>“在此键入引文。”</a:t>
            </a:r>
          </a:p>
        </p:txBody>
      </p:sp>
      <p:sp>
        <p:nvSpPr>
          <p:cNvPr id="9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3.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正文级别 1…"/>
          <p:cNvSpPr txBox="1">
            <a:spLocks noGrp="1"/>
          </p:cNvSpPr>
          <p:nvPr>
            <p:ph type="body" idx="1"/>
          </p:nvPr>
        </p:nvSpPr>
        <p:spPr>
          <a:xfrm>
            <a:off x="2387600" y="1295400"/>
            <a:ext cx="19621500" cy="11125200"/>
          </a:xfrm>
          <a:prstGeom prst="rect">
            <a:avLst/>
          </a:prstGeom>
          <a:ln w="12700">
            <a:miter lim="400000"/>
          </a:ln>
        </p:spPr>
        <p:txBody>
          <a:bodyPr lIns="50800" tIns="50800" rIns="50800" bIns="50800" anchor="ctr">
            <a:normAutofit/>
          </a:bodyP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r>
              <a:t>正文级别 1</a:t>
            </a:r>
          </a:p>
          <a:p>
            <a:pPr lvl="1"/>
            <a:r>
              <a:t>正文级别 2</a:t>
            </a:r>
          </a:p>
          <a:p>
            <a:pPr lvl="2"/>
            <a:r>
              <a:t>正文级别 3</a:t>
            </a:r>
          </a:p>
          <a:p>
            <a:pPr lvl="3"/>
            <a:r>
              <a:t>正文级别 4</a:t>
            </a:r>
          </a:p>
          <a:p>
            <a:pPr lvl="4"/>
            <a:r>
              <a:t>正文级别 5</a:t>
            </a:r>
          </a:p>
        </p:txBody>
      </p:sp>
      <p:sp>
        <p:nvSpPr>
          <p:cNvPr id="3" name="标题文本"/>
          <p:cNvSpPr txBox="1">
            <a:spLocks noGrp="1"/>
          </p:cNvSpPr>
          <p:nvPr>
            <p:ph type="title"/>
          </p:nvPr>
        </p:nvSpPr>
        <p:spPr>
          <a:xfrm>
            <a:off x="2387600" y="1193800"/>
            <a:ext cx="19621500" cy="2324100"/>
          </a:xfrm>
          <a:prstGeom prst="rect">
            <a:avLst/>
          </a:prstGeom>
          <a:ln w="12700">
            <a:miter lim="400000"/>
          </a:ln>
        </p:spPr>
        <p:txBody>
          <a:bodyPr lIns="50800" tIns="50800" rIns="50800" bIns="50800" anchor="ctr">
            <a:normAutofit/>
          </a:bodyPr>
          <a:lstStyle/>
          <a:p>
            <a:r>
              <a:t>标题文本</a:t>
            </a:r>
          </a:p>
        </p:txBody>
      </p:sp>
      <p:sp>
        <p:nvSpPr>
          <p:cNvPr id="4" name="幻灯片编号"/>
          <p:cNvSpPr txBox="1">
            <a:spLocks noGrp="1"/>
          </p:cNvSpPr>
          <p:nvPr>
            <p:ph type="sldNum" sz="quarter" idx="2"/>
          </p:nvPr>
        </p:nvSpPr>
        <p:spPr>
          <a:xfrm>
            <a:off x="11995149" y="13233399"/>
            <a:ext cx="419101" cy="508001"/>
          </a:xfrm>
          <a:prstGeom prst="rect">
            <a:avLst/>
          </a:prstGeom>
          <a:ln w="12700">
            <a:miter lim="400000"/>
          </a:ln>
        </p:spPr>
        <p:txBody>
          <a:bodyPr wrap="none" lIns="50800" tIns="50800" rIns="50800" bIns="50800" anchor="ctr">
            <a:spAutoFit/>
          </a:bodyPr>
          <a:lstStyle>
            <a:lvl1pPr>
              <a:defRPr sz="2400" b="1" i="0">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rPr/>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1pPr>
      <a:lvl2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2pPr>
      <a:lvl3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3pPr>
      <a:lvl4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4pPr>
      <a:lvl5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5pPr>
      <a:lvl6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6pPr>
      <a:lvl7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7pPr>
      <a:lvl8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8pPr>
      <a:lvl9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9pPr>
    </p:titleStyle>
    <p:bodyStyle>
      <a:lvl1pPr marL="673100" marR="0" indent="-673100" algn="l" defTabSz="825500" rtl="0" latinLnBrk="0">
        <a:lnSpc>
          <a:spcPct val="120000"/>
        </a:lnSpc>
        <a:spcBef>
          <a:spcPts val="4500"/>
        </a:spcBef>
        <a:spcAft>
          <a:spcPts val="0"/>
        </a:spcAft>
        <a:buClrTx/>
        <a:buSzPct val="50000"/>
        <a:buFontTx/>
        <a:buBlip>
          <a:blip r:embed="rId14"/>
        </a:buBlip>
        <a:defRPr sz="58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1pPr>
      <a:lvl2pPr marL="1346200" marR="0" indent="-673100" algn="l" defTabSz="825500" rtl="0" latinLnBrk="0">
        <a:lnSpc>
          <a:spcPct val="120000"/>
        </a:lnSpc>
        <a:spcBef>
          <a:spcPts val="4500"/>
        </a:spcBef>
        <a:spcAft>
          <a:spcPts val="0"/>
        </a:spcAft>
        <a:buClrTx/>
        <a:buSzPct val="50000"/>
        <a:buFontTx/>
        <a:buBlip>
          <a:blip r:embed="rId14"/>
        </a:buBlip>
        <a:defRPr sz="58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2pPr>
      <a:lvl3pPr marL="2019300" marR="0" indent="-673100" algn="l" defTabSz="825500" rtl="0" latinLnBrk="0">
        <a:lnSpc>
          <a:spcPct val="120000"/>
        </a:lnSpc>
        <a:spcBef>
          <a:spcPts val="4500"/>
        </a:spcBef>
        <a:spcAft>
          <a:spcPts val="0"/>
        </a:spcAft>
        <a:buClrTx/>
        <a:buSzPct val="50000"/>
        <a:buFontTx/>
        <a:buBlip>
          <a:blip r:embed="rId14"/>
        </a:buBlip>
        <a:defRPr sz="58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3pPr>
      <a:lvl4pPr marL="2692400" marR="0" indent="-673100" algn="l" defTabSz="825500" rtl="0" latinLnBrk="0">
        <a:lnSpc>
          <a:spcPct val="120000"/>
        </a:lnSpc>
        <a:spcBef>
          <a:spcPts val="4500"/>
        </a:spcBef>
        <a:spcAft>
          <a:spcPts val="0"/>
        </a:spcAft>
        <a:buClrTx/>
        <a:buSzPct val="50000"/>
        <a:buFontTx/>
        <a:buBlip>
          <a:blip r:embed="rId14"/>
        </a:buBlip>
        <a:defRPr sz="58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4pPr>
      <a:lvl5pPr marL="3365500" marR="0" indent="-673100" algn="l" defTabSz="825500" rtl="0" latinLnBrk="0">
        <a:lnSpc>
          <a:spcPct val="120000"/>
        </a:lnSpc>
        <a:spcBef>
          <a:spcPts val="4500"/>
        </a:spcBef>
        <a:spcAft>
          <a:spcPts val="0"/>
        </a:spcAft>
        <a:buClrTx/>
        <a:buSzPct val="50000"/>
        <a:buFontTx/>
        <a:buBlip>
          <a:blip r:embed="rId14"/>
        </a:buBlip>
        <a:defRPr sz="58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5pPr>
      <a:lvl6pPr marL="4038600" marR="0" indent="-673100" algn="l" defTabSz="825500" rtl="0" latinLnBrk="0">
        <a:lnSpc>
          <a:spcPct val="120000"/>
        </a:lnSpc>
        <a:spcBef>
          <a:spcPts val="4500"/>
        </a:spcBef>
        <a:spcAft>
          <a:spcPts val="0"/>
        </a:spcAft>
        <a:buClrTx/>
        <a:buSzPct val="50000"/>
        <a:buFontTx/>
        <a:buBlip>
          <a:blip r:embed="rId14"/>
        </a:buBlip>
        <a:defRPr sz="58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6pPr>
      <a:lvl7pPr marL="4711700" marR="0" indent="-673100" algn="l" defTabSz="825500" rtl="0" latinLnBrk="0">
        <a:lnSpc>
          <a:spcPct val="120000"/>
        </a:lnSpc>
        <a:spcBef>
          <a:spcPts val="4500"/>
        </a:spcBef>
        <a:spcAft>
          <a:spcPts val="0"/>
        </a:spcAft>
        <a:buClrTx/>
        <a:buSzPct val="50000"/>
        <a:buFontTx/>
        <a:buBlip>
          <a:blip r:embed="rId14"/>
        </a:buBlip>
        <a:defRPr sz="58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7pPr>
      <a:lvl8pPr marL="5384800" marR="0" indent="-673100" algn="l" defTabSz="825500" rtl="0" latinLnBrk="0">
        <a:lnSpc>
          <a:spcPct val="120000"/>
        </a:lnSpc>
        <a:spcBef>
          <a:spcPts val="4500"/>
        </a:spcBef>
        <a:spcAft>
          <a:spcPts val="0"/>
        </a:spcAft>
        <a:buClrTx/>
        <a:buSzPct val="50000"/>
        <a:buFontTx/>
        <a:buBlip>
          <a:blip r:embed="rId14"/>
        </a:buBlip>
        <a:defRPr sz="58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8pPr>
      <a:lvl9pPr marL="6057900" marR="0" indent="-673100" algn="l" defTabSz="825500" rtl="0" latinLnBrk="0">
        <a:lnSpc>
          <a:spcPct val="120000"/>
        </a:lnSpc>
        <a:spcBef>
          <a:spcPts val="4500"/>
        </a:spcBef>
        <a:spcAft>
          <a:spcPts val="0"/>
        </a:spcAft>
        <a:buClrTx/>
        <a:buSzPct val="50000"/>
        <a:buFontTx/>
        <a:buBlip>
          <a:blip r:embed="rId14"/>
        </a:buBlip>
        <a:defRPr sz="58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9pPr>
    </p:bodyStyle>
    <p:otherStyle>
      <a:lvl1pPr marL="0" marR="0" indent="0" algn="ctr" defTabSz="825500" latinLnBrk="0">
        <a:lnSpc>
          <a:spcPct val="100000"/>
        </a:lnSpc>
        <a:spcBef>
          <a:spcPts val="0"/>
        </a:spcBef>
        <a:spcAft>
          <a:spcPts val="0"/>
        </a:spcAft>
        <a:buClrTx/>
        <a:buSzTx/>
        <a:buFontTx/>
        <a:buNone/>
        <a:defRPr sz="24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1pPr>
      <a:lvl2pPr marL="0" marR="0" indent="228600" algn="ctr" defTabSz="825500" latinLnBrk="0">
        <a:lnSpc>
          <a:spcPct val="100000"/>
        </a:lnSpc>
        <a:spcBef>
          <a:spcPts val="0"/>
        </a:spcBef>
        <a:spcAft>
          <a:spcPts val="0"/>
        </a:spcAft>
        <a:buClrTx/>
        <a:buSzTx/>
        <a:buFontTx/>
        <a:buNone/>
        <a:defRPr sz="24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2pPr>
      <a:lvl3pPr marL="0" marR="0" indent="457200" algn="ctr" defTabSz="825500" latinLnBrk="0">
        <a:lnSpc>
          <a:spcPct val="100000"/>
        </a:lnSpc>
        <a:spcBef>
          <a:spcPts val="0"/>
        </a:spcBef>
        <a:spcAft>
          <a:spcPts val="0"/>
        </a:spcAft>
        <a:buClrTx/>
        <a:buSzTx/>
        <a:buFontTx/>
        <a:buNone/>
        <a:defRPr sz="24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3pPr>
      <a:lvl4pPr marL="0" marR="0" indent="685800" algn="ctr" defTabSz="825500" latinLnBrk="0">
        <a:lnSpc>
          <a:spcPct val="100000"/>
        </a:lnSpc>
        <a:spcBef>
          <a:spcPts val="0"/>
        </a:spcBef>
        <a:spcAft>
          <a:spcPts val="0"/>
        </a:spcAft>
        <a:buClrTx/>
        <a:buSzTx/>
        <a:buFontTx/>
        <a:buNone/>
        <a:defRPr sz="24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4pPr>
      <a:lvl5pPr marL="0" marR="0" indent="914400" algn="ctr" defTabSz="825500" latinLnBrk="0">
        <a:lnSpc>
          <a:spcPct val="100000"/>
        </a:lnSpc>
        <a:spcBef>
          <a:spcPts val="0"/>
        </a:spcBef>
        <a:spcAft>
          <a:spcPts val="0"/>
        </a:spcAft>
        <a:buClrTx/>
        <a:buSzTx/>
        <a:buFontTx/>
        <a:buNone/>
        <a:defRPr sz="24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5pPr>
      <a:lvl6pPr marL="0" marR="0" indent="1143000" algn="ctr" defTabSz="825500" latinLnBrk="0">
        <a:lnSpc>
          <a:spcPct val="100000"/>
        </a:lnSpc>
        <a:spcBef>
          <a:spcPts val="0"/>
        </a:spcBef>
        <a:spcAft>
          <a:spcPts val="0"/>
        </a:spcAft>
        <a:buClrTx/>
        <a:buSzTx/>
        <a:buFontTx/>
        <a:buNone/>
        <a:defRPr sz="24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6pPr>
      <a:lvl7pPr marL="0" marR="0" indent="1371600" algn="ctr" defTabSz="825500" latinLnBrk="0">
        <a:lnSpc>
          <a:spcPct val="100000"/>
        </a:lnSpc>
        <a:spcBef>
          <a:spcPts val="0"/>
        </a:spcBef>
        <a:spcAft>
          <a:spcPts val="0"/>
        </a:spcAft>
        <a:buClrTx/>
        <a:buSzTx/>
        <a:buFontTx/>
        <a:buNone/>
        <a:defRPr sz="24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7pPr>
      <a:lvl8pPr marL="0" marR="0" indent="1600200" algn="ctr" defTabSz="825500" latinLnBrk="0">
        <a:lnSpc>
          <a:spcPct val="100000"/>
        </a:lnSpc>
        <a:spcBef>
          <a:spcPts val="0"/>
        </a:spcBef>
        <a:spcAft>
          <a:spcPts val="0"/>
        </a:spcAft>
        <a:buClrTx/>
        <a:buSzTx/>
        <a:buFontTx/>
        <a:buNone/>
        <a:defRPr sz="24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8pPr>
      <a:lvl9pPr marL="0" marR="0" indent="1828800" algn="ctr" defTabSz="825500" latinLnBrk="0">
        <a:lnSpc>
          <a:spcPct val="100000"/>
        </a:lnSpc>
        <a:spcBef>
          <a:spcPts val="0"/>
        </a:spcBef>
        <a:spcAft>
          <a:spcPts val="0"/>
        </a:spcAft>
        <a:buClrTx/>
        <a:buSzTx/>
        <a:buFontTx/>
        <a:buNone/>
        <a:defRPr sz="24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2407298" y="3801675"/>
            <a:ext cx="19258383" cy="176458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ct val="150000"/>
              </a:lnSpc>
            </a:pPr>
            <a:r>
              <a:rPr lang="zh-CN" altLang="en-US" sz="7200" i="0" dirty="0">
                <a:solidFill>
                  <a:srgbClr val="FFC000"/>
                </a:solidFill>
                <a:effectLst>
                  <a:outerShdw blurRad="25400" dist="25400" dir="16200000" rotWithShape="0">
                    <a:srgbClr val="000000">
                      <a:alpha val="34000"/>
                    </a:srgbClr>
                  </a:outerShdw>
                </a:effectLst>
                <a:latin typeface="黑体" panose="02010609060101010101" pitchFamily="49" charset="-122"/>
                <a:ea typeface="黑体" panose="02010609060101010101" pitchFamily="49" charset="-122"/>
                <a:cs typeface="+mn-cs"/>
                <a:sym typeface="Helvetica Neue"/>
              </a:rPr>
              <a:t>化学工业综合问题解决策略</a:t>
            </a:r>
            <a:endParaRPr lang="en-US" altLang="zh-CN" sz="7200" i="0" dirty="0">
              <a:solidFill>
                <a:srgbClr val="FFC000"/>
              </a:solidFill>
              <a:effectLst>
                <a:outerShdw blurRad="25400" dist="25400" dir="16200000" rotWithShape="0">
                  <a:srgbClr val="000000">
                    <a:alpha val="34000"/>
                  </a:srgbClr>
                </a:outerShdw>
              </a:effectLst>
              <a:latin typeface="黑体" panose="02010609060101010101" pitchFamily="49" charset="-122"/>
              <a:ea typeface="黑体" panose="02010609060101010101" pitchFamily="49" charset="-122"/>
              <a:cs typeface="+mn-cs"/>
              <a:sym typeface="Helvetica Neue"/>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矩形 1"/>
          <p:cNvSpPr/>
          <p:nvPr/>
        </p:nvSpPr>
        <p:spPr>
          <a:xfrm>
            <a:off x="2780295" y="5595799"/>
            <a:ext cx="18397172" cy="2745495"/>
          </a:xfrm>
          <a:prstGeom prst="rect">
            <a:avLst/>
          </a:prstGeom>
        </p:spPr>
        <p:txBody>
          <a:bodyPr wrap="square">
            <a:spAutoFit/>
          </a:bodyPr>
          <a:lstStyle/>
          <a:p>
            <a:pPr marL="173355" algn="just">
              <a:lnSpc>
                <a:spcPct val="150000"/>
              </a:lnSpc>
            </a:pPr>
            <a:r>
              <a:rPr lang="en-US"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③</a:t>
            </a:r>
            <a:r>
              <a:rPr lang="zh-CN"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反应物投料比采用</a:t>
            </a:r>
            <a:r>
              <a:rPr lang="en-US" altLang="zh-CN" sz="400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n</a:t>
            </a:r>
            <a:r>
              <a:rPr lang="en-US"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i="0" kern="100" baseline="-250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n</a:t>
            </a:r>
            <a:r>
              <a:rPr lang="en-US"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(CH</a:t>
            </a:r>
            <a:r>
              <a:rPr lang="en-US" altLang="zh-CN" sz="4000" i="0" kern="100" baseline="-250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，大于初始反应的化学计量数之比，目的是</a:t>
            </a:r>
            <a:r>
              <a:rPr lang="zh-CN" altLang="zh-CN" sz="4000" i="0" u="sng"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4000" i="0" u="sng"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4000" i="0" u="sng"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（选填字母序号）。</a:t>
            </a:r>
            <a:endParaRPr lang="zh-CN"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173355" algn="just">
              <a:lnSpc>
                <a:spcPct val="150000"/>
              </a:lnSpc>
            </a:pPr>
            <a:r>
              <a:rPr lang="en-US"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．促进</a:t>
            </a:r>
            <a:r>
              <a:rPr lang="en-US"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CH</a:t>
            </a:r>
            <a:r>
              <a:rPr lang="en-US" altLang="zh-CN" sz="4000" i="0" kern="100" baseline="-250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4</a:t>
            </a:r>
            <a:r>
              <a:rPr lang="zh-CN"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转化 </a:t>
            </a:r>
            <a:r>
              <a:rPr lang="en-US"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     b</a:t>
            </a:r>
            <a:r>
              <a:rPr lang="zh-CN"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．促进</a:t>
            </a:r>
            <a:r>
              <a:rPr lang="en-US"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CO</a:t>
            </a:r>
            <a:r>
              <a:rPr lang="zh-CN"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转化为</a:t>
            </a:r>
            <a:r>
              <a:rPr lang="en-US"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CO</a:t>
            </a:r>
            <a:r>
              <a:rPr lang="en-US" altLang="zh-CN" sz="4000" i="0" kern="100" baseline="-250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       c</a:t>
            </a:r>
            <a:r>
              <a:rPr lang="zh-CN"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．减少积炭生成</a:t>
            </a:r>
            <a:endParaRPr lang="zh-CN" altLang="zh-CN" sz="40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矩形 2"/>
          <p:cNvSpPr/>
          <p:nvPr/>
        </p:nvSpPr>
        <p:spPr>
          <a:xfrm>
            <a:off x="2981811" y="1623394"/>
            <a:ext cx="17626307" cy="3170099"/>
          </a:xfrm>
          <a:prstGeom prst="rect">
            <a:avLst/>
          </a:prstGeom>
        </p:spPr>
        <p:txBody>
          <a:bodyPr wrap="square">
            <a:spAutoFit/>
          </a:bodyPr>
          <a:lstStyle/>
          <a:p>
            <a:pPr algn="l"/>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③ </a:t>
            </a:r>
            <a:r>
              <a:rPr lang="zh-CN"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反应物投料比采用</a:t>
            </a:r>
            <a:r>
              <a:rPr lang="en-US" altLang="zh-CN" sz="4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n</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i="0" baseline="-25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4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n</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(CH</a:t>
            </a:r>
            <a:r>
              <a:rPr lang="en-US" altLang="zh-CN" sz="4000" i="0" baseline="-25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，大于初始反应的化学计量数</a:t>
            </a:r>
            <a:endPar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r>
              <a:rPr lang="zh-CN"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之比，</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可以减少</a:t>
            </a:r>
            <a:r>
              <a:rPr lang="zh-CN" altLang="en-US" sz="4000" i="0" dirty="0" smtClean="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积炭，</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请解释原因：</a:t>
            </a:r>
            <a:r>
              <a:rPr lang="zh-CN" altLang="en-US" sz="4000" i="0" u="sng"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从化学平衡角度分析，投料比增加，才能使甲烷和水的反应中甲烷的转化率提高，因为甲烷的总量是一定的，甲烷和水反应中甲烷转化的越多，反应</a:t>
            </a:r>
            <a:r>
              <a:rPr lang="en-US" altLang="zh-CN" sz="4000" i="0" u="sng"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iii</a:t>
            </a:r>
            <a:r>
              <a:rPr lang="zh-CN" altLang="en-US" sz="4000" i="0" u="sng"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中转化成</a:t>
            </a:r>
            <a:r>
              <a:rPr lang="zh-CN" altLang="en-US" sz="4000" i="0" u="sng" dirty="0" smtClea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积炭的</a:t>
            </a:r>
            <a:r>
              <a:rPr lang="zh-CN" altLang="en-US" sz="4000" i="0" u="sng"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就越少，可以减少</a:t>
            </a:r>
            <a:r>
              <a:rPr lang="zh-CN" altLang="en-US" sz="4000" i="0" u="sng" dirty="0" smtClea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积炭。</a:t>
            </a:r>
            <a:endParaRPr lang="en-US" altLang="zh-CN" sz="4000" i="0" u="sng"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r>
              <a:rPr lang="zh-CN" altLang="en-US" sz="4000" i="0" u="sng"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4000" i="0" dirty="0">
              <a:solidFill>
                <a:srgbClr val="FFC000"/>
              </a:solidFill>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4" name="直接箭头连接符 3"/>
          <p:cNvCxnSpPr/>
          <p:nvPr/>
        </p:nvCxnSpPr>
        <p:spPr>
          <a:xfrm>
            <a:off x="5900957" y="8371026"/>
            <a:ext cx="0" cy="1132897"/>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 name="直接箭头连接符 5"/>
          <p:cNvCxnSpPr/>
          <p:nvPr/>
        </p:nvCxnSpPr>
        <p:spPr>
          <a:xfrm>
            <a:off x="10547535" y="8371025"/>
            <a:ext cx="0" cy="1132897"/>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7" name="直接箭头连接符 6"/>
          <p:cNvCxnSpPr/>
          <p:nvPr/>
        </p:nvCxnSpPr>
        <p:spPr>
          <a:xfrm>
            <a:off x="16102030" y="8371024"/>
            <a:ext cx="0" cy="1132897"/>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TextBox 55"/>
          <p:cNvSpPr txBox="1"/>
          <p:nvPr/>
        </p:nvSpPr>
        <p:spPr>
          <a:xfrm>
            <a:off x="5657765" y="9674530"/>
            <a:ext cx="5003743" cy="113289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单一反应</a:t>
            </a:r>
            <a:endParaRPr lang="en-US" altLang="zh-CN" dirty="0"/>
          </a:p>
          <a:p>
            <a:r>
              <a:rPr lang="zh-CN" altLang="en-US" dirty="0"/>
              <a:t>单一要素</a:t>
            </a:r>
            <a:endParaRPr lang="zh-CN" altLang="en-US" dirty="0"/>
          </a:p>
        </p:txBody>
      </p:sp>
      <p:sp>
        <p:nvSpPr>
          <p:cNvPr id="9" name="TextBox 55"/>
          <p:cNvSpPr txBox="1"/>
          <p:nvPr/>
        </p:nvSpPr>
        <p:spPr>
          <a:xfrm>
            <a:off x="13945737" y="9607000"/>
            <a:ext cx="5003743" cy="113289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多个反应</a:t>
            </a:r>
            <a:endParaRPr lang="en-US" altLang="zh-CN" dirty="0"/>
          </a:p>
          <a:p>
            <a:r>
              <a:rPr lang="zh-CN" altLang="en-US" dirty="0"/>
              <a:t>要素关联</a:t>
            </a:r>
            <a:endParaRPr lang="zh-CN" altLang="en-US" dirty="0"/>
          </a:p>
        </p:txBody>
      </p:sp>
      <p:sp>
        <p:nvSpPr>
          <p:cNvPr id="10" name="TextBox 55"/>
          <p:cNvSpPr txBox="1"/>
          <p:nvPr/>
        </p:nvSpPr>
        <p:spPr>
          <a:xfrm>
            <a:off x="7855733" y="4467795"/>
            <a:ext cx="8246297" cy="113289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通过控制条件利用反应的竞争性实现选择</a:t>
            </a:r>
            <a:endParaRPr lang="zh-CN" altLang="en-US" dirty="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0" y="1661731"/>
            <a:ext cx="14051902" cy="93358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zh-CN" altLang="en-US" sz="5400" i="0" dirty="0">
                <a:solidFill>
                  <a:srgbClr val="FFC000">
                    <a:alpha val="80000"/>
                  </a:srgbClr>
                </a:solidFill>
                <a:effectLst/>
                <a:latin typeface="黑体" panose="02010609060101010101" pitchFamily="49" charset="-122"/>
                <a:ea typeface="黑体" panose="02010609060101010101" pitchFamily="49" charset="-122"/>
              </a:rPr>
              <a:t>     工业生产类综合问题分析解释要点</a:t>
            </a:r>
            <a:endParaRPr lang="zh-CN" altLang="en-US" sz="5400" i="0" dirty="0">
              <a:solidFill>
                <a:srgbClr val="FFC000">
                  <a:alpha val="80000"/>
                </a:srgbClr>
              </a:solidFill>
              <a:effectLst/>
              <a:latin typeface="黑体" panose="02010609060101010101" pitchFamily="49" charset="-122"/>
              <a:ea typeface="黑体" panose="02010609060101010101" pitchFamily="49" charset="-122"/>
            </a:endParaRPr>
          </a:p>
        </p:txBody>
      </p:sp>
      <p:sp>
        <p:nvSpPr>
          <p:cNvPr id="5" name="圆角矩形 19"/>
          <p:cNvSpPr/>
          <p:nvPr/>
        </p:nvSpPr>
        <p:spPr>
          <a:xfrm>
            <a:off x="2421387"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确定目标反应</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6" name="圆角矩形 9"/>
          <p:cNvSpPr/>
          <p:nvPr/>
        </p:nvSpPr>
        <p:spPr>
          <a:xfrm>
            <a:off x="5701441"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寻找角度</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8" name="圆角矩形 14"/>
          <p:cNvSpPr/>
          <p:nvPr/>
        </p:nvSpPr>
        <p:spPr>
          <a:xfrm>
            <a:off x="8981495"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确定自变量</a:t>
            </a:r>
            <a:endParaRPr lang="en-US" altLang="zh-CN" sz="3200" i="0" dirty="0">
              <a:solidFill>
                <a:srgbClr val="FFFFFF"/>
              </a:solidFill>
              <a:effectLst/>
              <a:latin typeface="黑体" panose="02010609060101010101" pitchFamily="49" charset="-122"/>
              <a:ea typeface="黑体" panose="02010609060101010101" pitchFamily="49" charset="-122"/>
            </a:endParaRPr>
          </a:p>
          <a:p>
            <a:pPr algn="ctr"/>
            <a:r>
              <a:rPr lang="zh-CN" altLang="en-US" sz="3200" i="0" dirty="0">
                <a:solidFill>
                  <a:srgbClr val="FFFFFF"/>
                </a:solidFill>
                <a:effectLst/>
                <a:latin typeface="黑体" panose="02010609060101010101" pitchFamily="49" charset="-122"/>
                <a:ea typeface="黑体" panose="02010609060101010101" pitchFamily="49" charset="-122"/>
              </a:rPr>
              <a:t>与因变量</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10" name="圆角矩形 15"/>
          <p:cNvSpPr/>
          <p:nvPr/>
        </p:nvSpPr>
        <p:spPr>
          <a:xfrm>
            <a:off x="12261549"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确定相互关联的因素或反应</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14" name="圆角矩形 17"/>
          <p:cNvSpPr/>
          <p:nvPr/>
        </p:nvSpPr>
        <p:spPr>
          <a:xfrm>
            <a:off x="18821658"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关联分析解释</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cxnSp>
        <p:nvCxnSpPr>
          <p:cNvPr id="17" name="直接箭头连接符 16"/>
          <p:cNvCxnSpPr>
            <a:stCxn id="5" idx="3"/>
            <a:endCxn id="6" idx="1"/>
          </p:cNvCxnSpPr>
          <p:nvPr/>
        </p:nvCxnSpPr>
        <p:spPr>
          <a:xfrm>
            <a:off x="5190071" y="3693440"/>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8" name="直接箭头连接符 17"/>
          <p:cNvCxnSpPr/>
          <p:nvPr/>
        </p:nvCxnSpPr>
        <p:spPr>
          <a:xfrm>
            <a:off x="8470125" y="3693440"/>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9" name="直接箭头连接符 18"/>
          <p:cNvCxnSpPr/>
          <p:nvPr/>
        </p:nvCxnSpPr>
        <p:spPr>
          <a:xfrm>
            <a:off x="11750179" y="3667737"/>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7" name="TextBox 16"/>
          <p:cNvSpPr txBox="1"/>
          <p:nvPr/>
        </p:nvSpPr>
        <p:spPr>
          <a:xfrm>
            <a:off x="5874137" y="6392962"/>
            <a:ext cx="671181" cy="2670952"/>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条件优化</a:t>
            </a:r>
            <a:endParaRPr lang="zh-CN" altLang="en-US" dirty="0"/>
          </a:p>
        </p:txBody>
      </p:sp>
      <p:cxnSp>
        <p:nvCxnSpPr>
          <p:cNvPr id="28" name="直接箭头连接符 27"/>
          <p:cNvCxnSpPr/>
          <p:nvPr/>
        </p:nvCxnSpPr>
        <p:spPr>
          <a:xfrm flipV="1">
            <a:off x="7066841" y="10677588"/>
            <a:ext cx="2" cy="1"/>
          </a:xfrm>
          <a:prstGeom prst="straightConnector1">
            <a:avLst/>
          </a:prstGeom>
          <a:noFill/>
          <a:ln w="9525" cap="flat">
            <a:solidFill>
              <a:srgbClr val="FFFFFF"/>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31" name="直接连接符 30"/>
          <p:cNvCxnSpPr/>
          <p:nvPr/>
        </p:nvCxnSpPr>
        <p:spPr>
          <a:xfrm>
            <a:off x="9289081" y="12316417"/>
            <a:ext cx="0" cy="0"/>
          </a:xfrm>
          <a:prstGeom prst="line">
            <a:avLst/>
          </a:prstGeom>
          <a:noFill/>
          <a:ln w="9525" cap="flat">
            <a:solidFill>
              <a:srgbClr val="FFFFFF"/>
            </a:solidFill>
            <a:prstDash val="solid"/>
            <a:miter lim="400000"/>
          </a:ln>
          <a:effectLst/>
          <a:sp3d/>
        </p:spPr>
        <p:style>
          <a:lnRef idx="0">
            <a:scrgbClr r="0" g="0" b="0"/>
          </a:lnRef>
          <a:fillRef idx="0">
            <a:scrgbClr r="0" g="0" b="0"/>
          </a:fillRef>
          <a:effectRef idx="0">
            <a:scrgbClr r="0" g="0" b="0"/>
          </a:effectRef>
          <a:fontRef idx="none"/>
        </p:style>
      </p:cxnSp>
      <p:cxnSp>
        <p:nvCxnSpPr>
          <p:cNvPr id="33" name="直接箭头连接符 32"/>
          <p:cNvCxnSpPr/>
          <p:nvPr/>
        </p:nvCxnSpPr>
        <p:spPr>
          <a:xfrm flipV="1">
            <a:off x="6722574" y="7695477"/>
            <a:ext cx="766916" cy="8"/>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4" name="TextBox 55"/>
          <p:cNvSpPr txBox="1"/>
          <p:nvPr/>
        </p:nvSpPr>
        <p:spPr>
          <a:xfrm>
            <a:off x="8568642" y="6060596"/>
            <a:ext cx="2088225" cy="933589"/>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化学反应速率</a:t>
            </a:r>
            <a:endParaRPr lang="zh-CN" altLang="en-US" dirty="0"/>
          </a:p>
        </p:txBody>
      </p:sp>
      <p:cxnSp>
        <p:nvCxnSpPr>
          <p:cNvPr id="36" name="直接箭头连接符 35"/>
          <p:cNvCxnSpPr/>
          <p:nvPr/>
        </p:nvCxnSpPr>
        <p:spPr>
          <a:xfrm>
            <a:off x="7618799" y="6624536"/>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2" name="TextBox 48"/>
          <p:cNvSpPr txBox="1"/>
          <p:nvPr/>
        </p:nvSpPr>
        <p:spPr>
          <a:xfrm>
            <a:off x="13496801" y="6973352"/>
            <a:ext cx="2195975"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单一反应单一变量</a:t>
            </a:r>
            <a:endParaRPr lang="en-US" altLang="zh-CN" dirty="0"/>
          </a:p>
        </p:txBody>
      </p:sp>
      <p:sp>
        <p:nvSpPr>
          <p:cNvPr id="43" name="TextBox 51"/>
          <p:cNvSpPr txBox="1"/>
          <p:nvPr/>
        </p:nvSpPr>
        <p:spPr>
          <a:xfrm>
            <a:off x="16767352" y="6973351"/>
            <a:ext cx="1922879"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altLang="zh-CN" dirty="0"/>
          </a:p>
          <a:p>
            <a:r>
              <a:rPr lang="zh-CN" altLang="en-US" dirty="0"/>
              <a:t>因素叠加</a:t>
            </a:r>
            <a:endParaRPr lang="en-US" altLang="zh-CN" dirty="0"/>
          </a:p>
          <a:p>
            <a:r>
              <a:rPr lang="zh-CN" altLang="en-US" dirty="0"/>
              <a:t>反应叠加</a:t>
            </a:r>
            <a:endParaRPr lang="en-US" altLang="zh-CN" dirty="0"/>
          </a:p>
          <a:p>
            <a:endParaRPr lang="en-US" altLang="zh-CN" dirty="0"/>
          </a:p>
        </p:txBody>
      </p:sp>
      <p:sp>
        <p:nvSpPr>
          <p:cNvPr id="45" name="TextBox 54"/>
          <p:cNvSpPr txBox="1"/>
          <p:nvPr/>
        </p:nvSpPr>
        <p:spPr>
          <a:xfrm>
            <a:off x="19333028" y="6956341"/>
            <a:ext cx="2061879" cy="122746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相互关联和竞争</a:t>
            </a:r>
            <a:endParaRPr lang="en-US" altLang="zh-CN" dirty="0"/>
          </a:p>
        </p:txBody>
      </p:sp>
      <p:sp>
        <p:nvSpPr>
          <p:cNvPr id="50" name="TextBox 49"/>
          <p:cNvSpPr txBox="1"/>
          <p:nvPr/>
        </p:nvSpPr>
        <p:spPr>
          <a:xfrm>
            <a:off x="11838784" y="6525306"/>
            <a:ext cx="708583" cy="2167366"/>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影响因素</a:t>
            </a:r>
            <a:endParaRPr lang="en-US" altLang="zh-CN" dirty="0"/>
          </a:p>
        </p:txBody>
      </p:sp>
      <p:cxnSp>
        <p:nvCxnSpPr>
          <p:cNvPr id="68" name="直接连接符 67"/>
          <p:cNvCxnSpPr/>
          <p:nvPr/>
        </p:nvCxnSpPr>
        <p:spPr>
          <a:xfrm flipH="1" flipV="1">
            <a:off x="7614151" y="6624536"/>
            <a:ext cx="4648" cy="2186815"/>
          </a:xfrm>
          <a:prstGeom prst="line">
            <a:avLst/>
          </a:prstGeom>
          <a:noFill/>
          <a:ln w="57150" cap="flat">
            <a:solidFill>
              <a:srgbClr val="D2A10A"/>
            </a:solidFill>
            <a:prstDash val="solid"/>
            <a:miter lim="400000"/>
            <a:headEnd type="none" w="med" len="med"/>
            <a:tailEnd type="none" w="med" len="med"/>
          </a:ln>
          <a:effectLst/>
          <a:sp3d/>
        </p:spPr>
        <p:style>
          <a:lnRef idx="0">
            <a:scrgbClr r="0" g="0" b="0"/>
          </a:lnRef>
          <a:fillRef idx="0">
            <a:scrgbClr r="0" g="0" b="0"/>
          </a:fillRef>
          <a:effectRef idx="0">
            <a:scrgbClr r="0" g="0" b="0"/>
          </a:effectRef>
          <a:fontRef idx="none"/>
        </p:style>
      </p:cxnSp>
      <p:cxnSp>
        <p:nvCxnSpPr>
          <p:cNvPr id="81" name="直接箭头连接符 80"/>
          <p:cNvCxnSpPr/>
          <p:nvPr/>
        </p:nvCxnSpPr>
        <p:spPr>
          <a:xfrm>
            <a:off x="10745472" y="6525306"/>
            <a:ext cx="100470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2" name="直接箭头连接符 81"/>
          <p:cNvCxnSpPr/>
          <p:nvPr/>
        </p:nvCxnSpPr>
        <p:spPr>
          <a:xfrm>
            <a:off x="12845706" y="7570071"/>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3" name="直接箭头连接符 82"/>
          <p:cNvCxnSpPr/>
          <p:nvPr/>
        </p:nvCxnSpPr>
        <p:spPr>
          <a:xfrm>
            <a:off x="15989682" y="7505014"/>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4" name="直接箭头连接符 83"/>
          <p:cNvCxnSpPr/>
          <p:nvPr/>
        </p:nvCxnSpPr>
        <p:spPr>
          <a:xfrm>
            <a:off x="18821658" y="7505014"/>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5" name="文本框 84"/>
          <p:cNvSpPr txBox="1"/>
          <p:nvPr/>
        </p:nvSpPr>
        <p:spPr>
          <a:xfrm>
            <a:off x="315775" y="4632156"/>
            <a:ext cx="14051902" cy="93358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54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rPr>
              <a:t>工业生产类综合问题解决思路</a:t>
            </a:r>
            <a:endParaRPr kumimoji="0" lang="zh-CN" altLang="en-US" sz="54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endParaRPr>
          </a:p>
        </p:txBody>
      </p:sp>
      <p:sp>
        <p:nvSpPr>
          <p:cNvPr id="47" name="TextBox 55"/>
          <p:cNvSpPr txBox="1"/>
          <p:nvPr/>
        </p:nvSpPr>
        <p:spPr>
          <a:xfrm>
            <a:off x="8568642" y="8321427"/>
            <a:ext cx="2088225" cy="742488"/>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化学平衡</a:t>
            </a:r>
            <a:endParaRPr lang="zh-CN" altLang="en-US" dirty="0"/>
          </a:p>
        </p:txBody>
      </p:sp>
      <p:cxnSp>
        <p:nvCxnSpPr>
          <p:cNvPr id="51" name="直接箭头连接符 50"/>
          <p:cNvCxnSpPr/>
          <p:nvPr/>
        </p:nvCxnSpPr>
        <p:spPr>
          <a:xfrm>
            <a:off x="7618799" y="8811351"/>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3" name="直接箭头连接符 52"/>
          <p:cNvCxnSpPr/>
          <p:nvPr/>
        </p:nvCxnSpPr>
        <p:spPr>
          <a:xfrm>
            <a:off x="10774063" y="8692671"/>
            <a:ext cx="100470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5" name="圆角矩形 16"/>
          <p:cNvSpPr/>
          <p:nvPr/>
        </p:nvSpPr>
        <p:spPr>
          <a:xfrm>
            <a:off x="15460921" y="2786154"/>
            <a:ext cx="2768684" cy="1090127"/>
          </a:xfrm>
          <a:prstGeom prst="roundRect">
            <a:avLst/>
          </a:prstGeom>
          <a:noFill/>
          <a:ln w="57150">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图像数据结果</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cxnSp>
        <p:nvCxnSpPr>
          <p:cNvPr id="37" name="直接箭头连接符 19"/>
          <p:cNvCxnSpPr/>
          <p:nvPr/>
        </p:nvCxnSpPr>
        <p:spPr>
          <a:xfrm>
            <a:off x="15030233" y="3698277"/>
            <a:ext cx="374760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2" name="TextBox 53"/>
          <p:cNvSpPr txBox="1"/>
          <p:nvPr/>
        </p:nvSpPr>
        <p:spPr>
          <a:xfrm>
            <a:off x="16596692" y="8894251"/>
            <a:ext cx="2061889" cy="895336"/>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隐性因素</a:t>
            </a:r>
            <a:endParaRPr lang="en-US" altLang="zh-CN" dirty="0">
              <a:solidFill>
                <a:srgbClr val="FFC000"/>
              </a:solidFill>
            </a:endParaRPr>
          </a:p>
        </p:txBody>
      </p:sp>
      <p:sp>
        <p:nvSpPr>
          <p:cNvPr id="38" name="右大括号 37"/>
          <p:cNvSpPr/>
          <p:nvPr/>
        </p:nvSpPr>
        <p:spPr>
          <a:xfrm rot="16200000" flipH="1" flipV="1">
            <a:off x="17320110" y="5486702"/>
            <a:ext cx="420821" cy="6140746"/>
          </a:xfrm>
          <a:prstGeom prst="rightBrac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4" name="《我的母亲》"/>
          <p:cNvSpPr txBox="1"/>
          <p:nvPr/>
        </p:nvSpPr>
        <p:spPr>
          <a:xfrm>
            <a:off x="1714500" y="1856405"/>
            <a:ext cx="20871181" cy="4666315"/>
          </a:xfrm>
          <a:prstGeom prst="rect">
            <a:avLst/>
          </a:prstGeom>
          <a:ln w="12700">
            <a:miter lim="400000"/>
          </a:ln>
        </p:spPr>
        <p:txBody>
          <a:bodyPr lIns="50799" tIns="50799" rIns="50799" bIns="50799" anchor="b">
            <a:normAutofit fontScale="97500"/>
          </a:bodyPr>
          <a:lstStyle>
            <a:lvl1pPr>
              <a:defRPr sz="14500"/>
            </a:lvl1pPr>
          </a:lstStyle>
          <a:p>
            <a:pPr hangingPunct="1">
              <a:lnSpc>
                <a:spcPct val="150000"/>
              </a:lnSpc>
            </a:pPr>
            <a:endParaRPr lang="zh-CN" altLang="en-US" sz="8000" b="1" i="0" dirty="0">
              <a:solidFill>
                <a:srgbClr val="FFFFFF"/>
              </a:solidFill>
              <a:effectLst/>
              <a:latin typeface="+mn-lt"/>
              <a:ea typeface="+mn-ea"/>
              <a:cs typeface="+mn-cs"/>
              <a:sym typeface="Helvetica Neue"/>
            </a:endParaRPr>
          </a:p>
        </p:txBody>
      </p:sp>
      <p:sp>
        <p:nvSpPr>
          <p:cNvPr id="25" name="主讲人：X X老师"/>
          <p:cNvSpPr txBox="1"/>
          <p:nvPr/>
        </p:nvSpPr>
        <p:spPr>
          <a:xfrm>
            <a:off x="8105284" y="8145857"/>
            <a:ext cx="7620349" cy="1784947"/>
          </a:xfrm>
          <a:prstGeom prst="rect">
            <a:avLst/>
          </a:prstGeom>
          <a:ln w="12700">
            <a:miter lim="400000"/>
          </a:ln>
        </p:spPr>
        <p:txBody>
          <a:bodyPr lIns="50799" tIns="50799" rIns="50799" bIns="50799" anchor="b">
            <a:noAutofit/>
          </a:bodyPr>
          <a:lstStyle>
            <a:lvl1pPr defTabSz="363220">
              <a:defRPr sz="6380" i="0">
                <a:solidFill>
                  <a:srgbClr val="F4D799"/>
                </a:solidFill>
                <a:effectLst>
                  <a:outerShdw blurRad="11176" dist="11176" dir="16200000" rotWithShape="0">
                    <a:srgbClr val="000000">
                      <a:alpha val="34000"/>
                    </a:srgbClr>
                  </a:outerShdw>
                </a:effectLst>
                <a:latin typeface="+mn-lt"/>
                <a:ea typeface="+mn-ea"/>
                <a:cs typeface="+mn-cs"/>
                <a:sym typeface="Helvetica Neue"/>
              </a:defRPr>
            </a:lvl1pPr>
          </a:lstStyle>
          <a:p>
            <a:endParaRPr sz="6100" dirty="0"/>
          </a:p>
        </p:txBody>
      </p:sp>
      <p:sp>
        <p:nvSpPr>
          <p:cNvPr id="26" name="初中语文二年级"/>
          <p:cNvSpPr txBox="1"/>
          <p:nvPr/>
        </p:nvSpPr>
        <p:spPr>
          <a:xfrm>
            <a:off x="7623524" y="6888914"/>
            <a:ext cx="8721379" cy="1549451"/>
          </a:xfrm>
          <a:prstGeom prst="rect">
            <a:avLst/>
          </a:prstGeom>
          <a:ln w="12700">
            <a:miter lim="400000"/>
          </a:ln>
        </p:spPr>
        <p:txBody>
          <a:bodyPr lIns="50799" tIns="50799" rIns="50799" bIns="50799" anchor="b">
            <a:normAutofit/>
          </a:bodyPr>
          <a:lstStyle>
            <a:lvl1pPr defTabSz="462280">
              <a:defRPr sz="8120" i="0">
                <a:solidFill>
                  <a:srgbClr val="F4D799"/>
                </a:solidFill>
                <a:effectLst>
                  <a:outerShdw blurRad="14224" dist="14224" dir="16200000" rotWithShape="0">
                    <a:srgbClr val="000000">
                      <a:alpha val="34000"/>
                    </a:srgbClr>
                  </a:outerShdw>
                </a:effectLst>
                <a:latin typeface="+mn-lt"/>
                <a:ea typeface="+mn-ea"/>
                <a:cs typeface="+mn-cs"/>
                <a:sym typeface="Helvetica Neue"/>
              </a:defRPr>
            </a:lvl1pPr>
          </a:lstStyle>
          <a:p>
            <a:endParaRPr dirty="0"/>
          </a:p>
        </p:txBody>
      </p:sp>
      <p:graphicFrame>
        <p:nvGraphicFramePr>
          <p:cNvPr id="2" name="表格 1"/>
          <p:cNvGraphicFramePr>
            <a:graphicFrameLocks noGrp="1"/>
          </p:cNvGraphicFramePr>
          <p:nvPr/>
        </p:nvGraphicFramePr>
        <p:xfrm>
          <a:off x="2155730" y="5143420"/>
          <a:ext cx="19074319" cy="4301644"/>
        </p:xfrm>
        <a:graphic>
          <a:graphicData uri="http://schemas.openxmlformats.org/drawingml/2006/table">
            <a:tbl>
              <a:tblPr firstRow="1" firstCol="1" bandRow="1">
                <a:tableStyleId>{5940675A-B579-460E-94D1-54222C63F5DA}</a:tableStyleId>
              </a:tblPr>
              <a:tblGrid>
                <a:gridCol w="2892149"/>
                <a:gridCol w="2892149"/>
                <a:gridCol w="2892149"/>
                <a:gridCol w="2892149"/>
                <a:gridCol w="2600488"/>
                <a:gridCol w="2600488"/>
                <a:gridCol w="2304747"/>
              </a:tblGrid>
              <a:tr h="785179">
                <a:tc rowSpan="2">
                  <a:txBody>
                    <a:bodyPr/>
                    <a:lstStyle/>
                    <a:p>
                      <a:pPr algn="ctr">
                        <a:spcAft>
                          <a:spcPts val="0"/>
                        </a:spcAft>
                      </a:pPr>
                      <a:r>
                        <a:rPr lang="zh-CN" sz="40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实验</a:t>
                      </a:r>
                      <a:endParaRPr lang="zh-CN" sz="4000" b="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0"/>
                        </a:spcAft>
                      </a:pPr>
                      <a:r>
                        <a:rPr lang="zh-CN" sz="40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序号</a:t>
                      </a:r>
                      <a:endParaRPr lang="zh-CN" sz="4000" b="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gridSpan="2">
                  <a:txBody>
                    <a:bodyPr/>
                    <a:lstStyle/>
                    <a:p>
                      <a:pPr algn="ctr">
                        <a:spcAft>
                          <a:spcPts val="0"/>
                        </a:spcAft>
                      </a:pPr>
                      <a:r>
                        <a:rPr lang="en-US" sz="4000" b="0" ker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Na</a:t>
                      </a:r>
                      <a:r>
                        <a:rPr lang="en-US" sz="4000" b="0" kern="0" baseline="-250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sz="4000" b="0" ker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S</a:t>
                      </a:r>
                      <a:r>
                        <a:rPr lang="en-US" sz="4000" b="0" kern="0" baseline="-250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sz="4000" b="0" ker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sz="4000" b="0" kern="0" baseline="-250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sz="4000" b="0" ker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溶液</a:t>
                      </a:r>
                      <a:endParaRPr lang="zh-CN" sz="4000" b="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hMerge="1">
                  <a:tcPr/>
                </a:tc>
                <a:tc gridSpan="2">
                  <a:txBody>
                    <a:bodyPr/>
                    <a:lstStyle/>
                    <a:p>
                      <a:pPr algn="ctr">
                        <a:spcAft>
                          <a:spcPts val="0"/>
                        </a:spcAft>
                      </a:pPr>
                      <a:r>
                        <a:rPr lang="en-US" sz="4000" b="0" ker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sz="4000" b="0" kern="0" baseline="-250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sz="4000" b="0" ker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SO</a:t>
                      </a:r>
                      <a:r>
                        <a:rPr lang="en-US" sz="4000" b="0" kern="0" baseline="-250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4</a:t>
                      </a:r>
                      <a:r>
                        <a:rPr lang="zh-CN" sz="4000" b="0" ker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溶液</a:t>
                      </a:r>
                      <a:endParaRPr lang="zh-CN" sz="4000" b="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hMerge="1">
                  <a:tcPr/>
                </a:tc>
                <a:tc>
                  <a:txBody>
                    <a:bodyPr/>
                    <a:lstStyle/>
                    <a:p>
                      <a:pPr algn="ctr">
                        <a:spcAft>
                          <a:spcPts val="0"/>
                        </a:spcAft>
                      </a:pPr>
                      <a:r>
                        <a:rPr lang="zh-CN" sz="4000" b="0" ker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蒸馏水</a:t>
                      </a:r>
                      <a:endParaRPr lang="zh-CN" sz="4000" b="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rowSpan="2">
                  <a:txBody>
                    <a:bodyPr/>
                    <a:lstStyle/>
                    <a:p>
                      <a:pPr algn="ctr">
                        <a:spcAft>
                          <a:spcPts val="0"/>
                        </a:spcAft>
                      </a:pPr>
                      <a:r>
                        <a:rPr lang="zh-CN" sz="40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温度</a:t>
                      </a:r>
                      <a:r>
                        <a:rPr lang="en-US" sz="40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4000" b="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773265">
                <a:tc vMerge="1">
                  <a:tcPr/>
                </a:tc>
                <a:tc>
                  <a:txBody>
                    <a:bodyPr/>
                    <a:lstStyle/>
                    <a:p>
                      <a:pPr algn="ctr">
                        <a:spcAft>
                          <a:spcPts val="0"/>
                        </a:spcAft>
                      </a:pPr>
                      <a:r>
                        <a:rPr lang="zh-CN" sz="32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浓度</a:t>
                      </a:r>
                      <a:r>
                        <a:rPr lang="en-US" sz="32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/(mol</a:t>
                      </a:r>
                      <a:r>
                        <a:rPr lang="zh-CN" altLang="en-US" sz="32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32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L</a:t>
                      </a:r>
                      <a:r>
                        <a:rPr lang="en-US" altLang="zh-CN" sz="3200" b="0" kern="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lang="en-US" sz="32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3200" b="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32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体积</a:t>
                      </a:r>
                      <a:r>
                        <a:rPr lang="en-US" sz="32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/mL</a:t>
                      </a:r>
                      <a:endParaRPr lang="zh-CN" sz="3200" b="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32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浓度</a:t>
                      </a:r>
                      <a:r>
                        <a:rPr lang="en-US" altLang="zh-CN" sz="32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/(mol</a:t>
                      </a:r>
                      <a:r>
                        <a:rPr lang="zh-CN" altLang="en-US" sz="32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32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L</a:t>
                      </a:r>
                      <a:r>
                        <a:rPr lang="en-US" altLang="zh-CN" sz="3200" b="0" kern="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lang="en-US" altLang="zh-CN" sz="32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3200" b="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32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体积</a:t>
                      </a:r>
                      <a:r>
                        <a:rPr lang="en-US" sz="32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/mL</a:t>
                      </a:r>
                      <a:endParaRPr lang="zh-CN" sz="3200" b="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32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体积</a:t>
                      </a:r>
                      <a:r>
                        <a:rPr lang="en-US" sz="32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/mL</a:t>
                      </a:r>
                      <a:endParaRPr lang="zh-CN" sz="3200" b="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vMerge="1">
                  <a:tcPr/>
                </a:tc>
              </a:tr>
              <a:tr h="785179">
                <a:tc>
                  <a:txBody>
                    <a:bodyPr/>
                    <a:lstStyle/>
                    <a:p>
                      <a:pPr algn="ctr">
                        <a:lnSpc>
                          <a:spcPct val="150000"/>
                        </a:lnSpc>
                        <a:spcAft>
                          <a:spcPts val="0"/>
                        </a:spcAft>
                      </a:pPr>
                      <a:r>
                        <a:rPr lang="en-US" sz="4000" b="0" ker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I</a:t>
                      </a:r>
                      <a:endParaRPr lang="zh-CN" sz="4000" b="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40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0.1</a:t>
                      </a:r>
                      <a:endParaRPr lang="zh-CN" sz="4000" b="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40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1.5</a:t>
                      </a:r>
                      <a:endParaRPr lang="zh-CN" sz="4000" b="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4000" b="0" ker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0.1</a:t>
                      </a:r>
                      <a:endParaRPr lang="zh-CN" sz="4000" b="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4000" b="0" ker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1.5</a:t>
                      </a:r>
                      <a:endParaRPr lang="zh-CN" sz="4000" b="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4000" b="0" ker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10</a:t>
                      </a:r>
                      <a:endParaRPr lang="zh-CN" sz="4000" b="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4000" b="0" ker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20</a:t>
                      </a:r>
                      <a:endParaRPr lang="zh-CN" sz="4000" b="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785179">
                <a:tc>
                  <a:txBody>
                    <a:bodyPr/>
                    <a:lstStyle/>
                    <a:p>
                      <a:pPr algn="ctr">
                        <a:lnSpc>
                          <a:spcPct val="150000"/>
                        </a:lnSpc>
                        <a:spcAft>
                          <a:spcPts val="0"/>
                        </a:spcAft>
                      </a:pPr>
                      <a:r>
                        <a:rPr lang="en-US" sz="4000" b="0" ker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II</a:t>
                      </a:r>
                      <a:endParaRPr lang="zh-CN" sz="4000" b="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4000" b="0" ker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0.1</a:t>
                      </a:r>
                      <a:endParaRPr lang="zh-CN" sz="4000" b="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40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2.5</a:t>
                      </a:r>
                      <a:endParaRPr lang="zh-CN" sz="4000" b="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40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0.1</a:t>
                      </a:r>
                      <a:endParaRPr lang="zh-CN" sz="4000" b="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4000" b="0" ker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1.5</a:t>
                      </a:r>
                      <a:endParaRPr lang="zh-CN" sz="4000" b="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4000" b="0" ker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9</a:t>
                      </a:r>
                      <a:endParaRPr lang="zh-CN" sz="4000" b="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indent="66675" algn="ctr">
                        <a:lnSpc>
                          <a:spcPct val="150000"/>
                        </a:lnSpc>
                        <a:spcAft>
                          <a:spcPts val="0"/>
                        </a:spcAft>
                      </a:pPr>
                      <a:r>
                        <a:rPr lang="en-US" sz="4000" b="0" u="sng"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  </a:t>
                      </a:r>
                      <a:endParaRPr lang="zh-CN" sz="4000" b="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785179">
                <a:tc>
                  <a:txBody>
                    <a:bodyPr/>
                    <a:lstStyle/>
                    <a:p>
                      <a:pPr algn="ctr">
                        <a:lnSpc>
                          <a:spcPct val="150000"/>
                        </a:lnSpc>
                        <a:spcAft>
                          <a:spcPts val="0"/>
                        </a:spcAft>
                      </a:pPr>
                      <a:r>
                        <a:rPr lang="en-US" sz="4000" b="0" ker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III</a:t>
                      </a:r>
                      <a:endParaRPr lang="zh-CN" sz="4000" b="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4000" b="0" ker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0.1</a:t>
                      </a:r>
                      <a:endParaRPr lang="zh-CN" sz="4000" b="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indent="66675" algn="ctr">
                        <a:lnSpc>
                          <a:spcPct val="150000"/>
                        </a:lnSpc>
                        <a:spcAft>
                          <a:spcPts val="0"/>
                        </a:spcAft>
                      </a:pPr>
                      <a:r>
                        <a:rPr lang="en-US" sz="4000" b="0" u="sng"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  </a:t>
                      </a:r>
                      <a:endParaRPr lang="zh-CN" sz="4000" b="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40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0.1</a:t>
                      </a:r>
                      <a:endParaRPr lang="zh-CN" sz="4000" b="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40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1.5</a:t>
                      </a:r>
                      <a:endParaRPr lang="zh-CN" sz="4000" b="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40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9</a:t>
                      </a:r>
                      <a:endParaRPr lang="zh-CN" sz="4000" b="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4000" b="0" kern="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30</a:t>
                      </a:r>
                      <a:endParaRPr lang="zh-CN" sz="4000" b="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bl>
          </a:graphicData>
        </a:graphic>
      </p:graphicFrame>
      <p:sp>
        <p:nvSpPr>
          <p:cNvPr id="3" name="Rectangle 2"/>
          <p:cNvSpPr>
            <a:spLocks noChangeArrowheads="1"/>
          </p:cNvSpPr>
          <p:nvPr/>
        </p:nvSpPr>
        <p:spPr bwMode="auto">
          <a:xfrm rot="10800000" flipV="1">
            <a:off x="1968437" y="2493658"/>
            <a:ext cx="2064116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66675"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66675" defTabSz="914400" rtl="0" eaLnBrk="0" fontAlgn="base" latinLnBrk="0" hangingPunct="0">
              <a:lnSpc>
                <a:spcPct val="100000"/>
              </a:lnSpc>
              <a:spcBef>
                <a:spcPct val="0"/>
              </a:spcBef>
              <a:spcAft>
                <a:spcPct val="0"/>
              </a:spcAft>
              <a:buClrTx/>
              <a:buSzTx/>
              <a:buFontTx/>
              <a:buNone/>
            </a:pP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2019</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海淀期中）</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17</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．优化反应条件是研究化学反应的重要方向。</a:t>
            </a:r>
            <a:endPar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66675" defTabSz="914400" rtl="0" eaLnBrk="0" fontAlgn="base" latinLnBrk="0" hangingPunct="0">
              <a:lnSpc>
                <a:spcPct val="150000"/>
              </a:lnSpc>
              <a:spcBef>
                <a:spcPct val="0"/>
              </a:spcBef>
              <a:spcAft>
                <a:spcPct val="0"/>
              </a:spcAft>
              <a:buClrTx/>
              <a:buSzTx/>
              <a:buFontTx/>
              <a:buNone/>
            </a:pP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）以硫代硫酸钠与硫酸的反应</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Na</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S</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O</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 H</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SO</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4</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4000" b="0" i="0" u="none" strike="noStrike" cap="none" spc="-150" normalizeH="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Na</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SO</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4</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 SO</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4000" b="0" i="0" u="none" strike="noStrike" cap="none" normalizeH="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 S↓ + H</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O</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为例，</a:t>
            </a:r>
            <a:endPar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66675" defTabSz="914400" rtl="0" eaLnBrk="0" fontAlgn="base" latinLnBrk="0" hangingPunct="0">
              <a:lnSpc>
                <a:spcPct val="100000"/>
              </a:lnSpc>
              <a:spcBef>
                <a:spcPct val="0"/>
              </a:spcBef>
              <a:spcAft>
                <a:spcPct val="0"/>
              </a:spcAft>
              <a:buClrTx/>
              <a:buSzTx/>
              <a:buFontTx/>
              <a:buNone/>
            </a:pP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探究外界条件对化学反应速率的影响，实验方案如下表所示。</a:t>
            </a:r>
            <a:endPar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矩形 3"/>
          <p:cNvSpPr/>
          <p:nvPr/>
        </p:nvSpPr>
        <p:spPr>
          <a:xfrm>
            <a:off x="3051241" y="9362195"/>
            <a:ext cx="16489681" cy="1938992"/>
          </a:xfrm>
          <a:prstGeom prst="rect">
            <a:avLst/>
          </a:prstGeom>
        </p:spPr>
        <p:txBody>
          <a:bodyPr wrap="square">
            <a:spAutoFit/>
          </a:bodyPr>
          <a:lstStyle/>
          <a:p>
            <a:pPr lvl="0" indent="66675" algn="l" defTabSz="914400" eaLnBrk="0" fontAlgn="base">
              <a:lnSpc>
                <a:spcPct val="150000"/>
              </a:lnSpc>
              <a:spcBef>
                <a:spcPct val="0"/>
              </a:spcBef>
              <a:spcAft>
                <a:spcPct val="0"/>
              </a:spcAft>
            </a:pP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① 表中，</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为</a:t>
            </a:r>
            <a:r>
              <a:rPr lang="zh-CN" altLang="en-US" sz="4000" i="0" u="sng"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为</a:t>
            </a:r>
            <a:r>
              <a:rPr lang="zh-CN" altLang="en-US" sz="4000" i="0" u="sng"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lvl="0" indent="66675" algn="l" defTabSz="914400" eaLnBrk="0" fontAlgn="base">
              <a:lnSpc>
                <a:spcPct val="150000"/>
              </a:lnSpc>
              <a:spcBef>
                <a:spcPct val="0"/>
              </a:spcBef>
              <a:spcAft>
                <a:spcPct val="0"/>
              </a:spcAft>
            </a:pP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② 实验表明，实验</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III</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的反应速率最快，支持这一结论的实验现象为</a:t>
            </a:r>
            <a:r>
              <a:rPr lang="zh-CN" altLang="en-US" sz="4000" i="0" u="sng"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5" name="主讲人：X X老师"/>
          <p:cNvSpPr txBox="1"/>
          <p:nvPr/>
        </p:nvSpPr>
        <p:spPr>
          <a:xfrm>
            <a:off x="8105284" y="8145857"/>
            <a:ext cx="7620349" cy="1784947"/>
          </a:xfrm>
          <a:prstGeom prst="rect">
            <a:avLst/>
          </a:prstGeom>
          <a:ln w="12700">
            <a:miter lim="400000"/>
          </a:ln>
        </p:spPr>
        <p:txBody>
          <a:bodyPr lIns="50799" tIns="50799" rIns="50799" bIns="50799" anchor="b">
            <a:noAutofit/>
          </a:bodyPr>
          <a:lstStyle>
            <a:lvl1pPr defTabSz="363220">
              <a:defRPr sz="6380" i="0">
                <a:solidFill>
                  <a:srgbClr val="F4D799"/>
                </a:solidFill>
                <a:effectLst>
                  <a:outerShdw blurRad="11176" dist="11176" dir="16200000" rotWithShape="0">
                    <a:srgbClr val="000000">
                      <a:alpha val="34000"/>
                    </a:srgbClr>
                  </a:outerShdw>
                </a:effectLst>
                <a:latin typeface="+mn-lt"/>
                <a:ea typeface="+mn-ea"/>
                <a:cs typeface="+mn-cs"/>
                <a:sym typeface="Helvetica Neue"/>
              </a:defRPr>
            </a:lvl1pPr>
          </a:lstStyle>
          <a:p>
            <a:endParaRPr sz="6100" dirty="0"/>
          </a:p>
        </p:txBody>
      </p:sp>
      <p:sp>
        <p:nvSpPr>
          <p:cNvPr id="26" name="初中语文二年级"/>
          <p:cNvSpPr txBox="1"/>
          <p:nvPr/>
        </p:nvSpPr>
        <p:spPr>
          <a:xfrm>
            <a:off x="7623524" y="6888914"/>
            <a:ext cx="8721379" cy="1549451"/>
          </a:xfrm>
          <a:prstGeom prst="rect">
            <a:avLst/>
          </a:prstGeom>
          <a:ln w="12700">
            <a:miter lim="400000"/>
          </a:ln>
        </p:spPr>
        <p:txBody>
          <a:bodyPr lIns="50799" tIns="50799" rIns="50799" bIns="50799" anchor="b">
            <a:normAutofit/>
          </a:bodyPr>
          <a:lstStyle>
            <a:lvl1pPr defTabSz="462280">
              <a:defRPr sz="8120" i="0">
                <a:solidFill>
                  <a:srgbClr val="F4D799"/>
                </a:solidFill>
                <a:effectLst>
                  <a:outerShdw blurRad="14224" dist="14224" dir="16200000" rotWithShape="0">
                    <a:srgbClr val="000000">
                      <a:alpha val="34000"/>
                    </a:srgbClr>
                  </a:outerShdw>
                </a:effectLst>
                <a:latin typeface="+mn-lt"/>
                <a:ea typeface="+mn-ea"/>
                <a:cs typeface="+mn-cs"/>
                <a:sym typeface="Helvetica Neue"/>
              </a:defRPr>
            </a:lvl1pPr>
          </a:lstStyle>
          <a:p>
            <a:endParaRPr dirty="0"/>
          </a:p>
        </p:txBody>
      </p:sp>
      <p:sp>
        <p:nvSpPr>
          <p:cNvPr id="4" name="Rectangle 3"/>
          <p:cNvSpPr>
            <a:spLocks noChangeArrowheads="1"/>
          </p:cNvSpPr>
          <p:nvPr/>
        </p:nvSpPr>
        <p:spPr bwMode="auto">
          <a:xfrm>
            <a:off x="2841021" y="5661000"/>
            <a:ext cx="1683718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469900"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469900" algn="l" defTabSz="914400" rtl="0" eaLnBrk="0" fontAlgn="base" latinLnBrk="0" hangingPunct="0">
              <a:lnSpc>
                <a:spcPct val="150000"/>
              </a:lnSpc>
              <a:spcBef>
                <a:spcPct val="0"/>
              </a:spcBef>
              <a:spcAft>
                <a:spcPct val="0"/>
              </a:spcAft>
              <a:buClrTx/>
              <a:buSzTx/>
              <a:buFontTx/>
              <a:buNone/>
            </a:pP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实际生产中，为了提高银的浸出率需要调节</a:t>
            </a: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pH</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的范围为</a:t>
            </a: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8.5~9.5</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，解释其</a:t>
            </a:r>
            <a:endPar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469900" algn="l" defTabSz="914400" rtl="0" eaLnBrk="0" fontAlgn="base" latinLnBrk="0" hangingPunct="0">
              <a:lnSpc>
                <a:spcPct val="150000"/>
              </a:lnSpc>
              <a:spcBef>
                <a:spcPct val="0"/>
              </a:spcBef>
              <a:spcAft>
                <a:spcPct val="0"/>
              </a:spcAft>
              <a:buClrTx/>
              <a:buSzTx/>
              <a:buFontTx/>
              <a:buNone/>
            </a:pP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原因</a:t>
            </a:r>
            <a:r>
              <a:rPr kumimoji="0" lang="zh-CN" altLang="en-US" sz="4000" b="0" i="0" u="none" strike="noStrike" cap="none" normalizeH="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sng"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矩形 4"/>
          <p:cNvSpPr/>
          <p:nvPr/>
        </p:nvSpPr>
        <p:spPr>
          <a:xfrm>
            <a:off x="1748938" y="1502716"/>
            <a:ext cx="19489197" cy="5170646"/>
          </a:xfrm>
          <a:prstGeom prst="rect">
            <a:avLst/>
          </a:prstGeom>
        </p:spPr>
        <p:txBody>
          <a:bodyPr wrap="square">
            <a:spAutoFit/>
          </a:bodyPr>
          <a:lstStyle/>
          <a:p>
            <a:pPr lvl="0" indent="66675" algn="l" defTabSz="914400" eaLnBrk="0" fontAlgn="base">
              <a:lnSpc>
                <a:spcPct val="150000"/>
              </a:lnSpc>
              <a:spcBef>
                <a:spcPct val="0"/>
              </a:spcBef>
              <a:spcAft>
                <a:spcPct val="0"/>
              </a:spcAft>
            </a:pPr>
            <a:r>
              <a:rPr lang="zh-CN" altLang="en-US" sz="6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① 表中，</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为</a:t>
            </a:r>
            <a:r>
              <a:rPr lang="zh-CN" altLang="en-US" sz="4000" i="0" u="sng"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为</a:t>
            </a:r>
            <a:r>
              <a:rPr lang="zh-CN" altLang="en-US" sz="4000" i="0" u="sng"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lvl="0" indent="66675" algn="l" defTabSz="914400" eaLnBrk="0" fontAlgn="base">
              <a:lnSpc>
                <a:spcPct val="150000"/>
              </a:lnSpc>
              <a:spcBef>
                <a:spcPct val="0"/>
              </a:spcBef>
              <a:spcAft>
                <a:spcPct val="0"/>
              </a:spcAft>
            </a:pP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② 实验表明，实验</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III</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的反应速率最快，支持这一结论的实验现象为</a:t>
            </a:r>
            <a:r>
              <a:rPr lang="zh-CN" altLang="en-US" sz="4000" i="0" u="sng"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lvl="0" indent="66675" algn="l" defTabSz="914400" eaLnBrk="0" fontAlgn="base">
              <a:lnSpc>
                <a:spcPct val="150000"/>
              </a:lnSpc>
              <a:spcBef>
                <a:spcPct val="0"/>
              </a:spcBef>
              <a:spcAft>
                <a:spcPct val="0"/>
              </a:spcAft>
            </a:pP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）硫代硫酸钠可用于从含氧化银的矿渣中浸出银，反应如下：</a:t>
            </a:r>
            <a:endPar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a:p>
            <a:pPr indent="66675" algn="l" defTabSz="914400" eaLnBrk="0" fontAlgn="base">
              <a:lnSpc>
                <a:spcPct val="150000"/>
              </a:lnSpc>
              <a:spcBef>
                <a:spcPct val="0"/>
              </a:spcBef>
              <a:spcAft>
                <a:spcPct val="0"/>
              </a:spcAft>
            </a:pP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Ag</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O + 4S</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3 </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 H</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O         </a:t>
            </a:r>
            <a:r>
              <a:rPr lang="en-US" altLang="zh-CN" sz="1000" i="0" dirty="0">
                <a:solidFill>
                  <a:srgbClr val="FFC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2[Ag(S</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3</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3-</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+ 2OH</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a:p>
            <a:pPr lvl="0" indent="66675" algn="l" defTabSz="914400" eaLnBrk="0" fontAlgn="base">
              <a:lnSpc>
                <a:spcPct val="150000"/>
              </a:lnSpc>
              <a:spcBef>
                <a:spcPct val="0"/>
              </a:spcBef>
              <a:spcAft>
                <a:spcPct val="0"/>
              </a:spcAft>
            </a:pPr>
            <a:endParaRPr lang="zh-CN" altLang="en-US" sz="4000" dirty="0">
              <a:solidFill>
                <a:srgbClr val="FFFFFF"/>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6" name="组合 15"/>
          <p:cNvGrpSpPr/>
          <p:nvPr/>
        </p:nvGrpSpPr>
        <p:grpSpPr>
          <a:xfrm>
            <a:off x="8336280" y="5134640"/>
            <a:ext cx="999697" cy="421909"/>
            <a:chOff x="9886950" y="7333916"/>
            <a:chExt cx="1490770" cy="511333"/>
          </a:xfrm>
        </p:grpSpPr>
        <p:grpSp>
          <p:nvGrpSpPr>
            <p:cNvPr id="17" name="组合 16"/>
            <p:cNvGrpSpPr/>
            <p:nvPr/>
          </p:nvGrpSpPr>
          <p:grpSpPr>
            <a:xfrm>
              <a:off x="9886950" y="7333916"/>
              <a:ext cx="1490770" cy="190834"/>
              <a:chOff x="9886950" y="7333916"/>
              <a:chExt cx="1490770" cy="190834"/>
            </a:xfrm>
          </p:grpSpPr>
          <p:cxnSp>
            <p:nvCxnSpPr>
              <p:cNvPr id="21" name="直接连接符 20"/>
              <p:cNvCxnSpPr/>
              <p:nvPr/>
            </p:nvCxnSpPr>
            <p:spPr>
              <a:xfrm flipV="1">
                <a:off x="9886950" y="7499350"/>
                <a:ext cx="1390650" cy="25400"/>
              </a:xfrm>
              <a:prstGeom prst="line">
                <a:avLst/>
              </a:prstGeom>
              <a:ln w="57150">
                <a:solidFill>
                  <a:srgbClr val="FFC000"/>
                </a:solidFill>
              </a:ln>
            </p:spPr>
            <p:style>
              <a:lnRef idx="1">
                <a:schemeClr val="accent3"/>
              </a:lnRef>
              <a:fillRef idx="0">
                <a:schemeClr val="accent3"/>
              </a:fillRef>
              <a:effectRef idx="0">
                <a:schemeClr val="accent3"/>
              </a:effectRef>
              <a:fontRef idx="minor">
                <a:schemeClr val="tx1"/>
              </a:fontRef>
            </p:style>
          </p:cxnSp>
          <p:sp>
            <p:nvSpPr>
              <p:cNvPr id="22" name="直角三角形 21"/>
              <p:cNvSpPr/>
              <p:nvPr/>
            </p:nvSpPr>
            <p:spPr>
              <a:xfrm>
                <a:off x="10958620" y="7333916"/>
                <a:ext cx="419100" cy="190834"/>
              </a:xfrm>
              <a:prstGeom prst="rtTriangl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nvGrpSpPr>
            <p:cNvPr id="18" name="组合 17"/>
            <p:cNvGrpSpPr/>
            <p:nvPr/>
          </p:nvGrpSpPr>
          <p:grpSpPr>
            <a:xfrm rot="10800000">
              <a:off x="9886950" y="7654415"/>
              <a:ext cx="1490770" cy="190834"/>
              <a:chOff x="9886950" y="7333916"/>
              <a:chExt cx="1490770" cy="190834"/>
            </a:xfrm>
          </p:grpSpPr>
          <p:cxnSp>
            <p:nvCxnSpPr>
              <p:cNvPr id="19" name="直接连接符 18"/>
              <p:cNvCxnSpPr/>
              <p:nvPr/>
            </p:nvCxnSpPr>
            <p:spPr>
              <a:xfrm flipV="1">
                <a:off x="9886950" y="7499350"/>
                <a:ext cx="1390650" cy="25400"/>
              </a:xfrm>
              <a:prstGeom prst="line">
                <a:avLst/>
              </a:prstGeom>
              <a:ln w="57150">
                <a:solidFill>
                  <a:srgbClr val="FFC000"/>
                </a:solidFill>
              </a:ln>
            </p:spPr>
            <p:style>
              <a:lnRef idx="1">
                <a:schemeClr val="accent3"/>
              </a:lnRef>
              <a:fillRef idx="0">
                <a:schemeClr val="accent3"/>
              </a:fillRef>
              <a:effectRef idx="0">
                <a:schemeClr val="accent3"/>
              </a:effectRef>
              <a:fontRef idx="minor">
                <a:schemeClr val="tx1"/>
              </a:fontRef>
            </p:style>
          </p:cxnSp>
          <p:sp>
            <p:nvSpPr>
              <p:cNvPr id="20" name="直角三角形 19"/>
              <p:cNvSpPr/>
              <p:nvPr/>
            </p:nvSpPr>
            <p:spPr>
              <a:xfrm>
                <a:off x="10958620" y="7333916"/>
                <a:ext cx="419100" cy="190834"/>
              </a:xfrm>
              <a:prstGeom prst="rtTriangl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sp>
        <p:nvSpPr>
          <p:cNvPr id="14" name="文本框 13"/>
          <p:cNvSpPr txBox="1"/>
          <p:nvPr/>
        </p:nvSpPr>
        <p:spPr>
          <a:xfrm>
            <a:off x="10686273" y="6470743"/>
            <a:ext cx="127635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800" b="0" i="0" u="none" strike="noStrike" cap="none" spc="0" normalizeH="0" baseline="0" dirty="0">
                <a:ln>
                  <a:noFill/>
                </a:ln>
                <a:solidFill>
                  <a:srgbClr val="FFFFFF">
                    <a:alpha val="80000"/>
                  </a:srgbClr>
                </a:solidFill>
                <a:effectLst/>
                <a:uFillTx/>
                <a:latin typeface="Times New Roman" panose="02020603050405020304" pitchFamily="18" charset="0"/>
                <a:cs typeface="Times New Roman" panose="02020603050405020304" pitchFamily="18" charset="0"/>
                <a:sym typeface="Hoefler Text"/>
              </a:rPr>
              <a:t>2-</a:t>
            </a:r>
            <a:endParaRPr kumimoji="0" lang="zh-CN" altLang="en-US" sz="2800" b="0" i="0" u="none" strike="noStrike" cap="none" spc="0" normalizeH="0" baseline="0" dirty="0">
              <a:ln>
                <a:noFill/>
              </a:ln>
              <a:solidFill>
                <a:srgbClr val="FFFFFF">
                  <a:alpha val="80000"/>
                </a:srgbClr>
              </a:solidFill>
              <a:effectLst/>
              <a:uFillTx/>
              <a:latin typeface="Times New Roman" panose="02020603050405020304" pitchFamily="18" charset="0"/>
              <a:cs typeface="Times New Roman" panose="02020603050405020304" pitchFamily="18" charset="0"/>
              <a:sym typeface="Hoefler Text"/>
            </a:endParaRPr>
          </a:p>
        </p:txBody>
      </p:sp>
      <p:sp>
        <p:nvSpPr>
          <p:cNvPr id="15" name="TextBox 48"/>
          <p:cNvSpPr txBox="1"/>
          <p:nvPr/>
        </p:nvSpPr>
        <p:spPr>
          <a:xfrm>
            <a:off x="7653978" y="9621392"/>
            <a:ext cx="2195975"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单一反应单一变量</a:t>
            </a:r>
            <a:endParaRPr lang="en-US" altLang="zh-CN" dirty="0"/>
          </a:p>
        </p:txBody>
      </p:sp>
      <p:sp>
        <p:nvSpPr>
          <p:cNvPr id="23" name="TextBox 51"/>
          <p:cNvSpPr txBox="1"/>
          <p:nvPr/>
        </p:nvSpPr>
        <p:spPr>
          <a:xfrm>
            <a:off x="10924529" y="9621391"/>
            <a:ext cx="1922879"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altLang="zh-CN" dirty="0"/>
          </a:p>
          <a:p>
            <a:r>
              <a:rPr lang="zh-CN" altLang="en-US" dirty="0"/>
              <a:t>反应叠加</a:t>
            </a:r>
            <a:endParaRPr lang="en-US" altLang="zh-CN" dirty="0"/>
          </a:p>
          <a:p>
            <a:endParaRPr lang="en-US" altLang="zh-CN" dirty="0"/>
          </a:p>
        </p:txBody>
      </p:sp>
      <p:sp>
        <p:nvSpPr>
          <p:cNvPr id="24" name="TextBox 54"/>
          <p:cNvSpPr txBox="1"/>
          <p:nvPr/>
        </p:nvSpPr>
        <p:spPr>
          <a:xfrm>
            <a:off x="13490205" y="9604381"/>
            <a:ext cx="2061879" cy="122746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相互关联和竞争</a:t>
            </a:r>
            <a:endParaRPr lang="en-US" altLang="zh-CN" dirty="0"/>
          </a:p>
        </p:txBody>
      </p:sp>
      <p:cxnSp>
        <p:nvCxnSpPr>
          <p:cNvPr id="27" name="直接箭头连接符 26"/>
          <p:cNvCxnSpPr/>
          <p:nvPr/>
        </p:nvCxnSpPr>
        <p:spPr>
          <a:xfrm>
            <a:off x="10146859" y="10153054"/>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8" name="直接箭头连接符 27"/>
          <p:cNvCxnSpPr/>
          <p:nvPr/>
        </p:nvCxnSpPr>
        <p:spPr>
          <a:xfrm>
            <a:off x="12978835" y="10153054"/>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9" name="TextBox 53"/>
          <p:cNvSpPr txBox="1"/>
          <p:nvPr/>
        </p:nvSpPr>
        <p:spPr>
          <a:xfrm>
            <a:off x="10753869" y="11542291"/>
            <a:ext cx="2061889" cy="895336"/>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隐性因素</a:t>
            </a:r>
            <a:endParaRPr lang="en-US" altLang="zh-CN" dirty="0">
              <a:solidFill>
                <a:srgbClr val="FFC000"/>
              </a:solidFill>
            </a:endParaRPr>
          </a:p>
        </p:txBody>
      </p:sp>
      <p:sp>
        <p:nvSpPr>
          <p:cNvPr id="30" name="右大括号 29"/>
          <p:cNvSpPr/>
          <p:nvPr/>
        </p:nvSpPr>
        <p:spPr>
          <a:xfrm rot="16200000" flipH="1" flipV="1">
            <a:off x="11477287" y="8134742"/>
            <a:ext cx="420821" cy="6140746"/>
          </a:xfrm>
          <a:prstGeom prst="rightBrac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2" name="矩形 1"/>
          <p:cNvSpPr/>
          <p:nvPr/>
        </p:nvSpPr>
        <p:spPr>
          <a:xfrm>
            <a:off x="3740260" y="8675308"/>
            <a:ext cx="16350396" cy="646331"/>
          </a:xfrm>
          <a:prstGeom prst="rect">
            <a:avLst/>
          </a:prstGeom>
        </p:spPr>
        <p:txBody>
          <a:bodyPr wrap="square">
            <a:spAutoFit/>
          </a:bodyPr>
          <a:lstStyle/>
          <a:p>
            <a:r>
              <a:rPr lang="en-US" altLang="zh-CN" sz="36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Na</a:t>
            </a:r>
            <a:r>
              <a:rPr lang="en-US" altLang="zh-CN" sz="36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36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S</a:t>
            </a:r>
            <a:r>
              <a:rPr lang="en-US" altLang="zh-CN" sz="36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36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36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3</a:t>
            </a:r>
            <a:r>
              <a:rPr lang="en-US" altLang="zh-CN" sz="36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 H</a:t>
            </a:r>
            <a:r>
              <a:rPr lang="en-US" altLang="zh-CN" sz="36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36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SO</a:t>
            </a:r>
            <a:r>
              <a:rPr lang="en-US" altLang="zh-CN" sz="36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36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3600" i="0" spc="-15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36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Na</a:t>
            </a:r>
            <a:r>
              <a:rPr lang="en-US" altLang="zh-CN" sz="36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36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SO</a:t>
            </a:r>
            <a:r>
              <a:rPr lang="en-US" altLang="zh-CN" sz="36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36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 SO</a:t>
            </a:r>
            <a:r>
              <a:rPr lang="en-US" altLang="zh-CN" sz="36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36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 + S↓ + H</a:t>
            </a:r>
            <a:r>
              <a:rPr lang="en-US" altLang="zh-CN" sz="36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36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O</a:t>
            </a:r>
            <a:endParaRPr lang="zh-CN" altLang="en-US" sz="3600" dirty="0"/>
          </a:p>
        </p:txBody>
      </p:sp>
      <p:sp>
        <p:nvSpPr>
          <p:cNvPr id="9" name="矩形 8"/>
          <p:cNvSpPr/>
          <p:nvPr/>
        </p:nvSpPr>
        <p:spPr>
          <a:xfrm>
            <a:off x="4782471" y="6488507"/>
            <a:ext cx="11942796" cy="2214837"/>
          </a:xfrm>
          <a:prstGeom prst="rect">
            <a:avLst/>
          </a:prstGeom>
        </p:spPr>
        <p:txBody>
          <a:bodyPr wrap="square">
            <a:spAutoFit/>
          </a:bodyPr>
          <a:lstStyle/>
          <a:p>
            <a:pPr marL="269875" indent="-269875" algn="just">
              <a:lnSpc>
                <a:spcPct val="150000"/>
              </a:lnSpc>
              <a:tabLst>
                <a:tab pos="5274310" algn="r"/>
              </a:tabLst>
            </a:pPr>
            <a:r>
              <a:rPr lang="zh-CN" altLang="zh-CN" sz="32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若</a:t>
            </a:r>
            <a:r>
              <a:rPr lang="en-US" altLang="zh-CN" sz="3200" i="0" kern="100" spc="-2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pH</a:t>
            </a:r>
            <a:r>
              <a:rPr lang="zh-CN" altLang="zh-CN" sz="3200" i="0" kern="100" spc="-2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小于</a:t>
            </a:r>
            <a:r>
              <a:rPr lang="en-US" altLang="zh-CN" sz="3200" i="0" kern="100" spc="-2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8.5</a:t>
            </a:r>
            <a:r>
              <a:rPr lang="zh-CN" altLang="zh-CN" sz="3200" i="0" kern="100" spc="-2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3200" kern="100" spc="-2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3200" i="0" kern="100" spc="-2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3200" i="0" kern="100" spc="-2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3200" i="0" kern="100" spc="-2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sz="3200" i="0" kern="100" spc="-2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增大，</a:t>
            </a:r>
            <a:r>
              <a:rPr lang="en-US" altLang="zh-CN" sz="3200" i="0" kern="100" spc="-2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3200" i="0" kern="100" spc="-2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sz="3200" i="0" kern="100" spc="-2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与</a:t>
            </a:r>
            <a:r>
              <a:rPr lang="en-US" altLang="zh-CN" sz="32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S</a:t>
            </a:r>
            <a:r>
              <a:rPr lang="en-US" altLang="zh-CN" sz="32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32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32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lang="en-US" altLang="zh-CN" sz="28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3200" i="0" kern="100" spc="-2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反应使</a:t>
            </a:r>
            <a:r>
              <a:rPr lang="en-US" altLang="zh-CN" sz="3200" kern="100" spc="-2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3200" i="0" kern="100" spc="-2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(S</a:t>
            </a:r>
            <a:r>
              <a:rPr lang="en-US" altLang="zh-CN" sz="3200" i="0" kern="100" spc="-2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3200" i="0" kern="100" spc="-2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3200" i="0" kern="100" spc="-2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 </a:t>
            </a:r>
            <a:r>
              <a:rPr lang="en-US" altLang="zh-CN" sz="3200" i="0" kern="100" spc="-2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sz="3200" i="0" kern="100" spc="-2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减小，不利于反应正向进行，</a:t>
            </a:r>
            <a:r>
              <a:rPr lang="zh-CN" altLang="zh-CN" sz="32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浸出率下降；若</a:t>
            </a:r>
            <a:r>
              <a:rPr lang="en-US" altLang="zh-CN" sz="32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pH</a:t>
            </a:r>
            <a:r>
              <a:rPr lang="zh-CN" altLang="zh-CN" sz="32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大于</a:t>
            </a:r>
            <a:r>
              <a:rPr lang="en-US" altLang="zh-CN" sz="32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9.5</a:t>
            </a:r>
            <a:r>
              <a:rPr lang="zh-CN" altLang="zh-CN" sz="32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32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32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(OH</a:t>
            </a:r>
            <a:r>
              <a:rPr lang="en-US" altLang="zh-CN" sz="3200" i="0" kern="10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32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sz="32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增大，不利于反应正向进行，浸出率下降</a:t>
            </a:r>
            <a:r>
              <a:rPr lang="zh-CN" altLang="en-US" sz="32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zh-CN" sz="32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1" name="文本框 30"/>
          <p:cNvSpPr txBox="1"/>
          <p:nvPr/>
        </p:nvSpPr>
        <p:spPr>
          <a:xfrm>
            <a:off x="5850002" y="4769512"/>
            <a:ext cx="127635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800" b="0" i="0" u="none" strike="noStrike" cap="none" spc="0" normalizeH="0" baseline="0" dirty="0">
                <a:ln>
                  <a:noFill/>
                </a:ln>
                <a:solidFill>
                  <a:srgbClr val="FFC000">
                    <a:alpha val="80000"/>
                  </a:srgbClr>
                </a:solidFill>
                <a:effectLst/>
                <a:uFillTx/>
                <a:latin typeface="Times New Roman" panose="02020603050405020304" pitchFamily="18" charset="0"/>
                <a:cs typeface="Times New Roman" panose="02020603050405020304" pitchFamily="18" charset="0"/>
                <a:sym typeface="Hoefler Text"/>
              </a:rPr>
              <a:t>2-</a:t>
            </a:r>
            <a:endParaRPr kumimoji="0" lang="zh-CN" altLang="en-US" sz="2800" b="0" i="0" u="none" strike="noStrike" cap="none" spc="0" normalizeH="0" baseline="0" dirty="0">
              <a:ln>
                <a:noFill/>
              </a:ln>
              <a:solidFill>
                <a:srgbClr val="FFC000">
                  <a:alpha val="80000"/>
                </a:srgbClr>
              </a:solidFill>
              <a:effectLst/>
              <a:uFillTx/>
              <a:latin typeface="Times New Roman" panose="02020603050405020304" pitchFamily="18" charset="0"/>
              <a:cs typeface="Times New Roman" panose="02020603050405020304" pitchFamily="18" charset="0"/>
              <a:sym typeface="Hoefler Text"/>
            </a:endParaRPr>
          </a:p>
        </p:txBody>
      </p:sp>
      <p:sp>
        <p:nvSpPr>
          <p:cNvPr id="32" name="文本框 31"/>
          <p:cNvSpPr txBox="1"/>
          <p:nvPr/>
        </p:nvSpPr>
        <p:spPr>
          <a:xfrm>
            <a:off x="13225988" y="6498954"/>
            <a:ext cx="127635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800" b="0" i="0" u="none" strike="noStrike" cap="none" spc="0" normalizeH="0" baseline="0" dirty="0">
                <a:ln>
                  <a:noFill/>
                </a:ln>
                <a:solidFill>
                  <a:srgbClr val="FFFFFF">
                    <a:alpha val="80000"/>
                  </a:srgbClr>
                </a:solidFill>
                <a:effectLst/>
                <a:uFillTx/>
                <a:latin typeface="Times New Roman" panose="02020603050405020304" pitchFamily="18" charset="0"/>
                <a:cs typeface="Times New Roman" panose="02020603050405020304" pitchFamily="18" charset="0"/>
                <a:sym typeface="Hoefler Text"/>
              </a:rPr>
              <a:t>2- </a:t>
            </a:r>
            <a:endParaRPr kumimoji="0" lang="zh-CN" altLang="en-US" sz="2800" b="0" i="0" u="none" strike="noStrike" cap="none" spc="0" normalizeH="0" baseline="0" dirty="0">
              <a:ln>
                <a:noFill/>
              </a:ln>
              <a:solidFill>
                <a:srgbClr val="FFFFFF">
                  <a:alpha val="80000"/>
                </a:srgbClr>
              </a:solidFill>
              <a:effectLst/>
              <a:uFillTx/>
              <a:latin typeface="Times New Roman" panose="02020603050405020304" pitchFamily="18" charset="0"/>
              <a:cs typeface="Times New Roman" panose="02020603050405020304" pitchFamily="18" charset="0"/>
              <a:sym typeface="Hoefler Text"/>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0" y="1661731"/>
            <a:ext cx="14051902" cy="93358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zh-CN" altLang="en-US" sz="5400" i="0" dirty="0">
                <a:solidFill>
                  <a:srgbClr val="FFC000">
                    <a:alpha val="80000"/>
                  </a:srgbClr>
                </a:solidFill>
                <a:effectLst/>
                <a:latin typeface="黑体" panose="02010609060101010101" pitchFamily="49" charset="-122"/>
                <a:ea typeface="黑体" panose="02010609060101010101" pitchFamily="49" charset="-122"/>
              </a:rPr>
              <a:t>     工业生产类综合问题分析解释要点</a:t>
            </a:r>
            <a:endParaRPr lang="zh-CN" altLang="en-US" sz="5400" i="0" dirty="0">
              <a:solidFill>
                <a:srgbClr val="FFC000">
                  <a:alpha val="80000"/>
                </a:srgbClr>
              </a:solidFill>
              <a:effectLst/>
              <a:latin typeface="黑体" panose="02010609060101010101" pitchFamily="49" charset="-122"/>
              <a:ea typeface="黑体" panose="02010609060101010101" pitchFamily="49" charset="-122"/>
            </a:endParaRPr>
          </a:p>
        </p:txBody>
      </p:sp>
      <p:sp>
        <p:nvSpPr>
          <p:cNvPr id="5" name="圆角矩形 19"/>
          <p:cNvSpPr/>
          <p:nvPr/>
        </p:nvSpPr>
        <p:spPr>
          <a:xfrm>
            <a:off x="2421387"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确定目标反应</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6" name="圆角矩形 9"/>
          <p:cNvSpPr/>
          <p:nvPr/>
        </p:nvSpPr>
        <p:spPr>
          <a:xfrm>
            <a:off x="5701441"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寻找角度</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8" name="圆角矩形 14"/>
          <p:cNvSpPr/>
          <p:nvPr/>
        </p:nvSpPr>
        <p:spPr>
          <a:xfrm>
            <a:off x="8981495"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确定自变量</a:t>
            </a:r>
            <a:endParaRPr lang="en-US" altLang="zh-CN" sz="3200" i="0" dirty="0">
              <a:solidFill>
                <a:srgbClr val="FFFFFF"/>
              </a:solidFill>
              <a:effectLst/>
              <a:latin typeface="黑体" panose="02010609060101010101" pitchFamily="49" charset="-122"/>
              <a:ea typeface="黑体" panose="02010609060101010101" pitchFamily="49" charset="-122"/>
            </a:endParaRPr>
          </a:p>
          <a:p>
            <a:pPr algn="ctr"/>
            <a:r>
              <a:rPr lang="zh-CN" altLang="en-US" sz="3200" i="0" dirty="0">
                <a:solidFill>
                  <a:srgbClr val="FFFFFF"/>
                </a:solidFill>
                <a:effectLst/>
                <a:latin typeface="黑体" panose="02010609060101010101" pitchFamily="49" charset="-122"/>
                <a:ea typeface="黑体" panose="02010609060101010101" pitchFamily="49" charset="-122"/>
              </a:rPr>
              <a:t>与因变量</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10" name="圆角矩形 15"/>
          <p:cNvSpPr/>
          <p:nvPr/>
        </p:nvSpPr>
        <p:spPr>
          <a:xfrm>
            <a:off x="12261549"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确定相互关联的因素或反应</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14" name="圆角矩形 17"/>
          <p:cNvSpPr/>
          <p:nvPr/>
        </p:nvSpPr>
        <p:spPr>
          <a:xfrm>
            <a:off x="18821658"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关联分析解释</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cxnSp>
        <p:nvCxnSpPr>
          <p:cNvPr id="17" name="直接箭头连接符 16"/>
          <p:cNvCxnSpPr>
            <a:stCxn id="5" idx="3"/>
            <a:endCxn id="6" idx="1"/>
          </p:cNvCxnSpPr>
          <p:nvPr/>
        </p:nvCxnSpPr>
        <p:spPr>
          <a:xfrm>
            <a:off x="5190071" y="3693440"/>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8" name="直接箭头连接符 17"/>
          <p:cNvCxnSpPr/>
          <p:nvPr/>
        </p:nvCxnSpPr>
        <p:spPr>
          <a:xfrm>
            <a:off x="8470125" y="3693440"/>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9" name="直接箭头连接符 18"/>
          <p:cNvCxnSpPr/>
          <p:nvPr/>
        </p:nvCxnSpPr>
        <p:spPr>
          <a:xfrm>
            <a:off x="11750179" y="3667737"/>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7" name="TextBox 16"/>
          <p:cNvSpPr txBox="1"/>
          <p:nvPr/>
        </p:nvSpPr>
        <p:spPr>
          <a:xfrm>
            <a:off x="5874137" y="6392962"/>
            <a:ext cx="671181" cy="2670952"/>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条件优化</a:t>
            </a:r>
            <a:endParaRPr lang="zh-CN" altLang="en-US" dirty="0"/>
          </a:p>
        </p:txBody>
      </p:sp>
      <p:cxnSp>
        <p:nvCxnSpPr>
          <p:cNvPr id="28" name="直接箭头连接符 27"/>
          <p:cNvCxnSpPr/>
          <p:nvPr/>
        </p:nvCxnSpPr>
        <p:spPr>
          <a:xfrm flipV="1">
            <a:off x="7066841" y="10677588"/>
            <a:ext cx="2" cy="1"/>
          </a:xfrm>
          <a:prstGeom prst="straightConnector1">
            <a:avLst/>
          </a:prstGeom>
          <a:noFill/>
          <a:ln w="9525" cap="flat">
            <a:solidFill>
              <a:srgbClr val="FFFFFF"/>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31" name="直接连接符 30"/>
          <p:cNvCxnSpPr/>
          <p:nvPr/>
        </p:nvCxnSpPr>
        <p:spPr>
          <a:xfrm>
            <a:off x="9289081" y="12316417"/>
            <a:ext cx="0" cy="0"/>
          </a:xfrm>
          <a:prstGeom prst="line">
            <a:avLst/>
          </a:prstGeom>
          <a:noFill/>
          <a:ln w="9525" cap="flat">
            <a:solidFill>
              <a:srgbClr val="FFFFFF"/>
            </a:solidFill>
            <a:prstDash val="solid"/>
            <a:miter lim="400000"/>
          </a:ln>
          <a:effectLst/>
          <a:sp3d/>
        </p:spPr>
        <p:style>
          <a:lnRef idx="0">
            <a:scrgbClr r="0" g="0" b="0"/>
          </a:lnRef>
          <a:fillRef idx="0">
            <a:scrgbClr r="0" g="0" b="0"/>
          </a:fillRef>
          <a:effectRef idx="0">
            <a:scrgbClr r="0" g="0" b="0"/>
          </a:effectRef>
          <a:fontRef idx="none"/>
        </p:style>
      </p:cxnSp>
      <p:cxnSp>
        <p:nvCxnSpPr>
          <p:cNvPr id="33" name="直接箭头连接符 32"/>
          <p:cNvCxnSpPr/>
          <p:nvPr/>
        </p:nvCxnSpPr>
        <p:spPr>
          <a:xfrm flipV="1">
            <a:off x="6722574" y="7695477"/>
            <a:ext cx="766916" cy="8"/>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4" name="TextBox 55"/>
          <p:cNvSpPr txBox="1"/>
          <p:nvPr/>
        </p:nvSpPr>
        <p:spPr>
          <a:xfrm>
            <a:off x="8568642" y="6060598"/>
            <a:ext cx="2088225" cy="933588"/>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化学反应速率</a:t>
            </a:r>
            <a:endParaRPr lang="zh-CN" altLang="en-US" dirty="0"/>
          </a:p>
        </p:txBody>
      </p:sp>
      <p:cxnSp>
        <p:nvCxnSpPr>
          <p:cNvPr id="36" name="直接箭头连接符 35"/>
          <p:cNvCxnSpPr/>
          <p:nvPr/>
        </p:nvCxnSpPr>
        <p:spPr>
          <a:xfrm>
            <a:off x="7618799" y="6624536"/>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2" name="TextBox 48"/>
          <p:cNvSpPr txBox="1"/>
          <p:nvPr/>
        </p:nvSpPr>
        <p:spPr>
          <a:xfrm>
            <a:off x="13496801" y="6973352"/>
            <a:ext cx="2195975"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单一反应单一变量</a:t>
            </a:r>
            <a:endParaRPr lang="en-US" altLang="zh-CN" dirty="0"/>
          </a:p>
        </p:txBody>
      </p:sp>
      <p:sp>
        <p:nvSpPr>
          <p:cNvPr id="43" name="TextBox 51"/>
          <p:cNvSpPr txBox="1"/>
          <p:nvPr/>
        </p:nvSpPr>
        <p:spPr>
          <a:xfrm>
            <a:off x="16767352" y="6973351"/>
            <a:ext cx="1922879"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altLang="zh-CN" dirty="0"/>
          </a:p>
          <a:p>
            <a:r>
              <a:rPr lang="zh-CN" altLang="en-US" dirty="0">
                <a:solidFill>
                  <a:srgbClr val="FFC000"/>
                </a:solidFill>
              </a:rPr>
              <a:t>因素叠加</a:t>
            </a:r>
            <a:endParaRPr lang="en-US" altLang="zh-CN" dirty="0">
              <a:solidFill>
                <a:srgbClr val="FFC000"/>
              </a:solidFill>
            </a:endParaRPr>
          </a:p>
          <a:p>
            <a:r>
              <a:rPr lang="zh-CN" altLang="en-US" dirty="0">
                <a:solidFill>
                  <a:srgbClr val="FFC000"/>
                </a:solidFill>
              </a:rPr>
              <a:t>反应叠加</a:t>
            </a:r>
            <a:endParaRPr lang="en-US" altLang="zh-CN" dirty="0">
              <a:solidFill>
                <a:srgbClr val="FFC000"/>
              </a:solidFill>
            </a:endParaRPr>
          </a:p>
          <a:p>
            <a:endParaRPr lang="en-US" altLang="zh-CN" dirty="0"/>
          </a:p>
        </p:txBody>
      </p:sp>
      <p:sp>
        <p:nvSpPr>
          <p:cNvPr id="45" name="TextBox 54"/>
          <p:cNvSpPr txBox="1"/>
          <p:nvPr/>
        </p:nvSpPr>
        <p:spPr>
          <a:xfrm>
            <a:off x="19333028" y="6956341"/>
            <a:ext cx="2061879" cy="122746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相互关联和竞争</a:t>
            </a:r>
            <a:endParaRPr lang="en-US" altLang="zh-CN" dirty="0">
              <a:solidFill>
                <a:srgbClr val="FFC000"/>
              </a:solidFill>
            </a:endParaRPr>
          </a:p>
        </p:txBody>
      </p:sp>
      <p:sp>
        <p:nvSpPr>
          <p:cNvPr id="50" name="TextBox 49"/>
          <p:cNvSpPr txBox="1"/>
          <p:nvPr/>
        </p:nvSpPr>
        <p:spPr>
          <a:xfrm>
            <a:off x="11838784" y="6525306"/>
            <a:ext cx="708583" cy="2167366"/>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影响因素</a:t>
            </a:r>
            <a:endParaRPr lang="en-US" altLang="zh-CN" dirty="0"/>
          </a:p>
        </p:txBody>
      </p:sp>
      <p:cxnSp>
        <p:nvCxnSpPr>
          <p:cNvPr id="68" name="直接连接符 67"/>
          <p:cNvCxnSpPr/>
          <p:nvPr/>
        </p:nvCxnSpPr>
        <p:spPr>
          <a:xfrm flipH="1" flipV="1">
            <a:off x="7614151" y="6624536"/>
            <a:ext cx="4648" cy="2186815"/>
          </a:xfrm>
          <a:prstGeom prst="line">
            <a:avLst/>
          </a:prstGeom>
          <a:noFill/>
          <a:ln w="57150" cap="flat">
            <a:solidFill>
              <a:srgbClr val="D2A10A"/>
            </a:solidFill>
            <a:prstDash val="solid"/>
            <a:miter lim="400000"/>
            <a:headEnd type="none" w="med" len="med"/>
            <a:tailEnd type="none" w="med" len="med"/>
          </a:ln>
          <a:effectLst/>
          <a:sp3d/>
        </p:spPr>
        <p:style>
          <a:lnRef idx="0">
            <a:scrgbClr r="0" g="0" b="0"/>
          </a:lnRef>
          <a:fillRef idx="0">
            <a:scrgbClr r="0" g="0" b="0"/>
          </a:fillRef>
          <a:effectRef idx="0">
            <a:scrgbClr r="0" g="0" b="0"/>
          </a:effectRef>
          <a:fontRef idx="none"/>
        </p:style>
      </p:cxnSp>
      <p:cxnSp>
        <p:nvCxnSpPr>
          <p:cNvPr id="81" name="直接箭头连接符 80"/>
          <p:cNvCxnSpPr/>
          <p:nvPr/>
        </p:nvCxnSpPr>
        <p:spPr>
          <a:xfrm>
            <a:off x="10745472" y="6525306"/>
            <a:ext cx="100470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2" name="直接箭头连接符 81"/>
          <p:cNvCxnSpPr/>
          <p:nvPr/>
        </p:nvCxnSpPr>
        <p:spPr>
          <a:xfrm>
            <a:off x="12845706" y="7570071"/>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3" name="直接箭头连接符 82"/>
          <p:cNvCxnSpPr/>
          <p:nvPr/>
        </p:nvCxnSpPr>
        <p:spPr>
          <a:xfrm>
            <a:off x="15989682" y="7505014"/>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4" name="直接箭头连接符 83"/>
          <p:cNvCxnSpPr/>
          <p:nvPr/>
        </p:nvCxnSpPr>
        <p:spPr>
          <a:xfrm>
            <a:off x="18821658" y="7505014"/>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5" name="文本框 84"/>
          <p:cNvSpPr txBox="1"/>
          <p:nvPr/>
        </p:nvSpPr>
        <p:spPr>
          <a:xfrm>
            <a:off x="315775" y="4632156"/>
            <a:ext cx="14051902" cy="93358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54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rPr>
              <a:t>工业生产类综合问题解决思路</a:t>
            </a:r>
            <a:endParaRPr kumimoji="0" lang="zh-CN" altLang="en-US" sz="54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endParaRPr>
          </a:p>
        </p:txBody>
      </p:sp>
      <p:sp>
        <p:nvSpPr>
          <p:cNvPr id="47" name="TextBox 55"/>
          <p:cNvSpPr txBox="1"/>
          <p:nvPr/>
        </p:nvSpPr>
        <p:spPr>
          <a:xfrm>
            <a:off x="8568642" y="8321427"/>
            <a:ext cx="2088225" cy="742488"/>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化学平衡</a:t>
            </a:r>
            <a:endParaRPr lang="zh-CN" altLang="en-US" dirty="0"/>
          </a:p>
        </p:txBody>
      </p:sp>
      <p:cxnSp>
        <p:nvCxnSpPr>
          <p:cNvPr id="51" name="直接箭头连接符 50"/>
          <p:cNvCxnSpPr/>
          <p:nvPr/>
        </p:nvCxnSpPr>
        <p:spPr>
          <a:xfrm>
            <a:off x="7618799" y="8811351"/>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3" name="直接箭头连接符 52"/>
          <p:cNvCxnSpPr/>
          <p:nvPr/>
        </p:nvCxnSpPr>
        <p:spPr>
          <a:xfrm>
            <a:off x="10774063" y="8692671"/>
            <a:ext cx="100470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5" name="圆角矩形 16"/>
          <p:cNvSpPr/>
          <p:nvPr/>
        </p:nvSpPr>
        <p:spPr>
          <a:xfrm>
            <a:off x="15460921" y="2786154"/>
            <a:ext cx="2768684" cy="1090127"/>
          </a:xfrm>
          <a:prstGeom prst="roundRect">
            <a:avLst/>
          </a:prstGeom>
          <a:noFill/>
          <a:ln w="57150">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图像数据结果</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cxnSp>
        <p:nvCxnSpPr>
          <p:cNvPr id="37" name="直接箭头连接符 19"/>
          <p:cNvCxnSpPr/>
          <p:nvPr/>
        </p:nvCxnSpPr>
        <p:spPr>
          <a:xfrm>
            <a:off x="15030233" y="3698277"/>
            <a:ext cx="374760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2" name="TextBox 53"/>
          <p:cNvSpPr txBox="1"/>
          <p:nvPr/>
        </p:nvSpPr>
        <p:spPr>
          <a:xfrm>
            <a:off x="16596692" y="8894251"/>
            <a:ext cx="2061889" cy="895336"/>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隐性因素</a:t>
            </a:r>
            <a:endParaRPr lang="en-US" altLang="zh-CN" dirty="0">
              <a:solidFill>
                <a:srgbClr val="FFC000"/>
              </a:solidFill>
            </a:endParaRPr>
          </a:p>
        </p:txBody>
      </p:sp>
      <p:sp>
        <p:nvSpPr>
          <p:cNvPr id="38" name="右大括号 37"/>
          <p:cNvSpPr/>
          <p:nvPr/>
        </p:nvSpPr>
        <p:spPr>
          <a:xfrm rot="16200000" flipH="1" flipV="1">
            <a:off x="17320110" y="5486702"/>
            <a:ext cx="420821" cy="6140746"/>
          </a:xfrm>
          <a:prstGeom prst="rightBrac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4" name="《我的母亲》"/>
          <p:cNvSpPr txBox="1"/>
          <p:nvPr/>
        </p:nvSpPr>
        <p:spPr>
          <a:xfrm>
            <a:off x="1714500" y="1856405"/>
            <a:ext cx="20871181" cy="4666315"/>
          </a:xfrm>
          <a:prstGeom prst="rect">
            <a:avLst/>
          </a:prstGeom>
          <a:ln w="12700">
            <a:miter lim="400000"/>
          </a:ln>
        </p:spPr>
        <p:txBody>
          <a:bodyPr lIns="50799" tIns="50799" rIns="50799" bIns="50799" anchor="b">
            <a:normAutofit fontScale="97500"/>
          </a:bodyPr>
          <a:lstStyle>
            <a:lvl1pPr>
              <a:defRPr sz="14500"/>
            </a:lvl1pPr>
          </a:lstStyle>
          <a:p>
            <a:pPr hangingPunct="1">
              <a:lnSpc>
                <a:spcPct val="150000"/>
              </a:lnSpc>
            </a:pPr>
            <a:endParaRPr lang="zh-CN" altLang="en-US" sz="8000" b="1" i="0" dirty="0">
              <a:solidFill>
                <a:srgbClr val="FFFFFF"/>
              </a:solidFill>
              <a:effectLst/>
              <a:latin typeface="+mn-lt"/>
              <a:ea typeface="+mn-ea"/>
              <a:cs typeface="+mn-cs"/>
              <a:sym typeface="Helvetica Neue"/>
            </a:endParaRPr>
          </a:p>
        </p:txBody>
      </p:sp>
      <p:sp>
        <p:nvSpPr>
          <p:cNvPr id="25" name="主讲人：X X老师"/>
          <p:cNvSpPr txBox="1"/>
          <p:nvPr/>
        </p:nvSpPr>
        <p:spPr>
          <a:xfrm>
            <a:off x="8105284" y="8145857"/>
            <a:ext cx="7620349" cy="1784947"/>
          </a:xfrm>
          <a:prstGeom prst="rect">
            <a:avLst/>
          </a:prstGeom>
          <a:ln w="12700">
            <a:miter lim="400000"/>
          </a:ln>
        </p:spPr>
        <p:txBody>
          <a:bodyPr lIns="50799" tIns="50799" rIns="50799" bIns="50799" anchor="b">
            <a:noAutofit/>
          </a:bodyPr>
          <a:lstStyle>
            <a:lvl1pPr defTabSz="363220">
              <a:defRPr sz="6380" i="0">
                <a:solidFill>
                  <a:srgbClr val="F4D799"/>
                </a:solidFill>
                <a:effectLst>
                  <a:outerShdw blurRad="11176" dist="11176" dir="16200000" rotWithShape="0">
                    <a:srgbClr val="000000">
                      <a:alpha val="34000"/>
                    </a:srgbClr>
                  </a:outerShdw>
                </a:effectLst>
                <a:latin typeface="+mn-lt"/>
                <a:ea typeface="+mn-ea"/>
                <a:cs typeface="+mn-cs"/>
                <a:sym typeface="Helvetica Neue"/>
              </a:defRPr>
            </a:lvl1pPr>
          </a:lstStyle>
          <a:p>
            <a:endParaRPr sz="6100" dirty="0"/>
          </a:p>
        </p:txBody>
      </p:sp>
      <p:sp>
        <p:nvSpPr>
          <p:cNvPr id="10" name="矩形 9"/>
          <p:cNvSpPr/>
          <p:nvPr/>
        </p:nvSpPr>
        <p:spPr>
          <a:xfrm>
            <a:off x="940661" y="2009523"/>
            <a:ext cx="21211237" cy="2616101"/>
          </a:xfrm>
          <a:prstGeom prst="rect">
            <a:avLst/>
          </a:prstGeom>
        </p:spPr>
        <p:txBody>
          <a:bodyPr wrap="square">
            <a:spAutoFit/>
          </a:bodyPr>
          <a:lstStyle/>
          <a:p>
            <a:pPr algn="l" defTabSz="1828800">
              <a:tabLst>
                <a:tab pos="6419850" algn="l"/>
              </a:tabLst>
            </a:pPr>
            <a:r>
              <a:rPr lang="en-US" altLang="zh-CN" sz="4400" i="0" dirty="0">
                <a:solidFill>
                  <a:srgbClr val="FFFFFF"/>
                </a:solidFill>
                <a:effectLst/>
                <a:latin typeface="黑体" panose="02010609060101010101" pitchFamily="49" charset="-122"/>
                <a:ea typeface="黑体" panose="02010609060101010101" pitchFamily="49" charset="-122"/>
                <a:cs typeface="楷体" panose="02010609060101010101" pitchFamily="49" charset="-122"/>
              </a:rPr>
              <a:t>  </a:t>
            </a:r>
            <a:r>
              <a:rPr lang="zh-CN"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）目前，异丁烷催化脱氢制备异丁烯的研究热点是催化活性组分以及载体的选择。下表</a:t>
            </a:r>
            <a:endPar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1828800">
              <a:tabLst>
                <a:tab pos="6419850" algn="l"/>
              </a:tabLst>
            </a:pP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是以</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V-Fe-K-O</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为催化活性物质，反应时间相同时，测得的不同温度、不同载体条件下</a:t>
            </a:r>
            <a:endPar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1828800">
              <a:tabLst>
                <a:tab pos="6419850" algn="l"/>
              </a:tabLst>
            </a:pP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的数据。</a:t>
            </a:r>
            <a:endPar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1828800">
              <a:tabLst>
                <a:tab pos="6419850" algn="l"/>
              </a:tabLst>
            </a:pP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说明：收率</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（生产目标产物的原料量</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原料的进料量）</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×100%</a:t>
            </a:r>
            <a:endPar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矩形 2"/>
          <p:cNvSpPr/>
          <p:nvPr/>
        </p:nvSpPr>
        <p:spPr>
          <a:xfrm>
            <a:off x="940661" y="8217170"/>
            <a:ext cx="20470994" cy="3170099"/>
          </a:xfrm>
          <a:prstGeom prst="rect">
            <a:avLst/>
          </a:prstGeom>
        </p:spPr>
        <p:txBody>
          <a:bodyPr wrap="square">
            <a:spAutoFit/>
          </a:bodyPr>
          <a:lstStyle/>
          <a:p>
            <a:pPr algn="l" defTabSz="1828800">
              <a:tabLst>
                <a:tab pos="6419850" algn="l"/>
              </a:tabLst>
            </a:pP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4000" i="0" dirty="0">
                <a:solidFill>
                  <a:srgbClr val="FFFFFF"/>
                </a:solidFill>
                <a:effectLst/>
                <a:latin typeface="宋体" panose="02010600030101010101" pitchFamily="2" charset="-122"/>
                <a:ea typeface="宋体" panose="02010600030101010101" pitchFamily="2" charset="-122"/>
                <a:cs typeface="Times New Roman" panose="02020603050405020304" pitchFamily="18" charset="0"/>
              </a:rPr>
              <a:t>①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由上表数据，可以得到的结论是</a:t>
            </a:r>
            <a:r>
              <a:rPr lang="zh-CN" altLang="en-US" sz="4000" i="0" u="sng"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（填字母序号）。</a:t>
            </a:r>
            <a:endPar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1828800">
              <a:tabLst>
                <a:tab pos="6419850" algn="l"/>
              </a:tabLst>
            </a:pP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载体会影响催化剂的活性   </a:t>
            </a:r>
            <a:endPar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1828800">
              <a:tabLst>
                <a:tab pos="6419850" algn="l"/>
              </a:tabLst>
            </a:pP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b.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载体会影响催化剂的选择性 </a:t>
            </a:r>
            <a:endPar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1828800">
              <a:tabLst>
                <a:tab pos="6419850" algn="l"/>
              </a:tabLst>
            </a:pP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c.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载体会影响化学平衡常数</a:t>
            </a:r>
            <a:endPar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1828800">
              <a:tabLst>
                <a:tab pos="6419850" algn="l"/>
              </a:tabLst>
            </a:pP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② 分析以</a:t>
            </a:r>
            <a:r>
              <a:rPr lang="en-US" altLang="zh-CN" sz="4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γ</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-Al</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为载体时异丁烯收率随温度变化的可能</a:t>
            </a:r>
            <a:r>
              <a:rPr lang="zh-CN" altLang="en-US" sz="4000" i="0" dirty="0" smtClean="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原因：</a:t>
            </a:r>
            <a:r>
              <a:rPr lang="zh-CN" altLang="en-US" sz="4000" i="0" u="sng" dirty="0" smtClean="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en-US" sz="4000" dirty="0">
              <a:solidFill>
                <a:srgbClr val="FFC000"/>
              </a:solidFill>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3" name="表格 12"/>
          <p:cNvGraphicFramePr>
            <a:graphicFrameLocks noGrp="1"/>
          </p:cNvGraphicFramePr>
          <p:nvPr/>
        </p:nvGraphicFramePr>
        <p:xfrm>
          <a:off x="2807029" y="4628534"/>
          <a:ext cx="18769942" cy="3627120"/>
        </p:xfrm>
        <a:graphic>
          <a:graphicData uri="http://schemas.openxmlformats.org/drawingml/2006/table">
            <a:tbl>
              <a:tblPr firstRow="1" firstCol="1" bandRow="1" bandCol="1"/>
              <a:tblGrid>
                <a:gridCol w="2982885"/>
                <a:gridCol w="3424136"/>
                <a:gridCol w="2490281"/>
                <a:gridCol w="2315183"/>
                <a:gridCol w="2548647"/>
                <a:gridCol w="2315183"/>
                <a:gridCol w="2693627"/>
              </a:tblGrid>
              <a:tr h="228139">
                <a:tc gridSpan="2">
                  <a:txBody>
                    <a:bodyPr/>
                    <a:lstStyle/>
                    <a:p>
                      <a:pPr algn="ctr">
                        <a:lnSpc>
                          <a:spcPct val="170000"/>
                        </a:lnSpc>
                        <a:spcAft>
                          <a:spcPts val="0"/>
                        </a:spcAft>
                        <a:tabLst>
                          <a:tab pos="3209925" algn="l"/>
                        </a:tabLst>
                      </a:pPr>
                      <a:r>
                        <a:rPr 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温度</a:t>
                      </a: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cPr/>
                </a:tc>
                <a:tc>
                  <a:txBody>
                    <a:bodyPr/>
                    <a:lstStyle/>
                    <a:p>
                      <a:pPr algn="ctr">
                        <a:lnSpc>
                          <a:spcPct val="170000"/>
                        </a:lnSpc>
                        <a:spcAft>
                          <a:spcPts val="0"/>
                        </a:spcAft>
                        <a:tabLst>
                          <a:tab pos="3209925" algn="l"/>
                        </a:tabLst>
                      </a:pPr>
                      <a:r>
                        <a:rPr lang="en-US" sz="2800" kern="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570</a:t>
                      </a:r>
                      <a:endParaRPr lang="zh-CN" sz="2800" kern="10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580</a:t>
                      </a:r>
                      <a:endParaRPr lang="zh-CN" sz="2800" kern="10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590</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600</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610</a:t>
                      </a:r>
                      <a:endParaRPr lang="zh-CN" sz="2800" kern="10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9710">
                <a:tc rowSpan="2">
                  <a:txBody>
                    <a:bodyPr/>
                    <a:lstStyle/>
                    <a:p>
                      <a:pPr algn="just">
                        <a:spcAft>
                          <a:spcPts val="0"/>
                        </a:spcAft>
                        <a:tabLst>
                          <a:tab pos="3209925" algn="l"/>
                        </a:tabLst>
                      </a:pPr>
                      <a:r>
                        <a:rPr 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以</a:t>
                      </a:r>
                      <a:r>
                        <a:rPr lang="en-US" sz="2800" i="1"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γ</a:t>
                      </a: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-Al</a:t>
                      </a:r>
                      <a:r>
                        <a:rPr lang="en-US" sz="2800" kern="0" baseline="-250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sz="2800" kern="0" baseline="-250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为载体</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alt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异丁烷转化率</a:t>
                      </a: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36.41</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36.49</a:t>
                      </a:r>
                      <a:endParaRPr lang="zh-CN" sz="2800" kern="10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38.42</a:t>
                      </a:r>
                      <a:endParaRPr lang="zh-CN" sz="2800" kern="10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39.23</a:t>
                      </a:r>
                      <a:endParaRPr lang="zh-CN" sz="2800" kern="10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42.48</a:t>
                      </a:r>
                      <a:endParaRPr lang="zh-CN" sz="2800" kern="10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9710">
                <a:tc vMerge="1">
                  <a:tcPr/>
                </a:tc>
                <a:tc>
                  <a:txBody>
                    <a:bodyPr/>
                    <a:lstStyle/>
                    <a:p>
                      <a:pPr algn="just">
                        <a:lnSpc>
                          <a:spcPct val="170000"/>
                        </a:lnSpc>
                        <a:spcAft>
                          <a:spcPts val="0"/>
                        </a:spcAft>
                        <a:tabLst>
                          <a:tab pos="3209925" algn="l"/>
                        </a:tabLst>
                      </a:pPr>
                      <a:r>
                        <a:rPr lang="en-US" alt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异丁烯收率</a:t>
                      </a: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26.17</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27.11</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27.51</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26.56</a:t>
                      </a:r>
                      <a:endParaRPr lang="zh-CN" sz="2800" kern="10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26.22</a:t>
                      </a:r>
                      <a:endParaRPr lang="zh-CN" sz="2800" kern="10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9710">
                <a:tc rowSpan="2">
                  <a:txBody>
                    <a:bodyPr/>
                    <a:lstStyle/>
                    <a:p>
                      <a:pPr algn="just">
                        <a:spcAft>
                          <a:spcPts val="0"/>
                        </a:spcAft>
                        <a:tabLst>
                          <a:tab pos="3209925" algn="l"/>
                        </a:tabLst>
                      </a:pPr>
                      <a:r>
                        <a:rPr 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以</a:t>
                      </a: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TiO</a:t>
                      </a:r>
                      <a:r>
                        <a:rPr lang="en-US" sz="2800" kern="0" baseline="-250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为载体</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alt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异丁烷转化率</a:t>
                      </a: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30.23</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30.87</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32.23</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33.63</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33.92</a:t>
                      </a:r>
                      <a:endParaRPr lang="zh-CN" sz="2800" kern="10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935">
                <a:tc vMerge="1">
                  <a:tcPr/>
                </a:tc>
                <a:tc>
                  <a:txBody>
                    <a:bodyPr/>
                    <a:lstStyle/>
                    <a:p>
                      <a:pPr algn="ctr">
                        <a:lnSpc>
                          <a:spcPct val="170000"/>
                        </a:lnSpc>
                        <a:spcAft>
                          <a:spcPts val="0"/>
                        </a:spcAft>
                        <a:tabLst>
                          <a:tab pos="3209925" algn="l"/>
                        </a:tabLst>
                      </a:pPr>
                      <a:r>
                        <a:rPr 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异丁烯收率</a:t>
                      </a: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25.88</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27.39</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28.23</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28.81</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29.30</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0" y="1661731"/>
            <a:ext cx="14051902" cy="93358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zh-CN" altLang="en-US" sz="5400" i="0" dirty="0">
                <a:solidFill>
                  <a:srgbClr val="FFC000">
                    <a:alpha val="80000"/>
                  </a:srgbClr>
                </a:solidFill>
                <a:effectLst/>
                <a:latin typeface="黑体" panose="02010609060101010101" pitchFamily="49" charset="-122"/>
                <a:ea typeface="黑体" panose="02010609060101010101" pitchFamily="49" charset="-122"/>
              </a:rPr>
              <a:t>     工业生产类综合问题分析解释要点</a:t>
            </a:r>
            <a:endParaRPr lang="zh-CN" altLang="en-US" sz="5400" i="0" dirty="0">
              <a:solidFill>
                <a:srgbClr val="FFC000">
                  <a:alpha val="80000"/>
                </a:srgbClr>
              </a:solidFill>
              <a:effectLst/>
              <a:latin typeface="黑体" panose="02010609060101010101" pitchFamily="49" charset="-122"/>
              <a:ea typeface="黑体" panose="02010609060101010101" pitchFamily="49" charset="-122"/>
            </a:endParaRPr>
          </a:p>
        </p:txBody>
      </p:sp>
      <p:sp>
        <p:nvSpPr>
          <p:cNvPr id="5" name="圆角矩形 19"/>
          <p:cNvSpPr/>
          <p:nvPr/>
        </p:nvSpPr>
        <p:spPr>
          <a:xfrm>
            <a:off x="2421387"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C000"/>
                </a:solidFill>
                <a:effectLst/>
                <a:latin typeface="黑体" panose="02010609060101010101" pitchFamily="49" charset="-122"/>
                <a:ea typeface="黑体" panose="02010609060101010101" pitchFamily="49" charset="-122"/>
              </a:rPr>
              <a:t>确定目标反应</a:t>
            </a:r>
            <a:endParaRPr lang="zh-CN" altLang="en-US" sz="3200" i="0" dirty="0">
              <a:solidFill>
                <a:srgbClr val="FFC000"/>
              </a:solidFill>
              <a:effectLst/>
              <a:latin typeface="黑体" panose="02010609060101010101" pitchFamily="49" charset="-122"/>
              <a:ea typeface="黑体" panose="02010609060101010101" pitchFamily="49" charset="-122"/>
            </a:endParaRPr>
          </a:p>
        </p:txBody>
      </p:sp>
      <p:sp>
        <p:nvSpPr>
          <p:cNvPr id="6" name="圆角矩形 9"/>
          <p:cNvSpPr/>
          <p:nvPr/>
        </p:nvSpPr>
        <p:spPr>
          <a:xfrm>
            <a:off x="5701441"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C000"/>
                </a:solidFill>
                <a:effectLst/>
                <a:latin typeface="黑体" panose="02010609060101010101" pitchFamily="49" charset="-122"/>
                <a:ea typeface="黑体" panose="02010609060101010101" pitchFamily="49" charset="-122"/>
              </a:rPr>
              <a:t>寻找角度</a:t>
            </a:r>
            <a:endParaRPr lang="zh-CN" altLang="en-US" sz="3200" i="0" dirty="0">
              <a:solidFill>
                <a:srgbClr val="FFC000"/>
              </a:solidFill>
              <a:effectLst/>
              <a:latin typeface="黑体" panose="02010609060101010101" pitchFamily="49" charset="-122"/>
              <a:ea typeface="黑体" panose="02010609060101010101" pitchFamily="49" charset="-122"/>
            </a:endParaRPr>
          </a:p>
        </p:txBody>
      </p:sp>
      <p:sp>
        <p:nvSpPr>
          <p:cNvPr id="8" name="圆角矩形 14"/>
          <p:cNvSpPr/>
          <p:nvPr/>
        </p:nvSpPr>
        <p:spPr>
          <a:xfrm>
            <a:off x="8981495"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确定自变量</a:t>
            </a:r>
            <a:endParaRPr lang="en-US" altLang="zh-CN" sz="3200" i="0" dirty="0">
              <a:solidFill>
                <a:srgbClr val="FFFFFF"/>
              </a:solidFill>
              <a:effectLst/>
              <a:latin typeface="黑体" panose="02010609060101010101" pitchFamily="49" charset="-122"/>
              <a:ea typeface="黑体" panose="02010609060101010101" pitchFamily="49" charset="-122"/>
            </a:endParaRPr>
          </a:p>
          <a:p>
            <a:pPr algn="ctr"/>
            <a:r>
              <a:rPr lang="zh-CN" altLang="en-US" sz="3200" i="0" dirty="0">
                <a:solidFill>
                  <a:srgbClr val="FFFFFF"/>
                </a:solidFill>
                <a:effectLst/>
                <a:latin typeface="黑体" panose="02010609060101010101" pitchFamily="49" charset="-122"/>
                <a:ea typeface="黑体" panose="02010609060101010101" pitchFamily="49" charset="-122"/>
              </a:rPr>
              <a:t>与因变量</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10" name="圆角矩形 15"/>
          <p:cNvSpPr/>
          <p:nvPr/>
        </p:nvSpPr>
        <p:spPr>
          <a:xfrm>
            <a:off x="12261549"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确定相互关联的因素或反应</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12" name="圆角矩形 16"/>
          <p:cNvSpPr/>
          <p:nvPr/>
        </p:nvSpPr>
        <p:spPr>
          <a:xfrm>
            <a:off x="15541603"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图像数据结果</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14" name="圆角矩形 17"/>
          <p:cNvSpPr/>
          <p:nvPr/>
        </p:nvSpPr>
        <p:spPr>
          <a:xfrm>
            <a:off x="18821658"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关联分析解释</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cxnSp>
        <p:nvCxnSpPr>
          <p:cNvPr id="17" name="直接箭头连接符 16"/>
          <p:cNvCxnSpPr>
            <a:stCxn id="5" idx="3"/>
            <a:endCxn id="6" idx="1"/>
          </p:cNvCxnSpPr>
          <p:nvPr/>
        </p:nvCxnSpPr>
        <p:spPr>
          <a:xfrm>
            <a:off x="5190071" y="3693440"/>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8" name="直接箭头连接符 17"/>
          <p:cNvCxnSpPr/>
          <p:nvPr/>
        </p:nvCxnSpPr>
        <p:spPr>
          <a:xfrm>
            <a:off x="8470125" y="3693440"/>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9" name="直接箭头连接符 18"/>
          <p:cNvCxnSpPr/>
          <p:nvPr/>
        </p:nvCxnSpPr>
        <p:spPr>
          <a:xfrm>
            <a:off x="11750179" y="3667737"/>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0" name="直接箭头连接符 19"/>
          <p:cNvCxnSpPr/>
          <p:nvPr/>
        </p:nvCxnSpPr>
        <p:spPr>
          <a:xfrm>
            <a:off x="15030233" y="3698277"/>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1" name="直接箭头连接符 20"/>
          <p:cNvCxnSpPr/>
          <p:nvPr/>
        </p:nvCxnSpPr>
        <p:spPr>
          <a:xfrm>
            <a:off x="18310288" y="3698277"/>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8" name="直接箭头连接符 27"/>
          <p:cNvCxnSpPr/>
          <p:nvPr/>
        </p:nvCxnSpPr>
        <p:spPr>
          <a:xfrm flipV="1">
            <a:off x="7066841" y="10677588"/>
            <a:ext cx="2" cy="1"/>
          </a:xfrm>
          <a:prstGeom prst="straightConnector1">
            <a:avLst/>
          </a:prstGeom>
          <a:noFill/>
          <a:ln w="9525" cap="flat">
            <a:solidFill>
              <a:srgbClr val="FFFFFF"/>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31" name="直接连接符 30"/>
          <p:cNvCxnSpPr/>
          <p:nvPr/>
        </p:nvCxnSpPr>
        <p:spPr>
          <a:xfrm>
            <a:off x="9289081" y="12316417"/>
            <a:ext cx="0" cy="0"/>
          </a:xfrm>
          <a:prstGeom prst="line">
            <a:avLst/>
          </a:prstGeom>
          <a:noFill/>
          <a:ln w="9525" cap="flat">
            <a:solidFill>
              <a:srgbClr val="FFFFFF"/>
            </a:solidFill>
            <a:prstDash val="solid"/>
            <a:miter lim="400000"/>
          </a:ln>
          <a:effectLst/>
          <a:sp3d/>
        </p:spPr>
        <p:style>
          <a:lnRef idx="0">
            <a:scrgbClr r="0" g="0" b="0"/>
          </a:lnRef>
          <a:fillRef idx="0">
            <a:scrgbClr r="0" g="0" b="0"/>
          </a:fillRef>
          <a:effectRef idx="0">
            <a:scrgbClr r="0" g="0" b="0"/>
          </a:effectRef>
          <a:fontRef idx="none"/>
        </p:style>
      </p:cxnSp>
      <p:sp>
        <p:nvSpPr>
          <p:cNvPr id="34" name="TextBox 55"/>
          <p:cNvSpPr txBox="1"/>
          <p:nvPr/>
        </p:nvSpPr>
        <p:spPr>
          <a:xfrm>
            <a:off x="6041670" y="4922431"/>
            <a:ext cx="2088225" cy="983314"/>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化学反应速率</a:t>
            </a:r>
            <a:endParaRPr lang="zh-CN" altLang="en-US" dirty="0"/>
          </a:p>
        </p:txBody>
      </p:sp>
      <p:sp>
        <p:nvSpPr>
          <p:cNvPr id="42" name="TextBox 48"/>
          <p:cNvSpPr txBox="1"/>
          <p:nvPr/>
        </p:nvSpPr>
        <p:spPr>
          <a:xfrm>
            <a:off x="12350738" y="4944014"/>
            <a:ext cx="2679495"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是否单一反应</a:t>
            </a:r>
            <a:endParaRPr lang="en-US" altLang="zh-CN" dirty="0"/>
          </a:p>
          <a:p>
            <a:r>
              <a:rPr lang="zh-CN" altLang="en-US" dirty="0"/>
              <a:t>多变量</a:t>
            </a:r>
            <a:endParaRPr lang="en-US" altLang="zh-CN" dirty="0"/>
          </a:p>
        </p:txBody>
      </p:sp>
      <p:sp>
        <p:nvSpPr>
          <p:cNvPr id="43" name="TextBox 51"/>
          <p:cNvSpPr txBox="1"/>
          <p:nvPr/>
        </p:nvSpPr>
        <p:spPr>
          <a:xfrm>
            <a:off x="15964505" y="5022237"/>
            <a:ext cx="1922879"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altLang="zh-CN" dirty="0"/>
          </a:p>
          <a:p>
            <a:r>
              <a:rPr lang="zh-CN" altLang="en-US" dirty="0">
                <a:solidFill>
                  <a:srgbClr val="FFC000"/>
                </a:solidFill>
              </a:rPr>
              <a:t>因素叠加</a:t>
            </a:r>
            <a:endParaRPr lang="en-US" altLang="zh-CN" dirty="0">
              <a:solidFill>
                <a:srgbClr val="FFC000"/>
              </a:solidFill>
            </a:endParaRPr>
          </a:p>
          <a:p>
            <a:r>
              <a:rPr lang="zh-CN" altLang="en-US" dirty="0">
                <a:solidFill>
                  <a:srgbClr val="FFC000"/>
                </a:solidFill>
              </a:rPr>
              <a:t>反应叠加</a:t>
            </a:r>
            <a:endParaRPr lang="en-US" altLang="zh-CN" dirty="0">
              <a:solidFill>
                <a:srgbClr val="FFC000"/>
              </a:solidFill>
            </a:endParaRPr>
          </a:p>
          <a:p>
            <a:endParaRPr lang="en-US" altLang="zh-CN" dirty="0"/>
          </a:p>
        </p:txBody>
      </p:sp>
      <p:sp>
        <p:nvSpPr>
          <p:cNvPr id="44" name="TextBox 53"/>
          <p:cNvSpPr txBox="1"/>
          <p:nvPr/>
        </p:nvSpPr>
        <p:spPr>
          <a:xfrm>
            <a:off x="12659540" y="8056373"/>
            <a:ext cx="2061889" cy="895336"/>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隐性因素</a:t>
            </a:r>
            <a:endParaRPr lang="en-US" altLang="zh-CN" dirty="0">
              <a:solidFill>
                <a:srgbClr val="FFC000"/>
              </a:solidFill>
            </a:endParaRPr>
          </a:p>
        </p:txBody>
      </p:sp>
      <p:sp>
        <p:nvSpPr>
          <p:cNvPr id="45" name="TextBox 54"/>
          <p:cNvSpPr txBox="1"/>
          <p:nvPr/>
        </p:nvSpPr>
        <p:spPr>
          <a:xfrm>
            <a:off x="16183726" y="7842500"/>
            <a:ext cx="2061879" cy="122746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相互关联和竞争</a:t>
            </a:r>
            <a:endParaRPr lang="en-US" altLang="zh-CN" dirty="0">
              <a:solidFill>
                <a:srgbClr val="FFC000"/>
              </a:solidFill>
            </a:endParaRPr>
          </a:p>
        </p:txBody>
      </p:sp>
      <p:cxnSp>
        <p:nvCxnSpPr>
          <p:cNvPr id="49" name="直接箭头连接符 48"/>
          <p:cNvCxnSpPr/>
          <p:nvPr/>
        </p:nvCxnSpPr>
        <p:spPr>
          <a:xfrm>
            <a:off x="17020682" y="6603443"/>
            <a:ext cx="0" cy="1081408"/>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3" name="直接箭头连接符 82"/>
          <p:cNvCxnSpPr/>
          <p:nvPr/>
        </p:nvCxnSpPr>
        <p:spPr>
          <a:xfrm>
            <a:off x="15172559" y="5597686"/>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4" name="直接箭头连接符 83"/>
          <p:cNvCxnSpPr/>
          <p:nvPr/>
        </p:nvCxnSpPr>
        <p:spPr>
          <a:xfrm>
            <a:off x="13734341" y="6590614"/>
            <a:ext cx="0" cy="1303398"/>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5" name="TextBox 55"/>
          <p:cNvSpPr txBox="1"/>
          <p:nvPr/>
        </p:nvSpPr>
        <p:spPr>
          <a:xfrm>
            <a:off x="2645224" y="4783567"/>
            <a:ext cx="2404465" cy="148878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latin typeface="Times New Roman" panose="02020603050405020304" pitchFamily="18" charset="0"/>
                <a:cs typeface="Times New Roman" panose="02020603050405020304" pitchFamily="18" charset="0"/>
              </a:rPr>
              <a:t>异丁烷直接催化脱氢制备异丁烯</a:t>
            </a:r>
            <a:endParaRPr lang="zh-CN" altLang="en-US" dirty="0"/>
          </a:p>
        </p:txBody>
      </p:sp>
      <p:sp>
        <p:nvSpPr>
          <p:cNvPr id="37" name="TextBox 55"/>
          <p:cNvSpPr txBox="1"/>
          <p:nvPr/>
        </p:nvSpPr>
        <p:spPr>
          <a:xfrm>
            <a:off x="8725810" y="4922431"/>
            <a:ext cx="1631381" cy="2029335"/>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自变量催化剂</a:t>
            </a:r>
            <a:endParaRPr lang="en-US" altLang="zh-CN" dirty="0"/>
          </a:p>
          <a:p>
            <a:r>
              <a:rPr lang="zh-CN" altLang="en-US" dirty="0"/>
              <a:t>温度</a:t>
            </a:r>
            <a:endParaRPr lang="zh-CN" altLang="en-US" dirty="0"/>
          </a:p>
        </p:txBody>
      </p:sp>
      <p:sp>
        <p:nvSpPr>
          <p:cNvPr id="38" name="TextBox 55"/>
          <p:cNvSpPr txBox="1"/>
          <p:nvPr/>
        </p:nvSpPr>
        <p:spPr>
          <a:xfrm>
            <a:off x="10486887" y="4944014"/>
            <a:ext cx="1631381" cy="2949998"/>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因变量</a:t>
            </a:r>
            <a:r>
              <a:rPr lang="zh-CN" altLang="zh-CN" dirty="0">
                <a:latin typeface="Times New Roman" panose="02020603050405020304" pitchFamily="18" charset="0"/>
                <a:cs typeface="Times New Roman" panose="02020603050405020304" pitchFamily="18" charset="0"/>
              </a:rPr>
              <a:t>异丁烷转化率</a:t>
            </a:r>
            <a:endParaRPr lang="en-US" altLang="zh-CN" dirty="0"/>
          </a:p>
          <a:p>
            <a:r>
              <a:rPr lang="zh-CN" altLang="zh-CN" dirty="0">
                <a:latin typeface="Times New Roman" panose="02020603050405020304" pitchFamily="18" charset="0"/>
                <a:cs typeface="Times New Roman" panose="02020603050405020304" pitchFamily="18" charset="0"/>
              </a:rPr>
              <a:t>异丁烯收率</a:t>
            </a:r>
            <a:endParaRPr lang="zh-CN" altLang="en-US" dirty="0"/>
          </a:p>
        </p:txBody>
      </p:sp>
      <p:cxnSp>
        <p:nvCxnSpPr>
          <p:cNvPr id="41" name="直接箭头连接符 40"/>
          <p:cNvCxnSpPr/>
          <p:nvPr/>
        </p:nvCxnSpPr>
        <p:spPr>
          <a:xfrm>
            <a:off x="15095390" y="8456230"/>
            <a:ext cx="869115"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4" name="《我的母亲》"/>
          <p:cNvSpPr txBox="1"/>
          <p:nvPr/>
        </p:nvSpPr>
        <p:spPr>
          <a:xfrm>
            <a:off x="1714500" y="1856405"/>
            <a:ext cx="20871181" cy="4666315"/>
          </a:xfrm>
          <a:prstGeom prst="rect">
            <a:avLst/>
          </a:prstGeom>
          <a:ln w="12700">
            <a:miter lim="400000"/>
          </a:ln>
        </p:spPr>
        <p:txBody>
          <a:bodyPr lIns="50799" tIns="50799" rIns="50799" bIns="50799" anchor="b">
            <a:normAutofit fontScale="97500"/>
          </a:bodyPr>
          <a:lstStyle>
            <a:lvl1pPr>
              <a:defRPr sz="14500"/>
            </a:lvl1pPr>
          </a:lstStyle>
          <a:p>
            <a:pPr hangingPunct="1">
              <a:lnSpc>
                <a:spcPct val="150000"/>
              </a:lnSpc>
            </a:pPr>
            <a:endParaRPr lang="zh-CN" altLang="en-US" sz="8000" b="1" i="0" dirty="0">
              <a:solidFill>
                <a:srgbClr val="FFFFFF"/>
              </a:solidFill>
              <a:effectLst/>
              <a:latin typeface="+mn-lt"/>
              <a:ea typeface="+mn-ea"/>
              <a:cs typeface="+mn-cs"/>
              <a:sym typeface="Helvetica Neue"/>
            </a:endParaRPr>
          </a:p>
        </p:txBody>
      </p:sp>
      <p:sp>
        <p:nvSpPr>
          <p:cNvPr id="25" name="主讲人：X X老师"/>
          <p:cNvSpPr txBox="1"/>
          <p:nvPr/>
        </p:nvSpPr>
        <p:spPr>
          <a:xfrm>
            <a:off x="8105284" y="8145857"/>
            <a:ext cx="7620349" cy="1784947"/>
          </a:xfrm>
          <a:prstGeom prst="rect">
            <a:avLst/>
          </a:prstGeom>
          <a:ln w="12700">
            <a:miter lim="400000"/>
          </a:ln>
        </p:spPr>
        <p:txBody>
          <a:bodyPr lIns="50799" tIns="50799" rIns="50799" bIns="50799" anchor="b">
            <a:noAutofit/>
          </a:bodyPr>
          <a:lstStyle>
            <a:lvl1pPr defTabSz="363220">
              <a:defRPr sz="6380" i="0">
                <a:solidFill>
                  <a:srgbClr val="F4D799"/>
                </a:solidFill>
                <a:effectLst>
                  <a:outerShdw blurRad="11176" dist="11176" dir="16200000" rotWithShape="0">
                    <a:srgbClr val="000000">
                      <a:alpha val="34000"/>
                    </a:srgbClr>
                  </a:outerShdw>
                </a:effectLst>
                <a:latin typeface="+mn-lt"/>
                <a:ea typeface="+mn-ea"/>
                <a:cs typeface="+mn-cs"/>
                <a:sym typeface="Helvetica Neue"/>
              </a:defRPr>
            </a:lvl1pPr>
          </a:lstStyle>
          <a:p>
            <a:endParaRPr sz="6100" dirty="0"/>
          </a:p>
        </p:txBody>
      </p:sp>
      <p:sp>
        <p:nvSpPr>
          <p:cNvPr id="10" name="矩形 9"/>
          <p:cNvSpPr/>
          <p:nvPr/>
        </p:nvSpPr>
        <p:spPr>
          <a:xfrm>
            <a:off x="940661" y="2009523"/>
            <a:ext cx="21211237" cy="769441"/>
          </a:xfrm>
          <a:prstGeom prst="rect">
            <a:avLst/>
          </a:prstGeom>
        </p:spPr>
        <p:txBody>
          <a:bodyPr wrap="square">
            <a:spAutoFit/>
          </a:bodyPr>
          <a:lstStyle/>
          <a:p>
            <a:pPr algn="l" defTabSz="1828800">
              <a:tabLst>
                <a:tab pos="6419850" algn="l"/>
              </a:tabLst>
            </a:pPr>
            <a:r>
              <a:rPr lang="en-US" altLang="zh-CN" sz="4400" i="0" dirty="0">
                <a:solidFill>
                  <a:srgbClr val="FFFF00"/>
                </a:solidFill>
                <a:effectLst/>
                <a:latin typeface="黑体" panose="02010609060101010101" pitchFamily="49" charset="-122"/>
                <a:ea typeface="黑体" panose="02010609060101010101" pitchFamily="49" charset="-122"/>
                <a:cs typeface="楷体" panose="02010609060101010101" pitchFamily="49" charset="-122"/>
              </a:rPr>
              <a:t>  </a:t>
            </a:r>
            <a:endPar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矩形 2"/>
          <p:cNvSpPr/>
          <p:nvPr/>
        </p:nvSpPr>
        <p:spPr>
          <a:xfrm>
            <a:off x="2993197" y="3159387"/>
            <a:ext cx="20470994" cy="707886"/>
          </a:xfrm>
          <a:prstGeom prst="rect">
            <a:avLst/>
          </a:prstGeom>
        </p:spPr>
        <p:txBody>
          <a:bodyPr wrap="square">
            <a:spAutoFit/>
          </a:bodyPr>
          <a:lstStyle/>
          <a:p>
            <a:pPr algn="l" defTabSz="1828800">
              <a:tabLst>
                <a:tab pos="6419850" algn="l"/>
              </a:tabLst>
            </a:pP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② 分析以</a:t>
            </a:r>
            <a:r>
              <a:rPr lang="en-US" altLang="zh-CN" sz="4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γ</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-Al</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为载体时异丁烯收率随温度变化的可能</a:t>
            </a:r>
            <a:r>
              <a:rPr lang="zh-CN" altLang="en-US" sz="4000" i="0" dirty="0" smtClea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原因：</a:t>
            </a:r>
            <a:r>
              <a:rPr lang="zh-CN" altLang="en-US" sz="4000" i="0" u="sng" dirty="0" smtClea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en-US" sz="4000" dirty="0">
              <a:solidFill>
                <a:srgbClr val="FFFFFF"/>
              </a:solidFill>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3" name="表格 12"/>
          <p:cNvGraphicFramePr>
            <a:graphicFrameLocks noGrp="1"/>
          </p:cNvGraphicFramePr>
          <p:nvPr/>
        </p:nvGraphicFramePr>
        <p:xfrm>
          <a:off x="2807029" y="4628534"/>
          <a:ext cx="18769942" cy="3627120"/>
        </p:xfrm>
        <a:graphic>
          <a:graphicData uri="http://schemas.openxmlformats.org/drawingml/2006/table">
            <a:tbl>
              <a:tblPr firstRow="1" firstCol="1" bandRow="1" bandCol="1"/>
              <a:tblGrid>
                <a:gridCol w="2982885"/>
                <a:gridCol w="3424136"/>
                <a:gridCol w="2490281"/>
                <a:gridCol w="2315183"/>
                <a:gridCol w="2548647"/>
                <a:gridCol w="2315183"/>
                <a:gridCol w="2693627"/>
              </a:tblGrid>
              <a:tr h="228139">
                <a:tc gridSpan="2">
                  <a:txBody>
                    <a:bodyPr/>
                    <a:lstStyle/>
                    <a:p>
                      <a:pPr algn="ctr">
                        <a:lnSpc>
                          <a:spcPct val="170000"/>
                        </a:lnSpc>
                        <a:spcAft>
                          <a:spcPts val="0"/>
                        </a:spcAft>
                        <a:tabLst>
                          <a:tab pos="3209925" algn="l"/>
                        </a:tabLst>
                      </a:pPr>
                      <a:r>
                        <a:rPr 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温度</a:t>
                      </a: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cPr/>
                </a:tc>
                <a:tc>
                  <a:txBody>
                    <a:bodyPr/>
                    <a:lstStyle/>
                    <a:p>
                      <a:pPr algn="ctr">
                        <a:lnSpc>
                          <a:spcPct val="170000"/>
                        </a:lnSpc>
                        <a:spcAft>
                          <a:spcPts val="0"/>
                        </a:spcAft>
                        <a:tabLst>
                          <a:tab pos="3209925" algn="l"/>
                        </a:tabLst>
                      </a:pPr>
                      <a:r>
                        <a:rPr lang="en-US" sz="2800" kern="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570</a:t>
                      </a:r>
                      <a:endParaRPr lang="zh-CN" sz="2800" kern="10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580</a:t>
                      </a:r>
                      <a:endParaRPr lang="zh-CN" sz="2800" kern="10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590</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600</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610</a:t>
                      </a:r>
                      <a:endParaRPr lang="zh-CN" sz="2800" kern="10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9710">
                <a:tc rowSpan="2">
                  <a:txBody>
                    <a:bodyPr/>
                    <a:lstStyle/>
                    <a:p>
                      <a:pPr algn="just">
                        <a:spcAft>
                          <a:spcPts val="0"/>
                        </a:spcAft>
                        <a:tabLst>
                          <a:tab pos="3209925" algn="l"/>
                        </a:tabLst>
                      </a:pPr>
                      <a:r>
                        <a:rPr 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以</a:t>
                      </a:r>
                      <a:r>
                        <a:rPr lang="en-US" sz="2800" i="1"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γ</a:t>
                      </a: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-Al</a:t>
                      </a:r>
                      <a:r>
                        <a:rPr lang="en-US" sz="2800" kern="0" baseline="-250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sz="2800" kern="0" baseline="-250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为载体</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alt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异丁烷转化率</a:t>
                      </a: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36.41</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36.49</a:t>
                      </a:r>
                      <a:endParaRPr lang="zh-CN" sz="2800" kern="10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38.42</a:t>
                      </a:r>
                      <a:endParaRPr lang="zh-CN" sz="2800" kern="10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39.23</a:t>
                      </a:r>
                      <a:endParaRPr lang="zh-CN" sz="2800" kern="10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42.48</a:t>
                      </a:r>
                      <a:endParaRPr lang="zh-CN" sz="2800" kern="10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9710">
                <a:tc vMerge="1">
                  <a:tcPr/>
                </a:tc>
                <a:tc>
                  <a:txBody>
                    <a:bodyPr/>
                    <a:lstStyle/>
                    <a:p>
                      <a:pPr algn="just">
                        <a:lnSpc>
                          <a:spcPct val="170000"/>
                        </a:lnSpc>
                        <a:spcAft>
                          <a:spcPts val="0"/>
                        </a:spcAft>
                        <a:tabLst>
                          <a:tab pos="3209925" algn="l"/>
                        </a:tabLst>
                      </a:pPr>
                      <a:r>
                        <a:rPr lang="en-US" alt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异丁烯收率</a:t>
                      </a: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26.17</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27.11</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27.51</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26.56</a:t>
                      </a:r>
                      <a:endParaRPr lang="zh-CN" sz="2800" kern="10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26.22</a:t>
                      </a:r>
                      <a:endParaRPr lang="zh-CN" sz="2800" kern="10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9710">
                <a:tc rowSpan="2">
                  <a:txBody>
                    <a:bodyPr/>
                    <a:lstStyle/>
                    <a:p>
                      <a:pPr algn="just">
                        <a:spcAft>
                          <a:spcPts val="0"/>
                        </a:spcAft>
                        <a:tabLst>
                          <a:tab pos="3209925" algn="l"/>
                        </a:tabLst>
                      </a:pPr>
                      <a:r>
                        <a:rPr 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以</a:t>
                      </a: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TiO</a:t>
                      </a:r>
                      <a:r>
                        <a:rPr lang="en-US" sz="2800" kern="0" baseline="-250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为载体</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alt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异丁烷转化率</a:t>
                      </a: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30.23</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30.87</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32.23</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33.63</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33.92</a:t>
                      </a:r>
                      <a:endParaRPr lang="zh-CN" sz="2800" kern="10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935">
                <a:tc vMerge="1">
                  <a:tcPr/>
                </a:tc>
                <a:tc>
                  <a:txBody>
                    <a:bodyPr/>
                    <a:lstStyle/>
                    <a:p>
                      <a:pPr algn="ctr">
                        <a:lnSpc>
                          <a:spcPct val="170000"/>
                        </a:lnSpc>
                        <a:spcAft>
                          <a:spcPts val="0"/>
                        </a:spcAft>
                        <a:tabLst>
                          <a:tab pos="3209925" algn="l"/>
                        </a:tabLst>
                      </a:pPr>
                      <a:r>
                        <a:rPr lang="zh-CN"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异丁烯收率</a:t>
                      </a: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25.88</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27.39</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28.23</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28.81</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70000"/>
                        </a:lnSpc>
                        <a:spcAft>
                          <a:spcPts val="0"/>
                        </a:spcAft>
                        <a:tabLst>
                          <a:tab pos="3209925" algn="l"/>
                        </a:tabLst>
                      </a:pPr>
                      <a:r>
                        <a:rPr lang="en-US" sz="2800" kern="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29.30</a:t>
                      </a:r>
                      <a:endParaRPr lang="zh-CN" sz="2800" kern="1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9" name="圆角矩形 19"/>
          <p:cNvSpPr/>
          <p:nvPr/>
        </p:nvSpPr>
        <p:spPr>
          <a:xfrm>
            <a:off x="2625668" y="8526695"/>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C000"/>
                </a:solidFill>
                <a:effectLst/>
                <a:latin typeface="黑体" panose="02010609060101010101" pitchFamily="49" charset="-122"/>
                <a:ea typeface="黑体" panose="02010609060101010101" pitchFamily="49" charset="-122"/>
              </a:rPr>
              <a:t>确定目标反应</a:t>
            </a:r>
            <a:endParaRPr lang="zh-CN" altLang="en-US" sz="3200" i="0" dirty="0">
              <a:solidFill>
                <a:srgbClr val="FFC000"/>
              </a:solidFill>
              <a:effectLst/>
              <a:latin typeface="黑体" panose="02010609060101010101" pitchFamily="49" charset="-122"/>
              <a:ea typeface="黑体" panose="02010609060101010101" pitchFamily="49" charset="-122"/>
            </a:endParaRPr>
          </a:p>
        </p:txBody>
      </p:sp>
      <p:sp>
        <p:nvSpPr>
          <p:cNvPr id="20" name="圆角矩形 9"/>
          <p:cNvSpPr/>
          <p:nvPr/>
        </p:nvSpPr>
        <p:spPr>
          <a:xfrm>
            <a:off x="5905722" y="8526695"/>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C000"/>
                </a:solidFill>
                <a:effectLst/>
                <a:latin typeface="黑体" panose="02010609060101010101" pitchFamily="49" charset="-122"/>
                <a:ea typeface="黑体" panose="02010609060101010101" pitchFamily="49" charset="-122"/>
              </a:rPr>
              <a:t>寻找角度</a:t>
            </a:r>
            <a:endParaRPr lang="zh-CN" altLang="en-US" sz="3200" i="0" dirty="0">
              <a:solidFill>
                <a:srgbClr val="FFC000"/>
              </a:solidFill>
              <a:effectLst/>
              <a:latin typeface="黑体" panose="02010609060101010101" pitchFamily="49" charset="-122"/>
              <a:ea typeface="黑体" panose="02010609060101010101" pitchFamily="49" charset="-122"/>
            </a:endParaRPr>
          </a:p>
        </p:txBody>
      </p:sp>
      <p:sp>
        <p:nvSpPr>
          <p:cNvPr id="21" name="圆角矩形 14"/>
          <p:cNvSpPr/>
          <p:nvPr/>
        </p:nvSpPr>
        <p:spPr>
          <a:xfrm>
            <a:off x="9185776" y="8526695"/>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DA39"/>
                </a:solidFill>
                <a:effectLst/>
                <a:latin typeface="黑体" panose="02010609060101010101" pitchFamily="49" charset="-122"/>
                <a:ea typeface="黑体" panose="02010609060101010101" pitchFamily="49" charset="-122"/>
              </a:rPr>
              <a:t>确定自变量</a:t>
            </a:r>
            <a:endParaRPr lang="en-US" altLang="zh-CN" sz="3200" i="0" dirty="0">
              <a:solidFill>
                <a:srgbClr val="FFDA39"/>
              </a:solidFill>
              <a:effectLst/>
              <a:latin typeface="黑体" panose="02010609060101010101" pitchFamily="49" charset="-122"/>
              <a:ea typeface="黑体" panose="02010609060101010101" pitchFamily="49" charset="-122"/>
            </a:endParaRPr>
          </a:p>
          <a:p>
            <a:pPr algn="ctr"/>
            <a:r>
              <a:rPr lang="zh-CN" altLang="en-US" sz="3200" i="0" dirty="0">
                <a:solidFill>
                  <a:srgbClr val="FFDA39"/>
                </a:solidFill>
                <a:effectLst/>
                <a:latin typeface="黑体" panose="02010609060101010101" pitchFamily="49" charset="-122"/>
                <a:ea typeface="黑体" panose="02010609060101010101" pitchFamily="49" charset="-122"/>
              </a:rPr>
              <a:t>与因变量</a:t>
            </a:r>
            <a:endParaRPr lang="zh-CN" altLang="en-US" sz="3200" i="0" dirty="0">
              <a:solidFill>
                <a:srgbClr val="FFDA39"/>
              </a:solidFill>
              <a:effectLst/>
              <a:latin typeface="黑体" panose="02010609060101010101" pitchFamily="49" charset="-122"/>
              <a:ea typeface="黑体" panose="02010609060101010101" pitchFamily="49" charset="-122"/>
            </a:endParaRPr>
          </a:p>
        </p:txBody>
      </p:sp>
      <p:sp>
        <p:nvSpPr>
          <p:cNvPr id="22" name="圆角矩形 15"/>
          <p:cNvSpPr/>
          <p:nvPr/>
        </p:nvSpPr>
        <p:spPr>
          <a:xfrm>
            <a:off x="12465830" y="8526695"/>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DA39"/>
                </a:solidFill>
                <a:effectLst/>
                <a:latin typeface="黑体" panose="02010609060101010101" pitchFamily="49" charset="-122"/>
                <a:ea typeface="黑体" panose="02010609060101010101" pitchFamily="49" charset="-122"/>
              </a:rPr>
              <a:t>确定相互关联的因素或反应</a:t>
            </a:r>
            <a:endParaRPr lang="zh-CN" altLang="en-US" sz="3200" i="0" dirty="0">
              <a:solidFill>
                <a:srgbClr val="FFDA39"/>
              </a:solidFill>
              <a:effectLst/>
              <a:latin typeface="黑体" panose="02010609060101010101" pitchFamily="49" charset="-122"/>
              <a:ea typeface="黑体" panose="02010609060101010101" pitchFamily="49" charset="-122"/>
            </a:endParaRPr>
          </a:p>
        </p:txBody>
      </p:sp>
      <p:sp>
        <p:nvSpPr>
          <p:cNvPr id="26" name="圆角矩形 17"/>
          <p:cNvSpPr/>
          <p:nvPr/>
        </p:nvSpPr>
        <p:spPr>
          <a:xfrm>
            <a:off x="19025939" y="8526695"/>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关联分析解释</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cxnSp>
        <p:nvCxnSpPr>
          <p:cNvPr id="27" name="直接箭头连接符 26"/>
          <p:cNvCxnSpPr>
            <a:stCxn id="19" idx="3"/>
            <a:endCxn id="20" idx="1"/>
          </p:cNvCxnSpPr>
          <p:nvPr/>
        </p:nvCxnSpPr>
        <p:spPr>
          <a:xfrm>
            <a:off x="5394352" y="9071759"/>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8" name="直接箭头连接符 27"/>
          <p:cNvCxnSpPr/>
          <p:nvPr/>
        </p:nvCxnSpPr>
        <p:spPr>
          <a:xfrm>
            <a:off x="8674406" y="9071759"/>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9" name="直接箭头连接符 28"/>
          <p:cNvCxnSpPr/>
          <p:nvPr/>
        </p:nvCxnSpPr>
        <p:spPr>
          <a:xfrm>
            <a:off x="11954460" y="9046056"/>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 name="矩形 1"/>
          <p:cNvSpPr/>
          <p:nvPr/>
        </p:nvSpPr>
        <p:spPr>
          <a:xfrm>
            <a:off x="9361738" y="6350169"/>
            <a:ext cx="5660524" cy="1015663"/>
          </a:xfrm>
          <a:prstGeom prst="rect">
            <a:avLst/>
          </a:prstGeom>
        </p:spPr>
        <p:txBody>
          <a:bodyPr wrap="none">
            <a:spAutoFit/>
          </a:bodyPr>
          <a:lstStyle/>
          <a:p>
            <a:r>
              <a:rPr lang="zh-CN" altLang="en-US" sz="6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以</a:t>
            </a:r>
            <a:r>
              <a:rPr lang="en-US" altLang="zh-CN" sz="6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γ</a:t>
            </a:r>
            <a:r>
              <a:rPr lang="en-US" altLang="zh-CN" sz="6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-Al</a:t>
            </a:r>
            <a:r>
              <a:rPr lang="en-US" altLang="zh-CN" sz="6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6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6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6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为载体</a:t>
            </a:r>
            <a:endParaRPr lang="zh-CN" altLang="en-US" dirty="0"/>
          </a:p>
        </p:txBody>
      </p:sp>
      <p:sp>
        <p:nvSpPr>
          <p:cNvPr id="33" name="圆角矩形 14"/>
          <p:cNvSpPr/>
          <p:nvPr/>
        </p:nvSpPr>
        <p:spPr>
          <a:xfrm>
            <a:off x="14640720" y="9406323"/>
            <a:ext cx="4823006" cy="3147040"/>
          </a:xfrm>
          <a:prstGeom prst="roundRect">
            <a:avLst>
              <a:gd name="adj" fmla="val 50000"/>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以</a:t>
            </a:r>
            <a:r>
              <a:rPr lang="en-US" altLang="zh-CN" sz="32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γ</a:t>
            </a:r>
            <a:r>
              <a:rPr lang="en-US" altLang="zh-CN" sz="32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-Al</a:t>
            </a:r>
            <a:r>
              <a:rPr lang="en-US" altLang="zh-CN" sz="32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32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32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32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为载体时</a:t>
            </a:r>
            <a:endParaRPr lang="en-US" altLang="zh-CN" sz="32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3200" dirty="0">
                <a:solidFill>
                  <a:schemeClr val="bg1">
                    <a:lumMod val="75000"/>
                  </a:schemeClr>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32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异丁烷转化率</a:t>
            </a:r>
            <a:r>
              <a:rPr lang="zh-CN" altLang="en-US" sz="32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随温度升高持续升高</a:t>
            </a:r>
            <a:endParaRPr lang="en-US" altLang="zh-CN" sz="32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32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32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异丁烯收率随温度变化先升高后降低</a:t>
            </a:r>
            <a:endParaRPr lang="zh-CN" altLang="en-US" sz="3200" i="0" dirty="0">
              <a:solidFill>
                <a:srgbClr val="FFDA39"/>
              </a:solidFill>
              <a:effectLst/>
              <a:latin typeface="黑体" panose="02010609060101010101" pitchFamily="49" charset="-122"/>
              <a:ea typeface="黑体" panose="02010609060101010101" pitchFamily="49" charset="-122"/>
            </a:endParaRPr>
          </a:p>
        </p:txBody>
      </p:sp>
      <p:sp>
        <p:nvSpPr>
          <p:cNvPr id="35" name="圆角矩形 16"/>
          <p:cNvSpPr/>
          <p:nvPr/>
        </p:nvSpPr>
        <p:spPr>
          <a:xfrm>
            <a:off x="15667881" y="8145857"/>
            <a:ext cx="2768684" cy="1090127"/>
          </a:xfrm>
          <a:prstGeom prst="roundRect">
            <a:avLst/>
          </a:prstGeom>
          <a:noFill/>
          <a:ln w="57150">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图像数据结果</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cxnSp>
        <p:nvCxnSpPr>
          <p:cNvPr id="36" name="直接箭头连接符 19"/>
          <p:cNvCxnSpPr/>
          <p:nvPr/>
        </p:nvCxnSpPr>
        <p:spPr>
          <a:xfrm>
            <a:off x="15237193" y="9057980"/>
            <a:ext cx="374760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4" name="TextBox 12"/>
          <p:cNvSpPr txBox="1"/>
          <p:nvPr/>
        </p:nvSpPr>
        <p:spPr>
          <a:xfrm>
            <a:off x="4247591" y="4645123"/>
            <a:ext cx="766014" cy="3934714"/>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研究物质的转化</a:t>
            </a:r>
            <a:endParaRPr lang="zh-CN" altLang="en-US" dirty="0"/>
          </a:p>
        </p:txBody>
      </p:sp>
      <p:sp>
        <p:nvSpPr>
          <p:cNvPr id="25" name="TextBox 13"/>
          <p:cNvSpPr txBox="1"/>
          <p:nvPr/>
        </p:nvSpPr>
        <p:spPr>
          <a:xfrm>
            <a:off x="6636705" y="7865136"/>
            <a:ext cx="1517662" cy="173125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收 率</a:t>
            </a:r>
            <a:endParaRPr lang="zh-CN" altLang="en-US" dirty="0"/>
          </a:p>
        </p:txBody>
      </p:sp>
      <p:cxnSp>
        <p:nvCxnSpPr>
          <p:cNvPr id="26" name="直接箭头连接符 25"/>
          <p:cNvCxnSpPr/>
          <p:nvPr/>
        </p:nvCxnSpPr>
        <p:spPr>
          <a:xfrm>
            <a:off x="5278386" y="7466354"/>
            <a:ext cx="1189259" cy="566749"/>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7" name="TextBox 16"/>
          <p:cNvSpPr txBox="1"/>
          <p:nvPr/>
        </p:nvSpPr>
        <p:spPr>
          <a:xfrm>
            <a:off x="6610374" y="4722829"/>
            <a:ext cx="1517662" cy="1731219"/>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转化率</a:t>
            </a:r>
            <a:endParaRPr lang="zh-CN" altLang="en-US" dirty="0"/>
          </a:p>
        </p:txBody>
      </p:sp>
      <p:cxnSp>
        <p:nvCxnSpPr>
          <p:cNvPr id="28" name="直接箭头连接符 27"/>
          <p:cNvCxnSpPr/>
          <p:nvPr/>
        </p:nvCxnSpPr>
        <p:spPr>
          <a:xfrm flipV="1">
            <a:off x="8649558" y="8367319"/>
            <a:ext cx="2" cy="1"/>
          </a:xfrm>
          <a:prstGeom prst="straightConnector1">
            <a:avLst/>
          </a:prstGeom>
          <a:noFill/>
          <a:ln w="9525" cap="flat">
            <a:solidFill>
              <a:srgbClr val="FFFFFF"/>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29" name="直接箭头连接符 28"/>
          <p:cNvCxnSpPr/>
          <p:nvPr/>
        </p:nvCxnSpPr>
        <p:spPr>
          <a:xfrm flipV="1">
            <a:off x="5394233" y="5437874"/>
            <a:ext cx="989140" cy="53691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1" name="直接连接符 30"/>
          <p:cNvCxnSpPr/>
          <p:nvPr/>
        </p:nvCxnSpPr>
        <p:spPr>
          <a:xfrm>
            <a:off x="10871798" y="10006148"/>
            <a:ext cx="0" cy="0"/>
          </a:xfrm>
          <a:prstGeom prst="line">
            <a:avLst/>
          </a:prstGeom>
          <a:noFill/>
          <a:ln w="9525" cap="flat">
            <a:solidFill>
              <a:srgbClr val="FFFFFF"/>
            </a:solidFill>
            <a:prstDash val="solid"/>
            <a:miter lim="400000"/>
          </a:ln>
          <a:effectLst/>
          <a:sp3d/>
        </p:spPr>
        <p:style>
          <a:lnRef idx="0">
            <a:scrgbClr r="0" g="0" b="0"/>
          </a:lnRef>
          <a:fillRef idx="0">
            <a:scrgbClr r="0" g="0" b="0"/>
          </a:fillRef>
          <a:effectRef idx="0">
            <a:scrgbClr r="0" g="0" b="0"/>
          </a:effectRef>
          <a:fontRef idx="none"/>
        </p:style>
      </p:cxnSp>
      <p:cxnSp>
        <p:nvCxnSpPr>
          <p:cNvPr id="32" name="直接箭头连接符 31"/>
          <p:cNvCxnSpPr/>
          <p:nvPr/>
        </p:nvCxnSpPr>
        <p:spPr>
          <a:xfrm>
            <a:off x="8266102" y="9129459"/>
            <a:ext cx="766916"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3" name="直接箭头连接符 32"/>
          <p:cNvCxnSpPr/>
          <p:nvPr/>
        </p:nvCxnSpPr>
        <p:spPr>
          <a:xfrm flipV="1">
            <a:off x="8305291" y="5385208"/>
            <a:ext cx="766916" cy="8"/>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4" name="TextBox 55"/>
          <p:cNvSpPr txBox="1"/>
          <p:nvPr/>
        </p:nvSpPr>
        <p:spPr>
          <a:xfrm>
            <a:off x="10151359" y="3853057"/>
            <a:ext cx="1719869" cy="125707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反应物</a:t>
            </a:r>
            <a:endParaRPr lang="zh-CN" altLang="en-US" dirty="0"/>
          </a:p>
        </p:txBody>
      </p:sp>
      <p:cxnSp>
        <p:nvCxnSpPr>
          <p:cNvPr id="36" name="直接箭头连接符 35"/>
          <p:cNvCxnSpPr/>
          <p:nvPr/>
        </p:nvCxnSpPr>
        <p:spPr>
          <a:xfrm>
            <a:off x="9201516" y="4314267"/>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8" name="直接连接符 67"/>
          <p:cNvCxnSpPr/>
          <p:nvPr/>
        </p:nvCxnSpPr>
        <p:spPr>
          <a:xfrm flipH="1" flipV="1">
            <a:off x="9196868" y="4314267"/>
            <a:ext cx="4648" cy="2186815"/>
          </a:xfrm>
          <a:prstGeom prst="line">
            <a:avLst/>
          </a:prstGeom>
          <a:noFill/>
          <a:ln w="57150" cap="flat">
            <a:solidFill>
              <a:srgbClr val="D2A10A"/>
            </a:solidFill>
            <a:prstDash val="solid"/>
            <a:miter lim="400000"/>
            <a:headEnd type="none" w="med" len="med"/>
            <a:tailEnd type="none" w="med" len="med"/>
          </a:ln>
          <a:effectLst/>
          <a:sp3d/>
        </p:spPr>
        <p:style>
          <a:lnRef idx="0">
            <a:scrgbClr r="0" g="0" b="0"/>
          </a:lnRef>
          <a:fillRef idx="0">
            <a:scrgbClr r="0" g="0" b="0"/>
          </a:fillRef>
          <a:effectRef idx="0">
            <a:scrgbClr r="0" g="0" b="0"/>
          </a:effectRef>
          <a:fontRef idx="none"/>
        </p:style>
      </p:cxnSp>
      <p:sp>
        <p:nvSpPr>
          <p:cNvPr id="47" name="TextBox 55"/>
          <p:cNvSpPr txBox="1"/>
          <p:nvPr/>
        </p:nvSpPr>
        <p:spPr>
          <a:xfrm>
            <a:off x="10151360" y="6011157"/>
            <a:ext cx="1761472" cy="1156069"/>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多个</a:t>
            </a:r>
            <a:endParaRPr lang="en-US" altLang="zh-CN" dirty="0"/>
          </a:p>
          <a:p>
            <a:r>
              <a:rPr lang="zh-CN" altLang="en-US" dirty="0"/>
              <a:t>反应</a:t>
            </a:r>
            <a:endParaRPr lang="zh-CN" altLang="en-US" dirty="0"/>
          </a:p>
        </p:txBody>
      </p:sp>
      <p:cxnSp>
        <p:nvCxnSpPr>
          <p:cNvPr id="51" name="直接箭头连接符 50"/>
          <p:cNvCxnSpPr/>
          <p:nvPr/>
        </p:nvCxnSpPr>
        <p:spPr>
          <a:xfrm>
            <a:off x="9201516" y="6501082"/>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2" name="直接连接符 51"/>
          <p:cNvCxnSpPr/>
          <p:nvPr/>
        </p:nvCxnSpPr>
        <p:spPr>
          <a:xfrm flipH="1" flipV="1">
            <a:off x="9202077" y="7938049"/>
            <a:ext cx="4648" cy="2186815"/>
          </a:xfrm>
          <a:prstGeom prst="line">
            <a:avLst/>
          </a:prstGeom>
          <a:noFill/>
          <a:ln w="57150" cap="flat">
            <a:solidFill>
              <a:srgbClr val="D2A10A"/>
            </a:solidFill>
            <a:prstDash val="solid"/>
            <a:miter lim="400000"/>
            <a:headEnd type="none" w="med" len="med"/>
            <a:tailEnd type="none" w="med" len="med"/>
          </a:ln>
          <a:effectLst/>
          <a:sp3d/>
        </p:spPr>
        <p:style>
          <a:lnRef idx="0">
            <a:scrgbClr r="0" g="0" b="0"/>
          </a:lnRef>
          <a:fillRef idx="0">
            <a:scrgbClr r="0" g="0" b="0"/>
          </a:fillRef>
          <a:effectRef idx="0">
            <a:scrgbClr r="0" g="0" b="0"/>
          </a:effectRef>
          <a:fontRef idx="none"/>
        </p:style>
      </p:cxnSp>
      <p:cxnSp>
        <p:nvCxnSpPr>
          <p:cNvPr id="55" name="直接箭头连接符 54"/>
          <p:cNvCxnSpPr/>
          <p:nvPr/>
        </p:nvCxnSpPr>
        <p:spPr>
          <a:xfrm>
            <a:off x="9196868" y="10150804"/>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6" name="直接箭头连接符 55"/>
          <p:cNvCxnSpPr/>
          <p:nvPr/>
        </p:nvCxnSpPr>
        <p:spPr>
          <a:xfrm>
            <a:off x="9206725" y="7938049"/>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57" name="TextBox 55"/>
          <p:cNvSpPr txBox="1"/>
          <p:nvPr/>
        </p:nvSpPr>
        <p:spPr>
          <a:xfrm>
            <a:off x="10172161" y="7592889"/>
            <a:ext cx="1719869" cy="125707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单一</a:t>
            </a:r>
            <a:endParaRPr lang="en-US" altLang="zh-CN" dirty="0"/>
          </a:p>
          <a:p>
            <a:r>
              <a:rPr lang="zh-CN" altLang="en-US" dirty="0"/>
              <a:t>反应</a:t>
            </a:r>
            <a:endParaRPr lang="zh-CN" altLang="en-US" dirty="0"/>
          </a:p>
        </p:txBody>
      </p:sp>
      <p:sp>
        <p:nvSpPr>
          <p:cNvPr id="58" name="TextBox 55"/>
          <p:cNvSpPr txBox="1"/>
          <p:nvPr/>
        </p:nvSpPr>
        <p:spPr>
          <a:xfrm>
            <a:off x="10192963" y="9622788"/>
            <a:ext cx="1719869" cy="125707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生成物</a:t>
            </a:r>
            <a:endParaRPr lang="zh-CN" altLang="en-US" dirty="0"/>
          </a:p>
        </p:txBody>
      </p:sp>
      <p:cxnSp>
        <p:nvCxnSpPr>
          <p:cNvPr id="37" name="直接连接符 36"/>
          <p:cNvCxnSpPr/>
          <p:nvPr/>
        </p:nvCxnSpPr>
        <p:spPr>
          <a:xfrm flipV="1">
            <a:off x="13411552" y="6612480"/>
            <a:ext cx="0" cy="1622374"/>
          </a:xfrm>
          <a:prstGeom prst="line">
            <a:avLst/>
          </a:prstGeom>
          <a:noFill/>
          <a:ln w="57150" cap="flat">
            <a:solidFill>
              <a:srgbClr val="D2A10A"/>
            </a:solidFill>
            <a:prstDash val="solid"/>
            <a:miter lim="400000"/>
            <a:headEnd type="none" w="med" len="med"/>
            <a:tailEnd type="none" w="med" len="med"/>
          </a:ln>
          <a:effectLst/>
          <a:sp3d/>
        </p:spPr>
        <p:style>
          <a:lnRef idx="0">
            <a:scrgbClr r="0" g="0" b="0"/>
          </a:lnRef>
          <a:fillRef idx="0">
            <a:scrgbClr r="0" g="0" b="0"/>
          </a:fillRef>
          <a:effectRef idx="0">
            <a:scrgbClr r="0" g="0" b="0"/>
          </a:effectRef>
          <a:fontRef idx="none"/>
        </p:style>
      </p:cxnSp>
      <p:cxnSp>
        <p:nvCxnSpPr>
          <p:cNvPr id="39" name="直接箭头连接符 38"/>
          <p:cNvCxnSpPr/>
          <p:nvPr/>
        </p:nvCxnSpPr>
        <p:spPr>
          <a:xfrm>
            <a:off x="13411552" y="7342673"/>
            <a:ext cx="766916"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0" name="直接连接符 39"/>
          <p:cNvCxnSpPr/>
          <p:nvPr/>
        </p:nvCxnSpPr>
        <p:spPr>
          <a:xfrm flipH="1">
            <a:off x="11971194" y="6612480"/>
            <a:ext cx="1420902" cy="0"/>
          </a:xfrm>
          <a:prstGeom prst="line">
            <a:avLst/>
          </a:prstGeom>
          <a:noFill/>
          <a:ln w="57150" cap="flat">
            <a:solidFill>
              <a:srgbClr val="D2A10A"/>
            </a:solidFill>
            <a:prstDash val="solid"/>
            <a:miter lim="400000"/>
            <a:headEnd type="none" w="med" len="med"/>
            <a:tailEnd type="none" w="med" len="med"/>
          </a:ln>
          <a:effectLst/>
          <a:sp3d/>
        </p:spPr>
        <p:style>
          <a:lnRef idx="0">
            <a:scrgbClr r="0" g="0" b="0"/>
          </a:lnRef>
          <a:fillRef idx="0">
            <a:scrgbClr r="0" g="0" b="0"/>
          </a:fillRef>
          <a:effectRef idx="0">
            <a:scrgbClr r="0" g="0" b="0"/>
          </a:effectRef>
          <a:fontRef idx="none"/>
        </p:style>
      </p:cxnSp>
      <p:cxnSp>
        <p:nvCxnSpPr>
          <p:cNvPr id="43" name="直接连接符 42"/>
          <p:cNvCxnSpPr/>
          <p:nvPr/>
        </p:nvCxnSpPr>
        <p:spPr>
          <a:xfrm flipH="1">
            <a:off x="11971194" y="8221424"/>
            <a:ext cx="1420902" cy="0"/>
          </a:xfrm>
          <a:prstGeom prst="line">
            <a:avLst/>
          </a:prstGeom>
          <a:noFill/>
          <a:ln w="57150" cap="flat">
            <a:solidFill>
              <a:srgbClr val="D2A10A"/>
            </a:solidFill>
            <a:prstDash val="solid"/>
            <a:miter lim="400000"/>
            <a:headEnd type="none" w="med" len="med"/>
            <a:tailEnd type="none" w="med" len="med"/>
          </a:ln>
          <a:effectLst/>
          <a:sp3d/>
        </p:spPr>
        <p:style>
          <a:lnRef idx="0">
            <a:scrgbClr r="0" g="0" b="0"/>
          </a:lnRef>
          <a:fillRef idx="0">
            <a:scrgbClr r="0" g="0" b="0"/>
          </a:fillRef>
          <a:effectRef idx="0">
            <a:scrgbClr r="0" g="0" b="0"/>
          </a:effectRef>
          <a:fontRef idx="none"/>
        </p:style>
      </p:cxnSp>
      <p:sp>
        <p:nvSpPr>
          <p:cNvPr id="44" name="TextBox 55"/>
          <p:cNvSpPr txBox="1"/>
          <p:nvPr/>
        </p:nvSpPr>
        <p:spPr>
          <a:xfrm>
            <a:off x="14344480" y="6723151"/>
            <a:ext cx="1719869" cy="125707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选择性</a:t>
            </a:r>
            <a:endParaRPr lang="zh-CN" altLang="en-US" dirty="0"/>
          </a:p>
        </p:txBody>
      </p:sp>
      <p:cxnSp>
        <p:nvCxnSpPr>
          <p:cNvPr id="45" name="直接箭头连接符 44"/>
          <p:cNvCxnSpPr/>
          <p:nvPr/>
        </p:nvCxnSpPr>
        <p:spPr>
          <a:xfrm>
            <a:off x="11074173" y="5250712"/>
            <a:ext cx="0" cy="63691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9" name="直接箭头连接符 48"/>
          <p:cNvCxnSpPr/>
          <p:nvPr/>
        </p:nvCxnSpPr>
        <p:spPr>
          <a:xfrm flipV="1">
            <a:off x="11011293" y="9031456"/>
            <a:ext cx="0" cy="537786"/>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0" name="矩形 29"/>
          <p:cNvSpPr/>
          <p:nvPr/>
        </p:nvSpPr>
        <p:spPr>
          <a:xfrm>
            <a:off x="3197486" y="2628703"/>
            <a:ext cx="21211237" cy="707886"/>
          </a:xfrm>
          <a:prstGeom prst="rect">
            <a:avLst/>
          </a:prstGeom>
        </p:spPr>
        <p:txBody>
          <a:bodyPr wrap="square">
            <a:spAutoFit/>
          </a:bodyPr>
          <a:lstStyle/>
          <a:p>
            <a:pPr algn="l" defTabSz="1828800">
              <a:tabLst>
                <a:tab pos="6419850" algn="l"/>
              </a:tabLst>
            </a:pP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说明：收率</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（生产目标产物的原料量</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原料的进料量）</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×100%</a:t>
            </a:r>
            <a:endPar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35" name="直接箭头连接符 34"/>
          <p:cNvCxnSpPr/>
          <p:nvPr/>
        </p:nvCxnSpPr>
        <p:spPr>
          <a:xfrm>
            <a:off x="16248786" y="7259899"/>
            <a:ext cx="766916"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8" name="TextBox 55"/>
          <p:cNvSpPr txBox="1"/>
          <p:nvPr/>
        </p:nvSpPr>
        <p:spPr>
          <a:xfrm>
            <a:off x="17306280" y="6776033"/>
            <a:ext cx="1719869" cy="125707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多个反应竞争</a:t>
            </a:r>
            <a:endParaRPr lang="zh-CN" altLang="en-US" dirty="0"/>
          </a:p>
        </p:txBody>
      </p:sp>
      <p:sp>
        <p:nvSpPr>
          <p:cNvPr id="41" name="TextBox 55"/>
          <p:cNvSpPr txBox="1"/>
          <p:nvPr/>
        </p:nvSpPr>
        <p:spPr>
          <a:xfrm>
            <a:off x="13422975" y="8472387"/>
            <a:ext cx="6418538" cy="2768095"/>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找到隐性因素：除了主反应还存在其他副反应。催化剂和温度的改变对多个反应的促进作用不一样，共同作用的结果体现选择性。</a:t>
            </a:r>
            <a:endParaRPr lang="zh-CN" altLang="en-US" dirty="0">
              <a:solidFill>
                <a:srgbClr val="FFC000"/>
              </a:solidFill>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0" y="1661731"/>
            <a:ext cx="14051902" cy="93358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zh-CN" altLang="en-US" sz="5400" i="0" dirty="0">
                <a:solidFill>
                  <a:srgbClr val="FFC000">
                    <a:alpha val="80000"/>
                  </a:srgbClr>
                </a:solidFill>
                <a:effectLst/>
                <a:latin typeface="黑体" panose="02010609060101010101" pitchFamily="49" charset="-122"/>
                <a:ea typeface="黑体" panose="02010609060101010101" pitchFamily="49" charset="-122"/>
              </a:rPr>
              <a:t>     工业生产类综合问题分析解释要点</a:t>
            </a:r>
            <a:endParaRPr lang="zh-CN" altLang="en-US" sz="5400" i="0" dirty="0">
              <a:solidFill>
                <a:srgbClr val="FFC000">
                  <a:alpha val="80000"/>
                </a:srgbClr>
              </a:solidFill>
              <a:effectLst/>
              <a:latin typeface="黑体" panose="02010609060101010101" pitchFamily="49" charset="-122"/>
              <a:ea typeface="黑体" panose="02010609060101010101" pitchFamily="49" charset="-122"/>
            </a:endParaRPr>
          </a:p>
        </p:txBody>
      </p:sp>
      <p:sp>
        <p:nvSpPr>
          <p:cNvPr id="5" name="圆角矩形 19"/>
          <p:cNvSpPr/>
          <p:nvPr/>
        </p:nvSpPr>
        <p:spPr>
          <a:xfrm>
            <a:off x="2421387"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C000"/>
                </a:solidFill>
                <a:effectLst/>
                <a:latin typeface="黑体" panose="02010609060101010101" pitchFamily="49" charset="-122"/>
                <a:ea typeface="黑体" panose="02010609060101010101" pitchFamily="49" charset="-122"/>
              </a:rPr>
              <a:t>确定目标反应</a:t>
            </a:r>
            <a:endParaRPr lang="zh-CN" altLang="en-US" sz="3200" i="0" dirty="0">
              <a:solidFill>
                <a:srgbClr val="FFC000"/>
              </a:solidFill>
              <a:effectLst/>
              <a:latin typeface="黑体" panose="02010609060101010101" pitchFamily="49" charset="-122"/>
              <a:ea typeface="黑体" panose="02010609060101010101" pitchFamily="49" charset="-122"/>
            </a:endParaRPr>
          </a:p>
        </p:txBody>
      </p:sp>
      <p:sp>
        <p:nvSpPr>
          <p:cNvPr id="6" name="圆角矩形 9"/>
          <p:cNvSpPr/>
          <p:nvPr/>
        </p:nvSpPr>
        <p:spPr>
          <a:xfrm>
            <a:off x="5701441"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C000"/>
                </a:solidFill>
                <a:effectLst/>
                <a:latin typeface="黑体" panose="02010609060101010101" pitchFamily="49" charset="-122"/>
                <a:ea typeface="黑体" panose="02010609060101010101" pitchFamily="49" charset="-122"/>
              </a:rPr>
              <a:t>寻找角度</a:t>
            </a:r>
            <a:endParaRPr lang="zh-CN" altLang="en-US" sz="3200" i="0" dirty="0">
              <a:solidFill>
                <a:srgbClr val="FFC000"/>
              </a:solidFill>
              <a:effectLst/>
              <a:latin typeface="黑体" panose="02010609060101010101" pitchFamily="49" charset="-122"/>
              <a:ea typeface="黑体" panose="02010609060101010101" pitchFamily="49" charset="-122"/>
            </a:endParaRPr>
          </a:p>
        </p:txBody>
      </p:sp>
      <p:sp>
        <p:nvSpPr>
          <p:cNvPr id="8" name="圆角矩形 14"/>
          <p:cNvSpPr/>
          <p:nvPr/>
        </p:nvSpPr>
        <p:spPr>
          <a:xfrm>
            <a:off x="8981495"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确定自变量</a:t>
            </a:r>
            <a:endParaRPr lang="en-US" altLang="zh-CN" sz="3200" i="0" dirty="0">
              <a:solidFill>
                <a:srgbClr val="FFFFFF"/>
              </a:solidFill>
              <a:effectLst/>
              <a:latin typeface="黑体" panose="02010609060101010101" pitchFamily="49" charset="-122"/>
              <a:ea typeface="黑体" panose="02010609060101010101" pitchFamily="49" charset="-122"/>
            </a:endParaRPr>
          </a:p>
          <a:p>
            <a:pPr algn="ctr"/>
            <a:r>
              <a:rPr lang="zh-CN" altLang="en-US" sz="3200" i="0" dirty="0">
                <a:solidFill>
                  <a:srgbClr val="FFFFFF"/>
                </a:solidFill>
                <a:effectLst/>
                <a:latin typeface="黑体" panose="02010609060101010101" pitchFamily="49" charset="-122"/>
                <a:ea typeface="黑体" panose="02010609060101010101" pitchFamily="49" charset="-122"/>
              </a:rPr>
              <a:t>与因变量</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10" name="圆角矩形 15"/>
          <p:cNvSpPr/>
          <p:nvPr/>
        </p:nvSpPr>
        <p:spPr>
          <a:xfrm>
            <a:off x="12261549"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确定相互关联的因素或反应</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12" name="圆角矩形 16"/>
          <p:cNvSpPr/>
          <p:nvPr/>
        </p:nvSpPr>
        <p:spPr>
          <a:xfrm>
            <a:off x="15541603"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图像数据结果</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14" name="圆角矩形 17"/>
          <p:cNvSpPr/>
          <p:nvPr/>
        </p:nvSpPr>
        <p:spPr>
          <a:xfrm>
            <a:off x="18821658"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关联分析解释</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cxnSp>
        <p:nvCxnSpPr>
          <p:cNvPr id="17" name="直接箭头连接符 16"/>
          <p:cNvCxnSpPr>
            <a:stCxn id="5" idx="3"/>
            <a:endCxn id="6" idx="1"/>
          </p:cNvCxnSpPr>
          <p:nvPr/>
        </p:nvCxnSpPr>
        <p:spPr>
          <a:xfrm>
            <a:off x="5190071" y="3693440"/>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8" name="直接箭头连接符 17"/>
          <p:cNvCxnSpPr/>
          <p:nvPr/>
        </p:nvCxnSpPr>
        <p:spPr>
          <a:xfrm>
            <a:off x="8470125" y="3693440"/>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9" name="直接箭头连接符 18"/>
          <p:cNvCxnSpPr/>
          <p:nvPr/>
        </p:nvCxnSpPr>
        <p:spPr>
          <a:xfrm>
            <a:off x="11750179" y="3667737"/>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0" name="直接箭头连接符 19"/>
          <p:cNvCxnSpPr/>
          <p:nvPr/>
        </p:nvCxnSpPr>
        <p:spPr>
          <a:xfrm>
            <a:off x="15030233" y="3698277"/>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1" name="直接箭头连接符 20"/>
          <p:cNvCxnSpPr/>
          <p:nvPr/>
        </p:nvCxnSpPr>
        <p:spPr>
          <a:xfrm>
            <a:off x="18310288" y="3698277"/>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8" name="直接箭头连接符 27"/>
          <p:cNvCxnSpPr/>
          <p:nvPr/>
        </p:nvCxnSpPr>
        <p:spPr>
          <a:xfrm flipV="1">
            <a:off x="7066841" y="10677588"/>
            <a:ext cx="2" cy="1"/>
          </a:xfrm>
          <a:prstGeom prst="straightConnector1">
            <a:avLst/>
          </a:prstGeom>
          <a:noFill/>
          <a:ln w="9525" cap="flat">
            <a:solidFill>
              <a:srgbClr val="FFFFFF"/>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31" name="直接连接符 30"/>
          <p:cNvCxnSpPr/>
          <p:nvPr/>
        </p:nvCxnSpPr>
        <p:spPr>
          <a:xfrm>
            <a:off x="9289081" y="12316417"/>
            <a:ext cx="0" cy="0"/>
          </a:xfrm>
          <a:prstGeom prst="line">
            <a:avLst/>
          </a:prstGeom>
          <a:noFill/>
          <a:ln w="9525" cap="flat">
            <a:solidFill>
              <a:srgbClr val="FFFFFF"/>
            </a:solidFill>
            <a:prstDash val="solid"/>
            <a:miter lim="400000"/>
          </a:ln>
          <a:effectLst/>
          <a:sp3d/>
        </p:spPr>
        <p:style>
          <a:lnRef idx="0">
            <a:scrgbClr r="0" g="0" b="0"/>
          </a:lnRef>
          <a:fillRef idx="0">
            <a:scrgbClr r="0" g="0" b="0"/>
          </a:fillRef>
          <a:effectRef idx="0">
            <a:scrgbClr r="0" g="0" b="0"/>
          </a:effectRef>
          <a:fontRef idx="none"/>
        </p:style>
      </p:cxnSp>
      <p:sp>
        <p:nvSpPr>
          <p:cNvPr id="34" name="TextBox 55"/>
          <p:cNvSpPr txBox="1"/>
          <p:nvPr/>
        </p:nvSpPr>
        <p:spPr>
          <a:xfrm>
            <a:off x="5456685" y="4939837"/>
            <a:ext cx="3036655" cy="2158096"/>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altLang="zh-CN" dirty="0"/>
          </a:p>
          <a:p>
            <a:r>
              <a:rPr lang="zh-CN" altLang="en-US" dirty="0"/>
              <a:t>化学反应速率</a:t>
            </a:r>
            <a:endParaRPr lang="en-US" altLang="zh-CN" dirty="0"/>
          </a:p>
          <a:p>
            <a:r>
              <a:rPr lang="zh-CN" altLang="en-US" dirty="0"/>
              <a:t>角度确定</a:t>
            </a:r>
            <a:endParaRPr lang="en-US" altLang="zh-CN" dirty="0"/>
          </a:p>
          <a:p>
            <a:r>
              <a:rPr lang="zh-CN" altLang="en-US" dirty="0"/>
              <a:t>化学平衡角度</a:t>
            </a:r>
            <a:endParaRPr lang="en-US" altLang="zh-CN" dirty="0"/>
          </a:p>
          <a:p>
            <a:r>
              <a:rPr lang="zh-CN" altLang="en-US" dirty="0"/>
              <a:t>不排除</a:t>
            </a:r>
            <a:endParaRPr lang="en-US" altLang="zh-CN" dirty="0"/>
          </a:p>
          <a:p>
            <a:endParaRPr lang="zh-CN" altLang="en-US" dirty="0"/>
          </a:p>
        </p:txBody>
      </p:sp>
      <p:sp>
        <p:nvSpPr>
          <p:cNvPr id="42" name="TextBox 48"/>
          <p:cNvSpPr txBox="1"/>
          <p:nvPr/>
        </p:nvSpPr>
        <p:spPr>
          <a:xfrm>
            <a:off x="12350738" y="4944014"/>
            <a:ext cx="2679495"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是否单一反应</a:t>
            </a:r>
            <a:endParaRPr lang="en-US" altLang="zh-CN" dirty="0"/>
          </a:p>
          <a:p>
            <a:r>
              <a:rPr lang="zh-CN" altLang="en-US" dirty="0"/>
              <a:t>多变量</a:t>
            </a:r>
            <a:endParaRPr lang="en-US" altLang="zh-CN" dirty="0"/>
          </a:p>
        </p:txBody>
      </p:sp>
      <p:sp>
        <p:nvSpPr>
          <p:cNvPr id="43" name="TextBox 51"/>
          <p:cNvSpPr txBox="1"/>
          <p:nvPr/>
        </p:nvSpPr>
        <p:spPr>
          <a:xfrm>
            <a:off x="15964505" y="5022237"/>
            <a:ext cx="1922879"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altLang="zh-CN" dirty="0"/>
          </a:p>
          <a:p>
            <a:r>
              <a:rPr lang="zh-CN" altLang="en-US" dirty="0">
                <a:solidFill>
                  <a:srgbClr val="FFC000"/>
                </a:solidFill>
              </a:rPr>
              <a:t>因素叠加</a:t>
            </a:r>
            <a:endParaRPr lang="en-US" altLang="zh-CN" dirty="0">
              <a:solidFill>
                <a:srgbClr val="FFC000"/>
              </a:solidFill>
            </a:endParaRPr>
          </a:p>
          <a:p>
            <a:r>
              <a:rPr lang="zh-CN" altLang="en-US" dirty="0">
                <a:solidFill>
                  <a:srgbClr val="FFC000"/>
                </a:solidFill>
              </a:rPr>
              <a:t>反应叠加</a:t>
            </a:r>
            <a:endParaRPr lang="en-US" altLang="zh-CN" dirty="0">
              <a:solidFill>
                <a:srgbClr val="FFC000"/>
              </a:solidFill>
            </a:endParaRPr>
          </a:p>
          <a:p>
            <a:endParaRPr lang="en-US" altLang="zh-CN" dirty="0"/>
          </a:p>
        </p:txBody>
      </p:sp>
      <p:sp>
        <p:nvSpPr>
          <p:cNvPr id="44" name="TextBox 53"/>
          <p:cNvSpPr txBox="1"/>
          <p:nvPr/>
        </p:nvSpPr>
        <p:spPr>
          <a:xfrm>
            <a:off x="12659540" y="8056373"/>
            <a:ext cx="2061889" cy="895336"/>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隐性因素</a:t>
            </a:r>
            <a:endParaRPr lang="en-US" altLang="zh-CN" dirty="0">
              <a:solidFill>
                <a:srgbClr val="FFC000"/>
              </a:solidFill>
            </a:endParaRPr>
          </a:p>
        </p:txBody>
      </p:sp>
      <p:sp>
        <p:nvSpPr>
          <p:cNvPr id="45" name="TextBox 54"/>
          <p:cNvSpPr txBox="1"/>
          <p:nvPr/>
        </p:nvSpPr>
        <p:spPr>
          <a:xfrm>
            <a:off x="16183726" y="7842500"/>
            <a:ext cx="2061879" cy="122746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相互关联和竞争</a:t>
            </a:r>
            <a:endParaRPr lang="en-US" altLang="zh-CN" dirty="0">
              <a:solidFill>
                <a:srgbClr val="FFC000"/>
              </a:solidFill>
            </a:endParaRPr>
          </a:p>
        </p:txBody>
      </p:sp>
      <p:cxnSp>
        <p:nvCxnSpPr>
          <p:cNvPr id="49" name="直接箭头连接符 48"/>
          <p:cNvCxnSpPr/>
          <p:nvPr/>
        </p:nvCxnSpPr>
        <p:spPr>
          <a:xfrm>
            <a:off x="17020682" y="6603443"/>
            <a:ext cx="0" cy="1081408"/>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3" name="直接箭头连接符 82"/>
          <p:cNvCxnSpPr/>
          <p:nvPr/>
        </p:nvCxnSpPr>
        <p:spPr>
          <a:xfrm>
            <a:off x="15172559" y="5597686"/>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4" name="直接箭头连接符 83"/>
          <p:cNvCxnSpPr/>
          <p:nvPr/>
        </p:nvCxnSpPr>
        <p:spPr>
          <a:xfrm>
            <a:off x="13734341" y="6590614"/>
            <a:ext cx="0" cy="1303398"/>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5" name="TextBox 55"/>
          <p:cNvSpPr txBox="1"/>
          <p:nvPr/>
        </p:nvSpPr>
        <p:spPr>
          <a:xfrm>
            <a:off x="2689317" y="4922431"/>
            <a:ext cx="2404465" cy="148878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latin typeface="Times New Roman" panose="02020603050405020304" pitchFamily="18" charset="0"/>
                <a:cs typeface="Times New Roman" panose="02020603050405020304" pitchFamily="18" charset="0"/>
              </a:rPr>
              <a:t>异丁烷直接催化脱氢制备异丁烯</a:t>
            </a:r>
            <a:endParaRPr lang="zh-CN" altLang="en-US" dirty="0"/>
          </a:p>
        </p:txBody>
      </p:sp>
      <p:sp>
        <p:nvSpPr>
          <p:cNvPr id="37" name="TextBox 55"/>
          <p:cNvSpPr txBox="1"/>
          <p:nvPr/>
        </p:nvSpPr>
        <p:spPr>
          <a:xfrm>
            <a:off x="8725810" y="4922431"/>
            <a:ext cx="1631381" cy="2029335"/>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自变量催化剂</a:t>
            </a:r>
            <a:endParaRPr lang="en-US" altLang="zh-CN" dirty="0"/>
          </a:p>
          <a:p>
            <a:r>
              <a:rPr lang="zh-CN" altLang="en-US" dirty="0"/>
              <a:t>温度</a:t>
            </a:r>
            <a:endParaRPr lang="zh-CN" altLang="en-US" dirty="0"/>
          </a:p>
        </p:txBody>
      </p:sp>
      <p:sp>
        <p:nvSpPr>
          <p:cNvPr id="38" name="TextBox 55"/>
          <p:cNvSpPr txBox="1"/>
          <p:nvPr/>
        </p:nvSpPr>
        <p:spPr>
          <a:xfrm>
            <a:off x="10486887" y="4944014"/>
            <a:ext cx="1631381" cy="2949998"/>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因变量</a:t>
            </a:r>
            <a:r>
              <a:rPr lang="zh-CN" altLang="zh-CN" dirty="0">
                <a:latin typeface="Times New Roman" panose="02020603050405020304" pitchFamily="18" charset="0"/>
                <a:cs typeface="Times New Roman" panose="02020603050405020304" pitchFamily="18" charset="0"/>
              </a:rPr>
              <a:t>异丁烷转化率</a:t>
            </a:r>
            <a:endParaRPr lang="en-US" altLang="zh-CN" dirty="0"/>
          </a:p>
          <a:p>
            <a:r>
              <a:rPr lang="zh-CN" altLang="zh-CN" dirty="0">
                <a:latin typeface="Times New Roman" panose="02020603050405020304" pitchFamily="18" charset="0"/>
                <a:cs typeface="Times New Roman" panose="02020603050405020304" pitchFamily="18" charset="0"/>
              </a:rPr>
              <a:t>异丁烯收率</a:t>
            </a:r>
            <a:endParaRPr lang="zh-CN" altLang="en-US" dirty="0"/>
          </a:p>
        </p:txBody>
      </p:sp>
      <p:cxnSp>
        <p:nvCxnSpPr>
          <p:cNvPr id="41" name="直接箭头连接符 40"/>
          <p:cNvCxnSpPr/>
          <p:nvPr/>
        </p:nvCxnSpPr>
        <p:spPr>
          <a:xfrm>
            <a:off x="15095390" y="8456230"/>
            <a:ext cx="869115"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 name="矩形 2"/>
          <p:cNvSpPr/>
          <p:nvPr/>
        </p:nvSpPr>
        <p:spPr>
          <a:xfrm>
            <a:off x="5593404" y="9339825"/>
            <a:ext cx="14688766" cy="2931572"/>
          </a:xfrm>
          <a:prstGeom prst="rect">
            <a:avLst/>
          </a:prstGeom>
        </p:spPr>
        <p:txBody>
          <a:bodyPr wrap="square">
            <a:spAutoFit/>
          </a:bodyPr>
          <a:lstStyle/>
          <a:p>
            <a:pPr marL="269875" indent="-269875" algn="just">
              <a:lnSpc>
                <a:spcPct val="150000"/>
              </a:lnSpc>
              <a:tabLst>
                <a:tab pos="5274310" algn="r"/>
              </a:tabLst>
            </a:pPr>
            <a:r>
              <a:rPr lang="en-US" altLang="zh-CN" sz="3200" b="1" i="0" kern="100" dirty="0">
                <a:solidFill>
                  <a:srgbClr val="FFC000"/>
                </a:solidFill>
                <a:effectLst/>
                <a:latin typeface="黑体" panose="02010609060101010101" pitchFamily="49" charset="-122"/>
                <a:ea typeface="黑体" panose="02010609060101010101" pitchFamily="49" charset="-122"/>
              </a:rPr>
              <a:t> </a:t>
            </a:r>
            <a:r>
              <a:rPr lang="zh-CN" altLang="zh-CN" sz="3200" b="1" i="0" kern="100" dirty="0">
                <a:solidFill>
                  <a:srgbClr val="FFFFFF"/>
                </a:solidFill>
                <a:effectLst/>
                <a:latin typeface="黑体" panose="02010609060101010101" pitchFamily="49" charset="-122"/>
                <a:ea typeface="黑体" panose="02010609060101010101" pitchFamily="49" charset="-122"/>
              </a:rPr>
              <a:t>温度升高时异丁烯的收率增加的可能原因：</a:t>
            </a:r>
            <a:r>
              <a:rPr lang="zh-CN" altLang="zh-CN" sz="3200" b="1" i="0" kern="100" dirty="0">
                <a:solidFill>
                  <a:srgbClr val="FFC000"/>
                </a:solidFill>
                <a:effectLst/>
                <a:latin typeface="黑体" panose="02010609060101010101" pitchFamily="49" charset="-122"/>
                <a:ea typeface="黑体" panose="02010609060101010101" pitchFamily="49" charset="-122"/>
              </a:rPr>
              <a:t>催化剂活性增加（催化剂活性增加的影响强于选择性降低的影响），</a:t>
            </a:r>
            <a:r>
              <a:rPr lang="zh-CN" altLang="en-US" sz="3200" b="1" i="0" kern="100" dirty="0">
                <a:solidFill>
                  <a:srgbClr val="FFC000"/>
                </a:solidFill>
                <a:effectLst/>
                <a:latin typeface="黑体" panose="02010609060101010101" pitchFamily="49" charset="-122"/>
                <a:ea typeface="黑体" panose="02010609060101010101" pitchFamily="49" charset="-122"/>
              </a:rPr>
              <a:t>化学</a:t>
            </a:r>
            <a:r>
              <a:rPr lang="zh-CN" altLang="zh-CN" sz="3200" b="1" i="0" kern="100" dirty="0">
                <a:solidFill>
                  <a:srgbClr val="FFC000"/>
                </a:solidFill>
                <a:effectLst/>
                <a:latin typeface="黑体" panose="02010609060101010101" pitchFamily="49" charset="-122"/>
                <a:ea typeface="黑体" panose="02010609060101010101" pitchFamily="49" charset="-122"/>
              </a:rPr>
              <a:t>反应速率加快，</a:t>
            </a:r>
            <a:r>
              <a:rPr lang="zh-CN" altLang="en-US" sz="3200" b="1" i="0" kern="100" dirty="0">
                <a:solidFill>
                  <a:srgbClr val="FFC000"/>
                </a:solidFill>
                <a:effectLst/>
                <a:latin typeface="黑体" panose="02010609060101010101" pitchFamily="49" charset="-122"/>
                <a:ea typeface="黑体" panose="02010609060101010101" pitchFamily="49" charset="-122"/>
              </a:rPr>
              <a:t>化学</a:t>
            </a:r>
            <a:r>
              <a:rPr lang="zh-CN" altLang="zh-CN" sz="3200" b="1" i="0" kern="100" dirty="0">
                <a:solidFill>
                  <a:srgbClr val="FFC000"/>
                </a:solidFill>
                <a:effectLst/>
                <a:latin typeface="黑体" panose="02010609060101010101" pitchFamily="49" charset="-122"/>
                <a:ea typeface="黑体" panose="02010609060101010101" pitchFamily="49" charset="-122"/>
              </a:rPr>
              <a:t>平衡正向移动；</a:t>
            </a:r>
            <a:r>
              <a:rPr lang="en-US" altLang="zh-CN" sz="3200" b="1" i="0" kern="100" dirty="0">
                <a:solidFill>
                  <a:srgbClr val="FFC000"/>
                </a:solidFill>
                <a:effectLst/>
                <a:latin typeface="黑体" panose="02010609060101010101" pitchFamily="49" charset="-122"/>
                <a:ea typeface="黑体" panose="02010609060101010101" pitchFamily="49" charset="-122"/>
              </a:rPr>
              <a:t> </a:t>
            </a:r>
            <a:endParaRPr lang="en-US" altLang="zh-CN" sz="3200" b="1" i="0" kern="100" dirty="0">
              <a:solidFill>
                <a:srgbClr val="FFC000"/>
              </a:solidFill>
              <a:effectLst/>
              <a:latin typeface="黑体" panose="02010609060101010101" pitchFamily="49" charset="-122"/>
              <a:ea typeface="黑体" panose="02010609060101010101" pitchFamily="49" charset="-122"/>
            </a:endParaRPr>
          </a:p>
          <a:p>
            <a:pPr marL="269875" indent="-269875" algn="just">
              <a:lnSpc>
                <a:spcPct val="150000"/>
              </a:lnSpc>
              <a:tabLst>
                <a:tab pos="5274310" algn="r"/>
              </a:tabLst>
            </a:pPr>
            <a:r>
              <a:rPr lang="en-US" altLang="zh-CN" sz="3200" b="1" i="0" kern="100" dirty="0">
                <a:solidFill>
                  <a:srgbClr val="FFC000"/>
                </a:solidFill>
                <a:effectLst/>
                <a:latin typeface="黑体" panose="02010609060101010101" pitchFamily="49" charset="-122"/>
                <a:ea typeface="黑体" panose="02010609060101010101" pitchFamily="49" charset="-122"/>
              </a:rPr>
              <a:t> </a:t>
            </a:r>
            <a:r>
              <a:rPr lang="zh-CN" altLang="zh-CN" sz="3200" b="1" i="0" kern="100" dirty="0">
                <a:solidFill>
                  <a:srgbClr val="FFFFFF"/>
                </a:solidFill>
                <a:effectLst/>
                <a:latin typeface="黑体" panose="02010609060101010101" pitchFamily="49" charset="-122"/>
                <a:ea typeface="黑体" panose="02010609060101010101" pitchFamily="49" charset="-122"/>
              </a:rPr>
              <a:t>温度继续升高，异丁烯的收率下降的可能原因：</a:t>
            </a:r>
            <a:r>
              <a:rPr lang="zh-CN" altLang="zh-CN" sz="3200" b="1" i="0" kern="100" dirty="0">
                <a:solidFill>
                  <a:srgbClr val="FFC000"/>
                </a:solidFill>
                <a:effectLst/>
                <a:latin typeface="黑体" panose="02010609060101010101" pitchFamily="49" charset="-122"/>
                <a:ea typeface="黑体" panose="02010609060101010101" pitchFamily="49" charset="-122"/>
              </a:rPr>
              <a:t>催化剂的选择性下降，发生副反应的异丁烷的比例增加</a:t>
            </a:r>
            <a:endParaRPr lang="zh-CN" altLang="zh-CN" sz="3200" i="0" kern="100" dirty="0">
              <a:solidFill>
                <a:srgbClr val="FFC000"/>
              </a:solidFill>
              <a:effectLst/>
              <a:latin typeface="黑体" panose="02010609060101010101" pitchFamily="49" charset="-122"/>
              <a:ea typeface="黑体" panose="02010609060101010101" pitchFamily="49" charset="-122"/>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2" name="TextBox 9"/>
          <p:cNvSpPr txBox="1"/>
          <p:nvPr/>
        </p:nvSpPr>
        <p:spPr>
          <a:xfrm>
            <a:off x="5846180" y="4784473"/>
            <a:ext cx="766014" cy="4147783"/>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基于工业实际问题</a:t>
            </a:r>
            <a:endParaRPr lang="zh-CN" altLang="en-US" dirty="0"/>
          </a:p>
        </p:txBody>
      </p:sp>
      <p:cxnSp>
        <p:nvCxnSpPr>
          <p:cNvPr id="23" name="直接箭头连接符 22"/>
          <p:cNvCxnSpPr/>
          <p:nvPr/>
        </p:nvCxnSpPr>
        <p:spPr>
          <a:xfrm>
            <a:off x="6702005" y="6864855"/>
            <a:ext cx="859242"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4" name="TextBox 12"/>
          <p:cNvSpPr txBox="1"/>
          <p:nvPr/>
        </p:nvSpPr>
        <p:spPr>
          <a:xfrm>
            <a:off x="7529350" y="4769079"/>
            <a:ext cx="766014" cy="3934714"/>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研究物质的制备</a:t>
            </a:r>
            <a:endParaRPr lang="zh-CN" altLang="en-US" dirty="0"/>
          </a:p>
        </p:txBody>
      </p:sp>
      <p:sp>
        <p:nvSpPr>
          <p:cNvPr id="25" name="TextBox 13"/>
          <p:cNvSpPr txBox="1"/>
          <p:nvPr/>
        </p:nvSpPr>
        <p:spPr>
          <a:xfrm>
            <a:off x="9545273" y="7518302"/>
            <a:ext cx="721285" cy="2670945"/>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物质的分离</a:t>
            </a:r>
            <a:endParaRPr lang="zh-CN" altLang="en-US" dirty="0"/>
          </a:p>
        </p:txBody>
      </p:sp>
      <p:cxnSp>
        <p:nvCxnSpPr>
          <p:cNvPr id="26" name="直接箭头连接符 25"/>
          <p:cNvCxnSpPr/>
          <p:nvPr/>
        </p:nvCxnSpPr>
        <p:spPr>
          <a:xfrm>
            <a:off x="8351830" y="7483160"/>
            <a:ext cx="1189259" cy="566749"/>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7" name="TextBox 16"/>
          <p:cNvSpPr txBox="1"/>
          <p:nvPr/>
        </p:nvSpPr>
        <p:spPr>
          <a:xfrm>
            <a:off x="9569046" y="3953584"/>
            <a:ext cx="671181" cy="2670952"/>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物质的转化</a:t>
            </a:r>
            <a:endParaRPr lang="zh-CN" altLang="en-US" dirty="0"/>
          </a:p>
        </p:txBody>
      </p:sp>
      <p:cxnSp>
        <p:nvCxnSpPr>
          <p:cNvPr id="28" name="直接箭头连接符 27"/>
          <p:cNvCxnSpPr/>
          <p:nvPr/>
        </p:nvCxnSpPr>
        <p:spPr>
          <a:xfrm flipV="1">
            <a:off x="10761750" y="8238210"/>
            <a:ext cx="2" cy="1"/>
          </a:xfrm>
          <a:prstGeom prst="straightConnector1">
            <a:avLst/>
          </a:prstGeom>
          <a:noFill/>
          <a:ln w="9525" cap="flat">
            <a:solidFill>
              <a:srgbClr val="FFFFFF"/>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29" name="直接箭头连接符 28"/>
          <p:cNvCxnSpPr/>
          <p:nvPr/>
        </p:nvCxnSpPr>
        <p:spPr>
          <a:xfrm flipV="1">
            <a:off x="8353725" y="5447799"/>
            <a:ext cx="989140" cy="53691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1" name="直接连接符 30"/>
          <p:cNvCxnSpPr/>
          <p:nvPr/>
        </p:nvCxnSpPr>
        <p:spPr>
          <a:xfrm>
            <a:off x="12983990" y="9877039"/>
            <a:ext cx="0" cy="0"/>
          </a:xfrm>
          <a:prstGeom prst="line">
            <a:avLst/>
          </a:prstGeom>
          <a:noFill/>
          <a:ln w="9525" cap="flat">
            <a:solidFill>
              <a:srgbClr val="FFFFFF"/>
            </a:solidFill>
            <a:prstDash val="solid"/>
            <a:miter lim="400000"/>
          </a:ln>
          <a:effectLst/>
          <a:sp3d/>
        </p:spPr>
        <p:style>
          <a:lnRef idx="0">
            <a:scrgbClr r="0" g="0" b="0"/>
          </a:lnRef>
          <a:fillRef idx="0">
            <a:scrgbClr r="0" g="0" b="0"/>
          </a:fillRef>
          <a:effectRef idx="0">
            <a:scrgbClr r="0" g="0" b="0"/>
          </a:effectRef>
          <a:fontRef idx="none"/>
        </p:style>
      </p:cxnSp>
      <p:cxnSp>
        <p:nvCxnSpPr>
          <p:cNvPr id="32" name="直接箭头连接符 31"/>
          <p:cNvCxnSpPr/>
          <p:nvPr/>
        </p:nvCxnSpPr>
        <p:spPr>
          <a:xfrm>
            <a:off x="10378294" y="9000350"/>
            <a:ext cx="766916"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3" name="直接箭头连接符 32"/>
          <p:cNvCxnSpPr/>
          <p:nvPr/>
        </p:nvCxnSpPr>
        <p:spPr>
          <a:xfrm flipV="1">
            <a:off x="10417483" y="5256099"/>
            <a:ext cx="766916" cy="8"/>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4" name="TextBox 55"/>
          <p:cNvSpPr txBox="1"/>
          <p:nvPr/>
        </p:nvSpPr>
        <p:spPr>
          <a:xfrm>
            <a:off x="12263551" y="3723948"/>
            <a:ext cx="1719869" cy="125707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物质</a:t>
            </a:r>
            <a:endParaRPr lang="en-US" altLang="zh-CN" dirty="0"/>
          </a:p>
          <a:p>
            <a:r>
              <a:rPr lang="zh-CN" altLang="en-US" dirty="0"/>
              <a:t>性质</a:t>
            </a:r>
            <a:endParaRPr lang="zh-CN" altLang="en-US" dirty="0"/>
          </a:p>
        </p:txBody>
      </p:sp>
      <p:cxnSp>
        <p:nvCxnSpPr>
          <p:cNvPr id="36" name="直接箭头连接符 35"/>
          <p:cNvCxnSpPr/>
          <p:nvPr/>
        </p:nvCxnSpPr>
        <p:spPr>
          <a:xfrm>
            <a:off x="11313708" y="4185158"/>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8" name="TextBox 64"/>
          <p:cNvSpPr txBox="1"/>
          <p:nvPr/>
        </p:nvSpPr>
        <p:spPr>
          <a:xfrm>
            <a:off x="15748518" y="10126736"/>
            <a:ext cx="3199715" cy="1090126"/>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基于实验操作</a:t>
            </a:r>
            <a:endParaRPr lang="en-US" altLang="zh-CN" dirty="0"/>
          </a:p>
          <a:p>
            <a:r>
              <a:rPr lang="zh-CN" altLang="en-US" dirty="0"/>
              <a:t>的考查</a:t>
            </a:r>
            <a:endParaRPr lang="en-US" altLang="zh-CN" dirty="0"/>
          </a:p>
        </p:txBody>
      </p:sp>
      <p:sp>
        <p:nvSpPr>
          <p:cNvPr id="50" name="TextBox 49"/>
          <p:cNvSpPr txBox="1"/>
          <p:nvPr/>
        </p:nvSpPr>
        <p:spPr>
          <a:xfrm>
            <a:off x="15802074" y="3429437"/>
            <a:ext cx="3093605" cy="1213038"/>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基于元素化合物知识的考查</a:t>
            </a:r>
            <a:endParaRPr lang="en-US" altLang="zh-CN" dirty="0"/>
          </a:p>
        </p:txBody>
      </p:sp>
      <p:cxnSp>
        <p:nvCxnSpPr>
          <p:cNvPr id="68" name="直接连接符 67"/>
          <p:cNvCxnSpPr/>
          <p:nvPr/>
        </p:nvCxnSpPr>
        <p:spPr>
          <a:xfrm flipH="1" flipV="1">
            <a:off x="11309060" y="4185158"/>
            <a:ext cx="4648" cy="2186815"/>
          </a:xfrm>
          <a:prstGeom prst="line">
            <a:avLst/>
          </a:prstGeom>
          <a:noFill/>
          <a:ln w="57150" cap="flat">
            <a:solidFill>
              <a:srgbClr val="D2A10A"/>
            </a:solidFill>
            <a:prstDash val="solid"/>
            <a:miter lim="400000"/>
            <a:headEnd type="none" w="med" len="med"/>
            <a:tailEnd type="none" w="med" len="med"/>
          </a:ln>
          <a:effectLst/>
          <a:sp3d/>
        </p:spPr>
        <p:style>
          <a:lnRef idx="0">
            <a:scrgbClr r="0" g="0" b="0"/>
          </a:lnRef>
          <a:fillRef idx="0">
            <a:scrgbClr r="0" g="0" b="0"/>
          </a:fillRef>
          <a:effectRef idx="0">
            <a:scrgbClr r="0" g="0" b="0"/>
          </a:effectRef>
          <a:fontRef idx="none"/>
        </p:style>
      </p:cxnSp>
      <p:cxnSp>
        <p:nvCxnSpPr>
          <p:cNvPr id="81" name="直接箭头连接符 80"/>
          <p:cNvCxnSpPr/>
          <p:nvPr/>
        </p:nvCxnSpPr>
        <p:spPr>
          <a:xfrm>
            <a:off x="14440381" y="4085928"/>
            <a:ext cx="100470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5" name="文本框 84"/>
          <p:cNvSpPr txBox="1"/>
          <p:nvPr/>
        </p:nvSpPr>
        <p:spPr>
          <a:xfrm>
            <a:off x="4724228" y="1941995"/>
            <a:ext cx="14051902" cy="93358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54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rPr>
              <a:t>工业生产类综合问题解决思路</a:t>
            </a:r>
            <a:endParaRPr kumimoji="0" lang="zh-CN" altLang="en-US" sz="54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endParaRPr>
          </a:p>
        </p:txBody>
      </p:sp>
      <p:sp>
        <p:nvSpPr>
          <p:cNvPr id="47" name="TextBox 55"/>
          <p:cNvSpPr txBox="1"/>
          <p:nvPr/>
        </p:nvSpPr>
        <p:spPr>
          <a:xfrm>
            <a:off x="12263552" y="5882048"/>
            <a:ext cx="1761472" cy="1156069"/>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条件</a:t>
            </a:r>
            <a:endParaRPr lang="en-US" altLang="zh-CN" dirty="0">
              <a:solidFill>
                <a:srgbClr val="FFC000"/>
              </a:solidFill>
            </a:endParaRPr>
          </a:p>
          <a:p>
            <a:r>
              <a:rPr lang="zh-CN" altLang="en-US" dirty="0">
                <a:solidFill>
                  <a:srgbClr val="FFC000"/>
                </a:solidFill>
              </a:rPr>
              <a:t>优化</a:t>
            </a:r>
            <a:endParaRPr lang="zh-CN" altLang="en-US" dirty="0">
              <a:solidFill>
                <a:srgbClr val="FFC000"/>
              </a:solidFill>
            </a:endParaRPr>
          </a:p>
        </p:txBody>
      </p:sp>
      <p:sp>
        <p:nvSpPr>
          <p:cNvPr id="48" name="TextBox 49"/>
          <p:cNvSpPr txBox="1"/>
          <p:nvPr/>
        </p:nvSpPr>
        <p:spPr>
          <a:xfrm>
            <a:off x="15781111" y="5545256"/>
            <a:ext cx="3167122" cy="1156069"/>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基于化学反应原理的考查</a:t>
            </a:r>
            <a:endParaRPr lang="en-US" altLang="zh-CN" dirty="0">
              <a:solidFill>
                <a:srgbClr val="FFC000"/>
              </a:solidFill>
            </a:endParaRPr>
          </a:p>
        </p:txBody>
      </p:sp>
      <p:cxnSp>
        <p:nvCxnSpPr>
          <p:cNvPr id="51" name="直接箭头连接符 50"/>
          <p:cNvCxnSpPr/>
          <p:nvPr/>
        </p:nvCxnSpPr>
        <p:spPr>
          <a:xfrm>
            <a:off x="11313708" y="6371973"/>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3" name="直接箭头连接符 52"/>
          <p:cNvCxnSpPr/>
          <p:nvPr/>
        </p:nvCxnSpPr>
        <p:spPr>
          <a:xfrm>
            <a:off x="14468972" y="6253293"/>
            <a:ext cx="100470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2" name="直接连接符 51"/>
          <p:cNvCxnSpPr/>
          <p:nvPr/>
        </p:nvCxnSpPr>
        <p:spPr>
          <a:xfrm flipH="1" flipV="1">
            <a:off x="11314271" y="7808943"/>
            <a:ext cx="29261" cy="2640768"/>
          </a:xfrm>
          <a:prstGeom prst="line">
            <a:avLst/>
          </a:prstGeom>
          <a:noFill/>
          <a:ln w="57150" cap="flat">
            <a:solidFill>
              <a:srgbClr val="D2A10A"/>
            </a:solidFill>
            <a:prstDash val="solid"/>
            <a:miter lim="400000"/>
            <a:headEnd type="none" w="med" len="med"/>
            <a:tailEnd type="none" w="med" len="med"/>
          </a:ln>
          <a:effectLst/>
          <a:sp3d/>
        </p:spPr>
        <p:style>
          <a:lnRef idx="0">
            <a:scrgbClr r="0" g="0" b="0"/>
          </a:lnRef>
          <a:fillRef idx="0">
            <a:scrgbClr r="0" g="0" b="0"/>
          </a:fillRef>
          <a:effectRef idx="0">
            <a:scrgbClr r="0" g="0" b="0"/>
          </a:effectRef>
          <a:fontRef idx="none"/>
        </p:style>
      </p:cxnSp>
      <p:cxnSp>
        <p:nvCxnSpPr>
          <p:cNvPr id="55" name="直接箭头连接符 54"/>
          <p:cNvCxnSpPr/>
          <p:nvPr/>
        </p:nvCxnSpPr>
        <p:spPr>
          <a:xfrm>
            <a:off x="11384403" y="10449712"/>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6" name="直接箭头连接符 55"/>
          <p:cNvCxnSpPr/>
          <p:nvPr/>
        </p:nvCxnSpPr>
        <p:spPr>
          <a:xfrm>
            <a:off x="11318917" y="7808940"/>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57" name="TextBox 55"/>
          <p:cNvSpPr txBox="1"/>
          <p:nvPr/>
        </p:nvSpPr>
        <p:spPr>
          <a:xfrm>
            <a:off x="12305155" y="10043264"/>
            <a:ext cx="1719869" cy="125707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分离</a:t>
            </a:r>
            <a:endParaRPr lang="en-US" altLang="zh-CN" dirty="0"/>
          </a:p>
          <a:p>
            <a:r>
              <a:rPr lang="zh-CN" altLang="en-US" dirty="0"/>
              <a:t>操作</a:t>
            </a:r>
            <a:endParaRPr lang="zh-CN" altLang="en-US" dirty="0"/>
          </a:p>
        </p:txBody>
      </p:sp>
      <p:sp>
        <p:nvSpPr>
          <p:cNvPr id="58" name="TextBox 55"/>
          <p:cNvSpPr txBox="1"/>
          <p:nvPr/>
        </p:nvSpPr>
        <p:spPr>
          <a:xfrm>
            <a:off x="12275886" y="7408786"/>
            <a:ext cx="1719869" cy="125707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分离</a:t>
            </a:r>
            <a:endParaRPr lang="en-US" altLang="zh-CN" dirty="0"/>
          </a:p>
          <a:p>
            <a:r>
              <a:rPr lang="zh-CN" altLang="en-US" dirty="0"/>
              <a:t>原理</a:t>
            </a:r>
            <a:endParaRPr lang="zh-CN" altLang="en-US" dirty="0"/>
          </a:p>
        </p:txBody>
      </p:sp>
      <p:cxnSp>
        <p:nvCxnSpPr>
          <p:cNvPr id="59" name="直接箭头连接符 58"/>
          <p:cNvCxnSpPr/>
          <p:nvPr/>
        </p:nvCxnSpPr>
        <p:spPr>
          <a:xfrm>
            <a:off x="14176549" y="8010756"/>
            <a:ext cx="100470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0" name="TextBox 49"/>
          <p:cNvSpPr txBox="1"/>
          <p:nvPr/>
        </p:nvSpPr>
        <p:spPr>
          <a:xfrm>
            <a:off x="15813705" y="7026071"/>
            <a:ext cx="3167122" cy="1156069"/>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基于化学反应的化学方法</a:t>
            </a:r>
            <a:endParaRPr lang="en-US" altLang="zh-CN" dirty="0"/>
          </a:p>
        </p:txBody>
      </p:sp>
      <p:cxnSp>
        <p:nvCxnSpPr>
          <p:cNvPr id="62" name="直接箭头连接符 61"/>
          <p:cNvCxnSpPr/>
          <p:nvPr/>
        </p:nvCxnSpPr>
        <p:spPr>
          <a:xfrm>
            <a:off x="14275033" y="10671799"/>
            <a:ext cx="100470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3" name="TextBox 49"/>
          <p:cNvSpPr txBox="1"/>
          <p:nvPr/>
        </p:nvSpPr>
        <p:spPr>
          <a:xfrm>
            <a:off x="15813705" y="8622300"/>
            <a:ext cx="3167122" cy="1156069"/>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基于电化学原理的电化学方法</a:t>
            </a:r>
            <a:endParaRPr lang="en-US" altLang="zh-CN" dirty="0"/>
          </a:p>
        </p:txBody>
      </p:sp>
      <p:cxnSp>
        <p:nvCxnSpPr>
          <p:cNvPr id="64" name="直接连接符 63"/>
          <p:cNvCxnSpPr/>
          <p:nvPr/>
        </p:nvCxnSpPr>
        <p:spPr>
          <a:xfrm flipH="1" flipV="1">
            <a:off x="15275092" y="7363465"/>
            <a:ext cx="4648" cy="1853686"/>
          </a:xfrm>
          <a:prstGeom prst="line">
            <a:avLst/>
          </a:prstGeom>
          <a:noFill/>
          <a:ln w="57150" cap="flat">
            <a:solidFill>
              <a:srgbClr val="D2A10A"/>
            </a:solidFill>
            <a:prstDash val="solid"/>
            <a:miter lim="400000"/>
            <a:headEnd type="none" w="med" len="med"/>
            <a:tailEnd type="none" w="med" len="med"/>
          </a:ln>
          <a:effectLst/>
          <a:sp3d/>
        </p:spPr>
        <p:style>
          <a:lnRef idx="0">
            <a:scrgbClr r="0" g="0" b="0"/>
          </a:lnRef>
          <a:fillRef idx="0">
            <a:scrgbClr r="0" g="0" b="0"/>
          </a:fillRef>
          <a:effectRef idx="0">
            <a:scrgbClr r="0" g="0" b="0"/>
          </a:effectRef>
          <a:fontRef idx="none"/>
        </p:style>
      </p:cxnSp>
      <p:cxnSp>
        <p:nvCxnSpPr>
          <p:cNvPr id="65" name="直接箭头连接符 64"/>
          <p:cNvCxnSpPr/>
          <p:nvPr/>
        </p:nvCxnSpPr>
        <p:spPr>
          <a:xfrm>
            <a:off x="15280856" y="7363465"/>
            <a:ext cx="52121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6" name="直接箭头连接符 65"/>
          <p:cNvCxnSpPr/>
          <p:nvPr/>
        </p:nvCxnSpPr>
        <p:spPr>
          <a:xfrm>
            <a:off x="15259894" y="9199436"/>
            <a:ext cx="52121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5" name="主讲人：X X老师"/>
          <p:cNvSpPr txBox="1"/>
          <p:nvPr/>
        </p:nvSpPr>
        <p:spPr>
          <a:xfrm>
            <a:off x="8105284" y="8145857"/>
            <a:ext cx="7620349" cy="1784947"/>
          </a:xfrm>
          <a:prstGeom prst="rect">
            <a:avLst/>
          </a:prstGeom>
          <a:ln w="12700">
            <a:miter lim="400000"/>
          </a:ln>
        </p:spPr>
        <p:txBody>
          <a:bodyPr lIns="50799" tIns="50799" rIns="50799" bIns="50799" anchor="b">
            <a:noAutofit/>
          </a:bodyPr>
          <a:lstStyle>
            <a:lvl1pPr defTabSz="363220">
              <a:defRPr sz="6380" i="0">
                <a:solidFill>
                  <a:srgbClr val="F4D799"/>
                </a:solidFill>
                <a:effectLst>
                  <a:outerShdw blurRad="11176" dist="11176" dir="16200000" rotWithShape="0">
                    <a:srgbClr val="000000">
                      <a:alpha val="34000"/>
                    </a:srgbClr>
                  </a:outerShdw>
                </a:effectLst>
                <a:latin typeface="+mn-lt"/>
                <a:ea typeface="+mn-ea"/>
                <a:cs typeface="+mn-cs"/>
                <a:sym typeface="Helvetica Neue"/>
              </a:defRPr>
            </a:lvl1pPr>
          </a:lstStyle>
          <a:p>
            <a:endParaRPr sz="6100" dirty="0"/>
          </a:p>
        </p:txBody>
      </p:sp>
      <p:sp>
        <p:nvSpPr>
          <p:cNvPr id="26" name="初中语文二年级"/>
          <p:cNvSpPr txBox="1"/>
          <p:nvPr/>
        </p:nvSpPr>
        <p:spPr>
          <a:xfrm>
            <a:off x="7623524" y="6888914"/>
            <a:ext cx="8721379" cy="1549451"/>
          </a:xfrm>
          <a:prstGeom prst="rect">
            <a:avLst/>
          </a:prstGeom>
          <a:ln w="12700">
            <a:miter lim="400000"/>
          </a:ln>
        </p:spPr>
        <p:txBody>
          <a:bodyPr lIns="50799" tIns="50799" rIns="50799" bIns="50799" anchor="b">
            <a:normAutofit/>
          </a:bodyPr>
          <a:lstStyle>
            <a:lvl1pPr defTabSz="462280">
              <a:defRPr sz="8120" i="0">
                <a:solidFill>
                  <a:srgbClr val="F4D799"/>
                </a:solidFill>
                <a:effectLst>
                  <a:outerShdw blurRad="14224" dist="14224" dir="16200000" rotWithShape="0">
                    <a:srgbClr val="000000">
                      <a:alpha val="34000"/>
                    </a:srgbClr>
                  </a:outerShdw>
                </a:effectLst>
                <a:latin typeface="+mn-lt"/>
                <a:ea typeface="+mn-ea"/>
                <a:cs typeface="+mn-cs"/>
                <a:sym typeface="Helvetica Neue"/>
              </a:defRPr>
            </a:lvl1pPr>
          </a:lstStyle>
          <a:p>
            <a:endParaRPr dirty="0"/>
          </a:p>
        </p:txBody>
      </p:sp>
      <p:sp>
        <p:nvSpPr>
          <p:cNvPr id="2" name="Rectangle 2"/>
          <p:cNvSpPr>
            <a:spLocks noChangeArrowheads="1"/>
          </p:cNvSpPr>
          <p:nvPr/>
        </p:nvSpPr>
        <p:spPr bwMode="auto">
          <a:xfrm>
            <a:off x="2559887" y="3586037"/>
            <a:ext cx="1761354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④  </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用</a:t>
            </a:r>
            <a:r>
              <a:rPr kumimoji="0" lang="en-US" altLang="zh-CN" sz="4000" b="0" i="0" u="none" strike="noStrike" cap="none" normalizeH="0" baseline="0" dirty="0" err="1">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CaO</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可以去除</a:t>
            </a: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CO</a:t>
            </a:r>
            <a:r>
              <a:rPr kumimoji="0" lang="en-US" altLang="zh-CN" sz="4000" b="0" i="0" u="none" strike="noStrike" cap="none" normalizeH="0" baseline="-3000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H</a:t>
            </a:r>
            <a:r>
              <a:rPr kumimoji="0" lang="en-US" altLang="zh-CN" sz="4000" b="0" i="0" u="none" strike="noStrike" cap="none" normalizeH="0" baseline="-3000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体积分数和</a:t>
            </a:r>
            <a:r>
              <a:rPr kumimoji="0" lang="en-US" altLang="zh-CN" sz="4000" b="0" i="0" u="none" strike="noStrike" cap="none" normalizeH="0" baseline="0" dirty="0" err="1">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CaO</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消耗率随时间变化关系如图所示。</a:t>
            </a:r>
            <a:endPar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5121" name="图片 3" descr="菁优网：http://www.jyeoo.co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05284" y="4432813"/>
            <a:ext cx="6278103" cy="42397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866658" y="8957052"/>
            <a:ext cx="18097600" cy="275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kumimoji="0" lang="zh-CN"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从</a:t>
            </a:r>
            <a:r>
              <a:rPr kumimoji="0" lang="en-US" altLang="zh-CN" sz="4000" b="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t</a:t>
            </a:r>
            <a:r>
              <a:rPr kumimoji="0" lang="en-US" altLang="zh-CN" sz="4000" b="0" i="0" u="none" strike="noStrike" cap="none" normalizeH="0" baseline="-3000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1</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时开始，</a:t>
            </a: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H</a:t>
            </a:r>
            <a:r>
              <a:rPr kumimoji="0" lang="en-US" altLang="zh-CN" sz="4000" b="0" i="0" u="none" strike="noStrike" cap="none" normalizeH="0" baseline="-3000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体积分数显著降低，单位时间</a:t>
            </a:r>
            <a:r>
              <a:rPr kumimoji="0" lang="en-US" altLang="zh-CN" sz="4000" b="0" i="0" u="none" strike="noStrike" cap="none" normalizeH="0" baseline="0" dirty="0" err="1">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CaO</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消耗率降低 。此时</a:t>
            </a:r>
            <a:r>
              <a:rPr kumimoji="0" lang="en-US" altLang="zh-CN" sz="4000" b="0" i="0" u="none" strike="noStrike" cap="none" normalizeH="0" baseline="0" dirty="0" err="1">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CaO</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消耗率约为</a:t>
            </a: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35%</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，但已失效，结合化学方程式解释原因：</a:t>
            </a:r>
            <a:r>
              <a:rPr kumimoji="0" lang="zh-CN" altLang="en-US" sz="4000" b="0" i="0" u="sng"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endPar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TextBox 55"/>
          <p:cNvSpPr txBox="1"/>
          <p:nvPr/>
        </p:nvSpPr>
        <p:spPr>
          <a:xfrm>
            <a:off x="4858722" y="2211437"/>
            <a:ext cx="12582972" cy="113289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通过图像数据信息梳理多个反应关联的结果，寻找隐性影响因素。</a:t>
            </a:r>
            <a:endParaRPr lang="zh-CN" altLang="en-US" dirty="0"/>
          </a:p>
        </p:txBody>
      </p:sp>
      <p:sp>
        <p:nvSpPr>
          <p:cNvPr id="4" name="矩形 3"/>
          <p:cNvSpPr/>
          <p:nvPr/>
        </p:nvSpPr>
        <p:spPr>
          <a:xfrm>
            <a:off x="5697165" y="10215285"/>
            <a:ext cx="14363363" cy="1477328"/>
          </a:xfrm>
          <a:prstGeom prst="rect">
            <a:avLst/>
          </a:prstGeom>
        </p:spPr>
        <p:txBody>
          <a:bodyPr wrap="square">
            <a:spAutoFit/>
          </a:bodyPr>
          <a:lstStyle/>
          <a:p>
            <a:pPr marL="269240" algn="just" fontAlgn="ctr">
              <a:lnSpc>
                <a:spcPct val="150000"/>
              </a:lnSpc>
            </a:pPr>
            <a:r>
              <a:rPr lang="en-US" altLang="zh-CN" sz="6000" kern="1050" dirty="0">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 </a:t>
            </a:r>
            <a:r>
              <a:rPr lang="en-US" altLang="zh-CN" sz="3200" i="0" kern="1050" dirty="0" err="1">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CaO</a:t>
            </a:r>
            <a:r>
              <a:rPr lang="en-US" altLang="zh-CN" sz="3200" i="0" kern="105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CO</a:t>
            </a:r>
            <a:r>
              <a:rPr lang="en-US" altLang="zh-CN" sz="3200" i="0" kern="105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 </a:t>
            </a:r>
            <a:r>
              <a:rPr lang="en-US" altLang="zh-CN" sz="3200" i="0" spc="-15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3200" i="0" kern="105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CaCO</a:t>
            </a:r>
            <a:r>
              <a:rPr lang="en-US" altLang="zh-CN" sz="3200" i="0" kern="105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zh-CN" sz="3200" i="0" kern="105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3200" i="0" kern="105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CaCO</a:t>
            </a:r>
            <a:r>
              <a:rPr lang="en-US" altLang="zh-CN" sz="3200" i="0" kern="105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zh-CN" sz="3200" i="0" kern="105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覆盖在</a:t>
            </a:r>
            <a:r>
              <a:rPr lang="en-US" altLang="zh-CN" sz="3200" i="0" kern="1050" dirty="0" err="1">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CaO</a:t>
            </a:r>
            <a:r>
              <a:rPr lang="zh-CN" altLang="zh-CN" sz="3200" i="0" kern="105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表面，减少了</a:t>
            </a:r>
            <a:r>
              <a:rPr lang="en-US" altLang="zh-CN" sz="3200" i="0" kern="105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CO</a:t>
            </a:r>
            <a:r>
              <a:rPr lang="en-US" altLang="zh-CN" sz="3200" i="0" kern="105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zh-CN" sz="3200" i="0" kern="105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与</a:t>
            </a:r>
            <a:r>
              <a:rPr lang="en-US" altLang="zh-CN" sz="3200" i="0" kern="1050" dirty="0" err="1">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CaO</a:t>
            </a:r>
            <a:r>
              <a:rPr lang="zh-CN" altLang="zh-CN" sz="3200" i="0" kern="105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的接触面积</a:t>
            </a:r>
            <a:endParaRPr lang="zh-CN" altLang="zh-CN" sz="32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4" name="《我的母亲》"/>
          <p:cNvSpPr txBox="1"/>
          <p:nvPr/>
        </p:nvSpPr>
        <p:spPr>
          <a:xfrm>
            <a:off x="1714500" y="1856405"/>
            <a:ext cx="20871181" cy="4666315"/>
          </a:xfrm>
          <a:prstGeom prst="rect">
            <a:avLst/>
          </a:prstGeom>
          <a:ln w="12700">
            <a:miter lim="400000"/>
          </a:ln>
        </p:spPr>
        <p:txBody>
          <a:bodyPr lIns="50799" tIns="50799" rIns="50799" bIns="50799" anchor="b">
            <a:normAutofit fontScale="97500"/>
          </a:bodyPr>
          <a:lstStyle>
            <a:lvl1pPr>
              <a:defRPr sz="14500"/>
            </a:lvl1pPr>
          </a:lstStyle>
          <a:p>
            <a:pPr hangingPunct="1">
              <a:lnSpc>
                <a:spcPct val="150000"/>
              </a:lnSpc>
            </a:pPr>
            <a:endParaRPr lang="zh-CN" altLang="en-US" sz="8000" b="1" i="0" dirty="0">
              <a:solidFill>
                <a:srgbClr val="FFFFFF"/>
              </a:solidFill>
              <a:effectLst/>
              <a:latin typeface="+mn-lt"/>
              <a:ea typeface="+mn-ea"/>
              <a:cs typeface="+mn-cs"/>
              <a:sym typeface="Helvetica Neue"/>
            </a:endParaRPr>
          </a:p>
        </p:txBody>
      </p:sp>
      <p:sp>
        <p:nvSpPr>
          <p:cNvPr id="16" name="Rectangle 23"/>
          <p:cNvSpPr>
            <a:spLocks noChangeArrowheads="1"/>
          </p:cNvSpPr>
          <p:nvPr/>
        </p:nvSpPr>
        <p:spPr bwMode="auto">
          <a:xfrm>
            <a:off x="1409442" y="2172829"/>
            <a:ext cx="2050689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533400" algn="l" eaLnBrk="0" fontAlgn="base">
              <a:spcBef>
                <a:spcPct val="0"/>
              </a:spcBef>
              <a:spcAft>
                <a:spcPct val="0"/>
              </a:spcAft>
              <a:tabLst>
                <a:tab pos="269875" algn="l"/>
                <a:tab pos="539750" algn="l"/>
              </a:tabLst>
              <a:defRPr>
                <a:solidFill>
                  <a:schemeClr val="tx1"/>
                </a:solidFill>
                <a:latin typeface="Arial" panose="020B0604020202020204" pitchFamily="34" charset="0"/>
              </a:defRPr>
            </a:lvl1pPr>
            <a:lvl2pPr marL="457200" algn="l" eaLnBrk="0" fontAlgn="base">
              <a:spcBef>
                <a:spcPct val="0"/>
              </a:spcBef>
              <a:spcAft>
                <a:spcPct val="0"/>
              </a:spcAft>
              <a:tabLst>
                <a:tab pos="269875" algn="l"/>
                <a:tab pos="539750" algn="l"/>
              </a:tabLst>
              <a:defRPr>
                <a:solidFill>
                  <a:schemeClr val="tx1"/>
                </a:solidFill>
                <a:latin typeface="Arial" panose="020B0604020202020204" pitchFamily="34" charset="0"/>
              </a:defRPr>
            </a:lvl2pPr>
            <a:lvl3pPr marL="914400" algn="l" eaLnBrk="0" fontAlgn="base">
              <a:spcBef>
                <a:spcPct val="0"/>
              </a:spcBef>
              <a:spcAft>
                <a:spcPct val="0"/>
              </a:spcAft>
              <a:tabLst>
                <a:tab pos="269875" algn="l"/>
                <a:tab pos="539750" algn="l"/>
              </a:tabLst>
              <a:defRPr>
                <a:solidFill>
                  <a:schemeClr val="tx1"/>
                </a:solidFill>
                <a:latin typeface="Arial" panose="020B0604020202020204" pitchFamily="34" charset="0"/>
              </a:defRPr>
            </a:lvl3pPr>
            <a:lvl4pPr marL="1371600" algn="l" eaLnBrk="0" fontAlgn="base">
              <a:spcBef>
                <a:spcPct val="0"/>
              </a:spcBef>
              <a:spcAft>
                <a:spcPct val="0"/>
              </a:spcAft>
              <a:tabLst>
                <a:tab pos="269875" algn="l"/>
                <a:tab pos="539750" algn="l"/>
              </a:tabLst>
              <a:defRPr>
                <a:solidFill>
                  <a:schemeClr val="tx1"/>
                </a:solidFill>
                <a:latin typeface="Arial" panose="020B0604020202020204" pitchFamily="34" charset="0"/>
              </a:defRPr>
            </a:lvl4pPr>
            <a:lvl5pPr marL="1828800" algn="l" eaLnBrk="0" fontAlgn="base">
              <a:spcBef>
                <a:spcPct val="0"/>
              </a:spcBef>
              <a:spcAft>
                <a:spcPct val="0"/>
              </a:spcAft>
              <a:tabLst>
                <a:tab pos="269875" algn="l"/>
                <a:tab pos="539750" algn="l"/>
              </a:tabLst>
              <a:defRPr>
                <a:solidFill>
                  <a:schemeClr val="tx1"/>
                </a:solidFill>
                <a:latin typeface="Arial" panose="020B0604020202020204" pitchFamily="34" charset="0"/>
              </a:defRPr>
            </a:lvl5pPr>
            <a:lvl6pPr marL="2286000" algn="l" eaLnBrk="0" fontAlgn="base">
              <a:spcBef>
                <a:spcPct val="0"/>
              </a:spcBef>
              <a:spcAft>
                <a:spcPct val="0"/>
              </a:spcAft>
              <a:tabLst>
                <a:tab pos="269875" algn="l"/>
                <a:tab pos="539750" algn="l"/>
              </a:tabLst>
              <a:defRPr>
                <a:solidFill>
                  <a:schemeClr val="tx1"/>
                </a:solidFill>
                <a:latin typeface="Arial" panose="020B0604020202020204" pitchFamily="34" charset="0"/>
              </a:defRPr>
            </a:lvl6pPr>
            <a:lvl7pPr marL="2743200" algn="l" eaLnBrk="0" fontAlgn="base">
              <a:spcBef>
                <a:spcPct val="0"/>
              </a:spcBef>
              <a:spcAft>
                <a:spcPct val="0"/>
              </a:spcAft>
              <a:tabLst>
                <a:tab pos="269875" algn="l"/>
                <a:tab pos="539750" algn="l"/>
              </a:tabLst>
              <a:defRPr>
                <a:solidFill>
                  <a:schemeClr val="tx1"/>
                </a:solidFill>
                <a:latin typeface="Arial" panose="020B0604020202020204" pitchFamily="34" charset="0"/>
              </a:defRPr>
            </a:lvl7pPr>
            <a:lvl8pPr marL="3200400" algn="l" eaLnBrk="0" fontAlgn="base">
              <a:spcBef>
                <a:spcPct val="0"/>
              </a:spcBef>
              <a:spcAft>
                <a:spcPct val="0"/>
              </a:spcAft>
              <a:tabLst>
                <a:tab pos="269875" algn="l"/>
                <a:tab pos="539750" algn="l"/>
              </a:tabLst>
              <a:defRPr>
                <a:solidFill>
                  <a:schemeClr val="tx1"/>
                </a:solidFill>
                <a:latin typeface="Arial" panose="020B0604020202020204" pitchFamily="34" charset="0"/>
              </a:defRPr>
            </a:lvl8pPr>
            <a:lvl9pPr marL="3657600" algn="l" eaLnBrk="0" fontAlgn="base">
              <a:spcBef>
                <a:spcPct val="0"/>
              </a:spcBef>
              <a:spcAft>
                <a:spcPct val="0"/>
              </a:spcAft>
              <a:tabLst>
                <a:tab pos="269875" algn="l"/>
                <a:tab pos="539750" algn="l"/>
              </a:tabLst>
              <a:defRPr>
                <a:solidFill>
                  <a:schemeClr val="tx1"/>
                </a:solidFill>
                <a:latin typeface="Arial" panose="020B0604020202020204" pitchFamily="34" charset="0"/>
              </a:defRPr>
            </a:lvl9pPr>
          </a:lstStyle>
          <a:p>
            <a:pPr marL="0" marR="0" lvl="0" indent="533400" algn="l" defTabSz="914400" rtl="0" eaLnBrk="0" fontAlgn="base" latinLnBrk="0" hangingPunct="0">
              <a:lnSpc>
                <a:spcPct val="150000"/>
              </a:lnSpc>
              <a:spcBef>
                <a:spcPct val="0"/>
              </a:spcBef>
              <a:spcAft>
                <a:spcPct val="0"/>
              </a:spcAft>
              <a:buClrTx/>
              <a:buSzTx/>
              <a:buFontTx/>
              <a:buNone/>
              <a:tabLst>
                <a:tab pos="269875" algn="l"/>
                <a:tab pos="539750" algn="l"/>
              </a:tabLst>
            </a:pP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2020</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西城一模）</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17</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．页岩气中含有较多的乙烷，可将其转化为更有工业价值的乙烯。</a:t>
            </a:r>
            <a:endPar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533400" algn="l" defTabSz="914400" rtl="0" eaLnBrk="0" fontAlgn="base" latinLnBrk="0" hangingPunct="0">
              <a:lnSpc>
                <a:spcPct val="150000"/>
              </a:lnSpc>
              <a:spcBef>
                <a:spcPct val="0"/>
              </a:spcBef>
              <a:spcAft>
                <a:spcPct val="0"/>
              </a:spcAft>
              <a:buClrTx/>
              <a:buSzTx/>
              <a:buFontTx/>
              <a:buNone/>
              <a:tabLst>
                <a:tab pos="269875" algn="l"/>
                <a:tab pos="539750" algn="l"/>
              </a:tabLst>
            </a:pP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）二氧化碳氧化乙烷制乙烯。</a:t>
            </a:r>
            <a:endPar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533400" algn="l" defTabSz="914400" rtl="0" eaLnBrk="0" fontAlgn="base" latinLnBrk="0" hangingPunct="0">
              <a:lnSpc>
                <a:spcPct val="150000"/>
              </a:lnSpc>
              <a:spcBef>
                <a:spcPct val="0"/>
              </a:spcBef>
              <a:spcAft>
                <a:spcPct val="0"/>
              </a:spcAft>
              <a:buClrTx/>
              <a:buSzTx/>
              <a:buFontTx/>
              <a:buNone/>
              <a:tabLst>
                <a:tab pos="269875" algn="l"/>
                <a:tab pos="539750" algn="l"/>
              </a:tabLst>
            </a:pP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将</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6</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和</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CO</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zh-CN" altLang="pt-BR"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按物质的量之比为</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1∶1</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通入反应器中，发生如下反应：</a:t>
            </a:r>
            <a:endPar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533400" algn="l" defTabSz="914400" rtl="0" eaLnBrk="0" fontAlgn="base" latinLnBrk="0" hangingPunct="0">
              <a:lnSpc>
                <a:spcPct val="150000"/>
              </a:lnSpc>
              <a:spcBef>
                <a:spcPct val="0"/>
              </a:spcBef>
              <a:spcAft>
                <a:spcPct val="0"/>
              </a:spcAft>
              <a:buClrTx/>
              <a:buSzTx/>
              <a:buFontTx/>
              <a:buNone/>
              <a:tabLst>
                <a:tab pos="269875" algn="l"/>
                <a:tab pos="539750" algn="l"/>
              </a:tabLst>
            </a:pP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ⅰ</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6</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(g)</a:t>
            </a:r>
            <a:endPar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7" name="Rectangle 24"/>
          <p:cNvSpPr>
            <a:spLocks noChangeArrowheads="1"/>
          </p:cNvSpPr>
          <p:nvPr/>
        </p:nvSpPr>
        <p:spPr bwMode="auto">
          <a:xfrm>
            <a:off x="6567460" y="5100716"/>
            <a:ext cx="1676336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533400"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533400" algn="l" defTabSz="914400" rtl="0" eaLnBrk="0" fontAlgn="base" latinLnBrk="0" hangingPunct="0">
              <a:lnSpc>
                <a:spcPct val="100000"/>
              </a:lnSpc>
              <a:spcBef>
                <a:spcPct val="0"/>
              </a:spcBef>
              <a:spcAft>
                <a:spcPct val="0"/>
              </a:spcAft>
              <a:buClrTx/>
              <a:buSzTx/>
              <a:buFontTx/>
              <a:buNone/>
            </a:pPr>
            <a:r>
              <a:rPr kumimoji="0" lang="en-US" altLang="zh-CN"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C</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H</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(g) + H</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(g)                                  </a:t>
            </a:r>
            <a:r>
              <a:rPr kumimoji="0" lang="en-US" altLang="zh-CN" sz="4000" b="0" i="0" u="none" strike="noStrike" cap="none" normalizeH="0" baseline="0" dirty="0">
                <a:ln>
                  <a:noFill/>
                </a:ln>
                <a:solidFill>
                  <a:srgbClr val="FFFFFF"/>
                </a:solidFill>
                <a:effectLst/>
                <a:latin typeface="宋体" panose="02010600030101010101" pitchFamily="2" charset="-122"/>
                <a:ea typeface="宋体" panose="02010600030101010101" pitchFamily="2" charset="-122"/>
                <a:cs typeface="Times New Roman" panose="02020603050405020304" pitchFamily="18" charset="0"/>
              </a:rPr>
              <a:t>Δ</a:t>
            </a:r>
            <a:r>
              <a:rPr kumimoji="0" lang="pt-BR" altLang="zh-CN" sz="4000" b="0" i="1"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H</a:t>
            </a:r>
            <a:r>
              <a:rPr kumimoji="0" lang="pt-BR" altLang="zh-CN" sz="4000" b="0" i="0" u="none" strike="noStrike" cap="none" normalizeH="0" baseline="-3000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pt-BR"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pt-BR" altLang="zh-CN"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+136.4 kJ·mol</a:t>
            </a:r>
            <a:r>
              <a:rPr kumimoji="0" lang="pt-BR" altLang="zh-CN" sz="4000" b="0" i="0" u="none" strike="noStrike" cap="none" normalizeH="0" baseline="30000" dirty="0">
                <a:ln>
                  <a:noFill/>
                </a:ln>
                <a:solidFill>
                  <a:srgbClr val="FFFFFF"/>
                </a:solidFill>
                <a:effectLst/>
                <a:latin typeface="Times New Roman" panose="02020603050405020304" pitchFamily="18" charset="0"/>
                <a:ea typeface="微软雅黑" panose="020B0503020204020204" charset="-122"/>
                <a:cs typeface="Times New Roman" panose="02020603050405020304" pitchFamily="18" charset="0"/>
              </a:rPr>
              <a:t>−</a:t>
            </a:r>
            <a:r>
              <a:rPr kumimoji="0" lang="pt-BR" altLang="zh-CN" sz="4000" b="0" i="0" u="none" strike="noStrike" cap="none" normalizeH="0" baseline="3000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1</a:t>
            </a:r>
            <a:endParaRPr lang="pt-BR" altLang="zh-CN" sz="4000" i="0" dirty="0">
              <a:solidFill>
                <a:srgbClr val="FFFFFF"/>
              </a:solidFill>
              <a:effectLst/>
              <a:ea typeface="宋体" panose="02010600030101010101" pitchFamily="2" charset="-122"/>
              <a:cs typeface="Times New Roman" panose="02020603050405020304" pitchFamily="18" charset="0"/>
            </a:endParaRPr>
          </a:p>
          <a:p>
            <a:pPr marL="0" marR="0" lvl="0" indent="533400" algn="l" defTabSz="914400" rtl="0" eaLnBrk="0" fontAlgn="base" latinLnBrk="0" hangingPunct="0">
              <a:lnSpc>
                <a:spcPct val="100000"/>
              </a:lnSpc>
              <a:spcBef>
                <a:spcPct val="0"/>
              </a:spcBef>
              <a:spcAft>
                <a:spcPct val="0"/>
              </a:spcAft>
              <a:buClrTx/>
              <a:buSzTx/>
              <a:buFontTx/>
              <a:buNone/>
            </a:pPr>
            <a:endParaRPr kumimoji="0" lang="en-US" altLang="zh-CN" sz="4000" b="0" i="0" u="none" strike="noStrike" cap="none" normalizeH="0" baseline="0" dirty="0">
              <a:ln>
                <a:noFill/>
              </a:ln>
              <a:solidFill>
                <a:srgbClr val="FFFFFF"/>
              </a:solidFill>
              <a:effectLst/>
            </a:endParaRPr>
          </a:p>
        </p:txBody>
      </p:sp>
      <p:sp>
        <p:nvSpPr>
          <p:cNvPr id="18" name="Rectangle 25"/>
          <p:cNvSpPr>
            <a:spLocks noChangeArrowheads="1"/>
          </p:cNvSpPr>
          <p:nvPr/>
        </p:nvSpPr>
        <p:spPr bwMode="auto">
          <a:xfrm>
            <a:off x="9017185" y="5885537"/>
            <a:ext cx="1400857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533400"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533400" algn="l" defTabSz="914400" rtl="0" eaLnBrk="0" fontAlgn="base" latinLnBrk="0" hangingPunct="0">
              <a:lnSpc>
                <a:spcPct val="100000"/>
              </a:lnSpc>
              <a:spcBef>
                <a:spcPct val="0"/>
              </a:spcBef>
              <a:spcAft>
                <a:spcPct val="0"/>
              </a:spcAft>
              <a:buClrTx/>
              <a:buSzTx/>
              <a:buFontTx/>
              <a:buNone/>
            </a:pPr>
            <a:r>
              <a:rPr kumimoji="0" lang="en-US" altLang="zh-CN"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CO(g) + H</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O(g)                       </a:t>
            </a:r>
            <a:r>
              <a:rPr kumimoji="0" lang="pt-BR" altLang="ja-JP"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宋体" panose="02010600030101010101" pitchFamily="2" charset="-122"/>
              </a:rPr>
              <a:t>Δ</a:t>
            </a:r>
            <a:r>
              <a:rPr kumimoji="0" lang="pt-BR" altLang="zh-CN" sz="4000" b="0" i="1"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H</a:t>
            </a:r>
            <a:r>
              <a:rPr kumimoji="0" lang="pt-BR" altLang="zh-CN" sz="4000" b="0" i="0" u="none" strike="noStrike" cap="none" normalizeH="0" baseline="-3000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pt-BR"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pt-BR" altLang="zh-CN"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+41.2 kJ·mol</a:t>
            </a:r>
            <a:r>
              <a:rPr kumimoji="0" lang="pt-BR" altLang="zh-CN" sz="4000" b="0" i="0" u="none" strike="noStrike" cap="none" normalizeH="0" baseline="30000" dirty="0">
                <a:ln>
                  <a:noFill/>
                </a:ln>
                <a:solidFill>
                  <a:srgbClr val="FFFFFF"/>
                </a:solidFill>
                <a:effectLst/>
                <a:latin typeface="Times New Roman" panose="02020603050405020304" pitchFamily="18" charset="0"/>
                <a:ea typeface="微软雅黑" panose="020B0503020204020204" charset="-122"/>
                <a:cs typeface="Times New Roman" panose="02020603050405020304" pitchFamily="18" charset="0"/>
              </a:rPr>
              <a:t>−</a:t>
            </a:r>
            <a:r>
              <a:rPr kumimoji="0" lang="pt-BR" altLang="zh-CN" sz="4000" b="0" i="0" u="none" strike="noStrike" cap="none" normalizeH="0" baseline="3000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1</a:t>
            </a:r>
            <a:endParaRPr kumimoji="0" lang="pt-BR" altLang="zh-CN" sz="4000" b="0" i="0" u="none" strike="noStrike" cap="none" normalizeH="0" baseline="0" dirty="0">
              <a:ln>
                <a:noFill/>
              </a:ln>
              <a:solidFill>
                <a:srgbClr val="FFFFFF"/>
              </a:solidFill>
              <a:effectLst/>
            </a:endParaRPr>
          </a:p>
        </p:txBody>
      </p:sp>
      <p:sp>
        <p:nvSpPr>
          <p:cNvPr id="19" name="Rectangle 26"/>
          <p:cNvSpPr>
            <a:spLocks noChangeArrowheads="1"/>
          </p:cNvSpPr>
          <p:nvPr/>
        </p:nvSpPr>
        <p:spPr bwMode="auto">
          <a:xfrm>
            <a:off x="9701544" y="6729599"/>
            <a:ext cx="118011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533400" algn="l" defTabSz="914400" rtl="0" eaLnBrk="0" fontAlgn="base" latinLnBrk="0" hangingPunct="0">
              <a:lnSpc>
                <a:spcPct val="100000"/>
              </a:lnSpc>
              <a:spcBef>
                <a:spcPct val="0"/>
              </a:spcBef>
              <a:spcAft>
                <a:spcPct val="0"/>
              </a:spcAft>
              <a:buClrTx/>
              <a:buSzTx/>
              <a:buFontTx/>
              <a:buNone/>
            </a:pPr>
            <a:r>
              <a:rPr kumimoji="0" lang="en-US" altLang="zh-CN"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C</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H</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(g) +CO(g) +H</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O(g)       </a:t>
            </a:r>
            <a:r>
              <a:rPr kumimoji="0" lang="pt-BR" altLang="ja-JP"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宋体" panose="02010600030101010101" pitchFamily="2" charset="-122"/>
              </a:rPr>
              <a:t>Δ</a:t>
            </a:r>
            <a:r>
              <a:rPr kumimoji="0" lang="pt-BR" altLang="zh-CN" sz="4000" b="0" i="1"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H</a:t>
            </a:r>
            <a:r>
              <a:rPr kumimoji="0" lang="pt-BR" altLang="zh-CN" sz="4000" b="0" i="0" u="none" strike="noStrike" cap="none" normalizeH="0" baseline="-3000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en-US" altLang="zh-CN"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000" b="0" i="0" u="none" strike="noStrike" cap="none" normalizeH="0" baseline="0" dirty="0">
              <a:ln>
                <a:noFill/>
              </a:ln>
              <a:solidFill>
                <a:srgbClr val="FFFFFF"/>
              </a:solidFill>
              <a:effectLst/>
            </a:endParaRPr>
          </a:p>
        </p:txBody>
      </p:sp>
      <p:sp>
        <p:nvSpPr>
          <p:cNvPr id="20" name="Rectangle 27"/>
          <p:cNvSpPr>
            <a:spLocks noChangeArrowheads="1"/>
          </p:cNvSpPr>
          <p:nvPr/>
        </p:nvSpPr>
        <p:spPr bwMode="auto">
          <a:xfrm>
            <a:off x="9362280" y="8440437"/>
            <a:ext cx="187933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2C(s)+3H</a:t>
            </a:r>
            <a:r>
              <a:rPr kumimoji="0" lang="en-US" altLang="zh-CN" sz="4000" b="0" i="0" u="none" strike="noStrike" cap="none" normalizeH="0" baseline="-3000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(g)</a:t>
            </a:r>
            <a:r>
              <a:rPr kumimoji="0" lang="zh-CN" altLang="en-US" sz="4000" b="0" i="0" u="none" strike="noStrike" cap="none" normalizeH="0" baseline="0" dirty="0" smtClean="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为积炭反应</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，生成</a:t>
            </a:r>
            <a:r>
              <a:rPr kumimoji="0" lang="zh-CN" altLang="en-US" sz="4000" b="0" i="0" u="none" strike="noStrike" cap="none" normalizeH="0" baseline="0" dirty="0" smtClean="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的碳附</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着在催化剂表面</a:t>
            </a:r>
            <a:endPar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1" name="矩形 20"/>
          <p:cNvSpPr/>
          <p:nvPr/>
        </p:nvSpPr>
        <p:spPr>
          <a:xfrm>
            <a:off x="3538162" y="5862549"/>
            <a:ext cx="5020926" cy="707886"/>
          </a:xfrm>
          <a:prstGeom prst="rect">
            <a:avLst/>
          </a:prstGeom>
        </p:spPr>
        <p:txBody>
          <a:bodyPr wrap="none">
            <a:spAutoFit/>
          </a:bodyPr>
          <a:lstStyle/>
          <a:p>
            <a:r>
              <a:rPr lang="zh-CN" altLang="en-US" sz="4000" i="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pt-BR" altLang="zh-CN" sz="4000" i="0" dirty="0" err="1">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ⅱ</a:t>
            </a:r>
            <a:r>
              <a:rPr lang="zh-CN" altLang="pt-BR" sz="4000" i="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4000" i="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CO</a:t>
            </a:r>
            <a:r>
              <a:rPr lang="en-US" altLang="zh-CN" sz="4000" i="0" baseline="-3000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(g) + H</a:t>
            </a:r>
            <a:r>
              <a:rPr lang="en-US" altLang="zh-CN" sz="4000" i="0" baseline="-3000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(g)</a:t>
            </a:r>
            <a:endParaRPr lang="zh-CN" altLang="en-US" sz="4000" dirty="0">
              <a:solidFill>
                <a:srgbClr val="FFFFFF"/>
              </a:solidFill>
              <a:latin typeface="Times New Roman" panose="02020603050405020304" pitchFamily="18" charset="0"/>
              <a:cs typeface="Times New Roman" panose="02020603050405020304" pitchFamily="18" charset="0"/>
            </a:endParaRPr>
          </a:p>
        </p:txBody>
      </p:sp>
      <p:sp>
        <p:nvSpPr>
          <p:cNvPr id="22" name="矩形 21"/>
          <p:cNvSpPr/>
          <p:nvPr/>
        </p:nvSpPr>
        <p:spPr>
          <a:xfrm>
            <a:off x="3302483" y="6638001"/>
            <a:ext cx="5431295" cy="707886"/>
          </a:xfrm>
          <a:prstGeom prst="rect">
            <a:avLst/>
          </a:prstGeom>
        </p:spPr>
        <p:txBody>
          <a:bodyPr wrap="none">
            <a:spAutoFit/>
          </a:bodyPr>
          <a:lstStyle/>
          <a:p>
            <a:pPr lvl="0" indent="533400" algn="l" defTabSz="914400" eaLnBrk="0" fontAlgn="base">
              <a:spcBef>
                <a:spcPct val="0"/>
              </a:spcBef>
              <a:spcAft>
                <a:spcPct val="0"/>
              </a:spcAft>
            </a:pPr>
            <a:r>
              <a:rPr lang="zh-CN" altLang="en-US" sz="4000" i="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pt-BR" altLang="zh-CN" sz="4000" i="0" dirty="0" err="1">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ⅲ</a:t>
            </a:r>
            <a:r>
              <a:rPr lang="zh-CN" altLang="pt-BR" sz="4000" i="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4000" i="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C</a:t>
            </a:r>
            <a:r>
              <a:rPr lang="en-US" altLang="zh-CN" sz="4000" i="0" baseline="-3000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H</a:t>
            </a:r>
            <a:r>
              <a:rPr lang="en-US" altLang="zh-CN" sz="4000" i="0" baseline="-3000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6</a:t>
            </a:r>
            <a:r>
              <a:rPr lang="en-US" altLang="zh-CN" sz="4000" i="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(g) +CO</a:t>
            </a:r>
            <a:r>
              <a:rPr lang="en-US" altLang="zh-CN" sz="4000" i="0" baseline="-3000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(g)</a:t>
            </a:r>
            <a:endParaRPr lang="en-US" altLang="zh-CN" sz="4000" i="0" dirty="0">
              <a:solidFill>
                <a:srgbClr val="FFFFFF"/>
              </a:solidFill>
              <a:effectLst/>
              <a:latin typeface="Times New Roman" panose="02020603050405020304" pitchFamily="18" charset="0"/>
              <a:cs typeface="Times New Roman" panose="02020603050405020304" pitchFamily="18" charset="0"/>
            </a:endParaRPr>
          </a:p>
        </p:txBody>
      </p:sp>
      <p:sp>
        <p:nvSpPr>
          <p:cNvPr id="23" name="矩形 22"/>
          <p:cNvSpPr/>
          <p:nvPr/>
        </p:nvSpPr>
        <p:spPr>
          <a:xfrm>
            <a:off x="3743678" y="7561031"/>
            <a:ext cx="12192000" cy="707886"/>
          </a:xfrm>
          <a:prstGeom prst="rect">
            <a:avLst/>
          </a:prstGeom>
        </p:spPr>
        <p:txBody>
          <a:bodyPr>
            <a:spAutoFit/>
          </a:bodyPr>
          <a:lstStyle/>
          <a:p>
            <a:pPr lvl="0" algn="l" defTabSz="914400" eaLnBrk="0" fontAlgn="base">
              <a:spcBef>
                <a:spcPct val="0"/>
              </a:spcBef>
              <a:spcAft>
                <a:spcPct val="0"/>
              </a:spcAft>
            </a:pP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①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用</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Δ</a:t>
            </a:r>
            <a:r>
              <a:rPr lang="pt-BR" altLang="zh-CN" sz="4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pt-BR"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pt-BR"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pt-BR" altLang="ja-JP"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Δ</a:t>
            </a:r>
            <a:r>
              <a:rPr lang="pt-BR" altLang="zh-CN" sz="4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pt-BR"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pt-BR"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计算</a:t>
            </a:r>
            <a:r>
              <a:rPr lang="pt-BR" altLang="ja-JP"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Δ</a:t>
            </a:r>
            <a:r>
              <a:rPr lang="pt-BR" altLang="zh-CN" sz="4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pt-BR"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pt-BR"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______</a:t>
            </a:r>
            <a:r>
              <a:rPr lang="pt-BR"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kJ·mol</a:t>
            </a:r>
            <a:r>
              <a:rPr lang="pt-BR"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− 1</a:t>
            </a:r>
            <a:r>
              <a:rPr lang="zh-CN" altLang="pt-BR"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pt-BR"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7" name="矩形 26"/>
          <p:cNvSpPr/>
          <p:nvPr/>
        </p:nvSpPr>
        <p:spPr>
          <a:xfrm>
            <a:off x="4440867" y="9115119"/>
            <a:ext cx="12192000" cy="707886"/>
          </a:xfrm>
          <a:prstGeom prst="rect">
            <a:avLst/>
          </a:prstGeom>
        </p:spPr>
        <p:txBody>
          <a:bodyPr>
            <a:spAutoFit/>
          </a:bodyPr>
          <a:lstStyle/>
          <a:p>
            <a:pPr lvl="0" algn="l" defTabSz="914400" eaLnBrk="0" fontAlgn="base">
              <a:spcBef>
                <a:spcPct val="0"/>
              </a:spcBef>
              <a:spcAft>
                <a:spcPct val="0"/>
              </a:spcAft>
            </a:pP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降低催化剂的活性，适当通入过量</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CO</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可以有效缓解</a:t>
            </a:r>
            <a:endPar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8" name="矩形 27"/>
          <p:cNvSpPr/>
          <p:nvPr/>
        </p:nvSpPr>
        <p:spPr>
          <a:xfrm>
            <a:off x="3717698" y="8349207"/>
            <a:ext cx="4527201" cy="707886"/>
          </a:xfrm>
          <a:prstGeom prst="rect">
            <a:avLst/>
          </a:prstGeom>
        </p:spPr>
        <p:txBody>
          <a:bodyPr wrap="none">
            <a:spAutoFit/>
          </a:bodyPr>
          <a:lstStyle/>
          <a:p>
            <a:pPr lvl="0" algn="l" defTabSz="914400" eaLnBrk="0" fontAlgn="base">
              <a:spcBef>
                <a:spcPct val="0"/>
              </a:spcBef>
              <a:spcAft>
                <a:spcPct val="0"/>
              </a:spcAft>
            </a:pPr>
            <a:r>
              <a:rPr lang="zh-CN" altLang="pt-BR"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②  反应</a:t>
            </a:r>
            <a:r>
              <a:rPr lang="pt-BR"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ⅳ</a:t>
            </a:r>
            <a:r>
              <a:rPr lang="zh-CN" altLang="pt-BR"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6</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(g)</a:t>
            </a:r>
            <a:endPar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9" name="矩形 28"/>
          <p:cNvSpPr/>
          <p:nvPr/>
        </p:nvSpPr>
        <p:spPr>
          <a:xfrm>
            <a:off x="4422435" y="9788676"/>
            <a:ext cx="12192000" cy="707886"/>
          </a:xfrm>
          <a:prstGeom prst="rect">
            <a:avLst/>
          </a:prstGeom>
        </p:spPr>
        <p:txBody>
          <a:bodyPr>
            <a:spAutoFit/>
          </a:bodyPr>
          <a:lstStyle/>
          <a:p>
            <a:pPr lvl="0" algn="l" defTabSz="914400" eaLnBrk="0" fontAlgn="base">
              <a:spcBef>
                <a:spcPct val="0"/>
              </a:spcBef>
              <a:spcAft>
                <a:spcPct val="0"/>
              </a:spcAft>
            </a:pPr>
            <a:r>
              <a:rPr lang="zh-CN" altLang="en-US" sz="4000" i="0" dirty="0" smtClean="0">
                <a:solidFill>
                  <a:srgbClr val="FFC000"/>
                </a:solidFill>
                <a:effectLst/>
                <a:latin typeface="黑体" panose="02010609060101010101" pitchFamily="49" charset="-122"/>
                <a:ea typeface="黑体" panose="02010609060101010101" pitchFamily="49" charset="-122"/>
                <a:cs typeface="Times New Roman" panose="02020603050405020304" pitchFamily="18" charset="0"/>
              </a:rPr>
              <a:t>积炭，</a:t>
            </a:r>
            <a:r>
              <a:rPr lang="zh-CN" altLang="en-US" sz="4000" i="0" dirty="0">
                <a:solidFill>
                  <a:srgbClr val="FFC000"/>
                </a:solidFill>
                <a:effectLst/>
                <a:latin typeface="黑体" panose="02010609060101010101" pitchFamily="49" charset="-122"/>
                <a:ea typeface="黑体" panose="02010609060101010101" pitchFamily="49" charset="-122"/>
                <a:cs typeface="Times New Roman" panose="02020603050405020304" pitchFamily="18" charset="0"/>
              </a:rPr>
              <a:t>结合方程式解释其原因：</a:t>
            </a:r>
            <a:endPar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17" name="组合 116"/>
          <p:cNvGrpSpPr/>
          <p:nvPr/>
        </p:nvGrpSpPr>
        <p:grpSpPr>
          <a:xfrm>
            <a:off x="6842475" y="5314562"/>
            <a:ext cx="999697" cy="421909"/>
            <a:chOff x="9886950" y="7333916"/>
            <a:chExt cx="1490770" cy="511333"/>
          </a:xfrm>
          <a:solidFill>
            <a:srgbClr val="FFFFFF"/>
          </a:solidFill>
        </p:grpSpPr>
        <p:grpSp>
          <p:nvGrpSpPr>
            <p:cNvPr id="118" name="组合 117"/>
            <p:cNvGrpSpPr/>
            <p:nvPr/>
          </p:nvGrpSpPr>
          <p:grpSpPr>
            <a:xfrm>
              <a:off x="9886950" y="7333916"/>
              <a:ext cx="1490770" cy="190834"/>
              <a:chOff x="9886950" y="7333916"/>
              <a:chExt cx="1490770" cy="190834"/>
            </a:xfrm>
            <a:grpFill/>
          </p:grpSpPr>
          <p:cxnSp>
            <p:nvCxnSpPr>
              <p:cNvPr id="122" name="直接连接符 121"/>
              <p:cNvCxnSpPr/>
              <p:nvPr/>
            </p:nvCxnSpPr>
            <p:spPr>
              <a:xfrm flipV="1">
                <a:off x="9886950" y="7499350"/>
                <a:ext cx="1390650" cy="25400"/>
              </a:xfrm>
              <a:prstGeom prst="line">
                <a:avLst/>
              </a:prstGeom>
              <a:grpFill/>
              <a:ln w="57150">
                <a:solidFill>
                  <a:srgbClr val="FFFFFF"/>
                </a:solidFill>
              </a:ln>
            </p:spPr>
            <p:style>
              <a:lnRef idx="1">
                <a:schemeClr val="accent3"/>
              </a:lnRef>
              <a:fillRef idx="0">
                <a:schemeClr val="accent3"/>
              </a:fillRef>
              <a:effectRef idx="0">
                <a:schemeClr val="accent3"/>
              </a:effectRef>
              <a:fontRef idx="minor">
                <a:schemeClr val="tx1"/>
              </a:fontRef>
            </p:style>
          </p:cxnSp>
          <p:sp>
            <p:nvSpPr>
              <p:cNvPr id="123" name="直角三角形 122"/>
              <p:cNvSpPr/>
              <p:nvPr/>
            </p:nvSpPr>
            <p:spPr>
              <a:xfrm>
                <a:off x="10958620" y="7333916"/>
                <a:ext cx="419100" cy="190834"/>
              </a:xfrm>
              <a:prstGeom prst="rtTriangle">
                <a:avLst/>
              </a:prstGeom>
              <a:grp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nvGrpSpPr>
            <p:cNvPr id="119" name="组合 118"/>
            <p:cNvGrpSpPr/>
            <p:nvPr/>
          </p:nvGrpSpPr>
          <p:grpSpPr>
            <a:xfrm rot="10800000">
              <a:off x="9886950" y="7654415"/>
              <a:ext cx="1490770" cy="190834"/>
              <a:chOff x="9886950" y="7333916"/>
              <a:chExt cx="1490770" cy="190834"/>
            </a:xfrm>
            <a:grpFill/>
          </p:grpSpPr>
          <p:cxnSp>
            <p:nvCxnSpPr>
              <p:cNvPr id="120" name="直接连接符 119"/>
              <p:cNvCxnSpPr/>
              <p:nvPr/>
            </p:nvCxnSpPr>
            <p:spPr>
              <a:xfrm flipV="1">
                <a:off x="9886950" y="7499350"/>
                <a:ext cx="1390650" cy="25400"/>
              </a:xfrm>
              <a:prstGeom prst="line">
                <a:avLst/>
              </a:prstGeom>
              <a:grpFill/>
              <a:ln w="57150">
                <a:solidFill>
                  <a:srgbClr val="FFFFFF"/>
                </a:solidFill>
              </a:ln>
            </p:spPr>
            <p:style>
              <a:lnRef idx="1">
                <a:schemeClr val="accent3"/>
              </a:lnRef>
              <a:fillRef idx="0">
                <a:schemeClr val="accent3"/>
              </a:fillRef>
              <a:effectRef idx="0">
                <a:schemeClr val="accent3"/>
              </a:effectRef>
              <a:fontRef idx="minor">
                <a:schemeClr val="tx1"/>
              </a:fontRef>
            </p:style>
          </p:cxnSp>
          <p:sp>
            <p:nvSpPr>
              <p:cNvPr id="121" name="直角三角形 120"/>
              <p:cNvSpPr/>
              <p:nvPr/>
            </p:nvSpPr>
            <p:spPr>
              <a:xfrm>
                <a:off x="10958620" y="7333916"/>
                <a:ext cx="419100" cy="190834"/>
              </a:xfrm>
              <a:prstGeom prst="rtTriangle">
                <a:avLst/>
              </a:prstGeom>
              <a:grp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grpSp>
        <p:nvGrpSpPr>
          <p:cNvPr id="169" name="组合 168"/>
          <p:cNvGrpSpPr/>
          <p:nvPr/>
        </p:nvGrpSpPr>
        <p:grpSpPr>
          <a:xfrm>
            <a:off x="8457568" y="6031424"/>
            <a:ext cx="999697" cy="421910"/>
            <a:chOff x="9886950" y="7333915"/>
            <a:chExt cx="1490770" cy="511334"/>
          </a:xfrm>
          <a:solidFill>
            <a:srgbClr val="FFFFFF"/>
          </a:solidFill>
        </p:grpSpPr>
        <p:grpSp>
          <p:nvGrpSpPr>
            <p:cNvPr id="180" name="组合 179"/>
            <p:cNvGrpSpPr/>
            <p:nvPr/>
          </p:nvGrpSpPr>
          <p:grpSpPr>
            <a:xfrm>
              <a:off x="9886950" y="7333915"/>
              <a:ext cx="1490770" cy="190835"/>
              <a:chOff x="9886950" y="7333915"/>
              <a:chExt cx="1490770" cy="190835"/>
            </a:xfrm>
            <a:grpFill/>
          </p:grpSpPr>
          <p:cxnSp>
            <p:nvCxnSpPr>
              <p:cNvPr id="189" name="直接连接符 188"/>
              <p:cNvCxnSpPr/>
              <p:nvPr/>
            </p:nvCxnSpPr>
            <p:spPr>
              <a:xfrm flipV="1">
                <a:off x="9886950" y="7499350"/>
                <a:ext cx="1390650" cy="25400"/>
              </a:xfrm>
              <a:prstGeom prst="line">
                <a:avLst/>
              </a:prstGeom>
              <a:grpFill/>
              <a:ln w="57150">
                <a:solidFill>
                  <a:srgbClr val="FFFFFF"/>
                </a:solidFill>
              </a:ln>
            </p:spPr>
            <p:style>
              <a:lnRef idx="1">
                <a:schemeClr val="accent3"/>
              </a:lnRef>
              <a:fillRef idx="0">
                <a:schemeClr val="accent3"/>
              </a:fillRef>
              <a:effectRef idx="0">
                <a:schemeClr val="accent3"/>
              </a:effectRef>
              <a:fontRef idx="minor">
                <a:schemeClr val="tx1"/>
              </a:fontRef>
            </p:style>
          </p:cxnSp>
          <p:sp>
            <p:nvSpPr>
              <p:cNvPr id="201" name="直角三角形 200"/>
              <p:cNvSpPr/>
              <p:nvPr/>
            </p:nvSpPr>
            <p:spPr>
              <a:xfrm>
                <a:off x="10958620" y="7333915"/>
                <a:ext cx="419100" cy="190834"/>
              </a:xfrm>
              <a:prstGeom prst="rtTriangle">
                <a:avLst/>
              </a:prstGeom>
              <a:grp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nvGrpSpPr>
            <p:cNvPr id="181" name="组合 180"/>
            <p:cNvGrpSpPr/>
            <p:nvPr/>
          </p:nvGrpSpPr>
          <p:grpSpPr>
            <a:xfrm rot="10800000">
              <a:off x="9886950" y="7654415"/>
              <a:ext cx="1490770" cy="190834"/>
              <a:chOff x="9886950" y="7333916"/>
              <a:chExt cx="1490770" cy="190834"/>
            </a:xfrm>
            <a:grpFill/>
          </p:grpSpPr>
          <p:cxnSp>
            <p:nvCxnSpPr>
              <p:cNvPr id="185" name="直接连接符 184"/>
              <p:cNvCxnSpPr/>
              <p:nvPr/>
            </p:nvCxnSpPr>
            <p:spPr>
              <a:xfrm flipV="1">
                <a:off x="9886950" y="7499350"/>
                <a:ext cx="1390650" cy="25400"/>
              </a:xfrm>
              <a:prstGeom prst="line">
                <a:avLst/>
              </a:prstGeom>
              <a:grpFill/>
              <a:ln w="57150">
                <a:solidFill>
                  <a:srgbClr val="FFFFFF"/>
                </a:solidFill>
              </a:ln>
            </p:spPr>
            <p:style>
              <a:lnRef idx="1">
                <a:schemeClr val="accent3"/>
              </a:lnRef>
              <a:fillRef idx="0">
                <a:schemeClr val="accent3"/>
              </a:fillRef>
              <a:effectRef idx="0">
                <a:schemeClr val="accent3"/>
              </a:effectRef>
              <a:fontRef idx="minor">
                <a:schemeClr val="tx1"/>
              </a:fontRef>
            </p:style>
          </p:cxnSp>
          <p:sp>
            <p:nvSpPr>
              <p:cNvPr id="188" name="直角三角形 187"/>
              <p:cNvSpPr/>
              <p:nvPr/>
            </p:nvSpPr>
            <p:spPr>
              <a:xfrm>
                <a:off x="10958620" y="7333916"/>
                <a:ext cx="419100" cy="190834"/>
              </a:xfrm>
              <a:prstGeom prst="rtTriangle">
                <a:avLst/>
              </a:prstGeom>
              <a:grp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grpSp>
        <p:nvGrpSpPr>
          <p:cNvPr id="216" name="组合 215"/>
          <p:cNvGrpSpPr/>
          <p:nvPr/>
        </p:nvGrpSpPr>
        <p:grpSpPr>
          <a:xfrm>
            <a:off x="8738613" y="6831804"/>
            <a:ext cx="999697" cy="421909"/>
            <a:chOff x="9886950" y="7333916"/>
            <a:chExt cx="1490770" cy="511333"/>
          </a:xfrm>
          <a:solidFill>
            <a:srgbClr val="FFFFFF"/>
          </a:solidFill>
        </p:grpSpPr>
        <p:grpSp>
          <p:nvGrpSpPr>
            <p:cNvPr id="218" name="组合 217"/>
            <p:cNvGrpSpPr/>
            <p:nvPr/>
          </p:nvGrpSpPr>
          <p:grpSpPr>
            <a:xfrm>
              <a:off x="9886950" y="7333916"/>
              <a:ext cx="1490770" cy="190834"/>
              <a:chOff x="9886950" y="7333916"/>
              <a:chExt cx="1490770" cy="190834"/>
            </a:xfrm>
            <a:grpFill/>
          </p:grpSpPr>
          <p:cxnSp>
            <p:nvCxnSpPr>
              <p:cNvPr id="226" name="直接连接符 225"/>
              <p:cNvCxnSpPr/>
              <p:nvPr/>
            </p:nvCxnSpPr>
            <p:spPr>
              <a:xfrm flipV="1">
                <a:off x="9886950" y="7499350"/>
                <a:ext cx="1390650" cy="25400"/>
              </a:xfrm>
              <a:prstGeom prst="line">
                <a:avLst/>
              </a:prstGeom>
              <a:grpFill/>
              <a:ln w="57150">
                <a:solidFill>
                  <a:srgbClr val="FFFFFF"/>
                </a:solidFill>
              </a:ln>
            </p:spPr>
            <p:style>
              <a:lnRef idx="1">
                <a:schemeClr val="accent3"/>
              </a:lnRef>
              <a:fillRef idx="0">
                <a:schemeClr val="accent3"/>
              </a:fillRef>
              <a:effectRef idx="0">
                <a:schemeClr val="accent3"/>
              </a:effectRef>
              <a:fontRef idx="minor">
                <a:schemeClr val="tx1"/>
              </a:fontRef>
            </p:style>
          </p:cxnSp>
          <p:sp>
            <p:nvSpPr>
              <p:cNvPr id="228" name="直角三角形 227"/>
              <p:cNvSpPr/>
              <p:nvPr/>
            </p:nvSpPr>
            <p:spPr>
              <a:xfrm>
                <a:off x="10958620" y="7333916"/>
                <a:ext cx="419100" cy="190834"/>
              </a:xfrm>
              <a:prstGeom prst="rtTriangle">
                <a:avLst/>
              </a:prstGeom>
              <a:grp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nvGrpSpPr>
            <p:cNvPr id="220" name="组合 219"/>
            <p:cNvGrpSpPr/>
            <p:nvPr/>
          </p:nvGrpSpPr>
          <p:grpSpPr>
            <a:xfrm rot="10800000">
              <a:off x="9886950" y="7654415"/>
              <a:ext cx="1490770" cy="190834"/>
              <a:chOff x="9886950" y="7333916"/>
              <a:chExt cx="1490770" cy="190834"/>
            </a:xfrm>
            <a:grpFill/>
          </p:grpSpPr>
          <p:cxnSp>
            <p:nvCxnSpPr>
              <p:cNvPr id="222" name="直接连接符 221"/>
              <p:cNvCxnSpPr/>
              <p:nvPr/>
            </p:nvCxnSpPr>
            <p:spPr>
              <a:xfrm flipV="1">
                <a:off x="9886950" y="7499350"/>
                <a:ext cx="1390650" cy="25400"/>
              </a:xfrm>
              <a:prstGeom prst="line">
                <a:avLst/>
              </a:prstGeom>
              <a:grpFill/>
              <a:ln w="57150">
                <a:solidFill>
                  <a:srgbClr val="FFFFFF"/>
                </a:solidFill>
              </a:ln>
            </p:spPr>
            <p:style>
              <a:lnRef idx="1">
                <a:schemeClr val="accent3"/>
              </a:lnRef>
              <a:fillRef idx="0">
                <a:schemeClr val="accent3"/>
              </a:fillRef>
              <a:effectRef idx="0">
                <a:schemeClr val="accent3"/>
              </a:effectRef>
              <a:fontRef idx="minor">
                <a:schemeClr val="tx1"/>
              </a:fontRef>
            </p:style>
          </p:cxnSp>
          <p:sp>
            <p:nvSpPr>
              <p:cNvPr id="224" name="直角三角形 223"/>
              <p:cNvSpPr/>
              <p:nvPr/>
            </p:nvSpPr>
            <p:spPr>
              <a:xfrm>
                <a:off x="10958620" y="7333916"/>
                <a:ext cx="419100" cy="190834"/>
              </a:xfrm>
              <a:prstGeom prst="rtTriangle">
                <a:avLst/>
              </a:prstGeom>
              <a:grp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grpSp>
        <p:nvGrpSpPr>
          <p:cNvPr id="229" name="组合 228"/>
          <p:cNvGrpSpPr/>
          <p:nvPr/>
        </p:nvGrpSpPr>
        <p:grpSpPr>
          <a:xfrm>
            <a:off x="8303741" y="8579098"/>
            <a:ext cx="999697" cy="421909"/>
            <a:chOff x="9886950" y="7333916"/>
            <a:chExt cx="1490770" cy="511333"/>
          </a:xfrm>
        </p:grpSpPr>
        <p:grpSp>
          <p:nvGrpSpPr>
            <p:cNvPr id="230" name="组合 229"/>
            <p:cNvGrpSpPr/>
            <p:nvPr/>
          </p:nvGrpSpPr>
          <p:grpSpPr>
            <a:xfrm>
              <a:off x="9886950" y="7333916"/>
              <a:ext cx="1490770" cy="190834"/>
              <a:chOff x="9886950" y="7333916"/>
              <a:chExt cx="1490770" cy="190834"/>
            </a:xfrm>
          </p:grpSpPr>
          <p:cxnSp>
            <p:nvCxnSpPr>
              <p:cNvPr id="234" name="直接连接符 233"/>
              <p:cNvCxnSpPr/>
              <p:nvPr/>
            </p:nvCxnSpPr>
            <p:spPr>
              <a:xfrm flipV="1">
                <a:off x="9886950" y="7499350"/>
                <a:ext cx="1390650" cy="25400"/>
              </a:xfrm>
              <a:prstGeom prst="line">
                <a:avLst/>
              </a:prstGeom>
              <a:ln w="57150">
                <a:solidFill>
                  <a:srgbClr val="FFC000"/>
                </a:solidFill>
              </a:ln>
            </p:spPr>
            <p:style>
              <a:lnRef idx="1">
                <a:schemeClr val="accent3"/>
              </a:lnRef>
              <a:fillRef idx="0">
                <a:schemeClr val="accent3"/>
              </a:fillRef>
              <a:effectRef idx="0">
                <a:schemeClr val="accent3"/>
              </a:effectRef>
              <a:fontRef idx="minor">
                <a:schemeClr val="tx1"/>
              </a:fontRef>
            </p:style>
          </p:cxnSp>
          <p:sp>
            <p:nvSpPr>
              <p:cNvPr id="235" name="直角三角形 234"/>
              <p:cNvSpPr/>
              <p:nvPr/>
            </p:nvSpPr>
            <p:spPr>
              <a:xfrm>
                <a:off x="10958620" y="7333916"/>
                <a:ext cx="419100" cy="190834"/>
              </a:xfrm>
              <a:prstGeom prst="rtTriangl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nvGrpSpPr>
            <p:cNvPr id="231" name="组合 230"/>
            <p:cNvGrpSpPr/>
            <p:nvPr/>
          </p:nvGrpSpPr>
          <p:grpSpPr>
            <a:xfrm rot="10800000">
              <a:off x="9886950" y="7654415"/>
              <a:ext cx="1490770" cy="190834"/>
              <a:chOff x="9886950" y="7333916"/>
              <a:chExt cx="1490770" cy="190834"/>
            </a:xfrm>
          </p:grpSpPr>
          <p:cxnSp>
            <p:nvCxnSpPr>
              <p:cNvPr id="232" name="直接连接符 231"/>
              <p:cNvCxnSpPr/>
              <p:nvPr/>
            </p:nvCxnSpPr>
            <p:spPr>
              <a:xfrm flipV="1">
                <a:off x="9886950" y="7499350"/>
                <a:ext cx="1390650" cy="25400"/>
              </a:xfrm>
              <a:prstGeom prst="line">
                <a:avLst/>
              </a:prstGeom>
              <a:ln w="57150">
                <a:solidFill>
                  <a:srgbClr val="FFC000"/>
                </a:solidFill>
              </a:ln>
            </p:spPr>
            <p:style>
              <a:lnRef idx="1">
                <a:schemeClr val="accent3"/>
              </a:lnRef>
              <a:fillRef idx="0">
                <a:schemeClr val="accent3"/>
              </a:fillRef>
              <a:effectRef idx="0">
                <a:schemeClr val="accent3"/>
              </a:effectRef>
              <a:fontRef idx="minor">
                <a:schemeClr val="tx1"/>
              </a:fontRef>
            </p:style>
          </p:cxnSp>
          <p:sp>
            <p:nvSpPr>
              <p:cNvPr id="233" name="直角三角形 232"/>
              <p:cNvSpPr/>
              <p:nvPr/>
            </p:nvSpPr>
            <p:spPr>
              <a:xfrm>
                <a:off x="10958620" y="7333916"/>
                <a:ext cx="419100" cy="190834"/>
              </a:xfrm>
              <a:prstGeom prst="rtTriangl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sp>
        <p:nvSpPr>
          <p:cNvPr id="46" name="TextBox 55"/>
          <p:cNvSpPr txBox="1"/>
          <p:nvPr/>
        </p:nvSpPr>
        <p:spPr>
          <a:xfrm>
            <a:off x="6074289" y="1529590"/>
            <a:ext cx="9402624" cy="863301"/>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在缓解</a:t>
            </a:r>
            <a:r>
              <a:rPr lang="zh-CN" altLang="en-US" dirty="0" smtClean="0">
                <a:solidFill>
                  <a:srgbClr val="FFC000"/>
                </a:solidFill>
              </a:rPr>
              <a:t>积炭的</a:t>
            </a:r>
            <a:r>
              <a:rPr lang="zh-CN" altLang="en-US" dirty="0">
                <a:solidFill>
                  <a:srgbClr val="FFC000"/>
                </a:solidFill>
              </a:rPr>
              <a:t>分析中，添加了一个隐性因素和角度</a:t>
            </a:r>
            <a:endParaRPr lang="zh-CN" altLang="en-US" dirty="0">
              <a:solidFill>
                <a:srgbClr val="FFC000"/>
              </a:solidFill>
            </a:endParaRPr>
          </a:p>
        </p:txBody>
      </p:sp>
      <p:sp>
        <p:nvSpPr>
          <p:cNvPr id="2" name="矩形 1"/>
          <p:cNvSpPr/>
          <p:nvPr/>
        </p:nvSpPr>
        <p:spPr>
          <a:xfrm>
            <a:off x="10518435" y="9750369"/>
            <a:ext cx="9463894" cy="1938992"/>
          </a:xfrm>
          <a:prstGeom prst="rect">
            <a:avLst/>
          </a:prstGeom>
        </p:spPr>
        <p:txBody>
          <a:bodyPr wrap="square">
            <a:spAutoFit/>
          </a:bodyPr>
          <a:lstStyle/>
          <a:p>
            <a:pPr marL="800100" indent="-800100" algn="just">
              <a:lnSpc>
                <a:spcPct val="125000"/>
              </a:lnSpc>
              <a:tabLst>
                <a:tab pos="3644900" algn="l"/>
              </a:tabLst>
            </a:pPr>
            <a:r>
              <a:rPr lang="en-US" altLang="zh-CN" sz="3200" i="0" kern="105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增大</a:t>
            </a:r>
            <a:r>
              <a:rPr lang="pt-BR" altLang="zh-CN"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CO</a:t>
            </a:r>
            <a:r>
              <a:rPr lang="pt-BR" altLang="zh-CN" sz="3200" i="0" kern="100" baseline="-250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zh-CN"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的量，发生反应</a:t>
            </a:r>
            <a:r>
              <a:rPr lang="pt-BR" altLang="zh-CN"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C+CO</a:t>
            </a:r>
            <a:r>
              <a:rPr lang="pt-BR" altLang="zh-CN" sz="3200" i="0" kern="100" baseline="-250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2</a:t>
            </a:r>
            <a:r>
              <a:rPr lang="pt-BR" altLang="zh-CN"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 </a:t>
            </a:r>
            <a:r>
              <a:rPr lang="pt-BR" altLang="zh-CN" sz="3200" i="0" spc="-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 </a:t>
            </a:r>
            <a:r>
              <a:rPr lang="pt-BR" altLang="zh-CN"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2CO</a:t>
            </a:r>
            <a:r>
              <a:rPr lang="zh-CN" altLang="zh-CN"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，消耗</a:t>
            </a:r>
            <a:r>
              <a:rPr lang="pt-BR" altLang="zh-CN"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C</a:t>
            </a:r>
            <a:r>
              <a:rPr lang="zh-CN" altLang="zh-CN"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；增大</a:t>
            </a:r>
            <a:r>
              <a:rPr lang="pt-BR" altLang="zh-CN"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CO</a:t>
            </a:r>
            <a:r>
              <a:rPr lang="pt-BR" altLang="zh-CN" sz="3200" i="0" kern="100" baseline="-250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zh-CN"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的量，反应ⅲ正向进行程度增加，降低了</a:t>
            </a:r>
            <a:r>
              <a:rPr lang="en-US" altLang="zh-CN" sz="3200" i="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3200" i="0" baseline="-250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3200" i="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3200" i="0" baseline="-250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6</a:t>
            </a:r>
            <a:r>
              <a:rPr lang="zh-CN" altLang="zh-CN"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的浓度，反应ⅳ进行的程度减小</a:t>
            </a:r>
            <a:r>
              <a:rPr lang="zh-CN" altLang="en-US"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zh-CN"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aphicFrame>
        <p:nvGraphicFramePr>
          <p:cNvPr id="11" name="表格 10"/>
          <p:cNvGraphicFramePr>
            <a:graphicFrameLocks noGrp="1"/>
          </p:cNvGraphicFramePr>
          <p:nvPr/>
        </p:nvGraphicFramePr>
        <p:xfrm>
          <a:off x="6151166" y="7033446"/>
          <a:ext cx="13051977" cy="3328416"/>
        </p:xfrm>
        <a:graphic>
          <a:graphicData uri="http://schemas.openxmlformats.org/drawingml/2006/table">
            <a:tbl>
              <a:tblPr firstRow="1" firstCol="1" bandRow="1">
                <a:tableStyleId>{5940675A-B579-460E-94D1-54222C63F5DA}</a:tableStyleId>
              </a:tblPr>
              <a:tblGrid>
                <a:gridCol w="1897904"/>
                <a:gridCol w="1776908"/>
                <a:gridCol w="1778637"/>
                <a:gridCol w="1899632"/>
                <a:gridCol w="1899632"/>
                <a:gridCol w="1899632"/>
                <a:gridCol w="1899632"/>
              </a:tblGrid>
              <a:tr h="0">
                <a:tc rowSpan="2">
                  <a:txBody>
                    <a:bodyPr/>
                    <a:lstStyle/>
                    <a:p>
                      <a:pPr algn="ctr">
                        <a:lnSpc>
                          <a:spcPct val="130000"/>
                        </a:lnSpc>
                        <a:spcAft>
                          <a:spcPts val="0"/>
                        </a:spcAft>
                      </a:pPr>
                      <a:r>
                        <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实验</a:t>
                      </a:r>
                      <a:endPar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lnSpc>
                          <a:spcPct val="130000"/>
                        </a:lnSpc>
                        <a:spcAft>
                          <a:spcPts val="0"/>
                        </a:spcAft>
                      </a:pPr>
                      <a:r>
                        <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编号</a:t>
                      </a:r>
                      <a:endPar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tc>
                <a:tc rowSpan="2">
                  <a:txBody>
                    <a:bodyPr/>
                    <a:lstStyle/>
                    <a:p>
                      <a:pPr algn="ctr">
                        <a:lnSpc>
                          <a:spcPct val="130000"/>
                        </a:lnSpc>
                        <a:spcAft>
                          <a:spcPts val="0"/>
                        </a:spcAft>
                      </a:pPr>
                      <a:r>
                        <a:rPr lang="en-US" sz="2800" i="1"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T</a:t>
                      </a:r>
                      <a:r>
                        <a:rPr lang="en-US"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tc>
                <a:tc rowSpan="2">
                  <a:txBody>
                    <a:bodyPr/>
                    <a:lstStyle/>
                    <a:p>
                      <a:pPr algn="ctr">
                        <a:lnSpc>
                          <a:spcPct val="130000"/>
                        </a:lnSpc>
                        <a:spcAft>
                          <a:spcPts val="0"/>
                        </a:spcAft>
                      </a:pPr>
                      <a:r>
                        <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催化剂</a:t>
                      </a:r>
                      <a:endPar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tc>
                <a:tc gridSpan="2">
                  <a:txBody>
                    <a:bodyPr/>
                    <a:lstStyle/>
                    <a:p>
                      <a:pPr algn="ctr">
                        <a:lnSpc>
                          <a:spcPct val="130000"/>
                        </a:lnSpc>
                        <a:spcAft>
                          <a:spcPts val="0"/>
                        </a:spcAft>
                      </a:pPr>
                      <a:r>
                        <a:rPr lang="zh-CN"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转化率</a:t>
                      </a:r>
                      <a:r>
                        <a:rPr lang="en-US"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hMerge="1">
                  <a:tcPr/>
                </a:tc>
                <a:tc gridSpan="2">
                  <a:txBody>
                    <a:bodyPr/>
                    <a:lstStyle/>
                    <a:p>
                      <a:pPr algn="ctr">
                        <a:lnSpc>
                          <a:spcPct val="130000"/>
                        </a:lnSpc>
                        <a:spcAft>
                          <a:spcPts val="0"/>
                        </a:spcAft>
                      </a:pPr>
                      <a:r>
                        <a:rPr lang="zh-CN"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选择性</a:t>
                      </a:r>
                      <a:r>
                        <a:rPr lang="en-US"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hMerge="1">
                  <a:tcPr/>
                </a:tc>
              </a:tr>
              <a:tr h="0">
                <a:tc vMerge="1">
                  <a:tcPr/>
                </a:tc>
                <a:tc vMerge="1">
                  <a:tcPr/>
                </a:tc>
                <a:tc vMerge="1">
                  <a:tcPr/>
                </a:tc>
                <a:tc>
                  <a:txBody>
                    <a:bodyPr/>
                    <a:lstStyle/>
                    <a:p>
                      <a:pPr algn="ctr">
                        <a:lnSpc>
                          <a:spcPct val="130000"/>
                        </a:lnSpc>
                        <a:spcAft>
                          <a:spcPts val="0"/>
                        </a:spcAft>
                      </a:pPr>
                      <a:r>
                        <a:rPr lang="en-US"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sz="2800" kern="100" baseline="-250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sz="2800" kern="100" baseline="-250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6</a:t>
                      </a:r>
                      <a:endParaRPr lang="zh-CN"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CO</a:t>
                      </a:r>
                      <a:r>
                        <a:rPr lang="en-US" sz="2800" kern="100" baseline="-250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endParaRPr lang="zh-CN"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sz="2800" kern="100" baseline="-250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sz="2800" kern="100" baseline="-250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4</a:t>
                      </a:r>
                      <a:endParaRPr lang="zh-CN"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CO</a:t>
                      </a:r>
                      <a:endParaRPr lang="zh-CN"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0">
                <a:tc>
                  <a:txBody>
                    <a:bodyPr/>
                    <a:lstStyle/>
                    <a:p>
                      <a:pPr algn="ctr">
                        <a:lnSpc>
                          <a:spcPct val="130000"/>
                        </a:lnSpc>
                        <a:spcAft>
                          <a:spcPts val="0"/>
                        </a:spcAft>
                      </a:pPr>
                      <a:r>
                        <a:rPr lang="en-US"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Ⅰ</a:t>
                      </a:r>
                      <a:endParaRPr lang="zh-CN"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650</a:t>
                      </a:r>
                      <a:endPar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tc>
                <a:tc>
                  <a:txBody>
                    <a:bodyPr/>
                    <a:lstStyle/>
                    <a:p>
                      <a:pPr algn="ctr">
                        <a:lnSpc>
                          <a:spcPct val="130000"/>
                        </a:lnSpc>
                        <a:spcAft>
                          <a:spcPts val="0"/>
                        </a:spcAft>
                      </a:pPr>
                      <a:r>
                        <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钴盐</a:t>
                      </a:r>
                      <a:endPar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19.0</a:t>
                      </a:r>
                      <a:endPar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37.6</a:t>
                      </a:r>
                      <a:endPar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17.6</a:t>
                      </a:r>
                      <a:endPar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78.1</a:t>
                      </a:r>
                      <a:endParaRPr lang="zh-CN"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0">
                <a:tc>
                  <a:txBody>
                    <a:bodyPr/>
                    <a:lstStyle/>
                    <a:p>
                      <a:pPr algn="ctr">
                        <a:lnSpc>
                          <a:spcPct val="130000"/>
                        </a:lnSpc>
                        <a:spcAft>
                          <a:spcPts val="0"/>
                        </a:spcAft>
                      </a:pPr>
                      <a:r>
                        <a:rPr lang="en-US"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Ⅱ</a:t>
                      </a:r>
                      <a:endParaRPr lang="zh-CN"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650</a:t>
                      </a:r>
                      <a:endParaRPr lang="zh-CN"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rowSpan="3">
                  <a:txBody>
                    <a:bodyPr/>
                    <a:lstStyle/>
                    <a:p>
                      <a:pPr algn="ctr">
                        <a:lnSpc>
                          <a:spcPct val="130000"/>
                        </a:lnSpc>
                        <a:spcAft>
                          <a:spcPts val="0"/>
                        </a:spcAft>
                      </a:pPr>
                      <a:r>
                        <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铬盐</a:t>
                      </a:r>
                      <a:endPar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32.1</a:t>
                      </a:r>
                      <a:endPar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23.0</a:t>
                      </a:r>
                      <a:endPar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77.3</a:t>
                      </a:r>
                      <a:endPar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10.4</a:t>
                      </a:r>
                      <a:endParaRPr lang="zh-CN"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0">
                <a:tc>
                  <a:txBody>
                    <a:bodyPr/>
                    <a:lstStyle/>
                    <a:p>
                      <a:pPr algn="ctr">
                        <a:lnSpc>
                          <a:spcPct val="130000"/>
                        </a:lnSpc>
                        <a:spcAft>
                          <a:spcPts val="0"/>
                        </a:spcAft>
                      </a:pPr>
                      <a:r>
                        <a:rPr lang="en-US"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Ⅲ</a:t>
                      </a:r>
                      <a:endParaRPr lang="zh-CN"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600</a:t>
                      </a:r>
                      <a:endParaRPr lang="zh-CN"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vMerge="1">
                  <a:tcPr/>
                </a:tc>
                <a:tc>
                  <a:txBody>
                    <a:bodyPr/>
                    <a:lstStyle/>
                    <a:p>
                      <a:pPr algn="ctr">
                        <a:lnSpc>
                          <a:spcPct val="130000"/>
                        </a:lnSpc>
                        <a:spcAft>
                          <a:spcPts val="0"/>
                        </a:spcAft>
                      </a:pPr>
                      <a:r>
                        <a:rPr lang="en-US"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21.2</a:t>
                      </a:r>
                      <a:endPar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12.4</a:t>
                      </a:r>
                      <a:endPar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79.7</a:t>
                      </a:r>
                      <a:endPar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9.3</a:t>
                      </a:r>
                      <a:endPar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0">
                <a:tc>
                  <a:txBody>
                    <a:bodyPr/>
                    <a:lstStyle/>
                    <a:p>
                      <a:pPr algn="ctr">
                        <a:lnSpc>
                          <a:spcPct val="130000"/>
                        </a:lnSpc>
                        <a:spcAft>
                          <a:spcPts val="0"/>
                        </a:spcAft>
                      </a:pPr>
                      <a:r>
                        <a:rPr lang="en-US"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Ⅳ</a:t>
                      </a:r>
                      <a:endParaRPr lang="zh-CN"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550</a:t>
                      </a:r>
                      <a:endPar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vMerge="1">
                  <a:tcPr/>
                </a:tc>
                <a:tc>
                  <a:txBody>
                    <a:bodyPr/>
                    <a:lstStyle/>
                    <a:p>
                      <a:pPr algn="ctr">
                        <a:lnSpc>
                          <a:spcPct val="130000"/>
                        </a:lnSpc>
                        <a:spcAft>
                          <a:spcPts val="0"/>
                        </a:spcAft>
                      </a:pPr>
                      <a:r>
                        <a:rPr lang="en-US"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12.0</a:t>
                      </a:r>
                      <a:endParaRPr lang="zh-CN" sz="2800" kern="10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8.6</a:t>
                      </a:r>
                      <a:endPar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85.2</a:t>
                      </a:r>
                      <a:endPar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5.4</a:t>
                      </a:r>
                      <a:endParaRPr lang="zh-CN" sz="28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bl>
          </a:graphicData>
        </a:graphic>
      </p:graphicFrame>
      <p:sp>
        <p:nvSpPr>
          <p:cNvPr id="12" name="Rectangle 1"/>
          <p:cNvSpPr>
            <a:spLocks noChangeArrowheads="1"/>
          </p:cNvSpPr>
          <p:nvPr/>
        </p:nvSpPr>
        <p:spPr bwMode="auto">
          <a:xfrm>
            <a:off x="2006660" y="3159997"/>
            <a:ext cx="2092649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666750"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666750" algn="l" defTabSz="914400" rtl="0" eaLnBrk="0" fontAlgn="base" latinLnBrk="0" hangingPunct="0">
              <a:spcBef>
                <a:spcPct val="0"/>
              </a:spcBef>
              <a:spcAft>
                <a:spcPct val="0"/>
              </a:spcAft>
              <a:buClrTx/>
              <a:buSzTx/>
              <a:buFontTx/>
              <a:buNone/>
            </a:pPr>
            <a:r>
              <a:rPr kumimoji="0" lang="zh-CN"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③二氧化碳氧化乙烷制乙烯的研究热点之一是选择催化剂，相同反应时间，不同温度、不同催化剂的数据如下表（均未达到平衡状态）：</a:t>
            </a:r>
            <a:endParaRPr kumimoji="0" lang="zh-CN"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666750" algn="l" defTabSz="914400" rtl="0" eaLnBrk="0" fontAlgn="base" latinLnBrk="0" hangingPunct="0">
              <a:spcBef>
                <a:spcPct val="0"/>
              </a:spcBef>
              <a:spcAft>
                <a:spcPct val="0"/>
              </a:spcAft>
              <a:buClrTx/>
              <a:buSzTx/>
              <a:buFontTx/>
              <a:buNone/>
            </a:pPr>
            <a:r>
              <a:rPr kumimoji="0" lang="zh-CN"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【注】</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4</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选择性：转化的乙烷中生成乙烯的百分比。</a:t>
            </a:r>
            <a:endPar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666750" algn="l" defTabSz="914400" rtl="0" eaLnBrk="0" fontAlgn="base" latinLnBrk="0" hangingPunct="0">
              <a:spcBef>
                <a:spcPct val="0"/>
              </a:spcBef>
              <a:spcAft>
                <a:spcPct val="0"/>
              </a:spcAft>
              <a:buClrTx/>
              <a:buSzTx/>
              <a:buFontTx/>
              <a:buNone/>
            </a:pP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CO</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选择性：   转化的</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CO</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中生成</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CO</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的百分比。</a:t>
            </a:r>
            <a:endPar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666750" algn="l" defTabSz="914400" rtl="0" eaLnBrk="0" fontAlgn="base" latinLnBrk="0" hangingPunct="0">
              <a:spcBef>
                <a:spcPct val="0"/>
              </a:spcBef>
              <a:spcAft>
                <a:spcPct val="0"/>
              </a:spcAft>
              <a:buClrTx/>
              <a:buSzTx/>
              <a:buFontTx/>
              <a:buNone/>
            </a:pP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对比</a:t>
            </a: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Ⅰ</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和</a:t>
            </a: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Ⅱ</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，该反应应该选择的催化剂为</a:t>
            </a: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______</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，理由是</a:t>
            </a: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______</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666750" algn="l" defTabSz="914400" rtl="0" eaLnBrk="0" fontAlgn="base" latinLnBrk="0" hangingPunct="0">
              <a:spcBef>
                <a:spcPct val="0"/>
              </a:spcBef>
              <a:spcAft>
                <a:spcPct val="0"/>
              </a:spcAft>
              <a:buClrTx/>
              <a:buSzTx/>
              <a:buFontTx/>
              <a:buNone/>
            </a:pP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实验条件下，铬盐作催化剂时，随温度升高，</a:t>
            </a: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C</a:t>
            </a:r>
            <a:r>
              <a:rPr kumimoji="0" lang="en-US" altLang="zh-CN" sz="4000" b="0" i="0" u="none" strike="noStrike" cap="none" normalizeH="0" baseline="-3000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H</a:t>
            </a:r>
            <a:r>
              <a:rPr kumimoji="0" lang="en-US" altLang="zh-CN" sz="4000" b="0" i="0" u="none" strike="noStrike" cap="none" normalizeH="0" baseline="-3000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6</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的转化率升高，但</a:t>
            </a: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C</a:t>
            </a:r>
            <a:r>
              <a:rPr kumimoji="0" lang="en-US" altLang="zh-CN" sz="4000" b="0" i="0" u="none" strike="noStrike" cap="none" normalizeH="0" baseline="-3000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H</a:t>
            </a:r>
            <a:r>
              <a:rPr kumimoji="0" lang="en-US" altLang="zh-CN" sz="4000" b="0" i="0" u="none" strike="noStrike" cap="none" normalizeH="0" baseline="-3000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4</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的选择性降低，原因是</a:t>
            </a: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______</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TextBox 55"/>
          <p:cNvSpPr txBox="1"/>
          <p:nvPr/>
        </p:nvSpPr>
        <p:spPr>
          <a:xfrm>
            <a:off x="4673895" y="1546699"/>
            <a:ext cx="12845619" cy="1439692"/>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对分析解释的要求更具体和微观，要找到具体的反应之间的竞争关系，并且能够判断变量的控制对每一个具体反应的影响和综合的结果</a:t>
            </a:r>
            <a:endParaRPr lang="zh-CN" altLang="en-US" dirty="0">
              <a:solidFill>
                <a:srgbClr val="FFC000"/>
              </a:solidFill>
            </a:endParaRPr>
          </a:p>
        </p:txBody>
      </p:sp>
      <p:sp>
        <p:nvSpPr>
          <p:cNvPr id="2" name="矩形 1"/>
          <p:cNvSpPr/>
          <p:nvPr/>
        </p:nvSpPr>
        <p:spPr>
          <a:xfrm>
            <a:off x="5813196" y="10361158"/>
            <a:ext cx="17678400" cy="1260730"/>
          </a:xfrm>
          <a:prstGeom prst="rect">
            <a:avLst/>
          </a:prstGeom>
        </p:spPr>
        <p:txBody>
          <a:bodyPr wrap="square">
            <a:spAutoFit/>
          </a:bodyPr>
          <a:lstStyle/>
          <a:p>
            <a:pPr marL="800100" indent="-800100" algn="just">
              <a:lnSpc>
                <a:spcPct val="125000"/>
              </a:lnSpc>
              <a:tabLst>
                <a:tab pos="3644900" algn="l"/>
              </a:tabLst>
            </a:pPr>
            <a:r>
              <a:rPr lang="ja-JP" altLang="zh-CN"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③</a:t>
            </a:r>
            <a:r>
              <a:rPr lang="en-US" altLang="zh-CN"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相同温度下，铬盐作催化剂时</a:t>
            </a:r>
            <a:r>
              <a:rPr lang="en-US" altLang="zh-CN" sz="3200" i="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3200" i="0" baseline="-250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3200" i="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3200" i="0" baseline="-250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6</a:t>
            </a:r>
            <a:r>
              <a:rPr lang="zh-CN" altLang="zh-CN"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的转化率和</a:t>
            </a:r>
            <a:r>
              <a:rPr lang="en-US" altLang="zh-CN" sz="3200" i="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3200" i="0" baseline="-250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3200" i="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3200" i="0" baseline="-250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4</a:t>
            </a:r>
            <a:r>
              <a:rPr lang="zh-CN" altLang="zh-CN"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的选择性均较高</a:t>
            </a:r>
            <a:endParaRPr lang="zh-CN" altLang="zh-CN"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25000"/>
              </a:lnSpc>
              <a:tabLst>
                <a:tab pos="3644900" algn="l"/>
              </a:tabLst>
            </a:pPr>
            <a:r>
              <a:rPr lang="zh-CN" altLang="zh-CN"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温度升高，反应</a:t>
            </a:r>
            <a:r>
              <a:rPr lang="zh-CN" altLang="zh-CN" sz="3200" i="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ⅰ、</a:t>
            </a:r>
            <a:r>
              <a:rPr lang="zh-CN" altLang="zh-CN"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ⅲ、ⅳ的化学反应速率均增大，反应ⅳ增大的更多</a:t>
            </a:r>
            <a:r>
              <a:rPr lang="zh-CN" altLang="en-US" sz="3200" i="0" kern="100" dirty="0">
                <a:solidFill>
                  <a:srgbClr val="FFFFFF">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en-US" sz="3200" i="0" dirty="0">
              <a:solidFill>
                <a:srgbClr val="FFFFFF">
                  <a:alpha val="80000"/>
                </a:srgbClr>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4" name="《我的母亲》"/>
          <p:cNvSpPr txBox="1"/>
          <p:nvPr/>
        </p:nvSpPr>
        <p:spPr>
          <a:xfrm>
            <a:off x="1714500" y="1856405"/>
            <a:ext cx="20871181" cy="4666315"/>
          </a:xfrm>
          <a:prstGeom prst="rect">
            <a:avLst/>
          </a:prstGeom>
          <a:ln w="12700">
            <a:miter lim="400000"/>
          </a:ln>
        </p:spPr>
        <p:txBody>
          <a:bodyPr lIns="50799" tIns="50799" rIns="50799" bIns="50799" anchor="b">
            <a:normAutofit fontScale="97500"/>
          </a:bodyPr>
          <a:lstStyle>
            <a:lvl1pPr>
              <a:defRPr sz="14500"/>
            </a:lvl1pPr>
          </a:lstStyle>
          <a:p>
            <a:pPr hangingPunct="1">
              <a:lnSpc>
                <a:spcPct val="150000"/>
              </a:lnSpc>
            </a:pPr>
            <a:endParaRPr lang="zh-CN" altLang="en-US" sz="8000" b="1" i="0" dirty="0">
              <a:solidFill>
                <a:srgbClr val="FFFFFF"/>
              </a:solidFill>
              <a:effectLst/>
              <a:latin typeface="+mn-lt"/>
              <a:ea typeface="+mn-ea"/>
              <a:cs typeface="+mn-cs"/>
              <a:sym typeface="Helvetica Neue"/>
            </a:endParaRPr>
          </a:p>
        </p:txBody>
      </p:sp>
      <p:sp>
        <p:nvSpPr>
          <p:cNvPr id="25" name="主讲人：X X老师"/>
          <p:cNvSpPr txBox="1"/>
          <p:nvPr/>
        </p:nvSpPr>
        <p:spPr>
          <a:xfrm>
            <a:off x="1422123" y="5943559"/>
            <a:ext cx="7620349" cy="1784947"/>
          </a:xfrm>
          <a:prstGeom prst="rect">
            <a:avLst/>
          </a:prstGeom>
          <a:ln w="12700">
            <a:miter lim="400000"/>
          </a:ln>
        </p:spPr>
        <p:txBody>
          <a:bodyPr lIns="50799" tIns="50799" rIns="50799" bIns="50799" anchor="b">
            <a:noAutofit/>
          </a:bodyPr>
          <a:lstStyle>
            <a:lvl1pPr defTabSz="363220">
              <a:defRPr sz="6380" i="0">
                <a:solidFill>
                  <a:srgbClr val="F4D799"/>
                </a:solidFill>
                <a:effectLst>
                  <a:outerShdw blurRad="11176" dist="11176" dir="16200000" rotWithShape="0">
                    <a:srgbClr val="000000">
                      <a:alpha val="34000"/>
                    </a:srgbClr>
                  </a:outerShdw>
                </a:effectLst>
                <a:latin typeface="+mn-lt"/>
                <a:ea typeface="+mn-ea"/>
                <a:cs typeface="+mn-cs"/>
                <a:sym typeface="Helvetica Neue"/>
              </a:defRPr>
            </a:lvl1pPr>
          </a:lstStyle>
          <a:p>
            <a:pPr lvl="0"/>
            <a:r>
              <a:rPr lang="en-US" altLang="zh-CN" sz="4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③ CO(g) + 0.5O</a:t>
            </a:r>
            <a:r>
              <a:rPr lang="en-US" altLang="zh-CN" sz="400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(g) </a:t>
            </a:r>
            <a:endParaRPr lang="en-US" altLang="zh-CN" sz="4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endParaRPr sz="6100" dirty="0">
              <a:solidFill>
                <a:srgbClr val="FFFFFF"/>
              </a:solidFill>
            </a:endParaRPr>
          </a:p>
        </p:txBody>
      </p:sp>
      <p:sp>
        <p:nvSpPr>
          <p:cNvPr id="2" name="Rectangle 5"/>
          <p:cNvSpPr>
            <a:spLocks noChangeArrowheads="1"/>
          </p:cNvSpPr>
          <p:nvPr/>
        </p:nvSpPr>
        <p:spPr bwMode="auto">
          <a:xfrm>
            <a:off x="2244820" y="2020566"/>
            <a:ext cx="19010376"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66700"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2019</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海淀期末）</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18.</a:t>
            </a:r>
            <a:r>
              <a:rPr kumimoji="0" lang="en-US" altLang="zh-CN" sz="4000" b="0" i="0" u="none" strike="noStrike" cap="none" normalizeH="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煤的洁净技术（包括固硫技术和脱硫技术两类）可有效降低燃煤废气中</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SO</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的含量，已成为我国解决环境问题的主导技术之一。</a:t>
            </a:r>
            <a:endPar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I. </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固硫技术：通过加入固硫剂，将硫元素以固体形式留在煤燃烧的残渣中。石灰</a:t>
            </a:r>
            <a:endPar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石是常用的固硫剂，固硫过程中涉及的部分反应如下：</a:t>
            </a:r>
            <a:endPar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① </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CaCO</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(s) </a:t>
            </a:r>
            <a:endPar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Rectangle 6"/>
          <p:cNvSpPr>
            <a:spLocks noChangeArrowheads="1"/>
          </p:cNvSpPr>
          <p:nvPr/>
        </p:nvSpPr>
        <p:spPr bwMode="auto">
          <a:xfrm>
            <a:off x="6956406" y="4564421"/>
            <a:ext cx="137245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algn="l" defTabSz="914400" eaLnBrk="0" fontAlgn="base">
              <a:spcBef>
                <a:spcPct val="0"/>
              </a:spcBef>
              <a:spcAft>
                <a:spcPct val="0"/>
              </a:spcAft>
            </a:pPr>
            <a:r>
              <a:rPr kumimoji="0" lang="en-US" altLang="zh-CN"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0" i="0" u="none" strike="noStrike" cap="none" normalizeH="0" baseline="0" dirty="0" err="1">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CaO</a:t>
            </a:r>
            <a:r>
              <a:rPr kumimoji="0" lang="en-US" altLang="zh-CN"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(s) + CO</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(g)                                    </a:t>
            </a:r>
            <a:r>
              <a:rPr kumimoji="0" lang="en-US" altLang="zh-CN" sz="4000" b="0" i="0" u="none" strike="noStrike" cap="none" normalizeH="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Δ</a:t>
            </a:r>
            <a:r>
              <a:rPr kumimoji="0" lang="en-US" altLang="zh-CN" sz="4000" b="0" i="1"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H</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+178.30 kJ/</a:t>
            </a:r>
            <a:r>
              <a:rPr kumimoji="0" lang="en-US" altLang="zh-CN" sz="4000" b="0" i="0" u="none" strike="noStrike" cap="none" normalizeH="0" baseline="0" dirty="0" err="1">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mol</a:t>
            </a:r>
            <a:endParaRPr kumimoji="0" lang="en-US" altLang="zh-CN" sz="4000" b="0"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p:txBody>
      </p:sp>
      <p:sp>
        <p:nvSpPr>
          <p:cNvPr id="4" name="Rectangle 7"/>
          <p:cNvSpPr>
            <a:spLocks noChangeArrowheads="1"/>
          </p:cNvSpPr>
          <p:nvPr/>
        </p:nvSpPr>
        <p:spPr bwMode="auto">
          <a:xfrm>
            <a:off x="10761550" y="5334087"/>
            <a:ext cx="1112758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algn="l" defTabSz="914400" eaLnBrk="0" fontAlgn="base">
              <a:spcBef>
                <a:spcPct val="0"/>
              </a:spcBef>
              <a:spcAft>
                <a:spcPct val="0"/>
              </a:spcAft>
            </a:pP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CaSO</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4</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(s)                     </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Δ</a:t>
            </a:r>
            <a:r>
              <a:rPr kumimoji="0" lang="en-US" altLang="zh-CN" sz="4000" b="0" i="1"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-01.92 kJ/</a:t>
            </a:r>
            <a:r>
              <a:rPr kumimoji="0" lang="en-US" altLang="zh-CN" sz="4000" b="0" i="0" u="none" strike="noStrike" cap="none" normalizeH="0" baseline="0" dirty="0" err="1">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mol</a:t>
            </a:r>
            <a:endPar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endPar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Rectangle 8"/>
          <p:cNvSpPr>
            <a:spLocks noChangeArrowheads="1"/>
          </p:cNvSpPr>
          <p:nvPr/>
        </p:nvSpPr>
        <p:spPr bwMode="auto">
          <a:xfrm>
            <a:off x="8791440" y="6139228"/>
            <a:ext cx="1143968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algn="l" defTabSz="914400" eaLnBrk="0" fontAlgn="base">
              <a:spcBef>
                <a:spcPct val="0"/>
              </a:spcBef>
              <a:spcAft>
                <a:spcPct val="0"/>
              </a:spcAft>
            </a:pPr>
            <a:r>
              <a:rPr kumimoji="0" lang="en-US" altLang="zh-CN"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CO</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40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(g)                                        </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Δ</a:t>
            </a:r>
            <a:r>
              <a:rPr kumimoji="0" lang="en-US" altLang="zh-CN" sz="4000" b="0" i="1"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H</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3</a:t>
            </a:r>
            <a:endParaRPr kumimoji="0" lang="en-US" altLang="zh-CN" sz="4000" b="0"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4000" b="0"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p:txBody>
      </p:sp>
      <p:sp>
        <p:nvSpPr>
          <p:cNvPr id="6" name="Rectangle 9"/>
          <p:cNvSpPr>
            <a:spLocks noChangeArrowheads="1"/>
          </p:cNvSpPr>
          <p:nvPr/>
        </p:nvSpPr>
        <p:spPr bwMode="auto">
          <a:xfrm>
            <a:off x="1914697" y="7915575"/>
            <a:ext cx="20318383"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）温度升高，反应①的化学平衡常数</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________</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（填“增大”“减小”或“不变”</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lvl="0" algn="l" defTabSz="914400" eaLnBrk="0" fontAlgn="base">
              <a:spcBef>
                <a:spcPct val="0"/>
              </a:spcBef>
              <a:spcAft>
                <a:spcPct val="0"/>
              </a:spcAft>
            </a:pP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Δ</a:t>
            </a:r>
            <a:r>
              <a:rPr kumimoji="0" lang="en-US" altLang="zh-CN" sz="4000" b="0" i="1"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=________ kJ/</a:t>
            </a:r>
            <a:r>
              <a:rPr kumimoji="0" lang="en-US" altLang="zh-CN" sz="4000" b="0" i="0" u="none" strike="noStrike" cap="none" normalizeH="0" baseline="0" dirty="0" err="1">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mol</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）在煤燃烧过程中常鼓入稍过量的空气以提高固硫率（燃烧残渣中硫元素的质量</a:t>
            </a:r>
            <a:endPar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占燃煤中硫元素总质量的百分比），结合反应②、③、④</a:t>
            </a:r>
            <a:endPar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分析其原因：</a:t>
            </a: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________</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矩形 6"/>
          <p:cNvSpPr/>
          <p:nvPr/>
        </p:nvSpPr>
        <p:spPr>
          <a:xfrm>
            <a:off x="2716746" y="5058250"/>
            <a:ext cx="7120860" cy="1015663"/>
          </a:xfrm>
          <a:prstGeom prst="rect">
            <a:avLst/>
          </a:prstGeom>
        </p:spPr>
        <p:txBody>
          <a:bodyPr wrap="none">
            <a:spAutoFit/>
          </a:bodyPr>
          <a:lstStyle/>
          <a:p>
            <a:r>
              <a:rPr lang="en-US" altLang="zh-CN" sz="6000" i="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i="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② </a:t>
            </a:r>
            <a:r>
              <a:rPr lang="en-US" altLang="zh-CN" sz="4000" i="0" dirty="0" err="1">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CaO</a:t>
            </a:r>
            <a:r>
              <a:rPr lang="en-US" altLang="zh-CN" sz="4000" i="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(s) + SO</a:t>
            </a:r>
            <a:r>
              <a:rPr lang="en-US" altLang="zh-CN" sz="4000" i="0" baseline="-3000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(g) + 0.5O</a:t>
            </a:r>
            <a:r>
              <a:rPr lang="en-US" altLang="zh-CN" sz="4000" i="0" baseline="-3000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(g) </a:t>
            </a:r>
            <a:endParaRPr lang="zh-CN" altLang="en-US" sz="4000" dirty="0">
              <a:solidFill>
                <a:srgbClr val="FFFFFF"/>
              </a:solidFill>
            </a:endParaRPr>
          </a:p>
        </p:txBody>
      </p:sp>
      <p:sp>
        <p:nvSpPr>
          <p:cNvPr id="9" name="矩形 8"/>
          <p:cNvSpPr/>
          <p:nvPr/>
        </p:nvSpPr>
        <p:spPr>
          <a:xfrm>
            <a:off x="3068966" y="7012260"/>
            <a:ext cx="4750018" cy="707886"/>
          </a:xfrm>
          <a:prstGeom prst="rect">
            <a:avLst/>
          </a:prstGeom>
        </p:spPr>
        <p:txBody>
          <a:bodyPr wrap="none">
            <a:spAutoFit/>
          </a:bodyPr>
          <a:lstStyle/>
          <a:p>
            <a:pPr lvl="0" algn="l" defTabSz="914400" eaLnBrk="0" fontAlgn="base">
              <a:spcBef>
                <a:spcPct val="0"/>
              </a:spcBef>
              <a:spcAft>
                <a:spcPct val="0"/>
              </a:spcAft>
            </a:pPr>
            <a:r>
              <a:rPr lang="en-US" altLang="zh-CN" sz="4000" i="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④ CaSO</a:t>
            </a:r>
            <a:r>
              <a:rPr lang="en-US" altLang="zh-CN" sz="4000" i="0" baseline="-3000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4</a:t>
            </a:r>
            <a:r>
              <a:rPr lang="en-US" altLang="zh-CN" sz="4000" i="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(s) + CO(g) </a:t>
            </a:r>
            <a:endParaRPr lang="en-US" altLang="zh-CN" sz="4000" i="0" dirty="0">
              <a:solidFill>
                <a:srgbClr val="FFFFFF"/>
              </a:solidFill>
              <a:effectLst/>
              <a:latin typeface="Times New Roman" panose="02020603050405020304" pitchFamily="18" charset="0"/>
              <a:cs typeface="Times New Roman" panose="02020603050405020304" pitchFamily="18" charset="0"/>
            </a:endParaRPr>
          </a:p>
        </p:txBody>
      </p:sp>
      <p:sp>
        <p:nvSpPr>
          <p:cNvPr id="10" name="矩形 9"/>
          <p:cNvSpPr/>
          <p:nvPr/>
        </p:nvSpPr>
        <p:spPr>
          <a:xfrm>
            <a:off x="8336589" y="6953447"/>
            <a:ext cx="12192000" cy="707886"/>
          </a:xfrm>
          <a:prstGeom prst="rect">
            <a:avLst/>
          </a:prstGeom>
        </p:spPr>
        <p:txBody>
          <a:bodyPr>
            <a:spAutoFit/>
          </a:bodyPr>
          <a:lstStyle/>
          <a:p>
            <a:r>
              <a:rPr lang="en-US" altLang="zh-CN" sz="4000" i="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i="0" dirty="0" err="1">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CaO</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(s) + SO</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(g) + CO</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(g)         Δ</a:t>
            </a:r>
            <a:r>
              <a:rPr lang="en-US" altLang="zh-CN" sz="4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+218.92 kJ/</a:t>
            </a:r>
            <a:r>
              <a:rPr lang="en-US" altLang="zh-CN" sz="4000" i="0" dirty="0" err="1">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mol</a:t>
            </a:r>
            <a:endParaRPr lang="zh-CN" altLang="en-US" sz="4000" dirty="0">
              <a:solidFill>
                <a:srgbClr val="FFFFFF"/>
              </a:solidFill>
            </a:endParaRPr>
          </a:p>
        </p:txBody>
      </p:sp>
      <p:grpSp>
        <p:nvGrpSpPr>
          <p:cNvPr id="19" name="组合 18"/>
          <p:cNvGrpSpPr/>
          <p:nvPr/>
        </p:nvGrpSpPr>
        <p:grpSpPr>
          <a:xfrm>
            <a:off x="6037404" y="4729846"/>
            <a:ext cx="999697" cy="421909"/>
            <a:chOff x="9886950" y="7333916"/>
            <a:chExt cx="1490770" cy="511333"/>
          </a:xfrm>
          <a:solidFill>
            <a:srgbClr val="FFFFFF"/>
          </a:solidFill>
        </p:grpSpPr>
        <p:grpSp>
          <p:nvGrpSpPr>
            <p:cNvPr id="20" name="组合 19"/>
            <p:cNvGrpSpPr/>
            <p:nvPr/>
          </p:nvGrpSpPr>
          <p:grpSpPr>
            <a:xfrm>
              <a:off x="9886950" y="7333916"/>
              <a:ext cx="1490770" cy="190834"/>
              <a:chOff x="9886950" y="7333916"/>
              <a:chExt cx="1490770" cy="190834"/>
            </a:xfrm>
            <a:grpFill/>
          </p:grpSpPr>
          <p:cxnSp>
            <p:nvCxnSpPr>
              <p:cNvPr id="26" name="直接连接符 25"/>
              <p:cNvCxnSpPr/>
              <p:nvPr/>
            </p:nvCxnSpPr>
            <p:spPr>
              <a:xfrm flipV="1">
                <a:off x="9886950" y="7499350"/>
                <a:ext cx="1390650" cy="25400"/>
              </a:xfrm>
              <a:prstGeom prst="line">
                <a:avLst/>
              </a:prstGeom>
              <a:grpFill/>
              <a:ln w="57150">
                <a:solidFill>
                  <a:srgbClr val="FFFFFF"/>
                </a:solidFill>
              </a:ln>
            </p:spPr>
            <p:style>
              <a:lnRef idx="1">
                <a:schemeClr val="accent3"/>
              </a:lnRef>
              <a:fillRef idx="0">
                <a:schemeClr val="accent3"/>
              </a:fillRef>
              <a:effectRef idx="0">
                <a:schemeClr val="accent3"/>
              </a:effectRef>
              <a:fontRef idx="minor">
                <a:schemeClr val="tx1"/>
              </a:fontRef>
            </p:style>
          </p:cxnSp>
          <p:sp>
            <p:nvSpPr>
              <p:cNvPr id="27" name="直角三角形 26"/>
              <p:cNvSpPr/>
              <p:nvPr/>
            </p:nvSpPr>
            <p:spPr>
              <a:xfrm>
                <a:off x="10958620" y="7333916"/>
                <a:ext cx="419100" cy="190834"/>
              </a:xfrm>
              <a:prstGeom prst="rtTriangle">
                <a:avLst/>
              </a:prstGeom>
              <a:grp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nvGrpSpPr>
            <p:cNvPr id="21" name="组合 20"/>
            <p:cNvGrpSpPr/>
            <p:nvPr/>
          </p:nvGrpSpPr>
          <p:grpSpPr>
            <a:xfrm rot="10800000">
              <a:off x="9886950" y="7654415"/>
              <a:ext cx="1490770" cy="190834"/>
              <a:chOff x="9886950" y="7333916"/>
              <a:chExt cx="1490770" cy="190834"/>
            </a:xfrm>
            <a:grpFill/>
          </p:grpSpPr>
          <p:cxnSp>
            <p:nvCxnSpPr>
              <p:cNvPr id="22" name="直接连接符 21"/>
              <p:cNvCxnSpPr/>
              <p:nvPr/>
            </p:nvCxnSpPr>
            <p:spPr>
              <a:xfrm flipV="1">
                <a:off x="9886950" y="7499350"/>
                <a:ext cx="1390650" cy="25400"/>
              </a:xfrm>
              <a:prstGeom prst="line">
                <a:avLst/>
              </a:prstGeom>
              <a:grpFill/>
              <a:ln w="57150">
                <a:solidFill>
                  <a:srgbClr val="FFFFFF"/>
                </a:solidFill>
              </a:ln>
            </p:spPr>
            <p:style>
              <a:lnRef idx="1">
                <a:schemeClr val="accent3"/>
              </a:lnRef>
              <a:fillRef idx="0">
                <a:schemeClr val="accent3"/>
              </a:fillRef>
              <a:effectRef idx="0">
                <a:schemeClr val="accent3"/>
              </a:effectRef>
              <a:fontRef idx="minor">
                <a:schemeClr val="tx1"/>
              </a:fontRef>
            </p:style>
          </p:cxnSp>
          <p:sp>
            <p:nvSpPr>
              <p:cNvPr id="23" name="直角三角形 22"/>
              <p:cNvSpPr/>
              <p:nvPr/>
            </p:nvSpPr>
            <p:spPr>
              <a:xfrm>
                <a:off x="10958620" y="7333916"/>
                <a:ext cx="419100" cy="190834"/>
              </a:xfrm>
              <a:prstGeom prst="rtTriangle">
                <a:avLst/>
              </a:prstGeom>
              <a:grp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grpSp>
        <p:nvGrpSpPr>
          <p:cNvPr id="28" name="组合 27"/>
          <p:cNvGrpSpPr/>
          <p:nvPr/>
        </p:nvGrpSpPr>
        <p:grpSpPr>
          <a:xfrm>
            <a:off x="9774797" y="5505896"/>
            <a:ext cx="999697" cy="421909"/>
            <a:chOff x="9886950" y="7333916"/>
            <a:chExt cx="1490770" cy="511333"/>
          </a:xfrm>
          <a:solidFill>
            <a:srgbClr val="FFFFFF"/>
          </a:solidFill>
        </p:grpSpPr>
        <p:grpSp>
          <p:nvGrpSpPr>
            <p:cNvPr id="29" name="组合 28"/>
            <p:cNvGrpSpPr/>
            <p:nvPr/>
          </p:nvGrpSpPr>
          <p:grpSpPr>
            <a:xfrm>
              <a:off x="9886950" y="7333916"/>
              <a:ext cx="1490770" cy="190834"/>
              <a:chOff x="9886950" y="7333916"/>
              <a:chExt cx="1490770" cy="190834"/>
            </a:xfrm>
            <a:grpFill/>
          </p:grpSpPr>
          <p:cxnSp>
            <p:nvCxnSpPr>
              <p:cNvPr id="33" name="直接连接符 32"/>
              <p:cNvCxnSpPr/>
              <p:nvPr/>
            </p:nvCxnSpPr>
            <p:spPr>
              <a:xfrm flipV="1">
                <a:off x="9886950" y="7499350"/>
                <a:ext cx="1390650" cy="25400"/>
              </a:xfrm>
              <a:prstGeom prst="line">
                <a:avLst/>
              </a:prstGeom>
              <a:grpFill/>
              <a:ln w="57150">
                <a:solidFill>
                  <a:srgbClr val="FFFFFF"/>
                </a:solidFill>
              </a:ln>
            </p:spPr>
            <p:style>
              <a:lnRef idx="1">
                <a:schemeClr val="accent3"/>
              </a:lnRef>
              <a:fillRef idx="0">
                <a:schemeClr val="accent3"/>
              </a:fillRef>
              <a:effectRef idx="0">
                <a:schemeClr val="accent3"/>
              </a:effectRef>
              <a:fontRef idx="minor">
                <a:schemeClr val="tx1"/>
              </a:fontRef>
            </p:style>
          </p:cxnSp>
          <p:sp>
            <p:nvSpPr>
              <p:cNvPr id="34" name="直角三角形 33"/>
              <p:cNvSpPr/>
              <p:nvPr/>
            </p:nvSpPr>
            <p:spPr>
              <a:xfrm>
                <a:off x="10958620" y="7333916"/>
                <a:ext cx="419100" cy="190834"/>
              </a:xfrm>
              <a:prstGeom prst="rtTriangle">
                <a:avLst/>
              </a:prstGeom>
              <a:grp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nvGrpSpPr>
            <p:cNvPr id="30" name="组合 29"/>
            <p:cNvGrpSpPr/>
            <p:nvPr/>
          </p:nvGrpSpPr>
          <p:grpSpPr>
            <a:xfrm rot="10800000">
              <a:off x="9886950" y="7654415"/>
              <a:ext cx="1490770" cy="190834"/>
              <a:chOff x="9886950" y="7333916"/>
              <a:chExt cx="1490770" cy="190834"/>
            </a:xfrm>
            <a:grpFill/>
          </p:grpSpPr>
          <p:cxnSp>
            <p:nvCxnSpPr>
              <p:cNvPr id="31" name="直接连接符 30"/>
              <p:cNvCxnSpPr/>
              <p:nvPr/>
            </p:nvCxnSpPr>
            <p:spPr>
              <a:xfrm flipV="1">
                <a:off x="9886950" y="7499350"/>
                <a:ext cx="1390650" cy="25400"/>
              </a:xfrm>
              <a:prstGeom prst="line">
                <a:avLst/>
              </a:prstGeom>
              <a:grpFill/>
              <a:ln w="57150">
                <a:solidFill>
                  <a:srgbClr val="FFFFFF"/>
                </a:solidFill>
              </a:ln>
            </p:spPr>
            <p:style>
              <a:lnRef idx="1">
                <a:schemeClr val="accent3"/>
              </a:lnRef>
              <a:fillRef idx="0">
                <a:schemeClr val="accent3"/>
              </a:fillRef>
              <a:effectRef idx="0">
                <a:schemeClr val="accent3"/>
              </a:effectRef>
              <a:fontRef idx="minor">
                <a:schemeClr val="tx1"/>
              </a:fontRef>
            </p:style>
          </p:cxnSp>
          <p:sp>
            <p:nvSpPr>
              <p:cNvPr id="32" name="直角三角形 31"/>
              <p:cNvSpPr/>
              <p:nvPr/>
            </p:nvSpPr>
            <p:spPr>
              <a:xfrm>
                <a:off x="10958620" y="7333916"/>
                <a:ext cx="419100" cy="190834"/>
              </a:xfrm>
              <a:prstGeom prst="rtTriangle">
                <a:avLst/>
              </a:prstGeom>
              <a:grp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grpSp>
        <p:nvGrpSpPr>
          <p:cNvPr id="35" name="组合 34"/>
          <p:cNvGrpSpPr/>
          <p:nvPr/>
        </p:nvGrpSpPr>
        <p:grpSpPr>
          <a:xfrm>
            <a:off x="7701840" y="6285862"/>
            <a:ext cx="999697" cy="421909"/>
            <a:chOff x="9886950" y="7333916"/>
            <a:chExt cx="1490770" cy="511333"/>
          </a:xfrm>
          <a:solidFill>
            <a:srgbClr val="FFFFFF"/>
          </a:solidFill>
        </p:grpSpPr>
        <p:grpSp>
          <p:nvGrpSpPr>
            <p:cNvPr id="36" name="组合 35"/>
            <p:cNvGrpSpPr/>
            <p:nvPr/>
          </p:nvGrpSpPr>
          <p:grpSpPr>
            <a:xfrm>
              <a:off x="9886950" y="7333916"/>
              <a:ext cx="1490770" cy="190834"/>
              <a:chOff x="9886950" y="7333916"/>
              <a:chExt cx="1490770" cy="190834"/>
            </a:xfrm>
            <a:grpFill/>
          </p:grpSpPr>
          <p:cxnSp>
            <p:nvCxnSpPr>
              <p:cNvPr id="40" name="直接连接符 39"/>
              <p:cNvCxnSpPr/>
              <p:nvPr/>
            </p:nvCxnSpPr>
            <p:spPr>
              <a:xfrm flipV="1">
                <a:off x="9886950" y="7499350"/>
                <a:ext cx="1390650" cy="25400"/>
              </a:xfrm>
              <a:prstGeom prst="line">
                <a:avLst/>
              </a:prstGeom>
              <a:grpFill/>
              <a:ln w="57150">
                <a:solidFill>
                  <a:srgbClr val="FFFFFF"/>
                </a:solidFill>
              </a:ln>
            </p:spPr>
            <p:style>
              <a:lnRef idx="1">
                <a:schemeClr val="accent3"/>
              </a:lnRef>
              <a:fillRef idx="0">
                <a:schemeClr val="accent3"/>
              </a:fillRef>
              <a:effectRef idx="0">
                <a:schemeClr val="accent3"/>
              </a:effectRef>
              <a:fontRef idx="minor">
                <a:schemeClr val="tx1"/>
              </a:fontRef>
            </p:style>
          </p:cxnSp>
          <p:sp>
            <p:nvSpPr>
              <p:cNvPr id="41" name="直角三角形 40"/>
              <p:cNvSpPr/>
              <p:nvPr/>
            </p:nvSpPr>
            <p:spPr>
              <a:xfrm>
                <a:off x="10958620" y="7333916"/>
                <a:ext cx="419100" cy="190834"/>
              </a:xfrm>
              <a:prstGeom prst="rtTriangle">
                <a:avLst/>
              </a:prstGeom>
              <a:grp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nvGrpSpPr>
            <p:cNvPr id="37" name="组合 36"/>
            <p:cNvGrpSpPr/>
            <p:nvPr/>
          </p:nvGrpSpPr>
          <p:grpSpPr>
            <a:xfrm rot="10800000">
              <a:off x="9886950" y="7654415"/>
              <a:ext cx="1490770" cy="190834"/>
              <a:chOff x="9886950" y="7333916"/>
              <a:chExt cx="1490770" cy="190834"/>
            </a:xfrm>
            <a:grpFill/>
          </p:grpSpPr>
          <p:cxnSp>
            <p:nvCxnSpPr>
              <p:cNvPr id="38" name="直接连接符 37"/>
              <p:cNvCxnSpPr/>
              <p:nvPr/>
            </p:nvCxnSpPr>
            <p:spPr>
              <a:xfrm flipV="1">
                <a:off x="9886950" y="7499350"/>
                <a:ext cx="1390650" cy="25400"/>
              </a:xfrm>
              <a:prstGeom prst="line">
                <a:avLst/>
              </a:prstGeom>
              <a:grpFill/>
              <a:ln w="57150">
                <a:solidFill>
                  <a:srgbClr val="FFFFFF"/>
                </a:solidFill>
              </a:ln>
            </p:spPr>
            <p:style>
              <a:lnRef idx="1">
                <a:schemeClr val="accent3"/>
              </a:lnRef>
              <a:fillRef idx="0">
                <a:schemeClr val="accent3"/>
              </a:fillRef>
              <a:effectRef idx="0">
                <a:schemeClr val="accent3"/>
              </a:effectRef>
              <a:fontRef idx="minor">
                <a:schemeClr val="tx1"/>
              </a:fontRef>
            </p:style>
          </p:cxnSp>
          <p:sp>
            <p:nvSpPr>
              <p:cNvPr id="39" name="直角三角形 38"/>
              <p:cNvSpPr/>
              <p:nvPr/>
            </p:nvSpPr>
            <p:spPr>
              <a:xfrm>
                <a:off x="10958620" y="7333916"/>
                <a:ext cx="419100" cy="190834"/>
              </a:xfrm>
              <a:prstGeom prst="rtTriangle">
                <a:avLst/>
              </a:prstGeom>
              <a:grp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grpSp>
        <p:nvGrpSpPr>
          <p:cNvPr id="42" name="组合 41"/>
          <p:cNvGrpSpPr/>
          <p:nvPr/>
        </p:nvGrpSpPr>
        <p:grpSpPr>
          <a:xfrm>
            <a:off x="7776814" y="7163894"/>
            <a:ext cx="999697" cy="421909"/>
            <a:chOff x="9886950" y="7333916"/>
            <a:chExt cx="1490770" cy="511333"/>
          </a:xfrm>
          <a:solidFill>
            <a:srgbClr val="FFFFFF"/>
          </a:solidFill>
        </p:grpSpPr>
        <p:grpSp>
          <p:nvGrpSpPr>
            <p:cNvPr id="43" name="组合 42"/>
            <p:cNvGrpSpPr/>
            <p:nvPr/>
          </p:nvGrpSpPr>
          <p:grpSpPr>
            <a:xfrm>
              <a:off x="9886950" y="7333916"/>
              <a:ext cx="1490770" cy="190834"/>
              <a:chOff x="9886950" y="7333916"/>
              <a:chExt cx="1490770" cy="190834"/>
            </a:xfrm>
            <a:grpFill/>
          </p:grpSpPr>
          <p:cxnSp>
            <p:nvCxnSpPr>
              <p:cNvPr id="47" name="直接连接符 46"/>
              <p:cNvCxnSpPr/>
              <p:nvPr/>
            </p:nvCxnSpPr>
            <p:spPr>
              <a:xfrm flipV="1">
                <a:off x="9886950" y="7499350"/>
                <a:ext cx="1390650" cy="25400"/>
              </a:xfrm>
              <a:prstGeom prst="line">
                <a:avLst/>
              </a:prstGeom>
              <a:grpFill/>
              <a:ln w="57150">
                <a:solidFill>
                  <a:srgbClr val="FFFFFF"/>
                </a:solidFill>
              </a:ln>
            </p:spPr>
            <p:style>
              <a:lnRef idx="1">
                <a:schemeClr val="accent3"/>
              </a:lnRef>
              <a:fillRef idx="0">
                <a:schemeClr val="accent3"/>
              </a:fillRef>
              <a:effectRef idx="0">
                <a:schemeClr val="accent3"/>
              </a:effectRef>
              <a:fontRef idx="minor">
                <a:schemeClr val="tx1"/>
              </a:fontRef>
            </p:style>
          </p:cxnSp>
          <p:sp>
            <p:nvSpPr>
              <p:cNvPr id="48" name="直角三角形 47"/>
              <p:cNvSpPr/>
              <p:nvPr/>
            </p:nvSpPr>
            <p:spPr>
              <a:xfrm>
                <a:off x="10958620" y="7333916"/>
                <a:ext cx="419100" cy="190834"/>
              </a:xfrm>
              <a:prstGeom prst="rtTriangle">
                <a:avLst/>
              </a:prstGeom>
              <a:grp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nvGrpSpPr>
            <p:cNvPr id="44" name="组合 43"/>
            <p:cNvGrpSpPr/>
            <p:nvPr/>
          </p:nvGrpSpPr>
          <p:grpSpPr>
            <a:xfrm rot="10800000">
              <a:off x="9886950" y="7654415"/>
              <a:ext cx="1490770" cy="190834"/>
              <a:chOff x="9886950" y="7333916"/>
              <a:chExt cx="1490770" cy="190834"/>
            </a:xfrm>
            <a:grpFill/>
          </p:grpSpPr>
          <p:cxnSp>
            <p:nvCxnSpPr>
              <p:cNvPr id="45" name="直接连接符 44"/>
              <p:cNvCxnSpPr/>
              <p:nvPr/>
            </p:nvCxnSpPr>
            <p:spPr>
              <a:xfrm flipV="1">
                <a:off x="9886950" y="7499350"/>
                <a:ext cx="1390650" cy="25400"/>
              </a:xfrm>
              <a:prstGeom prst="line">
                <a:avLst/>
              </a:prstGeom>
              <a:grpFill/>
              <a:ln w="57150">
                <a:solidFill>
                  <a:srgbClr val="FFFFFF"/>
                </a:solidFill>
              </a:ln>
            </p:spPr>
            <p:style>
              <a:lnRef idx="1">
                <a:schemeClr val="accent3"/>
              </a:lnRef>
              <a:fillRef idx="0">
                <a:schemeClr val="accent3"/>
              </a:fillRef>
              <a:effectRef idx="0">
                <a:schemeClr val="accent3"/>
              </a:effectRef>
              <a:fontRef idx="minor">
                <a:schemeClr val="tx1"/>
              </a:fontRef>
            </p:style>
          </p:cxnSp>
          <p:sp>
            <p:nvSpPr>
              <p:cNvPr id="46" name="直角三角形 45"/>
              <p:cNvSpPr/>
              <p:nvPr/>
            </p:nvSpPr>
            <p:spPr>
              <a:xfrm>
                <a:off x="10958620" y="7333916"/>
                <a:ext cx="419100" cy="190834"/>
              </a:xfrm>
              <a:prstGeom prst="rtTriangle">
                <a:avLst/>
              </a:prstGeom>
              <a:grp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sp>
        <p:nvSpPr>
          <p:cNvPr id="49" name="TextBox 51"/>
          <p:cNvSpPr txBox="1"/>
          <p:nvPr/>
        </p:nvSpPr>
        <p:spPr>
          <a:xfrm>
            <a:off x="12857264" y="10566161"/>
            <a:ext cx="1922879"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altLang="zh-CN" dirty="0">
              <a:solidFill>
                <a:srgbClr val="FFC000"/>
              </a:solidFill>
            </a:endParaRPr>
          </a:p>
          <a:p>
            <a:r>
              <a:rPr lang="zh-CN" altLang="en-US" dirty="0">
                <a:solidFill>
                  <a:srgbClr val="FFC000"/>
                </a:solidFill>
              </a:rPr>
              <a:t>反应叠加</a:t>
            </a:r>
            <a:endParaRPr lang="en-US" altLang="zh-CN" dirty="0">
              <a:solidFill>
                <a:srgbClr val="FFC000"/>
              </a:solidFill>
            </a:endParaRPr>
          </a:p>
          <a:p>
            <a:endParaRPr lang="en-US" altLang="zh-CN" dirty="0"/>
          </a:p>
        </p:txBody>
      </p:sp>
      <p:sp>
        <p:nvSpPr>
          <p:cNvPr id="50" name="TextBox 54"/>
          <p:cNvSpPr txBox="1"/>
          <p:nvPr/>
        </p:nvSpPr>
        <p:spPr>
          <a:xfrm>
            <a:off x="15663417" y="10607711"/>
            <a:ext cx="2061879" cy="122746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相互关联和竞争</a:t>
            </a:r>
            <a:endParaRPr lang="en-US" altLang="zh-CN" dirty="0">
              <a:solidFill>
                <a:srgbClr val="FFC000"/>
              </a:solidFill>
            </a:endParaRPr>
          </a:p>
        </p:txBody>
      </p:sp>
      <p:cxnSp>
        <p:nvCxnSpPr>
          <p:cNvPr id="51" name="直接箭头连接符 50"/>
          <p:cNvCxnSpPr/>
          <p:nvPr/>
        </p:nvCxnSpPr>
        <p:spPr>
          <a:xfrm>
            <a:off x="12020997" y="11144604"/>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2" name="直接箭头连接符 51"/>
          <p:cNvCxnSpPr/>
          <p:nvPr/>
        </p:nvCxnSpPr>
        <p:spPr>
          <a:xfrm>
            <a:off x="14966095" y="11085674"/>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55" name="TextBox 48"/>
          <p:cNvSpPr txBox="1"/>
          <p:nvPr/>
        </p:nvSpPr>
        <p:spPr>
          <a:xfrm>
            <a:off x="9636456" y="10566162"/>
            <a:ext cx="2195975"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单一反应单一变量</a:t>
            </a:r>
            <a:endParaRPr lang="en-US" altLang="zh-CN" dirty="0">
              <a:solidFill>
                <a:srgbClr val="FFC000"/>
              </a:solidFill>
            </a:endParaRPr>
          </a:p>
        </p:txBody>
      </p:sp>
    </p:spTree>
  </p:cSld>
  <p:clrMapOvr>
    <a:masterClrMapping/>
  </p:clrMapOvr>
  <p:transition spd="med" advTm="12152"/>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4" name="《我的母亲》"/>
          <p:cNvSpPr txBox="1"/>
          <p:nvPr/>
        </p:nvSpPr>
        <p:spPr>
          <a:xfrm>
            <a:off x="1714500" y="1856405"/>
            <a:ext cx="20871181" cy="4666315"/>
          </a:xfrm>
          <a:prstGeom prst="rect">
            <a:avLst/>
          </a:prstGeom>
          <a:ln w="12700">
            <a:miter lim="400000"/>
          </a:ln>
        </p:spPr>
        <p:txBody>
          <a:bodyPr lIns="50799" tIns="50799" rIns="50799" bIns="50799" anchor="b">
            <a:normAutofit fontScale="97500"/>
          </a:bodyPr>
          <a:lstStyle>
            <a:lvl1pPr>
              <a:defRPr sz="14500"/>
            </a:lvl1pPr>
          </a:lstStyle>
          <a:p>
            <a:pPr hangingPunct="1">
              <a:lnSpc>
                <a:spcPct val="150000"/>
              </a:lnSpc>
            </a:pPr>
            <a:endParaRPr lang="zh-CN" altLang="en-US" sz="8000" b="1" i="0" dirty="0">
              <a:solidFill>
                <a:srgbClr val="FFFFFF"/>
              </a:solidFill>
              <a:effectLst/>
              <a:latin typeface="+mn-lt"/>
              <a:ea typeface="+mn-ea"/>
              <a:cs typeface="+mn-cs"/>
              <a:sym typeface="Helvetica Neue"/>
            </a:endParaRPr>
          </a:p>
        </p:txBody>
      </p:sp>
      <p:sp>
        <p:nvSpPr>
          <p:cNvPr id="26" name="初中语文二年级"/>
          <p:cNvSpPr txBox="1"/>
          <p:nvPr/>
        </p:nvSpPr>
        <p:spPr>
          <a:xfrm>
            <a:off x="7623524" y="6888914"/>
            <a:ext cx="8721379" cy="1549451"/>
          </a:xfrm>
          <a:prstGeom prst="rect">
            <a:avLst/>
          </a:prstGeom>
          <a:ln w="12700">
            <a:miter lim="400000"/>
          </a:ln>
        </p:spPr>
        <p:txBody>
          <a:bodyPr lIns="50799" tIns="50799" rIns="50799" bIns="50799" anchor="b">
            <a:normAutofit/>
          </a:bodyPr>
          <a:lstStyle>
            <a:lvl1pPr defTabSz="462280">
              <a:defRPr sz="8120" i="0">
                <a:solidFill>
                  <a:srgbClr val="F4D799"/>
                </a:solidFill>
                <a:effectLst>
                  <a:outerShdw blurRad="14224" dist="14224" dir="16200000" rotWithShape="0">
                    <a:srgbClr val="000000">
                      <a:alpha val="34000"/>
                    </a:srgbClr>
                  </a:outerShdw>
                </a:effectLst>
                <a:latin typeface="+mn-lt"/>
                <a:ea typeface="+mn-ea"/>
                <a:cs typeface="+mn-cs"/>
                <a:sym typeface="Helvetica Neue"/>
              </a:defRPr>
            </a:lvl1pPr>
          </a:lstStyle>
          <a:p>
            <a:endParaRPr dirty="0"/>
          </a:p>
        </p:txBody>
      </p:sp>
      <p:pic>
        <p:nvPicPr>
          <p:cNvPr id="11266" name="图片 11744" descr="化学（高三）/图/2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44903" y="5040807"/>
            <a:ext cx="4749263" cy="36233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4932948" y="6048349"/>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4"/>
          <p:cNvSpPr>
            <a:spLocks noChangeArrowheads="1"/>
          </p:cNvSpPr>
          <p:nvPr/>
        </p:nvSpPr>
        <p:spPr bwMode="auto">
          <a:xfrm>
            <a:off x="2485667" y="2269468"/>
            <a:ext cx="19257175" cy="84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330200"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50000"/>
              </a:lnSpc>
              <a:spcBef>
                <a:spcPct val="0"/>
              </a:spcBef>
              <a:spcAft>
                <a:spcPct val="0"/>
              </a:spcAft>
              <a:buClrTx/>
              <a:buSzTx/>
              <a:buFontTx/>
              <a:buNone/>
            </a:pP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II. </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电化学脱硫技术是一种温和的净化技术，其基本原理为利用阳极反应产生的羟基</a:t>
            </a:r>
            <a:endPar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266700" algn="l" defTabSz="914400" rtl="0" eaLnBrk="0" fontAlgn="base" latinLnBrk="0" hangingPunct="0">
              <a:lnSpc>
                <a:spcPct val="150000"/>
              </a:lnSpc>
              <a:spcBef>
                <a:spcPct val="0"/>
              </a:spcBef>
              <a:spcAft>
                <a:spcPct val="0"/>
              </a:spcAft>
              <a:buClrTx/>
              <a:buSzTx/>
              <a:buFontTx/>
              <a:buNone/>
            </a:pP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自由基（</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·OH</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，氧元素为</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价）将燃煤中的含硫物质氧化除去，其装置示意图如下</a:t>
            </a:r>
            <a:endPar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266700" algn="l" defTabSz="914400" rtl="0" eaLnBrk="0" fontAlgn="base" latinLnBrk="0" hangingPunct="0">
              <a:lnSpc>
                <a:spcPct val="150000"/>
              </a:lnSpc>
              <a:spcBef>
                <a:spcPct val="0"/>
              </a:spcBef>
              <a:spcAft>
                <a:spcPct val="0"/>
              </a:spcAft>
              <a:buClrTx/>
              <a:buSzTx/>
              <a:buFontTx/>
              <a:buNone/>
            </a:pP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图所示。</a:t>
            </a:r>
            <a:endPar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266700" algn="l" defTabSz="914400" rtl="0" eaLnBrk="0" fontAlgn="base" latinLnBrk="0" hangingPunct="0">
              <a:lnSpc>
                <a:spcPct val="150000"/>
              </a:lnSpc>
              <a:spcBef>
                <a:spcPct val="0"/>
              </a:spcBef>
              <a:spcAft>
                <a:spcPct val="0"/>
              </a:spcAft>
              <a:buClrTx/>
              <a:buSzTx/>
              <a:buFontTx/>
              <a:buNone/>
            </a:pP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4</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）将煤打成煤浆加入电解槽的目的是</a:t>
            </a:r>
            <a:r>
              <a:rPr kumimoji="0" lang="en-US" altLang="zh-CN"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________</a:t>
            </a:r>
            <a:r>
              <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4000" b="0" i="0" u="none" strike="noStrike" cap="none" normalizeH="0" baseline="0" dirty="0">
              <a:ln>
                <a:noFill/>
              </a:ln>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266700" algn="l" defTabSz="914400" rtl="0" eaLnBrk="0" fontAlgn="base" latinLnBrk="0" hangingPunct="0">
              <a:lnSpc>
                <a:spcPct val="150000"/>
              </a:lnSpc>
              <a:spcBef>
                <a:spcPct val="0"/>
              </a:spcBef>
              <a:spcAft>
                <a:spcPct val="0"/>
              </a:spcAft>
              <a:buClrTx/>
              <a:buSzTx/>
              <a:buFontTx/>
              <a:buNone/>
            </a:pP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5</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）阳极的电极反应式为</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________</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266700" algn="l" defTabSz="914400" rtl="0" eaLnBrk="0" fontAlgn="base" latinLnBrk="0" hangingPunct="0">
              <a:lnSpc>
                <a:spcPct val="150000"/>
              </a:lnSpc>
              <a:spcBef>
                <a:spcPct val="0"/>
              </a:spcBef>
              <a:spcAft>
                <a:spcPct val="0"/>
              </a:spcAft>
              <a:buClrTx/>
              <a:buSzTx/>
              <a:buFontTx/>
              <a:buNone/>
            </a:pP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6</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）补全用羟基自由基除去煤中二硫化亚铁（</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FeS</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266700" algn="l" defTabSz="914400" rtl="0" eaLnBrk="0" fontAlgn="base" latinLnBrk="0" hangingPunct="0">
              <a:lnSpc>
                <a:spcPct val="150000"/>
              </a:lnSpc>
              <a:spcBef>
                <a:spcPct val="0"/>
              </a:spcBef>
              <a:spcAft>
                <a:spcPct val="0"/>
              </a:spcAft>
              <a:buClrTx/>
              <a:buSzTx/>
              <a:buFontTx/>
              <a:buNone/>
            </a:pP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的反应的离子方程式：   </a:t>
            </a:r>
            <a:endPar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266700" algn="l" defTabSz="914400" rtl="0" eaLnBrk="0" fontAlgn="base" latinLnBrk="0" hangingPunct="0">
              <a:lnSpc>
                <a:spcPct val="150000"/>
              </a:lnSpc>
              <a:spcBef>
                <a:spcPct val="0"/>
              </a:spcBef>
              <a:spcAft>
                <a:spcPct val="0"/>
              </a:spcAft>
              <a:buClrTx/>
              <a:buSzTx/>
              <a:buFontTx/>
              <a:buNone/>
            </a:pP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FeS</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   ·OH </a:t>
            </a:r>
            <a:r>
              <a:rPr kumimoji="0" lang="en-US" altLang="zh-CN" sz="4000" b="0" i="0" u="none" strike="noStrike" cap="none" spc="-150" normalizeH="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Fe</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   SO</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4</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   H</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O +   ________</a:t>
            </a:r>
            <a:endPar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330200" algn="l" defTabSz="914400" rtl="0" eaLnBrk="0" fontAlgn="base" latinLnBrk="0" hangingPunct="0">
              <a:lnSpc>
                <a:spcPct val="150000"/>
              </a:lnSpc>
              <a:spcBef>
                <a:spcPct val="0"/>
              </a:spcBef>
              <a:spcAft>
                <a:spcPct val="0"/>
              </a:spcAft>
              <a:buClrTx/>
              <a:buSzTx/>
              <a:buFontTx/>
              <a:buNone/>
            </a:pPr>
            <a:endPar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文本框 6"/>
          <p:cNvSpPr txBox="1"/>
          <p:nvPr/>
        </p:nvSpPr>
        <p:spPr>
          <a:xfrm>
            <a:off x="10284897" y="8754848"/>
            <a:ext cx="127635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800" b="0" i="0" u="none" strike="noStrike" cap="none" spc="0" normalizeH="0" baseline="0" dirty="0">
                <a:ln>
                  <a:noFill/>
                </a:ln>
                <a:solidFill>
                  <a:srgbClr val="FFFFFF">
                    <a:alpha val="80000"/>
                  </a:srgbClr>
                </a:solidFill>
                <a:effectLst/>
                <a:uFillTx/>
                <a:latin typeface="Times New Roman" panose="02020603050405020304" pitchFamily="18" charset="0"/>
                <a:cs typeface="Times New Roman" panose="02020603050405020304" pitchFamily="18" charset="0"/>
                <a:sym typeface="Hoefler Text"/>
              </a:rPr>
              <a:t>2-</a:t>
            </a:r>
            <a:endParaRPr kumimoji="0" lang="zh-CN" altLang="en-US" sz="2800" b="0" i="0" u="none" strike="noStrike" cap="none" spc="0" normalizeH="0" baseline="0" dirty="0">
              <a:ln>
                <a:noFill/>
              </a:ln>
              <a:solidFill>
                <a:srgbClr val="FFFFFF">
                  <a:alpha val="80000"/>
                </a:srgbClr>
              </a:solidFill>
              <a:effectLst/>
              <a:uFillTx/>
              <a:latin typeface="Times New Roman" panose="02020603050405020304" pitchFamily="18" charset="0"/>
              <a:cs typeface="Times New Roman" panose="02020603050405020304" pitchFamily="18" charset="0"/>
              <a:sym typeface="Hoefler Text"/>
            </a:endParaRPr>
          </a:p>
        </p:txBody>
      </p:sp>
      <p:sp>
        <p:nvSpPr>
          <p:cNvPr id="8" name="TextBox 48"/>
          <p:cNvSpPr txBox="1"/>
          <p:nvPr/>
        </p:nvSpPr>
        <p:spPr>
          <a:xfrm>
            <a:off x="9580378" y="10530012"/>
            <a:ext cx="3517851"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化学反应速率角度的确定</a:t>
            </a:r>
            <a:endParaRPr lang="en-US" altLang="zh-CN" dirty="0">
              <a:solidFill>
                <a:srgbClr val="FFC000"/>
              </a:solidFill>
            </a:endParaRPr>
          </a:p>
        </p:txBody>
      </p:sp>
      <p:sp>
        <p:nvSpPr>
          <p:cNvPr id="4" name="矩形 3"/>
          <p:cNvSpPr/>
          <p:nvPr/>
        </p:nvSpPr>
        <p:spPr>
          <a:xfrm>
            <a:off x="11687857" y="4313685"/>
            <a:ext cx="4941026" cy="1454244"/>
          </a:xfrm>
          <a:prstGeom prst="rect">
            <a:avLst/>
          </a:prstGeom>
        </p:spPr>
        <p:txBody>
          <a:bodyPr wrap="square">
            <a:spAutoFit/>
          </a:bodyPr>
          <a:lstStyle/>
          <a:p>
            <a:pPr marL="269875" indent="-269875" algn="just">
              <a:lnSpc>
                <a:spcPct val="150000"/>
              </a:lnSpc>
              <a:tabLst>
                <a:tab pos="5274310" algn="r"/>
              </a:tabLst>
            </a:pPr>
            <a:r>
              <a:rPr lang="zh-CN" altLang="zh-CN" sz="3200" i="0" kern="100" dirty="0">
                <a:solidFill>
                  <a:srgbClr val="FFFFFF"/>
                </a:solidFill>
                <a:effectLst/>
                <a:latin typeface="黑体" panose="02010609060101010101" pitchFamily="49" charset="-122"/>
                <a:ea typeface="黑体" panose="02010609060101010101" pitchFamily="49" charset="-122"/>
              </a:rPr>
              <a:t>增大接触面积，提高反应速率（或使反应更充分）</a:t>
            </a:r>
            <a:endParaRPr lang="zh-CN" altLang="zh-CN" sz="3200" i="0" kern="100" dirty="0">
              <a:solidFill>
                <a:srgbClr val="FFFFFF"/>
              </a:solidFill>
              <a:effectLst/>
              <a:latin typeface="黑体" panose="02010609060101010101" pitchFamily="49" charset="-122"/>
              <a:ea typeface="黑体" panose="02010609060101010101" pitchFamily="49" charset="-122"/>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5" name="主讲人：X X老师"/>
          <p:cNvSpPr txBox="1"/>
          <p:nvPr/>
        </p:nvSpPr>
        <p:spPr>
          <a:xfrm>
            <a:off x="8105284" y="8145857"/>
            <a:ext cx="7620349" cy="1784947"/>
          </a:xfrm>
          <a:prstGeom prst="rect">
            <a:avLst/>
          </a:prstGeom>
          <a:ln w="12700">
            <a:miter lim="400000"/>
          </a:ln>
        </p:spPr>
        <p:txBody>
          <a:bodyPr lIns="50799" tIns="50799" rIns="50799" bIns="50799" anchor="b">
            <a:noAutofit/>
          </a:bodyPr>
          <a:lstStyle>
            <a:lvl1pPr defTabSz="363220">
              <a:defRPr sz="6380" i="0">
                <a:solidFill>
                  <a:srgbClr val="F4D799"/>
                </a:solidFill>
                <a:effectLst>
                  <a:outerShdw blurRad="11176" dist="11176" dir="16200000" rotWithShape="0">
                    <a:srgbClr val="000000">
                      <a:alpha val="34000"/>
                    </a:srgbClr>
                  </a:outerShdw>
                </a:effectLst>
                <a:latin typeface="+mn-lt"/>
                <a:ea typeface="+mn-ea"/>
                <a:cs typeface="+mn-cs"/>
                <a:sym typeface="Helvetica Neue"/>
              </a:defRPr>
            </a:lvl1pPr>
          </a:lstStyle>
          <a:p>
            <a:endParaRPr sz="6100" dirty="0"/>
          </a:p>
        </p:txBody>
      </p:sp>
      <p:sp>
        <p:nvSpPr>
          <p:cNvPr id="26" name="初中语文二年级"/>
          <p:cNvSpPr txBox="1"/>
          <p:nvPr/>
        </p:nvSpPr>
        <p:spPr>
          <a:xfrm>
            <a:off x="7623524" y="6888914"/>
            <a:ext cx="8721379" cy="1549451"/>
          </a:xfrm>
          <a:prstGeom prst="rect">
            <a:avLst/>
          </a:prstGeom>
          <a:ln w="12700">
            <a:miter lim="400000"/>
          </a:ln>
        </p:spPr>
        <p:txBody>
          <a:bodyPr lIns="50799" tIns="50799" rIns="50799" bIns="50799" anchor="b">
            <a:normAutofit/>
          </a:bodyPr>
          <a:lstStyle>
            <a:lvl1pPr defTabSz="462280">
              <a:defRPr sz="8120" i="0">
                <a:solidFill>
                  <a:srgbClr val="F4D799"/>
                </a:solidFill>
                <a:effectLst>
                  <a:outerShdw blurRad="14224" dist="14224" dir="16200000" rotWithShape="0">
                    <a:srgbClr val="000000">
                      <a:alpha val="34000"/>
                    </a:srgbClr>
                  </a:outerShdw>
                </a:effectLst>
                <a:latin typeface="+mn-lt"/>
                <a:ea typeface="+mn-ea"/>
                <a:cs typeface="+mn-cs"/>
                <a:sym typeface="Helvetica Neue"/>
              </a:defRPr>
            </a:lvl1pPr>
          </a:lstStyle>
          <a:p>
            <a:endParaRPr dirty="0"/>
          </a:p>
        </p:txBody>
      </p:sp>
      <p:pic>
        <p:nvPicPr>
          <p:cNvPr id="11265" name="图片 11745" descr="化学（高三）/图/2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380009" y="3715722"/>
            <a:ext cx="5270547" cy="38787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4932948" y="6048349"/>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4"/>
          <p:cNvSpPr>
            <a:spLocks noChangeArrowheads="1"/>
          </p:cNvSpPr>
          <p:nvPr/>
        </p:nvSpPr>
        <p:spPr bwMode="auto">
          <a:xfrm>
            <a:off x="2516721" y="1761573"/>
            <a:ext cx="1925717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330200"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50000"/>
              </a:lnSpc>
              <a:spcBef>
                <a:spcPct val="0"/>
              </a:spcBef>
              <a:spcAft>
                <a:spcPct val="0"/>
              </a:spcAft>
              <a:buClrTx/>
              <a:buSzTx/>
              <a:buFontTx/>
              <a:buNone/>
            </a:pP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7</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）利用上述装置对某含</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FeS</a:t>
            </a:r>
            <a:r>
              <a:rPr kumimoji="0" lang="en-US" altLang="zh-CN" sz="4000" b="0" i="0" u="none" strike="noStrike" cap="none" normalizeH="0" baseline="-3000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的煤样品进行电解脱硫，测得一定时间内随溶液起始</a:t>
            </a:r>
            <a:endPar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266700" algn="l" defTabSz="914400" rtl="0" eaLnBrk="0" fontAlgn="base" latinLnBrk="0" hangingPunct="0">
              <a:lnSpc>
                <a:spcPct val="150000"/>
              </a:lnSpc>
              <a:spcBef>
                <a:spcPct val="0"/>
              </a:spcBef>
              <a:spcAft>
                <a:spcPct val="0"/>
              </a:spcAft>
              <a:buClrTx/>
              <a:buSzTx/>
              <a:buFontTx/>
              <a:buNone/>
            </a:pP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pH</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的改变脱硫率（溶于水中的硫元素质量占煤样中硫元素总质量的百分比）的</a:t>
            </a:r>
            <a:endParaRPr kumimoji="0" lang="en-US" altLang="zh-CN"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266700" algn="l" defTabSz="914400" rtl="0" eaLnBrk="0" fontAlgn="base" latinLnBrk="0" hangingPunct="0">
              <a:lnSpc>
                <a:spcPct val="150000"/>
              </a:lnSpc>
              <a:spcBef>
                <a:spcPct val="0"/>
              </a:spcBef>
              <a:spcAft>
                <a:spcPct val="0"/>
              </a:spcAft>
              <a:buClrTx/>
              <a:buSzTx/>
              <a:buFontTx/>
              <a:buNone/>
            </a:pP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变化如下图所示。</a:t>
            </a:r>
            <a:endPar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330200" algn="l" defTabSz="914400" rtl="0" eaLnBrk="0" fontAlgn="base" latinLnBrk="0" hangingPunct="0">
              <a:lnSpc>
                <a:spcPct val="150000"/>
              </a:lnSpc>
              <a:spcBef>
                <a:spcPct val="0"/>
              </a:spcBef>
              <a:spcAft>
                <a:spcPct val="0"/>
              </a:spcAft>
              <a:buClrTx/>
              <a:buSzTx/>
              <a:buFontTx/>
              <a:buNone/>
            </a:pPr>
            <a:endParaRPr kumimoji="0" lang="zh-CN" altLang="en-US" sz="4000" b="0" i="0" u="none" strike="noStrike" cap="none" normalizeH="0" baseline="0" dirty="0">
              <a:ln>
                <a:noFill/>
              </a:ln>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矩形 4"/>
          <p:cNvSpPr/>
          <p:nvPr/>
        </p:nvSpPr>
        <p:spPr>
          <a:xfrm>
            <a:off x="3680610" y="7467815"/>
            <a:ext cx="18093286" cy="2308324"/>
          </a:xfrm>
          <a:prstGeom prst="rect">
            <a:avLst/>
          </a:prstGeom>
        </p:spPr>
        <p:txBody>
          <a:bodyPr wrap="square">
            <a:spAutoFit/>
          </a:bodyPr>
          <a:lstStyle/>
          <a:p>
            <a:pPr indent="330200" algn="just">
              <a:lnSpc>
                <a:spcPct val="180000"/>
              </a:lnSpc>
            </a:pPr>
            <a:r>
              <a:rPr lang="en-US"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pH</a:t>
            </a:r>
            <a:r>
              <a:rPr lang="zh-CN"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大于</a:t>
            </a:r>
            <a:r>
              <a:rPr lang="en-US"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1.5</a:t>
            </a:r>
            <a:r>
              <a:rPr lang="zh-CN"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后脱硫率下降的可能原因有：随着</a:t>
            </a:r>
            <a:r>
              <a:rPr lang="en-US"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pH</a:t>
            </a:r>
            <a:r>
              <a:rPr lang="zh-CN"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的升高，反应物的氧化性或还</a:t>
            </a:r>
            <a:endParaRPr lang="en-US"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a:p>
            <a:pPr indent="330200" algn="just">
              <a:lnSpc>
                <a:spcPct val="180000"/>
              </a:lnSpc>
            </a:pPr>
            <a:r>
              <a:rPr lang="zh-CN"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原性降低；</a:t>
            </a:r>
            <a:r>
              <a:rPr lang="en-US"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________</a:t>
            </a:r>
            <a:r>
              <a:rPr lang="zh-CN"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TextBox 48"/>
          <p:cNvSpPr txBox="1"/>
          <p:nvPr/>
        </p:nvSpPr>
        <p:spPr>
          <a:xfrm>
            <a:off x="9266717" y="9689189"/>
            <a:ext cx="2195975"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单一反应单一变量</a:t>
            </a:r>
            <a:endParaRPr lang="en-US" altLang="zh-CN" dirty="0">
              <a:solidFill>
                <a:srgbClr val="FFC000"/>
              </a:solidFill>
            </a:endParaRPr>
          </a:p>
        </p:txBody>
      </p:sp>
      <p:sp>
        <p:nvSpPr>
          <p:cNvPr id="9" name="TextBox 51"/>
          <p:cNvSpPr txBox="1"/>
          <p:nvPr/>
        </p:nvSpPr>
        <p:spPr>
          <a:xfrm>
            <a:off x="12537268" y="9689188"/>
            <a:ext cx="1922879"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altLang="zh-CN" dirty="0"/>
          </a:p>
          <a:p>
            <a:r>
              <a:rPr lang="zh-CN" altLang="en-US" dirty="0">
                <a:solidFill>
                  <a:srgbClr val="FFC000"/>
                </a:solidFill>
              </a:rPr>
              <a:t>反应叠加</a:t>
            </a:r>
            <a:endParaRPr lang="en-US" altLang="zh-CN" dirty="0">
              <a:solidFill>
                <a:srgbClr val="FFC000"/>
              </a:solidFill>
            </a:endParaRPr>
          </a:p>
          <a:p>
            <a:endParaRPr lang="en-US" altLang="zh-CN" dirty="0"/>
          </a:p>
        </p:txBody>
      </p:sp>
      <p:sp>
        <p:nvSpPr>
          <p:cNvPr id="10" name="TextBox 54"/>
          <p:cNvSpPr txBox="1"/>
          <p:nvPr/>
        </p:nvSpPr>
        <p:spPr>
          <a:xfrm>
            <a:off x="15102944" y="9672178"/>
            <a:ext cx="2061879" cy="122746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相互关联和竞争</a:t>
            </a:r>
            <a:endParaRPr lang="en-US" altLang="zh-CN" dirty="0">
              <a:solidFill>
                <a:srgbClr val="FFC000"/>
              </a:solidFill>
            </a:endParaRPr>
          </a:p>
        </p:txBody>
      </p:sp>
      <p:cxnSp>
        <p:nvCxnSpPr>
          <p:cNvPr id="11" name="直接箭头连接符 10"/>
          <p:cNvCxnSpPr/>
          <p:nvPr/>
        </p:nvCxnSpPr>
        <p:spPr>
          <a:xfrm>
            <a:off x="11759598" y="10220851"/>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2" name="直接箭头连接符 11"/>
          <p:cNvCxnSpPr/>
          <p:nvPr/>
        </p:nvCxnSpPr>
        <p:spPr>
          <a:xfrm>
            <a:off x="14591574" y="10220851"/>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3" name="TextBox 53"/>
          <p:cNvSpPr txBox="1"/>
          <p:nvPr/>
        </p:nvSpPr>
        <p:spPr>
          <a:xfrm>
            <a:off x="12366608" y="11610088"/>
            <a:ext cx="2061889" cy="895336"/>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隐性因素</a:t>
            </a:r>
            <a:endParaRPr lang="en-US" altLang="zh-CN" dirty="0">
              <a:solidFill>
                <a:srgbClr val="FFC000"/>
              </a:solidFill>
            </a:endParaRPr>
          </a:p>
        </p:txBody>
      </p:sp>
      <p:sp>
        <p:nvSpPr>
          <p:cNvPr id="14" name="右大括号 13"/>
          <p:cNvSpPr/>
          <p:nvPr/>
        </p:nvSpPr>
        <p:spPr>
          <a:xfrm rot="16200000" flipH="1" flipV="1">
            <a:off x="13090026" y="8202539"/>
            <a:ext cx="420821" cy="6140746"/>
          </a:xfrm>
          <a:prstGeom prst="rightBrac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15" name="矩形 14"/>
          <p:cNvSpPr/>
          <p:nvPr/>
        </p:nvSpPr>
        <p:spPr>
          <a:xfrm>
            <a:off x="6441268" y="8562873"/>
            <a:ext cx="15598600" cy="737510"/>
          </a:xfrm>
          <a:prstGeom prst="rect">
            <a:avLst/>
          </a:prstGeom>
        </p:spPr>
        <p:txBody>
          <a:bodyPr wrap="square">
            <a:spAutoFit/>
          </a:bodyPr>
          <a:lstStyle/>
          <a:p>
            <a:pPr marL="269875" indent="-269875" algn="just">
              <a:lnSpc>
                <a:spcPct val="150000"/>
              </a:lnSpc>
              <a:tabLst>
                <a:tab pos="5274310" algn="r"/>
              </a:tabLst>
            </a:pPr>
            <a:r>
              <a:rPr lang="en-US" altLang="zh-CN" sz="32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pH</a:t>
            </a:r>
            <a:r>
              <a:rPr lang="zh-CN" altLang="zh-CN" sz="32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升高，促进</a:t>
            </a:r>
            <a:r>
              <a:rPr lang="en-US" altLang="zh-CN" sz="32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Fe</a:t>
            </a:r>
            <a:r>
              <a:rPr lang="en-US" altLang="zh-CN" sz="3200" i="0" kern="10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zh-CN" sz="32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水解生成</a:t>
            </a:r>
            <a:r>
              <a:rPr lang="en-US" altLang="zh-CN" sz="32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Fe(OH)</a:t>
            </a:r>
            <a:r>
              <a:rPr lang="en-US" altLang="zh-CN" sz="3200" i="0" kern="10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zh-CN" sz="32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，覆盖在煤浆（或电极）表面，阻止反应进行</a:t>
            </a:r>
            <a:endParaRPr lang="zh-CN" altLang="zh-CN" sz="32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2" name="TextBox 9"/>
          <p:cNvSpPr txBox="1"/>
          <p:nvPr/>
        </p:nvSpPr>
        <p:spPr>
          <a:xfrm>
            <a:off x="5846180" y="4784473"/>
            <a:ext cx="766014" cy="4147783"/>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基于工业实际问题</a:t>
            </a:r>
            <a:endParaRPr lang="zh-CN" altLang="en-US" dirty="0"/>
          </a:p>
        </p:txBody>
      </p:sp>
      <p:cxnSp>
        <p:nvCxnSpPr>
          <p:cNvPr id="23" name="直接箭头连接符 22"/>
          <p:cNvCxnSpPr/>
          <p:nvPr/>
        </p:nvCxnSpPr>
        <p:spPr>
          <a:xfrm>
            <a:off x="6702005" y="6864855"/>
            <a:ext cx="859242"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4" name="TextBox 12"/>
          <p:cNvSpPr txBox="1"/>
          <p:nvPr/>
        </p:nvSpPr>
        <p:spPr>
          <a:xfrm>
            <a:off x="7529350" y="4769079"/>
            <a:ext cx="766014" cy="3934714"/>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研究物质的制备</a:t>
            </a:r>
            <a:endParaRPr lang="zh-CN" altLang="en-US" dirty="0"/>
          </a:p>
        </p:txBody>
      </p:sp>
      <p:sp>
        <p:nvSpPr>
          <p:cNvPr id="25" name="TextBox 13"/>
          <p:cNvSpPr txBox="1"/>
          <p:nvPr/>
        </p:nvSpPr>
        <p:spPr>
          <a:xfrm>
            <a:off x="9545273" y="7518302"/>
            <a:ext cx="721285" cy="2670945"/>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物质的分离</a:t>
            </a:r>
            <a:endParaRPr lang="zh-CN" altLang="en-US" dirty="0"/>
          </a:p>
        </p:txBody>
      </p:sp>
      <p:cxnSp>
        <p:nvCxnSpPr>
          <p:cNvPr id="26" name="直接箭头连接符 25"/>
          <p:cNvCxnSpPr/>
          <p:nvPr/>
        </p:nvCxnSpPr>
        <p:spPr>
          <a:xfrm>
            <a:off x="8351830" y="7483160"/>
            <a:ext cx="1189259" cy="566749"/>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7" name="TextBox 16"/>
          <p:cNvSpPr txBox="1"/>
          <p:nvPr/>
        </p:nvSpPr>
        <p:spPr>
          <a:xfrm>
            <a:off x="9569046" y="3953584"/>
            <a:ext cx="671181" cy="2670952"/>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物质的转化</a:t>
            </a:r>
            <a:endParaRPr lang="zh-CN" altLang="en-US" dirty="0"/>
          </a:p>
        </p:txBody>
      </p:sp>
      <p:cxnSp>
        <p:nvCxnSpPr>
          <p:cNvPr id="28" name="直接箭头连接符 27"/>
          <p:cNvCxnSpPr/>
          <p:nvPr/>
        </p:nvCxnSpPr>
        <p:spPr>
          <a:xfrm flipV="1">
            <a:off x="10761750" y="8238210"/>
            <a:ext cx="2" cy="1"/>
          </a:xfrm>
          <a:prstGeom prst="straightConnector1">
            <a:avLst/>
          </a:prstGeom>
          <a:noFill/>
          <a:ln w="9525" cap="flat">
            <a:solidFill>
              <a:srgbClr val="FFFFFF"/>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29" name="直接箭头连接符 28"/>
          <p:cNvCxnSpPr/>
          <p:nvPr/>
        </p:nvCxnSpPr>
        <p:spPr>
          <a:xfrm flipV="1">
            <a:off x="8353725" y="5447799"/>
            <a:ext cx="989140" cy="53691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1" name="直接连接符 30"/>
          <p:cNvCxnSpPr/>
          <p:nvPr/>
        </p:nvCxnSpPr>
        <p:spPr>
          <a:xfrm>
            <a:off x="12983990" y="9877039"/>
            <a:ext cx="0" cy="0"/>
          </a:xfrm>
          <a:prstGeom prst="line">
            <a:avLst/>
          </a:prstGeom>
          <a:noFill/>
          <a:ln w="9525" cap="flat">
            <a:solidFill>
              <a:srgbClr val="FFFFFF"/>
            </a:solidFill>
            <a:prstDash val="solid"/>
            <a:miter lim="400000"/>
          </a:ln>
          <a:effectLst/>
          <a:sp3d/>
        </p:spPr>
        <p:style>
          <a:lnRef idx="0">
            <a:scrgbClr r="0" g="0" b="0"/>
          </a:lnRef>
          <a:fillRef idx="0">
            <a:scrgbClr r="0" g="0" b="0"/>
          </a:fillRef>
          <a:effectRef idx="0">
            <a:scrgbClr r="0" g="0" b="0"/>
          </a:effectRef>
          <a:fontRef idx="none"/>
        </p:style>
      </p:cxnSp>
      <p:cxnSp>
        <p:nvCxnSpPr>
          <p:cNvPr id="32" name="直接箭头连接符 31"/>
          <p:cNvCxnSpPr/>
          <p:nvPr/>
        </p:nvCxnSpPr>
        <p:spPr>
          <a:xfrm>
            <a:off x="10378294" y="9000350"/>
            <a:ext cx="766916"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3" name="直接箭头连接符 32"/>
          <p:cNvCxnSpPr/>
          <p:nvPr/>
        </p:nvCxnSpPr>
        <p:spPr>
          <a:xfrm flipV="1">
            <a:off x="10417483" y="5256099"/>
            <a:ext cx="766916" cy="8"/>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4" name="TextBox 55"/>
          <p:cNvSpPr txBox="1"/>
          <p:nvPr/>
        </p:nvSpPr>
        <p:spPr>
          <a:xfrm>
            <a:off x="12263551" y="3723948"/>
            <a:ext cx="1719869" cy="125707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物质</a:t>
            </a:r>
            <a:endParaRPr lang="en-US" altLang="zh-CN" dirty="0"/>
          </a:p>
          <a:p>
            <a:r>
              <a:rPr lang="zh-CN" altLang="en-US" dirty="0"/>
              <a:t>性质</a:t>
            </a:r>
            <a:endParaRPr lang="zh-CN" altLang="en-US" dirty="0"/>
          </a:p>
        </p:txBody>
      </p:sp>
      <p:cxnSp>
        <p:nvCxnSpPr>
          <p:cNvPr id="36" name="直接箭头连接符 35"/>
          <p:cNvCxnSpPr/>
          <p:nvPr/>
        </p:nvCxnSpPr>
        <p:spPr>
          <a:xfrm>
            <a:off x="11313708" y="4185158"/>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8" name="TextBox 64"/>
          <p:cNvSpPr txBox="1"/>
          <p:nvPr/>
        </p:nvSpPr>
        <p:spPr>
          <a:xfrm>
            <a:off x="15748518" y="10126736"/>
            <a:ext cx="3199715" cy="1090126"/>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基于实验操作</a:t>
            </a:r>
            <a:endParaRPr lang="en-US" altLang="zh-CN" dirty="0"/>
          </a:p>
          <a:p>
            <a:r>
              <a:rPr lang="zh-CN" altLang="en-US" dirty="0"/>
              <a:t>的考查</a:t>
            </a:r>
            <a:endParaRPr lang="en-US" altLang="zh-CN" dirty="0"/>
          </a:p>
        </p:txBody>
      </p:sp>
      <p:sp>
        <p:nvSpPr>
          <p:cNvPr id="50" name="TextBox 49"/>
          <p:cNvSpPr txBox="1"/>
          <p:nvPr/>
        </p:nvSpPr>
        <p:spPr>
          <a:xfrm>
            <a:off x="15802074" y="3429437"/>
            <a:ext cx="3093605" cy="1213038"/>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基于元素化合物知识的考查</a:t>
            </a:r>
            <a:endParaRPr lang="en-US" altLang="zh-CN" dirty="0"/>
          </a:p>
        </p:txBody>
      </p:sp>
      <p:cxnSp>
        <p:nvCxnSpPr>
          <p:cNvPr id="68" name="直接连接符 67"/>
          <p:cNvCxnSpPr/>
          <p:nvPr/>
        </p:nvCxnSpPr>
        <p:spPr>
          <a:xfrm flipH="1" flipV="1">
            <a:off x="11309060" y="4185158"/>
            <a:ext cx="4648" cy="2186815"/>
          </a:xfrm>
          <a:prstGeom prst="line">
            <a:avLst/>
          </a:prstGeom>
          <a:noFill/>
          <a:ln w="57150" cap="flat">
            <a:solidFill>
              <a:srgbClr val="D2A10A"/>
            </a:solidFill>
            <a:prstDash val="solid"/>
            <a:miter lim="400000"/>
            <a:headEnd type="none" w="med" len="med"/>
            <a:tailEnd type="none" w="med" len="med"/>
          </a:ln>
          <a:effectLst/>
          <a:sp3d/>
        </p:spPr>
        <p:style>
          <a:lnRef idx="0">
            <a:scrgbClr r="0" g="0" b="0"/>
          </a:lnRef>
          <a:fillRef idx="0">
            <a:scrgbClr r="0" g="0" b="0"/>
          </a:fillRef>
          <a:effectRef idx="0">
            <a:scrgbClr r="0" g="0" b="0"/>
          </a:effectRef>
          <a:fontRef idx="none"/>
        </p:style>
      </p:cxnSp>
      <p:cxnSp>
        <p:nvCxnSpPr>
          <p:cNvPr id="81" name="直接箭头连接符 80"/>
          <p:cNvCxnSpPr/>
          <p:nvPr/>
        </p:nvCxnSpPr>
        <p:spPr>
          <a:xfrm>
            <a:off x="14440381" y="4085928"/>
            <a:ext cx="100470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5" name="文本框 84"/>
          <p:cNvSpPr txBox="1"/>
          <p:nvPr/>
        </p:nvSpPr>
        <p:spPr>
          <a:xfrm>
            <a:off x="4724228" y="1941995"/>
            <a:ext cx="14051902" cy="93358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54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rPr>
              <a:t>工业生产类综合问题解决思路</a:t>
            </a:r>
            <a:endParaRPr kumimoji="0" lang="zh-CN" altLang="en-US" sz="54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endParaRPr>
          </a:p>
        </p:txBody>
      </p:sp>
      <p:sp>
        <p:nvSpPr>
          <p:cNvPr id="47" name="TextBox 55"/>
          <p:cNvSpPr txBox="1"/>
          <p:nvPr/>
        </p:nvSpPr>
        <p:spPr>
          <a:xfrm>
            <a:off x="12263552" y="5882048"/>
            <a:ext cx="1761472" cy="1156069"/>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条件</a:t>
            </a:r>
            <a:endParaRPr lang="en-US" altLang="zh-CN" dirty="0"/>
          </a:p>
          <a:p>
            <a:r>
              <a:rPr lang="zh-CN" altLang="en-US" dirty="0"/>
              <a:t>优化</a:t>
            </a:r>
            <a:endParaRPr lang="zh-CN" altLang="en-US" dirty="0"/>
          </a:p>
        </p:txBody>
      </p:sp>
      <p:sp>
        <p:nvSpPr>
          <p:cNvPr id="48" name="TextBox 49"/>
          <p:cNvSpPr txBox="1"/>
          <p:nvPr/>
        </p:nvSpPr>
        <p:spPr>
          <a:xfrm>
            <a:off x="15781111" y="5545256"/>
            <a:ext cx="3167122" cy="1156069"/>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基于化学反应原理的考查</a:t>
            </a:r>
            <a:endParaRPr lang="en-US" altLang="zh-CN" dirty="0"/>
          </a:p>
        </p:txBody>
      </p:sp>
      <p:cxnSp>
        <p:nvCxnSpPr>
          <p:cNvPr id="51" name="直接箭头连接符 50"/>
          <p:cNvCxnSpPr/>
          <p:nvPr/>
        </p:nvCxnSpPr>
        <p:spPr>
          <a:xfrm>
            <a:off x="11313708" y="6371973"/>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3" name="直接箭头连接符 52"/>
          <p:cNvCxnSpPr/>
          <p:nvPr/>
        </p:nvCxnSpPr>
        <p:spPr>
          <a:xfrm>
            <a:off x="14468972" y="6253293"/>
            <a:ext cx="100470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2" name="直接连接符 51"/>
          <p:cNvCxnSpPr/>
          <p:nvPr/>
        </p:nvCxnSpPr>
        <p:spPr>
          <a:xfrm flipH="1" flipV="1">
            <a:off x="11314271" y="7808943"/>
            <a:ext cx="29261" cy="2640768"/>
          </a:xfrm>
          <a:prstGeom prst="line">
            <a:avLst/>
          </a:prstGeom>
          <a:noFill/>
          <a:ln w="57150" cap="flat">
            <a:solidFill>
              <a:srgbClr val="D2A10A"/>
            </a:solidFill>
            <a:prstDash val="solid"/>
            <a:miter lim="400000"/>
            <a:headEnd type="none" w="med" len="med"/>
            <a:tailEnd type="none" w="med" len="med"/>
          </a:ln>
          <a:effectLst/>
          <a:sp3d/>
        </p:spPr>
        <p:style>
          <a:lnRef idx="0">
            <a:scrgbClr r="0" g="0" b="0"/>
          </a:lnRef>
          <a:fillRef idx="0">
            <a:scrgbClr r="0" g="0" b="0"/>
          </a:fillRef>
          <a:effectRef idx="0">
            <a:scrgbClr r="0" g="0" b="0"/>
          </a:effectRef>
          <a:fontRef idx="none"/>
        </p:style>
      </p:cxnSp>
      <p:cxnSp>
        <p:nvCxnSpPr>
          <p:cNvPr id="55" name="直接箭头连接符 54"/>
          <p:cNvCxnSpPr/>
          <p:nvPr/>
        </p:nvCxnSpPr>
        <p:spPr>
          <a:xfrm>
            <a:off x="11384403" y="10449712"/>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6" name="直接箭头连接符 55"/>
          <p:cNvCxnSpPr/>
          <p:nvPr/>
        </p:nvCxnSpPr>
        <p:spPr>
          <a:xfrm>
            <a:off x="11318917" y="7808940"/>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57" name="TextBox 55"/>
          <p:cNvSpPr txBox="1"/>
          <p:nvPr/>
        </p:nvSpPr>
        <p:spPr>
          <a:xfrm>
            <a:off x="12305155" y="10043264"/>
            <a:ext cx="1719869" cy="125707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分离</a:t>
            </a:r>
            <a:endParaRPr lang="en-US" altLang="zh-CN" dirty="0"/>
          </a:p>
          <a:p>
            <a:r>
              <a:rPr lang="zh-CN" altLang="en-US" dirty="0"/>
              <a:t>操作</a:t>
            </a:r>
            <a:endParaRPr lang="zh-CN" altLang="en-US" dirty="0"/>
          </a:p>
        </p:txBody>
      </p:sp>
      <p:sp>
        <p:nvSpPr>
          <p:cNvPr id="58" name="TextBox 55"/>
          <p:cNvSpPr txBox="1"/>
          <p:nvPr/>
        </p:nvSpPr>
        <p:spPr>
          <a:xfrm>
            <a:off x="12275886" y="7408786"/>
            <a:ext cx="1719869" cy="125707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分离</a:t>
            </a:r>
            <a:endParaRPr lang="en-US" altLang="zh-CN" dirty="0">
              <a:solidFill>
                <a:srgbClr val="FFC000"/>
              </a:solidFill>
            </a:endParaRPr>
          </a:p>
          <a:p>
            <a:r>
              <a:rPr lang="zh-CN" altLang="en-US" dirty="0">
                <a:solidFill>
                  <a:srgbClr val="FFC000"/>
                </a:solidFill>
              </a:rPr>
              <a:t>原理</a:t>
            </a:r>
            <a:endParaRPr lang="zh-CN" altLang="en-US" dirty="0">
              <a:solidFill>
                <a:srgbClr val="FFC000"/>
              </a:solidFill>
            </a:endParaRPr>
          </a:p>
        </p:txBody>
      </p:sp>
      <p:cxnSp>
        <p:nvCxnSpPr>
          <p:cNvPr id="59" name="直接箭头连接符 58"/>
          <p:cNvCxnSpPr/>
          <p:nvPr/>
        </p:nvCxnSpPr>
        <p:spPr>
          <a:xfrm>
            <a:off x="14176549" y="8010756"/>
            <a:ext cx="100470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0" name="TextBox 49"/>
          <p:cNvSpPr txBox="1"/>
          <p:nvPr/>
        </p:nvSpPr>
        <p:spPr>
          <a:xfrm>
            <a:off x="15813705" y="7026071"/>
            <a:ext cx="3167122" cy="1156069"/>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基于化学反应的化学方法</a:t>
            </a:r>
            <a:endParaRPr lang="en-US" altLang="zh-CN" dirty="0">
              <a:solidFill>
                <a:srgbClr val="FFC000"/>
              </a:solidFill>
            </a:endParaRPr>
          </a:p>
        </p:txBody>
      </p:sp>
      <p:cxnSp>
        <p:nvCxnSpPr>
          <p:cNvPr id="62" name="直接箭头连接符 61"/>
          <p:cNvCxnSpPr/>
          <p:nvPr/>
        </p:nvCxnSpPr>
        <p:spPr>
          <a:xfrm>
            <a:off x="14275033" y="10671799"/>
            <a:ext cx="100470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3" name="TextBox 49"/>
          <p:cNvSpPr txBox="1"/>
          <p:nvPr/>
        </p:nvSpPr>
        <p:spPr>
          <a:xfrm>
            <a:off x="15813705" y="8622300"/>
            <a:ext cx="3167122" cy="1156069"/>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基于电化学原理的电化学方法</a:t>
            </a:r>
            <a:endParaRPr lang="en-US" altLang="zh-CN" dirty="0">
              <a:solidFill>
                <a:srgbClr val="FFC000"/>
              </a:solidFill>
            </a:endParaRPr>
          </a:p>
        </p:txBody>
      </p:sp>
      <p:cxnSp>
        <p:nvCxnSpPr>
          <p:cNvPr id="64" name="直接连接符 63"/>
          <p:cNvCxnSpPr/>
          <p:nvPr/>
        </p:nvCxnSpPr>
        <p:spPr>
          <a:xfrm flipH="1" flipV="1">
            <a:off x="15275092" y="7363465"/>
            <a:ext cx="4648" cy="1853686"/>
          </a:xfrm>
          <a:prstGeom prst="line">
            <a:avLst/>
          </a:prstGeom>
          <a:noFill/>
          <a:ln w="57150" cap="flat">
            <a:solidFill>
              <a:srgbClr val="D2A10A"/>
            </a:solidFill>
            <a:prstDash val="solid"/>
            <a:miter lim="400000"/>
            <a:headEnd type="none" w="med" len="med"/>
            <a:tailEnd type="none" w="med" len="med"/>
          </a:ln>
          <a:effectLst/>
          <a:sp3d/>
        </p:spPr>
        <p:style>
          <a:lnRef idx="0">
            <a:scrgbClr r="0" g="0" b="0"/>
          </a:lnRef>
          <a:fillRef idx="0">
            <a:scrgbClr r="0" g="0" b="0"/>
          </a:fillRef>
          <a:effectRef idx="0">
            <a:scrgbClr r="0" g="0" b="0"/>
          </a:effectRef>
          <a:fontRef idx="none"/>
        </p:style>
      </p:cxnSp>
      <p:cxnSp>
        <p:nvCxnSpPr>
          <p:cNvPr id="65" name="直接箭头连接符 64"/>
          <p:cNvCxnSpPr/>
          <p:nvPr/>
        </p:nvCxnSpPr>
        <p:spPr>
          <a:xfrm>
            <a:off x="15280856" y="7363465"/>
            <a:ext cx="52121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6" name="直接箭头连接符 65"/>
          <p:cNvCxnSpPr/>
          <p:nvPr/>
        </p:nvCxnSpPr>
        <p:spPr>
          <a:xfrm>
            <a:off x="15259894" y="9199436"/>
            <a:ext cx="52121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4" name="《我的母亲》"/>
          <p:cNvSpPr txBox="1"/>
          <p:nvPr/>
        </p:nvSpPr>
        <p:spPr>
          <a:xfrm>
            <a:off x="1714500" y="1856405"/>
            <a:ext cx="20871181" cy="4666315"/>
          </a:xfrm>
          <a:prstGeom prst="rect">
            <a:avLst/>
          </a:prstGeom>
          <a:ln w="12700">
            <a:miter lim="400000"/>
          </a:ln>
        </p:spPr>
        <p:txBody>
          <a:bodyPr lIns="50799" tIns="50799" rIns="50799" bIns="50799" anchor="b">
            <a:normAutofit fontScale="97500"/>
          </a:bodyPr>
          <a:lstStyle>
            <a:lvl1pPr>
              <a:defRPr sz="14500"/>
            </a:lvl1pPr>
          </a:lstStyle>
          <a:p>
            <a:pPr hangingPunct="1">
              <a:lnSpc>
                <a:spcPct val="150000"/>
              </a:lnSpc>
            </a:pPr>
            <a:endParaRPr lang="zh-CN" altLang="en-US" sz="8000" b="1" i="0" dirty="0">
              <a:solidFill>
                <a:srgbClr val="FFFFFF"/>
              </a:solidFill>
              <a:effectLst/>
              <a:latin typeface="+mn-lt"/>
              <a:ea typeface="+mn-ea"/>
              <a:cs typeface="+mn-cs"/>
              <a:sym typeface="Helvetica Neue"/>
            </a:endParaRPr>
          </a:p>
        </p:txBody>
      </p:sp>
      <p:sp>
        <p:nvSpPr>
          <p:cNvPr id="25" name="主讲人：X X老师"/>
          <p:cNvSpPr txBox="1"/>
          <p:nvPr/>
        </p:nvSpPr>
        <p:spPr>
          <a:xfrm>
            <a:off x="8105284" y="8145857"/>
            <a:ext cx="7620349" cy="1784947"/>
          </a:xfrm>
          <a:prstGeom prst="rect">
            <a:avLst/>
          </a:prstGeom>
          <a:ln w="12700">
            <a:miter lim="400000"/>
          </a:ln>
        </p:spPr>
        <p:txBody>
          <a:bodyPr lIns="50799" tIns="50799" rIns="50799" bIns="50799" anchor="b">
            <a:noAutofit/>
          </a:bodyPr>
          <a:lstStyle>
            <a:lvl1pPr defTabSz="363220">
              <a:defRPr sz="6380" i="0">
                <a:solidFill>
                  <a:srgbClr val="F4D799"/>
                </a:solidFill>
                <a:effectLst>
                  <a:outerShdw blurRad="11176" dist="11176" dir="16200000" rotWithShape="0">
                    <a:srgbClr val="000000">
                      <a:alpha val="34000"/>
                    </a:srgbClr>
                  </a:outerShdw>
                </a:effectLst>
                <a:latin typeface="+mn-lt"/>
                <a:ea typeface="+mn-ea"/>
                <a:cs typeface="+mn-cs"/>
                <a:sym typeface="Helvetica Neue"/>
              </a:defRPr>
            </a:lvl1pPr>
          </a:lstStyle>
          <a:p>
            <a:endParaRPr sz="6100" dirty="0"/>
          </a:p>
        </p:txBody>
      </p:sp>
      <p:sp>
        <p:nvSpPr>
          <p:cNvPr id="10" name="Rectangle 2"/>
          <p:cNvSpPr>
            <a:spLocks noChangeArrowheads="1"/>
          </p:cNvSpPr>
          <p:nvPr/>
        </p:nvSpPr>
        <p:spPr bwMode="auto">
          <a:xfrm>
            <a:off x="2306924" y="1856405"/>
            <a:ext cx="19217067"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254000" algn="l" defTabSz="1828800">
              <a:lnSpc>
                <a:spcPct val="150000"/>
              </a:lnSpc>
            </a:pPr>
            <a:r>
              <a:rPr lang="zh-CN" altLang="en-US" sz="40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40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2018</a:t>
            </a:r>
            <a:r>
              <a:rPr lang="zh-CN" altLang="en-US" sz="40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年全国高考</a:t>
            </a:r>
            <a:r>
              <a:rPr lang="en-US" altLang="zh-CN" sz="40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I</a:t>
            </a:r>
            <a:r>
              <a:rPr lang="zh-CN" altLang="en-US" sz="40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卷）</a:t>
            </a:r>
            <a:r>
              <a:rPr lang="en-US" altLang="zh-CN" sz="40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27</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焦亚硫酸钠（</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Na</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S</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5</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）在医药、橡胶、印染、食品等方面应用广泛。</a:t>
            </a:r>
            <a:r>
              <a:rPr lang="zh-CN" altLang="en-US" sz="4000" i="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回答</a:t>
            </a:r>
            <a:r>
              <a:rPr lang="zh-CN" altLang="en-US" sz="4000" i="0" smtClea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下列</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问题：</a:t>
            </a:r>
            <a:endPar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indent="254000" algn="l" defTabSz="1828800">
              <a:lnSpc>
                <a:spcPct val="150000"/>
              </a:lnSpc>
            </a:pP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）生产</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Na</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S</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5</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，通常是由</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NaHSO</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过饱和溶液经结晶脱水制得。写出该过程</a:t>
            </a:r>
            <a:endPar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indent="254000" algn="l" defTabSz="1828800">
              <a:lnSpc>
                <a:spcPct val="150000"/>
              </a:lnSpc>
            </a:pP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的化学方程式：</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_______</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indent="254000" algn="l" defTabSz="1828800">
              <a:lnSpc>
                <a:spcPct val="150000"/>
              </a:lnSpc>
            </a:pP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）利用烟道气中的</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SO</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生产</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Na</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S</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5</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的工艺为：</a:t>
            </a:r>
            <a:endPar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indent="254000" algn="l" defTabSz="1828800"/>
            <a:endParaRPr lang="zh-CN" altLang="en-US" sz="3600" i="0" dirty="0">
              <a:solidFill>
                <a:srgbClr val="FFFFFF"/>
              </a:solidFill>
              <a:effectLst/>
            </a:endParaRPr>
          </a:p>
        </p:txBody>
      </p:sp>
      <p:sp>
        <p:nvSpPr>
          <p:cNvPr id="12" name="Rectangle 3"/>
          <p:cNvSpPr>
            <a:spLocks noChangeArrowheads="1"/>
          </p:cNvSpPr>
          <p:nvPr/>
        </p:nvSpPr>
        <p:spPr bwMode="auto">
          <a:xfrm>
            <a:off x="2580562" y="9399152"/>
            <a:ext cx="2035281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spAutoFit/>
          </a:bodyPr>
          <a:lstStyle>
            <a:lvl1pPr indent="6000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00150" algn="l" defTabSz="1828800">
              <a:lnSpc>
                <a:spcPct val="150000"/>
              </a:lnSpc>
            </a:pPr>
            <a:r>
              <a:rPr lang="zh-CN"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①</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pH=4.1</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时，</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Ⅰ </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中为</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__________</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溶液（写化学式）。</a:t>
            </a:r>
            <a:endPar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a:p>
            <a:pPr indent="1200150" algn="l" defTabSz="1828800">
              <a:lnSpc>
                <a:spcPct val="150000"/>
              </a:lnSpc>
            </a:pP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②   工艺中加入</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Na</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CO</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固体、并再次充入</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SO</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的目的是</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_______</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2" name="组合 1"/>
          <p:cNvGrpSpPr/>
          <p:nvPr/>
        </p:nvGrpSpPr>
        <p:grpSpPr>
          <a:xfrm>
            <a:off x="4837477" y="6585222"/>
            <a:ext cx="15323277" cy="2855866"/>
            <a:chOff x="4837477" y="6585222"/>
            <a:chExt cx="15323277" cy="2855866"/>
          </a:xfrm>
        </p:grpSpPr>
        <p:pic>
          <p:nvPicPr>
            <p:cNvPr id="11" name="图片 8" descr="高考资源网(ks5u.com),中国最大的高考网站,您身边的高考专家。"/>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37477" y="6585222"/>
              <a:ext cx="15323277" cy="2855866"/>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13240804" y="6701687"/>
              <a:ext cx="2148351" cy="2555414"/>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95">
                <a:solidFill>
                  <a:prstClr val="white"/>
                </a:solidFill>
                <a:latin typeface="Calibri" panose="020F0502020204030204"/>
                <a:ea typeface="宋体" panose="02010600030101010101" pitchFamily="2" charset="-122"/>
              </a:endParaRPr>
            </a:p>
          </p:txBody>
        </p:sp>
        <p:sp>
          <p:nvSpPr>
            <p:cNvPr id="18" name="矩形 17"/>
            <p:cNvSpPr/>
            <p:nvPr/>
          </p:nvSpPr>
          <p:spPr>
            <a:xfrm>
              <a:off x="8465960" y="6683229"/>
              <a:ext cx="2148351" cy="2555414"/>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95">
                <a:solidFill>
                  <a:prstClr val="white"/>
                </a:solidFill>
                <a:latin typeface="Calibri" panose="020F0502020204030204"/>
                <a:ea typeface="宋体" panose="02010600030101010101" pitchFamily="2" charset="-122"/>
              </a:endParaRPr>
            </a:p>
          </p:txBody>
        </p:sp>
      </p:gr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4" name="《我的母亲》"/>
          <p:cNvSpPr txBox="1"/>
          <p:nvPr/>
        </p:nvSpPr>
        <p:spPr>
          <a:xfrm>
            <a:off x="1714500" y="1856405"/>
            <a:ext cx="20871181" cy="4666315"/>
          </a:xfrm>
          <a:prstGeom prst="rect">
            <a:avLst/>
          </a:prstGeom>
          <a:ln w="12700">
            <a:miter lim="400000"/>
          </a:ln>
        </p:spPr>
        <p:txBody>
          <a:bodyPr lIns="50799" tIns="50799" rIns="50799" bIns="50799" anchor="b">
            <a:normAutofit fontScale="97500"/>
          </a:bodyPr>
          <a:lstStyle>
            <a:lvl1pPr>
              <a:defRPr sz="14500"/>
            </a:lvl1pPr>
          </a:lstStyle>
          <a:p>
            <a:pPr hangingPunct="1">
              <a:lnSpc>
                <a:spcPct val="150000"/>
              </a:lnSpc>
            </a:pPr>
            <a:endParaRPr lang="zh-CN" altLang="en-US" sz="8000" b="1" i="0" dirty="0">
              <a:solidFill>
                <a:srgbClr val="FFFFFF"/>
              </a:solidFill>
              <a:effectLst/>
              <a:latin typeface="+mn-lt"/>
              <a:ea typeface="+mn-ea"/>
              <a:cs typeface="+mn-cs"/>
              <a:sym typeface="Helvetica Neue"/>
            </a:endParaRPr>
          </a:p>
        </p:txBody>
      </p:sp>
      <p:sp>
        <p:nvSpPr>
          <p:cNvPr id="25" name="主讲人：X X老师"/>
          <p:cNvSpPr txBox="1"/>
          <p:nvPr/>
        </p:nvSpPr>
        <p:spPr>
          <a:xfrm>
            <a:off x="8105284" y="8145857"/>
            <a:ext cx="7620349" cy="1784947"/>
          </a:xfrm>
          <a:prstGeom prst="rect">
            <a:avLst/>
          </a:prstGeom>
          <a:ln w="12700">
            <a:miter lim="400000"/>
          </a:ln>
        </p:spPr>
        <p:txBody>
          <a:bodyPr lIns="50799" tIns="50799" rIns="50799" bIns="50799" anchor="b">
            <a:noAutofit/>
          </a:bodyPr>
          <a:lstStyle>
            <a:lvl1pPr defTabSz="363220">
              <a:defRPr sz="6380" i="0">
                <a:solidFill>
                  <a:srgbClr val="F4D799"/>
                </a:solidFill>
                <a:effectLst>
                  <a:outerShdw blurRad="11176" dist="11176" dir="16200000" rotWithShape="0">
                    <a:srgbClr val="000000">
                      <a:alpha val="34000"/>
                    </a:srgbClr>
                  </a:outerShdw>
                </a:effectLst>
                <a:latin typeface="+mn-lt"/>
                <a:ea typeface="+mn-ea"/>
                <a:cs typeface="+mn-cs"/>
                <a:sym typeface="Helvetica Neue"/>
              </a:defRPr>
            </a:lvl1pPr>
          </a:lstStyle>
          <a:p>
            <a:endParaRPr sz="6100" dirty="0"/>
          </a:p>
        </p:txBody>
      </p:sp>
      <p:sp>
        <p:nvSpPr>
          <p:cNvPr id="10" name="Rectangle 5"/>
          <p:cNvSpPr>
            <a:spLocks noChangeArrowheads="1"/>
          </p:cNvSpPr>
          <p:nvPr/>
        </p:nvSpPr>
        <p:spPr bwMode="auto">
          <a:xfrm>
            <a:off x="1471010" y="1805223"/>
            <a:ext cx="19423409"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254000" algn="l" defTabSz="1828800">
              <a:lnSpc>
                <a:spcPct val="150000"/>
              </a:lnSpc>
            </a:pPr>
            <a:r>
              <a:rPr lang="zh-CN"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）制备</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Na</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S</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5</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也可采用三室膜电解技术，装置如图所示，其中</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SO</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碱吸收液中含</a:t>
            </a:r>
            <a:endPar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indent="254000" algn="l" defTabSz="1828800">
              <a:lnSpc>
                <a:spcPct val="150000"/>
              </a:lnSpc>
            </a:pP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有</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NaHSO</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和</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Na</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SO</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。阳极的电极反应式为</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_____________</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。电解后，</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_________</a:t>
            </a:r>
            <a:endPar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indent="254000" algn="l" defTabSz="1828800">
              <a:lnSpc>
                <a:spcPct val="150000"/>
              </a:lnSpc>
            </a:pP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室的</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NaHSO</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浓度增加。将该室溶液进行结晶脱水，可得到</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Na</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S</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5</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indent="254000" algn="l" defTabSz="1828800">
              <a:lnSpc>
                <a:spcPct val="150000"/>
              </a:lnSpc>
            </a:pPr>
            <a:endParaRPr lang="zh-CN" altLang="en-US" sz="28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1" name="图片 9" descr="高考资源网(ks5u.com),中国最大的高考网站,您身边的高考专家。"/>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316857" y="4838716"/>
            <a:ext cx="6710276" cy="4515093"/>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3095078" y="4852578"/>
            <a:ext cx="6655989" cy="707886"/>
          </a:xfrm>
          <a:prstGeom prst="rect">
            <a:avLst/>
          </a:prstGeom>
        </p:spPr>
        <p:txBody>
          <a:bodyPr wrap="none">
            <a:spAutoFit/>
          </a:bodyPr>
          <a:lstStyle/>
          <a:p>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阳极：</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2H</a:t>
            </a:r>
            <a:r>
              <a:rPr lang="en-US" altLang="zh-CN" sz="4000" i="0" baseline="-25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O</a:t>
            </a:r>
            <a:r>
              <a:rPr lang="zh-CN"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4e</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4H</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4000" i="0" baseline="-25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 name="矩形 14"/>
          <p:cNvSpPr/>
          <p:nvPr/>
        </p:nvSpPr>
        <p:spPr>
          <a:xfrm>
            <a:off x="108446" y="8282359"/>
            <a:ext cx="12192000" cy="1828386"/>
          </a:xfrm>
          <a:prstGeom prst="rect">
            <a:avLst/>
          </a:prstGeom>
        </p:spPr>
        <p:txBody>
          <a:bodyPr>
            <a:spAutoFit/>
          </a:bodyPr>
          <a:lstStyle/>
          <a:p>
            <a:pPr>
              <a:lnSpc>
                <a:spcPct val="150000"/>
              </a:lnSpc>
            </a:pP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b</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室  阴极：</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4H</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+ 4e</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2H</a:t>
            </a:r>
            <a:r>
              <a:rPr lang="en-US" altLang="zh-CN" sz="4000" i="0" baseline="-25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HSO</a:t>
            </a:r>
            <a:r>
              <a:rPr lang="en-US" altLang="zh-CN" sz="4000" i="0" baseline="-25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3</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  </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SO</a:t>
            </a:r>
            <a:r>
              <a:rPr lang="en-US" altLang="zh-CN" sz="4000" i="0" baseline="-25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3</a:t>
            </a:r>
            <a:endPar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8" name="组合 17"/>
          <p:cNvGrpSpPr/>
          <p:nvPr/>
        </p:nvGrpSpPr>
        <p:grpSpPr>
          <a:xfrm>
            <a:off x="8781232" y="6699580"/>
            <a:ext cx="999697" cy="421909"/>
            <a:chOff x="9886950" y="7333916"/>
            <a:chExt cx="1490770" cy="511333"/>
          </a:xfrm>
        </p:grpSpPr>
        <p:grpSp>
          <p:nvGrpSpPr>
            <p:cNvPr id="19" name="组合 18"/>
            <p:cNvGrpSpPr/>
            <p:nvPr/>
          </p:nvGrpSpPr>
          <p:grpSpPr>
            <a:xfrm>
              <a:off x="9886950" y="7333916"/>
              <a:ext cx="1490770" cy="190834"/>
              <a:chOff x="9886950" y="7333916"/>
              <a:chExt cx="1490770" cy="190834"/>
            </a:xfrm>
          </p:grpSpPr>
          <p:cxnSp>
            <p:nvCxnSpPr>
              <p:cNvPr id="23" name="直接连接符 22"/>
              <p:cNvCxnSpPr/>
              <p:nvPr/>
            </p:nvCxnSpPr>
            <p:spPr>
              <a:xfrm flipV="1">
                <a:off x="9886950" y="7499350"/>
                <a:ext cx="1390650" cy="25400"/>
              </a:xfrm>
              <a:prstGeom prst="line">
                <a:avLst/>
              </a:prstGeom>
              <a:ln w="57150">
                <a:solidFill>
                  <a:srgbClr val="FFC000"/>
                </a:solidFill>
              </a:ln>
            </p:spPr>
            <p:style>
              <a:lnRef idx="1">
                <a:schemeClr val="accent3"/>
              </a:lnRef>
              <a:fillRef idx="0">
                <a:schemeClr val="accent3"/>
              </a:fillRef>
              <a:effectRef idx="0">
                <a:schemeClr val="accent3"/>
              </a:effectRef>
              <a:fontRef idx="minor">
                <a:schemeClr val="tx1"/>
              </a:fontRef>
            </p:style>
          </p:cxnSp>
          <p:sp>
            <p:nvSpPr>
              <p:cNvPr id="26" name="直角三角形 25"/>
              <p:cNvSpPr/>
              <p:nvPr/>
            </p:nvSpPr>
            <p:spPr>
              <a:xfrm>
                <a:off x="10958620" y="7333916"/>
                <a:ext cx="419100" cy="190834"/>
              </a:xfrm>
              <a:prstGeom prst="rtTriangl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nvGrpSpPr>
            <p:cNvPr id="20" name="组合 19"/>
            <p:cNvGrpSpPr/>
            <p:nvPr/>
          </p:nvGrpSpPr>
          <p:grpSpPr>
            <a:xfrm rot="10800000">
              <a:off x="9886950" y="7654415"/>
              <a:ext cx="1490770" cy="190834"/>
              <a:chOff x="9886950" y="7333916"/>
              <a:chExt cx="1490770" cy="190834"/>
            </a:xfrm>
          </p:grpSpPr>
          <p:cxnSp>
            <p:nvCxnSpPr>
              <p:cNvPr id="21" name="直接连接符 20"/>
              <p:cNvCxnSpPr/>
              <p:nvPr/>
            </p:nvCxnSpPr>
            <p:spPr>
              <a:xfrm flipV="1">
                <a:off x="9886950" y="7499350"/>
                <a:ext cx="1390650" cy="25400"/>
              </a:xfrm>
              <a:prstGeom prst="line">
                <a:avLst/>
              </a:prstGeom>
              <a:ln w="57150">
                <a:solidFill>
                  <a:srgbClr val="FFC000"/>
                </a:solidFill>
              </a:ln>
            </p:spPr>
            <p:style>
              <a:lnRef idx="1">
                <a:schemeClr val="accent3"/>
              </a:lnRef>
              <a:fillRef idx="0">
                <a:schemeClr val="accent3"/>
              </a:fillRef>
              <a:effectRef idx="0">
                <a:schemeClr val="accent3"/>
              </a:effectRef>
              <a:fontRef idx="minor">
                <a:schemeClr val="tx1"/>
              </a:fontRef>
            </p:style>
          </p:cxnSp>
          <p:sp>
            <p:nvSpPr>
              <p:cNvPr id="22" name="直角三角形 21"/>
              <p:cNvSpPr/>
              <p:nvPr/>
            </p:nvSpPr>
            <p:spPr>
              <a:xfrm>
                <a:off x="10958620" y="7333916"/>
                <a:ext cx="419100" cy="190834"/>
              </a:xfrm>
              <a:prstGeom prst="rtTriangl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grpSp>
        <p:nvGrpSpPr>
          <p:cNvPr id="27" name="组合 26"/>
          <p:cNvGrpSpPr/>
          <p:nvPr/>
        </p:nvGrpSpPr>
        <p:grpSpPr>
          <a:xfrm>
            <a:off x="7408272" y="9536828"/>
            <a:ext cx="999697" cy="421910"/>
            <a:chOff x="9886950" y="7333915"/>
            <a:chExt cx="1490770" cy="511334"/>
          </a:xfrm>
        </p:grpSpPr>
        <p:grpSp>
          <p:nvGrpSpPr>
            <p:cNvPr id="28" name="组合 27"/>
            <p:cNvGrpSpPr/>
            <p:nvPr/>
          </p:nvGrpSpPr>
          <p:grpSpPr>
            <a:xfrm>
              <a:off x="9886950" y="7333915"/>
              <a:ext cx="1490770" cy="190835"/>
              <a:chOff x="9886950" y="7333915"/>
              <a:chExt cx="1490770" cy="190835"/>
            </a:xfrm>
          </p:grpSpPr>
          <p:cxnSp>
            <p:nvCxnSpPr>
              <p:cNvPr id="32" name="直接连接符 31"/>
              <p:cNvCxnSpPr/>
              <p:nvPr/>
            </p:nvCxnSpPr>
            <p:spPr>
              <a:xfrm flipV="1">
                <a:off x="9886950" y="7499350"/>
                <a:ext cx="1390650" cy="25400"/>
              </a:xfrm>
              <a:prstGeom prst="line">
                <a:avLst/>
              </a:prstGeom>
              <a:ln w="57150">
                <a:solidFill>
                  <a:srgbClr val="FFC000"/>
                </a:solidFill>
              </a:ln>
            </p:spPr>
            <p:style>
              <a:lnRef idx="1">
                <a:schemeClr val="accent3"/>
              </a:lnRef>
              <a:fillRef idx="0">
                <a:schemeClr val="accent3"/>
              </a:fillRef>
              <a:effectRef idx="0">
                <a:schemeClr val="accent3"/>
              </a:effectRef>
              <a:fontRef idx="minor">
                <a:schemeClr val="tx1"/>
              </a:fontRef>
            </p:style>
          </p:cxnSp>
          <p:sp>
            <p:nvSpPr>
              <p:cNvPr id="33" name="直角三角形 32"/>
              <p:cNvSpPr/>
              <p:nvPr/>
            </p:nvSpPr>
            <p:spPr>
              <a:xfrm>
                <a:off x="10958620" y="7333915"/>
                <a:ext cx="419100" cy="190834"/>
              </a:xfrm>
              <a:prstGeom prst="rtTriangl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nvGrpSpPr>
            <p:cNvPr id="29" name="组合 28"/>
            <p:cNvGrpSpPr/>
            <p:nvPr/>
          </p:nvGrpSpPr>
          <p:grpSpPr>
            <a:xfrm rot="10800000">
              <a:off x="9886950" y="7654415"/>
              <a:ext cx="1490770" cy="190834"/>
              <a:chOff x="9886950" y="7333916"/>
              <a:chExt cx="1490770" cy="190834"/>
            </a:xfrm>
          </p:grpSpPr>
          <p:cxnSp>
            <p:nvCxnSpPr>
              <p:cNvPr id="30" name="直接连接符 29"/>
              <p:cNvCxnSpPr/>
              <p:nvPr/>
            </p:nvCxnSpPr>
            <p:spPr>
              <a:xfrm flipV="1">
                <a:off x="9886950" y="7499350"/>
                <a:ext cx="1390650" cy="25400"/>
              </a:xfrm>
              <a:prstGeom prst="line">
                <a:avLst/>
              </a:prstGeom>
              <a:ln w="57150">
                <a:solidFill>
                  <a:srgbClr val="FFC000"/>
                </a:solidFill>
              </a:ln>
            </p:spPr>
            <p:style>
              <a:lnRef idx="1">
                <a:schemeClr val="accent3"/>
              </a:lnRef>
              <a:fillRef idx="0">
                <a:schemeClr val="accent3"/>
              </a:fillRef>
              <a:effectRef idx="0">
                <a:schemeClr val="accent3"/>
              </a:effectRef>
              <a:fontRef idx="minor">
                <a:schemeClr val="tx1"/>
              </a:fontRef>
            </p:style>
          </p:cxnSp>
          <p:sp>
            <p:nvSpPr>
              <p:cNvPr id="31" name="直角三角形 30"/>
              <p:cNvSpPr/>
              <p:nvPr/>
            </p:nvSpPr>
            <p:spPr>
              <a:xfrm>
                <a:off x="10958620" y="7333916"/>
                <a:ext cx="419100" cy="190834"/>
              </a:xfrm>
              <a:prstGeom prst="rtTriangl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grpSp>
        <p:nvGrpSpPr>
          <p:cNvPr id="3" name="组合 2"/>
          <p:cNvGrpSpPr/>
          <p:nvPr/>
        </p:nvGrpSpPr>
        <p:grpSpPr>
          <a:xfrm>
            <a:off x="3078903" y="5462456"/>
            <a:ext cx="12362202" cy="2745495"/>
            <a:chOff x="1803784" y="7417350"/>
            <a:chExt cx="12362202" cy="2745495"/>
          </a:xfrm>
        </p:grpSpPr>
        <p:sp>
          <p:nvSpPr>
            <p:cNvPr id="13" name="矩形 12"/>
            <p:cNvSpPr/>
            <p:nvPr/>
          </p:nvSpPr>
          <p:spPr>
            <a:xfrm>
              <a:off x="1803784" y="7417350"/>
              <a:ext cx="12362202" cy="2745495"/>
            </a:xfrm>
            <a:prstGeom prst="rect">
              <a:avLst/>
            </a:prstGeom>
          </p:spPr>
          <p:txBody>
            <a:bodyPr wrap="square">
              <a:spAutoFit/>
            </a:bodyPr>
            <a:lstStyle/>
            <a:p>
              <a:pPr algn="l">
                <a:lnSpc>
                  <a:spcPct val="150000"/>
                </a:lnSpc>
              </a:pP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在电极的作用下向阴极移动，可以通过阳离子交换</a:t>
              </a:r>
              <a:endPar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lnSpc>
                  <a:spcPct val="150000"/>
                </a:lnSpc>
              </a:pP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膜进入</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室，使</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SO</a:t>
              </a:r>
              <a:r>
                <a:rPr lang="en-US" altLang="zh-CN" sz="4000" i="0" baseline="-25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3</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HSO</a:t>
              </a:r>
              <a:r>
                <a:rPr lang="en-US" altLang="zh-CN" sz="4000" i="0" baseline="-25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3</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平衡正向移动。</a:t>
              </a:r>
              <a:endPar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lnSpc>
                  <a:spcPct val="150000"/>
                </a:lnSpc>
              </a:pP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室中</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Na</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在电极作用下通过阳离子交换膜进入</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室。</a:t>
              </a:r>
              <a:endPar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4" name="文本框 33"/>
            <p:cNvSpPr txBox="1"/>
            <p:nvPr/>
          </p:nvSpPr>
          <p:spPr>
            <a:xfrm>
              <a:off x="6411205" y="8416243"/>
              <a:ext cx="127635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800" b="0" i="0" u="none" strike="noStrike" cap="none" spc="0" normalizeH="0" baseline="0" dirty="0">
                  <a:ln>
                    <a:noFill/>
                  </a:ln>
                  <a:solidFill>
                    <a:srgbClr val="FFC000">
                      <a:alpha val="80000"/>
                    </a:srgbClr>
                  </a:solidFill>
                  <a:effectLst/>
                  <a:uFillTx/>
                  <a:latin typeface="Times New Roman" panose="02020603050405020304" pitchFamily="18" charset="0"/>
                  <a:cs typeface="Times New Roman" panose="02020603050405020304" pitchFamily="18" charset="0"/>
                  <a:sym typeface="Hoefler Text"/>
                </a:rPr>
                <a:t>2-</a:t>
              </a:r>
              <a:endParaRPr kumimoji="0" lang="zh-CN" altLang="en-US" sz="2800" b="0" i="0" u="none" strike="noStrike" cap="none" spc="0" normalizeH="0" baseline="0" dirty="0">
                <a:ln>
                  <a:noFill/>
                </a:ln>
                <a:solidFill>
                  <a:srgbClr val="FFC000">
                    <a:alpha val="80000"/>
                  </a:srgbClr>
                </a:solidFill>
                <a:effectLst/>
                <a:uFillTx/>
                <a:latin typeface="Times New Roman" panose="02020603050405020304" pitchFamily="18" charset="0"/>
                <a:cs typeface="Times New Roman" panose="02020603050405020304" pitchFamily="18" charset="0"/>
                <a:sym typeface="Hoefler Text"/>
              </a:endParaRPr>
            </a:p>
          </p:txBody>
        </p:sp>
      </p:grpSp>
      <p:sp>
        <p:nvSpPr>
          <p:cNvPr id="35" name="文本框 34"/>
          <p:cNvSpPr txBox="1"/>
          <p:nvPr/>
        </p:nvSpPr>
        <p:spPr>
          <a:xfrm>
            <a:off x="6439546" y="9256438"/>
            <a:ext cx="127635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800" b="0" i="0" u="none" strike="noStrike" cap="none" spc="0" normalizeH="0" baseline="0" dirty="0">
                <a:ln>
                  <a:noFill/>
                </a:ln>
                <a:solidFill>
                  <a:srgbClr val="FFC000">
                    <a:alpha val="80000"/>
                  </a:srgbClr>
                </a:solidFill>
                <a:effectLst/>
                <a:uFillTx/>
                <a:latin typeface="Times New Roman" panose="02020603050405020304" pitchFamily="18" charset="0"/>
                <a:cs typeface="Times New Roman" panose="02020603050405020304" pitchFamily="18" charset="0"/>
                <a:sym typeface="Hoefler Text"/>
              </a:rPr>
              <a:t>-</a:t>
            </a:r>
            <a:endParaRPr kumimoji="0" lang="zh-CN" altLang="en-US" sz="2800" b="0" i="0" u="none" strike="noStrike" cap="none" spc="0" normalizeH="0" baseline="0" dirty="0">
              <a:ln>
                <a:noFill/>
              </a:ln>
              <a:solidFill>
                <a:srgbClr val="FFC000">
                  <a:alpha val="80000"/>
                </a:srgbClr>
              </a:solidFill>
              <a:effectLst/>
              <a:uFillTx/>
              <a:latin typeface="Times New Roman" panose="02020603050405020304" pitchFamily="18" charset="0"/>
              <a:cs typeface="Times New Roman" panose="02020603050405020304" pitchFamily="18" charset="0"/>
              <a:sym typeface="Hoefler Text"/>
            </a:endParaRPr>
          </a:p>
        </p:txBody>
      </p:sp>
      <p:sp>
        <p:nvSpPr>
          <p:cNvPr id="36" name="文本框 35"/>
          <p:cNvSpPr txBox="1"/>
          <p:nvPr/>
        </p:nvSpPr>
        <p:spPr>
          <a:xfrm>
            <a:off x="10600798" y="6260087"/>
            <a:ext cx="127635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4000" b="0" i="0" u="none" strike="noStrike" cap="none" spc="0" normalizeH="0" baseline="0" dirty="0">
                <a:ln>
                  <a:noFill/>
                </a:ln>
                <a:solidFill>
                  <a:srgbClr val="FFC000">
                    <a:alpha val="80000"/>
                  </a:srgbClr>
                </a:solidFill>
                <a:effectLst/>
                <a:uFillTx/>
                <a:latin typeface="Times New Roman" panose="02020603050405020304" pitchFamily="18" charset="0"/>
                <a:cs typeface="Times New Roman" panose="02020603050405020304" pitchFamily="18" charset="0"/>
                <a:sym typeface="Hoefler Text"/>
              </a:rPr>
              <a:t>-</a:t>
            </a:r>
            <a:endParaRPr kumimoji="0" lang="zh-CN" altLang="en-US" sz="4000" b="0" i="0" u="none" strike="noStrike" cap="none" spc="0" normalizeH="0" baseline="0" dirty="0">
              <a:ln>
                <a:noFill/>
              </a:ln>
              <a:solidFill>
                <a:srgbClr val="FFC000">
                  <a:alpha val="80000"/>
                </a:srgbClr>
              </a:solidFill>
              <a:effectLst/>
              <a:uFillTx/>
              <a:latin typeface="Times New Roman" panose="02020603050405020304" pitchFamily="18" charset="0"/>
              <a:cs typeface="Times New Roman" panose="02020603050405020304" pitchFamily="18" charset="0"/>
              <a:sym typeface="Hoefler Text"/>
            </a:endParaRPr>
          </a:p>
        </p:txBody>
      </p:sp>
      <p:sp>
        <p:nvSpPr>
          <p:cNvPr id="2" name="矩形 1"/>
          <p:cNvSpPr/>
          <p:nvPr/>
        </p:nvSpPr>
        <p:spPr>
          <a:xfrm>
            <a:off x="2686639" y="4852578"/>
            <a:ext cx="12471378" cy="7411694"/>
          </a:xfrm>
          <a:prstGeom prst="rect">
            <a:avLst/>
          </a:prstGeom>
          <a:noFill/>
          <a:ln w="5715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sp>
        <p:nvSpPr>
          <p:cNvPr id="37" name="文本框 36"/>
          <p:cNvSpPr txBox="1"/>
          <p:nvPr/>
        </p:nvSpPr>
        <p:spPr>
          <a:xfrm>
            <a:off x="9897113" y="9261121"/>
            <a:ext cx="127635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800" b="0" i="0" u="none" strike="noStrike" cap="none" spc="0" normalizeH="0" baseline="0" dirty="0">
                <a:ln>
                  <a:noFill/>
                </a:ln>
                <a:solidFill>
                  <a:srgbClr val="FFC000">
                    <a:alpha val="80000"/>
                  </a:srgbClr>
                </a:solidFill>
                <a:effectLst/>
                <a:uFillTx/>
                <a:latin typeface="Times New Roman" panose="02020603050405020304" pitchFamily="18" charset="0"/>
                <a:cs typeface="Times New Roman" panose="02020603050405020304" pitchFamily="18" charset="0"/>
                <a:sym typeface="Hoefler Text"/>
              </a:rPr>
              <a:t>2-</a:t>
            </a:r>
            <a:endParaRPr kumimoji="0" lang="zh-CN" altLang="en-US" sz="2800" b="0" i="0" u="none" strike="noStrike" cap="none" spc="0" normalizeH="0" baseline="0" dirty="0">
              <a:ln>
                <a:noFill/>
              </a:ln>
              <a:solidFill>
                <a:srgbClr val="FFC000">
                  <a:alpha val="80000"/>
                </a:srgbClr>
              </a:solidFill>
              <a:effectLst/>
              <a:uFillTx/>
              <a:latin typeface="Times New Roman" panose="02020603050405020304" pitchFamily="18" charset="0"/>
              <a:cs typeface="Times New Roman" panose="02020603050405020304" pitchFamily="18" charset="0"/>
              <a:sym typeface="Hoefler Text"/>
            </a:endParaRPr>
          </a:p>
        </p:txBody>
      </p:sp>
      <p:sp>
        <p:nvSpPr>
          <p:cNvPr id="38" name="矩形 37"/>
          <p:cNvSpPr/>
          <p:nvPr/>
        </p:nvSpPr>
        <p:spPr>
          <a:xfrm>
            <a:off x="2966017" y="10039464"/>
            <a:ext cx="12060310" cy="1822165"/>
          </a:xfrm>
          <a:prstGeom prst="rect">
            <a:avLst/>
          </a:prstGeom>
        </p:spPr>
        <p:txBody>
          <a:bodyPr wrap="square">
            <a:spAutoFit/>
          </a:bodyPr>
          <a:lstStyle/>
          <a:p>
            <a:pPr algn="l">
              <a:lnSpc>
                <a:spcPct val="150000"/>
              </a:lnSpc>
            </a:pP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从宏观的结果观察在</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室中得到浓度较高的</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NaHSO</a:t>
            </a:r>
            <a:r>
              <a:rPr lang="en-US" altLang="zh-CN" sz="4000" i="0" baseline="-25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，在</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室会得到浓度较高的</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Na</a:t>
            </a:r>
            <a:r>
              <a:rPr lang="en-US" altLang="zh-CN" sz="4000" i="0" baseline="-25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SO</a:t>
            </a:r>
            <a:r>
              <a:rPr lang="en-US" altLang="zh-CN" sz="4000" i="0" baseline="-25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3</a:t>
            </a:r>
            <a:endPar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5" name="主讲人：X X老师"/>
          <p:cNvSpPr txBox="1"/>
          <p:nvPr/>
        </p:nvSpPr>
        <p:spPr>
          <a:xfrm>
            <a:off x="7996079" y="6942882"/>
            <a:ext cx="7620349" cy="1784947"/>
          </a:xfrm>
          <a:prstGeom prst="rect">
            <a:avLst/>
          </a:prstGeom>
          <a:ln w="12700">
            <a:miter lim="400000"/>
          </a:ln>
        </p:spPr>
        <p:txBody>
          <a:bodyPr lIns="50799" tIns="50799" rIns="50799" bIns="50799" anchor="b">
            <a:noAutofit/>
          </a:bodyPr>
          <a:lstStyle>
            <a:lvl1pPr defTabSz="363220">
              <a:defRPr sz="6380" i="0">
                <a:solidFill>
                  <a:srgbClr val="F4D799"/>
                </a:solidFill>
                <a:effectLst>
                  <a:outerShdw blurRad="11176" dist="11176" dir="16200000" rotWithShape="0">
                    <a:srgbClr val="000000">
                      <a:alpha val="34000"/>
                    </a:srgbClr>
                  </a:outerShdw>
                </a:effectLst>
                <a:latin typeface="+mn-lt"/>
                <a:ea typeface="+mn-ea"/>
                <a:cs typeface="+mn-cs"/>
                <a:sym typeface="Helvetica Neue"/>
              </a:defRPr>
            </a:lvl1pPr>
          </a:lstStyle>
          <a:p>
            <a:endParaRPr sz="6100" dirty="0"/>
          </a:p>
        </p:txBody>
      </p:sp>
      <p:sp>
        <p:nvSpPr>
          <p:cNvPr id="32" name="标题 1"/>
          <p:cNvSpPr txBox="1"/>
          <p:nvPr/>
        </p:nvSpPr>
        <p:spPr>
          <a:xfrm>
            <a:off x="1728069" y="986981"/>
            <a:ext cx="20156367" cy="2651126"/>
          </a:xfrm>
          <a:prstGeom prst="rect">
            <a:avLst/>
          </a:prstGeom>
          <a:ln w="12700">
            <a:miter lim="400000"/>
          </a:ln>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1pPr>
            <a:lvl2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2pPr>
            <a:lvl3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3pPr>
            <a:lvl4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4pPr>
            <a:lvl5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5pPr>
            <a:lvl6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6pPr>
            <a:lvl7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7pPr>
            <a:lvl8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8pPr>
            <a:lvl9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9pPr>
          </a:lstStyle>
          <a:p>
            <a:pPr hangingPunct="1"/>
            <a:r>
              <a:rPr lang="zh-CN" altLang="en-US" sz="6000" dirty="0">
                <a:solidFill>
                  <a:srgbClr val="FFC000"/>
                </a:solidFill>
                <a:latin typeface="黑体" panose="02010609060101010101" pitchFamily="49" charset="-122"/>
                <a:ea typeface="黑体" panose="02010609060101010101" pitchFamily="49" charset="-122"/>
              </a:rPr>
              <a:t>   </a:t>
            </a:r>
            <a:r>
              <a:rPr lang="zh-CN" altLang="en-US" sz="4800" dirty="0">
                <a:solidFill>
                  <a:srgbClr val="FFC000"/>
                </a:solidFill>
                <a:latin typeface="黑体" panose="02010609060101010101" pitchFamily="49" charset="-122"/>
                <a:ea typeface="黑体" panose="02010609060101010101" pitchFamily="49" charset="-122"/>
              </a:rPr>
              <a:t>电化学转化和化学转化的对比</a:t>
            </a:r>
            <a:endParaRPr lang="zh-CN" altLang="en-US" sz="4800" dirty="0">
              <a:solidFill>
                <a:srgbClr val="FFC000"/>
              </a:solidFill>
              <a:latin typeface="黑体" panose="02010609060101010101" pitchFamily="49" charset="-122"/>
              <a:ea typeface="黑体" panose="02010609060101010101" pitchFamily="49" charset="-122"/>
            </a:endParaRPr>
          </a:p>
        </p:txBody>
      </p:sp>
      <p:graphicFrame>
        <p:nvGraphicFramePr>
          <p:cNvPr id="33" name="表格 7"/>
          <p:cNvGraphicFramePr>
            <a:graphicFrameLocks noGrp="1"/>
          </p:cNvGraphicFramePr>
          <p:nvPr/>
        </p:nvGraphicFramePr>
        <p:xfrm>
          <a:off x="2763971" y="2836170"/>
          <a:ext cx="18881458" cy="6595865"/>
        </p:xfrm>
        <a:graphic>
          <a:graphicData uri="http://schemas.openxmlformats.org/drawingml/2006/table">
            <a:tbl>
              <a:tblPr firstRow="1" bandRow="1">
                <a:tableStyleId>{0505E3EF-67EA-436B-97B2-0124C06EBD24}</a:tableStyleId>
              </a:tblPr>
              <a:tblGrid>
                <a:gridCol w="4016759"/>
                <a:gridCol w="6186791"/>
                <a:gridCol w="8677908"/>
              </a:tblGrid>
              <a:tr h="824289">
                <a:tc>
                  <a:txBody>
                    <a:bodyPr/>
                    <a:lstStyle/>
                    <a:p>
                      <a:r>
                        <a:rPr lang="zh-CN" altLang="en-US" sz="4000" b="0" dirty="0">
                          <a:effectLst/>
                          <a:latin typeface="黑体" panose="02010609060101010101" pitchFamily="49" charset="-122"/>
                          <a:ea typeface="黑体" panose="02010609060101010101" pitchFamily="49" charset="-122"/>
                          <a:cs typeface="黑体" panose="02010609060101010101" pitchFamily="49" charset="-122"/>
                        </a:rPr>
                        <a:t>对    比</a:t>
                      </a:r>
                      <a:endParaRPr lang="zh-CN" altLang="en-US" sz="4000" b="0" dirty="0">
                        <a:solidFill>
                          <a:srgbClr val="FFC000"/>
                        </a:solidFill>
                        <a:effectLst/>
                        <a:latin typeface="黑体" panose="02010609060101010101" pitchFamily="49" charset="-122"/>
                        <a:ea typeface="黑体" panose="02010609060101010101" pitchFamily="49" charset="-122"/>
                        <a:cs typeface="黑体" panose="02010609060101010101" pitchFamily="49" charset="-122"/>
                      </a:endParaRPr>
                    </a:p>
                  </a:txBody>
                  <a:tcPr marL="182880" marR="182880" marT="91440" marB="91440"/>
                </a:tc>
                <a:tc>
                  <a:txBody>
                    <a:bodyPr/>
                    <a:lstStyle/>
                    <a:p>
                      <a:r>
                        <a:rPr lang="zh-CN" altLang="en-US" sz="4000" b="0" dirty="0">
                          <a:effectLst/>
                          <a:latin typeface="黑体" panose="02010609060101010101" pitchFamily="49" charset="-122"/>
                          <a:ea typeface="黑体" panose="02010609060101010101" pitchFamily="49" charset="-122"/>
                          <a:cs typeface="黑体" panose="02010609060101010101" pitchFamily="49" charset="-122"/>
                        </a:rPr>
                        <a:t>化 学 转 化</a:t>
                      </a:r>
                      <a:endParaRPr lang="zh-CN" altLang="en-US" sz="4000" b="0" dirty="0">
                        <a:solidFill>
                          <a:srgbClr val="FFC000"/>
                        </a:solidFill>
                        <a:effectLst/>
                        <a:latin typeface="黑体" panose="02010609060101010101" pitchFamily="49" charset="-122"/>
                        <a:ea typeface="黑体" panose="02010609060101010101" pitchFamily="49" charset="-122"/>
                        <a:cs typeface="黑体" panose="02010609060101010101" pitchFamily="49" charset="-122"/>
                      </a:endParaRPr>
                    </a:p>
                  </a:txBody>
                  <a:tcPr marL="182880" marR="182880" marT="91440" marB="91440"/>
                </a:tc>
                <a:tc>
                  <a:txBody>
                    <a:bodyPr/>
                    <a:lstStyle/>
                    <a:p>
                      <a:r>
                        <a:rPr lang="zh-CN" altLang="en-US" sz="4000" b="0" dirty="0">
                          <a:effectLst/>
                          <a:latin typeface="黑体" panose="02010609060101010101" pitchFamily="49" charset="-122"/>
                          <a:ea typeface="黑体" panose="02010609060101010101" pitchFamily="49" charset="-122"/>
                          <a:cs typeface="黑体" panose="02010609060101010101" pitchFamily="49" charset="-122"/>
                        </a:rPr>
                        <a:t>电 化 学 转 化</a:t>
                      </a:r>
                      <a:endParaRPr lang="zh-CN" altLang="en-US" sz="4000" b="0" dirty="0">
                        <a:solidFill>
                          <a:srgbClr val="FFC000"/>
                        </a:solidFill>
                        <a:effectLst/>
                        <a:latin typeface="黑体" panose="02010609060101010101" pitchFamily="49" charset="-122"/>
                        <a:ea typeface="黑体" panose="02010609060101010101" pitchFamily="49" charset="-122"/>
                        <a:cs typeface="黑体" panose="02010609060101010101" pitchFamily="49" charset="-122"/>
                      </a:endParaRPr>
                    </a:p>
                  </a:txBody>
                  <a:tcPr marL="182880" marR="182880" marT="91440" marB="91440"/>
                </a:tc>
              </a:tr>
              <a:tr h="1422748">
                <a:tc>
                  <a:txBody>
                    <a:bodyPr/>
                    <a:lstStyle/>
                    <a:p>
                      <a:pPr algn="l">
                        <a:lnSpc>
                          <a:spcPct val="150000"/>
                        </a:lnSpc>
                      </a:pPr>
                      <a:r>
                        <a:rPr lang="zh-CN" altLang="en-US" sz="4000" b="0" dirty="0">
                          <a:effectLst/>
                          <a:latin typeface="黑体" panose="02010609060101010101" pitchFamily="49" charset="-122"/>
                          <a:ea typeface="黑体" panose="02010609060101010101" pitchFamily="49" charset="-122"/>
                          <a:cs typeface="黑体" panose="02010609060101010101" pitchFamily="49" charset="-122"/>
                        </a:rPr>
                        <a:t>调节体系酸碱性</a:t>
                      </a:r>
                      <a:endParaRPr lang="zh-CN" altLang="en-US" sz="4000" b="0" dirty="0">
                        <a:solidFill>
                          <a:srgbClr val="FFFFFF"/>
                        </a:solidFill>
                        <a:effectLst/>
                        <a:latin typeface="黑体" panose="02010609060101010101" pitchFamily="49" charset="-122"/>
                        <a:ea typeface="黑体" panose="02010609060101010101" pitchFamily="49" charset="-122"/>
                        <a:cs typeface="黑体" panose="02010609060101010101" pitchFamily="49" charset="-122"/>
                      </a:endParaRPr>
                    </a:p>
                  </a:txBody>
                  <a:tcPr marL="182880" marR="182880" marT="91440" marB="91440"/>
                </a:tc>
                <a:tc>
                  <a:txBody>
                    <a:bodyPr/>
                    <a:lstStyle/>
                    <a:p>
                      <a:pPr algn="l">
                        <a:lnSpc>
                          <a:spcPct val="150000"/>
                        </a:lnSpc>
                      </a:pPr>
                      <a:r>
                        <a:rPr lang="zh-CN" altLang="en-US" sz="4000" b="0" dirty="0">
                          <a:effectLst/>
                          <a:latin typeface="黑体" panose="02010609060101010101" pitchFamily="49" charset="-122"/>
                          <a:ea typeface="黑体" panose="02010609060101010101" pitchFamily="49" charset="-122"/>
                          <a:cs typeface="黑体" panose="02010609060101010101" pitchFamily="49" charset="-122"/>
                        </a:rPr>
                        <a:t>加酸性或碱性物质</a:t>
                      </a:r>
                      <a:endParaRPr lang="zh-CN" altLang="en-US" sz="4000" b="0" dirty="0">
                        <a:solidFill>
                          <a:srgbClr val="FFFFFF"/>
                        </a:solidFill>
                        <a:effectLst/>
                        <a:latin typeface="黑体" panose="02010609060101010101" pitchFamily="49" charset="-122"/>
                        <a:ea typeface="黑体" panose="02010609060101010101" pitchFamily="49" charset="-122"/>
                        <a:cs typeface="黑体" panose="02010609060101010101" pitchFamily="49" charset="-122"/>
                      </a:endParaRPr>
                    </a:p>
                  </a:txBody>
                  <a:tcPr marL="182880" marR="182880" marT="91440" marB="91440"/>
                </a:tc>
                <a:tc>
                  <a:txBody>
                    <a:bodyPr/>
                    <a:lstStyle/>
                    <a:p>
                      <a:pPr algn="l">
                        <a:lnSpc>
                          <a:spcPct val="150000"/>
                        </a:lnSpc>
                      </a:pPr>
                      <a:r>
                        <a:rPr lang="zh-CN" altLang="en-US" sz="4000" b="0" dirty="0">
                          <a:effectLst/>
                          <a:latin typeface="黑体" panose="02010609060101010101" pitchFamily="49" charset="-122"/>
                          <a:ea typeface="黑体" panose="02010609060101010101" pitchFamily="49" charset="-122"/>
                          <a:cs typeface="黑体" panose="02010609060101010101" pitchFamily="49" charset="-122"/>
                        </a:rPr>
                        <a:t>通过电极让氢离子或氢氧根离子放电</a:t>
                      </a:r>
                      <a:endParaRPr lang="zh-CN" altLang="en-US" sz="4000" b="0" dirty="0">
                        <a:solidFill>
                          <a:srgbClr val="FFFFFF"/>
                        </a:solidFill>
                        <a:effectLst/>
                        <a:latin typeface="黑体" panose="02010609060101010101" pitchFamily="49" charset="-122"/>
                        <a:ea typeface="黑体" panose="02010609060101010101" pitchFamily="49" charset="-122"/>
                        <a:cs typeface="黑体" panose="02010609060101010101" pitchFamily="49" charset="-122"/>
                      </a:endParaRPr>
                    </a:p>
                  </a:txBody>
                  <a:tcPr marL="182880" marR="182880" marT="91440" marB="91440"/>
                </a:tc>
              </a:tr>
              <a:tr h="1422748">
                <a:tc>
                  <a:txBody>
                    <a:bodyPr/>
                    <a:lstStyle/>
                    <a:p>
                      <a:pPr algn="l">
                        <a:lnSpc>
                          <a:spcPct val="150000"/>
                        </a:lnSpc>
                      </a:pPr>
                      <a:r>
                        <a:rPr lang="zh-CN" altLang="en-US" sz="4000" b="0" dirty="0">
                          <a:effectLst/>
                          <a:latin typeface="黑体" panose="02010609060101010101" pitchFamily="49" charset="-122"/>
                          <a:ea typeface="黑体" panose="02010609060101010101" pitchFamily="49" charset="-122"/>
                          <a:cs typeface="黑体" panose="02010609060101010101" pitchFamily="49" charset="-122"/>
                        </a:rPr>
                        <a:t>元素的价态转化</a:t>
                      </a:r>
                      <a:endParaRPr lang="zh-CN" altLang="en-US" sz="4000" b="0" dirty="0">
                        <a:solidFill>
                          <a:srgbClr val="FFFFFF"/>
                        </a:solidFill>
                        <a:effectLst/>
                        <a:latin typeface="黑体" panose="02010609060101010101" pitchFamily="49" charset="-122"/>
                        <a:ea typeface="黑体" panose="02010609060101010101" pitchFamily="49" charset="-122"/>
                        <a:cs typeface="黑体" panose="02010609060101010101" pitchFamily="49" charset="-122"/>
                      </a:endParaRPr>
                    </a:p>
                  </a:txBody>
                  <a:tcPr marL="182880" marR="182880" marT="91440" marB="91440"/>
                </a:tc>
                <a:tc>
                  <a:txBody>
                    <a:bodyPr/>
                    <a:lstStyle/>
                    <a:p>
                      <a:pPr algn="l">
                        <a:lnSpc>
                          <a:spcPct val="150000"/>
                        </a:lnSpc>
                      </a:pPr>
                      <a:r>
                        <a:rPr lang="zh-CN" altLang="en-US" sz="4000" b="0" dirty="0">
                          <a:effectLst/>
                          <a:latin typeface="黑体" panose="02010609060101010101" pitchFamily="49" charset="-122"/>
                          <a:ea typeface="黑体" panose="02010609060101010101" pitchFamily="49" charset="-122"/>
                          <a:cs typeface="黑体" panose="02010609060101010101" pitchFamily="49" charset="-122"/>
                        </a:rPr>
                        <a:t>加氧化剂或还原剂</a:t>
                      </a:r>
                      <a:endParaRPr lang="zh-CN" altLang="en-US" sz="4000" b="0" dirty="0">
                        <a:solidFill>
                          <a:srgbClr val="FFFFFF"/>
                        </a:solidFill>
                        <a:effectLst/>
                        <a:latin typeface="黑体" panose="02010609060101010101" pitchFamily="49" charset="-122"/>
                        <a:ea typeface="黑体" panose="02010609060101010101" pitchFamily="49" charset="-122"/>
                        <a:cs typeface="黑体" panose="02010609060101010101" pitchFamily="49" charset="-122"/>
                      </a:endParaRPr>
                    </a:p>
                  </a:txBody>
                  <a:tcPr marL="182880" marR="182880" marT="91440" marB="91440"/>
                </a:tc>
                <a:tc>
                  <a:txBody>
                    <a:bodyPr/>
                    <a:lstStyle/>
                    <a:p>
                      <a:pPr algn="l">
                        <a:lnSpc>
                          <a:spcPct val="150000"/>
                        </a:lnSpc>
                      </a:pPr>
                      <a:r>
                        <a:rPr lang="zh-CN" altLang="en-US" sz="4000" b="0" dirty="0">
                          <a:effectLst/>
                          <a:latin typeface="黑体" panose="02010609060101010101" pitchFamily="49" charset="-122"/>
                          <a:ea typeface="黑体" panose="02010609060101010101" pitchFamily="49" charset="-122"/>
                          <a:cs typeface="黑体" panose="02010609060101010101" pitchFamily="49" charset="-122"/>
                        </a:rPr>
                        <a:t>通过电极反应让目标元素发生转化</a:t>
                      </a:r>
                      <a:endParaRPr lang="zh-CN" altLang="en-US" sz="4000" b="0" dirty="0">
                        <a:solidFill>
                          <a:srgbClr val="FFFFFF"/>
                        </a:solidFill>
                        <a:effectLst/>
                        <a:latin typeface="黑体" panose="02010609060101010101" pitchFamily="49" charset="-122"/>
                        <a:ea typeface="黑体" panose="02010609060101010101" pitchFamily="49" charset="-122"/>
                        <a:cs typeface="黑体" panose="02010609060101010101" pitchFamily="49" charset="-122"/>
                      </a:endParaRPr>
                    </a:p>
                  </a:txBody>
                  <a:tcPr marL="182880" marR="182880" marT="91440" marB="91440"/>
                </a:tc>
              </a:tr>
              <a:tr h="2642242">
                <a:tc>
                  <a:txBody>
                    <a:bodyPr/>
                    <a:lstStyle/>
                    <a:p>
                      <a:pPr algn="l">
                        <a:lnSpc>
                          <a:spcPct val="150000"/>
                        </a:lnSpc>
                      </a:pPr>
                      <a:r>
                        <a:rPr lang="zh-CN" altLang="en-US" sz="4000" b="0" dirty="0">
                          <a:effectLst/>
                          <a:latin typeface="黑体" panose="02010609060101010101" pitchFamily="49" charset="-122"/>
                          <a:ea typeface="黑体" panose="02010609060101010101" pitchFamily="49" charset="-122"/>
                          <a:cs typeface="黑体" panose="02010609060101010101" pitchFamily="49" charset="-122"/>
                        </a:rPr>
                        <a:t>富集提纯的方法</a:t>
                      </a:r>
                      <a:endParaRPr lang="zh-CN" altLang="en-US" sz="4000" b="0" dirty="0">
                        <a:solidFill>
                          <a:srgbClr val="FFFFFF"/>
                        </a:solidFill>
                        <a:effectLst/>
                        <a:latin typeface="黑体" panose="02010609060101010101" pitchFamily="49" charset="-122"/>
                        <a:ea typeface="黑体" panose="02010609060101010101" pitchFamily="49" charset="-122"/>
                        <a:cs typeface="黑体" panose="02010609060101010101" pitchFamily="49" charset="-122"/>
                      </a:endParaRPr>
                    </a:p>
                  </a:txBody>
                  <a:tcPr marL="182880" marR="182880" marT="91440" marB="91440"/>
                </a:tc>
                <a:tc>
                  <a:txBody>
                    <a:bodyPr/>
                    <a:lstStyle/>
                    <a:p>
                      <a:pPr algn="l">
                        <a:lnSpc>
                          <a:spcPct val="150000"/>
                        </a:lnSpc>
                      </a:pPr>
                      <a:r>
                        <a:rPr lang="zh-CN" altLang="en-US" sz="4000" b="0" dirty="0">
                          <a:effectLst/>
                          <a:latin typeface="黑体" panose="02010609060101010101" pitchFamily="49" charset="-122"/>
                          <a:ea typeface="黑体" panose="02010609060101010101" pitchFamily="49" charset="-122"/>
                          <a:cs typeface="黑体" panose="02010609060101010101" pitchFamily="49" charset="-122"/>
                        </a:rPr>
                        <a:t>通过沉淀</a:t>
                      </a:r>
                      <a:r>
                        <a:rPr lang="zh-CN" altLang="en-US" sz="4000" b="0" dirty="0" smtClean="0">
                          <a:effectLst/>
                          <a:latin typeface="黑体" panose="02010609060101010101" pitchFamily="49" charset="-122"/>
                          <a:ea typeface="黑体" panose="02010609060101010101" pitchFamily="49" charset="-122"/>
                          <a:cs typeface="黑体" panose="02010609060101010101" pitchFamily="49" charset="-122"/>
                        </a:rPr>
                        <a:t>反应等</a:t>
                      </a:r>
                      <a:endParaRPr lang="zh-CN" altLang="en-US" sz="4000" b="0" dirty="0">
                        <a:solidFill>
                          <a:srgbClr val="FFFFFF"/>
                        </a:solidFill>
                        <a:effectLst/>
                        <a:latin typeface="黑体" panose="02010609060101010101" pitchFamily="49" charset="-122"/>
                        <a:ea typeface="黑体" panose="02010609060101010101" pitchFamily="49" charset="-122"/>
                        <a:cs typeface="黑体" panose="02010609060101010101" pitchFamily="49" charset="-122"/>
                      </a:endParaRPr>
                    </a:p>
                  </a:txBody>
                  <a:tcPr marL="182880" marR="182880" marT="91440" marB="91440"/>
                </a:tc>
                <a:tc>
                  <a:txBody>
                    <a:bodyPr/>
                    <a:lstStyle/>
                    <a:p>
                      <a:pPr algn="l">
                        <a:lnSpc>
                          <a:spcPct val="150000"/>
                        </a:lnSpc>
                      </a:pPr>
                      <a:r>
                        <a:rPr lang="zh-CN" altLang="en-US" sz="4000" b="0" dirty="0">
                          <a:effectLst/>
                          <a:latin typeface="黑体" panose="02010609060101010101" pitchFamily="49" charset="-122"/>
                          <a:ea typeface="黑体" panose="02010609060101010101" pitchFamily="49" charset="-122"/>
                          <a:cs typeface="黑体" panose="02010609060101010101" pitchFamily="49" charset="-122"/>
                        </a:rPr>
                        <a:t>通过判断微粒的运动方向，利用阴、阳离子膜对微粒选择“放行”或者“阻挡”将其留在某个区域</a:t>
                      </a:r>
                      <a:endParaRPr lang="zh-CN" altLang="en-US" sz="4000" b="0" dirty="0">
                        <a:solidFill>
                          <a:srgbClr val="FFFFFF"/>
                        </a:solidFill>
                        <a:effectLst/>
                        <a:latin typeface="黑体" panose="02010609060101010101" pitchFamily="49" charset="-122"/>
                        <a:ea typeface="黑体" panose="02010609060101010101" pitchFamily="49" charset="-122"/>
                        <a:cs typeface="黑体" panose="02010609060101010101" pitchFamily="49" charset="-122"/>
                      </a:endParaRPr>
                    </a:p>
                  </a:txBody>
                  <a:tcPr marL="182880" marR="182880" marT="91440" marB="91440"/>
                </a:tc>
              </a:tr>
            </a:tbl>
          </a:graphicData>
        </a:graphic>
      </p:graphicFrame>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0" y="1661731"/>
            <a:ext cx="14051902" cy="93358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zh-CN" altLang="en-US" sz="5400" i="0" dirty="0">
                <a:solidFill>
                  <a:srgbClr val="FFC000">
                    <a:alpha val="80000"/>
                  </a:srgbClr>
                </a:solidFill>
                <a:effectLst/>
                <a:latin typeface="黑体" panose="02010609060101010101" pitchFamily="49" charset="-122"/>
                <a:ea typeface="黑体" panose="02010609060101010101" pitchFamily="49" charset="-122"/>
              </a:rPr>
              <a:t>     工业生产类综合问题分析解释要点</a:t>
            </a:r>
            <a:endParaRPr lang="zh-CN" altLang="en-US" sz="5400" i="0" dirty="0">
              <a:solidFill>
                <a:srgbClr val="FFC000">
                  <a:alpha val="80000"/>
                </a:srgbClr>
              </a:solidFill>
              <a:effectLst/>
              <a:latin typeface="黑体" panose="02010609060101010101" pitchFamily="49" charset="-122"/>
              <a:ea typeface="黑体" panose="02010609060101010101" pitchFamily="49" charset="-122"/>
            </a:endParaRPr>
          </a:p>
        </p:txBody>
      </p:sp>
      <p:sp>
        <p:nvSpPr>
          <p:cNvPr id="5" name="圆角矩形 19"/>
          <p:cNvSpPr/>
          <p:nvPr/>
        </p:nvSpPr>
        <p:spPr>
          <a:xfrm>
            <a:off x="2421387"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确定目标反应</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6" name="圆角矩形 9"/>
          <p:cNvSpPr/>
          <p:nvPr/>
        </p:nvSpPr>
        <p:spPr>
          <a:xfrm>
            <a:off x="5701441"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寻找角度</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8" name="圆角矩形 14"/>
          <p:cNvSpPr/>
          <p:nvPr/>
        </p:nvSpPr>
        <p:spPr>
          <a:xfrm>
            <a:off x="8981495"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确定自变量</a:t>
            </a:r>
            <a:endParaRPr lang="en-US" altLang="zh-CN" sz="3200" i="0" dirty="0">
              <a:solidFill>
                <a:srgbClr val="FFFFFF"/>
              </a:solidFill>
              <a:effectLst/>
              <a:latin typeface="黑体" panose="02010609060101010101" pitchFamily="49" charset="-122"/>
              <a:ea typeface="黑体" panose="02010609060101010101" pitchFamily="49" charset="-122"/>
            </a:endParaRPr>
          </a:p>
          <a:p>
            <a:pPr algn="ctr"/>
            <a:r>
              <a:rPr lang="zh-CN" altLang="en-US" sz="3200" i="0" dirty="0">
                <a:solidFill>
                  <a:srgbClr val="FFFFFF"/>
                </a:solidFill>
                <a:effectLst/>
                <a:latin typeface="黑体" panose="02010609060101010101" pitchFamily="49" charset="-122"/>
                <a:ea typeface="黑体" panose="02010609060101010101" pitchFamily="49" charset="-122"/>
              </a:rPr>
              <a:t>与因变量</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10" name="圆角矩形 15"/>
          <p:cNvSpPr/>
          <p:nvPr/>
        </p:nvSpPr>
        <p:spPr>
          <a:xfrm>
            <a:off x="12261549"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确定相互关联的因素或反应</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12" name="圆角矩形 16"/>
          <p:cNvSpPr/>
          <p:nvPr/>
        </p:nvSpPr>
        <p:spPr>
          <a:xfrm>
            <a:off x="15460921" y="2786154"/>
            <a:ext cx="2768684" cy="1090127"/>
          </a:xfrm>
          <a:prstGeom prst="roundRect">
            <a:avLst/>
          </a:prstGeom>
          <a:noFill/>
          <a:ln w="57150">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图像数据结果</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14" name="圆角矩形 17"/>
          <p:cNvSpPr/>
          <p:nvPr/>
        </p:nvSpPr>
        <p:spPr>
          <a:xfrm>
            <a:off x="18821658"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关联分析解释</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cxnSp>
        <p:nvCxnSpPr>
          <p:cNvPr id="17" name="直接箭头连接符 16"/>
          <p:cNvCxnSpPr>
            <a:stCxn id="5" idx="3"/>
            <a:endCxn id="6" idx="1"/>
          </p:cNvCxnSpPr>
          <p:nvPr/>
        </p:nvCxnSpPr>
        <p:spPr>
          <a:xfrm>
            <a:off x="5190071" y="3693440"/>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8" name="直接箭头连接符 17"/>
          <p:cNvCxnSpPr/>
          <p:nvPr/>
        </p:nvCxnSpPr>
        <p:spPr>
          <a:xfrm>
            <a:off x="8470125" y="3693440"/>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9" name="直接箭头连接符 18"/>
          <p:cNvCxnSpPr/>
          <p:nvPr/>
        </p:nvCxnSpPr>
        <p:spPr>
          <a:xfrm>
            <a:off x="11750179" y="3667737"/>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0" name="直接箭头连接符 19"/>
          <p:cNvCxnSpPr/>
          <p:nvPr/>
        </p:nvCxnSpPr>
        <p:spPr>
          <a:xfrm>
            <a:off x="15030233" y="3698277"/>
            <a:ext cx="374760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4" name="TextBox 12"/>
          <p:cNvSpPr txBox="1"/>
          <p:nvPr/>
        </p:nvSpPr>
        <p:spPr>
          <a:xfrm>
            <a:off x="2667206" y="8150256"/>
            <a:ext cx="1670886" cy="1716262"/>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物质的转化</a:t>
            </a:r>
            <a:endParaRPr lang="zh-CN" altLang="en-US" dirty="0"/>
          </a:p>
        </p:txBody>
      </p:sp>
      <p:sp>
        <p:nvSpPr>
          <p:cNvPr id="25" name="TextBox 13"/>
          <p:cNvSpPr txBox="1"/>
          <p:nvPr/>
        </p:nvSpPr>
        <p:spPr>
          <a:xfrm>
            <a:off x="5970346" y="9789587"/>
            <a:ext cx="2598296" cy="787109"/>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物质性质</a:t>
            </a:r>
            <a:endParaRPr lang="zh-CN" altLang="en-US" dirty="0"/>
          </a:p>
        </p:txBody>
      </p:sp>
      <p:cxnSp>
        <p:nvCxnSpPr>
          <p:cNvPr id="26" name="直接箭头连接符 25"/>
          <p:cNvCxnSpPr/>
          <p:nvPr/>
        </p:nvCxnSpPr>
        <p:spPr>
          <a:xfrm>
            <a:off x="4559589" y="9634748"/>
            <a:ext cx="1189259" cy="566749"/>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7" name="TextBox 16"/>
          <p:cNvSpPr txBox="1"/>
          <p:nvPr/>
        </p:nvSpPr>
        <p:spPr>
          <a:xfrm>
            <a:off x="5874137" y="6392962"/>
            <a:ext cx="671181" cy="2670952"/>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条件优化</a:t>
            </a:r>
            <a:endParaRPr lang="zh-CN" altLang="en-US" dirty="0"/>
          </a:p>
        </p:txBody>
      </p:sp>
      <p:cxnSp>
        <p:nvCxnSpPr>
          <p:cNvPr id="28" name="直接箭头连接符 27"/>
          <p:cNvCxnSpPr/>
          <p:nvPr/>
        </p:nvCxnSpPr>
        <p:spPr>
          <a:xfrm flipV="1">
            <a:off x="7066841" y="10677588"/>
            <a:ext cx="2" cy="1"/>
          </a:xfrm>
          <a:prstGeom prst="straightConnector1">
            <a:avLst/>
          </a:prstGeom>
          <a:noFill/>
          <a:ln w="9525" cap="flat">
            <a:solidFill>
              <a:srgbClr val="FFFFFF"/>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29" name="直接箭头连接符 28"/>
          <p:cNvCxnSpPr/>
          <p:nvPr/>
        </p:nvCxnSpPr>
        <p:spPr>
          <a:xfrm flipV="1">
            <a:off x="4586658" y="8150256"/>
            <a:ext cx="989140" cy="53691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1" name="直接连接符 30"/>
          <p:cNvCxnSpPr/>
          <p:nvPr/>
        </p:nvCxnSpPr>
        <p:spPr>
          <a:xfrm>
            <a:off x="9289081" y="12316417"/>
            <a:ext cx="0" cy="0"/>
          </a:xfrm>
          <a:prstGeom prst="line">
            <a:avLst/>
          </a:prstGeom>
          <a:noFill/>
          <a:ln w="9525" cap="flat">
            <a:solidFill>
              <a:srgbClr val="FFFFFF"/>
            </a:solidFill>
            <a:prstDash val="solid"/>
            <a:miter lim="400000"/>
          </a:ln>
          <a:effectLst/>
          <a:sp3d/>
        </p:spPr>
        <p:style>
          <a:lnRef idx="0">
            <a:scrgbClr r="0" g="0" b="0"/>
          </a:lnRef>
          <a:fillRef idx="0">
            <a:scrgbClr r="0" g="0" b="0"/>
          </a:fillRef>
          <a:effectRef idx="0">
            <a:scrgbClr r="0" g="0" b="0"/>
          </a:effectRef>
          <a:fontRef idx="none"/>
        </p:style>
      </p:cxnSp>
      <p:cxnSp>
        <p:nvCxnSpPr>
          <p:cNvPr id="32" name="直接箭头连接符 31"/>
          <p:cNvCxnSpPr/>
          <p:nvPr/>
        </p:nvCxnSpPr>
        <p:spPr>
          <a:xfrm>
            <a:off x="8725810" y="10025835"/>
            <a:ext cx="766916"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3" name="直接箭头连接符 32"/>
          <p:cNvCxnSpPr/>
          <p:nvPr/>
        </p:nvCxnSpPr>
        <p:spPr>
          <a:xfrm flipV="1">
            <a:off x="6722574" y="7695477"/>
            <a:ext cx="766916" cy="8"/>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4" name="TextBox 55"/>
          <p:cNvSpPr txBox="1"/>
          <p:nvPr/>
        </p:nvSpPr>
        <p:spPr>
          <a:xfrm>
            <a:off x="8568642" y="6060598"/>
            <a:ext cx="2088225" cy="933588"/>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化学反应速率</a:t>
            </a:r>
            <a:endParaRPr lang="zh-CN" altLang="en-US" dirty="0"/>
          </a:p>
        </p:txBody>
      </p:sp>
      <p:cxnSp>
        <p:nvCxnSpPr>
          <p:cNvPr id="36" name="直接箭头连接符 35"/>
          <p:cNvCxnSpPr/>
          <p:nvPr/>
        </p:nvCxnSpPr>
        <p:spPr>
          <a:xfrm>
            <a:off x="7618799" y="6624536"/>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8" name="TextBox 64"/>
          <p:cNvSpPr txBox="1"/>
          <p:nvPr/>
        </p:nvSpPr>
        <p:spPr>
          <a:xfrm>
            <a:off x="9721994" y="9789587"/>
            <a:ext cx="3309310" cy="78711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陌生方程式考查</a:t>
            </a:r>
            <a:endParaRPr lang="zh-CN" altLang="en-US" dirty="0"/>
          </a:p>
        </p:txBody>
      </p:sp>
      <p:sp>
        <p:nvSpPr>
          <p:cNvPr id="42" name="TextBox 48"/>
          <p:cNvSpPr txBox="1"/>
          <p:nvPr/>
        </p:nvSpPr>
        <p:spPr>
          <a:xfrm>
            <a:off x="13496801" y="6973352"/>
            <a:ext cx="2195975"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单一反应单一变量</a:t>
            </a:r>
            <a:endParaRPr lang="en-US" altLang="zh-CN" dirty="0"/>
          </a:p>
        </p:txBody>
      </p:sp>
      <p:sp>
        <p:nvSpPr>
          <p:cNvPr id="43" name="TextBox 51"/>
          <p:cNvSpPr txBox="1"/>
          <p:nvPr/>
        </p:nvSpPr>
        <p:spPr>
          <a:xfrm>
            <a:off x="16767352" y="6973351"/>
            <a:ext cx="1922879"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altLang="zh-CN" dirty="0"/>
          </a:p>
          <a:p>
            <a:r>
              <a:rPr lang="zh-CN" altLang="en-US" dirty="0"/>
              <a:t>因素叠加</a:t>
            </a:r>
            <a:endParaRPr lang="en-US" altLang="zh-CN" dirty="0"/>
          </a:p>
          <a:p>
            <a:r>
              <a:rPr lang="zh-CN" altLang="en-US" dirty="0"/>
              <a:t>反应叠加</a:t>
            </a:r>
            <a:endParaRPr lang="en-US" altLang="zh-CN" dirty="0"/>
          </a:p>
          <a:p>
            <a:endParaRPr lang="en-US" altLang="zh-CN" dirty="0"/>
          </a:p>
        </p:txBody>
      </p:sp>
      <p:sp>
        <p:nvSpPr>
          <p:cNvPr id="44" name="TextBox 53"/>
          <p:cNvSpPr txBox="1"/>
          <p:nvPr/>
        </p:nvSpPr>
        <p:spPr>
          <a:xfrm>
            <a:off x="16596692" y="8894251"/>
            <a:ext cx="2061889" cy="895336"/>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隐性因素</a:t>
            </a:r>
            <a:endParaRPr lang="en-US" altLang="zh-CN" dirty="0"/>
          </a:p>
        </p:txBody>
      </p:sp>
      <p:sp>
        <p:nvSpPr>
          <p:cNvPr id="45" name="TextBox 54"/>
          <p:cNvSpPr txBox="1"/>
          <p:nvPr/>
        </p:nvSpPr>
        <p:spPr>
          <a:xfrm>
            <a:off x="19384447" y="7004348"/>
            <a:ext cx="2061879" cy="122746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相互关联和竞争</a:t>
            </a:r>
            <a:endParaRPr lang="en-US" altLang="zh-CN" dirty="0"/>
          </a:p>
        </p:txBody>
      </p:sp>
      <p:sp>
        <p:nvSpPr>
          <p:cNvPr id="50" name="TextBox 49"/>
          <p:cNvSpPr txBox="1"/>
          <p:nvPr/>
        </p:nvSpPr>
        <p:spPr>
          <a:xfrm>
            <a:off x="11838784" y="6525306"/>
            <a:ext cx="708583" cy="2167366"/>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影响因素</a:t>
            </a:r>
            <a:endParaRPr lang="en-US" altLang="zh-CN" dirty="0"/>
          </a:p>
        </p:txBody>
      </p:sp>
      <p:cxnSp>
        <p:nvCxnSpPr>
          <p:cNvPr id="68" name="直接连接符 67"/>
          <p:cNvCxnSpPr/>
          <p:nvPr/>
        </p:nvCxnSpPr>
        <p:spPr>
          <a:xfrm flipH="1" flipV="1">
            <a:off x="7614151" y="6624536"/>
            <a:ext cx="4648" cy="2186815"/>
          </a:xfrm>
          <a:prstGeom prst="line">
            <a:avLst/>
          </a:prstGeom>
          <a:noFill/>
          <a:ln w="57150" cap="flat">
            <a:solidFill>
              <a:srgbClr val="D2A10A"/>
            </a:solidFill>
            <a:prstDash val="solid"/>
            <a:miter lim="400000"/>
            <a:headEnd type="none" w="med" len="med"/>
            <a:tailEnd type="none" w="med" len="med"/>
          </a:ln>
          <a:effectLst/>
          <a:sp3d/>
        </p:spPr>
        <p:style>
          <a:lnRef idx="0">
            <a:scrgbClr r="0" g="0" b="0"/>
          </a:lnRef>
          <a:fillRef idx="0">
            <a:scrgbClr r="0" g="0" b="0"/>
          </a:fillRef>
          <a:effectRef idx="0">
            <a:scrgbClr r="0" g="0" b="0"/>
          </a:effectRef>
          <a:fontRef idx="none"/>
        </p:style>
      </p:cxnSp>
      <p:cxnSp>
        <p:nvCxnSpPr>
          <p:cNvPr id="81" name="直接箭头连接符 80"/>
          <p:cNvCxnSpPr/>
          <p:nvPr/>
        </p:nvCxnSpPr>
        <p:spPr>
          <a:xfrm>
            <a:off x="10745472" y="6525306"/>
            <a:ext cx="100470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2" name="直接箭头连接符 81"/>
          <p:cNvCxnSpPr/>
          <p:nvPr/>
        </p:nvCxnSpPr>
        <p:spPr>
          <a:xfrm>
            <a:off x="12845706" y="7570071"/>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3" name="直接箭头连接符 82"/>
          <p:cNvCxnSpPr/>
          <p:nvPr/>
        </p:nvCxnSpPr>
        <p:spPr>
          <a:xfrm>
            <a:off x="15989682" y="7505014"/>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4" name="直接箭头连接符 83"/>
          <p:cNvCxnSpPr/>
          <p:nvPr/>
        </p:nvCxnSpPr>
        <p:spPr>
          <a:xfrm>
            <a:off x="18821658" y="7505014"/>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5" name="文本框 84"/>
          <p:cNvSpPr txBox="1"/>
          <p:nvPr/>
        </p:nvSpPr>
        <p:spPr>
          <a:xfrm>
            <a:off x="315775" y="4632156"/>
            <a:ext cx="14051902" cy="93358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54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rPr>
              <a:t>工业生产类综合问题解决思路</a:t>
            </a:r>
            <a:endParaRPr kumimoji="0" lang="zh-CN" altLang="en-US" sz="54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endParaRPr>
          </a:p>
        </p:txBody>
      </p:sp>
      <p:sp>
        <p:nvSpPr>
          <p:cNvPr id="47" name="TextBox 55"/>
          <p:cNvSpPr txBox="1"/>
          <p:nvPr/>
        </p:nvSpPr>
        <p:spPr>
          <a:xfrm>
            <a:off x="8568642" y="8321427"/>
            <a:ext cx="2088225" cy="742488"/>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化学平衡</a:t>
            </a:r>
            <a:endParaRPr lang="zh-CN" altLang="en-US" dirty="0"/>
          </a:p>
        </p:txBody>
      </p:sp>
      <p:cxnSp>
        <p:nvCxnSpPr>
          <p:cNvPr id="51" name="直接箭头连接符 50"/>
          <p:cNvCxnSpPr/>
          <p:nvPr/>
        </p:nvCxnSpPr>
        <p:spPr>
          <a:xfrm>
            <a:off x="7618799" y="8811351"/>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3" name="直接箭头连接符 52"/>
          <p:cNvCxnSpPr/>
          <p:nvPr/>
        </p:nvCxnSpPr>
        <p:spPr>
          <a:xfrm>
            <a:off x="10774063" y="8692671"/>
            <a:ext cx="100470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 name="右大括号 3"/>
          <p:cNvSpPr/>
          <p:nvPr/>
        </p:nvSpPr>
        <p:spPr>
          <a:xfrm rot="16200000" flipH="1" flipV="1">
            <a:off x="17320110" y="5486702"/>
            <a:ext cx="420821" cy="6140746"/>
          </a:xfrm>
          <a:prstGeom prst="rightBrac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Tree>
  </p:cSld>
  <p:clrMapOvr>
    <a:masterClrMapping/>
  </p:clrMapOvr>
  <p:transition spd="med" advTm="152455"/>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94512" y="2520378"/>
            <a:ext cx="21219440" cy="1403740"/>
          </a:xfrm>
        </p:spPr>
        <p:txBody>
          <a:bodyPr>
            <a:normAutofit/>
          </a:bodyPr>
          <a:lstStyle/>
          <a:p>
            <a:r>
              <a:rPr lang="zh-CN" altLang="en-US" sz="5400" dirty="0">
                <a:solidFill>
                  <a:srgbClr val="FFC000"/>
                </a:solidFill>
                <a:latin typeface="黑体" panose="02010609060101010101" pitchFamily="49" charset="-122"/>
                <a:ea typeface="黑体" panose="02010609060101010101" pitchFamily="49" charset="-122"/>
              </a:rPr>
              <a:t>工业生产类综合问题的特点</a:t>
            </a:r>
            <a:endParaRPr lang="zh-CN" altLang="en-US" sz="5400" dirty="0">
              <a:solidFill>
                <a:srgbClr val="FFC000"/>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247314" y="5192160"/>
            <a:ext cx="18266638" cy="3639400"/>
          </a:xfrm>
        </p:spPr>
        <p:txBody>
          <a:bodyPr>
            <a:normAutofit fontScale="70000" lnSpcReduction="20000"/>
          </a:bodyPr>
          <a:lstStyle/>
          <a:p>
            <a:pPr marL="0" indent="0">
              <a:buNone/>
            </a:pPr>
            <a:r>
              <a:rPr lang="zh-CN" altLang="en-US" sz="7100" i="0" dirty="0">
                <a:solidFill>
                  <a:srgbClr val="FFFFFF"/>
                </a:solidFill>
                <a:effectLst/>
                <a:latin typeface="黑体" panose="02010609060101010101" pitchFamily="49" charset="-122"/>
                <a:ea typeface="黑体" panose="02010609060101010101" pitchFamily="49" charset="-122"/>
              </a:rPr>
              <a:t>切入：物质的制备、自然资源利用、废旧资源回收</a:t>
            </a:r>
            <a:endParaRPr lang="en-US" altLang="zh-CN" sz="7100" i="0" dirty="0">
              <a:solidFill>
                <a:srgbClr val="FFFFFF"/>
              </a:solidFill>
              <a:effectLst/>
              <a:latin typeface="黑体" panose="02010609060101010101" pitchFamily="49" charset="-122"/>
              <a:ea typeface="黑体" panose="02010609060101010101" pitchFamily="49" charset="-122"/>
            </a:endParaRPr>
          </a:p>
          <a:p>
            <a:pPr marL="0" indent="0">
              <a:buNone/>
            </a:pPr>
            <a:r>
              <a:rPr lang="zh-CN" altLang="en-US" sz="7100" i="0" dirty="0">
                <a:solidFill>
                  <a:srgbClr val="FFFFFF"/>
                </a:solidFill>
                <a:effectLst/>
                <a:latin typeface="黑体" panose="02010609060101010101" pitchFamily="49" charset="-122"/>
                <a:ea typeface="黑体" panose="02010609060101010101" pitchFamily="49" charset="-122"/>
              </a:rPr>
              <a:t>涵盖：元素化合物知识、实验操作原理、化学反应原理</a:t>
            </a:r>
            <a:endParaRPr lang="en-US" altLang="zh-CN" sz="7100" i="0" dirty="0">
              <a:solidFill>
                <a:srgbClr val="FFFFFF"/>
              </a:solidFill>
              <a:effectLst/>
              <a:latin typeface="黑体" panose="02010609060101010101" pitchFamily="49" charset="-122"/>
              <a:ea typeface="黑体" panose="02010609060101010101" pitchFamily="49" charset="-122"/>
            </a:endParaRPr>
          </a:p>
          <a:p>
            <a:pPr marL="0" indent="0">
              <a:buNone/>
            </a:pPr>
            <a:r>
              <a:rPr lang="zh-CN" altLang="en-US" sz="7100" i="0" dirty="0">
                <a:solidFill>
                  <a:srgbClr val="FFFFFF"/>
                </a:solidFill>
                <a:effectLst/>
                <a:latin typeface="黑体" panose="02010609060101010101" pitchFamily="49" charset="-122"/>
                <a:ea typeface="黑体" panose="02010609060101010101" pitchFamily="49" charset="-122"/>
              </a:rPr>
              <a:t>信息：流程图、数据、关键词</a:t>
            </a:r>
            <a:endParaRPr lang="en-US" altLang="zh-CN" sz="7100" i="0" dirty="0">
              <a:solidFill>
                <a:srgbClr val="FFFFFF"/>
              </a:solidFill>
              <a:effectLst/>
              <a:latin typeface="黑体" panose="02010609060101010101" pitchFamily="49" charset="-122"/>
              <a:ea typeface="黑体" panose="02010609060101010101" pitchFamily="49" charset="-122"/>
            </a:endParaRPr>
          </a:p>
          <a:p>
            <a:endParaRPr lang="zh-CN" altLang="en-US" dirty="0">
              <a:solidFill>
                <a:srgbClr val="FFFFFF"/>
              </a:solidFill>
            </a:endParaRPr>
          </a:p>
        </p:txBody>
      </p:sp>
      <p:sp>
        <p:nvSpPr>
          <p:cNvPr id="5" name="文本框 4"/>
          <p:cNvSpPr txBox="1"/>
          <p:nvPr/>
        </p:nvSpPr>
        <p:spPr>
          <a:xfrm>
            <a:off x="3581400" y="4059815"/>
            <a:ext cx="16764000" cy="4838700"/>
          </a:xfrm>
          <a:prstGeom prst="rect">
            <a:avLst/>
          </a:prstGeom>
          <a:noFill/>
          <a:ln w="5715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56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endParaRPr>
          </a:p>
        </p:txBody>
      </p:sp>
    </p:spTree>
  </p:cSld>
  <p:clrMapOvr>
    <a:masterClrMapping/>
  </p:clrMapOvr>
  <mc:AlternateContent xmlns:mc="http://schemas.openxmlformats.org/markup-compatibility/2006">
    <mc:Choice xmlns:p14="http://schemas.microsoft.com/office/powerpoint/2010/main" Requires="p14">
      <p:transition spd="slow" p14:dur="2000" advTm="48920"/>
    </mc:Choice>
    <mc:Fallback>
      <p:transition spd="slow" advTm="4892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5" name="主讲人：X X老师"/>
          <p:cNvSpPr txBox="1"/>
          <p:nvPr/>
        </p:nvSpPr>
        <p:spPr>
          <a:xfrm>
            <a:off x="8105284" y="8145857"/>
            <a:ext cx="7620349" cy="1784947"/>
          </a:xfrm>
          <a:prstGeom prst="rect">
            <a:avLst/>
          </a:prstGeom>
          <a:ln w="12700">
            <a:miter lim="400000"/>
          </a:ln>
        </p:spPr>
        <p:txBody>
          <a:bodyPr lIns="50799" tIns="50799" rIns="50799" bIns="50799" anchor="b">
            <a:noAutofit/>
          </a:bodyPr>
          <a:lstStyle>
            <a:lvl1pPr defTabSz="363220">
              <a:defRPr sz="6380" i="0">
                <a:solidFill>
                  <a:srgbClr val="F4D799"/>
                </a:solidFill>
                <a:effectLst>
                  <a:outerShdw blurRad="11176" dist="11176" dir="16200000" rotWithShape="0">
                    <a:srgbClr val="000000">
                      <a:alpha val="34000"/>
                    </a:srgbClr>
                  </a:outerShdw>
                </a:effectLst>
                <a:latin typeface="+mn-lt"/>
                <a:ea typeface="+mn-ea"/>
                <a:cs typeface="+mn-cs"/>
                <a:sym typeface="Helvetica Neue"/>
              </a:defRPr>
            </a:lvl1pPr>
          </a:lstStyle>
          <a:p>
            <a:endParaRPr sz="6100" dirty="0"/>
          </a:p>
        </p:txBody>
      </p:sp>
      <p:sp>
        <p:nvSpPr>
          <p:cNvPr id="26" name="初中语文二年级"/>
          <p:cNvSpPr txBox="1"/>
          <p:nvPr/>
        </p:nvSpPr>
        <p:spPr>
          <a:xfrm>
            <a:off x="7623524" y="6888914"/>
            <a:ext cx="8721379" cy="1549451"/>
          </a:xfrm>
          <a:prstGeom prst="rect">
            <a:avLst/>
          </a:prstGeom>
          <a:ln w="12700">
            <a:miter lim="400000"/>
          </a:ln>
        </p:spPr>
        <p:txBody>
          <a:bodyPr lIns="50799" tIns="50799" rIns="50799" bIns="50799" anchor="b">
            <a:normAutofit/>
          </a:bodyPr>
          <a:lstStyle>
            <a:lvl1pPr defTabSz="462280">
              <a:defRPr sz="8120" i="0">
                <a:solidFill>
                  <a:srgbClr val="F4D799"/>
                </a:solidFill>
                <a:effectLst>
                  <a:outerShdw blurRad="14224" dist="14224" dir="16200000" rotWithShape="0">
                    <a:srgbClr val="000000">
                      <a:alpha val="34000"/>
                    </a:srgbClr>
                  </a:outerShdw>
                </a:effectLst>
                <a:latin typeface="+mn-lt"/>
                <a:ea typeface="+mn-ea"/>
                <a:cs typeface="+mn-cs"/>
                <a:sym typeface="Helvetica Neue"/>
              </a:defRPr>
            </a:lvl1pPr>
          </a:lstStyle>
          <a:p>
            <a:endParaRPr dirty="0"/>
          </a:p>
        </p:txBody>
      </p:sp>
      <p:sp>
        <p:nvSpPr>
          <p:cNvPr id="27" name="内容占位符 2"/>
          <p:cNvSpPr txBox="1"/>
          <p:nvPr/>
        </p:nvSpPr>
        <p:spPr>
          <a:xfrm>
            <a:off x="3209615" y="2004830"/>
            <a:ext cx="16997329" cy="8104298"/>
          </a:xfrm>
          <a:prstGeom prst="rect">
            <a:avLst/>
          </a:prstGeom>
          <a:ln w="38100">
            <a:noFill/>
          </a:ln>
        </p:spPr>
        <p:txBody>
          <a:bodyPr>
            <a:normAutofit lnSpcReduction="10000"/>
          </a:bodyPr>
          <a:lstStyle>
            <a:lvl1pPr marL="673100" marR="0" indent="-673100" algn="l" defTabSz="825500" rtl="0" latinLnBrk="0">
              <a:lnSpc>
                <a:spcPct val="120000"/>
              </a:lnSpc>
              <a:spcBef>
                <a:spcPts val="4500"/>
              </a:spcBef>
              <a:spcAft>
                <a:spcPts val="0"/>
              </a:spcAft>
              <a:buClrTx/>
              <a:buSzPct val="50000"/>
              <a:buFontTx/>
              <a:buBlip>
                <a:blip r:embed="rId1"/>
              </a:buBlip>
              <a:defRPr sz="58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1pPr>
            <a:lvl2pPr marL="1346200" marR="0" indent="-673100" algn="l" defTabSz="825500" rtl="0" latinLnBrk="0">
              <a:lnSpc>
                <a:spcPct val="120000"/>
              </a:lnSpc>
              <a:spcBef>
                <a:spcPts val="4500"/>
              </a:spcBef>
              <a:spcAft>
                <a:spcPts val="0"/>
              </a:spcAft>
              <a:buClrTx/>
              <a:buSzPct val="50000"/>
              <a:buFontTx/>
              <a:buBlip>
                <a:blip r:embed="rId1"/>
              </a:buBlip>
              <a:defRPr sz="58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2pPr>
            <a:lvl3pPr marL="2019300" marR="0" indent="-673100" algn="l" defTabSz="825500" rtl="0" latinLnBrk="0">
              <a:lnSpc>
                <a:spcPct val="120000"/>
              </a:lnSpc>
              <a:spcBef>
                <a:spcPts val="4500"/>
              </a:spcBef>
              <a:spcAft>
                <a:spcPts val="0"/>
              </a:spcAft>
              <a:buClrTx/>
              <a:buSzPct val="50000"/>
              <a:buFontTx/>
              <a:buBlip>
                <a:blip r:embed="rId1"/>
              </a:buBlip>
              <a:defRPr sz="58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3pPr>
            <a:lvl4pPr marL="2692400" marR="0" indent="-673100" algn="l" defTabSz="825500" rtl="0" latinLnBrk="0">
              <a:lnSpc>
                <a:spcPct val="120000"/>
              </a:lnSpc>
              <a:spcBef>
                <a:spcPts val="4500"/>
              </a:spcBef>
              <a:spcAft>
                <a:spcPts val="0"/>
              </a:spcAft>
              <a:buClrTx/>
              <a:buSzPct val="50000"/>
              <a:buFontTx/>
              <a:buBlip>
                <a:blip r:embed="rId1"/>
              </a:buBlip>
              <a:defRPr sz="58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4pPr>
            <a:lvl5pPr marL="3365500" marR="0" indent="-673100" algn="l" defTabSz="825500" rtl="0" latinLnBrk="0">
              <a:lnSpc>
                <a:spcPct val="120000"/>
              </a:lnSpc>
              <a:spcBef>
                <a:spcPts val="4500"/>
              </a:spcBef>
              <a:spcAft>
                <a:spcPts val="0"/>
              </a:spcAft>
              <a:buClrTx/>
              <a:buSzPct val="50000"/>
              <a:buFontTx/>
              <a:buBlip>
                <a:blip r:embed="rId1"/>
              </a:buBlip>
              <a:defRPr sz="58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5pPr>
            <a:lvl6pPr marL="4038600" marR="0" indent="-673100" algn="l" defTabSz="825500" rtl="0" latinLnBrk="0">
              <a:lnSpc>
                <a:spcPct val="120000"/>
              </a:lnSpc>
              <a:spcBef>
                <a:spcPts val="4500"/>
              </a:spcBef>
              <a:spcAft>
                <a:spcPts val="0"/>
              </a:spcAft>
              <a:buClrTx/>
              <a:buSzPct val="50000"/>
              <a:buFontTx/>
              <a:buBlip>
                <a:blip r:embed="rId1"/>
              </a:buBlip>
              <a:defRPr sz="58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6pPr>
            <a:lvl7pPr marL="4711700" marR="0" indent="-673100" algn="l" defTabSz="825500" rtl="0" latinLnBrk="0">
              <a:lnSpc>
                <a:spcPct val="120000"/>
              </a:lnSpc>
              <a:spcBef>
                <a:spcPts val="4500"/>
              </a:spcBef>
              <a:spcAft>
                <a:spcPts val="0"/>
              </a:spcAft>
              <a:buClrTx/>
              <a:buSzPct val="50000"/>
              <a:buFontTx/>
              <a:buBlip>
                <a:blip r:embed="rId1"/>
              </a:buBlip>
              <a:defRPr sz="58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7pPr>
            <a:lvl8pPr marL="5384800" marR="0" indent="-673100" algn="l" defTabSz="825500" rtl="0" latinLnBrk="0">
              <a:lnSpc>
                <a:spcPct val="120000"/>
              </a:lnSpc>
              <a:spcBef>
                <a:spcPts val="4500"/>
              </a:spcBef>
              <a:spcAft>
                <a:spcPts val="0"/>
              </a:spcAft>
              <a:buClrTx/>
              <a:buSzPct val="50000"/>
              <a:buFontTx/>
              <a:buBlip>
                <a:blip r:embed="rId1"/>
              </a:buBlip>
              <a:defRPr sz="58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8pPr>
            <a:lvl9pPr marL="6057900" marR="0" indent="-673100" algn="l" defTabSz="825500" rtl="0" latinLnBrk="0">
              <a:lnSpc>
                <a:spcPct val="120000"/>
              </a:lnSpc>
              <a:spcBef>
                <a:spcPts val="4500"/>
              </a:spcBef>
              <a:spcAft>
                <a:spcPts val="0"/>
              </a:spcAft>
              <a:buClrTx/>
              <a:buSzPct val="50000"/>
              <a:buFontTx/>
              <a:buBlip>
                <a:blip r:embed="rId1"/>
              </a:buBlip>
              <a:defRPr sz="58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9pPr>
          </a:lstStyle>
          <a:p>
            <a:pPr marL="0" indent="0" hangingPunct="1">
              <a:buFontTx/>
              <a:buNone/>
            </a:pPr>
            <a:r>
              <a:rPr lang="zh-CN" altLang="en-US" sz="4800" i="0" dirty="0">
                <a:solidFill>
                  <a:srgbClr val="FFC000">
                    <a:alpha val="80000"/>
                  </a:srgbClr>
                </a:solidFill>
                <a:effectLst/>
                <a:latin typeface="黑体" panose="02010609060101010101" pitchFamily="49" charset="-122"/>
                <a:ea typeface="黑体" panose="02010609060101010101" pitchFamily="49" charset="-122"/>
              </a:rPr>
              <a:t> </a:t>
            </a:r>
            <a:endParaRPr lang="en-US" altLang="zh-CN" sz="4800" i="0" dirty="0">
              <a:solidFill>
                <a:srgbClr val="FFC000">
                  <a:alpha val="80000"/>
                </a:srgbClr>
              </a:solidFill>
              <a:effectLst/>
              <a:latin typeface="黑体" panose="02010609060101010101" pitchFamily="49" charset="-122"/>
              <a:ea typeface="黑体" panose="02010609060101010101" pitchFamily="49" charset="-122"/>
            </a:endParaRPr>
          </a:p>
          <a:p>
            <a:pPr marL="0" indent="0" hangingPunct="1">
              <a:buFontTx/>
              <a:buNone/>
            </a:pPr>
            <a:r>
              <a:rPr lang="en-US" altLang="zh-CN" sz="4800" i="0" dirty="0">
                <a:solidFill>
                  <a:srgbClr val="FFC000">
                    <a:alpha val="80000"/>
                  </a:srgbClr>
                </a:solidFill>
                <a:effectLst/>
                <a:latin typeface="黑体" panose="02010609060101010101" pitchFamily="49" charset="-122"/>
                <a:ea typeface="黑体" panose="02010609060101010101" pitchFamily="49" charset="-122"/>
              </a:rPr>
              <a:t> </a:t>
            </a:r>
            <a:r>
              <a:rPr lang="zh-CN" altLang="en-US" sz="4800" i="0" dirty="0">
                <a:solidFill>
                  <a:srgbClr val="FFC000">
                    <a:alpha val="80000"/>
                  </a:srgbClr>
                </a:solidFill>
                <a:effectLst/>
                <a:latin typeface="黑体" panose="02010609060101010101" pitchFamily="49" charset="-122"/>
                <a:ea typeface="黑体" panose="02010609060101010101" pitchFamily="49" charset="-122"/>
              </a:rPr>
              <a:t> </a:t>
            </a:r>
            <a:r>
              <a:rPr lang="zh-CN" altLang="en-US" sz="4800" i="0" dirty="0">
                <a:solidFill>
                  <a:srgbClr val="FFFFFF">
                    <a:alpha val="80000"/>
                  </a:srgbClr>
                </a:solidFill>
                <a:effectLst/>
                <a:latin typeface="黑体" panose="02010609060101010101" pitchFamily="49" charset="-122"/>
                <a:ea typeface="黑体" panose="02010609060101010101" pitchFamily="49" charset="-122"/>
              </a:rPr>
              <a:t>溶剂    萃取  富集 </a:t>
            </a:r>
            <a:endParaRPr lang="en-US" altLang="zh-CN" sz="4800" i="0" dirty="0">
              <a:solidFill>
                <a:srgbClr val="FFFFFF">
                  <a:alpha val="80000"/>
                </a:srgbClr>
              </a:solidFill>
              <a:effectLst/>
              <a:latin typeface="黑体" panose="02010609060101010101" pitchFamily="49" charset="-122"/>
              <a:ea typeface="黑体" panose="02010609060101010101" pitchFamily="49" charset="-122"/>
            </a:endParaRPr>
          </a:p>
          <a:p>
            <a:pPr marL="0" indent="0" hangingPunct="1">
              <a:buFontTx/>
              <a:buNone/>
            </a:pPr>
            <a:r>
              <a:rPr lang="zh-CN" altLang="en-US" sz="4800" i="0" dirty="0">
                <a:solidFill>
                  <a:srgbClr val="FFFFFF">
                    <a:alpha val="80000"/>
                  </a:srgbClr>
                </a:solidFill>
                <a:effectLst/>
                <a:latin typeface="黑体" panose="02010609060101010101" pitchFamily="49" charset="-122"/>
                <a:ea typeface="黑体" panose="02010609060101010101" pitchFamily="49" charset="-122"/>
              </a:rPr>
              <a:t>  灼烧    分解  转化  氧化</a:t>
            </a:r>
            <a:endParaRPr lang="en-US" altLang="zh-CN" sz="4800" i="0" dirty="0">
              <a:solidFill>
                <a:srgbClr val="FFFFFF">
                  <a:alpha val="80000"/>
                </a:srgbClr>
              </a:solidFill>
              <a:effectLst/>
              <a:latin typeface="黑体" panose="02010609060101010101" pitchFamily="49" charset="-122"/>
              <a:ea typeface="黑体" panose="02010609060101010101" pitchFamily="49" charset="-122"/>
            </a:endParaRPr>
          </a:p>
          <a:p>
            <a:pPr marL="0" indent="0" hangingPunct="1">
              <a:buFontTx/>
              <a:buNone/>
            </a:pPr>
            <a:r>
              <a:rPr lang="zh-CN" altLang="en-US" sz="4800" i="0" dirty="0">
                <a:solidFill>
                  <a:srgbClr val="FFFFFF">
                    <a:alpha val="80000"/>
                  </a:srgbClr>
                </a:solidFill>
                <a:effectLst/>
                <a:latin typeface="黑体" panose="02010609060101010101" pitchFamily="49" charset="-122"/>
                <a:ea typeface="黑体" panose="02010609060101010101" pitchFamily="49" charset="-122"/>
              </a:rPr>
              <a:t>  研磨    增大接触面积  充分反应  加快化学反应速率</a:t>
            </a:r>
            <a:endParaRPr lang="en-US" altLang="zh-CN" sz="4800" i="0" dirty="0">
              <a:solidFill>
                <a:srgbClr val="FFFFFF">
                  <a:alpha val="80000"/>
                </a:srgbClr>
              </a:solidFill>
              <a:effectLst/>
              <a:latin typeface="黑体" panose="02010609060101010101" pitchFamily="49" charset="-122"/>
              <a:ea typeface="黑体" panose="02010609060101010101" pitchFamily="49" charset="-122"/>
            </a:endParaRPr>
          </a:p>
          <a:p>
            <a:pPr marL="0" indent="0" hangingPunct="1">
              <a:buFontTx/>
              <a:buNone/>
            </a:pPr>
            <a:r>
              <a:rPr lang="zh-CN" altLang="en-US" sz="4800" i="0" dirty="0">
                <a:solidFill>
                  <a:srgbClr val="FFFFFF">
                    <a:alpha val="80000"/>
                  </a:srgbClr>
                </a:solidFill>
                <a:effectLst/>
                <a:latin typeface="黑体" panose="02010609060101010101" pitchFamily="49" charset="-122"/>
                <a:ea typeface="黑体" panose="02010609060101010101" pitchFamily="49" charset="-122"/>
              </a:rPr>
              <a:t>  浸出    用酸或碱溶液使物质进入溶液体系  便于转化分离</a:t>
            </a:r>
            <a:endParaRPr lang="en-US" altLang="zh-CN" sz="4800" i="0" dirty="0">
              <a:solidFill>
                <a:srgbClr val="FFFFFF">
                  <a:alpha val="80000"/>
                </a:srgbClr>
              </a:solidFill>
              <a:effectLst/>
              <a:latin typeface="黑体" panose="02010609060101010101" pitchFamily="49" charset="-122"/>
              <a:ea typeface="黑体" panose="02010609060101010101" pitchFamily="49" charset="-122"/>
            </a:endParaRPr>
          </a:p>
          <a:p>
            <a:pPr marL="0" indent="0" hangingPunct="1">
              <a:buFontTx/>
              <a:buNone/>
            </a:pPr>
            <a:r>
              <a:rPr lang="zh-CN" altLang="en-US" sz="4800" i="0" dirty="0">
                <a:solidFill>
                  <a:srgbClr val="FFFFFF">
                    <a:alpha val="80000"/>
                  </a:srgbClr>
                </a:solidFill>
                <a:effectLst/>
                <a:latin typeface="黑体" panose="02010609060101010101" pitchFamily="49" charset="-122"/>
                <a:ea typeface="黑体" panose="02010609060101010101" pitchFamily="49" charset="-122"/>
              </a:rPr>
              <a:t>  搅拌    充分接触  加快化学反应速率</a:t>
            </a:r>
            <a:endParaRPr lang="en-US" altLang="zh-CN" sz="4800" i="0" dirty="0">
              <a:solidFill>
                <a:srgbClr val="FFFFFF">
                  <a:alpha val="80000"/>
                </a:srgbClr>
              </a:solidFill>
              <a:effectLst/>
              <a:latin typeface="黑体" panose="02010609060101010101" pitchFamily="49" charset="-122"/>
              <a:ea typeface="黑体" panose="02010609060101010101" pitchFamily="49" charset="-122"/>
            </a:endParaRPr>
          </a:p>
          <a:p>
            <a:pPr marL="0" indent="0" hangingPunct="1">
              <a:buFontTx/>
              <a:buNone/>
            </a:pPr>
            <a:endParaRPr lang="en-US" altLang="zh-CN" sz="4800" i="0" dirty="0">
              <a:solidFill>
                <a:srgbClr val="FFFFFF">
                  <a:alpha val="80000"/>
                </a:srgbClr>
              </a:solidFill>
              <a:effectLst/>
              <a:latin typeface="黑体" panose="02010609060101010101" pitchFamily="49" charset="-122"/>
              <a:ea typeface="黑体" panose="02010609060101010101" pitchFamily="49" charset="-122"/>
            </a:endParaRPr>
          </a:p>
          <a:p>
            <a:pPr hangingPunct="1"/>
            <a:endParaRPr lang="en-US" altLang="zh-CN" dirty="0"/>
          </a:p>
          <a:p>
            <a:pPr hangingPunct="1"/>
            <a:endParaRPr lang="en-US" altLang="zh-CN" dirty="0"/>
          </a:p>
          <a:p>
            <a:pPr hangingPunct="1"/>
            <a:endParaRPr lang="zh-CN" altLang="en-US" dirty="0"/>
          </a:p>
        </p:txBody>
      </p:sp>
      <p:sp>
        <p:nvSpPr>
          <p:cNvPr id="28" name="标题 1"/>
          <p:cNvSpPr txBox="1"/>
          <p:nvPr/>
        </p:nvSpPr>
        <p:spPr>
          <a:xfrm>
            <a:off x="2173463" y="1359026"/>
            <a:ext cx="19621500" cy="2324100"/>
          </a:xfrm>
          <a:prstGeom prst="rect">
            <a:avLst/>
          </a:prstGeom>
          <a:ln w="12700">
            <a:miter lim="400000"/>
          </a:ln>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1pPr>
            <a:lvl2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2pPr>
            <a:lvl3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3pPr>
            <a:lvl4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4pPr>
            <a:lvl5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5pPr>
            <a:lvl6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6pPr>
            <a:lvl7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7pPr>
            <a:lvl8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8pPr>
            <a:lvl9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9pPr>
          </a:lstStyle>
          <a:p>
            <a:pPr hangingPunct="1"/>
            <a:r>
              <a:rPr lang="zh-CN" altLang="en-US" sz="5400" dirty="0">
                <a:solidFill>
                  <a:srgbClr val="FFC000"/>
                </a:solidFill>
                <a:latin typeface="黑体" panose="02010609060101010101" pitchFamily="49" charset="-122"/>
                <a:ea typeface="黑体" panose="02010609060101010101" pitchFamily="49" charset="-122"/>
              </a:rPr>
              <a:t>高 频 词 汇 的 理 解</a:t>
            </a:r>
            <a:endParaRPr lang="zh-CN" altLang="en-US" sz="5400" dirty="0">
              <a:solidFill>
                <a:srgbClr val="FFC000"/>
              </a:solidFill>
              <a:latin typeface="黑体" panose="02010609060101010101" pitchFamily="49" charset="-122"/>
              <a:ea typeface="黑体" panose="02010609060101010101" pitchFamily="49" charset="-122"/>
            </a:endParaRPr>
          </a:p>
        </p:txBody>
      </p:sp>
      <p:grpSp>
        <p:nvGrpSpPr>
          <p:cNvPr id="5" name="组合 4"/>
          <p:cNvGrpSpPr/>
          <p:nvPr/>
        </p:nvGrpSpPr>
        <p:grpSpPr>
          <a:xfrm>
            <a:off x="3408881" y="3367729"/>
            <a:ext cx="17150664" cy="6631693"/>
            <a:chOff x="3475951" y="3417139"/>
            <a:chExt cx="17150664" cy="6631693"/>
          </a:xfrm>
        </p:grpSpPr>
        <p:sp>
          <p:nvSpPr>
            <p:cNvPr id="29" name="文本框 28"/>
            <p:cNvSpPr txBox="1"/>
            <p:nvPr/>
          </p:nvSpPr>
          <p:spPr>
            <a:xfrm>
              <a:off x="3475951" y="3417139"/>
              <a:ext cx="17150664" cy="6631693"/>
            </a:xfrm>
            <a:prstGeom prst="rect">
              <a:avLst/>
            </a:prstGeom>
            <a:noFill/>
            <a:ln w="3810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5600" b="0" i="1" u="none" strike="noStrike" cap="none" spc="0" normalizeH="0" baseline="0" dirty="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endParaRPr>
            </a:p>
          </p:txBody>
        </p:sp>
        <p:grpSp>
          <p:nvGrpSpPr>
            <p:cNvPr id="4" name="组合 3"/>
            <p:cNvGrpSpPr/>
            <p:nvPr/>
          </p:nvGrpSpPr>
          <p:grpSpPr>
            <a:xfrm>
              <a:off x="5249697" y="3832699"/>
              <a:ext cx="1073282" cy="5428181"/>
              <a:chOff x="5249697" y="3832699"/>
              <a:chExt cx="1073282" cy="5428181"/>
            </a:xfrm>
          </p:grpSpPr>
          <p:cxnSp>
            <p:nvCxnSpPr>
              <p:cNvPr id="3" name="直接箭头连接符 2"/>
              <p:cNvCxnSpPr/>
              <p:nvPr/>
            </p:nvCxnSpPr>
            <p:spPr>
              <a:xfrm>
                <a:off x="5272392" y="3832699"/>
                <a:ext cx="1050587" cy="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0" name="直接箭头连接符 29"/>
              <p:cNvCxnSpPr/>
              <p:nvPr/>
            </p:nvCxnSpPr>
            <p:spPr>
              <a:xfrm>
                <a:off x="5249697" y="5210774"/>
                <a:ext cx="1050587" cy="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1" name="直接箭头连接符 30"/>
              <p:cNvCxnSpPr/>
              <p:nvPr/>
            </p:nvCxnSpPr>
            <p:spPr>
              <a:xfrm>
                <a:off x="5272391" y="6614957"/>
                <a:ext cx="1050587" cy="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2" name="直接箭头连接符 31"/>
              <p:cNvCxnSpPr/>
              <p:nvPr/>
            </p:nvCxnSpPr>
            <p:spPr>
              <a:xfrm>
                <a:off x="5272392" y="7840642"/>
                <a:ext cx="1050587" cy="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3" name="直接箭头连接符 32"/>
              <p:cNvCxnSpPr/>
              <p:nvPr/>
            </p:nvCxnSpPr>
            <p:spPr>
              <a:xfrm>
                <a:off x="5272392" y="9260880"/>
                <a:ext cx="1050587" cy="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grpSp>
      </p:gr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4" name="《我的母亲》"/>
          <p:cNvSpPr txBox="1"/>
          <p:nvPr/>
        </p:nvSpPr>
        <p:spPr>
          <a:xfrm>
            <a:off x="1714500" y="1856405"/>
            <a:ext cx="20871181" cy="4666315"/>
          </a:xfrm>
          <a:prstGeom prst="rect">
            <a:avLst/>
          </a:prstGeom>
          <a:ln w="12700">
            <a:miter lim="400000"/>
          </a:ln>
        </p:spPr>
        <p:txBody>
          <a:bodyPr lIns="50799" tIns="50799" rIns="50799" bIns="50799" anchor="b">
            <a:normAutofit fontScale="97500"/>
          </a:bodyPr>
          <a:lstStyle>
            <a:lvl1pPr>
              <a:defRPr sz="14500"/>
            </a:lvl1pPr>
          </a:lstStyle>
          <a:p>
            <a:pPr hangingPunct="1">
              <a:lnSpc>
                <a:spcPct val="150000"/>
              </a:lnSpc>
            </a:pPr>
            <a:endParaRPr lang="zh-CN" altLang="en-US" sz="8000" b="1" i="0" dirty="0">
              <a:solidFill>
                <a:srgbClr val="FFFFFF"/>
              </a:solidFill>
              <a:effectLst/>
              <a:latin typeface="+mn-lt"/>
              <a:ea typeface="+mn-ea"/>
              <a:cs typeface="+mn-cs"/>
              <a:sym typeface="Helvetica Neue"/>
            </a:endParaRPr>
          </a:p>
        </p:txBody>
      </p:sp>
      <p:sp>
        <p:nvSpPr>
          <p:cNvPr id="25" name="主讲人：X X老师"/>
          <p:cNvSpPr txBox="1"/>
          <p:nvPr/>
        </p:nvSpPr>
        <p:spPr>
          <a:xfrm>
            <a:off x="8105284" y="8145857"/>
            <a:ext cx="7620349" cy="1784947"/>
          </a:xfrm>
          <a:prstGeom prst="rect">
            <a:avLst/>
          </a:prstGeom>
          <a:ln w="12700">
            <a:miter lim="400000"/>
          </a:ln>
        </p:spPr>
        <p:txBody>
          <a:bodyPr lIns="50799" tIns="50799" rIns="50799" bIns="50799" anchor="b">
            <a:noAutofit/>
          </a:bodyPr>
          <a:lstStyle>
            <a:lvl1pPr defTabSz="363220">
              <a:defRPr sz="6380" i="0">
                <a:solidFill>
                  <a:srgbClr val="F4D799"/>
                </a:solidFill>
                <a:effectLst>
                  <a:outerShdw blurRad="11176" dist="11176" dir="16200000" rotWithShape="0">
                    <a:srgbClr val="000000">
                      <a:alpha val="34000"/>
                    </a:srgbClr>
                  </a:outerShdw>
                </a:effectLst>
                <a:latin typeface="+mn-lt"/>
                <a:ea typeface="+mn-ea"/>
                <a:cs typeface="+mn-cs"/>
                <a:sym typeface="Helvetica Neue"/>
              </a:defRPr>
            </a:lvl1pPr>
          </a:lstStyle>
          <a:p>
            <a:endParaRPr sz="6100" dirty="0"/>
          </a:p>
        </p:txBody>
      </p:sp>
      <p:sp>
        <p:nvSpPr>
          <p:cNvPr id="26" name="初中语文二年级"/>
          <p:cNvSpPr txBox="1"/>
          <p:nvPr/>
        </p:nvSpPr>
        <p:spPr>
          <a:xfrm>
            <a:off x="7623524" y="6888914"/>
            <a:ext cx="8721379" cy="1549451"/>
          </a:xfrm>
          <a:prstGeom prst="rect">
            <a:avLst/>
          </a:prstGeom>
          <a:ln w="12700">
            <a:miter lim="400000"/>
          </a:ln>
        </p:spPr>
        <p:txBody>
          <a:bodyPr lIns="50799" tIns="50799" rIns="50799" bIns="50799" anchor="b">
            <a:normAutofit/>
          </a:bodyPr>
          <a:lstStyle>
            <a:lvl1pPr defTabSz="462280">
              <a:defRPr sz="8120" i="0">
                <a:solidFill>
                  <a:srgbClr val="F4D799"/>
                </a:solidFill>
                <a:effectLst>
                  <a:outerShdw blurRad="14224" dist="14224" dir="16200000" rotWithShape="0">
                    <a:srgbClr val="000000">
                      <a:alpha val="34000"/>
                    </a:srgbClr>
                  </a:outerShdw>
                </a:effectLst>
                <a:latin typeface="+mn-lt"/>
                <a:ea typeface="+mn-ea"/>
                <a:cs typeface="+mn-cs"/>
                <a:sym typeface="Helvetica Neue"/>
              </a:defRPr>
            </a:lvl1pPr>
          </a:lstStyle>
          <a:p>
            <a:endParaRPr dirty="0"/>
          </a:p>
        </p:txBody>
      </p:sp>
      <p:grpSp>
        <p:nvGrpSpPr>
          <p:cNvPr id="149" name="组合 148"/>
          <p:cNvGrpSpPr/>
          <p:nvPr/>
        </p:nvGrpSpPr>
        <p:grpSpPr>
          <a:xfrm>
            <a:off x="3081959" y="2206457"/>
            <a:ext cx="17229391" cy="9681716"/>
            <a:chOff x="-39995" y="1398063"/>
            <a:chExt cx="10076773" cy="5431943"/>
          </a:xfrm>
        </p:grpSpPr>
        <p:grpSp>
          <p:nvGrpSpPr>
            <p:cNvPr id="150" name="组合 149"/>
            <p:cNvGrpSpPr/>
            <p:nvPr/>
          </p:nvGrpSpPr>
          <p:grpSpPr>
            <a:xfrm>
              <a:off x="-39995" y="1768875"/>
              <a:ext cx="10076773" cy="5061131"/>
              <a:chOff x="-39995" y="1437211"/>
              <a:chExt cx="10076773" cy="5061131"/>
            </a:xfrm>
          </p:grpSpPr>
          <p:grpSp>
            <p:nvGrpSpPr>
              <p:cNvPr id="155" name="组合 154"/>
              <p:cNvGrpSpPr/>
              <p:nvPr/>
            </p:nvGrpSpPr>
            <p:grpSpPr>
              <a:xfrm>
                <a:off x="-39995" y="1918819"/>
                <a:ext cx="8501170" cy="4579523"/>
                <a:chOff x="-112002" y="2062835"/>
                <a:chExt cx="8501170" cy="4579523"/>
              </a:xfrm>
            </p:grpSpPr>
            <p:grpSp>
              <p:nvGrpSpPr>
                <p:cNvPr id="167" name="组合 166"/>
                <p:cNvGrpSpPr/>
                <p:nvPr/>
              </p:nvGrpSpPr>
              <p:grpSpPr>
                <a:xfrm>
                  <a:off x="-112002" y="2062835"/>
                  <a:ext cx="8501170" cy="4579523"/>
                  <a:chOff x="-145083" y="1544815"/>
                  <a:chExt cx="9104339" cy="5022921"/>
                </a:xfrm>
              </p:grpSpPr>
              <p:grpSp>
                <p:nvGrpSpPr>
                  <p:cNvPr id="170" name="组合 169"/>
                  <p:cNvGrpSpPr/>
                  <p:nvPr/>
                </p:nvGrpSpPr>
                <p:grpSpPr>
                  <a:xfrm>
                    <a:off x="-145083" y="1544815"/>
                    <a:ext cx="2318041" cy="3570333"/>
                    <a:chOff x="-170075" y="2042470"/>
                    <a:chExt cx="2629514" cy="3834802"/>
                  </a:xfrm>
                </p:grpSpPr>
                <p:sp>
                  <p:nvSpPr>
                    <p:cNvPr id="207" name="圆角矩形 206"/>
                    <p:cNvSpPr/>
                    <p:nvPr/>
                  </p:nvSpPr>
                  <p:spPr>
                    <a:xfrm>
                      <a:off x="-170075" y="3465004"/>
                      <a:ext cx="828431" cy="504057"/>
                    </a:xfrm>
                    <a:prstGeom prst="roundRect">
                      <a:avLst/>
                    </a:prstGeom>
                    <a:noFill/>
                    <a:ln w="38100" cap="flat" cmpd="sng" algn="ctr">
                      <a:solidFill>
                        <a:srgbClr val="FFC000"/>
                      </a:solidFill>
                      <a:prstDash val="solid"/>
                      <a:miter lim="800000"/>
                    </a:ln>
                    <a:effectLst/>
                  </p:spPr>
                  <p:txBody>
                    <a:bodyPr rtlCol="0" anchor="ctr"/>
                    <a:lstStyle/>
                    <a:p>
                      <a:pPr defTabSz="914400" hangingPunct="1"/>
                      <a:r>
                        <a:rPr lang="zh-CN" altLang="en-US" sz="3200" i="0" kern="1200" dirty="0">
                          <a:solidFill>
                            <a:prstClr val="white"/>
                          </a:solidFill>
                          <a:effectLst/>
                          <a:latin typeface="黑体" panose="02010609060101010101" pitchFamily="49" charset="-122"/>
                          <a:ea typeface="黑体" panose="02010609060101010101" pitchFamily="49" charset="-122"/>
                          <a:cs typeface="+mn-cs"/>
                        </a:rPr>
                        <a:t>操作</a:t>
                      </a:r>
                      <a:endParaRPr lang="zh-CN" altLang="en-US" sz="3200" i="0" kern="1200" dirty="0">
                        <a:solidFill>
                          <a:prstClr val="white"/>
                        </a:solidFill>
                        <a:effectLst/>
                        <a:latin typeface="黑体" panose="02010609060101010101" pitchFamily="49" charset="-122"/>
                        <a:ea typeface="黑体" panose="02010609060101010101" pitchFamily="49" charset="-122"/>
                        <a:cs typeface="+mn-cs"/>
                      </a:endParaRPr>
                    </a:p>
                  </p:txBody>
                </p:sp>
                <p:grpSp>
                  <p:nvGrpSpPr>
                    <p:cNvPr id="208" name="组合 207"/>
                    <p:cNvGrpSpPr/>
                    <p:nvPr/>
                  </p:nvGrpSpPr>
                  <p:grpSpPr>
                    <a:xfrm>
                      <a:off x="1260376" y="2294498"/>
                      <a:ext cx="216024" cy="3366750"/>
                      <a:chOff x="1404392" y="2510522"/>
                      <a:chExt cx="216024" cy="3366750"/>
                    </a:xfrm>
                  </p:grpSpPr>
                  <p:cxnSp>
                    <p:nvCxnSpPr>
                      <p:cNvPr id="212" name="直接连接符 211"/>
                      <p:cNvCxnSpPr/>
                      <p:nvPr/>
                    </p:nvCxnSpPr>
                    <p:spPr>
                      <a:xfrm>
                        <a:off x="1404392" y="2510522"/>
                        <a:ext cx="0" cy="3366750"/>
                      </a:xfrm>
                      <a:prstGeom prst="line">
                        <a:avLst/>
                      </a:prstGeom>
                      <a:noFill/>
                      <a:ln w="57150" cap="flat" cmpd="sng" algn="ctr">
                        <a:solidFill>
                          <a:srgbClr val="FFC000"/>
                        </a:solidFill>
                        <a:prstDash val="solid"/>
                        <a:miter lim="800000"/>
                      </a:ln>
                      <a:effectLst/>
                    </p:spPr>
                  </p:cxnSp>
                  <p:cxnSp>
                    <p:nvCxnSpPr>
                      <p:cNvPr id="213" name="直接连接符 212"/>
                      <p:cNvCxnSpPr/>
                      <p:nvPr/>
                    </p:nvCxnSpPr>
                    <p:spPr>
                      <a:xfrm>
                        <a:off x="1404392" y="2513375"/>
                        <a:ext cx="216024" cy="0"/>
                      </a:xfrm>
                      <a:prstGeom prst="line">
                        <a:avLst/>
                      </a:prstGeom>
                      <a:noFill/>
                      <a:ln w="38100" cap="flat" cmpd="sng" algn="ctr">
                        <a:solidFill>
                          <a:srgbClr val="FFC000"/>
                        </a:solidFill>
                        <a:prstDash val="solid"/>
                        <a:miter lim="800000"/>
                      </a:ln>
                      <a:effectLst/>
                    </p:spPr>
                  </p:cxnSp>
                  <p:cxnSp>
                    <p:nvCxnSpPr>
                      <p:cNvPr id="214" name="直接连接符 213"/>
                      <p:cNvCxnSpPr/>
                      <p:nvPr/>
                    </p:nvCxnSpPr>
                    <p:spPr>
                      <a:xfrm>
                        <a:off x="1404392" y="3933056"/>
                        <a:ext cx="216024" cy="0"/>
                      </a:xfrm>
                      <a:prstGeom prst="line">
                        <a:avLst/>
                      </a:prstGeom>
                      <a:noFill/>
                      <a:ln w="57150" cap="flat" cmpd="sng" algn="ctr">
                        <a:solidFill>
                          <a:srgbClr val="FFC000"/>
                        </a:solidFill>
                        <a:prstDash val="solid"/>
                        <a:miter lim="800000"/>
                      </a:ln>
                      <a:effectLst/>
                    </p:spPr>
                  </p:cxnSp>
                  <p:cxnSp>
                    <p:nvCxnSpPr>
                      <p:cNvPr id="215" name="直接连接符 214"/>
                      <p:cNvCxnSpPr/>
                      <p:nvPr/>
                    </p:nvCxnSpPr>
                    <p:spPr>
                      <a:xfrm>
                        <a:off x="1404392" y="5876528"/>
                        <a:ext cx="216024" cy="0"/>
                      </a:xfrm>
                      <a:prstGeom prst="line">
                        <a:avLst/>
                      </a:prstGeom>
                      <a:noFill/>
                      <a:ln w="38100" cap="flat" cmpd="sng" algn="ctr">
                        <a:solidFill>
                          <a:srgbClr val="FFC000"/>
                        </a:solidFill>
                        <a:prstDash val="solid"/>
                        <a:miter lim="800000"/>
                      </a:ln>
                      <a:effectLst/>
                    </p:spPr>
                  </p:cxnSp>
                </p:grpSp>
                <p:sp>
                  <p:nvSpPr>
                    <p:cNvPr id="209" name="圆角矩形 208"/>
                    <p:cNvSpPr/>
                    <p:nvPr/>
                  </p:nvSpPr>
                  <p:spPr>
                    <a:xfrm>
                      <a:off x="1548408" y="3455814"/>
                      <a:ext cx="849251" cy="504057"/>
                    </a:xfrm>
                    <a:prstGeom prst="roundRect">
                      <a:avLst/>
                    </a:prstGeom>
                    <a:noFill/>
                    <a:ln w="38100" cap="flat" cmpd="sng" algn="ctr">
                      <a:solidFill>
                        <a:srgbClr val="FFC000"/>
                      </a:solidFill>
                      <a:prstDash val="solid"/>
                      <a:miter lim="800000"/>
                    </a:ln>
                    <a:effectLst/>
                  </p:spPr>
                  <p:txBody>
                    <a:bodyPr rtlCol="0" anchor="ctr"/>
                    <a:lstStyle/>
                    <a:p>
                      <a:pPr defTabSz="914400" hangingPunct="1"/>
                      <a:r>
                        <a:rPr lang="zh-CN" altLang="en-US" sz="3200" i="0" kern="1200" dirty="0">
                          <a:solidFill>
                            <a:prstClr val="white"/>
                          </a:solidFill>
                          <a:effectLst/>
                          <a:latin typeface="黑体" panose="02010609060101010101" pitchFamily="49" charset="-122"/>
                          <a:ea typeface="黑体" panose="02010609060101010101" pitchFamily="49" charset="-122"/>
                          <a:cs typeface="+mn-cs"/>
                        </a:rPr>
                        <a:t>灼烧</a:t>
                      </a:r>
                      <a:endParaRPr lang="zh-CN" altLang="en-US" sz="3200" i="0" kern="1200" dirty="0">
                        <a:solidFill>
                          <a:prstClr val="white"/>
                        </a:solidFill>
                        <a:effectLst/>
                        <a:latin typeface="黑体" panose="02010609060101010101" pitchFamily="49" charset="-122"/>
                        <a:ea typeface="黑体" panose="02010609060101010101" pitchFamily="49" charset="-122"/>
                        <a:cs typeface="+mn-cs"/>
                      </a:endParaRPr>
                    </a:p>
                  </p:txBody>
                </p:sp>
                <p:sp>
                  <p:nvSpPr>
                    <p:cNvPr id="210" name="圆角矩形 209"/>
                    <p:cNvSpPr/>
                    <p:nvPr/>
                  </p:nvSpPr>
                  <p:spPr>
                    <a:xfrm>
                      <a:off x="1543472" y="2042470"/>
                      <a:ext cx="915967" cy="504058"/>
                    </a:xfrm>
                    <a:prstGeom prst="roundRect">
                      <a:avLst/>
                    </a:prstGeom>
                    <a:noFill/>
                    <a:ln w="38100" cap="flat" cmpd="sng" algn="ctr">
                      <a:solidFill>
                        <a:srgbClr val="FFC000"/>
                      </a:solidFill>
                      <a:prstDash val="solid"/>
                      <a:miter lim="800000"/>
                    </a:ln>
                    <a:effectLst/>
                  </p:spPr>
                  <p:txBody>
                    <a:bodyPr rtlCol="0" anchor="ctr"/>
                    <a:lstStyle/>
                    <a:p>
                      <a:pPr defTabSz="914400" hangingPunct="1"/>
                      <a:r>
                        <a:rPr lang="zh-CN" altLang="en-US" sz="3200" i="0" kern="1200" dirty="0">
                          <a:solidFill>
                            <a:prstClr val="white"/>
                          </a:solidFill>
                          <a:effectLst/>
                          <a:latin typeface="黑体" panose="02010609060101010101" pitchFamily="49" charset="-122"/>
                          <a:ea typeface="黑体" panose="02010609060101010101" pitchFamily="49" charset="-122"/>
                          <a:cs typeface="+mn-cs"/>
                        </a:rPr>
                        <a:t>研磨</a:t>
                      </a:r>
                      <a:endParaRPr lang="zh-CN" altLang="en-US" sz="3200" i="0" kern="1200" dirty="0">
                        <a:solidFill>
                          <a:prstClr val="white"/>
                        </a:solidFill>
                        <a:effectLst/>
                        <a:latin typeface="黑体" panose="02010609060101010101" pitchFamily="49" charset="-122"/>
                        <a:ea typeface="黑体" panose="02010609060101010101" pitchFamily="49" charset="-122"/>
                        <a:cs typeface="+mn-cs"/>
                      </a:endParaRPr>
                    </a:p>
                  </p:txBody>
                </p:sp>
                <p:sp>
                  <p:nvSpPr>
                    <p:cNvPr id="211" name="圆角矩形 210"/>
                    <p:cNvSpPr/>
                    <p:nvPr/>
                  </p:nvSpPr>
                  <p:spPr>
                    <a:xfrm>
                      <a:off x="1543472" y="5373215"/>
                      <a:ext cx="854187" cy="504057"/>
                    </a:xfrm>
                    <a:prstGeom prst="roundRect">
                      <a:avLst/>
                    </a:prstGeom>
                    <a:noFill/>
                    <a:ln w="38100" cap="flat" cmpd="sng" algn="ctr">
                      <a:solidFill>
                        <a:srgbClr val="FFC000"/>
                      </a:solidFill>
                      <a:prstDash val="solid"/>
                      <a:miter lim="800000"/>
                    </a:ln>
                    <a:effectLst/>
                  </p:spPr>
                  <p:txBody>
                    <a:bodyPr rtlCol="0" anchor="ctr"/>
                    <a:lstStyle/>
                    <a:p>
                      <a:pPr defTabSz="914400" hangingPunct="1"/>
                      <a:r>
                        <a:rPr lang="zh-CN" altLang="en-US" sz="3200" i="0" kern="1200" dirty="0">
                          <a:solidFill>
                            <a:prstClr val="white"/>
                          </a:solidFill>
                          <a:effectLst/>
                          <a:latin typeface="黑体" panose="02010609060101010101" pitchFamily="49" charset="-122"/>
                          <a:ea typeface="黑体" panose="02010609060101010101" pitchFamily="49" charset="-122"/>
                          <a:cs typeface="+mn-cs"/>
                        </a:rPr>
                        <a:t>浸出</a:t>
                      </a:r>
                      <a:endParaRPr lang="zh-CN" altLang="en-US" sz="3200" i="0" kern="1200" dirty="0">
                        <a:solidFill>
                          <a:prstClr val="white"/>
                        </a:solidFill>
                        <a:effectLst/>
                        <a:latin typeface="黑体" panose="02010609060101010101" pitchFamily="49" charset="-122"/>
                        <a:ea typeface="黑体" panose="02010609060101010101" pitchFamily="49" charset="-122"/>
                        <a:cs typeface="+mn-cs"/>
                      </a:endParaRPr>
                    </a:p>
                  </p:txBody>
                </p:sp>
              </p:grpSp>
              <p:grpSp>
                <p:nvGrpSpPr>
                  <p:cNvPr id="171" name="组合 170"/>
                  <p:cNvGrpSpPr/>
                  <p:nvPr/>
                </p:nvGrpSpPr>
                <p:grpSpPr>
                  <a:xfrm>
                    <a:off x="4197056" y="5318822"/>
                    <a:ext cx="3832072" cy="1248914"/>
                    <a:chOff x="4197056" y="5318822"/>
                    <a:chExt cx="3832072" cy="1248914"/>
                  </a:xfrm>
                </p:grpSpPr>
                <p:grpSp>
                  <p:nvGrpSpPr>
                    <p:cNvPr id="197" name="组合 196"/>
                    <p:cNvGrpSpPr/>
                    <p:nvPr/>
                  </p:nvGrpSpPr>
                  <p:grpSpPr>
                    <a:xfrm>
                      <a:off x="4197056" y="5318822"/>
                      <a:ext cx="1671832" cy="1248914"/>
                      <a:chOff x="4197056" y="5318822"/>
                      <a:chExt cx="1671832" cy="1248914"/>
                    </a:xfrm>
                  </p:grpSpPr>
                  <p:sp>
                    <p:nvSpPr>
                      <p:cNvPr id="202" name="圆角矩形 201"/>
                      <p:cNvSpPr/>
                      <p:nvPr/>
                    </p:nvSpPr>
                    <p:spPr>
                      <a:xfrm>
                        <a:off x="4197056" y="5318822"/>
                        <a:ext cx="792088" cy="504056"/>
                      </a:xfrm>
                      <a:prstGeom prst="roundRect">
                        <a:avLst/>
                      </a:prstGeom>
                      <a:noFill/>
                      <a:ln w="38100" cap="flat" cmpd="sng" algn="ctr">
                        <a:solidFill>
                          <a:srgbClr val="FFC000"/>
                        </a:solidFill>
                        <a:prstDash val="solid"/>
                        <a:miter lim="800000"/>
                      </a:ln>
                      <a:effectLst/>
                    </p:spPr>
                    <p:txBody>
                      <a:bodyPr rtlCol="0" anchor="ctr"/>
                      <a:lstStyle/>
                      <a:p>
                        <a:pPr defTabSz="914400" hangingPunct="1"/>
                        <a:r>
                          <a:rPr lang="zh-CN" altLang="en-US" sz="3200" i="0" kern="1200" dirty="0">
                            <a:solidFill>
                              <a:prstClr val="white"/>
                            </a:solidFill>
                            <a:effectLst/>
                            <a:latin typeface="黑体" panose="02010609060101010101" pitchFamily="49" charset="-122"/>
                            <a:ea typeface="黑体" panose="02010609060101010101" pitchFamily="49" charset="-122"/>
                            <a:cs typeface="+mn-cs"/>
                          </a:rPr>
                          <a:t>水</a:t>
                        </a:r>
                        <a:endParaRPr lang="zh-CN" altLang="en-US" sz="3200" i="0" kern="1200" dirty="0">
                          <a:solidFill>
                            <a:prstClr val="white"/>
                          </a:solidFill>
                          <a:effectLst/>
                          <a:latin typeface="黑体" panose="02010609060101010101" pitchFamily="49" charset="-122"/>
                          <a:ea typeface="黑体" panose="02010609060101010101" pitchFamily="49" charset="-122"/>
                          <a:cs typeface="+mn-cs"/>
                        </a:endParaRPr>
                      </a:p>
                    </p:txBody>
                  </p:sp>
                  <p:sp>
                    <p:nvSpPr>
                      <p:cNvPr id="203" name="圆角矩形 202"/>
                      <p:cNvSpPr/>
                      <p:nvPr/>
                    </p:nvSpPr>
                    <p:spPr>
                      <a:xfrm>
                        <a:off x="4215934" y="5973670"/>
                        <a:ext cx="792088" cy="594066"/>
                      </a:xfrm>
                      <a:prstGeom prst="roundRect">
                        <a:avLst/>
                      </a:prstGeom>
                      <a:noFill/>
                      <a:ln w="38100" cap="flat" cmpd="sng" algn="ctr">
                        <a:solidFill>
                          <a:srgbClr val="FFC000"/>
                        </a:solidFill>
                        <a:prstDash val="solid"/>
                        <a:miter lim="800000"/>
                      </a:ln>
                      <a:effectLst/>
                    </p:spPr>
                    <p:txBody>
                      <a:bodyPr rtlCol="0" anchor="ctr"/>
                      <a:lstStyle/>
                      <a:p>
                        <a:pPr defTabSz="914400" hangingPunct="1"/>
                        <a:r>
                          <a:rPr lang="zh-CN" altLang="en-US" sz="3200" i="0" kern="1200" dirty="0">
                            <a:solidFill>
                              <a:prstClr val="white"/>
                            </a:solidFill>
                            <a:effectLst/>
                            <a:latin typeface="黑体" panose="02010609060101010101" pitchFamily="49" charset="-122"/>
                            <a:ea typeface="黑体" panose="02010609060101010101" pitchFamily="49" charset="-122"/>
                            <a:cs typeface="+mn-cs"/>
                          </a:rPr>
                          <a:t>有机溶剂</a:t>
                        </a:r>
                        <a:endParaRPr lang="zh-CN" altLang="en-US" sz="3200" i="0" kern="1200" dirty="0">
                          <a:solidFill>
                            <a:prstClr val="white"/>
                          </a:solidFill>
                          <a:effectLst/>
                          <a:latin typeface="黑体" panose="02010609060101010101" pitchFamily="49" charset="-122"/>
                          <a:ea typeface="黑体" panose="02010609060101010101" pitchFamily="49" charset="-122"/>
                          <a:cs typeface="+mn-cs"/>
                        </a:endParaRPr>
                      </a:p>
                    </p:txBody>
                  </p:sp>
                  <p:cxnSp>
                    <p:nvCxnSpPr>
                      <p:cNvPr id="204" name="直接连接符 203"/>
                      <p:cNvCxnSpPr>
                        <a:stCxn id="202" idx="3"/>
                      </p:cNvCxnSpPr>
                      <p:nvPr/>
                    </p:nvCxnSpPr>
                    <p:spPr>
                      <a:xfrm>
                        <a:off x="4989144" y="5570850"/>
                        <a:ext cx="382993" cy="432435"/>
                      </a:xfrm>
                      <a:prstGeom prst="line">
                        <a:avLst/>
                      </a:prstGeom>
                      <a:noFill/>
                      <a:ln w="57150" cap="flat" cmpd="sng" algn="ctr">
                        <a:solidFill>
                          <a:srgbClr val="FFC000"/>
                        </a:solidFill>
                        <a:prstDash val="solid"/>
                        <a:miter lim="800000"/>
                      </a:ln>
                      <a:effectLst/>
                    </p:spPr>
                  </p:cxnSp>
                  <p:cxnSp>
                    <p:nvCxnSpPr>
                      <p:cNvPr id="205" name="直接连接符 204"/>
                      <p:cNvCxnSpPr/>
                      <p:nvPr/>
                    </p:nvCxnSpPr>
                    <p:spPr>
                      <a:xfrm flipV="1">
                        <a:off x="5008022" y="6003286"/>
                        <a:ext cx="364115" cy="360977"/>
                      </a:xfrm>
                      <a:prstGeom prst="line">
                        <a:avLst/>
                      </a:prstGeom>
                      <a:noFill/>
                      <a:ln w="57150" cap="flat" cmpd="sng" algn="ctr">
                        <a:solidFill>
                          <a:srgbClr val="FFC000"/>
                        </a:solidFill>
                        <a:prstDash val="solid"/>
                        <a:miter lim="800000"/>
                      </a:ln>
                      <a:effectLst/>
                    </p:spPr>
                  </p:cxnSp>
                  <p:cxnSp>
                    <p:nvCxnSpPr>
                      <p:cNvPr id="206" name="直接箭头连接符 205"/>
                      <p:cNvCxnSpPr/>
                      <p:nvPr/>
                    </p:nvCxnSpPr>
                    <p:spPr>
                      <a:xfrm>
                        <a:off x="5372137" y="6003286"/>
                        <a:ext cx="496751" cy="0"/>
                      </a:xfrm>
                      <a:prstGeom prst="straightConnector1">
                        <a:avLst/>
                      </a:prstGeom>
                      <a:noFill/>
                      <a:ln w="57150" cap="flat" cmpd="sng" algn="ctr">
                        <a:solidFill>
                          <a:srgbClr val="FFC000"/>
                        </a:solidFill>
                        <a:prstDash val="solid"/>
                        <a:miter lim="800000"/>
                      </a:ln>
                      <a:effectLst/>
                    </p:spPr>
                  </p:cxnSp>
                </p:grpSp>
                <p:grpSp>
                  <p:nvGrpSpPr>
                    <p:cNvPr id="198" name="组合 197"/>
                    <p:cNvGrpSpPr/>
                    <p:nvPr/>
                  </p:nvGrpSpPr>
                  <p:grpSpPr>
                    <a:xfrm>
                      <a:off x="5868888" y="5751258"/>
                      <a:ext cx="2160240" cy="504056"/>
                      <a:chOff x="5868888" y="5751258"/>
                      <a:chExt cx="2160240" cy="504056"/>
                    </a:xfrm>
                  </p:grpSpPr>
                  <p:sp>
                    <p:nvSpPr>
                      <p:cNvPr id="199" name="圆角矩形 198"/>
                      <p:cNvSpPr/>
                      <p:nvPr/>
                    </p:nvSpPr>
                    <p:spPr>
                      <a:xfrm>
                        <a:off x="5868888" y="5751258"/>
                        <a:ext cx="792088" cy="504056"/>
                      </a:xfrm>
                      <a:prstGeom prst="roundRect">
                        <a:avLst/>
                      </a:prstGeom>
                      <a:noFill/>
                      <a:ln w="38100" cap="flat" cmpd="sng" algn="ctr">
                        <a:solidFill>
                          <a:srgbClr val="FFC000"/>
                        </a:solidFill>
                        <a:prstDash val="solid"/>
                        <a:miter lim="800000"/>
                      </a:ln>
                      <a:effectLst/>
                    </p:spPr>
                    <p:txBody>
                      <a:bodyPr rtlCol="0" anchor="ctr"/>
                      <a:lstStyle/>
                      <a:p>
                        <a:pPr defTabSz="914400" hangingPunct="1"/>
                        <a:r>
                          <a:rPr lang="zh-CN" altLang="en-US" sz="3200" i="0" kern="1200" dirty="0">
                            <a:solidFill>
                              <a:prstClr val="white"/>
                            </a:solidFill>
                            <a:effectLst/>
                            <a:latin typeface="黑体" panose="02010609060101010101" pitchFamily="49" charset="-122"/>
                            <a:ea typeface="黑体" panose="02010609060101010101" pitchFamily="49" charset="-122"/>
                            <a:cs typeface="+mn-cs"/>
                          </a:rPr>
                          <a:t>溶解</a:t>
                        </a:r>
                        <a:endParaRPr lang="zh-CN" altLang="en-US" sz="3200" i="0" kern="1200" dirty="0">
                          <a:solidFill>
                            <a:prstClr val="white"/>
                          </a:solidFill>
                          <a:effectLst/>
                          <a:latin typeface="黑体" panose="02010609060101010101" pitchFamily="49" charset="-122"/>
                          <a:ea typeface="黑体" panose="02010609060101010101" pitchFamily="49" charset="-122"/>
                          <a:cs typeface="+mn-cs"/>
                        </a:endParaRPr>
                      </a:p>
                    </p:txBody>
                  </p:sp>
                  <p:cxnSp>
                    <p:nvCxnSpPr>
                      <p:cNvPr id="200" name="直接连接符 199"/>
                      <p:cNvCxnSpPr>
                        <a:stCxn id="199" idx="3"/>
                      </p:cNvCxnSpPr>
                      <p:nvPr/>
                    </p:nvCxnSpPr>
                    <p:spPr>
                      <a:xfrm>
                        <a:off x="6660976" y="6003286"/>
                        <a:ext cx="1368152" cy="0"/>
                      </a:xfrm>
                      <a:prstGeom prst="line">
                        <a:avLst/>
                      </a:prstGeom>
                      <a:noFill/>
                      <a:ln w="57150" cap="flat" cmpd="sng" algn="ctr">
                        <a:solidFill>
                          <a:srgbClr val="FFC000"/>
                        </a:solidFill>
                        <a:prstDash val="solid"/>
                        <a:miter lim="800000"/>
                      </a:ln>
                      <a:effectLst/>
                    </p:spPr>
                  </p:cxnSp>
                </p:grpSp>
              </p:grpSp>
              <p:grpSp>
                <p:nvGrpSpPr>
                  <p:cNvPr id="172" name="组合 171"/>
                  <p:cNvGrpSpPr/>
                  <p:nvPr/>
                </p:nvGrpSpPr>
                <p:grpSpPr>
                  <a:xfrm>
                    <a:off x="2864160" y="2395057"/>
                    <a:ext cx="6095096" cy="3122176"/>
                    <a:chOff x="2864160" y="2395057"/>
                    <a:chExt cx="6095096" cy="3122176"/>
                  </a:xfrm>
                </p:grpSpPr>
                <p:grpSp>
                  <p:nvGrpSpPr>
                    <p:cNvPr id="173" name="组合 172"/>
                    <p:cNvGrpSpPr/>
                    <p:nvPr/>
                  </p:nvGrpSpPr>
                  <p:grpSpPr>
                    <a:xfrm>
                      <a:off x="3405140" y="3655767"/>
                      <a:ext cx="5554116" cy="1861466"/>
                      <a:chOff x="3483124" y="4339843"/>
                      <a:chExt cx="5554116" cy="1861466"/>
                    </a:xfrm>
                  </p:grpSpPr>
                  <p:grpSp>
                    <p:nvGrpSpPr>
                      <p:cNvPr id="177" name="组合 176"/>
                      <p:cNvGrpSpPr/>
                      <p:nvPr/>
                    </p:nvGrpSpPr>
                    <p:grpSpPr>
                      <a:xfrm>
                        <a:off x="3483124" y="4339843"/>
                        <a:ext cx="3753916" cy="1609437"/>
                        <a:chOff x="3483124" y="4339843"/>
                        <a:chExt cx="3753916" cy="1609437"/>
                      </a:xfrm>
                    </p:grpSpPr>
                    <p:grpSp>
                      <p:nvGrpSpPr>
                        <p:cNvPr id="179" name="组合 178"/>
                        <p:cNvGrpSpPr/>
                        <p:nvPr/>
                      </p:nvGrpSpPr>
                      <p:grpSpPr>
                        <a:xfrm>
                          <a:off x="3483124" y="4339843"/>
                          <a:ext cx="2241748" cy="1465270"/>
                          <a:chOff x="3483124" y="4339843"/>
                          <a:chExt cx="2241748" cy="1465270"/>
                        </a:xfrm>
                      </p:grpSpPr>
                      <p:grpSp>
                        <p:nvGrpSpPr>
                          <p:cNvPr id="186" name="组合 185"/>
                          <p:cNvGrpSpPr/>
                          <p:nvPr/>
                        </p:nvGrpSpPr>
                        <p:grpSpPr>
                          <a:xfrm>
                            <a:off x="3483124" y="4339843"/>
                            <a:ext cx="2241748" cy="1465270"/>
                            <a:chOff x="3483124" y="4339843"/>
                            <a:chExt cx="2241748" cy="1465270"/>
                          </a:xfrm>
                        </p:grpSpPr>
                        <p:sp>
                          <p:nvSpPr>
                            <p:cNvPr id="190" name="圆角矩形 189"/>
                            <p:cNvSpPr/>
                            <p:nvPr/>
                          </p:nvSpPr>
                          <p:spPr>
                            <a:xfrm>
                              <a:off x="3483124" y="4437112"/>
                              <a:ext cx="792088" cy="554574"/>
                            </a:xfrm>
                            <a:prstGeom prst="roundRect">
                              <a:avLst/>
                            </a:prstGeom>
                            <a:noFill/>
                            <a:ln w="38100" cap="flat" cmpd="sng" algn="ctr">
                              <a:solidFill>
                                <a:srgbClr val="FFC000"/>
                              </a:solidFill>
                              <a:prstDash val="solid"/>
                              <a:miter lim="800000"/>
                            </a:ln>
                            <a:effectLst/>
                          </p:spPr>
                          <p:txBody>
                            <a:bodyPr rtlCol="0" anchor="ctr"/>
                            <a:lstStyle/>
                            <a:p>
                              <a:pPr defTabSz="914400" hangingPunct="1"/>
                              <a:r>
                                <a:rPr lang="zh-CN" altLang="en-US" sz="3200" i="0" kern="1200" dirty="0">
                                  <a:solidFill>
                                    <a:prstClr val="white"/>
                                  </a:solidFill>
                                  <a:effectLst/>
                                  <a:latin typeface="黑体" panose="02010609060101010101" pitchFamily="49" charset="-122"/>
                                  <a:ea typeface="黑体" panose="02010609060101010101" pitchFamily="49" charset="-122"/>
                                  <a:cs typeface="+mn-cs"/>
                                </a:rPr>
                                <a:t>物质性质</a:t>
                              </a:r>
                              <a:endParaRPr lang="zh-CN" altLang="en-US" sz="3200" i="0" kern="1200" dirty="0">
                                <a:solidFill>
                                  <a:prstClr val="white"/>
                                </a:solidFill>
                                <a:effectLst/>
                                <a:latin typeface="黑体" panose="02010609060101010101" pitchFamily="49" charset="-122"/>
                                <a:ea typeface="黑体" panose="02010609060101010101" pitchFamily="49" charset="-122"/>
                                <a:cs typeface="+mn-cs"/>
                              </a:endParaRPr>
                            </a:p>
                          </p:txBody>
                        </p:sp>
                        <p:cxnSp>
                          <p:nvCxnSpPr>
                            <p:cNvPr id="191" name="直接连接符 190"/>
                            <p:cNvCxnSpPr>
                              <a:stCxn id="190" idx="3"/>
                            </p:cNvCxnSpPr>
                            <p:nvPr/>
                          </p:nvCxnSpPr>
                          <p:spPr>
                            <a:xfrm>
                              <a:off x="4275212" y="4714399"/>
                              <a:ext cx="657573" cy="0"/>
                            </a:xfrm>
                            <a:prstGeom prst="line">
                              <a:avLst/>
                            </a:prstGeom>
                            <a:noFill/>
                            <a:ln w="57150" cap="flat" cmpd="sng" algn="ctr">
                              <a:solidFill>
                                <a:srgbClr val="FFC000"/>
                              </a:solidFill>
                              <a:prstDash val="solid"/>
                              <a:miter lim="800000"/>
                            </a:ln>
                            <a:effectLst/>
                          </p:spPr>
                        </p:cxnSp>
                        <p:sp>
                          <p:nvSpPr>
                            <p:cNvPr id="192" name="文本框 191"/>
                            <p:cNvSpPr txBox="1"/>
                            <p:nvPr/>
                          </p:nvSpPr>
                          <p:spPr>
                            <a:xfrm>
                              <a:off x="4182851" y="4339843"/>
                              <a:ext cx="864096" cy="359855"/>
                            </a:xfrm>
                            <a:prstGeom prst="rect">
                              <a:avLst/>
                            </a:prstGeom>
                            <a:noFill/>
                            <a:ln w="38100" cap="flat" cmpd="sng" algn="ctr">
                              <a:noFill/>
                              <a:prstDash val="solid"/>
                              <a:miter lim="800000"/>
                            </a:ln>
                            <a:effectLst/>
                          </p:spPr>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defTabSz="914400" hangingPunct="1">
                                <a:defRPr sz="3200" i="0" kern="1200">
                                  <a:solidFill>
                                    <a:prstClr val="white"/>
                                  </a:solidFill>
                                  <a:effectLst/>
                                  <a:latin typeface="黑体" panose="02010609060101010101" pitchFamily="49" charset="-122"/>
                                  <a:ea typeface="黑体" panose="02010609060101010101" pitchFamily="49" charset="-122"/>
                                  <a:cs typeface="+mn-cs"/>
                                </a:defRPr>
                              </a:lvl1pPr>
                            </a:lstStyle>
                            <a:p>
                              <a:r>
                                <a:rPr lang="zh-CN" altLang="en-US" sz="2800" dirty="0">
                                  <a:solidFill>
                                    <a:srgbClr val="FFC000"/>
                                  </a:solidFill>
                                </a:rPr>
                                <a:t>分解</a:t>
                              </a:r>
                              <a:endParaRPr lang="zh-CN" altLang="en-US" sz="2800" dirty="0">
                                <a:solidFill>
                                  <a:srgbClr val="FFC000"/>
                                </a:solidFill>
                              </a:endParaRPr>
                            </a:p>
                          </p:txBody>
                        </p:sp>
                        <p:sp>
                          <p:nvSpPr>
                            <p:cNvPr id="193" name="圆角矩形 192"/>
                            <p:cNvSpPr/>
                            <p:nvPr/>
                          </p:nvSpPr>
                          <p:spPr>
                            <a:xfrm>
                              <a:off x="4932784" y="4437112"/>
                              <a:ext cx="792088" cy="504056"/>
                            </a:xfrm>
                            <a:prstGeom prst="roundRect">
                              <a:avLst/>
                            </a:prstGeom>
                            <a:noFill/>
                            <a:ln w="38100" cap="flat" cmpd="sng" algn="ctr">
                              <a:solidFill>
                                <a:srgbClr val="FFC000"/>
                              </a:solidFill>
                              <a:prstDash val="solid"/>
                              <a:miter lim="800000"/>
                            </a:ln>
                            <a:effectLst/>
                          </p:spPr>
                          <p:txBody>
                            <a:bodyPr rtlCol="0" anchor="ctr"/>
                            <a:lstStyle/>
                            <a:p>
                              <a:pPr defTabSz="914400" hangingPunct="1"/>
                              <a:r>
                                <a:rPr lang="zh-CN" altLang="en-US" sz="3200" i="0" kern="1200" dirty="0">
                                  <a:solidFill>
                                    <a:prstClr val="white"/>
                                  </a:solidFill>
                                  <a:effectLst/>
                                  <a:latin typeface="黑体" panose="02010609060101010101" pitchFamily="49" charset="-122"/>
                                  <a:ea typeface="黑体" panose="02010609060101010101" pitchFamily="49" charset="-122"/>
                                  <a:cs typeface="+mn-cs"/>
                                </a:rPr>
                                <a:t>反应</a:t>
                              </a:r>
                              <a:endParaRPr lang="zh-CN" altLang="en-US" sz="3200" i="0" kern="1200" dirty="0">
                                <a:solidFill>
                                  <a:prstClr val="white"/>
                                </a:solidFill>
                                <a:effectLst/>
                                <a:latin typeface="黑体" panose="02010609060101010101" pitchFamily="49" charset="-122"/>
                                <a:ea typeface="黑体" panose="02010609060101010101" pitchFamily="49" charset="-122"/>
                                <a:cs typeface="+mn-cs"/>
                              </a:endParaRPr>
                            </a:p>
                          </p:txBody>
                        </p:sp>
                        <p:sp>
                          <p:nvSpPr>
                            <p:cNvPr id="194" name="圆角矩形 193"/>
                            <p:cNvSpPr/>
                            <p:nvPr/>
                          </p:nvSpPr>
                          <p:spPr>
                            <a:xfrm>
                              <a:off x="4238724" y="5304496"/>
                              <a:ext cx="1071069" cy="500617"/>
                            </a:xfrm>
                            <a:prstGeom prst="roundRect">
                              <a:avLst/>
                            </a:prstGeom>
                            <a:noFill/>
                            <a:ln w="38100" cap="flat" cmpd="sng" algn="ctr">
                              <a:solidFill>
                                <a:srgbClr val="FFC000"/>
                              </a:solidFill>
                              <a:prstDash val="solid"/>
                              <a:miter lim="800000"/>
                            </a:ln>
                            <a:effectLst/>
                          </p:spPr>
                          <p:txBody>
                            <a:bodyPr rtlCol="0" anchor="ctr"/>
                            <a:lstStyle/>
                            <a:p>
                              <a:pPr defTabSz="914400" hangingPunct="1"/>
                              <a:r>
                                <a:rPr lang="zh-CN" altLang="en-US" sz="3200" i="0" kern="1200">
                                  <a:solidFill>
                                    <a:prstClr val="white"/>
                                  </a:solidFill>
                                  <a:effectLst/>
                                  <a:latin typeface="黑体" panose="02010609060101010101" pitchFamily="49" charset="-122"/>
                                  <a:ea typeface="黑体" panose="02010609060101010101" pitchFamily="49" charset="-122"/>
                                  <a:cs typeface="+mn-cs"/>
                                </a:rPr>
                                <a:t>酸、碱</a:t>
                              </a:r>
                              <a:endParaRPr lang="zh-CN" altLang="en-US" sz="3200" i="0" kern="1200" dirty="0">
                                <a:solidFill>
                                  <a:prstClr val="white"/>
                                </a:solidFill>
                                <a:effectLst/>
                                <a:latin typeface="黑体" panose="02010609060101010101" pitchFamily="49" charset="-122"/>
                                <a:ea typeface="黑体" panose="02010609060101010101" pitchFamily="49" charset="-122"/>
                                <a:cs typeface="+mn-cs"/>
                              </a:endParaRPr>
                            </a:p>
                          </p:txBody>
                        </p:sp>
                        <p:cxnSp>
                          <p:nvCxnSpPr>
                            <p:cNvPr id="195" name="直接连接符 194"/>
                            <p:cNvCxnSpPr/>
                            <p:nvPr/>
                          </p:nvCxnSpPr>
                          <p:spPr>
                            <a:xfrm>
                              <a:off x="4103603" y="4998799"/>
                              <a:ext cx="454704" cy="311701"/>
                            </a:xfrm>
                            <a:prstGeom prst="line">
                              <a:avLst/>
                            </a:prstGeom>
                            <a:noFill/>
                            <a:ln w="57150" cap="flat" cmpd="sng" algn="ctr">
                              <a:solidFill>
                                <a:srgbClr val="FFC000"/>
                              </a:solidFill>
                              <a:prstDash val="solid"/>
                              <a:miter lim="800000"/>
                            </a:ln>
                            <a:effectLst/>
                          </p:spPr>
                        </p:cxnSp>
                        <p:cxnSp>
                          <p:nvCxnSpPr>
                            <p:cNvPr id="196" name="直接连接符 195"/>
                            <p:cNvCxnSpPr/>
                            <p:nvPr/>
                          </p:nvCxnSpPr>
                          <p:spPr>
                            <a:xfrm flipH="1">
                              <a:off x="4815098" y="4955869"/>
                              <a:ext cx="377601" cy="337466"/>
                            </a:xfrm>
                            <a:prstGeom prst="line">
                              <a:avLst/>
                            </a:prstGeom>
                            <a:noFill/>
                            <a:ln w="57150" cap="flat" cmpd="sng" algn="ctr">
                              <a:solidFill>
                                <a:srgbClr val="FFC000"/>
                              </a:solidFill>
                              <a:prstDash val="solid"/>
                              <a:miter lim="800000"/>
                            </a:ln>
                            <a:effectLst/>
                          </p:spPr>
                        </p:cxnSp>
                      </p:grpSp>
                      <p:sp>
                        <p:nvSpPr>
                          <p:cNvPr id="187" name="文本框 186"/>
                          <p:cNvSpPr txBox="1"/>
                          <p:nvPr/>
                        </p:nvSpPr>
                        <p:spPr>
                          <a:xfrm rot="18993120">
                            <a:off x="4348838" y="4893665"/>
                            <a:ext cx="864096" cy="359855"/>
                          </a:xfrm>
                          <a:prstGeom prst="rect">
                            <a:avLst/>
                          </a:prstGeom>
                          <a:noFill/>
                          <a:ln w="38100" cap="flat" cmpd="sng" algn="ctr">
                            <a:noFill/>
                            <a:prstDash val="solid"/>
                            <a:miter lim="800000"/>
                          </a:ln>
                          <a:effectLst/>
                        </p:spPr>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defTabSz="914400" hangingPunct="1">
                              <a:defRPr sz="3200" i="0" kern="1200">
                                <a:solidFill>
                                  <a:prstClr val="white"/>
                                </a:solidFill>
                                <a:effectLst/>
                                <a:latin typeface="黑体" panose="02010609060101010101" pitchFamily="49" charset="-122"/>
                                <a:ea typeface="黑体" panose="02010609060101010101" pitchFamily="49" charset="-122"/>
                                <a:cs typeface="+mn-cs"/>
                              </a:defRPr>
                            </a:lvl1pPr>
                          </a:lstStyle>
                          <a:p>
                            <a:r>
                              <a:rPr lang="zh-CN" altLang="en-US" sz="2800" dirty="0">
                                <a:solidFill>
                                  <a:srgbClr val="FFC000"/>
                                </a:solidFill>
                              </a:rPr>
                              <a:t>转化</a:t>
                            </a:r>
                            <a:endParaRPr lang="zh-CN" altLang="en-US" sz="2800" dirty="0">
                              <a:solidFill>
                                <a:srgbClr val="FFC000"/>
                              </a:solidFill>
                            </a:endParaRPr>
                          </a:p>
                        </p:txBody>
                      </p:sp>
                    </p:grpSp>
                    <p:grpSp>
                      <p:nvGrpSpPr>
                        <p:cNvPr id="182" name="组合 181"/>
                        <p:cNvGrpSpPr/>
                        <p:nvPr/>
                      </p:nvGrpSpPr>
                      <p:grpSpPr>
                        <a:xfrm>
                          <a:off x="5535007" y="4437112"/>
                          <a:ext cx="1702033" cy="1512168"/>
                          <a:chOff x="5535007" y="4437112"/>
                          <a:chExt cx="1702033" cy="1512168"/>
                        </a:xfrm>
                      </p:grpSpPr>
                      <p:sp>
                        <p:nvSpPr>
                          <p:cNvPr id="183" name="圆角矩形 182"/>
                          <p:cNvSpPr/>
                          <p:nvPr/>
                        </p:nvSpPr>
                        <p:spPr>
                          <a:xfrm>
                            <a:off x="6444952" y="4437112"/>
                            <a:ext cx="792088" cy="554574"/>
                          </a:xfrm>
                          <a:prstGeom prst="roundRect">
                            <a:avLst/>
                          </a:prstGeom>
                          <a:noFill/>
                          <a:ln w="38100" cap="flat" cmpd="sng" algn="ctr">
                            <a:solidFill>
                              <a:srgbClr val="FFC000"/>
                            </a:solidFill>
                            <a:prstDash val="solid"/>
                            <a:miter lim="800000"/>
                          </a:ln>
                          <a:effectLst/>
                        </p:spPr>
                        <p:txBody>
                          <a:bodyPr rtlCol="0" anchor="ctr"/>
                          <a:lstStyle/>
                          <a:p>
                            <a:pPr defTabSz="914400" hangingPunct="1"/>
                            <a:r>
                              <a:rPr lang="zh-CN" altLang="en-US" sz="3200" i="0" kern="1200" dirty="0">
                                <a:solidFill>
                                  <a:prstClr val="white"/>
                                </a:solidFill>
                                <a:effectLst/>
                                <a:latin typeface="黑体" panose="02010609060101010101" pitchFamily="49" charset="-122"/>
                                <a:ea typeface="黑体" panose="02010609060101010101" pitchFamily="49" charset="-122"/>
                                <a:cs typeface="+mn-cs"/>
                              </a:rPr>
                              <a:t>物质制备</a:t>
                            </a:r>
                            <a:endParaRPr lang="zh-CN" altLang="en-US" sz="3200" i="0" kern="1200" dirty="0">
                              <a:solidFill>
                                <a:prstClr val="white"/>
                              </a:solidFill>
                              <a:effectLst/>
                              <a:latin typeface="黑体" panose="02010609060101010101" pitchFamily="49" charset="-122"/>
                              <a:ea typeface="黑体" panose="02010609060101010101" pitchFamily="49" charset="-122"/>
                              <a:cs typeface="+mn-cs"/>
                            </a:endParaRPr>
                          </a:p>
                        </p:txBody>
                      </p:sp>
                      <p:cxnSp>
                        <p:nvCxnSpPr>
                          <p:cNvPr id="184" name="直接连接符 183"/>
                          <p:cNvCxnSpPr/>
                          <p:nvPr/>
                        </p:nvCxnSpPr>
                        <p:spPr>
                          <a:xfrm>
                            <a:off x="5535007" y="4922257"/>
                            <a:ext cx="1305989" cy="1027023"/>
                          </a:xfrm>
                          <a:prstGeom prst="line">
                            <a:avLst/>
                          </a:prstGeom>
                          <a:noFill/>
                          <a:ln w="57150" cap="flat" cmpd="sng" algn="ctr">
                            <a:solidFill>
                              <a:srgbClr val="FFC000"/>
                            </a:solidFill>
                            <a:prstDash val="solid"/>
                            <a:miter lim="800000"/>
                          </a:ln>
                          <a:effectLst/>
                        </p:spPr>
                      </p:cxnSp>
                    </p:grpSp>
                  </p:grpSp>
                  <p:sp>
                    <p:nvSpPr>
                      <p:cNvPr id="178" name="圆角矩形 177"/>
                      <p:cNvSpPr/>
                      <p:nvPr/>
                    </p:nvSpPr>
                    <p:spPr>
                      <a:xfrm>
                        <a:off x="7457454" y="5625245"/>
                        <a:ext cx="1579786" cy="576064"/>
                      </a:xfrm>
                      <a:prstGeom prst="roundRect">
                        <a:avLst/>
                      </a:prstGeom>
                      <a:noFill/>
                      <a:ln w="57150" cap="flat" cmpd="sng" algn="ctr">
                        <a:solidFill>
                          <a:srgbClr val="FFC000"/>
                        </a:solidFill>
                        <a:prstDash val="solid"/>
                        <a:miter lim="800000"/>
                      </a:ln>
                      <a:effectLst/>
                    </p:spPr>
                    <p:txBody>
                      <a:bodyPr rtlCol="0" anchor="ctr"/>
                      <a:lstStyle/>
                      <a:p>
                        <a:pPr defTabSz="914400" hangingPunct="1"/>
                        <a:r>
                          <a:rPr lang="zh-CN" altLang="en-US" sz="3200" i="0" kern="1200" dirty="0">
                            <a:solidFill>
                              <a:prstClr val="white"/>
                            </a:solidFill>
                            <a:effectLst/>
                            <a:latin typeface="黑体" panose="02010609060101010101" pitchFamily="49" charset="-122"/>
                            <a:ea typeface="黑体" panose="02010609060101010101" pitchFamily="49" charset="-122"/>
                            <a:cs typeface="+mn-cs"/>
                          </a:rPr>
                          <a:t>物质分离、富集</a:t>
                        </a:r>
                        <a:endParaRPr lang="zh-CN" altLang="en-US" sz="3200" i="0" kern="1200" dirty="0">
                          <a:solidFill>
                            <a:prstClr val="white"/>
                          </a:solidFill>
                          <a:effectLst/>
                          <a:latin typeface="黑体" panose="02010609060101010101" pitchFamily="49" charset="-122"/>
                          <a:ea typeface="黑体" panose="02010609060101010101" pitchFamily="49" charset="-122"/>
                          <a:cs typeface="+mn-cs"/>
                        </a:endParaRPr>
                      </a:p>
                    </p:txBody>
                  </p:sp>
                </p:grpSp>
                <p:grpSp>
                  <p:nvGrpSpPr>
                    <p:cNvPr id="174" name="组合 173"/>
                    <p:cNvGrpSpPr/>
                    <p:nvPr/>
                  </p:nvGrpSpPr>
                  <p:grpSpPr>
                    <a:xfrm>
                      <a:off x="2864160" y="2395057"/>
                      <a:ext cx="1990641" cy="1357979"/>
                      <a:chOff x="2864160" y="2395057"/>
                      <a:chExt cx="1990641" cy="1357979"/>
                    </a:xfrm>
                  </p:grpSpPr>
                  <p:cxnSp>
                    <p:nvCxnSpPr>
                      <p:cNvPr id="175" name="直接连接符 174"/>
                      <p:cNvCxnSpPr>
                        <a:stCxn id="190" idx="0"/>
                      </p:cNvCxnSpPr>
                      <p:nvPr/>
                    </p:nvCxnSpPr>
                    <p:spPr>
                      <a:xfrm flipV="1">
                        <a:off x="3801184" y="3068961"/>
                        <a:ext cx="0" cy="684075"/>
                      </a:xfrm>
                      <a:prstGeom prst="line">
                        <a:avLst/>
                      </a:prstGeom>
                      <a:noFill/>
                      <a:ln w="57150" cap="flat" cmpd="sng" algn="ctr">
                        <a:solidFill>
                          <a:srgbClr val="FFC000"/>
                        </a:solidFill>
                        <a:prstDash val="solid"/>
                        <a:miter lim="800000"/>
                      </a:ln>
                      <a:effectLst/>
                    </p:spPr>
                  </p:cxnSp>
                  <p:sp>
                    <p:nvSpPr>
                      <p:cNvPr id="176" name="圆角矩形 175"/>
                      <p:cNvSpPr/>
                      <p:nvPr/>
                    </p:nvSpPr>
                    <p:spPr>
                      <a:xfrm>
                        <a:off x="2864160" y="2395057"/>
                        <a:ext cx="1990641" cy="635686"/>
                      </a:xfrm>
                      <a:prstGeom prst="roundRect">
                        <a:avLst/>
                      </a:prstGeom>
                      <a:noFill/>
                      <a:ln w="38100" cap="flat" cmpd="sng" algn="ctr">
                        <a:solidFill>
                          <a:srgbClr val="FFC000"/>
                        </a:solidFill>
                        <a:prstDash val="solid"/>
                        <a:miter lim="800000"/>
                      </a:ln>
                      <a:effectLst/>
                    </p:spPr>
                    <p:txBody>
                      <a:bodyPr rtlCol="0" anchor="ctr"/>
                      <a:lstStyle/>
                      <a:p>
                        <a:pPr defTabSz="914400" hangingPunct="1"/>
                        <a:r>
                          <a:rPr lang="zh-CN" altLang="en-US" sz="3200" i="0" kern="1200" dirty="0">
                            <a:solidFill>
                              <a:prstClr val="white"/>
                            </a:solidFill>
                            <a:effectLst/>
                            <a:latin typeface="黑体" panose="02010609060101010101" pitchFamily="49" charset="-122"/>
                            <a:ea typeface="黑体" panose="02010609060101010101" pitchFamily="49" charset="-122"/>
                            <a:cs typeface="+mn-cs"/>
                          </a:rPr>
                          <a:t>氧化性、还原性其他类别通性</a:t>
                        </a:r>
                        <a:endParaRPr lang="zh-CN" altLang="en-US" sz="3200" i="0" kern="1200" dirty="0">
                          <a:solidFill>
                            <a:prstClr val="white"/>
                          </a:solidFill>
                          <a:effectLst/>
                          <a:latin typeface="黑体" panose="02010609060101010101" pitchFamily="49" charset="-122"/>
                          <a:ea typeface="黑体" panose="02010609060101010101" pitchFamily="49" charset="-122"/>
                          <a:cs typeface="+mn-cs"/>
                        </a:endParaRPr>
                      </a:p>
                    </p:txBody>
                  </p:sp>
                </p:grpSp>
              </p:grpSp>
            </p:grpSp>
            <p:cxnSp>
              <p:nvCxnSpPr>
                <p:cNvPr id="168" name="直接连接符 167"/>
                <p:cNvCxnSpPr/>
                <p:nvPr/>
              </p:nvCxnSpPr>
              <p:spPr>
                <a:xfrm>
                  <a:off x="4556633" y="3140968"/>
                  <a:ext cx="304143" cy="0"/>
                </a:xfrm>
                <a:prstGeom prst="line">
                  <a:avLst/>
                </a:prstGeom>
                <a:noFill/>
                <a:ln w="57150" cap="flat" cmpd="sng" algn="ctr">
                  <a:solidFill>
                    <a:srgbClr val="FFC000"/>
                  </a:solidFill>
                  <a:prstDash val="solid"/>
                  <a:miter lim="800000"/>
                </a:ln>
                <a:effectLst/>
              </p:spPr>
            </p:cxnSp>
          </p:grpSp>
          <p:grpSp>
            <p:nvGrpSpPr>
              <p:cNvPr id="156" name="组合 155"/>
              <p:cNvGrpSpPr/>
              <p:nvPr/>
            </p:nvGrpSpPr>
            <p:grpSpPr>
              <a:xfrm>
                <a:off x="3275020" y="1437211"/>
                <a:ext cx="6761758" cy="1239351"/>
                <a:chOff x="3275020" y="1437211"/>
                <a:chExt cx="6761758" cy="1239351"/>
              </a:xfrm>
            </p:grpSpPr>
            <p:sp>
              <p:nvSpPr>
                <p:cNvPr id="158" name="圆角矩形 157"/>
                <p:cNvSpPr/>
                <p:nvPr/>
              </p:nvSpPr>
              <p:spPr>
                <a:xfrm>
                  <a:off x="6456012" y="1870145"/>
                  <a:ext cx="1475125" cy="525212"/>
                </a:xfrm>
                <a:prstGeom prst="roundRect">
                  <a:avLst/>
                </a:prstGeom>
                <a:noFill/>
                <a:ln w="38100" cap="flat" cmpd="sng" algn="ctr">
                  <a:solidFill>
                    <a:srgbClr val="FFC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反应原理</a:t>
                  </a:r>
                  <a:endParaRPr kumimoji="0" lang="zh-CN" altLang="en-US" sz="32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159" name="组合 158"/>
                <p:cNvGrpSpPr/>
                <p:nvPr/>
              </p:nvGrpSpPr>
              <p:grpSpPr>
                <a:xfrm>
                  <a:off x="8653044" y="1437211"/>
                  <a:ext cx="1383734" cy="1239351"/>
                  <a:chOff x="8893224" y="1430545"/>
                  <a:chExt cx="1383734" cy="1239351"/>
                </a:xfrm>
              </p:grpSpPr>
              <p:cxnSp>
                <p:nvCxnSpPr>
                  <p:cNvPr id="162" name="直接连接符 161"/>
                  <p:cNvCxnSpPr/>
                  <p:nvPr/>
                </p:nvCxnSpPr>
                <p:spPr>
                  <a:xfrm>
                    <a:off x="8893224" y="1772816"/>
                    <a:ext cx="0" cy="720080"/>
                  </a:xfrm>
                  <a:prstGeom prst="line">
                    <a:avLst/>
                  </a:prstGeom>
                  <a:noFill/>
                  <a:ln w="38100" cap="flat" cmpd="sng" algn="ctr">
                    <a:solidFill>
                      <a:srgbClr val="FFC000"/>
                    </a:solidFill>
                    <a:prstDash val="solid"/>
                    <a:miter lim="800000"/>
                  </a:ln>
                  <a:effectLst/>
                </p:spPr>
              </p:cxnSp>
              <p:cxnSp>
                <p:nvCxnSpPr>
                  <p:cNvPr id="163" name="直接连接符 162"/>
                  <p:cNvCxnSpPr/>
                  <p:nvPr/>
                </p:nvCxnSpPr>
                <p:spPr>
                  <a:xfrm>
                    <a:off x="8893224" y="1772816"/>
                    <a:ext cx="216024" cy="0"/>
                  </a:xfrm>
                  <a:prstGeom prst="line">
                    <a:avLst/>
                  </a:prstGeom>
                  <a:noFill/>
                  <a:ln w="57150" cap="flat" cmpd="sng" algn="ctr">
                    <a:solidFill>
                      <a:srgbClr val="FFC000"/>
                    </a:solidFill>
                    <a:prstDash val="solid"/>
                    <a:miter lim="800000"/>
                  </a:ln>
                  <a:effectLst/>
                </p:spPr>
              </p:cxnSp>
              <p:cxnSp>
                <p:nvCxnSpPr>
                  <p:cNvPr id="164" name="直接连接符 163"/>
                  <p:cNvCxnSpPr/>
                  <p:nvPr/>
                </p:nvCxnSpPr>
                <p:spPr>
                  <a:xfrm>
                    <a:off x="8893224" y="2492896"/>
                    <a:ext cx="216024" cy="0"/>
                  </a:xfrm>
                  <a:prstGeom prst="line">
                    <a:avLst/>
                  </a:prstGeom>
                  <a:noFill/>
                  <a:ln w="38100" cap="flat" cmpd="sng" algn="ctr">
                    <a:solidFill>
                      <a:srgbClr val="FFC000"/>
                    </a:solidFill>
                    <a:prstDash val="solid"/>
                    <a:miter lim="800000"/>
                  </a:ln>
                  <a:effectLst/>
                </p:spPr>
              </p:cxnSp>
              <p:sp>
                <p:nvSpPr>
                  <p:cNvPr id="165" name="圆角矩形 164"/>
                  <p:cNvSpPr/>
                  <p:nvPr/>
                </p:nvSpPr>
                <p:spPr>
                  <a:xfrm>
                    <a:off x="9126251" y="2242028"/>
                    <a:ext cx="1150706" cy="427868"/>
                  </a:xfrm>
                  <a:prstGeom prst="roundRect">
                    <a:avLst/>
                  </a:prstGeom>
                  <a:noFill/>
                  <a:ln w="38100" cap="flat" cmpd="sng" algn="ctr">
                    <a:solidFill>
                      <a:srgbClr val="FFC000"/>
                    </a:solidFill>
                    <a:prstDash val="solid"/>
                    <a:miter lim="800000"/>
                  </a:ln>
                  <a:effectLst/>
                </p:spPr>
                <p:txBody>
                  <a:bodyPr rtlCol="0" anchor="ctr"/>
                  <a:lstStyle/>
                  <a:p>
                    <a:pPr defTabSz="914400" hangingPunct="1"/>
                    <a:r>
                      <a:rPr lang="zh-CN" altLang="en-US" sz="3200" i="0" kern="1200" dirty="0">
                        <a:solidFill>
                          <a:prstClr val="white"/>
                        </a:solidFill>
                        <a:effectLst/>
                        <a:latin typeface="黑体" panose="02010609060101010101" pitchFamily="49" charset="-122"/>
                        <a:ea typeface="黑体" panose="02010609060101010101" pitchFamily="49" charset="-122"/>
                        <a:cs typeface="+mn-cs"/>
                      </a:rPr>
                      <a:t>化学平衡</a:t>
                    </a:r>
                    <a:endParaRPr lang="zh-CN" altLang="en-US" sz="3200" i="0" kern="1200" dirty="0">
                      <a:solidFill>
                        <a:prstClr val="white"/>
                      </a:solidFill>
                      <a:effectLst/>
                      <a:latin typeface="黑体" panose="02010609060101010101" pitchFamily="49" charset="-122"/>
                      <a:ea typeface="黑体" panose="02010609060101010101" pitchFamily="49" charset="-122"/>
                      <a:cs typeface="+mn-cs"/>
                    </a:endParaRPr>
                  </a:p>
                </p:txBody>
              </p:sp>
              <p:sp>
                <p:nvSpPr>
                  <p:cNvPr id="166" name="圆角矩形 165"/>
                  <p:cNvSpPr/>
                  <p:nvPr/>
                </p:nvSpPr>
                <p:spPr>
                  <a:xfrm>
                    <a:off x="9126250" y="1430545"/>
                    <a:ext cx="1150708" cy="556205"/>
                  </a:xfrm>
                  <a:prstGeom prst="roundRect">
                    <a:avLst/>
                  </a:prstGeom>
                  <a:noFill/>
                  <a:ln w="38100" cap="flat" cmpd="sng" algn="ctr">
                    <a:solidFill>
                      <a:srgbClr val="FFC000"/>
                    </a:solidFill>
                    <a:prstDash val="solid"/>
                    <a:miter lim="800000"/>
                  </a:ln>
                  <a:effectLst/>
                </p:spPr>
                <p:txBody>
                  <a:bodyPr rtlCol="0" anchor="ctr"/>
                  <a:lstStyle/>
                  <a:p>
                    <a:pPr defTabSz="914400" hangingPunct="1"/>
                    <a:r>
                      <a:rPr lang="zh-CN" altLang="en-US" sz="3200" i="0" kern="1200" dirty="0">
                        <a:solidFill>
                          <a:prstClr val="white"/>
                        </a:solidFill>
                        <a:effectLst/>
                        <a:latin typeface="黑体" panose="02010609060101010101" pitchFamily="49" charset="-122"/>
                        <a:ea typeface="黑体" panose="02010609060101010101" pitchFamily="49" charset="-122"/>
                        <a:cs typeface="+mn-cs"/>
                      </a:rPr>
                      <a:t>化学反应速率</a:t>
                    </a:r>
                    <a:endParaRPr lang="zh-CN" altLang="en-US" sz="3200" i="0" kern="1200" dirty="0">
                      <a:solidFill>
                        <a:prstClr val="white"/>
                      </a:solidFill>
                      <a:effectLst/>
                      <a:latin typeface="黑体" panose="02010609060101010101" pitchFamily="49" charset="-122"/>
                      <a:ea typeface="黑体" panose="02010609060101010101" pitchFamily="49" charset="-122"/>
                      <a:cs typeface="+mn-cs"/>
                    </a:endParaRPr>
                  </a:p>
                </p:txBody>
              </p:sp>
            </p:grpSp>
            <p:sp>
              <p:nvSpPr>
                <p:cNvPr id="160" name="文本框 159"/>
                <p:cNvSpPr txBox="1"/>
                <p:nvPr/>
              </p:nvSpPr>
              <p:spPr>
                <a:xfrm>
                  <a:off x="8002056" y="1772042"/>
                  <a:ext cx="806850" cy="293553"/>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调控</a:t>
                  </a:r>
                  <a:endParaRPr kumimoji="0" lang="zh-CN" altLang="en-US" sz="2800" b="0" i="0" u="none" strike="noStrike" kern="120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endParaRPr>
                </a:p>
              </p:txBody>
            </p:sp>
            <p:sp>
              <p:nvSpPr>
                <p:cNvPr id="161" name="圆角矩形 160"/>
                <p:cNvSpPr/>
                <p:nvPr/>
              </p:nvSpPr>
              <p:spPr>
                <a:xfrm>
                  <a:off x="3275020" y="1837811"/>
                  <a:ext cx="1858761" cy="579571"/>
                </a:xfrm>
                <a:prstGeom prst="roundRect">
                  <a:avLst/>
                </a:prstGeom>
                <a:noFill/>
                <a:ln w="38100" cap="flat" cmpd="sng" algn="ctr">
                  <a:solidFill>
                    <a:srgbClr val="FFC000"/>
                  </a:solidFill>
                  <a:prstDash val="solid"/>
                  <a:miter lim="800000"/>
                </a:ln>
                <a:effectLst/>
              </p:spPr>
              <p:txBody>
                <a:bodyPr rtlCol="0" anchor="ctr"/>
                <a:lstStyle/>
                <a:p>
                  <a:pPr defTabSz="914400" hangingPunct="1"/>
                  <a:r>
                    <a:rPr lang="zh-CN" altLang="en-US" sz="3200" i="0" kern="1200" dirty="0">
                      <a:solidFill>
                        <a:prstClr val="white"/>
                      </a:solidFill>
                      <a:effectLst/>
                      <a:latin typeface="黑体" panose="02010609060101010101" pitchFamily="49" charset="-122"/>
                      <a:ea typeface="黑体" panose="02010609060101010101" pitchFamily="49" charset="-122"/>
                      <a:cs typeface="+mn-cs"/>
                    </a:rPr>
                    <a:t>增大接触面积</a:t>
                  </a:r>
                  <a:endParaRPr lang="en-US" altLang="zh-CN" sz="3200" i="0" kern="1200" dirty="0">
                    <a:solidFill>
                      <a:prstClr val="white"/>
                    </a:solidFill>
                    <a:effectLst/>
                    <a:latin typeface="黑体" panose="02010609060101010101" pitchFamily="49" charset="-122"/>
                    <a:ea typeface="黑体" panose="02010609060101010101" pitchFamily="49" charset="-122"/>
                    <a:cs typeface="+mn-cs"/>
                  </a:endParaRPr>
                </a:p>
                <a:p>
                  <a:pPr defTabSz="914400" hangingPunct="1"/>
                  <a:r>
                    <a:rPr lang="zh-CN" altLang="en-US" sz="3200" i="0" kern="1200" dirty="0">
                      <a:solidFill>
                        <a:prstClr val="white"/>
                      </a:solidFill>
                      <a:effectLst/>
                      <a:latin typeface="黑体" panose="02010609060101010101" pitchFamily="49" charset="-122"/>
                      <a:ea typeface="黑体" panose="02010609060101010101" pitchFamily="49" charset="-122"/>
                      <a:cs typeface="+mn-cs"/>
                    </a:rPr>
                    <a:t>充分接触</a:t>
                  </a:r>
                  <a:endParaRPr lang="zh-CN" altLang="en-US" sz="3200" i="0" kern="1200" dirty="0">
                    <a:solidFill>
                      <a:prstClr val="white"/>
                    </a:solidFill>
                    <a:effectLst/>
                    <a:latin typeface="黑体" panose="02010609060101010101" pitchFamily="49" charset="-122"/>
                    <a:ea typeface="黑体" panose="02010609060101010101" pitchFamily="49" charset="-122"/>
                    <a:cs typeface="+mn-cs"/>
                  </a:endParaRPr>
                </a:p>
              </p:txBody>
            </p:sp>
          </p:grpSp>
        </p:grpSp>
        <p:grpSp>
          <p:nvGrpSpPr>
            <p:cNvPr id="151" name="组合 150"/>
            <p:cNvGrpSpPr/>
            <p:nvPr/>
          </p:nvGrpSpPr>
          <p:grpSpPr>
            <a:xfrm>
              <a:off x="1390831" y="1398063"/>
              <a:ext cx="2749865" cy="569402"/>
              <a:chOff x="1390831" y="1398063"/>
              <a:chExt cx="2749865" cy="569402"/>
            </a:xfrm>
          </p:grpSpPr>
          <p:sp>
            <p:nvSpPr>
              <p:cNvPr id="152" name="圆角矩形 151"/>
              <p:cNvSpPr/>
              <p:nvPr/>
            </p:nvSpPr>
            <p:spPr>
              <a:xfrm>
                <a:off x="1390831" y="1398063"/>
                <a:ext cx="699056" cy="569402"/>
              </a:xfrm>
              <a:prstGeom prst="roundRect">
                <a:avLst/>
              </a:prstGeom>
              <a:noFill/>
              <a:ln w="38100" cap="flat" cmpd="sng" algn="ctr">
                <a:solidFill>
                  <a:srgbClr val="FFC000"/>
                </a:solidFill>
                <a:prstDash val="solid"/>
                <a:miter lim="800000"/>
              </a:ln>
              <a:effectLst/>
            </p:spPr>
            <p:txBody>
              <a:bodyPr rtlCol="0" anchor="ctr"/>
              <a:lstStyle/>
              <a:p>
                <a:pPr defTabSz="914400" hangingPunct="1"/>
                <a:r>
                  <a:rPr lang="zh-CN" altLang="en-US" sz="3200" i="0" kern="1200" dirty="0">
                    <a:solidFill>
                      <a:prstClr val="white"/>
                    </a:solidFill>
                    <a:effectLst/>
                    <a:latin typeface="黑体" panose="02010609060101010101" pitchFamily="49" charset="-122"/>
                    <a:ea typeface="黑体" panose="02010609060101010101" pitchFamily="49" charset="-122"/>
                    <a:cs typeface="+mn-cs"/>
                  </a:rPr>
                  <a:t>对流搅拌</a:t>
                </a:r>
                <a:endParaRPr lang="zh-CN" altLang="en-US" sz="3200" i="0" kern="1200" dirty="0">
                  <a:solidFill>
                    <a:prstClr val="white"/>
                  </a:solidFill>
                  <a:effectLst/>
                  <a:latin typeface="黑体" panose="02010609060101010101" pitchFamily="49" charset="-122"/>
                  <a:ea typeface="黑体" panose="02010609060101010101" pitchFamily="49" charset="-122"/>
                  <a:cs typeface="+mn-cs"/>
                </a:endParaRPr>
              </a:p>
            </p:txBody>
          </p:sp>
          <p:cxnSp>
            <p:nvCxnSpPr>
              <p:cNvPr id="153" name="直接连接符 152"/>
              <p:cNvCxnSpPr>
                <a:stCxn id="152" idx="3"/>
              </p:cNvCxnSpPr>
              <p:nvPr/>
            </p:nvCxnSpPr>
            <p:spPr>
              <a:xfrm>
                <a:off x="2089887" y="1682764"/>
                <a:ext cx="2050809" cy="0"/>
              </a:xfrm>
              <a:prstGeom prst="line">
                <a:avLst/>
              </a:prstGeom>
              <a:noFill/>
              <a:ln w="57150" cap="flat" cmpd="sng" algn="ctr">
                <a:solidFill>
                  <a:srgbClr val="FFC000"/>
                </a:solidFill>
                <a:prstDash val="solid"/>
                <a:miter lim="800000"/>
              </a:ln>
              <a:effectLst/>
            </p:spPr>
          </p:cxnSp>
        </p:grpSp>
      </p:grpSp>
      <p:cxnSp>
        <p:nvCxnSpPr>
          <p:cNvPr id="7" name="直接连接符 6"/>
          <p:cNvCxnSpPr>
            <a:stCxn id="207" idx="3"/>
          </p:cNvCxnSpPr>
          <p:nvPr/>
        </p:nvCxnSpPr>
        <p:spPr>
          <a:xfrm flipV="1">
            <a:off x="4247911" y="6259325"/>
            <a:ext cx="906529" cy="1"/>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17" name="直接箭头连接符 216"/>
          <p:cNvCxnSpPr/>
          <p:nvPr/>
        </p:nvCxnSpPr>
        <p:spPr>
          <a:xfrm>
            <a:off x="10219373" y="2694318"/>
            <a:ext cx="0" cy="922725"/>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19" name="直接箭头连接符 218"/>
          <p:cNvCxnSpPr>
            <a:stCxn id="209" idx="3"/>
          </p:cNvCxnSpPr>
          <p:nvPr/>
        </p:nvCxnSpPr>
        <p:spPr>
          <a:xfrm>
            <a:off x="6695845" y="6245422"/>
            <a:ext cx="1798450" cy="1418217"/>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21" name="直接箭头连接符 220"/>
          <p:cNvCxnSpPr>
            <a:stCxn id="211" idx="3"/>
          </p:cNvCxnSpPr>
          <p:nvPr/>
        </p:nvCxnSpPr>
        <p:spPr>
          <a:xfrm flipV="1">
            <a:off x="6695845" y="7764805"/>
            <a:ext cx="1798450" cy="1381563"/>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23" name="直接连接符 222"/>
          <p:cNvCxnSpPr>
            <a:stCxn id="210" idx="3"/>
            <a:endCxn id="161" idx="1"/>
          </p:cNvCxnSpPr>
          <p:nvPr/>
        </p:nvCxnSpPr>
        <p:spPr>
          <a:xfrm flipV="1">
            <a:off x="6782795" y="4097901"/>
            <a:ext cx="1967218" cy="9191"/>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25" name="直接箭头连接符 224"/>
          <p:cNvCxnSpPr>
            <a:stCxn id="161" idx="3"/>
            <a:endCxn id="158" idx="1"/>
          </p:cNvCxnSpPr>
          <p:nvPr/>
        </p:nvCxnSpPr>
        <p:spPr>
          <a:xfrm>
            <a:off x="11928145" y="4097901"/>
            <a:ext cx="2260767" cy="9188"/>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27" name="直接箭头连接符 226"/>
          <p:cNvCxnSpPr/>
          <p:nvPr/>
        </p:nvCxnSpPr>
        <p:spPr>
          <a:xfrm>
            <a:off x="11624562" y="5623955"/>
            <a:ext cx="1" cy="1690251"/>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39" name="直接箭头连接符 238"/>
          <p:cNvCxnSpPr/>
          <p:nvPr/>
        </p:nvCxnSpPr>
        <p:spPr>
          <a:xfrm>
            <a:off x="14110982" y="9771522"/>
            <a:ext cx="984198" cy="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41" name="直接箭头连接符 240"/>
          <p:cNvCxnSpPr/>
          <p:nvPr/>
        </p:nvCxnSpPr>
        <p:spPr>
          <a:xfrm flipV="1">
            <a:off x="16132382" y="10181076"/>
            <a:ext cx="0" cy="789849"/>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46" name="直接箭头连接符 245"/>
          <p:cNvCxnSpPr/>
          <p:nvPr/>
        </p:nvCxnSpPr>
        <p:spPr>
          <a:xfrm>
            <a:off x="12411767" y="7769793"/>
            <a:ext cx="984198" cy="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48" name="直接连接符 247"/>
          <p:cNvCxnSpPr/>
          <p:nvPr/>
        </p:nvCxnSpPr>
        <p:spPr>
          <a:xfrm>
            <a:off x="16711099" y="4096998"/>
            <a:ext cx="1234326"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600662" y="7359576"/>
            <a:ext cx="14051902" cy="93358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zh-CN" altLang="en-US" sz="5400" i="0" dirty="0">
                <a:solidFill>
                  <a:srgbClr val="FFC000">
                    <a:alpha val="80000"/>
                  </a:srgbClr>
                </a:solidFill>
                <a:effectLst/>
                <a:latin typeface="黑体" panose="02010609060101010101" pitchFamily="49" charset="-122"/>
                <a:ea typeface="黑体" panose="02010609060101010101" pitchFamily="49" charset="-122"/>
              </a:rPr>
              <a:t>     工业生产类综合问题答题要点</a:t>
            </a:r>
            <a:endParaRPr lang="zh-CN" altLang="en-US" sz="5400" i="0" dirty="0">
              <a:solidFill>
                <a:srgbClr val="FFC000">
                  <a:alpha val="80000"/>
                </a:srgbClr>
              </a:solidFill>
              <a:effectLst/>
              <a:latin typeface="黑体" panose="02010609060101010101" pitchFamily="49" charset="-122"/>
              <a:ea typeface="黑体" panose="02010609060101010101" pitchFamily="49" charset="-122"/>
            </a:endParaRPr>
          </a:p>
        </p:txBody>
      </p:sp>
      <p:sp>
        <p:nvSpPr>
          <p:cNvPr id="24" name="TextBox 12"/>
          <p:cNvSpPr txBox="1"/>
          <p:nvPr/>
        </p:nvSpPr>
        <p:spPr>
          <a:xfrm>
            <a:off x="2547177" y="4502431"/>
            <a:ext cx="1670886" cy="1716262"/>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物质的转化</a:t>
            </a:r>
            <a:endParaRPr lang="zh-CN" altLang="en-US" dirty="0"/>
          </a:p>
        </p:txBody>
      </p:sp>
      <p:sp>
        <p:nvSpPr>
          <p:cNvPr id="25" name="TextBox 13"/>
          <p:cNvSpPr txBox="1"/>
          <p:nvPr/>
        </p:nvSpPr>
        <p:spPr>
          <a:xfrm>
            <a:off x="5850317" y="6141762"/>
            <a:ext cx="2598296" cy="787109"/>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物质性质</a:t>
            </a:r>
            <a:endParaRPr lang="zh-CN" altLang="en-US" dirty="0"/>
          </a:p>
        </p:txBody>
      </p:sp>
      <p:cxnSp>
        <p:nvCxnSpPr>
          <p:cNvPr id="26" name="直接箭头连接符 25"/>
          <p:cNvCxnSpPr/>
          <p:nvPr/>
        </p:nvCxnSpPr>
        <p:spPr>
          <a:xfrm>
            <a:off x="4439560" y="5986923"/>
            <a:ext cx="1189259" cy="566749"/>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7" name="TextBox 16"/>
          <p:cNvSpPr txBox="1"/>
          <p:nvPr/>
        </p:nvSpPr>
        <p:spPr>
          <a:xfrm>
            <a:off x="5754108" y="2745137"/>
            <a:ext cx="671181" cy="2670952"/>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条件优化</a:t>
            </a:r>
            <a:endParaRPr lang="zh-CN" altLang="en-US" dirty="0"/>
          </a:p>
        </p:txBody>
      </p:sp>
      <p:cxnSp>
        <p:nvCxnSpPr>
          <p:cNvPr id="28" name="直接箭头连接符 27"/>
          <p:cNvCxnSpPr/>
          <p:nvPr/>
        </p:nvCxnSpPr>
        <p:spPr>
          <a:xfrm flipV="1">
            <a:off x="6946812" y="7029763"/>
            <a:ext cx="2" cy="1"/>
          </a:xfrm>
          <a:prstGeom prst="straightConnector1">
            <a:avLst/>
          </a:prstGeom>
          <a:noFill/>
          <a:ln w="9525" cap="flat">
            <a:solidFill>
              <a:srgbClr val="FFFFFF"/>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29" name="直接箭头连接符 28"/>
          <p:cNvCxnSpPr/>
          <p:nvPr/>
        </p:nvCxnSpPr>
        <p:spPr>
          <a:xfrm flipV="1">
            <a:off x="4466629" y="4502431"/>
            <a:ext cx="989140" cy="53691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1" name="直接连接符 30"/>
          <p:cNvCxnSpPr/>
          <p:nvPr/>
        </p:nvCxnSpPr>
        <p:spPr>
          <a:xfrm>
            <a:off x="8298208" y="10283995"/>
            <a:ext cx="0" cy="0"/>
          </a:xfrm>
          <a:prstGeom prst="line">
            <a:avLst/>
          </a:prstGeom>
          <a:noFill/>
          <a:ln w="9525" cap="flat">
            <a:solidFill>
              <a:srgbClr val="FFFFFF"/>
            </a:solidFill>
            <a:prstDash val="solid"/>
            <a:miter lim="400000"/>
          </a:ln>
          <a:effectLst/>
          <a:sp3d/>
        </p:spPr>
        <p:style>
          <a:lnRef idx="0">
            <a:scrgbClr r="0" g="0" b="0"/>
          </a:lnRef>
          <a:fillRef idx="0">
            <a:scrgbClr r="0" g="0" b="0"/>
          </a:fillRef>
          <a:effectRef idx="0">
            <a:scrgbClr r="0" g="0" b="0"/>
          </a:effectRef>
          <a:fontRef idx="none"/>
        </p:style>
      </p:cxnSp>
      <p:cxnSp>
        <p:nvCxnSpPr>
          <p:cNvPr id="32" name="直接箭头连接符 31"/>
          <p:cNvCxnSpPr/>
          <p:nvPr/>
        </p:nvCxnSpPr>
        <p:spPr>
          <a:xfrm>
            <a:off x="8605781" y="6378010"/>
            <a:ext cx="766916"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3" name="直接箭头连接符 32"/>
          <p:cNvCxnSpPr/>
          <p:nvPr/>
        </p:nvCxnSpPr>
        <p:spPr>
          <a:xfrm flipV="1">
            <a:off x="6602545" y="4047652"/>
            <a:ext cx="766916" cy="8"/>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4" name="TextBox 55"/>
          <p:cNvSpPr txBox="1"/>
          <p:nvPr/>
        </p:nvSpPr>
        <p:spPr>
          <a:xfrm>
            <a:off x="8448613" y="2412771"/>
            <a:ext cx="2088225" cy="933589"/>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化学反应速率</a:t>
            </a:r>
            <a:endParaRPr lang="zh-CN" altLang="en-US" dirty="0"/>
          </a:p>
        </p:txBody>
      </p:sp>
      <p:cxnSp>
        <p:nvCxnSpPr>
          <p:cNvPr id="36" name="直接箭头连接符 35"/>
          <p:cNvCxnSpPr/>
          <p:nvPr/>
        </p:nvCxnSpPr>
        <p:spPr>
          <a:xfrm>
            <a:off x="7498770" y="2976711"/>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8" name="TextBox 64"/>
          <p:cNvSpPr txBox="1"/>
          <p:nvPr/>
        </p:nvSpPr>
        <p:spPr>
          <a:xfrm>
            <a:off x="9601965" y="6141762"/>
            <a:ext cx="3309310" cy="78711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陌生方程式考查</a:t>
            </a:r>
            <a:endParaRPr lang="zh-CN" altLang="en-US" dirty="0"/>
          </a:p>
        </p:txBody>
      </p:sp>
      <p:sp>
        <p:nvSpPr>
          <p:cNvPr id="42" name="TextBox 48"/>
          <p:cNvSpPr txBox="1"/>
          <p:nvPr/>
        </p:nvSpPr>
        <p:spPr>
          <a:xfrm>
            <a:off x="13376772" y="3325527"/>
            <a:ext cx="2195975"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单一反应单一变量</a:t>
            </a:r>
            <a:endParaRPr lang="en-US" altLang="zh-CN" dirty="0"/>
          </a:p>
        </p:txBody>
      </p:sp>
      <p:sp>
        <p:nvSpPr>
          <p:cNvPr id="43" name="TextBox 51"/>
          <p:cNvSpPr txBox="1"/>
          <p:nvPr/>
        </p:nvSpPr>
        <p:spPr>
          <a:xfrm>
            <a:off x="16647323" y="3325526"/>
            <a:ext cx="1922879"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altLang="zh-CN" dirty="0"/>
          </a:p>
          <a:p>
            <a:r>
              <a:rPr lang="zh-CN" altLang="en-US" dirty="0"/>
              <a:t>因素叠加</a:t>
            </a:r>
            <a:endParaRPr lang="en-US" altLang="zh-CN" dirty="0"/>
          </a:p>
          <a:p>
            <a:r>
              <a:rPr lang="zh-CN" altLang="en-US" dirty="0"/>
              <a:t>反应叠加</a:t>
            </a:r>
            <a:endParaRPr lang="en-US" altLang="zh-CN" dirty="0"/>
          </a:p>
          <a:p>
            <a:endParaRPr lang="en-US" altLang="zh-CN" dirty="0"/>
          </a:p>
        </p:txBody>
      </p:sp>
      <p:sp>
        <p:nvSpPr>
          <p:cNvPr id="44" name="TextBox 53"/>
          <p:cNvSpPr txBox="1"/>
          <p:nvPr/>
        </p:nvSpPr>
        <p:spPr>
          <a:xfrm>
            <a:off x="16514186" y="5154534"/>
            <a:ext cx="2061889" cy="895336"/>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隐性因素</a:t>
            </a:r>
            <a:endParaRPr lang="en-US" altLang="zh-CN" dirty="0"/>
          </a:p>
        </p:txBody>
      </p:sp>
      <p:sp>
        <p:nvSpPr>
          <p:cNvPr id="45" name="TextBox 54"/>
          <p:cNvSpPr txBox="1"/>
          <p:nvPr/>
        </p:nvSpPr>
        <p:spPr>
          <a:xfrm>
            <a:off x="19372604" y="3308516"/>
            <a:ext cx="2061879" cy="122746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相互关联和竞争</a:t>
            </a:r>
            <a:endParaRPr lang="en-US" altLang="zh-CN" dirty="0"/>
          </a:p>
        </p:txBody>
      </p:sp>
      <p:sp>
        <p:nvSpPr>
          <p:cNvPr id="50" name="TextBox 49"/>
          <p:cNvSpPr txBox="1"/>
          <p:nvPr/>
        </p:nvSpPr>
        <p:spPr>
          <a:xfrm>
            <a:off x="11718755" y="2877481"/>
            <a:ext cx="708583" cy="2167366"/>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影响因素</a:t>
            </a:r>
            <a:endParaRPr lang="en-US" altLang="zh-CN" dirty="0"/>
          </a:p>
        </p:txBody>
      </p:sp>
      <p:cxnSp>
        <p:nvCxnSpPr>
          <p:cNvPr id="68" name="直接连接符 67"/>
          <p:cNvCxnSpPr/>
          <p:nvPr/>
        </p:nvCxnSpPr>
        <p:spPr>
          <a:xfrm flipH="1" flipV="1">
            <a:off x="7494122" y="2976711"/>
            <a:ext cx="4648" cy="2186815"/>
          </a:xfrm>
          <a:prstGeom prst="line">
            <a:avLst/>
          </a:prstGeom>
          <a:noFill/>
          <a:ln w="57150" cap="flat">
            <a:solidFill>
              <a:srgbClr val="D2A10A"/>
            </a:solidFill>
            <a:prstDash val="solid"/>
            <a:miter lim="400000"/>
            <a:headEnd type="none" w="med" len="med"/>
            <a:tailEnd type="none" w="med" len="med"/>
          </a:ln>
          <a:effectLst/>
          <a:sp3d/>
        </p:spPr>
        <p:style>
          <a:lnRef idx="0">
            <a:scrgbClr r="0" g="0" b="0"/>
          </a:lnRef>
          <a:fillRef idx="0">
            <a:scrgbClr r="0" g="0" b="0"/>
          </a:fillRef>
          <a:effectRef idx="0">
            <a:scrgbClr r="0" g="0" b="0"/>
          </a:effectRef>
          <a:fontRef idx="none"/>
        </p:style>
      </p:cxnSp>
      <p:cxnSp>
        <p:nvCxnSpPr>
          <p:cNvPr id="81" name="直接箭头连接符 80"/>
          <p:cNvCxnSpPr/>
          <p:nvPr/>
        </p:nvCxnSpPr>
        <p:spPr>
          <a:xfrm>
            <a:off x="10625443" y="2877481"/>
            <a:ext cx="100470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2" name="直接箭头连接符 81"/>
          <p:cNvCxnSpPr/>
          <p:nvPr/>
        </p:nvCxnSpPr>
        <p:spPr>
          <a:xfrm>
            <a:off x="12725677" y="3922246"/>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3" name="直接箭头连接符 82"/>
          <p:cNvCxnSpPr/>
          <p:nvPr/>
        </p:nvCxnSpPr>
        <p:spPr>
          <a:xfrm>
            <a:off x="15869653" y="3857189"/>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4" name="直接箭头连接符 83"/>
          <p:cNvCxnSpPr/>
          <p:nvPr/>
        </p:nvCxnSpPr>
        <p:spPr>
          <a:xfrm>
            <a:off x="18701629" y="3857189"/>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5" name="文本框 84"/>
          <p:cNvSpPr txBox="1"/>
          <p:nvPr/>
        </p:nvSpPr>
        <p:spPr>
          <a:xfrm>
            <a:off x="243543" y="1396988"/>
            <a:ext cx="14051902" cy="93358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54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rPr>
              <a:t>工业生产类综合问题解决思路</a:t>
            </a:r>
            <a:endParaRPr kumimoji="0" lang="zh-CN" altLang="en-US" sz="54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endParaRPr>
          </a:p>
        </p:txBody>
      </p:sp>
      <p:sp>
        <p:nvSpPr>
          <p:cNvPr id="47" name="TextBox 55"/>
          <p:cNvSpPr txBox="1"/>
          <p:nvPr/>
        </p:nvSpPr>
        <p:spPr>
          <a:xfrm>
            <a:off x="8448613" y="4673602"/>
            <a:ext cx="2088225" cy="742488"/>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化学平衡</a:t>
            </a:r>
            <a:endParaRPr lang="zh-CN" altLang="en-US" dirty="0"/>
          </a:p>
        </p:txBody>
      </p:sp>
      <p:cxnSp>
        <p:nvCxnSpPr>
          <p:cNvPr id="51" name="直接箭头连接符 50"/>
          <p:cNvCxnSpPr/>
          <p:nvPr/>
        </p:nvCxnSpPr>
        <p:spPr>
          <a:xfrm>
            <a:off x="7498770" y="5163526"/>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3" name="直接箭头连接符 52"/>
          <p:cNvCxnSpPr/>
          <p:nvPr/>
        </p:nvCxnSpPr>
        <p:spPr>
          <a:xfrm>
            <a:off x="10654034" y="5044846"/>
            <a:ext cx="100470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1" name="圆角矩形 19"/>
          <p:cNvSpPr/>
          <p:nvPr/>
        </p:nvSpPr>
        <p:spPr>
          <a:xfrm>
            <a:off x="2765808" y="9353694"/>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确定自变量</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46" name="圆角矩形 9"/>
          <p:cNvSpPr/>
          <p:nvPr/>
        </p:nvSpPr>
        <p:spPr>
          <a:xfrm>
            <a:off x="7323853" y="9388415"/>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确定因变量</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48" name="圆角矩形 14"/>
          <p:cNvSpPr/>
          <p:nvPr/>
        </p:nvSpPr>
        <p:spPr>
          <a:xfrm>
            <a:off x="12034977" y="9434048"/>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i="0" dirty="0">
                <a:solidFill>
                  <a:srgbClr val="FFFFFF"/>
                </a:solidFill>
                <a:effectLst/>
                <a:latin typeface="黑体" panose="02010609060101010101" pitchFamily="49" charset="-122"/>
                <a:ea typeface="黑体" panose="02010609060101010101" pitchFamily="49" charset="-122"/>
              </a:rPr>
              <a:t>变量控制及</a:t>
            </a:r>
            <a:endParaRPr lang="en-US" altLang="zh-CN" sz="3200" i="0" dirty="0">
              <a:solidFill>
                <a:srgbClr val="FFFFFF"/>
              </a:solidFill>
              <a:effectLst/>
              <a:latin typeface="黑体" panose="02010609060101010101" pitchFamily="49" charset="-122"/>
              <a:ea typeface="黑体" panose="02010609060101010101" pitchFamily="49" charset="-122"/>
            </a:endParaRPr>
          </a:p>
          <a:p>
            <a:pPr algn="ctr"/>
            <a:r>
              <a:rPr lang="zh-CN" altLang="en-US" sz="3200" i="0" dirty="0">
                <a:solidFill>
                  <a:srgbClr val="FFFFFF"/>
                </a:solidFill>
                <a:effectLst/>
                <a:latin typeface="黑体" panose="02010609060101010101" pitchFamily="49" charset="-122"/>
                <a:ea typeface="黑体" panose="02010609060101010101" pitchFamily="49" charset="-122"/>
              </a:rPr>
              <a:t>结果描述</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52" name="圆角矩形 15"/>
          <p:cNvSpPr/>
          <p:nvPr/>
        </p:nvSpPr>
        <p:spPr>
          <a:xfrm>
            <a:off x="17026328" y="9434050"/>
            <a:ext cx="2768684" cy="1090125"/>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关联依据</a:t>
            </a:r>
            <a:endParaRPr lang="en-US" altLang="zh-CN" sz="3200" i="0" dirty="0">
              <a:solidFill>
                <a:srgbClr val="FFFFFF"/>
              </a:solidFill>
              <a:effectLst/>
              <a:latin typeface="黑体" panose="02010609060101010101" pitchFamily="49" charset="-122"/>
              <a:ea typeface="黑体" panose="02010609060101010101" pitchFamily="49" charset="-122"/>
            </a:endParaRPr>
          </a:p>
          <a:p>
            <a:pPr algn="ctr"/>
            <a:r>
              <a:rPr lang="zh-CN" altLang="en-US" sz="3200" i="0" dirty="0">
                <a:solidFill>
                  <a:srgbClr val="FFFFFF"/>
                </a:solidFill>
                <a:effectLst/>
                <a:latin typeface="黑体" panose="02010609060101010101" pitchFamily="49" charset="-122"/>
                <a:ea typeface="黑体" panose="02010609060101010101" pitchFamily="49" charset="-122"/>
              </a:rPr>
              <a:t>的阐述</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cxnSp>
        <p:nvCxnSpPr>
          <p:cNvPr id="56" name="直接箭头连接符 55"/>
          <p:cNvCxnSpPr/>
          <p:nvPr/>
        </p:nvCxnSpPr>
        <p:spPr>
          <a:xfrm>
            <a:off x="5721318" y="9837877"/>
            <a:ext cx="1365312" cy="21531"/>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7" name="直接箭头连接符 56"/>
          <p:cNvCxnSpPr/>
          <p:nvPr/>
        </p:nvCxnSpPr>
        <p:spPr>
          <a:xfrm>
            <a:off x="10361721" y="9899656"/>
            <a:ext cx="153215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8" name="直接箭头连接符 57"/>
          <p:cNvCxnSpPr/>
          <p:nvPr/>
        </p:nvCxnSpPr>
        <p:spPr>
          <a:xfrm flipV="1">
            <a:off x="15179018" y="9881748"/>
            <a:ext cx="1603074" cy="1539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7" name="右大括号 36"/>
          <p:cNvSpPr/>
          <p:nvPr/>
        </p:nvSpPr>
        <p:spPr>
          <a:xfrm rot="16200000" flipH="1" flipV="1">
            <a:off x="17334721" y="1774882"/>
            <a:ext cx="420821" cy="6140746"/>
          </a:xfrm>
          <a:prstGeom prst="rightBrac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0" y="1661731"/>
            <a:ext cx="14051902" cy="93358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zh-CN" altLang="en-US" sz="5400" i="0" dirty="0">
                <a:solidFill>
                  <a:srgbClr val="FFC000">
                    <a:alpha val="80000"/>
                  </a:srgbClr>
                </a:solidFill>
                <a:effectLst/>
                <a:latin typeface="黑体" panose="02010609060101010101" pitchFamily="49" charset="-122"/>
                <a:ea typeface="黑体" panose="02010609060101010101" pitchFamily="49" charset="-122"/>
              </a:rPr>
              <a:t>     工业生产类综合问题分析解释要点</a:t>
            </a:r>
            <a:endParaRPr lang="zh-CN" altLang="en-US" sz="5400" i="0" dirty="0">
              <a:solidFill>
                <a:srgbClr val="FFC000">
                  <a:alpha val="80000"/>
                </a:srgbClr>
              </a:solidFill>
              <a:effectLst/>
              <a:latin typeface="黑体" panose="02010609060101010101" pitchFamily="49" charset="-122"/>
              <a:ea typeface="黑体" panose="02010609060101010101" pitchFamily="49" charset="-122"/>
            </a:endParaRPr>
          </a:p>
        </p:txBody>
      </p:sp>
      <p:sp>
        <p:nvSpPr>
          <p:cNvPr id="5" name="圆角矩形 19"/>
          <p:cNvSpPr/>
          <p:nvPr/>
        </p:nvSpPr>
        <p:spPr>
          <a:xfrm>
            <a:off x="2421387"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确定目标反应</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6" name="圆角矩形 9"/>
          <p:cNvSpPr/>
          <p:nvPr/>
        </p:nvSpPr>
        <p:spPr>
          <a:xfrm>
            <a:off x="5701441"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寻找角度</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8" name="圆角矩形 14"/>
          <p:cNvSpPr/>
          <p:nvPr/>
        </p:nvSpPr>
        <p:spPr>
          <a:xfrm>
            <a:off x="8981495"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确定自变量</a:t>
            </a:r>
            <a:endParaRPr lang="en-US" altLang="zh-CN" sz="3200" i="0" dirty="0">
              <a:solidFill>
                <a:srgbClr val="FFFFFF"/>
              </a:solidFill>
              <a:effectLst/>
              <a:latin typeface="黑体" panose="02010609060101010101" pitchFamily="49" charset="-122"/>
              <a:ea typeface="黑体" panose="02010609060101010101" pitchFamily="49" charset="-122"/>
            </a:endParaRPr>
          </a:p>
          <a:p>
            <a:pPr algn="ctr"/>
            <a:r>
              <a:rPr lang="zh-CN" altLang="en-US" sz="3200" i="0" dirty="0">
                <a:solidFill>
                  <a:srgbClr val="FFFFFF"/>
                </a:solidFill>
                <a:effectLst/>
                <a:latin typeface="黑体" panose="02010609060101010101" pitchFamily="49" charset="-122"/>
                <a:ea typeface="黑体" panose="02010609060101010101" pitchFamily="49" charset="-122"/>
              </a:rPr>
              <a:t>与因变量</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10" name="圆角矩形 15"/>
          <p:cNvSpPr/>
          <p:nvPr/>
        </p:nvSpPr>
        <p:spPr>
          <a:xfrm>
            <a:off x="12261549"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确定相互关联的因素或反应</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14" name="圆角矩形 17"/>
          <p:cNvSpPr/>
          <p:nvPr/>
        </p:nvSpPr>
        <p:spPr>
          <a:xfrm>
            <a:off x="18821658"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关联分析解释</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cxnSp>
        <p:nvCxnSpPr>
          <p:cNvPr id="17" name="直接箭头连接符 16"/>
          <p:cNvCxnSpPr>
            <a:stCxn id="5" idx="3"/>
            <a:endCxn id="6" idx="1"/>
          </p:cNvCxnSpPr>
          <p:nvPr/>
        </p:nvCxnSpPr>
        <p:spPr>
          <a:xfrm>
            <a:off x="5190071" y="3693440"/>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8" name="直接箭头连接符 17"/>
          <p:cNvCxnSpPr/>
          <p:nvPr/>
        </p:nvCxnSpPr>
        <p:spPr>
          <a:xfrm>
            <a:off x="8470125" y="3693440"/>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9" name="直接箭头连接符 18"/>
          <p:cNvCxnSpPr/>
          <p:nvPr/>
        </p:nvCxnSpPr>
        <p:spPr>
          <a:xfrm>
            <a:off x="11750179" y="3667737"/>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7" name="TextBox 16"/>
          <p:cNvSpPr txBox="1"/>
          <p:nvPr/>
        </p:nvSpPr>
        <p:spPr>
          <a:xfrm>
            <a:off x="5874137" y="6392962"/>
            <a:ext cx="671181" cy="2670952"/>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条件优化</a:t>
            </a:r>
            <a:endParaRPr lang="zh-CN" altLang="en-US" dirty="0"/>
          </a:p>
        </p:txBody>
      </p:sp>
      <p:cxnSp>
        <p:nvCxnSpPr>
          <p:cNvPr id="28" name="直接箭头连接符 27"/>
          <p:cNvCxnSpPr/>
          <p:nvPr/>
        </p:nvCxnSpPr>
        <p:spPr>
          <a:xfrm flipV="1">
            <a:off x="7066841" y="10677588"/>
            <a:ext cx="2" cy="1"/>
          </a:xfrm>
          <a:prstGeom prst="straightConnector1">
            <a:avLst/>
          </a:prstGeom>
          <a:noFill/>
          <a:ln w="9525" cap="flat">
            <a:solidFill>
              <a:srgbClr val="FFFFFF"/>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31" name="直接连接符 30"/>
          <p:cNvCxnSpPr/>
          <p:nvPr/>
        </p:nvCxnSpPr>
        <p:spPr>
          <a:xfrm>
            <a:off x="9289081" y="12316417"/>
            <a:ext cx="0" cy="0"/>
          </a:xfrm>
          <a:prstGeom prst="line">
            <a:avLst/>
          </a:prstGeom>
          <a:noFill/>
          <a:ln w="9525" cap="flat">
            <a:solidFill>
              <a:srgbClr val="FFFFFF"/>
            </a:solidFill>
            <a:prstDash val="solid"/>
            <a:miter lim="400000"/>
          </a:ln>
          <a:effectLst/>
          <a:sp3d/>
        </p:spPr>
        <p:style>
          <a:lnRef idx="0">
            <a:scrgbClr r="0" g="0" b="0"/>
          </a:lnRef>
          <a:fillRef idx="0">
            <a:scrgbClr r="0" g="0" b="0"/>
          </a:fillRef>
          <a:effectRef idx="0">
            <a:scrgbClr r="0" g="0" b="0"/>
          </a:effectRef>
          <a:fontRef idx="none"/>
        </p:style>
      </p:cxnSp>
      <p:cxnSp>
        <p:nvCxnSpPr>
          <p:cNvPr id="33" name="直接箭头连接符 32"/>
          <p:cNvCxnSpPr/>
          <p:nvPr/>
        </p:nvCxnSpPr>
        <p:spPr>
          <a:xfrm flipV="1">
            <a:off x="6722574" y="7695477"/>
            <a:ext cx="766916" cy="8"/>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4" name="TextBox 55"/>
          <p:cNvSpPr txBox="1"/>
          <p:nvPr/>
        </p:nvSpPr>
        <p:spPr>
          <a:xfrm>
            <a:off x="8568642" y="6060596"/>
            <a:ext cx="2088225" cy="933589"/>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化学反应速率</a:t>
            </a:r>
            <a:endParaRPr lang="zh-CN" altLang="en-US" dirty="0"/>
          </a:p>
        </p:txBody>
      </p:sp>
      <p:cxnSp>
        <p:nvCxnSpPr>
          <p:cNvPr id="36" name="直接箭头连接符 35"/>
          <p:cNvCxnSpPr/>
          <p:nvPr/>
        </p:nvCxnSpPr>
        <p:spPr>
          <a:xfrm>
            <a:off x="7618799" y="6624536"/>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2" name="TextBox 48"/>
          <p:cNvSpPr txBox="1"/>
          <p:nvPr/>
        </p:nvSpPr>
        <p:spPr>
          <a:xfrm>
            <a:off x="13496801" y="6973352"/>
            <a:ext cx="2195975"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单一反应单一变量</a:t>
            </a:r>
            <a:endParaRPr lang="en-US" altLang="zh-CN" dirty="0">
              <a:solidFill>
                <a:srgbClr val="FFC000"/>
              </a:solidFill>
            </a:endParaRPr>
          </a:p>
        </p:txBody>
      </p:sp>
      <p:sp>
        <p:nvSpPr>
          <p:cNvPr id="50" name="TextBox 49"/>
          <p:cNvSpPr txBox="1"/>
          <p:nvPr/>
        </p:nvSpPr>
        <p:spPr>
          <a:xfrm>
            <a:off x="11838784" y="6525306"/>
            <a:ext cx="708583" cy="2167366"/>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影响因素</a:t>
            </a:r>
            <a:endParaRPr lang="en-US" altLang="zh-CN" dirty="0"/>
          </a:p>
        </p:txBody>
      </p:sp>
      <p:cxnSp>
        <p:nvCxnSpPr>
          <p:cNvPr id="68" name="直接连接符 67"/>
          <p:cNvCxnSpPr/>
          <p:nvPr/>
        </p:nvCxnSpPr>
        <p:spPr>
          <a:xfrm flipH="1" flipV="1">
            <a:off x="7614151" y="6624536"/>
            <a:ext cx="4648" cy="2186815"/>
          </a:xfrm>
          <a:prstGeom prst="line">
            <a:avLst/>
          </a:prstGeom>
          <a:noFill/>
          <a:ln w="57150" cap="flat">
            <a:solidFill>
              <a:srgbClr val="D2A10A"/>
            </a:solidFill>
            <a:prstDash val="solid"/>
            <a:miter lim="400000"/>
            <a:headEnd type="none" w="med" len="med"/>
            <a:tailEnd type="none" w="med" len="med"/>
          </a:ln>
          <a:effectLst/>
          <a:sp3d/>
        </p:spPr>
        <p:style>
          <a:lnRef idx="0">
            <a:scrgbClr r="0" g="0" b="0"/>
          </a:lnRef>
          <a:fillRef idx="0">
            <a:scrgbClr r="0" g="0" b="0"/>
          </a:fillRef>
          <a:effectRef idx="0">
            <a:scrgbClr r="0" g="0" b="0"/>
          </a:effectRef>
          <a:fontRef idx="none"/>
        </p:style>
      </p:cxnSp>
      <p:cxnSp>
        <p:nvCxnSpPr>
          <p:cNvPr id="81" name="直接箭头连接符 80"/>
          <p:cNvCxnSpPr/>
          <p:nvPr/>
        </p:nvCxnSpPr>
        <p:spPr>
          <a:xfrm>
            <a:off x="10745472" y="6525306"/>
            <a:ext cx="100470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2" name="直接箭头连接符 81"/>
          <p:cNvCxnSpPr/>
          <p:nvPr/>
        </p:nvCxnSpPr>
        <p:spPr>
          <a:xfrm>
            <a:off x="12845706" y="7570071"/>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5" name="文本框 84"/>
          <p:cNvSpPr txBox="1"/>
          <p:nvPr/>
        </p:nvSpPr>
        <p:spPr>
          <a:xfrm>
            <a:off x="315775" y="4632156"/>
            <a:ext cx="14051902" cy="93358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54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rPr>
              <a:t>工业生产类综合问题解决思路</a:t>
            </a:r>
            <a:endParaRPr kumimoji="0" lang="zh-CN" altLang="en-US" sz="54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endParaRPr>
          </a:p>
        </p:txBody>
      </p:sp>
      <p:sp>
        <p:nvSpPr>
          <p:cNvPr id="47" name="TextBox 55"/>
          <p:cNvSpPr txBox="1"/>
          <p:nvPr/>
        </p:nvSpPr>
        <p:spPr>
          <a:xfrm>
            <a:off x="8568642" y="8321427"/>
            <a:ext cx="2088225" cy="742488"/>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化学平衡</a:t>
            </a:r>
            <a:endParaRPr lang="zh-CN" altLang="en-US" dirty="0"/>
          </a:p>
        </p:txBody>
      </p:sp>
      <p:cxnSp>
        <p:nvCxnSpPr>
          <p:cNvPr id="51" name="直接箭头连接符 50"/>
          <p:cNvCxnSpPr/>
          <p:nvPr/>
        </p:nvCxnSpPr>
        <p:spPr>
          <a:xfrm>
            <a:off x="7618799" y="8811351"/>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3" name="直接箭头连接符 52"/>
          <p:cNvCxnSpPr/>
          <p:nvPr/>
        </p:nvCxnSpPr>
        <p:spPr>
          <a:xfrm>
            <a:off x="10774063" y="8692671"/>
            <a:ext cx="100470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9" name="圆角矩形 16"/>
          <p:cNvSpPr/>
          <p:nvPr/>
        </p:nvSpPr>
        <p:spPr>
          <a:xfrm>
            <a:off x="15460921" y="2786154"/>
            <a:ext cx="2768684" cy="1090127"/>
          </a:xfrm>
          <a:prstGeom prst="roundRect">
            <a:avLst/>
          </a:prstGeom>
          <a:noFill/>
          <a:ln w="57150">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图像数据结果</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cxnSp>
        <p:nvCxnSpPr>
          <p:cNvPr id="30" name="直接箭头连接符 19"/>
          <p:cNvCxnSpPr/>
          <p:nvPr/>
        </p:nvCxnSpPr>
        <p:spPr>
          <a:xfrm>
            <a:off x="15030233" y="3698277"/>
            <a:ext cx="374760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5" name="主讲人：X X老师"/>
          <p:cNvSpPr txBox="1"/>
          <p:nvPr/>
        </p:nvSpPr>
        <p:spPr>
          <a:xfrm>
            <a:off x="8105284" y="8145857"/>
            <a:ext cx="7620349" cy="1784947"/>
          </a:xfrm>
          <a:prstGeom prst="rect">
            <a:avLst/>
          </a:prstGeom>
          <a:ln w="12700">
            <a:miter lim="400000"/>
          </a:ln>
        </p:spPr>
        <p:txBody>
          <a:bodyPr lIns="50799" tIns="50799" rIns="50799" bIns="50799" anchor="b">
            <a:noAutofit/>
          </a:bodyPr>
          <a:lstStyle>
            <a:lvl1pPr defTabSz="363220">
              <a:defRPr sz="6380" i="0">
                <a:solidFill>
                  <a:srgbClr val="F4D799"/>
                </a:solidFill>
                <a:effectLst>
                  <a:outerShdw blurRad="11176" dist="11176" dir="16200000" rotWithShape="0">
                    <a:srgbClr val="000000">
                      <a:alpha val="34000"/>
                    </a:srgbClr>
                  </a:outerShdw>
                </a:effectLst>
                <a:latin typeface="+mn-lt"/>
                <a:ea typeface="+mn-ea"/>
                <a:cs typeface="+mn-cs"/>
                <a:sym typeface="Helvetica Neue"/>
              </a:defRPr>
            </a:lvl1pPr>
          </a:lstStyle>
          <a:p>
            <a:endParaRPr sz="6100" dirty="0"/>
          </a:p>
        </p:txBody>
      </p:sp>
      <p:pic>
        <p:nvPicPr>
          <p:cNvPr id="11" name="图片 11763" descr="../印厂版/图/015.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494200" y="4001728"/>
            <a:ext cx="5163951" cy="45381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3581449" y="1913317"/>
            <a:ext cx="15987390"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spAutoFit/>
          </a:bodyPr>
          <a:lstStyle/>
          <a:p>
            <a:pPr algn="l" defTabSz="1828800" eaLnBrk="0" fontAlgn="base">
              <a:spcBef>
                <a:spcPct val="0"/>
              </a:spcBef>
              <a:spcAft>
                <a:spcPct val="0"/>
              </a:spcAft>
            </a:pP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2019</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海淀期中）</a:t>
            </a:r>
            <a:endPar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1828800" eaLnBrk="0" fontAlgn="base">
              <a:spcBef>
                <a:spcPct val="0"/>
              </a:spcBef>
              <a:spcAft>
                <a:spcPct val="0"/>
              </a:spcAft>
            </a:pP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化工原料异丁烯（</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8</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）可由异丁烷（</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10</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）直接催化脱氢制备：</a:t>
            </a:r>
            <a:endPar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1828800" eaLnBrk="0" fontAlgn="base">
              <a:spcBef>
                <a:spcPct val="0"/>
              </a:spcBef>
              <a:spcAft>
                <a:spcPct val="0"/>
              </a:spcAft>
            </a:pPr>
            <a:endParaRPr lang="zh-CN" altLang="en-US" sz="36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Rectangle 4"/>
          <p:cNvSpPr>
            <a:spLocks noChangeArrowheads="1"/>
          </p:cNvSpPr>
          <p:nvPr/>
        </p:nvSpPr>
        <p:spPr bwMode="auto">
          <a:xfrm>
            <a:off x="4033469" y="2938994"/>
            <a:ext cx="1540954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spAutoFit/>
          </a:bodyPr>
          <a:lstStyle/>
          <a:p>
            <a:pPr algn="l" defTabSz="1828800" eaLnBrk="0" fontAlgn="base">
              <a:lnSpc>
                <a:spcPct val="150000"/>
              </a:lnSpc>
              <a:spcBef>
                <a:spcPct val="0"/>
              </a:spcBef>
              <a:spcAft>
                <a:spcPct val="0"/>
              </a:spcAft>
            </a:pPr>
            <a:endPar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1828800" eaLnBrk="0" fontAlgn="base">
              <a:lnSpc>
                <a:spcPct val="150000"/>
              </a:lnSpc>
              <a:spcBef>
                <a:spcPct val="0"/>
              </a:spcBef>
              <a:spcAft>
                <a:spcPct val="0"/>
              </a:spcAft>
            </a:pP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）该反应的化学平衡常数的表达式为</a:t>
            </a:r>
            <a:r>
              <a:rPr lang="zh-CN" altLang="en-US" sz="4000" i="0" u="sng"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1828800" eaLnBrk="0" fontAlgn="base">
              <a:lnSpc>
                <a:spcPct val="150000"/>
              </a:lnSpc>
              <a:spcBef>
                <a:spcPct val="0"/>
              </a:spcBef>
              <a:spcAft>
                <a:spcPct val="0"/>
              </a:spcAft>
            </a:pP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）一定条件下，以异丁烷为原料生产异丁烯。</a:t>
            </a:r>
            <a:endPar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1828800" eaLnBrk="0" fontAlgn="base">
              <a:lnSpc>
                <a:spcPct val="150000"/>
              </a:lnSpc>
              <a:spcBef>
                <a:spcPct val="0"/>
              </a:spcBef>
              <a:spcAft>
                <a:spcPct val="0"/>
              </a:spcAft>
            </a:pP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温度、压强改变对异丁烷平衡转化率的影</a:t>
            </a:r>
            <a:endPar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1828800" eaLnBrk="0" fontAlgn="base">
              <a:lnSpc>
                <a:spcPct val="150000"/>
              </a:lnSpc>
              <a:spcBef>
                <a:spcPct val="0"/>
              </a:spcBef>
              <a:spcAft>
                <a:spcPct val="0"/>
              </a:spcAft>
            </a:pP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响如图所示。</a:t>
            </a:r>
            <a:endPar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1828800" eaLnBrk="0" fontAlgn="base">
              <a:lnSpc>
                <a:spcPct val="150000"/>
              </a:lnSpc>
              <a:spcBef>
                <a:spcPct val="0"/>
              </a:spcBef>
              <a:spcAft>
                <a:spcPct val="0"/>
              </a:spcAft>
            </a:pPr>
            <a:endParaRPr lang="zh-CN" altLang="en-US" sz="36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Rectangle 5"/>
          <p:cNvSpPr>
            <a:spLocks noChangeArrowheads="1"/>
          </p:cNvSpPr>
          <p:nvPr/>
        </p:nvSpPr>
        <p:spPr bwMode="auto">
          <a:xfrm>
            <a:off x="4491478" y="7710426"/>
            <a:ext cx="12002722"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spAutoFit/>
          </a:bodyPr>
          <a:lstStyle/>
          <a:p>
            <a:pPr algn="l" defTabSz="1828800" eaLnBrk="0" fontAlgn="base">
              <a:spcBef>
                <a:spcPct val="0"/>
              </a:spcBef>
              <a:spcAft>
                <a:spcPct val="0"/>
              </a:spcAft>
            </a:pP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①  </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判断</a:t>
            </a:r>
            <a:r>
              <a:rPr lang="en-US" altLang="zh-CN" sz="4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p</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p</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的大小关系：</a:t>
            </a:r>
            <a:r>
              <a:rPr lang="en-US" altLang="zh-CN" sz="4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p</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1</a:t>
            </a:r>
            <a:r>
              <a:rPr lang="en-US" altLang="zh-CN" sz="4000" i="0" u="sng"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（填“</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&gt;”</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或 </a:t>
            </a:r>
            <a:endPar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1828800" eaLnBrk="0" fontAlgn="base">
              <a:spcBef>
                <a:spcPct val="0"/>
              </a:spcBef>
              <a:spcAft>
                <a:spcPct val="0"/>
              </a:spcAft>
            </a:pP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&lt;”</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p</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，理由是</a:t>
            </a:r>
            <a:r>
              <a:rPr lang="zh-CN" altLang="en-US" sz="4000" i="0" u="sng"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1828800" eaLnBrk="0" fontAlgn="base">
              <a:lnSpc>
                <a:spcPct val="150000"/>
              </a:lnSpc>
              <a:spcBef>
                <a:spcPct val="0"/>
              </a:spcBef>
              <a:spcAft>
                <a:spcPct val="0"/>
              </a:spcAft>
            </a:pP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②  若异丁烷的平衡转化率为</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40%</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，则平衡混合</a:t>
            </a:r>
            <a:endPar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1828800" eaLnBrk="0" fontAlgn="base">
              <a:spcBef>
                <a:spcPct val="0"/>
              </a:spcBef>
              <a:spcAft>
                <a:spcPct val="0"/>
              </a:spcAft>
            </a:pP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气中异丁烯的物质的量分数最多为 </a:t>
            </a:r>
            <a:r>
              <a:rPr lang="zh-CN" altLang="en-US" sz="4000" i="0" u="sng"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1828800" eaLnBrk="0" fontAlgn="base">
              <a:spcBef>
                <a:spcPct val="0"/>
              </a:spcBef>
              <a:spcAft>
                <a:spcPct val="0"/>
              </a:spcAft>
            </a:pP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（保留小数点后</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位）。</a:t>
            </a:r>
            <a:endPar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矩形 1"/>
          <p:cNvSpPr/>
          <p:nvPr/>
        </p:nvSpPr>
        <p:spPr>
          <a:xfrm>
            <a:off x="4302200" y="3263147"/>
            <a:ext cx="12192000" cy="707886"/>
          </a:xfrm>
          <a:prstGeom prst="rect">
            <a:avLst/>
          </a:prstGeom>
        </p:spPr>
        <p:txBody>
          <a:bodyPr>
            <a:spAutoFit/>
          </a:bodyPr>
          <a:lstStyle/>
          <a:p>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C</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10</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(g)            C</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8</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(g) + H</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(g)      Δ</a:t>
            </a:r>
            <a:r>
              <a:rPr lang="en-US" altLang="zh-CN" sz="4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zh-CN" altLang="pt-BR"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+139 kJ/</a:t>
            </a:r>
            <a:r>
              <a:rPr lang="en-US" altLang="zh-CN" sz="4000" i="0" dirty="0" err="1">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mol</a:t>
            </a:r>
            <a:endParaRPr lang="zh-CN" altLang="en-US" sz="4000" dirty="0">
              <a:solidFill>
                <a:srgbClr val="FFFFFF"/>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6" name="组合 15"/>
          <p:cNvGrpSpPr/>
          <p:nvPr/>
        </p:nvGrpSpPr>
        <p:grpSpPr>
          <a:xfrm>
            <a:off x="6987891" y="3475316"/>
            <a:ext cx="999697" cy="421910"/>
            <a:chOff x="9886950" y="7333915"/>
            <a:chExt cx="1490770" cy="511334"/>
          </a:xfrm>
          <a:solidFill>
            <a:srgbClr val="FFFFFF"/>
          </a:solidFill>
        </p:grpSpPr>
        <p:grpSp>
          <p:nvGrpSpPr>
            <p:cNvPr id="17" name="组合 16"/>
            <p:cNvGrpSpPr/>
            <p:nvPr/>
          </p:nvGrpSpPr>
          <p:grpSpPr>
            <a:xfrm>
              <a:off x="9886950" y="7333915"/>
              <a:ext cx="1490770" cy="190835"/>
              <a:chOff x="9886950" y="7333915"/>
              <a:chExt cx="1490770" cy="190835"/>
            </a:xfrm>
            <a:grpFill/>
          </p:grpSpPr>
          <p:cxnSp>
            <p:nvCxnSpPr>
              <p:cNvPr id="21" name="直接连接符 20"/>
              <p:cNvCxnSpPr/>
              <p:nvPr/>
            </p:nvCxnSpPr>
            <p:spPr>
              <a:xfrm flipV="1">
                <a:off x="9886950" y="7499350"/>
                <a:ext cx="1390650" cy="25400"/>
              </a:xfrm>
              <a:prstGeom prst="line">
                <a:avLst/>
              </a:prstGeom>
              <a:grpFill/>
              <a:ln w="57150">
                <a:solidFill>
                  <a:srgbClr val="FFFFFF"/>
                </a:solidFill>
              </a:ln>
            </p:spPr>
            <p:style>
              <a:lnRef idx="1">
                <a:schemeClr val="accent3"/>
              </a:lnRef>
              <a:fillRef idx="0">
                <a:schemeClr val="accent3"/>
              </a:fillRef>
              <a:effectRef idx="0">
                <a:schemeClr val="accent3"/>
              </a:effectRef>
              <a:fontRef idx="minor">
                <a:schemeClr val="tx1"/>
              </a:fontRef>
            </p:style>
          </p:cxnSp>
          <p:sp>
            <p:nvSpPr>
              <p:cNvPr id="22" name="直角三角形 21"/>
              <p:cNvSpPr/>
              <p:nvPr/>
            </p:nvSpPr>
            <p:spPr>
              <a:xfrm>
                <a:off x="10958620" y="7333915"/>
                <a:ext cx="419100" cy="190834"/>
              </a:xfrm>
              <a:prstGeom prst="rtTriangle">
                <a:avLst/>
              </a:prstGeom>
              <a:grp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nvGrpSpPr>
            <p:cNvPr id="18" name="组合 17"/>
            <p:cNvGrpSpPr/>
            <p:nvPr/>
          </p:nvGrpSpPr>
          <p:grpSpPr>
            <a:xfrm rot="10800000">
              <a:off x="9886950" y="7654415"/>
              <a:ext cx="1490770" cy="190834"/>
              <a:chOff x="9886950" y="7333916"/>
              <a:chExt cx="1490770" cy="190834"/>
            </a:xfrm>
            <a:grpFill/>
          </p:grpSpPr>
          <p:cxnSp>
            <p:nvCxnSpPr>
              <p:cNvPr id="19" name="直接连接符 18"/>
              <p:cNvCxnSpPr/>
              <p:nvPr/>
            </p:nvCxnSpPr>
            <p:spPr>
              <a:xfrm flipV="1">
                <a:off x="9886950" y="7499350"/>
                <a:ext cx="1390650" cy="25400"/>
              </a:xfrm>
              <a:prstGeom prst="line">
                <a:avLst/>
              </a:prstGeom>
              <a:grpFill/>
              <a:ln w="57150">
                <a:solidFill>
                  <a:srgbClr val="FFFFFF"/>
                </a:solidFill>
              </a:ln>
            </p:spPr>
            <p:style>
              <a:lnRef idx="1">
                <a:schemeClr val="accent3"/>
              </a:lnRef>
              <a:fillRef idx="0">
                <a:schemeClr val="accent3"/>
              </a:fillRef>
              <a:effectRef idx="0">
                <a:schemeClr val="accent3"/>
              </a:effectRef>
              <a:fontRef idx="minor">
                <a:schemeClr val="tx1"/>
              </a:fontRef>
            </p:style>
          </p:cxnSp>
          <p:sp>
            <p:nvSpPr>
              <p:cNvPr id="20" name="直角三角形 19"/>
              <p:cNvSpPr/>
              <p:nvPr/>
            </p:nvSpPr>
            <p:spPr>
              <a:xfrm>
                <a:off x="10958620" y="7333916"/>
                <a:ext cx="419100" cy="190834"/>
              </a:xfrm>
              <a:prstGeom prst="rtTriangle">
                <a:avLst/>
              </a:prstGeom>
              <a:grp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5" name="主讲人：X X老师"/>
          <p:cNvSpPr txBox="1"/>
          <p:nvPr/>
        </p:nvSpPr>
        <p:spPr>
          <a:xfrm>
            <a:off x="8105284" y="8145857"/>
            <a:ext cx="7620349" cy="1784947"/>
          </a:xfrm>
          <a:prstGeom prst="rect">
            <a:avLst/>
          </a:prstGeom>
          <a:ln w="12700">
            <a:miter lim="400000"/>
          </a:ln>
        </p:spPr>
        <p:txBody>
          <a:bodyPr lIns="50799" tIns="50799" rIns="50799" bIns="50799" anchor="b">
            <a:noAutofit/>
          </a:bodyPr>
          <a:lstStyle>
            <a:lvl1pPr defTabSz="363220">
              <a:defRPr sz="6380" i="0">
                <a:solidFill>
                  <a:srgbClr val="F4D799"/>
                </a:solidFill>
                <a:effectLst>
                  <a:outerShdw blurRad="11176" dist="11176" dir="16200000" rotWithShape="0">
                    <a:srgbClr val="000000">
                      <a:alpha val="34000"/>
                    </a:srgbClr>
                  </a:outerShdw>
                </a:effectLst>
                <a:latin typeface="+mn-lt"/>
                <a:ea typeface="+mn-ea"/>
                <a:cs typeface="+mn-cs"/>
                <a:sym typeface="Helvetica Neue"/>
              </a:defRPr>
            </a:lvl1pPr>
          </a:lstStyle>
          <a:p>
            <a:endParaRPr sz="6100" dirty="0"/>
          </a:p>
        </p:txBody>
      </p:sp>
      <p:pic>
        <p:nvPicPr>
          <p:cNvPr id="11" name="图片 11763" descr="../印厂版/图/015.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923241" y="2326933"/>
            <a:ext cx="5163951" cy="45381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3581449" y="2221093"/>
            <a:ext cx="4473019"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spAutoFit/>
          </a:bodyPr>
          <a:lstStyle/>
          <a:p>
            <a:pPr algn="l" defTabSz="1828800" eaLnBrk="0" fontAlgn="base">
              <a:spcBef>
                <a:spcPct val="0"/>
              </a:spcBef>
              <a:spcAft>
                <a:spcPct val="0"/>
              </a:spcAft>
            </a:pP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2019</a:t>
            </a:r>
            <a:r>
              <a:rPr lang="zh-CN" altLang="en-US"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海淀期中）</a:t>
            </a:r>
            <a:endPar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1828800" eaLnBrk="0" fontAlgn="base">
              <a:spcBef>
                <a:spcPct val="0"/>
              </a:spcBef>
              <a:spcAft>
                <a:spcPct val="0"/>
              </a:spcAft>
            </a:pPr>
            <a:endParaRPr lang="zh-CN" altLang="en-US" sz="36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Rectangle 4"/>
          <p:cNvSpPr>
            <a:spLocks noChangeArrowheads="1"/>
          </p:cNvSpPr>
          <p:nvPr/>
        </p:nvSpPr>
        <p:spPr bwMode="auto">
          <a:xfrm>
            <a:off x="4033469" y="4794790"/>
            <a:ext cx="15409545" cy="192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spAutoFit/>
          </a:bodyPr>
          <a:lstStyle/>
          <a:p>
            <a:pPr algn="l" defTabSz="1828800" eaLnBrk="0" fontAlgn="base">
              <a:lnSpc>
                <a:spcPct val="150000"/>
              </a:lnSpc>
              <a:spcBef>
                <a:spcPct val="0"/>
              </a:spcBef>
              <a:spcAft>
                <a:spcPct val="0"/>
              </a:spcAft>
            </a:pPr>
            <a:endPar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1828800" eaLnBrk="0" fontAlgn="base">
              <a:lnSpc>
                <a:spcPct val="150000"/>
              </a:lnSpc>
              <a:spcBef>
                <a:spcPct val="0"/>
              </a:spcBef>
              <a:spcAft>
                <a:spcPct val="0"/>
              </a:spcAft>
            </a:pP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3600" i="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Rectangle 5"/>
          <p:cNvSpPr>
            <a:spLocks noChangeArrowheads="1"/>
          </p:cNvSpPr>
          <p:nvPr/>
        </p:nvSpPr>
        <p:spPr bwMode="auto">
          <a:xfrm>
            <a:off x="2276341" y="4430050"/>
            <a:ext cx="12002722"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spAutoFit/>
          </a:bodyPr>
          <a:lstStyle/>
          <a:p>
            <a:pPr algn="l" defTabSz="1828800" eaLnBrk="0" fontAlgn="base">
              <a:spcBef>
                <a:spcPct val="0"/>
              </a:spcBef>
              <a:spcAft>
                <a:spcPct val="0"/>
              </a:spcAft>
            </a:pP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①  </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判断</a:t>
            </a:r>
            <a:r>
              <a:rPr lang="en-US" altLang="zh-CN" sz="4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p</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p</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的大小关系：</a:t>
            </a:r>
            <a:r>
              <a:rPr lang="en-US" altLang="zh-CN" sz="4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p</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1</a:t>
            </a:r>
            <a:r>
              <a:rPr lang="en-US" altLang="zh-CN" sz="4000" i="0" u="sng"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（填“</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&gt;”</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或 </a:t>
            </a:r>
            <a:endPar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1828800" eaLnBrk="0" fontAlgn="base">
              <a:spcBef>
                <a:spcPct val="0"/>
              </a:spcBef>
              <a:spcAft>
                <a:spcPct val="0"/>
              </a:spcAft>
            </a:pP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&lt;”</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p</a:t>
            </a:r>
            <a:r>
              <a:rPr lang="en-US" altLang="zh-CN" sz="40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，理由是</a:t>
            </a:r>
            <a:r>
              <a:rPr lang="zh-CN" altLang="en-US" sz="4000" i="0" u="sng"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矩形 1"/>
          <p:cNvSpPr/>
          <p:nvPr/>
        </p:nvSpPr>
        <p:spPr>
          <a:xfrm>
            <a:off x="2904375" y="3536625"/>
            <a:ext cx="12192000" cy="707886"/>
          </a:xfrm>
          <a:prstGeom prst="rect">
            <a:avLst/>
          </a:prstGeom>
        </p:spPr>
        <p:txBody>
          <a:bodyPr>
            <a:spAutoFit/>
          </a:bodyPr>
          <a:lstStyle/>
          <a:p>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C</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10</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(g)            C</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8</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(g) + H</a:t>
            </a:r>
            <a:r>
              <a:rPr lang="en-US" altLang="zh-CN" sz="40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(g)      Δ</a:t>
            </a:r>
            <a:r>
              <a:rPr lang="en-US" altLang="zh-CN" sz="4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zh-CN" altLang="pt-BR"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+139 kJ/</a:t>
            </a:r>
            <a:r>
              <a:rPr lang="en-US" altLang="zh-CN" sz="4000" i="0" dirty="0" err="1">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mol</a:t>
            </a:r>
            <a:endParaRPr lang="zh-CN" altLang="en-US" sz="4000" dirty="0">
              <a:solidFill>
                <a:srgbClr val="FFFFFF"/>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6" name="组合 15"/>
          <p:cNvGrpSpPr/>
          <p:nvPr/>
        </p:nvGrpSpPr>
        <p:grpSpPr>
          <a:xfrm>
            <a:off x="5696457" y="3734921"/>
            <a:ext cx="999697" cy="421909"/>
            <a:chOff x="9886950" y="7333916"/>
            <a:chExt cx="1490770" cy="511333"/>
          </a:xfrm>
          <a:solidFill>
            <a:srgbClr val="FFFFFF"/>
          </a:solidFill>
        </p:grpSpPr>
        <p:grpSp>
          <p:nvGrpSpPr>
            <p:cNvPr id="17" name="组合 16"/>
            <p:cNvGrpSpPr/>
            <p:nvPr/>
          </p:nvGrpSpPr>
          <p:grpSpPr>
            <a:xfrm>
              <a:off x="9886950" y="7333916"/>
              <a:ext cx="1490770" cy="190834"/>
              <a:chOff x="9886950" y="7333916"/>
              <a:chExt cx="1490770" cy="190834"/>
            </a:xfrm>
            <a:grpFill/>
          </p:grpSpPr>
          <p:cxnSp>
            <p:nvCxnSpPr>
              <p:cNvPr id="21" name="直接连接符 20"/>
              <p:cNvCxnSpPr/>
              <p:nvPr/>
            </p:nvCxnSpPr>
            <p:spPr>
              <a:xfrm flipV="1">
                <a:off x="9886950" y="7499350"/>
                <a:ext cx="1390650" cy="25400"/>
              </a:xfrm>
              <a:prstGeom prst="line">
                <a:avLst/>
              </a:prstGeom>
              <a:grpFill/>
              <a:ln w="57150">
                <a:solidFill>
                  <a:srgbClr val="FFFFFF"/>
                </a:solidFill>
              </a:ln>
            </p:spPr>
            <p:style>
              <a:lnRef idx="1">
                <a:schemeClr val="accent3"/>
              </a:lnRef>
              <a:fillRef idx="0">
                <a:schemeClr val="accent3"/>
              </a:fillRef>
              <a:effectRef idx="0">
                <a:schemeClr val="accent3"/>
              </a:effectRef>
              <a:fontRef idx="minor">
                <a:schemeClr val="tx1"/>
              </a:fontRef>
            </p:style>
          </p:cxnSp>
          <p:sp>
            <p:nvSpPr>
              <p:cNvPr id="22" name="直角三角形 21"/>
              <p:cNvSpPr/>
              <p:nvPr/>
            </p:nvSpPr>
            <p:spPr>
              <a:xfrm>
                <a:off x="10958620" y="7333916"/>
                <a:ext cx="419100" cy="190834"/>
              </a:xfrm>
              <a:prstGeom prst="rtTriangle">
                <a:avLst/>
              </a:prstGeom>
              <a:grp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nvGrpSpPr>
            <p:cNvPr id="18" name="组合 17"/>
            <p:cNvGrpSpPr/>
            <p:nvPr/>
          </p:nvGrpSpPr>
          <p:grpSpPr>
            <a:xfrm rot="10800000">
              <a:off x="9886950" y="7654415"/>
              <a:ext cx="1490770" cy="190834"/>
              <a:chOff x="9886950" y="7333916"/>
              <a:chExt cx="1490770" cy="190834"/>
            </a:xfrm>
            <a:grpFill/>
          </p:grpSpPr>
          <p:cxnSp>
            <p:nvCxnSpPr>
              <p:cNvPr id="19" name="直接连接符 18"/>
              <p:cNvCxnSpPr/>
              <p:nvPr/>
            </p:nvCxnSpPr>
            <p:spPr>
              <a:xfrm flipV="1">
                <a:off x="9886950" y="7499350"/>
                <a:ext cx="1390650" cy="25400"/>
              </a:xfrm>
              <a:prstGeom prst="line">
                <a:avLst/>
              </a:prstGeom>
              <a:grpFill/>
              <a:ln w="57150">
                <a:solidFill>
                  <a:srgbClr val="FFFFFF"/>
                </a:solidFill>
              </a:ln>
            </p:spPr>
            <p:style>
              <a:lnRef idx="1">
                <a:schemeClr val="accent3"/>
              </a:lnRef>
              <a:fillRef idx="0">
                <a:schemeClr val="accent3"/>
              </a:fillRef>
              <a:effectRef idx="0">
                <a:schemeClr val="accent3"/>
              </a:effectRef>
              <a:fontRef idx="minor">
                <a:schemeClr val="tx1"/>
              </a:fontRef>
            </p:style>
          </p:cxnSp>
          <p:sp>
            <p:nvSpPr>
              <p:cNvPr id="20" name="直角三角形 19"/>
              <p:cNvSpPr/>
              <p:nvPr/>
            </p:nvSpPr>
            <p:spPr>
              <a:xfrm>
                <a:off x="10958620" y="7333916"/>
                <a:ext cx="419100" cy="190834"/>
              </a:xfrm>
              <a:prstGeom prst="rtTriangle">
                <a:avLst/>
              </a:prstGeom>
              <a:grp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grpSp>
      <p:cxnSp>
        <p:nvCxnSpPr>
          <p:cNvPr id="15" name="直接连接符 14"/>
          <p:cNvCxnSpPr/>
          <p:nvPr/>
        </p:nvCxnSpPr>
        <p:spPr>
          <a:xfrm>
            <a:off x="8590388" y="8217456"/>
            <a:ext cx="0" cy="0"/>
          </a:xfrm>
          <a:prstGeom prst="line">
            <a:avLst/>
          </a:prstGeom>
          <a:noFill/>
          <a:ln w="9525" cap="flat">
            <a:solidFill>
              <a:srgbClr val="FFFFFF"/>
            </a:solidFill>
            <a:prstDash val="solid"/>
            <a:miter lim="400000"/>
          </a:ln>
          <a:effectLst/>
          <a:sp3d/>
        </p:spPr>
        <p:style>
          <a:lnRef idx="0">
            <a:scrgbClr r="0" g="0" b="0"/>
          </a:lnRef>
          <a:fillRef idx="0">
            <a:scrgbClr r="0" g="0" b="0"/>
          </a:fillRef>
          <a:effectRef idx="0">
            <a:scrgbClr r="0" g="0" b="0"/>
          </a:effectRef>
          <a:fontRef idx="none"/>
        </p:style>
      </p:cxnSp>
      <p:sp>
        <p:nvSpPr>
          <p:cNvPr id="23" name="圆角矩形 19"/>
          <p:cNvSpPr/>
          <p:nvPr/>
        </p:nvSpPr>
        <p:spPr>
          <a:xfrm>
            <a:off x="3057988" y="7287155"/>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确定自变量</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24" name="圆角矩形 9"/>
          <p:cNvSpPr/>
          <p:nvPr/>
        </p:nvSpPr>
        <p:spPr>
          <a:xfrm>
            <a:off x="7616033" y="73218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确定因变量</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26" name="圆角矩形 14"/>
          <p:cNvSpPr/>
          <p:nvPr/>
        </p:nvSpPr>
        <p:spPr>
          <a:xfrm>
            <a:off x="12465291" y="7329822"/>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变量控制</a:t>
            </a:r>
            <a:endParaRPr lang="en-US" altLang="zh-CN" sz="3200" i="0" dirty="0">
              <a:solidFill>
                <a:srgbClr val="FFFFFF"/>
              </a:solidFill>
              <a:effectLst/>
              <a:latin typeface="黑体" panose="02010609060101010101" pitchFamily="49" charset="-122"/>
              <a:ea typeface="黑体" panose="02010609060101010101" pitchFamily="49" charset="-122"/>
            </a:endParaRPr>
          </a:p>
          <a:p>
            <a:pPr algn="ctr"/>
            <a:r>
              <a:rPr lang="zh-CN" altLang="en-US" sz="3200" i="0" dirty="0">
                <a:solidFill>
                  <a:srgbClr val="FFFFFF"/>
                </a:solidFill>
                <a:effectLst/>
                <a:latin typeface="黑体" panose="02010609060101010101" pitchFamily="49" charset="-122"/>
                <a:ea typeface="黑体" panose="02010609060101010101" pitchFamily="49" charset="-122"/>
              </a:rPr>
              <a:t>及结果描述</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27" name="圆角矩形 15"/>
          <p:cNvSpPr/>
          <p:nvPr/>
        </p:nvSpPr>
        <p:spPr>
          <a:xfrm>
            <a:off x="17318508" y="7367511"/>
            <a:ext cx="2768684" cy="1090125"/>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关联依据</a:t>
            </a:r>
            <a:endParaRPr lang="en-US" altLang="zh-CN" sz="3200" i="0" dirty="0">
              <a:solidFill>
                <a:srgbClr val="FFFFFF"/>
              </a:solidFill>
              <a:effectLst/>
              <a:latin typeface="黑体" panose="02010609060101010101" pitchFamily="49" charset="-122"/>
              <a:ea typeface="黑体" panose="02010609060101010101" pitchFamily="49" charset="-122"/>
            </a:endParaRPr>
          </a:p>
          <a:p>
            <a:pPr algn="ctr"/>
            <a:r>
              <a:rPr lang="zh-CN" altLang="en-US" sz="3200" i="0" dirty="0">
                <a:solidFill>
                  <a:srgbClr val="FFFFFF"/>
                </a:solidFill>
                <a:effectLst/>
                <a:latin typeface="黑体" panose="02010609060101010101" pitchFamily="49" charset="-122"/>
                <a:ea typeface="黑体" panose="02010609060101010101" pitchFamily="49" charset="-122"/>
              </a:rPr>
              <a:t>的阐述</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cxnSp>
        <p:nvCxnSpPr>
          <p:cNvPr id="28" name="直接箭头连接符 27"/>
          <p:cNvCxnSpPr/>
          <p:nvPr/>
        </p:nvCxnSpPr>
        <p:spPr>
          <a:xfrm>
            <a:off x="6013498" y="7771338"/>
            <a:ext cx="1365312" cy="21531"/>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9" name="直接箭头连接符 28"/>
          <p:cNvCxnSpPr/>
          <p:nvPr/>
        </p:nvCxnSpPr>
        <p:spPr>
          <a:xfrm>
            <a:off x="10653901" y="7833117"/>
            <a:ext cx="153215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0" name="直接箭头连接符 29"/>
          <p:cNvCxnSpPr/>
          <p:nvPr/>
        </p:nvCxnSpPr>
        <p:spPr>
          <a:xfrm flipV="1">
            <a:off x="15471198" y="7815209"/>
            <a:ext cx="1603074" cy="1539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9" name="直接连接符 38"/>
          <p:cNvCxnSpPr/>
          <p:nvPr/>
        </p:nvCxnSpPr>
        <p:spPr>
          <a:xfrm>
            <a:off x="8666434" y="10283836"/>
            <a:ext cx="0" cy="0"/>
          </a:xfrm>
          <a:prstGeom prst="line">
            <a:avLst/>
          </a:prstGeom>
          <a:noFill/>
          <a:ln w="9525" cap="flat">
            <a:solidFill>
              <a:srgbClr val="FFFFFF"/>
            </a:solidFill>
            <a:prstDash val="solid"/>
            <a:miter lim="400000"/>
          </a:ln>
          <a:effectLst/>
          <a:sp3d/>
        </p:spPr>
        <p:style>
          <a:lnRef idx="0">
            <a:scrgbClr r="0" g="0" b="0"/>
          </a:lnRef>
          <a:fillRef idx="0">
            <a:scrgbClr r="0" g="0" b="0"/>
          </a:fillRef>
          <a:effectRef idx="0">
            <a:scrgbClr r="0" g="0" b="0"/>
          </a:effectRef>
          <a:fontRef idx="none"/>
        </p:style>
      </p:cxnSp>
      <p:sp>
        <p:nvSpPr>
          <p:cNvPr id="40" name="圆角矩形 19"/>
          <p:cNvSpPr/>
          <p:nvPr/>
        </p:nvSpPr>
        <p:spPr>
          <a:xfrm>
            <a:off x="3134034" y="9353535"/>
            <a:ext cx="2543544" cy="1175293"/>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温度和压强</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41" name="圆角矩形 9"/>
          <p:cNvSpPr/>
          <p:nvPr/>
        </p:nvSpPr>
        <p:spPr>
          <a:xfrm>
            <a:off x="7439047" y="9294294"/>
            <a:ext cx="2768683" cy="1361099"/>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异丁烷转化率</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42" name="圆角矩形 14"/>
          <p:cNvSpPr/>
          <p:nvPr/>
        </p:nvSpPr>
        <p:spPr>
          <a:xfrm>
            <a:off x="11474907" y="8950726"/>
            <a:ext cx="3425950" cy="2333239"/>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i="0" dirty="0">
                <a:solidFill>
                  <a:srgbClr val="FFFFFF"/>
                </a:solidFill>
                <a:effectLst/>
                <a:latin typeface="黑体" panose="02010609060101010101" pitchFamily="49" charset="-122"/>
                <a:ea typeface="黑体" panose="02010609060101010101" pitchFamily="49" charset="-122"/>
              </a:rPr>
              <a:t>在温度不变的情况下，压强由</a:t>
            </a:r>
            <a:r>
              <a:rPr lang="en-US" altLang="zh-CN" sz="32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t>
            </a:r>
            <a:r>
              <a:rPr lang="en-US" altLang="zh-CN" sz="32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en-US" sz="3200" i="0" dirty="0">
                <a:solidFill>
                  <a:srgbClr val="FFFFFF"/>
                </a:solidFill>
                <a:effectLst/>
                <a:latin typeface="黑体" panose="02010609060101010101" pitchFamily="49" charset="-122"/>
                <a:ea typeface="黑体" panose="02010609060101010101" pitchFamily="49" charset="-122"/>
              </a:rPr>
              <a:t>变为</a:t>
            </a:r>
            <a:r>
              <a:rPr lang="en-US" altLang="zh-CN" sz="32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t>
            </a:r>
            <a:r>
              <a:rPr lang="en-US" altLang="zh-CN" sz="3200" i="0" baseline="-30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 </a:t>
            </a:r>
            <a:r>
              <a:rPr lang="zh-CN" altLang="en-US" sz="3200" i="0" dirty="0">
                <a:solidFill>
                  <a:srgbClr val="FFFFFF"/>
                </a:solidFill>
                <a:effectLst/>
                <a:latin typeface="黑体" panose="02010609060101010101" pitchFamily="49" charset="-122"/>
                <a:ea typeface="黑体" panose="02010609060101010101" pitchFamily="49" charset="-122"/>
              </a:rPr>
              <a:t>，异丁烷的转化率减小</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43" name="圆角矩形 15"/>
          <p:cNvSpPr/>
          <p:nvPr/>
        </p:nvSpPr>
        <p:spPr>
          <a:xfrm>
            <a:off x="16709605" y="8950725"/>
            <a:ext cx="4154342" cy="2333239"/>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i="0" dirty="0">
                <a:solidFill>
                  <a:srgbClr val="FFC000"/>
                </a:solidFill>
                <a:effectLst/>
                <a:latin typeface="黑体" panose="02010609060101010101" pitchFamily="49" charset="-122"/>
                <a:ea typeface="黑体" panose="02010609060101010101" pitchFamily="49" charset="-122"/>
              </a:rPr>
              <a:t>该反应是气态物质的量增大的反应，增大压强平衡逆向移动，所以</a:t>
            </a:r>
            <a:r>
              <a:rPr lang="en-US" altLang="zh-CN" sz="32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p</a:t>
            </a:r>
            <a:r>
              <a:rPr lang="en-US" altLang="zh-CN" sz="32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en-US" sz="3200" i="0" dirty="0">
                <a:solidFill>
                  <a:srgbClr val="FFC000"/>
                </a:solidFill>
                <a:effectLst/>
                <a:latin typeface="黑体" panose="02010609060101010101" pitchFamily="49" charset="-122"/>
                <a:ea typeface="黑体" panose="02010609060101010101" pitchFamily="49" charset="-122"/>
              </a:rPr>
              <a:t>小于</a:t>
            </a:r>
            <a:r>
              <a:rPr lang="en-US" altLang="zh-CN" sz="32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p</a:t>
            </a:r>
            <a:r>
              <a:rPr lang="en-US" altLang="zh-CN" sz="3200" i="0" baseline="-30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3200" i="0" dirty="0">
              <a:solidFill>
                <a:srgbClr val="FFC000"/>
              </a:solidFill>
              <a:effectLst/>
              <a:latin typeface="黑体" panose="02010609060101010101" pitchFamily="49" charset="-122"/>
              <a:ea typeface="黑体" panose="02010609060101010101" pitchFamily="49" charset="-122"/>
            </a:endParaRPr>
          </a:p>
        </p:txBody>
      </p:sp>
      <p:cxnSp>
        <p:nvCxnSpPr>
          <p:cNvPr id="44" name="直接箭头连接符 43"/>
          <p:cNvCxnSpPr/>
          <p:nvPr/>
        </p:nvCxnSpPr>
        <p:spPr>
          <a:xfrm>
            <a:off x="5889083" y="9953313"/>
            <a:ext cx="1365312" cy="21531"/>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5" name="直接箭头连接符 44"/>
          <p:cNvCxnSpPr/>
          <p:nvPr/>
        </p:nvCxnSpPr>
        <p:spPr>
          <a:xfrm flipV="1">
            <a:off x="10331549" y="9894944"/>
            <a:ext cx="1040521" cy="2518"/>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6" name="直接箭头连接符 45"/>
          <p:cNvCxnSpPr/>
          <p:nvPr/>
        </p:nvCxnSpPr>
        <p:spPr>
          <a:xfrm flipV="1">
            <a:off x="15003694" y="9898598"/>
            <a:ext cx="1603074" cy="1539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0" y="1661731"/>
            <a:ext cx="14051902" cy="93358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zh-CN" altLang="en-US" sz="5400" i="0" dirty="0">
                <a:solidFill>
                  <a:srgbClr val="FFC000">
                    <a:alpha val="80000"/>
                  </a:srgbClr>
                </a:solidFill>
                <a:effectLst/>
                <a:latin typeface="黑体" panose="02010609060101010101" pitchFamily="49" charset="-122"/>
                <a:ea typeface="黑体" panose="02010609060101010101" pitchFamily="49" charset="-122"/>
              </a:rPr>
              <a:t>     工业生产类综合问题分析解释要点</a:t>
            </a:r>
            <a:endParaRPr lang="zh-CN" altLang="en-US" sz="5400" i="0" dirty="0">
              <a:solidFill>
                <a:srgbClr val="FFC000">
                  <a:alpha val="80000"/>
                </a:srgbClr>
              </a:solidFill>
              <a:effectLst/>
              <a:latin typeface="黑体" panose="02010609060101010101" pitchFamily="49" charset="-122"/>
              <a:ea typeface="黑体" panose="02010609060101010101" pitchFamily="49" charset="-122"/>
            </a:endParaRPr>
          </a:p>
        </p:txBody>
      </p:sp>
      <p:sp>
        <p:nvSpPr>
          <p:cNvPr id="5" name="圆角矩形 19"/>
          <p:cNvSpPr/>
          <p:nvPr/>
        </p:nvSpPr>
        <p:spPr>
          <a:xfrm>
            <a:off x="2421387"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确定目标反应</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6" name="圆角矩形 9"/>
          <p:cNvSpPr/>
          <p:nvPr/>
        </p:nvSpPr>
        <p:spPr>
          <a:xfrm>
            <a:off x="5701441"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寻找角度</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8" name="圆角矩形 14"/>
          <p:cNvSpPr/>
          <p:nvPr/>
        </p:nvSpPr>
        <p:spPr>
          <a:xfrm>
            <a:off x="8981495"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确定自变量</a:t>
            </a:r>
            <a:endParaRPr lang="en-US" altLang="zh-CN" sz="3200" i="0" dirty="0">
              <a:solidFill>
                <a:srgbClr val="FFFFFF"/>
              </a:solidFill>
              <a:effectLst/>
              <a:latin typeface="黑体" panose="02010609060101010101" pitchFamily="49" charset="-122"/>
              <a:ea typeface="黑体" panose="02010609060101010101" pitchFamily="49" charset="-122"/>
            </a:endParaRPr>
          </a:p>
          <a:p>
            <a:pPr algn="ctr"/>
            <a:r>
              <a:rPr lang="zh-CN" altLang="en-US" sz="3200" i="0" dirty="0">
                <a:solidFill>
                  <a:srgbClr val="FFFFFF"/>
                </a:solidFill>
                <a:effectLst/>
                <a:latin typeface="黑体" panose="02010609060101010101" pitchFamily="49" charset="-122"/>
                <a:ea typeface="黑体" panose="02010609060101010101" pitchFamily="49" charset="-122"/>
              </a:rPr>
              <a:t>与因变量</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10" name="圆角矩形 15"/>
          <p:cNvSpPr/>
          <p:nvPr/>
        </p:nvSpPr>
        <p:spPr>
          <a:xfrm>
            <a:off x="12261549"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确定相互关联的因素或反应</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sp>
        <p:nvSpPr>
          <p:cNvPr id="14" name="圆角矩形 17"/>
          <p:cNvSpPr/>
          <p:nvPr/>
        </p:nvSpPr>
        <p:spPr>
          <a:xfrm>
            <a:off x="18821658" y="3148376"/>
            <a:ext cx="2768684" cy="1090127"/>
          </a:xfrm>
          <a:prstGeom prst="round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关联分析解释</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cxnSp>
        <p:nvCxnSpPr>
          <p:cNvPr id="17" name="直接箭头连接符 16"/>
          <p:cNvCxnSpPr>
            <a:stCxn id="5" idx="3"/>
            <a:endCxn id="6" idx="1"/>
          </p:cNvCxnSpPr>
          <p:nvPr/>
        </p:nvCxnSpPr>
        <p:spPr>
          <a:xfrm>
            <a:off x="5190071" y="3693440"/>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8" name="直接箭头连接符 17"/>
          <p:cNvCxnSpPr/>
          <p:nvPr/>
        </p:nvCxnSpPr>
        <p:spPr>
          <a:xfrm>
            <a:off x="8470125" y="3693440"/>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9" name="直接箭头连接符 18"/>
          <p:cNvCxnSpPr/>
          <p:nvPr/>
        </p:nvCxnSpPr>
        <p:spPr>
          <a:xfrm>
            <a:off x="11750179" y="3667737"/>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7" name="TextBox 16"/>
          <p:cNvSpPr txBox="1"/>
          <p:nvPr/>
        </p:nvSpPr>
        <p:spPr>
          <a:xfrm>
            <a:off x="5874137" y="6392962"/>
            <a:ext cx="671181" cy="2670952"/>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条件优化</a:t>
            </a:r>
            <a:endParaRPr lang="zh-CN" altLang="en-US" dirty="0"/>
          </a:p>
        </p:txBody>
      </p:sp>
      <p:cxnSp>
        <p:nvCxnSpPr>
          <p:cNvPr id="28" name="直接箭头连接符 27"/>
          <p:cNvCxnSpPr/>
          <p:nvPr/>
        </p:nvCxnSpPr>
        <p:spPr>
          <a:xfrm flipV="1">
            <a:off x="7066841" y="10677588"/>
            <a:ext cx="2" cy="1"/>
          </a:xfrm>
          <a:prstGeom prst="straightConnector1">
            <a:avLst/>
          </a:prstGeom>
          <a:noFill/>
          <a:ln w="9525" cap="flat">
            <a:solidFill>
              <a:srgbClr val="FFFFFF"/>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31" name="直接连接符 30"/>
          <p:cNvCxnSpPr/>
          <p:nvPr/>
        </p:nvCxnSpPr>
        <p:spPr>
          <a:xfrm>
            <a:off x="9289081" y="12316417"/>
            <a:ext cx="0" cy="0"/>
          </a:xfrm>
          <a:prstGeom prst="line">
            <a:avLst/>
          </a:prstGeom>
          <a:noFill/>
          <a:ln w="9525" cap="flat">
            <a:solidFill>
              <a:srgbClr val="FFFFFF"/>
            </a:solidFill>
            <a:prstDash val="solid"/>
            <a:miter lim="400000"/>
          </a:ln>
          <a:effectLst/>
          <a:sp3d/>
        </p:spPr>
        <p:style>
          <a:lnRef idx="0">
            <a:scrgbClr r="0" g="0" b="0"/>
          </a:lnRef>
          <a:fillRef idx="0">
            <a:scrgbClr r="0" g="0" b="0"/>
          </a:fillRef>
          <a:effectRef idx="0">
            <a:scrgbClr r="0" g="0" b="0"/>
          </a:effectRef>
          <a:fontRef idx="none"/>
        </p:style>
      </p:cxnSp>
      <p:cxnSp>
        <p:nvCxnSpPr>
          <p:cNvPr id="33" name="直接箭头连接符 32"/>
          <p:cNvCxnSpPr/>
          <p:nvPr/>
        </p:nvCxnSpPr>
        <p:spPr>
          <a:xfrm flipV="1">
            <a:off x="6722574" y="7695477"/>
            <a:ext cx="766916" cy="8"/>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4" name="TextBox 55"/>
          <p:cNvSpPr txBox="1"/>
          <p:nvPr/>
        </p:nvSpPr>
        <p:spPr>
          <a:xfrm>
            <a:off x="8568642" y="5959398"/>
            <a:ext cx="2088225" cy="103478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化学反应速率</a:t>
            </a:r>
            <a:endParaRPr lang="zh-CN" altLang="en-US" dirty="0"/>
          </a:p>
        </p:txBody>
      </p:sp>
      <p:cxnSp>
        <p:nvCxnSpPr>
          <p:cNvPr id="36" name="直接箭头连接符 35"/>
          <p:cNvCxnSpPr/>
          <p:nvPr/>
        </p:nvCxnSpPr>
        <p:spPr>
          <a:xfrm>
            <a:off x="7618799" y="6624536"/>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2" name="TextBox 48"/>
          <p:cNvSpPr txBox="1"/>
          <p:nvPr/>
        </p:nvSpPr>
        <p:spPr>
          <a:xfrm>
            <a:off x="13496801" y="6973352"/>
            <a:ext cx="2195975"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单一反应单一变量</a:t>
            </a:r>
            <a:endParaRPr lang="en-US" altLang="zh-CN" dirty="0"/>
          </a:p>
        </p:txBody>
      </p:sp>
      <p:sp>
        <p:nvSpPr>
          <p:cNvPr id="43" name="TextBox 51"/>
          <p:cNvSpPr txBox="1"/>
          <p:nvPr/>
        </p:nvSpPr>
        <p:spPr>
          <a:xfrm>
            <a:off x="16767352" y="6973351"/>
            <a:ext cx="1922879" cy="1258457"/>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altLang="zh-CN" dirty="0"/>
          </a:p>
          <a:p>
            <a:r>
              <a:rPr lang="zh-CN" altLang="en-US" dirty="0">
                <a:solidFill>
                  <a:srgbClr val="FFC000"/>
                </a:solidFill>
              </a:rPr>
              <a:t>反应叠加</a:t>
            </a:r>
            <a:endParaRPr lang="en-US" altLang="zh-CN" dirty="0">
              <a:solidFill>
                <a:srgbClr val="FFC000"/>
              </a:solidFill>
            </a:endParaRPr>
          </a:p>
          <a:p>
            <a:endParaRPr lang="en-US" altLang="zh-CN" dirty="0"/>
          </a:p>
        </p:txBody>
      </p:sp>
      <p:sp>
        <p:nvSpPr>
          <p:cNvPr id="45" name="TextBox 54"/>
          <p:cNvSpPr txBox="1"/>
          <p:nvPr/>
        </p:nvSpPr>
        <p:spPr>
          <a:xfrm>
            <a:off x="19333028" y="6956341"/>
            <a:ext cx="2061879" cy="1227460"/>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rgbClr val="FFC000"/>
                </a:solidFill>
              </a:rPr>
              <a:t>相互关联和竞争</a:t>
            </a:r>
            <a:endParaRPr lang="en-US" altLang="zh-CN" dirty="0">
              <a:solidFill>
                <a:srgbClr val="FFC000"/>
              </a:solidFill>
            </a:endParaRPr>
          </a:p>
        </p:txBody>
      </p:sp>
      <p:sp>
        <p:nvSpPr>
          <p:cNvPr id="50" name="TextBox 49"/>
          <p:cNvSpPr txBox="1"/>
          <p:nvPr/>
        </p:nvSpPr>
        <p:spPr>
          <a:xfrm>
            <a:off x="11838784" y="6525306"/>
            <a:ext cx="708583" cy="2167366"/>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影响因素</a:t>
            </a:r>
            <a:endParaRPr lang="en-US" altLang="zh-CN" dirty="0"/>
          </a:p>
        </p:txBody>
      </p:sp>
      <p:cxnSp>
        <p:nvCxnSpPr>
          <p:cNvPr id="68" name="直接连接符 67"/>
          <p:cNvCxnSpPr/>
          <p:nvPr/>
        </p:nvCxnSpPr>
        <p:spPr>
          <a:xfrm flipH="1" flipV="1">
            <a:off x="7614151" y="6624536"/>
            <a:ext cx="4648" cy="2186815"/>
          </a:xfrm>
          <a:prstGeom prst="line">
            <a:avLst/>
          </a:prstGeom>
          <a:noFill/>
          <a:ln w="57150" cap="flat">
            <a:solidFill>
              <a:srgbClr val="D2A10A"/>
            </a:solidFill>
            <a:prstDash val="solid"/>
            <a:miter lim="400000"/>
            <a:headEnd type="none" w="med" len="med"/>
            <a:tailEnd type="none" w="med" len="med"/>
          </a:ln>
          <a:effectLst/>
          <a:sp3d/>
        </p:spPr>
        <p:style>
          <a:lnRef idx="0">
            <a:scrgbClr r="0" g="0" b="0"/>
          </a:lnRef>
          <a:fillRef idx="0">
            <a:scrgbClr r="0" g="0" b="0"/>
          </a:fillRef>
          <a:effectRef idx="0">
            <a:scrgbClr r="0" g="0" b="0"/>
          </a:effectRef>
          <a:fontRef idx="none"/>
        </p:style>
      </p:cxnSp>
      <p:cxnSp>
        <p:nvCxnSpPr>
          <p:cNvPr id="81" name="直接箭头连接符 80"/>
          <p:cNvCxnSpPr/>
          <p:nvPr/>
        </p:nvCxnSpPr>
        <p:spPr>
          <a:xfrm>
            <a:off x="10745472" y="6525306"/>
            <a:ext cx="100470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2" name="直接箭头连接符 81"/>
          <p:cNvCxnSpPr/>
          <p:nvPr/>
        </p:nvCxnSpPr>
        <p:spPr>
          <a:xfrm>
            <a:off x="12845706" y="7570071"/>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3" name="直接箭头连接符 82"/>
          <p:cNvCxnSpPr/>
          <p:nvPr/>
        </p:nvCxnSpPr>
        <p:spPr>
          <a:xfrm>
            <a:off x="15989682" y="7505014"/>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4" name="直接箭头连接符 83"/>
          <p:cNvCxnSpPr/>
          <p:nvPr/>
        </p:nvCxnSpPr>
        <p:spPr>
          <a:xfrm>
            <a:off x="18821658" y="7505014"/>
            <a:ext cx="51137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5" name="文本框 84"/>
          <p:cNvSpPr txBox="1"/>
          <p:nvPr/>
        </p:nvSpPr>
        <p:spPr>
          <a:xfrm>
            <a:off x="315775" y="4632156"/>
            <a:ext cx="14051902" cy="93358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54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rPr>
              <a:t>工业生产类综合问题解决思路</a:t>
            </a:r>
            <a:endParaRPr kumimoji="0" lang="zh-CN" altLang="en-US" sz="54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endParaRPr>
          </a:p>
        </p:txBody>
      </p:sp>
      <p:sp>
        <p:nvSpPr>
          <p:cNvPr id="47" name="TextBox 55"/>
          <p:cNvSpPr txBox="1"/>
          <p:nvPr/>
        </p:nvSpPr>
        <p:spPr>
          <a:xfrm>
            <a:off x="8568642" y="8321427"/>
            <a:ext cx="2088225" cy="742488"/>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3200" i="0">
                <a:solidFill>
                  <a:srgbClr val="FFFFFF"/>
                </a:solidFill>
                <a:effectLst/>
                <a:latin typeface="黑体" panose="02010609060101010101" pitchFamily="49" charset="-122"/>
                <a:ea typeface="黑体" panose="02010609060101010101" pitchFamily="49" charset="-122"/>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t>化学平衡</a:t>
            </a:r>
            <a:endParaRPr lang="zh-CN" altLang="en-US" dirty="0"/>
          </a:p>
        </p:txBody>
      </p:sp>
      <p:cxnSp>
        <p:nvCxnSpPr>
          <p:cNvPr id="51" name="直接箭头连接符 50"/>
          <p:cNvCxnSpPr/>
          <p:nvPr/>
        </p:nvCxnSpPr>
        <p:spPr>
          <a:xfrm>
            <a:off x="7618799" y="8811351"/>
            <a:ext cx="891483"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3" name="直接箭头连接符 52"/>
          <p:cNvCxnSpPr/>
          <p:nvPr/>
        </p:nvCxnSpPr>
        <p:spPr>
          <a:xfrm>
            <a:off x="10774063" y="8692671"/>
            <a:ext cx="1004707"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5" name="圆角矩形 16"/>
          <p:cNvSpPr/>
          <p:nvPr/>
        </p:nvSpPr>
        <p:spPr>
          <a:xfrm>
            <a:off x="15460921" y="2786154"/>
            <a:ext cx="2768684" cy="1090127"/>
          </a:xfrm>
          <a:prstGeom prst="roundRect">
            <a:avLst/>
          </a:prstGeom>
          <a:noFill/>
          <a:ln w="57150">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i="0" dirty="0">
                <a:solidFill>
                  <a:srgbClr val="FFFFFF"/>
                </a:solidFill>
                <a:effectLst/>
                <a:latin typeface="黑体" panose="02010609060101010101" pitchFamily="49" charset="-122"/>
                <a:ea typeface="黑体" panose="02010609060101010101" pitchFamily="49" charset="-122"/>
              </a:rPr>
              <a:t>图像数据结果</a:t>
            </a:r>
            <a:endParaRPr lang="zh-CN" altLang="en-US" sz="3200" i="0" dirty="0">
              <a:solidFill>
                <a:srgbClr val="FFFFFF"/>
              </a:solidFill>
              <a:effectLst/>
              <a:latin typeface="黑体" panose="02010609060101010101" pitchFamily="49" charset="-122"/>
              <a:ea typeface="黑体" panose="02010609060101010101" pitchFamily="49" charset="-122"/>
            </a:endParaRPr>
          </a:p>
        </p:txBody>
      </p:sp>
      <p:cxnSp>
        <p:nvCxnSpPr>
          <p:cNvPr id="37" name="直接箭头连接符 19"/>
          <p:cNvCxnSpPr/>
          <p:nvPr/>
        </p:nvCxnSpPr>
        <p:spPr>
          <a:xfrm>
            <a:off x="15030233" y="3698277"/>
            <a:ext cx="3747600" cy="0"/>
          </a:xfrm>
          <a:prstGeom prst="straightConnector1">
            <a:avLst/>
          </a:prstGeom>
          <a:noFill/>
          <a:ln w="57150" cap="flat">
            <a:solidFill>
              <a:srgbClr val="D2A10A"/>
            </a:solidFill>
            <a:prstDash val="solid"/>
            <a:miter lim="400000"/>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4" name="《我的母亲》"/>
          <p:cNvSpPr txBox="1"/>
          <p:nvPr/>
        </p:nvSpPr>
        <p:spPr>
          <a:xfrm>
            <a:off x="1714500" y="1856405"/>
            <a:ext cx="20871181" cy="4666315"/>
          </a:xfrm>
          <a:prstGeom prst="rect">
            <a:avLst/>
          </a:prstGeom>
          <a:ln w="12700">
            <a:miter lim="400000"/>
          </a:ln>
        </p:spPr>
        <p:txBody>
          <a:bodyPr lIns="50799" tIns="50799" rIns="50799" bIns="50799" anchor="b">
            <a:normAutofit fontScale="97500"/>
          </a:bodyPr>
          <a:lstStyle>
            <a:lvl1pPr>
              <a:defRPr sz="14500"/>
            </a:lvl1pPr>
          </a:lstStyle>
          <a:p>
            <a:pPr hangingPunct="1">
              <a:lnSpc>
                <a:spcPct val="150000"/>
              </a:lnSpc>
            </a:pPr>
            <a:endParaRPr lang="zh-CN" altLang="en-US" sz="8000" b="1" i="0" dirty="0">
              <a:solidFill>
                <a:srgbClr val="FFFFFF"/>
              </a:solidFill>
              <a:effectLst/>
              <a:latin typeface="+mn-lt"/>
              <a:ea typeface="+mn-ea"/>
              <a:cs typeface="+mn-cs"/>
              <a:sym typeface="Helvetica Neue"/>
            </a:endParaRPr>
          </a:p>
        </p:txBody>
      </p:sp>
      <p:sp>
        <p:nvSpPr>
          <p:cNvPr id="2" name="矩形 1"/>
          <p:cNvSpPr/>
          <p:nvPr/>
        </p:nvSpPr>
        <p:spPr>
          <a:xfrm>
            <a:off x="2077814" y="1391795"/>
            <a:ext cx="20195332" cy="8402300"/>
          </a:xfrm>
          <a:prstGeom prst="rect">
            <a:avLst/>
          </a:prstGeom>
        </p:spPr>
        <p:txBody>
          <a:bodyPr wrap="square">
            <a:spAutoFit/>
          </a:bodyPr>
          <a:lstStyle/>
          <a:p>
            <a:pPr marL="173355" indent="-173355" algn="just">
              <a:lnSpc>
                <a:spcPct val="150000"/>
              </a:lnSpc>
            </a:pP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氢能源是最具有应用前景的能源之一，高纯氢的制备是目前的研究热点。</a:t>
            </a:r>
            <a:endPar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173355" indent="-173355" algn="just">
              <a:lnSpc>
                <a:spcPct val="150000"/>
              </a:lnSpc>
            </a:pP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）甲烷水蒸气催化重整是制高纯氢的方法之一。</a:t>
            </a:r>
            <a:endPar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①  </a:t>
            </a: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反应器中初始反应的生成物为</a:t>
            </a: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i="0" kern="10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和</a:t>
            </a: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CO</a:t>
            </a:r>
            <a:r>
              <a:rPr lang="en-US" altLang="zh-CN" sz="4000" i="0" kern="10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，其物质的量之比为</a:t>
            </a: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4﹕1</a:t>
            </a: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，甲烷和水蒸气</a:t>
            </a:r>
            <a:endPar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zh-CN" altLang="en-US"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反应的</a:t>
            </a:r>
            <a:r>
              <a:rPr lang="zh-CN" altLang="en-US"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化学</a:t>
            </a: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方程式是</a:t>
            </a: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CH</a:t>
            </a:r>
            <a:r>
              <a:rPr lang="en-US" altLang="zh-CN" sz="4000" i="0" kern="100" baseline="-25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4 </a:t>
            </a:r>
            <a:r>
              <a:rPr lang="en-US"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+ 2H</a:t>
            </a:r>
            <a:r>
              <a:rPr lang="en-US" altLang="zh-CN" sz="4000" i="0" kern="100" baseline="-25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O</a:t>
            </a:r>
            <a:r>
              <a:rPr lang="zh-CN"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CO</a:t>
            </a:r>
            <a:r>
              <a:rPr lang="en-US" altLang="zh-CN" sz="4000" i="0" kern="100" baseline="-25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+ 4H</a:t>
            </a:r>
            <a:r>
              <a:rPr lang="en-US" altLang="zh-CN" sz="4000" i="0" kern="100" baseline="-25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endParaRPr lang="en-US"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②  </a:t>
            </a: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已知反应器中还存在如下反应：</a:t>
            </a:r>
            <a:endPar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173355" algn="just">
              <a:lnSpc>
                <a:spcPct val="150000"/>
              </a:lnSpc>
            </a:pP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ⅰ．</a:t>
            </a: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CH</a:t>
            </a:r>
            <a:r>
              <a:rPr lang="en-US" altLang="zh-CN" sz="4000" i="0" kern="10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(g) + H</a:t>
            </a:r>
            <a:r>
              <a:rPr lang="en-US" altLang="zh-CN" sz="4000" i="0" kern="10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O(g) </a:t>
            </a: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CO(g ) + 3H</a:t>
            </a:r>
            <a:r>
              <a:rPr lang="en-US" altLang="zh-CN" sz="4000" i="0" kern="10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(g ) </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Δ</a:t>
            </a:r>
            <a:r>
              <a:rPr lang="en-US" altLang="zh-CN" sz="40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i="0" kern="10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endPar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173355" algn="just">
              <a:lnSpc>
                <a:spcPct val="150000"/>
              </a:lnSpc>
            </a:pP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ⅱ．</a:t>
            </a: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CO(g ) +H</a:t>
            </a:r>
            <a:r>
              <a:rPr lang="en-US" altLang="zh-CN" sz="4000" i="0" kern="10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O(g ) </a:t>
            </a: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CO</a:t>
            </a:r>
            <a:r>
              <a:rPr lang="en-US" altLang="zh-CN" sz="4000" i="0" kern="10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(g ) + H</a:t>
            </a:r>
            <a:r>
              <a:rPr lang="en-US" altLang="zh-CN" sz="4000" i="0" kern="10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(g ) </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Δ</a:t>
            </a:r>
            <a:r>
              <a:rPr lang="en-US" altLang="zh-CN" sz="40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i="0" kern="10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endPar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173355" algn="just">
              <a:lnSpc>
                <a:spcPct val="150000"/>
              </a:lnSpc>
            </a:pP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ⅲ．</a:t>
            </a: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CH</a:t>
            </a:r>
            <a:r>
              <a:rPr lang="en-US" altLang="zh-CN" sz="4000" i="0" kern="10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(g ) </a:t>
            </a: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C(s ) + 2H</a:t>
            </a:r>
            <a:r>
              <a:rPr lang="en-US" altLang="zh-CN" sz="4000" i="0" kern="10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(g ) </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Δ</a:t>
            </a:r>
            <a:r>
              <a:rPr lang="en-US" altLang="zh-CN" sz="40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i="0" kern="10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endPar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indent="133350" algn="just">
              <a:lnSpc>
                <a:spcPct val="150000"/>
              </a:lnSpc>
            </a:pPr>
            <a:r>
              <a:rPr lang="en-US"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ⅲ为积炭反应，利用</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Δ</a:t>
            </a:r>
            <a:r>
              <a:rPr lang="en-US" altLang="zh-CN" sz="40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i="0" kern="10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和</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Δ</a:t>
            </a:r>
            <a:r>
              <a:rPr lang="en-US" altLang="zh-CN" sz="40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i="0" kern="10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计算</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Δ</a:t>
            </a:r>
            <a:r>
              <a:rPr lang="en-US" altLang="zh-CN" sz="40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i="0" kern="100" baseline="-25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时，还需要利用</a:t>
            </a:r>
            <a:r>
              <a:rPr lang="zh-CN" altLang="zh-CN" sz="4000" i="0" u="sng"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4000" i="0" u="sng"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4000" i="0" u="sng"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反应的</a:t>
            </a:r>
            <a:r>
              <a:rPr lang="en-US" altLang="zh-CN" sz="40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Δ</a:t>
            </a:r>
            <a:r>
              <a:rPr lang="en-US" altLang="zh-CN" sz="400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zh-CN" sz="40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矩形 2"/>
          <p:cNvSpPr/>
          <p:nvPr/>
        </p:nvSpPr>
        <p:spPr>
          <a:xfrm>
            <a:off x="2692610" y="9540790"/>
            <a:ext cx="18998779" cy="1938992"/>
          </a:xfrm>
          <a:prstGeom prst="rect">
            <a:avLst/>
          </a:prstGeom>
        </p:spPr>
        <p:txBody>
          <a:bodyPr wrap="square">
            <a:spAutoFit/>
          </a:bodyPr>
          <a:lstStyle/>
          <a:p>
            <a:pPr algn="l">
              <a:lnSpc>
                <a:spcPct val="150000"/>
              </a:lnSpc>
            </a:pP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③ </a:t>
            </a:r>
            <a:r>
              <a:rPr lang="zh-CN"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反应物投料比采用</a:t>
            </a:r>
            <a:r>
              <a:rPr lang="en-US" altLang="zh-CN" sz="4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n</a:t>
            </a:r>
            <a:r>
              <a:rPr lang="en-US"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i="0" baseline="-25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 ﹕</a:t>
            </a:r>
            <a:r>
              <a:rPr lang="en-US" altLang="zh-CN" sz="4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n</a:t>
            </a:r>
            <a:r>
              <a:rPr lang="en-US"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CH</a:t>
            </a:r>
            <a:r>
              <a:rPr lang="en-US" altLang="zh-CN" sz="4000" i="0" baseline="-250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 </a:t>
            </a:r>
            <a:r>
              <a:rPr lang="zh-CN"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4000" i="0" kern="10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，大于初始反应的</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化学计量数之比，</a:t>
            </a:r>
            <a:endParaRPr lang="en-US" altLang="zh-CN"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lnSpc>
                <a:spcPct val="150000"/>
              </a:lnSpc>
            </a:pP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     可以减少</a:t>
            </a:r>
            <a:r>
              <a:rPr lang="zh-CN" altLang="en-US" sz="4000" i="0" dirty="0" smtClean="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积炭，</a:t>
            </a:r>
            <a:r>
              <a:rPr lang="zh-CN" altLang="en-US" sz="4000" i="0" dirty="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请解释</a:t>
            </a:r>
            <a:r>
              <a:rPr lang="zh-CN" altLang="en-US" sz="4000" i="0" dirty="0" smtClean="0">
                <a:solidFill>
                  <a:srgbClr val="FFC000"/>
                </a:solidFill>
                <a:effectLst/>
                <a:latin typeface="Times New Roman" panose="02020603050405020304" pitchFamily="18" charset="0"/>
                <a:ea typeface="黑体" panose="02010609060101010101" pitchFamily="49" charset="-122"/>
                <a:cs typeface="Times New Roman" panose="02020603050405020304" pitchFamily="18" charset="0"/>
              </a:rPr>
              <a:t>原因。</a:t>
            </a:r>
            <a:endParaRPr lang="zh-CN" altLang="en-US" sz="4000" i="0" dirty="0">
              <a:solidFill>
                <a:srgbClr val="FFC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文本框 8"/>
          <p:cNvSpPr txBox="1"/>
          <p:nvPr/>
        </p:nvSpPr>
        <p:spPr>
          <a:xfrm>
            <a:off x="10302565" y="4040668"/>
            <a:ext cx="181907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800" i="0" dirty="0">
                <a:solidFill>
                  <a:srgbClr val="FFC000">
                    <a:alpha val="80000"/>
                  </a:srgbClr>
                </a:solidFill>
                <a:effectLst/>
                <a:latin typeface="黑体" panose="02010609060101010101" pitchFamily="49" charset="-122"/>
                <a:ea typeface="黑体" panose="02010609060101010101" pitchFamily="49" charset="-122"/>
              </a:rPr>
              <a:t>催化剂</a:t>
            </a:r>
            <a:endParaRPr kumimoji="0" lang="zh-CN" altLang="en-US" sz="28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endParaRPr>
          </a:p>
        </p:txBody>
      </p:sp>
    </p:spTree>
  </p:cSld>
  <p:clrMapOvr>
    <a:masterClrMapping/>
  </p:clrMapOvr>
  <p:transition spd="med"/>
  <p:timing>
    <p:tnLst>
      <p:par>
        <p:cTn id="1" dur="indefinite" restart="never" nodeType="tmRoot"/>
      </p:par>
    </p:tnLst>
  </p:timing>
</p:sld>
</file>

<file path=ppt/tags/tag1.xml><?xml version="1.0" encoding="utf-8"?>
<p:tagLst xmlns:p="http://schemas.openxmlformats.org/presentationml/2006/main">
  <p:tag name="COMMONDATA" val="eyJoZGlkIjoiMDYzM2RmZGFiYjRjMDk0OThmMTU3N2RlYTYzZGIxNzMifQ=="/>
</p:tagLst>
</file>

<file path=ppt/theme/_rels/theme1.xml.rels><?xml version="1.0" encoding="UTF-8" standalone="yes"?>
<Relationships xmlns="http://schemas.openxmlformats.org/package/2006/relationships"><Relationship Id="rId1" Type="http://schemas.openxmlformats.org/officeDocument/2006/relationships/image" Target="../media/image4.png"/></Relationships>
</file>

<file path=ppt/theme/_rels/theme2.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Moroccan">
  <a:themeElements>
    <a:clrScheme name="Moroccan">
      <a:dk1>
        <a:srgbClr val="073E86"/>
      </a:dk1>
      <a:lt1>
        <a:srgbClr val="86837F">
          <a:alpha val="80000"/>
        </a:srgbClr>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elvetica Neue"/>
        <a:ea typeface="Helvetica Neue"/>
        <a:cs typeface="Helvetica Neue"/>
      </a:majorFont>
      <a:minorFont>
        <a:latin typeface="Helvetica Neue"/>
        <a:ea typeface="Helvetica Neue"/>
        <a:cs typeface="Helvetica Neue"/>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4400" b="0" i="0" u="none" strike="noStrike" cap="none" spc="0" normalizeH="0" baseline="0">
            <a:ln>
              <a:noFill/>
            </a:ln>
            <a:solidFill>
              <a:srgbClr val="F3F1D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atOff val="-17007"/>
              <a:lumOff val="14363"/>
            </a:schemeClr>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56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roccan">
  <a:themeElements>
    <a:clrScheme name="Moroccan">
      <a:dk1>
        <a:srgbClr val="000000"/>
      </a:dk1>
      <a:lt1>
        <a:srgbClr val="FFFFFF"/>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elvetica Neue"/>
        <a:ea typeface="Helvetica Neue"/>
        <a:cs typeface="Helvetica Neue"/>
      </a:majorFont>
      <a:minorFont>
        <a:latin typeface="Helvetica Neue"/>
        <a:ea typeface="Helvetica Neue"/>
        <a:cs typeface="Helvetica Neue"/>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4400" b="0" i="0" u="none" strike="noStrike" cap="none" spc="0" normalizeH="0" baseline="0">
            <a:ln>
              <a:noFill/>
            </a:ln>
            <a:solidFill>
              <a:srgbClr val="F3F1D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atOff val="-16976"/>
              <a:lumOff val="14363"/>
            </a:schemeClr>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56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7914</Words>
  <Application>WPS 演示</Application>
  <PresentationFormat>自定义</PresentationFormat>
  <Paragraphs>1065</Paragraphs>
  <Slides>32</Slides>
  <Notes>46</Notes>
  <HiddenSlides>0</HiddenSlides>
  <MMClips>3</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32</vt:i4>
      </vt:variant>
    </vt:vector>
  </HeadingPairs>
  <TitlesOfParts>
    <vt:vector size="48" baseType="lpstr">
      <vt:lpstr>Arial</vt:lpstr>
      <vt:lpstr>宋体</vt:lpstr>
      <vt:lpstr>Wingdings</vt:lpstr>
      <vt:lpstr>Hoefler Text</vt:lpstr>
      <vt:lpstr>Segoe Print</vt:lpstr>
      <vt:lpstr>Helvetica Neue</vt:lpstr>
      <vt:lpstr>Palatino</vt:lpstr>
      <vt:lpstr>Palatino Linotype</vt:lpstr>
      <vt:lpstr>黑体</vt:lpstr>
      <vt:lpstr>Times New Roman</vt:lpstr>
      <vt:lpstr>微软雅黑</vt:lpstr>
      <vt:lpstr>Arial Unicode MS</vt:lpstr>
      <vt:lpstr>楷体</vt:lpstr>
      <vt:lpstr>Calibri</vt:lpstr>
      <vt:lpstr>Calibri</vt:lpstr>
      <vt:lpstr>Moroccan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工业生产类综合问题的特点</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《我的母亲》</dc:title>
  <dc:creator>陈博</dc:creator>
  <cp:lastModifiedBy>静心室主人</cp:lastModifiedBy>
  <cp:revision>516</cp:revision>
  <dcterms:created xsi:type="dcterms:W3CDTF">2020-02-01T09:00:00Z</dcterms:created>
  <dcterms:modified xsi:type="dcterms:W3CDTF">2022-08-17T23:56:11Z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2052-11.1.0.12302</vt:lpwstr>
  </property>
  <property fmtid="{D5CDD505-2E9C-101B-9397-08002B2CF9AE}" pid="3" name="ICV">
    <vt:lpwstr>2332DD864EC34AD6A22703B21DFCE0EC</vt:lpwstr>
  </property>
</Properties>
</file>