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28" r:id="rId3"/>
    <p:sldId id="826" r:id="rId4"/>
    <p:sldId id="948" r:id="rId5"/>
    <p:sldId id="998" r:id="rId6"/>
    <p:sldId id="866" r:id="rId7"/>
    <p:sldId id="868" r:id="rId9"/>
    <p:sldId id="870" r:id="rId10"/>
    <p:sldId id="871" r:id="rId11"/>
    <p:sldId id="983" r:id="rId12"/>
    <p:sldId id="872" r:id="rId13"/>
    <p:sldId id="873" r:id="rId14"/>
    <p:sldId id="973" r:id="rId15"/>
    <p:sldId id="951" r:id="rId16"/>
    <p:sldId id="950" r:id="rId17"/>
    <p:sldId id="820" r:id="rId18"/>
    <p:sldId id="821" r:id="rId19"/>
    <p:sldId id="898" r:id="rId20"/>
    <p:sldId id="899" r:id="rId21"/>
    <p:sldId id="975" r:id="rId22"/>
    <p:sldId id="976" r:id="rId23"/>
    <p:sldId id="1000" r:id="rId24"/>
  </p:sldIdLst>
  <p:sldSz cx="12190730" cy="6859905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466" y="-58"/>
      </p:cViewPr>
      <p:guideLst>
        <p:guide orient="horz" pos="2314"/>
        <p:guide pos="27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67.wmf"/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4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7" Type="http://schemas.openxmlformats.org/officeDocument/2006/relationships/image" Target="../media/image81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image" Target="../media/image16.wmf"/><Relationship Id="rId7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8" Type="http://schemas.openxmlformats.org/officeDocument/2006/relationships/image" Target="../media/image27.wmf"/><Relationship Id="rId7" Type="http://schemas.openxmlformats.org/officeDocument/2006/relationships/image" Target="../media/image26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5" Type="http://schemas.openxmlformats.org/officeDocument/2006/relationships/image" Target="../media/image34.wmf"/><Relationship Id="rId14" Type="http://schemas.openxmlformats.org/officeDocument/2006/relationships/image" Target="../media/image33.wmf"/><Relationship Id="rId13" Type="http://schemas.openxmlformats.org/officeDocument/2006/relationships/image" Target="../media/image32.wmf"/><Relationship Id="rId12" Type="http://schemas.openxmlformats.org/officeDocument/2006/relationships/image" Target="../media/image31.wmf"/><Relationship Id="rId11" Type="http://schemas.openxmlformats.org/officeDocument/2006/relationships/image" Target="../media/image30.wmf"/><Relationship Id="rId10" Type="http://schemas.openxmlformats.org/officeDocument/2006/relationships/image" Target="../media/image29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7" Type="http://schemas.openxmlformats.org/officeDocument/2006/relationships/image" Target="../media/image49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61.wmf"/><Relationship Id="rId8" Type="http://schemas.openxmlformats.org/officeDocument/2006/relationships/image" Target="../media/image60.wmf"/><Relationship Id="rId7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819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>
              <a:latin typeface="Arial" panose="020B0604020202020204" pitchFamily="34" charset="0"/>
            </a:endParaRPr>
          </a:p>
        </p:txBody>
      </p:sp>
      <p:sp>
        <p:nvSpPr>
          <p:cNvPr id="2051" name="日期占位符 8194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/>
          </a:p>
        </p:txBody>
      </p:sp>
      <p:sp>
        <p:nvSpPr>
          <p:cNvPr id="2052" name="幻灯片图像占位符 8195"/>
          <p:cNvSpPr>
            <a:spLocks noGrp="1" noRot="1" noTextEdit="1"/>
          </p:cNvSpPr>
          <p:nvPr>
            <p:ph type="sldImg" idx="5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8196"/>
          <p:cNvSpPr>
            <a:spLocks noGrp="1" noRot="1" noTextEdit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8197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zh-CN" altLang="en-US" sz="1200"/>
          </a:p>
        </p:txBody>
      </p:sp>
      <p:sp>
        <p:nvSpPr>
          <p:cNvPr id="2055" name="灯片编号占位符 8198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 pitchFamily="18" charset="0"/>
      </a:defRPr>
    </a:lvl1pPr>
    <a:lvl2pPr marL="457200" lvl="1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 pitchFamily="18" charset="0"/>
      </a:defRPr>
    </a:lvl2pPr>
    <a:lvl3pPr marL="914400" lvl="2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 pitchFamily="18" charset="0"/>
      </a:defRPr>
    </a:lvl3pPr>
    <a:lvl4pPr marL="1371600" lvl="3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 pitchFamily="18" charset="0"/>
      </a:defRPr>
    </a:lvl4pPr>
    <a:lvl5pPr marL="1828800" lvl="4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 pitchFamily="18" charset="0"/>
      </a:defRPr>
    </a:lvl5pPr>
    <a:lvl6pPr marL="2286000" lvl="5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 pitchFamily="18" charset="0"/>
      </a:defRPr>
    </a:lvl6pPr>
    <a:lvl7pPr marL="2743200" lvl="6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 pitchFamily="18" charset="0"/>
      </a:defRPr>
    </a:lvl7pPr>
    <a:lvl8pPr marL="3200400" lvl="7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 pitchFamily="18" charset="0"/>
      </a:defRPr>
    </a:lvl8pPr>
    <a:lvl9pPr marL="3657600" lvl="8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 pitchFamily="18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。分布分数就是，    。   酸碱平衡体系中是前提，体系中有多少中组分，就有多少种分布分数，将这些组分的分布分数相加，总和应该是多少，物料平衡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23ED4-3FBD-4147-9CBC-6481CF1D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得到着两种表达式后，我们可以看到，将两个分布分数相加，等于</a:t>
            </a:r>
            <a:r>
              <a:rPr lang="en-US" altLang="zh-CN"/>
              <a:t>1.</a:t>
            </a:r>
            <a:r>
              <a:rPr lang="zh-CN" altLang="en-US"/>
              <a:t>除此之外，最重要的是，我们要看这些单独的表达式，经过这一系列的转换之后，得到的醋酸的分布分数还跟醋酸的平衡浓度有没有关系呢，显然，没有。不管是多大浓度的醋酸，醋酸溶液中各型体的分布分数只与平衡常数和氢离子浓度有关，同样，醋酸根也只与    有关。在正常的标准情况下，平衡常数是一个定值，所以，醋酸和醋酸根的分布分数只与</a:t>
            </a:r>
            <a:r>
              <a:rPr lang="en-US" altLang="zh-CN"/>
              <a:t>PH</a:t>
            </a:r>
            <a:r>
              <a:rPr lang="zh-CN" altLang="en-US"/>
              <a:t>值有关。也就是说，我只要控制了</a:t>
            </a:r>
            <a:r>
              <a:rPr lang="en-US" altLang="zh-CN"/>
              <a:t>PH</a:t>
            </a:r>
            <a:r>
              <a:rPr lang="zh-CN" altLang="en-US"/>
              <a:t>值，就可以人为地控制溶液中各种型体的分布分数。我们把这样一个结果用一个比较直观的方式来表示，就是分布曲线。</a:t>
            </a:r>
            <a:r>
              <a:rPr lang="en-US" altLang="zh-CN" err="1"/>
              <a:t>Ka</a:t>
            </a:r>
            <a:r>
              <a:rPr lang="zh-CN" altLang="en-US"/>
              <a:t>带入，在不同的</a:t>
            </a:r>
            <a:r>
              <a:rPr lang="en-US" altLang="zh-CN"/>
              <a:t>pH</a:t>
            </a:r>
            <a:r>
              <a:rPr lang="zh-CN" altLang="en-US"/>
              <a:t>值下都有一个分布分数，通过对</a:t>
            </a:r>
            <a:r>
              <a:rPr lang="zh-CN" altLang="en-US" baseline="0"/>
              <a:t>  作图，就可以得到分布曲线。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23ED4-3FBD-4147-9CBC-6481CF1D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我们先用定义来表示，在这个平衡溶液中，是不是存在两个平衡呀，</a:t>
            </a:r>
            <a:endParaRPr lang="en-US" altLang="zh-CN"/>
          </a:p>
          <a:p>
            <a:r>
              <a:rPr lang="zh-CN" altLang="en-US"/>
              <a:t>然后，再将那些未知的和平衡常数以及氢离子浓度挂上钩，经过整理后，就可以得到这样一个结果，也就是这些分布分数只与氢离子浓度有关，随</a:t>
            </a:r>
            <a:r>
              <a:rPr lang="en-US" altLang="zh-CN"/>
              <a:t>pH</a:t>
            </a:r>
            <a:r>
              <a:rPr lang="zh-CN" altLang="en-US"/>
              <a:t>的变化而变化。对于带一个质子的型体，</a:t>
            </a:r>
            <a:r>
              <a:rPr lang="zh-CN" altLang="en-US" baseline="0"/>
              <a:t>    。对于带两个质子的型体，   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23ED4-3FBD-4147-9CBC-6481CF1D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同样，我们将这些分布分数做成分布曲线，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23ED4-3FBD-4147-9CBC-6481CF1D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1"/>
            <a:ext cx="12226710" cy="68741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624352" y="1557771"/>
            <a:ext cx="9210774" cy="108297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buClrTx/>
              <a:buSzTx/>
              <a:buFontTx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624352" y="2783661"/>
            <a:ext cx="9217122" cy="17530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1372235" lvl="3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1829435" lvl="4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609537" y="6246960"/>
            <a:ext cx="2844504" cy="47638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4165166" y="6246960"/>
            <a:ext cx="3860398" cy="47638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8736690" y="6246960"/>
            <a:ext cx="2844504" cy="47638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279" y="190553"/>
            <a:ext cx="2742914" cy="593889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37" y="190553"/>
            <a:ext cx="8069733" cy="59388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64" y="1710213"/>
            <a:ext cx="10514505" cy="285352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64" y="4590738"/>
            <a:ext cx="10514505" cy="15006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37" y="1175076"/>
            <a:ext cx="5376112" cy="4954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082" y="1175076"/>
            <a:ext cx="5376112" cy="4954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365226"/>
            <a:ext cx="10514505" cy="13259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51" y="1778932"/>
            <a:ext cx="4873067" cy="824141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2235" indent="0">
              <a:buNone/>
              <a:defRPr sz="1350"/>
            </a:lvl5pPr>
            <a:lvl6pPr marL="1715135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51" y="2666119"/>
            <a:ext cx="4873067" cy="3525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87" y="1778932"/>
            <a:ext cx="4897066" cy="824141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2235" indent="0">
              <a:buNone/>
              <a:defRPr sz="1350"/>
            </a:lvl5pPr>
            <a:lvl6pPr marL="1715135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87" y="2666119"/>
            <a:ext cx="4897066" cy="3525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3931828" cy="160064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48" y="987699"/>
            <a:ext cx="6171557" cy="487497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3931828" cy="38126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4164915" cy="160064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48" y="457328"/>
            <a:ext cx="6171557" cy="54053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2235" indent="0">
              <a:buNone/>
              <a:defRPr sz="1500"/>
            </a:lvl5pPr>
            <a:lvl6pPr marL="1715135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4164915" cy="3812647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2235" indent="0">
              <a:buNone/>
              <a:defRPr sz="1050"/>
            </a:lvl5pPr>
            <a:lvl6pPr marL="1715135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0730" cy="6859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609537" y="190553"/>
            <a:ext cx="10971657" cy="582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609537" y="1175076"/>
            <a:ext cx="10971657" cy="4954376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609537" y="6246960"/>
            <a:ext cx="2844504" cy="47638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4165166" y="6246960"/>
            <a:ext cx="3860398" cy="47638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8736690" y="6246960"/>
            <a:ext cx="2844504" cy="47638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835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8035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747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2235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943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635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8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10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887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8" Type="http://schemas.openxmlformats.org/officeDocument/2006/relationships/image" Target="../media/image46.wmf"/><Relationship Id="rId7" Type="http://schemas.openxmlformats.org/officeDocument/2006/relationships/oleObject" Target="../embeddings/oleObject38.bin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43.wmf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50.wmf"/><Relationship Id="rId15" Type="http://schemas.openxmlformats.org/officeDocument/2006/relationships/oleObject" Target="../embeddings/oleObject42.bin"/><Relationship Id="rId14" Type="http://schemas.openxmlformats.org/officeDocument/2006/relationships/image" Target="../media/image49.wmf"/><Relationship Id="rId13" Type="http://schemas.openxmlformats.org/officeDocument/2006/relationships/oleObject" Target="../embeddings/oleObject41.bin"/><Relationship Id="rId12" Type="http://schemas.openxmlformats.org/officeDocument/2006/relationships/image" Target="../media/image48.wmf"/><Relationship Id="rId11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1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8" Type="http://schemas.openxmlformats.org/officeDocument/2006/relationships/image" Target="../media/image56.wmf"/><Relationship Id="rId7" Type="http://schemas.openxmlformats.org/officeDocument/2006/relationships/oleObject" Target="../embeddings/oleObject46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4.wmf"/><Relationship Id="rId3" Type="http://schemas.openxmlformats.org/officeDocument/2006/relationships/oleObject" Target="../embeddings/oleObject44.bin"/><Relationship Id="rId20" Type="http://schemas.openxmlformats.org/officeDocument/2006/relationships/vmlDrawing" Target="../drawings/vmlDrawing9.vml"/><Relationship Id="rId2" Type="http://schemas.openxmlformats.org/officeDocument/2006/relationships/image" Target="../media/image53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61.wmf"/><Relationship Id="rId17" Type="http://schemas.openxmlformats.org/officeDocument/2006/relationships/oleObject" Target="../embeddings/oleObject51.bin"/><Relationship Id="rId16" Type="http://schemas.openxmlformats.org/officeDocument/2006/relationships/image" Target="../media/image60.wmf"/><Relationship Id="rId15" Type="http://schemas.openxmlformats.org/officeDocument/2006/relationships/oleObject" Target="../embeddings/oleObject50.bin"/><Relationship Id="rId14" Type="http://schemas.openxmlformats.org/officeDocument/2006/relationships/image" Target="../media/image59.wmf"/><Relationship Id="rId13" Type="http://schemas.openxmlformats.org/officeDocument/2006/relationships/oleObject" Target="../embeddings/oleObject49.bin"/><Relationship Id="rId12" Type="http://schemas.openxmlformats.org/officeDocument/2006/relationships/image" Target="../media/image58.wmf"/><Relationship Id="rId11" Type="http://schemas.openxmlformats.org/officeDocument/2006/relationships/oleObject" Target="../embeddings/oleObject48.bin"/><Relationship Id="rId10" Type="http://schemas.openxmlformats.org/officeDocument/2006/relationships/image" Target="../media/image57.wmf"/><Relationship Id="rId1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8" Type="http://schemas.openxmlformats.org/officeDocument/2006/relationships/image" Target="../media/image66.wmf"/><Relationship Id="rId7" Type="http://schemas.openxmlformats.org/officeDocument/2006/relationships/oleObject" Target="../embeddings/oleObject54.bin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4.w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63.png"/><Relationship Id="rId12" Type="http://schemas.openxmlformats.org/officeDocument/2006/relationships/vmlDrawing" Target="../drawings/vmlDrawing10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7.wmf"/><Relationship Id="rId1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72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w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68.wmf"/><Relationship Id="rId14" Type="http://schemas.openxmlformats.org/officeDocument/2006/relationships/vmlDrawing" Target="../drawings/vmlDrawing11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60.bin"/><Relationship Id="rId10" Type="http://schemas.openxmlformats.org/officeDocument/2006/relationships/image" Target="../media/image73.wmf"/><Relationship Id="rId1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67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5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63.png"/><Relationship Id="rId12" Type="http://schemas.openxmlformats.org/officeDocument/2006/relationships/vmlDrawing" Target="../drawings/vmlDrawing12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4.wmf"/><Relationship Id="rId1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8" Type="http://schemas.openxmlformats.org/officeDocument/2006/relationships/image" Target="../media/image78.wmf"/><Relationship Id="rId7" Type="http://schemas.openxmlformats.org/officeDocument/2006/relationships/oleObject" Target="../embeddings/oleObject68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75.wmf"/><Relationship Id="rId16" Type="http://schemas.openxmlformats.org/officeDocument/2006/relationships/vmlDrawing" Target="../drawings/vmlDrawing13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81.wmf"/><Relationship Id="rId13" Type="http://schemas.openxmlformats.org/officeDocument/2006/relationships/oleObject" Target="../embeddings/oleObject71.bin"/><Relationship Id="rId12" Type="http://schemas.openxmlformats.org/officeDocument/2006/relationships/image" Target="../media/image80.wmf"/><Relationship Id="rId11" Type="http://schemas.openxmlformats.org/officeDocument/2006/relationships/oleObject" Target="../embeddings/oleObject70.bin"/><Relationship Id="rId10" Type="http://schemas.openxmlformats.org/officeDocument/2006/relationships/image" Target="../media/image79.wmf"/><Relationship Id="rId1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4.wmf"/><Relationship Id="rId3" Type="http://schemas.openxmlformats.org/officeDocument/2006/relationships/oleObject" Target="../embeddings/oleObject73.bin"/><Relationship Id="rId2" Type="http://schemas.openxmlformats.org/officeDocument/2006/relationships/image" Target="../media/image83.wmf"/><Relationship Id="rId1" Type="http://schemas.openxmlformats.org/officeDocument/2006/relationships/oleObject" Target="../embeddings/oleObject72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7.emf"/><Relationship Id="rId3" Type="http://schemas.openxmlformats.org/officeDocument/2006/relationships/oleObject" Target="../embeddings/oleObject76.bin"/><Relationship Id="rId2" Type="http://schemas.openxmlformats.org/officeDocument/2006/relationships/image" Target="../media/image86.wmf"/><Relationship Id="rId1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8.wmf"/><Relationship Id="rId1" Type="http://schemas.openxmlformats.org/officeDocument/2006/relationships/oleObject" Target="../embeddings/oleObject77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png"/><Relationship Id="rId8" Type="http://schemas.openxmlformats.org/officeDocument/2006/relationships/image" Target="../media/image92.png"/><Relationship Id="rId7" Type="http://schemas.openxmlformats.org/officeDocument/2006/relationships/image" Target="../media/image91.png"/><Relationship Id="rId6" Type="http://schemas.openxmlformats.org/officeDocument/2006/relationships/image" Target="../media/image90.png"/><Relationship Id="rId5" Type="http://schemas.openxmlformats.org/officeDocument/2006/relationships/image" Target="../media/image7.png"/><Relationship Id="rId4" Type="http://schemas.openxmlformats.org/officeDocument/2006/relationships/image" Target="../media/image89.wmf"/><Relationship Id="rId3" Type="http://schemas.openxmlformats.org/officeDocument/2006/relationships/oleObject" Target="../embeddings/oleObject79.bin"/><Relationship Id="rId2" Type="http://schemas.openxmlformats.org/officeDocument/2006/relationships/image" Target="../media/image34.wmf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4.png"/><Relationship Id="rId1" Type="http://schemas.openxmlformats.org/officeDocument/2006/relationships/oleObject" Target="../embeddings/oleObject78.bin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21" Type="http://schemas.openxmlformats.org/officeDocument/2006/relationships/notesSlide" Target="../notesSlides/notesSlide1.xml"/><Relationship Id="rId20" Type="http://schemas.openxmlformats.org/officeDocument/2006/relationships/vmlDrawing" Target="../drawings/vmlDrawing3.vml"/><Relationship Id="rId2" Type="http://schemas.openxmlformats.org/officeDocument/2006/relationships/image" Target="../media/image9.wmf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17.wmf"/><Relationship Id="rId17" Type="http://schemas.openxmlformats.org/officeDocument/2006/relationships/oleObject" Target="../embeddings/oleObject12.bin"/><Relationship Id="rId16" Type="http://schemas.openxmlformats.org/officeDocument/2006/relationships/image" Target="../media/image16.wmf"/><Relationship Id="rId15" Type="http://schemas.openxmlformats.org/officeDocument/2006/relationships/oleObject" Target="../embeddings/oleObject11.bin"/><Relationship Id="rId14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33" Type="http://schemas.openxmlformats.org/officeDocument/2006/relationships/notesSlide" Target="../notesSlides/notesSlide3.xml"/><Relationship Id="rId32" Type="http://schemas.openxmlformats.org/officeDocument/2006/relationships/vmlDrawing" Target="../drawings/vmlDrawing5.vml"/><Relationship Id="rId31" Type="http://schemas.openxmlformats.org/officeDocument/2006/relationships/slideLayout" Target="../slideLayouts/slideLayout4.xml"/><Relationship Id="rId30" Type="http://schemas.openxmlformats.org/officeDocument/2006/relationships/image" Target="../media/image34.wmf"/><Relationship Id="rId3" Type="http://schemas.openxmlformats.org/officeDocument/2006/relationships/oleObject" Target="../embeddings/oleObject15.bin"/><Relationship Id="rId29" Type="http://schemas.openxmlformats.org/officeDocument/2006/relationships/oleObject" Target="../embeddings/oleObject28.bin"/><Relationship Id="rId28" Type="http://schemas.openxmlformats.org/officeDocument/2006/relationships/image" Target="../media/image33.wmf"/><Relationship Id="rId27" Type="http://schemas.openxmlformats.org/officeDocument/2006/relationships/oleObject" Target="../embeddings/oleObject27.bin"/><Relationship Id="rId26" Type="http://schemas.openxmlformats.org/officeDocument/2006/relationships/image" Target="../media/image32.wmf"/><Relationship Id="rId25" Type="http://schemas.openxmlformats.org/officeDocument/2006/relationships/oleObject" Target="../embeddings/oleObject26.bin"/><Relationship Id="rId24" Type="http://schemas.openxmlformats.org/officeDocument/2006/relationships/image" Target="../media/image31.wmf"/><Relationship Id="rId23" Type="http://schemas.openxmlformats.org/officeDocument/2006/relationships/oleObject" Target="../embeddings/oleObject25.bin"/><Relationship Id="rId22" Type="http://schemas.openxmlformats.org/officeDocument/2006/relationships/image" Target="../media/image30.wmf"/><Relationship Id="rId21" Type="http://schemas.openxmlformats.org/officeDocument/2006/relationships/oleObject" Target="../embeddings/oleObject24.bin"/><Relationship Id="rId20" Type="http://schemas.openxmlformats.org/officeDocument/2006/relationships/image" Target="../media/image29.wmf"/><Relationship Id="rId2" Type="http://schemas.openxmlformats.org/officeDocument/2006/relationships/image" Target="../media/image20.wmf"/><Relationship Id="rId19" Type="http://schemas.openxmlformats.org/officeDocument/2006/relationships/oleObject" Target="../embeddings/oleObject23.bin"/><Relationship Id="rId18" Type="http://schemas.openxmlformats.org/officeDocument/2006/relationships/image" Target="../media/image28.wmf"/><Relationship Id="rId17" Type="http://schemas.openxmlformats.org/officeDocument/2006/relationships/oleObject" Target="../embeddings/oleObject22.bin"/><Relationship Id="rId16" Type="http://schemas.openxmlformats.org/officeDocument/2006/relationships/image" Target="../media/image27.wmf"/><Relationship Id="rId15" Type="http://schemas.openxmlformats.org/officeDocument/2006/relationships/oleObject" Target="../embeddings/oleObject21.bin"/><Relationship Id="rId14" Type="http://schemas.openxmlformats.org/officeDocument/2006/relationships/image" Target="../media/image26.wmf"/><Relationship Id="rId13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11" Type="http://schemas.openxmlformats.org/officeDocument/2006/relationships/oleObject" Target="../embeddings/oleObject19.bin"/><Relationship Id="rId10" Type="http://schemas.openxmlformats.org/officeDocument/2006/relationships/image" Target="../media/image24.wmf"/><Relationship Id="rId1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33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37.wmf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42.jpeg"/><Relationship Id="rId10" Type="http://schemas.openxmlformats.org/officeDocument/2006/relationships/image" Target="../media/image41.wmf"/><Relationship Id="rId1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直接连接符 20"/>
          <p:cNvCxnSpPr/>
          <p:nvPr/>
        </p:nvCxnSpPr>
        <p:spPr>
          <a:xfrm>
            <a:off x="7686675" y="6375400"/>
            <a:ext cx="2159000" cy="9525"/>
          </a:xfrm>
          <a:prstGeom prst="bentConnector3">
            <a:avLst>
              <a:gd name="adj1" fmla="val 50000"/>
            </a:avLst>
          </a:prstGeom>
          <a:ln w="9525">
            <a:noFill/>
          </a:ln>
        </p:spPr>
      </p:cxnSp>
      <p:cxnSp>
        <p:nvCxnSpPr>
          <p:cNvPr id="3076" name="直接连接符 19"/>
          <p:cNvCxnSpPr/>
          <p:nvPr/>
        </p:nvCxnSpPr>
        <p:spPr>
          <a:xfrm>
            <a:off x="-139700" y="6764338"/>
            <a:ext cx="5746750" cy="9525"/>
          </a:xfrm>
          <a:prstGeom prst="line">
            <a:avLst/>
          </a:prstGeom>
          <a:ln w="9525">
            <a:noFill/>
          </a:ln>
        </p:spPr>
      </p:cxnSp>
      <p:cxnSp>
        <p:nvCxnSpPr>
          <p:cNvPr id="3077" name="直接连接符 9"/>
          <p:cNvCxnSpPr/>
          <p:nvPr/>
        </p:nvCxnSpPr>
        <p:spPr>
          <a:xfrm>
            <a:off x="1574800" y="1084263"/>
            <a:ext cx="28575" cy="4319587"/>
          </a:xfrm>
          <a:prstGeom prst="line">
            <a:avLst/>
          </a:prstGeom>
          <a:ln w="9525">
            <a:noFill/>
          </a:ln>
        </p:spPr>
      </p:cxnSp>
      <p:sp>
        <p:nvSpPr>
          <p:cNvPr id="3082" name="文本框 33"/>
          <p:cNvSpPr/>
          <p:nvPr/>
        </p:nvSpPr>
        <p:spPr>
          <a:xfrm>
            <a:off x="1774825" y="1701800"/>
            <a:ext cx="8867140" cy="93853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54000" rIns="91431" bIns="54000">
            <a:spAutoFit/>
            <a:scene3d>
              <a:camera prst="orthographicFront"/>
              <a:lightRig rig="threePt" dir="t"/>
            </a:scene3d>
          </a:bodyPr>
          <a:lstStyle/>
          <a:p>
            <a:pPr defTabSz="1217930"/>
            <a:r>
              <a:rPr lang="zh-CN" altLang="en-US" sz="54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分布分数类题型的解题策略</a:t>
            </a:r>
            <a:endParaRPr lang="zh-CN" altLang="en-US" sz="5400" b="1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1225" y="1532890"/>
            <a:ext cx="9864725" cy="4947285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0">
                <a:srgbClr val="0CA451"/>
              </a:gs>
            </a:gsLst>
            <a:path path="circle">
              <a:fillToRect l="100000" t="100000"/>
            </a:path>
            <a:tileRect r="-100000" b="-100000"/>
          </a:gradFill>
          <a:ln w="4762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95411" y="334311"/>
            <a:ext cx="5667267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9050" cmpd="sng">
            <a:solidFill>
              <a:srgbClr val="6600CC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三元酸溶液中各种型体的分布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2" name="对象 71"/>
          <p:cNvGraphicFramePr>
            <a:graphicFrameLocks noChangeAspect="1"/>
          </p:cNvGraphicFramePr>
          <p:nvPr/>
        </p:nvGraphicFramePr>
        <p:xfrm>
          <a:off x="2484755" y="1678940"/>
          <a:ext cx="7750175" cy="91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" r:id="rId1" imgW="7797800" imgH="965200" progId="Equation.KSEE3">
                  <p:embed/>
                </p:oleObj>
              </mc:Choice>
              <mc:Fallback>
                <p:oleObj name="" r:id="rId1" imgW="7797800" imgH="965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4755" y="1678940"/>
                        <a:ext cx="7750175" cy="915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599883" y="1889125"/>
          <a:ext cx="986790" cy="49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" r:id="rId3" imgW="990600" imgH="508000" progId="Equation.KSEE3">
                  <p:embed/>
                </p:oleObj>
              </mc:Choice>
              <mc:Fallback>
                <p:oleObj name="" r:id="rId3" imgW="990600" imgH="508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9883" y="1889125"/>
                        <a:ext cx="986790" cy="49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562100" y="3027045"/>
          <a:ext cx="1113790" cy="56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" r:id="rId5" imgW="1117600" imgH="584200" progId="Equation.KSEE3">
                  <p:embed/>
                </p:oleObj>
              </mc:Choice>
              <mc:Fallback>
                <p:oleObj name="" r:id="rId5" imgW="1117600" imgH="584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2100" y="3027045"/>
                        <a:ext cx="1113790" cy="567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607945" y="2894966"/>
          <a:ext cx="7738110" cy="91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" r:id="rId7" imgW="7785100" imgH="965200" progId="Equation.KSEE3">
                  <p:embed/>
                </p:oleObj>
              </mc:Choice>
              <mc:Fallback>
                <p:oleObj name="" r:id="rId7" imgW="7785100" imgH="965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7945" y="2894966"/>
                        <a:ext cx="7738110" cy="91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1549083" y="4152265"/>
          <a:ext cx="1087755" cy="56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" r:id="rId9" imgW="1091565" imgH="584200" progId="Equation.KSEE3">
                  <p:embed/>
                </p:oleObj>
              </mc:Choice>
              <mc:Fallback>
                <p:oleObj name="" r:id="rId9" imgW="1091565" imgH="584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9083" y="4152265"/>
                        <a:ext cx="1087755" cy="567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2484755" y="4070986"/>
          <a:ext cx="7750810" cy="91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" r:id="rId11" imgW="7797800" imgH="965200" progId="Equation.KSEE3">
                  <p:embed/>
                </p:oleObj>
              </mc:Choice>
              <mc:Fallback>
                <p:oleObj name="" r:id="rId11" imgW="7797800" imgH="965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4755" y="4070986"/>
                        <a:ext cx="7750810" cy="91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1627188" y="5427345"/>
          <a:ext cx="898525" cy="56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" r:id="rId13" imgW="901700" imgH="584200" progId="Equation.KSEE3">
                  <p:embed/>
                </p:oleObj>
              </mc:Choice>
              <mc:Fallback>
                <p:oleObj name="" r:id="rId13" imgW="901700" imgH="584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27188" y="5427345"/>
                        <a:ext cx="898525" cy="567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2459673" y="5405438"/>
          <a:ext cx="775081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" r:id="rId15" imgW="7797800" imgH="876300" progId="Equation.KSEE3">
                  <p:embed/>
                </p:oleObj>
              </mc:Choice>
              <mc:Fallback>
                <p:oleObj name="" r:id="rId15" imgW="7797800" imgH="8763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59673" y="5405438"/>
                        <a:ext cx="775081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737668" y="137160"/>
            <a:ext cx="40951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>
                <a:sym typeface="+mn-ea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酸元素，写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H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后，</a:t>
            </a:r>
            <a:endParaRPr lang="zh-CN" alt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逐步减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H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，</a:t>
            </a:r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K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来凑</a:t>
            </a:r>
            <a:endParaRPr lang="zh-CN" alt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微信图片_20220303153647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90725" y="1555750"/>
            <a:ext cx="7279005" cy="4148455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" y="5518468"/>
            <a:ext cx="10971213" cy="1144587"/>
          </a:xfrm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分布曲线与溶液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关系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23160" y="334010"/>
            <a:ext cx="5904230" cy="7734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7170" y="5290185"/>
            <a:ext cx="8927465" cy="1231900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ang="0" scaled="1"/>
          </a:gradFill>
          <a:ln w="28575" cmpd="thickThin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911225" y="478155"/>
            <a:ext cx="96075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3355" indent="-173355"/>
            <a:r>
              <a:rPr lang="en-US" altLang="zh-CN" sz="2400" b="1">
                <a:sym typeface="+mn-ea"/>
              </a:rPr>
              <a:t>1</a:t>
            </a:r>
            <a:r>
              <a:rPr lang="en-US" altLang="zh-CN" sz="2400" b="1">
                <a:cs typeface="Courier New" panose="02070309020205020404" pitchFamily="49" charset="0"/>
                <a:sym typeface="+mn-ea"/>
              </a:rPr>
              <a:t>.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(2020·</a:t>
            </a:r>
            <a:r>
              <a:rPr lang="zh-CN" altLang="en-US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天津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·16)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利用太阳能光解水，制备的H</a:t>
            </a:r>
            <a:r>
              <a:rPr lang="en-US" sz="24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用于还原CO</a:t>
            </a:r>
            <a:r>
              <a:rPr lang="en-US" sz="24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合成有机物，可实现资源的再利用。回答下列问题：</a:t>
            </a:r>
            <a:endParaRPr 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3355" indent="-173355"/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（5）已知25℃碳酸电离常数为</a:t>
            </a:r>
            <a:r>
              <a:rPr lang="en-US" sz="24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4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sz="24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4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，当溶液pH＝12时， </a:t>
            </a:r>
            <a:endParaRPr 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3355" indent="-173355"/>
            <a:r>
              <a:rPr lang="en-US" sz="24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c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</a:t>
            </a:r>
            <a:r>
              <a:rPr lang="en-US" sz="24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lang="en-US" sz="24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sz="24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(HCO</a:t>
            </a:r>
            <a:r>
              <a:rPr lang="en-US" sz="24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2400" b="1" baseline="30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﹣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sz="24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</a:t>
            </a:r>
            <a:r>
              <a:rPr lang="en-US" sz="24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2400" b="1" baseline="30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2﹣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)＝1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400" b="1">
                <a:solidFill>
                  <a:srgbClr val="000000"/>
                </a:solidFill>
                <a:ea typeface="华文中宋" panose="02010600040101010101" pitchFamily="2" charset="-122"/>
                <a:sym typeface="+mn-ea"/>
              </a:rPr>
              <a:t>__________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400" b="1">
                <a:solidFill>
                  <a:srgbClr val="000000"/>
                </a:solidFill>
                <a:ea typeface="华文中宋" panose="02010600040101010101" pitchFamily="2" charset="-122"/>
                <a:sym typeface="+mn-ea"/>
              </a:rPr>
              <a:t>__________</a:t>
            </a:r>
            <a:r>
              <a:rPr 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73935" y="2118995"/>
            <a:ext cx="7236460" cy="3041650"/>
            <a:chOff x="3581" y="3224"/>
            <a:chExt cx="11396" cy="5126"/>
          </a:xfrm>
        </p:grpSpPr>
        <p:sp>
          <p:nvSpPr>
            <p:cNvPr id="9" name="矩形 8"/>
            <p:cNvSpPr/>
            <p:nvPr/>
          </p:nvSpPr>
          <p:spPr>
            <a:xfrm>
              <a:off x="3581" y="3224"/>
              <a:ext cx="11396" cy="5126"/>
            </a:xfrm>
            <a:prstGeom prst="rect">
              <a:avLst/>
            </a:prstGeom>
            <a:gradFill>
              <a:gsLst>
                <a:gs pos="100000">
                  <a:srgbClr val="F9F8CA"/>
                </a:gs>
                <a:gs pos="6000">
                  <a:srgbClr val="4EAADD"/>
                </a:gs>
              </a:gsLst>
              <a:lin scaled="1"/>
            </a:gradFill>
            <a:ln w="28575" cmpd="thickThin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979" y="3269"/>
              <a:ext cx="8733" cy="1441"/>
              <a:chOff x="10880" y="3884"/>
              <a:chExt cx="8733" cy="1441"/>
            </a:xfrm>
          </p:grpSpPr>
          <p:graphicFrame>
            <p:nvGraphicFramePr>
              <p:cNvPr id="72" name="对象 71"/>
              <p:cNvGraphicFramePr>
                <a:graphicFrameLocks noChangeAspect="1"/>
              </p:cNvGraphicFramePr>
              <p:nvPr/>
            </p:nvGraphicFramePr>
            <p:xfrm>
              <a:off x="12556" y="3884"/>
              <a:ext cx="7057" cy="1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" name="" r:id="rId1" imgW="4508500" imgH="965200" progId="Equation.KSEE3">
                      <p:embed/>
                    </p:oleObj>
                  </mc:Choice>
                  <mc:Fallback>
                    <p:oleObj name="" r:id="rId1" imgW="4508500" imgH="9652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2556" y="3884"/>
                            <a:ext cx="7057" cy="14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对象 53"/>
              <p:cNvGraphicFramePr>
                <a:graphicFrameLocks noChangeAspect="1"/>
              </p:cNvGraphicFramePr>
              <p:nvPr/>
            </p:nvGraphicFramePr>
            <p:xfrm>
              <a:off x="10880" y="4316"/>
              <a:ext cx="1538" cy="6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" name="" r:id="rId3" imgW="977900" imgH="457200" progId="Equation.KSEE3">
                      <p:embed/>
                    </p:oleObj>
                  </mc:Choice>
                  <mc:Fallback>
                    <p:oleObj name="" r:id="rId3" imgW="977900" imgH="4572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880" y="4316"/>
                            <a:ext cx="1538" cy="69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" name="组合 4"/>
            <p:cNvGrpSpPr/>
            <p:nvPr/>
          </p:nvGrpSpPr>
          <p:grpSpPr>
            <a:xfrm>
              <a:off x="5070" y="4888"/>
              <a:ext cx="8600" cy="1441"/>
              <a:chOff x="10971" y="5503"/>
              <a:chExt cx="8600" cy="1441"/>
            </a:xfrm>
          </p:grpSpPr>
          <p:graphicFrame>
            <p:nvGraphicFramePr>
              <p:cNvPr id="87" name="对象 86"/>
              <p:cNvGraphicFramePr>
                <a:graphicFrameLocks noChangeAspect="1"/>
              </p:cNvGraphicFramePr>
              <p:nvPr/>
            </p:nvGraphicFramePr>
            <p:xfrm>
              <a:off x="12535" y="5503"/>
              <a:ext cx="7036" cy="1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" name="" r:id="rId5" imgW="4508500" imgH="965200" progId="Equation.KSEE3">
                      <p:embed/>
                    </p:oleObj>
                  </mc:Choice>
                  <mc:Fallback>
                    <p:oleObj name="" r:id="rId5" imgW="4508500" imgH="9652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2535" y="5503"/>
                            <a:ext cx="7036" cy="14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对象 5"/>
              <p:cNvGraphicFramePr>
                <a:graphicFrameLocks noChangeAspect="1"/>
              </p:cNvGraphicFramePr>
              <p:nvPr/>
            </p:nvGraphicFramePr>
            <p:xfrm>
              <a:off x="10971" y="5841"/>
              <a:ext cx="1447" cy="7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" name="" r:id="rId7" imgW="977900" imgH="533400" progId="Equation.KSEE3">
                      <p:embed/>
                    </p:oleObj>
                  </mc:Choice>
                  <mc:Fallback>
                    <p:oleObj name="" r:id="rId7" imgW="977900" imgH="5334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0971" y="5841"/>
                            <a:ext cx="1447" cy="74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组合 25"/>
            <p:cNvGrpSpPr/>
            <p:nvPr/>
          </p:nvGrpSpPr>
          <p:grpSpPr>
            <a:xfrm>
              <a:off x="5310" y="6507"/>
              <a:ext cx="8629" cy="1308"/>
              <a:chOff x="4632" y="6507"/>
              <a:chExt cx="8629" cy="1308"/>
            </a:xfrm>
          </p:grpSpPr>
          <p:graphicFrame>
            <p:nvGraphicFramePr>
              <p:cNvPr id="7" name="对象 6"/>
              <p:cNvGraphicFramePr>
                <a:graphicFrameLocks noChangeAspect="1"/>
              </p:cNvGraphicFramePr>
              <p:nvPr/>
            </p:nvGraphicFramePr>
            <p:xfrm>
              <a:off x="6206" y="6507"/>
              <a:ext cx="7055" cy="13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4" name="" r:id="rId9" imgW="4508500" imgH="876300" progId="Equation.KSEE3">
                      <p:embed/>
                    </p:oleObj>
                  </mc:Choice>
                  <mc:Fallback>
                    <p:oleObj name="" r:id="rId9" imgW="4508500" imgH="8763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206" y="6507"/>
                            <a:ext cx="7055" cy="130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对象 9"/>
              <p:cNvGraphicFramePr>
                <a:graphicFrameLocks noChangeAspect="1"/>
              </p:cNvGraphicFramePr>
              <p:nvPr/>
            </p:nvGraphicFramePr>
            <p:xfrm>
              <a:off x="4632" y="6688"/>
              <a:ext cx="1419" cy="8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5" name="" r:id="rId11" imgW="901700" imgH="533400" progId="Equation.KSEE3">
                      <p:embed/>
                    </p:oleObj>
                  </mc:Choice>
                  <mc:Fallback>
                    <p:oleObj name="" r:id="rId11" imgW="901700" imgH="5334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4632" y="6688"/>
                            <a:ext cx="1419" cy="8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21485" y="5421630"/>
          <a:ext cx="8242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" r:id="rId13" imgW="8242300" imgH="482600" progId="Equation.KSEE3">
                  <p:embed/>
                </p:oleObj>
              </mc:Choice>
              <mc:Fallback>
                <p:oleObj name="" r:id="rId13" imgW="8242300" imgH="482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21485" y="5421630"/>
                        <a:ext cx="8242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46070" y="5995035"/>
          <a:ext cx="372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" r:id="rId15" imgW="3721100" imgH="482600" progId="Equation.KSEE3">
                  <p:embed/>
                </p:oleObj>
              </mc:Choice>
              <mc:Fallback>
                <p:oleObj name="" r:id="rId15" imgW="3721100" imgH="482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46070" y="5995035"/>
                        <a:ext cx="3721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97333" y="5996305"/>
          <a:ext cx="337756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" r:id="rId17" imgW="3377565" imgH="482600" progId="Equation.KSEE3">
                  <p:embed/>
                </p:oleObj>
              </mc:Choice>
              <mc:Fallback>
                <p:oleObj name="" r:id="rId17" imgW="3377565" imgH="482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97333" y="5996305"/>
                        <a:ext cx="337756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1225" y="118110"/>
            <a:ext cx="10567670" cy="1116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>
                <a:sym typeface="+mn-ea"/>
              </a:rPr>
              <a:t>2</a:t>
            </a:r>
            <a:r>
              <a:rPr lang="en-US" altLang="zh-CN" sz="2400" b="1">
                <a:cs typeface="Courier New" panose="02070309020205020404" pitchFamily="49" charset="0"/>
                <a:sym typeface="+mn-ea"/>
              </a:rPr>
              <a:t>.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(2021·</a:t>
            </a:r>
            <a:r>
              <a:rPr lang="zh-CN" altLang="en-US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山东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·15)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赖氨酸</a:t>
            </a:r>
            <a:r>
              <a:rPr lang="en-US" sz="2400" b="1">
                <a:cs typeface="Times New Roman" panose="02020603050405020304" pitchFamily="18" charset="0"/>
              </a:rPr>
              <a:t>[H</a:t>
            </a:r>
            <a:r>
              <a:rPr lang="en-US" sz="2400" b="1" baseline="-25000">
                <a:cs typeface="Times New Roman" panose="02020603050405020304" pitchFamily="18" charset="0"/>
              </a:rPr>
              <a:t>3</a:t>
            </a:r>
            <a:r>
              <a:rPr lang="en-US" sz="2400" b="1">
                <a:cs typeface="Times New Roman" panose="02020603050405020304" pitchFamily="18" charset="0"/>
              </a:rPr>
              <a:t>N</a:t>
            </a:r>
            <a:r>
              <a:rPr lang="en-US" sz="2400" b="1" baseline="30000"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CH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en-US" sz="2400" b="1" baseline="-25000">
                <a:cs typeface="Times New Roman" panose="02020603050405020304" pitchFamily="18" charset="0"/>
              </a:rPr>
              <a:t>4</a:t>
            </a:r>
            <a:r>
              <a:rPr lang="en-US" sz="2400" b="1">
                <a:cs typeface="Times New Roman" panose="02020603050405020304" pitchFamily="18" charset="0"/>
              </a:rPr>
              <a:t>CH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NH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en-US" sz="2400" b="1">
                <a:cs typeface="Times New Roman" panose="02020603050405020304" pitchFamily="18" charset="0"/>
              </a:rPr>
              <a:t>COO</a:t>
            </a:r>
            <a:r>
              <a:rPr lang="zh-CN" sz="2400" b="1" baseline="30000">
                <a:cs typeface="Times New Roman" panose="02020603050405020304" pitchFamily="18" charset="0"/>
              </a:rPr>
              <a:t>﹣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，用</a:t>
            </a:r>
            <a:r>
              <a:rPr lang="en-US" sz="2400" b="1">
                <a:cs typeface="Times New Roman" panose="02020603050405020304" pitchFamily="18" charset="0"/>
              </a:rPr>
              <a:t>HR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sz="2400" b="1">
                <a:latin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是人体必需氨基酸，其盐酸盐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cs typeface="Times New Roman" panose="02020603050405020304" pitchFamily="18" charset="0"/>
              </a:rPr>
              <a:t>3</a:t>
            </a:r>
            <a:r>
              <a:rPr lang="en-US" sz="2400" b="1">
                <a:cs typeface="Times New Roman" panose="02020603050405020304" pitchFamily="18" charset="0"/>
              </a:rPr>
              <a:t>RCl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在水溶液中存在如下平衡：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3155" y="1233170"/>
            <a:ext cx="10499725" cy="1116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                       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向一定浓度的</a:t>
            </a:r>
            <a:r>
              <a:rPr lang="en-US" sz="2400" b="1"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cs typeface="Times New Roman" panose="02020603050405020304" pitchFamily="18" charset="0"/>
              </a:rPr>
              <a:t>3</a:t>
            </a:r>
            <a:r>
              <a:rPr lang="en-US" sz="2400" b="1">
                <a:cs typeface="Times New Roman" panose="02020603050405020304" pitchFamily="18" charset="0"/>
              </a:rPr>
              <a:t>RCl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溶液中滴加</a:t>
            </a:r>
            <a:r>
              <a:rPr lang="en-US" sz="2400" b="1">
                <a:cs typeface="Times New Roman" panose="02020603050405020304" pitchFamily="18" charset="0"/>
              </a:rPr>
              <a:t>NaOH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溶液，</a:t>
            </a:r>
            <a:endParaRPr lang="zh-CN" sz="24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溶液中</a:t>
            </a:r>
            <a:r>
              <a:rPr lang="en-US" sz="2400" b="1"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cs typeface="Times New Roman" panose="02020603050405020304" pitchFamily="18" charset="0"/>
              </a:rPr>
              <a:t>3</a:t>
            </a:r>
            <a:r>
              <a:rPr lang="en-US" sz="2400" b="1">
                <a:cs typeface="Times New Roman" panose="02020603050405020304" pitchFamily="18" charset="0"/>
              </a:rPr>
              <a:t>R</a:t>
            </a:r>
            <a:r>
              <a:rPr lang="en-US" sz="2400" b="1" baseline="30000">
                <a:cs typeface="Times New Roman" panose="02020603050405020304" pitchFamily="18" charset="0"/>
              </a:rPr>
              <a:t>2+</a:t>
            </a:r>
            <a:r>
              <a:rPr lang="zh-CN" sz="2400" b="1">
                <a:cs typeface="Times New Roman" panose="02020603050405020304" pitchFamily="18" charset="0"/>
              </a:rPr>
              <a:t>、</a:t>
            </a:r>
            <a:r>
              <a:rPr lang="en-US" sz="2400" b="1"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en-US" sz="2400" b="1">
                <a:cs typeface="Times New Roman" panose="02020603050405020304" pitchFamily="18" charset="0"/>
              </a:rPr>
              <a:t>R</a:t>
            </a:r>
            <a:r>
              <a:rPr lang="en-US" sz="2400" b="1" baseline="30000">
                <a:cs typeface="Times New Roman" panose="02020603050405020304" pitchFamily="18" charset="0"/>
              </a:rPr>
              <a:t>+</a:t>
            </a:r>
            <a:r>
              <a:rPr lang="zh-CN" sz="2400" b="1">
                <a:cs typeface="Times New Roman" panose="02020603050405020304" pitchFamily="18" charset="0"/>
              </a:rPr>
              <a:t>、</a:t>
            </a:r>
            <a:r>
              <a:rPr lang="en-US" sz="2400" b="1">
                <a:cs typeface="Times New Roman" panose="02020603050405020304" pitchFamily="18" charset="0"/>
              </a:rPr>
              <a:t>HR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sz="2400" b="1">
                <a:cs typeface="Times New Roman" panose="02020603050405020304" pitchFamily="18" charset="0"/>
              </a:rPr>
              <a:t>R</a:t>
            </a:r>
            <a:r>
              <a:rPr lang="zh-CN" sz="2400" b="1" baseline="30000">
                <a:cs typeface="Times New Roman" panose="02020603050405020304" pitchFamily="18" charset="0"/>
              </a:rPr>
              <a:t>﹣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的分布系数</a:t>
            </a:r>
            <a:r>
              <a:rPr lang="zh-CN" sz="2400" b="1" i="1">
                <a:cs typeface="Times New Roman" panose="02020603050405020304" pitchFamily="18" charset="0"/>
              </a:rPr>
              <a:t>δ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随</a:t>
            </a:r>
            <a:r>
              <a:rPr lang="en-US" sz="2400" b="1">
                <a:cs typeface="Times New Roman" panose="02020603050405020304" pitchFamily="18" charset="0"/>
              </a:rPr>
              <a:t>pH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变化如图所示。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4735" y="234886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已知</a:t>
            </a:r>
            <a:r>
              <a:rPr lang="zh-CN" sz="2400" b="1" i="1">
                <a:cs typeface="Times New Roman" panose="02020603050405020304" pitchFamily="18" charset="0"/>
              </a:rPr>
              <a:t>δ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endParaRPr lang="en-US" altLang="zh-CN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01055" y="234886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</a:rPr>
              <a:t>         </a:t>
            </a:r>
            <a:r>
              <a:rPr lang="zh-CN" sz="2400" b="1">
                <a:latin typeface="宋体" panose="02010600030101010101" pitchFamily="2" charset="-122"/>
              </a:rPr>
              <a:t>下列表述正确的是（　　）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3" name="图片24" descr="菁优网：http://www.jyeoo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735" y="3094990"/>
            <a:ext cx="4055745" cy="3096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290830" y="4055110"/>
            <a:ext cx="9232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cs typeface="Times New Roman" panose="02020603050405020304" pitchFamily="18" charset="0"/>
              </a:rPr>
              <a:t>B</a:t>
            </a:r>
            <a:r>
              <a:rPr lang="zh-CN" sz="2400">
                <a:cs typeface="Times New Roman" panose="02020603050405020304" pitchFamily="18" charset="0"/>
              </a:rPr>
              <a:t>．</a:t>
            </a:r>
            <a:r>
              <a:rPr lang="en-US" sz="2400">
                <a:cs typeface="Times New Roman" panose="02020603050405020304" pitchFamily="18" charset="0"/>
              </a:rPr>
              <a:t>M</a:t>
            </a:r>
            <a:r>
              <a:rPr lang="zh-CN" sz="2400">
                <a:cs typeface="Times New Roman" panose="02020603050405020304" pitchFamily="18" charset="0"/>
              </a:rPr>
              <a:t>点，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Cl</a:t>
            </a:r>
            <a:r>
              <a:rPr lang="zh-CN" sz="2400" baseline="30000"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2400">
                <a:cs typeface="Times New Roman" panose="02020603050405020304" pitchFamily="18" charset="0"/>
              </a:rPr>
              <a:t>+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OH</a:t>
            </a:r>
            <a:r>
              <a:rPr lang="zh-CN" sz="2400" baseline="30000"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2400">
                <a:cs typeface="Times New Roman" panose="02020603050405020304" pitchFamily="18" charset="0"/>
              </a:rPr>
              <a:t>+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R</a:t>
            </a:r>
            <a:r>
              <a:rPr lang="zh-CN" sz="2400" baseline="30000"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zh-CN" sz="2400">
                <a:cs typeface="Times New Roman" panose="02020603050405020304" pitchFamily="18" charset="0"/>
              </a:rPr>
              <a:t>＝</a:t>
            </a:r>
            <a:r>
              <a:rPr lang="en-US" sz="2400">
                <a:cs typeface="Times New Roman" panose="02020603050405020304" pitchFamily="18" charset="0"/>
              </a:rPr>
              <a:t>2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H</a:t>
            </a:r>
            <a:r>
              <a:rPr lang="en-US" sz="2400" baseline="-25000">
                <a:cs typeface="Times New Roman" panose="02020603050405020304" pitchFamily="18" charset="0"/>
              </a:rPr>
              <a:t>2</a:t>
            </a:r>
            <a:r>
              <a:rPr lang="en-US" sz="2400">
                <a:cs typeface="Times New Roman" panose="02020603050405020304" pitchFamily="18" charset="0"/>
              </a:rPr>
              <a:t>R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2400">
                <a:cs typeface="Times New Roman" panose="02020603050405020304" pitchFamily="18" charset="0"/>
              </a:rPr>
              <a:t>+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Na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2400">
                <a:cs typeface="Times New Roman" panose="02020603050405020304" pitchFamily="18" charset="0"/>
              </a:rPr>
              <a:t>+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sz="2400">
                <a:cs typeface="Times New Roman" panose="02020603050405020304" pitchFamily="18" charset="0"/>
              </a:rPr>
              <a:t>(H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1050">
                <a:cs typeface="Times New Roman" panose="02020603050405020304" pitchFamily="18" charset="0"/>
              </a:rPr>
              <a:t>	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2555" y="5340350"/>
            <a:ext cx="74631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73355"/>
            <a:r>
              <a:rPr lang="en-US" sz="2400">
                <a:cs typeface="Times New Roman" panose="02020603050405020304" pitchFamily="18" charset="0"/>
              </a:rPr>
              <a:t>D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cs typeface="Times New Roman" panose="02020603050405020304" pitchFamily="18" charset="0"/>
              </a:rPr>
              <a:t>P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点，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Na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Cl</a:t>
            </a:r>
            <a:r>
              <a:rPr lang="zh-CN" sz="24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OH</a:t>
            </a:r>
            <a:r>
              <a:rPr lang="zh-CN" sz="24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H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endParaRPr lang="en-US" altLang="zh-CN" sz="2400">
              <a:ea typeface="新宋体" panose="02010609030101010101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0" y="1294130"/>
            <a:ext cx="3663315" cy="448945"/>
          </a:xfrm>
          <a:prstGeom prst="rect">
            <a:avLst/>
          </a:prstGeom>
        </p:spPr>
      </p:pic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24760" y="2204403"/>
          <a:ext cx="482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" r:id="rId3" imgW="4826000" imgH="825500" progId="Equation.KSEE3">
                  <p:embed/>
                </p:oleObj>
              </mc:Choice>
              <mc:Fallback>
                <p:oleObj name="" r:id="rId3" imgW="4826000" imgH="825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760" y="2204403"/>
                        <a:ext cx="4826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363980" y="3404870"/>
            <a:ext cx="4597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>
                <a:latin typeface="宋体" panose="02010600030101010101" pitchFamily="2" charset="-122"/>
              </a:rPr>
              <a:t>＞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8215" y="3242945"/>
          <a:ext cx="40576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" r:id="rId5" imgW="405765" imgH="825500" progId="Equation.KSEE3">
                  <p:embed/>
                </p:oleObj>
              </mc:Choice>
              <mc:Fallback>
                <p:oleObj name="" r:id="rId5" imgW="405765" imgH="825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215" y="3242945"/>
                        <a:ext cx="40576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02765" y="3226435"/>
          <a:ext cx="40576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" r:id="rId7" imgW="405765" imgH="825500" progId="Equation.KSEE3">
                  <p:embed/>
                </p:oleObj>
              </mc:Choice>
              <mc:Fallback>
                <p:oleObj name="" r:id="rId7" imgW="405765" imgH="825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2765" y="3226435"/>
                        <a:ext cx="40576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312420" y="3288665"/>
            <a:ext cx="758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cs typeface="Times New Roman" panose="02020603050405020304" pitchFamily="18" charset="0"/>
                <a:sym typeface="+mn-ea"/>
              </a:rPr>
              <a:t>A</a:t>
            </a:r>
            <a:r>
              <a:rPr lang="zh-CN"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12420" y="47402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>
                <a:cs typeface="Times New Roman" panose="02020603050405020304" pitchFamily="18" charset="0"/>
              </a:rPr>
              <a:t>C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cs typeface="Times New Roman" panose="02020603050405020304" pitchFamily="18" charset="0"/>
              </a:rPr>
              <a:t>O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点，</a:t>
            </a:r>
            <a:r>
              <a:rPr lang="en-US" sz="2400">
                <a:cs typeface="Times New Roman" panose="02020603050405020304" pitchFamily="18" charset="0"/>
              </a:rPr>
              <a:t>pH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endParaRPr lang="zh-CN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13635" y="4653915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" r:id="rId9" imgW="1498600" imgH="609600" progId="Equation.KSEE3">
                  <p:embed/>
                </p:oleObj>
              </mc:Choice>
              <mc:Fallback>
                <p:oleObj name="" r:id="rId9" imgW="1498600" imgH="609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3635" y="4653915"/>
                        <a:ext cx="1498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36440" y="373380"/>
            <a:ext cx="2555240" cy="1053465"/>
            <a:chOff x="7144" y="588"/>
            <a:chExt cx="4024" cy="1659"/>
          </a:xfrm>
        </p:grpSpPr>
        <p:sp>
          <p:nvSpPr>
            <p:cNvPr id="13" name="Text Box 8"/>
            <p:cNvSpPr txBox="1"/>
            <p:nvPr/>
          </p:nvSpPr>
          <p:spPr>
            <a:xfrm>
              <a:off x="7144" y="588"/>
              <a:ext cx="40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R</a:t>
              </a:r>
              <a:r>
                <a:rPr lang="en-US" altLang="zh-CN" sz="2400" b="1"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rPr>
                <a:t>COOH</a:t>
              </a:r>
              <a:endParaRPr lang="en-US" altLang="zh-CN" sz="2400" b="1" baseline="-25000">
                <a:solidFill>
                  <a:schemeClr val="tx1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7965" y="1523"/>
              <a:ext cx="11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NH</a:t>
              </a:r>
              <a:r>
                <a:rPr lang="en-US" altLang="zh-CN" sz="2400" b="1" baseline="-2500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US" altLang="zh-CN" sz="2400" b="1" baseline="300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8305" y="1205"/>
              <a:ext cx="4" cy="4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3935095" y="393700"/>
            <a:ext cx="1106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ea typeface="微软雅黑" panose="020B0503020204020204" charset="-122"/>
                <a:cs typeface="Times New Roman" panose="02020603050405020304" pitchFamily="18" charset="0"/>
              </a:rPr>
              <a:t>⇋</a:t>
            </a:r>
            <a:endParaRPr lang="en-US" altLang="zh-CN" sz="3600"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90955" y="3143250"/>
            <a:ext cx="6856730" cy="1353185"/>
            <a:chOff x="2033" y="4950"/>
            <a:chExt cx="10798" cy="2131"/>
          </a:xfrm>
        </p:grpSpPr>
        <p:sp>
          <p:nvSpPr>
            <p:cNvPr id="34" name="Text Box 8"/>
            <p:cNvSpPr txBox="1"/>
            <p:nvPr/>
          </p:nvSpPr>
          <p:spPr>
            <a:xfrm>
              <a:off x="2033" y="5421"/>
              <a:ext cx="40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R</a:t>
              </a:r>
              <a:r>
                <a:rPr lang="en-US" altLang="zh-CN" sz="2400" b="1"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rPr>
                <a:t>COOH</a:t>
              </a:r>
              <a:endParaRPr lang="en-US" altLang="zh-CN" sz="2400" b="1" baseline="-25000">
                <a:solidFill>
                  <a:schemeClr val="tx1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10"/>
            <p:cNvSpPr/>
            <p:nvPr/>
          </p:nvSpPr>
          <p:spPr>
            <a:xfrm>
              <a:off x="2854" y="6356"/>
              <a:ext cx="134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NH</a:t>
              </a:r>
              <a:r>
                <a:rPr lang="en-US" altLang="zh-CN" sz="2400" b="1" baseline="-25000"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400" b="1" baseline="30000">
                  <a:cs typeface="Times New Roman" panose="02020603050405020304" pitchFamily="18" charset="0"/>
                  <a:sym typeface="+mn-ea"/>
                </a:rPr>
                <a:t>+</a:t>
              </a:r>
              <a:endParaRPr lang="en-US" altLang="zh-CN" sz="2400" b="1" baseline="300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3194" y="6038"/>
              <a:ext cx="4" cy="4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8"/>
            <p:cNvSpPr txBox="1"/>
            <p:nvPr/>
          </p:nvSpPr>
          <p:spPr>
            <a:xfrm>
              <a:off x="6666" y="5421"/>
              <a:ext cx="40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R</a:t>
              </a:r>
              <a:r>
                <a:rPr lang="en-US" altLang="zh-CN" sz="2400" b="1"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rPr>
                <a:t>COO</a:t>
              </a:r>
              <a:r>
                <a:rPr lang="en-US" altLang="zh-CN" b="1" baseline="30000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rPr>
                <a:t>-</a:t>
              </a:r>
              <a:endParaRPr lang="en-US" altLang="zh-CN" b="1" baseline="30000">
                <a:solidFill>
                  <a:schemeClr val="tx1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10"/>
            <p:cNvSpPr/>
            <p:nvPr/>
          </p:nvSpPr>
          <p:spPr>
            <a:xfrm>
              <a:off x="7487" y="6356"/>
              <a:ext cx="134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NH</a:t>
              </a:r>
              <a:r>
                <a:rPr lang="en-US" altLang="zh-CN" sz="2400" b="1" baseline="-25000"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400" b="1" baseline="30000">
                  <a:cs typeface="Times New Roman" panose="02020603050405020304" pitchFamily="18" charset="0"/>
                  <a:sym typeface="+mn-ea"/>
                </a:rPr>
                <a:t>+</a:t>
              </a:r>
              <a:endParaRPr lang="en-US" altLang="zh-CN" sz="2400" b="1" baseline="300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7827" y="6038"/>
              <a:ext cx="4" cy="4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5859" y="5269"/>
              <a:ext cx="100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ea typeface="微软雅黑" panose="020B0503020204020204" charset="-122"/>
                  <a:cs typeface="Times New Roman" panose="02020603050405020304" pitchFamily="18" charset="0"/>
                </a:rPr>
                <a:t>⇌</a:t>
              </a:r>
              <a:endParaRPr lang="en-US" altLang="zh-CN" sz="4000"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053" y="4950"/>
              <a:ext cx="2281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  <a:p>
              <a:r>
                <a:rPr lang="en-US" altLang="zh-CN" sz="2400"/>
                <a:t>+  </a:t>
              </a:r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H</a:t>
              </a:r>
              <a:r>
                <a:rPr lang="en-US" altLang="zh-CN" sz="2400" b="1" baseline="30000">
                  <a:ea typeface="MingLiU" pitchFamily="49" charset="-120"/>
                  <a:cs typeface="Times New Roman" panose="02020603050405020304" pitchFamily="18" charset="0"/>
                </a:rPr>
                <a:t>+</a:t>
              </a:r>
              <a:endParaRPr lang="en-US" altLang="zh-CN" sz="2400" b="1" baseline="30000"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对象 5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1855" y="5506"/>
            <a:ext cx="976" cy="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" r:id="rId1" imgW="419100" imgH="316865" progId="Equation.KSEE3">
                    <p:embed/>
                  </p:oleObj>
                </mc:Choice>
                <mc:Fallback>
                  <p:oleObj name="" r:id="rId1" imgW="419100" imgH="3168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855" y="5506"/>
                          <a:ext cx="976" cy="7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组合 36"/>
          <p:cNvGrpSpPr/>
          <p:nvPr/>
        </p:nvGrpSpPr>
        <p:grpSpPr>
          <a:xfrm>
            <a:off x="1290955" y="4237355"/>
            <a:ext cx="6820535" cy="1335405"/>
            <a:chOff x="2033" y="6673"/>
            <a:chExt cx="10741" cy="2103"/>
          </a:xfrm>
        </p:grpSpPr>
        <p:sp>
          <p:nvSpPr>
            <p:cNvPr id="52" name="文本框 51"/>
            <p:cNvSpPr txBox="1"/>
            <p:nvPr/>
          </p:nvSpPr>
          <p:spPr>
            <a:xfrm>
              <a:off x="9940" y="6673"/>
              <a:ext cx="2281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  <a:p>
              <a:r>
                <a:rPr lang="en-US" altLang="zh-CN" sz="2400"/>
                <a:t>+  </a:t>
              </a:r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H</a:t>
              </a:r>
              <a:r>
                <a:rPr lang="en-US" altLang="zh-CN" sz="2400" b="1" baseline="30000">
                  <a:ea typeface="MingLiU" pitchFamily="49" charset="-120"/>
                  <a:cs typeface="Times New Roman" panose="02020603050405020304" pitchFamily="18" charset="0"/>
                </a:rPr>
                <a:t>+</a:t>
              </a:r>
              <a:endParaRPr lang="en-US" altLang="zh-CN" sz="2400" b="1" baseline="30000"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033" y="6964"/>
              <a:ext cx="10741" cy="1812"/>
              <a:chOff x="2033" y="6964"/>
              <a:chExt cx="10741" cy="1812"/>
            </a:xfrm>
          </p:grpSpPr>
          <p:sp>
            <p:nvSpPr>
              <p:cNvPr id="43" name="Text Box 8"/>
              <p:cNvSpPr txBox="1"/>
              <p:nvPr/>
            </p:nvSpPr>
            <p:spPr>
              <a:xfrm>
                <a:off x="2033" y="7116"/>
                <a:ext cx="4025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ea typeface="MingLiU" pitchFamily="49" charset="-12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b="1"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400" b="1">
                    <a:ea typeface="MingLiU" pitchFamily="49" charset="-120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400" b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400" b="1">
                    <a:solidFill>
                      <a:schemeClr val="tx1"/>
                    </a:solidFill>
                    <a:ea typeface="MingLiU" pitchFamily="49" charset="-120"/>
                    <a:cs typeface="Times New Roman" panose="02020603050405020304" pitchFamily="18" charset="0"/>
                  </a:rPr>
                  <a:t>COO</a:t>
                </a:r>
                <a:r>
                  <a:rPr lang="en-US" altLang="zh-CN" sz="2400" b="1" baseline="30000">
                    <a:solidFill>
                      <a:schemeClr val="tx1"/>
                    </a:solidFill>
                    <a:ea typeface="MingLiU" pitchFamily="49" charset="-120"/>
                    <a:cs typeface="Times New Roman" panose="02020603050405020304" pitchFamily="18" charset="0"/>
                  </a:rPr>
                  <a:t>-</a:t>
                </a:r>
                <a:endParaRPr lang="en-US" altLang="zh-CN" sz="2400" b="1" baseline="30000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10"/>
              <p:cNvSpPr/>
              <p:nvPr/>
            </p:nvSpPr>
            <p:spPr>
              <a:xfrm>
                <a:off x="2854" y="8051"/>
                <a:ext cx="1342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400" b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</a:t>
                </a:r>
                <a:r>
                  <a:rPr lang="en-US" altLang="zh-CN" sz="2400" b="1" baseline="-25000"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400" b="1" baseline="30000">
                    <a:cs typeface="Times New Roman" panose="02020603050405020304" pitchFamily="18" charset="0"/>
                    <a:sym typeface="+mn-ea"/>
                  </a:rPr>
                  <a:t>+</a:t>
                </a:r>
                <a:endParaRPr lang="en-US" altLang="zh-CN" sz="2400" b="1" baseline="300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 flipH="1">
                <a:off x="3194" y="7733"/>
                <a:ext cx="4" cy="4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 Box 8"/>
              <p:cNvSpPr txBox="1"/>
              <p:nvPr/>
            </p:nvSpPr>
            <p:spPr>
              <a:xfrm>
                <a:off x="6666" y="7116"/>
                <a:ext cx="4025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ea typeface="MingLiU" pitchFamily="49" charset="-12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b="1"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400" b="1">
                    <a:ea typeface="MingLiU" pitchFamily="49" charset="-120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400" b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400" b="1">
                    <a:solidFill>
                      <a:schemeClr val="tx1"/>
                    </a:solidFill>
                    <a:ea typeface="MingLiU" pitchFamily="49" charset="-120"/>
                    <a:cs typeface="Times New Roman" panose="02020603050405020304" pitchFamily="18" charset="0"/>
                  </a:rPr>
                  <a:t>COO</a:t>
                </a:r>
                <a:r>
                  <a:rPr lang="en-US" altLang="zh-CN" b="1" baseline="30000">
                    <a:solidFill>
                      <a:schemeClr val="tx1"/>
                    </a:solidFill>
                    <a:ea typeface="MingLiU" pitchFamily="49" charset="-120"/>
                    <a:cs typeface="Times New Roman" panose="02020603050405020304" pitchFamily="18" charset="0"/>
                  </a:rPr>
                  <a:t>-</a:t>
                </a:r>
                <a:endParaRPr lang="en-US" altLang="zh-CN" b="1" baseline="30000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10"/>
              <p:cNvSpPr/>
              <p:nvPr/>
            </p:nvSpPr>
            <p:spPr>
              <a:xfrm>
                <a:off x="7487" y="8051"/>
                <a:ext cx="1165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</a:t>
                </a:r>
                <a:r>
                  <a:rPr lang="en-US" altLang="zh-CN" sz="2400" b="1" baseline="-25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endParaRPr lang="en-US" altLang="zh-CN" sz="2400" b="1" baseline="300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 flipH="1">
                <a:off x="7827" y="7733"/>
                <a:ext cx="4" cy="4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/>
              <p:cNvSpPr txBox="1"/>
              <p:nvPr/>
            </p:nvSpPr>
            <p:spPr>
              <a:xfrm>
                <a:off x="5859" y="6964"/>
                <a:ext cx="1006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>
                    <a:ea typeface="微软雅黑" panose="020B0503020204020204" charset="-122"/>
                    <a:cs typeface="Times New Roman" panose="02020603050405020304" pitchFamily="18" charset="0"/>
                  </a:rPr>
                  <a:t>⇌</a:t>
                </a:r>
                <a:endParaRPr lang="en-US" altLang="zh-CN" sz="4000"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8" name="对象 57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11709" y="7201"/>
              <a:ext cx="1065" cy="7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4" name="" r:id="rId3" imgW="457200" imgH="316865" progId="Equation.KSEE3">
                      <p:embed/>
                    </p:oleObj>
                  </mc:Choice>
                  <mc:Fallback>
                    <p:oleObj name="" r:id="rId3" imgW="457200" imgH="316865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1709" y="7201"/>
                            <a:ext cx="1065" cy="73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0" name="图片 9" descr="1"/>
          <p:cNvPicPr>
            <a:picLocks noChangeAspect="1"/>
          </p:cNvPicPr>
          <p:nvPr/>
        </p:nvPicPr>
        <p:blipFill>
          <a:blip r:embed="rId5"/>
          <a:srcRect l="75239" t="30671" r="9361" b="55620"/>
          <a:stretch>
            <a:fillRect/>
          </a:stretch>
        </p:blipFill>
        <p:spPr>
          <a:xfrm>
            <a:off x="6600190" y="1430655"/>
            <a:ext cx="1351915" cy="676910"/>
          </a:xfrm>
          <a:prstGeom prst="rect">
            <a:avLst/>
          </a:prstGeom>
        </p:spPr>
      </p:pic>
      <p:sp>
        <p:nvSpPr>
          <p:cNvPr id="11" name="下箭头 10"/>
          <p:cNvSpPr/>
          <p:nvPr/>
        </p:nvSpPr>
        <p:spPr>
          <a:xfrm>
            <a:off x="5159375" y="1416050"/>
            <a:ext cx="360045" cy="50419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018915" y="191770"/>
            <a:ext cx="807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ea typeface="MingLiU" pitchFamily="49" charset="-120"/>
                <a:cs typeface="Times New Roman" panose="02020603050405020304" pitchFamily="18" charset="0"/>
              </a:rPr>
              <a:t>H</a:t>
            </a:r>
            <a:r>
              <a:rPr lang="en-US" altLang="zh-CN" sz="2400" baseline="30000">
                <a:solidFill>
                  <a:srgbClr val="FF0000"/>
                </a:solidFill>
                <a:ea typeface="MingLiU" pitchFamily="49" charset="-120"/>
                <a:cs typeface="Times New Roman" panose="02020603050405020304" pitchFamily="18" charset="0"/>
              </a:rPr>
              <a:t>+</a:t>
            </a:r>
            <a:endParaRPr lang="en-US" altLang="zh-CN" sz="2400" baseline="30000">
              <a:solidFill>
                <a:srgbClr val="FF0000"/>
              </a:solidFill>
              <a:ea typeface="MingLiU" pitchFamily="49" charset="-12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14845" y="1273175"/>
            <a:ext cx="807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ea typeface="MingLiU" pitchFamily="49" charset="-120"/>
                <a:cs typeface="Times New Roman" panose="02020603050405020304" pitchFamily="18" charset="0"/>
              </a:rPr>
              <a:t>H</a:t>
            </a:r>
            <a:r>
              <a:rPr lang="en-US" altLang="zh-CN" sz="2400" baseline="30000">
                <a:solidFill>
                  <a:srgbClr val="FF0000"/>
                </a:solidFill>
                <a:ea typeface="MingLiU" pitchFamily="49" charset="-120"/>
                <a:cs typeface="Times New Roman" panose="02020603050405020304" pitchFamily="18" charset="0"/>
              </a:rPr>
              <a:t>+</a:t>
            </a:r>
            <a:endParaRPr lang="en-US" altLang="zh-CN" sz="2400" baseline="30000">
              <a:solidFill>
                <a:srgbClr val="FF0000"/>
              </a:solidFill>
              <a:ea typeface="MingLiU" pitchFamily="49" charset="-12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63340" y="760095"/>
            <a:ext cx="807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  <a:ea typeface="MingLiU" pitchFamily="49" charset="-120"/>
                <a:cs typeface="Times New Roman" panose="02020603050405020304" pitchFamily="18" charset="0"/>
              </a:rPr>
              <a:t>OH</a:t>
            </a:r>
            <a:r>
              <a:rPr lang="en-US" altLang="zh-CN" sz="2400" baseline="30000">
                <a:solidFill>
                  <a:schemeClr val="accent2"/>
                </a:solidFill>
                <a:ea typeface="MingLiU" pitchFamily="49" charset="-120"/>
                <a:cs typeface="Times New Roman" panose="02020603050405020304" pitchFamily="18" charset="0"/>
              </a:rPr>
              <a:t>-</a:t>
            </a:r>
            <a:endParaRPr lang="en-US" altLang="zh-CN" sz="2400" baseline="30000">
              <a:solidFill>
                <a:schemeClr val="accent2"/>
              </a:solidFill>
              <a:ea typeface="MingLiU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860540" y="119380"/>
            <a:ext cx="3173095" cy="1307465"/>
            <a:chOff x="10804" y="188"/>
            <a:chExt cx="4997" cy="2059"/>
          </a:xfrm>
        </p:grpSpPr>
        <p:sp>
          <p:nvSpPr>
            <p:cNvPr id="17" name="Text Box 8"/>
            <p:cNvSpPr txBox="1"/>
            <p:nvPr/>
          </p:nvSpPr>
          <p:spPr>
            <a:xfrm>
              <a:off x="11777" y="588"/>
              <a:ext cx="40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R</a:t>
              </a:r>
              <a:r>
                <a:rPr lang="en-US" altLang="zh-CN" sz="2400" b="1"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rPr>
                <a:t>COO</a:t>
              </a:r>
              <a:r>
                <a:rPr lang="en-US" altLang="zh-CN" b="1" baseline="30000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rPr>
                <a:t>-</a:t>
              </a:r>
              <a:endParaRPr lang="en-US" altLang="zh-CN" b="1" baseline="30000">
                <a:solidFill>
                  <a:schemeClr val="tx1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12598" y="1523"/>
              <a:ext cx="11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NH</a:t>
              </a:r>
              <a:r>
                <a:rPr lang="en-US" altLang="zh-CN" sz="2400" b="1" baseline="-2500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US" altLang="zh-CN" sz="2400" b="1" baseline="300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12938" y="1205"/>
              <a:ext cx="4" cy="4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0970" y="436"/>
              <a:ext cx="100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ea typeface="微软雅黑" panose="020B0503020204020204" charset="-122"/>
                  <a:cs typeface="Times New Roman" panose="02020603050405020304" pitchFamily="18" charset="0"/>
                </a:rPr>
                <a:t>⇌</a:t>
              </a:r>
              <a:endParaRPr lang="en-US" altLang="zh-CN" sz="4000"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074" y="1127"/>
              <a:ext cx="127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ea typeface="MingLiU" pitchFamily="49" charset="-120"/>
                  <a:cs typeface="Times New Roman" panose="02020603050405020304" pitchFamily="18" charset="0"/>
                </a:rPr>
                <a:t>H</a:t>
              </a:r>
              <a:r>
                <a:rPr lang="en-US" altLang="zh-CN" sz="2400" baseline="30000">
                  <a:solidFill>
                    <a:srgbClr val="FF0000"/>
                  </a:solidFill>
                  <a:ea typeface="MingLiU" pitchFamily="49" charset="-120"/>
                  <a:cs typeface="Times New Roman" panose="02020603050405020304" pitchFamily="18" charset="0"/>
                </a:rPr>
                <a:t>+</a:t>
              </a:r>
              <a:endParaRPr lang="en-US" altLang="zh-CN" sz="2400" baseline="30000">
                <a:solidFill>
                  <a:srgbClr val="FF0000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804" y="188"/>
              <a:ext cx="127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accent2"/>
                  </a:solidFill>
                  <a:ea typeface="MingLiU" pitchFamily="49" charset="-120"/>
                  <a:cs typeface="Times New Roman" panose="02020603050405020304" pitchFamily="18" charset="0"/>
                </a:rPr>
                <a:t>OH</a:t>
              </a:r>
              <a:r>
                <a:rPr lang="en-US" altLang="zh-CN" sz="2400" baseline="30000">
                  <a:solidFill>
                    <a:schemeClr val="accent2"/>
                  </a:solidFill>
                  <a:ea typeface="MingLiU" pitchFamily="49" charset="-120"/>
                  <a:cs typeface="Times New Roman" panose="02020603050405020304" pitchFamily="18" charset="0"/>
                </a:rPr>
                <a:t>-</a:t>
              </a:r>
              <a:endParaRPr lang="en-US" altLang="zh-CN" sz="2400" baseline="30000">
                <a:solidFill>
                  <a:schemeClr val="accent2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39240" y="461645"/>
            <a:ext cx="2555240" cy="1965325"/>
            <a:chOff x="2424" y="727"/>
            <a:chExt cx="4024" cy="3095"/>
          </a:xfrm>
        </p:grpSpPr>
        <p:sp>
          <p:nvSpPr>
            <p:cNvPr id="5" name="Text Box 8"/>
            <p:cNvSpPr txBox="1"/>
            <p:nvPr/>
          </p:nvSpPr>
          <p:spPr>
            <a:xfrm>
              <a:off x="2424" y="727"/>
              <a:ext cx="40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R</a:t>
              </a:r>
              <a:r>
                <a:rPr lang="en-US" altLang="zh-CN" sz="2400" b="1"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rPr>
                <a:t>COOH</a:t>
              </a:r>
              <a:endParaRPr lang="en-US" altLang="zh-CN" sz="2400" b="1" baseline="-25000">
                <a:solidFill>
                  <a:schemeClr val="tx1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0"/>
            <p:cNvSpPr/>
            <p:nvPr/>
          </p:nvSpPr>
          <p:spPr>
            <a:xfrm>
              <a:off x="3245" y="1662"/>
              <a:ext cx="134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NH</a:t>
              </a:r>
              <a:r>
                <a:rPr lang="en-US" altLang="zh-CN" sz="2400" b="1" baseline="-2500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zh-CN" sz="2400" b="1" baseline="30000">
                  <a:solidFill>
                    <a:schemeClr val="tx1"/>
                  </a:solidFill>
                  <a:cs typeface="Times New Roman" panose="02020603050405020304" pitchFamily="18" charset="0"/>
                </a:rPr>
                <a:t>+</a:t>
              </a:r>
              <a:endParaRPr lang="en-US" altLang="zh-CN" sz="2400" b="1" baseline="300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3585" y="1344"/>
              <a:ext cx="4" cy="4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图片 8" descr="1"/>
            <p:cNvPicPr>
              <a:picLocks noChangeAspect="1"/>
            </p:cNvPicPr>
            <p:nvPr/>
          </p:nvPicPr>
          <p:blipFill>
            <a:blip r:embed="rId6"/>
            <a:srcRect l="21918" t="27135" r="64323" b="56867"/>
            <a:stretch>
              <a:fillRect/>
            </a:stretch>
          </p:blipFill>
          <p:spPr>
            <a:xfrm>
              <a:off x="4521" y="2419"/>
              <a:ext cx="1902" cy="1244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4722" y="3098"/>
              <a:ext cx="127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ea typeface="MingLiU" pitchFamily="49" charset="-120"/>
                  <a:cs typeface="Times New Roman" panose="02020603050405020304" pitchFamily="18" charset="0"/>
                </a:rPr>
                <a:t>H</a:t>
              </a:r>
              <a:r>
                <a:rPr lang="en-US" altLang="zh-CN" sz="2400" baseline="30000">
                  <a:solidFill>
                    <a:srgbClr val="FF0000"/>
                  </a:solidFill>
                  <a:ea typeface="MingLiU" pitchFamily="49" charset="-120"/>
                  <a:cs typeface="Times New Roman" panose="02020603050405020304" pitchFamily="18" charset="0"/>
                </a:rPr>
                <a:t>+</a:t>
              </a:r>
              <a:endParaRPr lang="en-US" altLang="zh-CN" sz="2400" baseline="30000">
                <a:solidFill>
                  <a:srgbClr val="FF0000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52" y="2264"/>
              <a:ext cx="127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accent2"/>
                  </a:solidFill>
                  <a:ea typeface="MingLiU" pitchFamily="49" charset="-120"/>
                  <a:cs typeface="Times New Roman" panose="02020603050405020304" pitchFamily="18" charset="0"/>
                </a:rPr>
                <a:t>OH</a:t>
              </a:r>
              <a:r>
                <a:rPr lang="en-US" altLang="zh-CN" sz="2400" baseline="30000">
                  <a:solidFill>
                    <a:schemeClr val="accent2"/>
                  </a:solidFill>
                  <a:ea typeface="MingLiU" pitchFamily="49" charset="-120"/>
                  <a:cs typeface="Times New Roman" panose="02020603050405020304" pitchFamily="18" charset="0"/>
                </a:rPr>
                <a:t>-</a:t>
              </a:r>
              <a:endParaRPr lang="en-US" altLang="zh-CN" sz="2400" baseline="30000">
                <a:solidFill>
                  <a:schemeClr val="accent2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032625" y="1733550"/>
            <a:ext cx="807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  <a:ea typeface="MingLiU" pitchFamily="49" charset="-120"/>
                <a:cs typeface="Times New Roman" panose="02020603050405020304" pitchFamily="18" charset="0"/>
              </a:rPr>
              <a:t>OH</a:t>
            </a:r>
            <a:r>
              <a:rPr lang="en-US" altLang="zh-CN" sz="2400" baseline="30000">
                <a:solidFill>
                  <a:schemeClr val="accent2"/>
                </a:solidFill>
                <a:ea typeface="MingLiU" pitchFamily="49" charset="-120"/>
                <a:cs typeface="Times New Roman" panose="02020603050405020304" pitchFamily="18" charset="0"/>
              </a:rPr>
              <a:t>-</a:t>
            </a:r>
            <a:endParaRPr lang="en-US" altLang="zh-CN" sz="2400" baseline="30000">
              <a:solidFill>
                <a:schemeClr val="accent2"/>
              </a:solidFill>
              <a:ea typeface="MingLiU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95140" y="1863725"/>
            <a:ext cx="2564765" cy="1388745"/>
            <a:chOff x="6764" y="2935"/>
            <a:chExt cx="4039" cy="2187"/>
          </a:xfrm>
        </p:grpSpPr>
        <p:graphicFrame>
          <p:nvGraphicFramePr>
            <p:cNvPr id="2" name="对象 1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8879" y="3909"/>
            <a:ext cx="1440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" r:id="rId7" imgW="914400" imgH="316865" progId="Equation.KSEE3">
                    <p:embed/>
                  </p:oleObj>
                </mc:Choice>
                <mc:Fallback>
                  <p:oleObj name="" r:id="rId7" imgW="914400" imgH="3168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879" y="3909"/>
                          <a:ext cx="1440" cy="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8"/>
            <p:cNvSpPr txBox="1"/>
            <p:nvPr/>
          </p:nvSpPr>
          <p:spPr>
            <a:xfrm>
              <a:off x="6779" y="2935"/>
              <a:ext cx="40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R</a:t>
              </a:r>
              <a:r>
                <a:rPr lang="en-US" altLang="zh-CN" sz="2400" b="1"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ea typeface="MingLiU" pitchFamily="49" charset="-12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rPr>
                <a:t>COO</a:t>
              </a:r>
              <a:r>
                <a:rPr lang="en-US" altLang="zh-CN" sz="2400" b="1" baseline="30000">
                  <a:solidFill>
                    <a:schemeClr val="tx1"/>
                  </a:solidFill>
                  <a:ea typeface="MingLiU" pitchFamily="49" charset="-120"/>
                  <a:cs typeface="Times New Roman" panose="02020603050405020304" pitchFamily="18" charset="0"/>
                </a:rPr>
                <a:t>-</a:t>
              </a:r>
              <a:endParaRPr lang="en-US" altLang="zh-CN" sz="2400" b="1" baseline="30000">
                <a:solidFill>
                  <a:schemeClr val="tx1"/>
                </a:solidFill>
                <a:ea typeface="MingLiU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0"/>
            <p:cNvSpPr/>
            <p:nvPr/>
          </p:nvSpPr>
          <p:spPr>
            <a:xfrm>
              <a:off x="7600" y="3870"/>
              <a:ext cx="134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NH</a:t>
              </a:r>
              <a:r>
                <a:rPr lang="en-US" altLang="zh-CN" sz="2400" b="1" baseline="-2500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zh-CN" sz="2400" b="1" baseline="30000">
                  <a:solidFill>
                    <a:schemeClr val="tx1"/>
                  </a:solidFill>
                  <a:cs typeface="Times New Roman" panose="02020603050405020304" pitchFamily="18" charset="0"/>
                </a:rPr>
                <a:t>+</a:t>
              </a:r>
              <a:endParaRPr lang="en-US" altLang="zh-CN" sz="2400" b="1" baseline="300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940" y="3552"/>
              <a:ext cx="4" cy="4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6764" y="4494"/>
              <a:ext cx="35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/>
                <a:t>氨基酸的内盐形式</a:t>
              </a:r>
              <a:endParaRPr lang="zh-CN" altLang="en-US" sz="2000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328025" y="1679575"/>
            <a:ext cx="30702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</a:rPr>
              <a:t>内盐的化合物，其一级电离对应的酸式型体是将所有碱性位点质子化后得到的形态。</a:t>
            </a:r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702435" y="5598160"/>
            <a:ext cx="7740015" cy="849630"/>
            <a:chOff x="2681" y="8816"/>
            <a:chExt cx="12189" cy="1338"/>
          </a:xfrm>
        </p:grpSpPr>
        <p:sp>
          <p:nvSpPr>
            <p:cNvPr id="61" name="文本框 60"/>
            <p:cNvSpPr txBox="1"/>
            <p:nvPr/>
          </p:nvSpPr>
          <p:spPr>
            <a:xfrm>
              <a:off x="2681" y="9074"/>
              <a:ext cx="201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等电点：</a:t>
              </a:r>
              <a:endParaRPr lang="zh-CN" altLang="en-US"/>
            </a:p>
          </p:txBody>
        </p:sp>
        <p:graphicFrame>
          <p:nvGraphicFramePr>
            <p:cNvPr id="62" name="对象 61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691" y="9169"/>
            <a:ext cx="4060" cy="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" r:id="rId9" imgW="2578100" imgH="495300" progId="Equation.KSEE3">
                    <p:embed/>
                  </p:oleObj>
                </mc:Choice>
                <mc:Fallback>
                  <p:oleObj name="" r:id="rId9" imgW="2578100" imgH="4953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91" y="9169"/>
                          <a:ext cx="4060" cy="7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" name="组合 41"/>
            <p:cNvGrpSpPr/>
            <p:nvPr/>
          </p:nvGrpSpPr>
          <p:grpSpPr>
            <a:xfrm>
              <a:off x="9816" y="8816"/>
              <a:ext cx="5054" cy="1338"/>
              <a:chOff x="9373" y="8550"/>
              <a:chExt cx="5054" cy="1338"/>
            </a:xfrm>
          </p:grpSpPr>
          <p:graphicFrame>
            <p:nvGraphicFramePr>
              <p:cNvPr id="63" name="对象 62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10572" y="8550"/>
              <a:ext cx="418" cy="13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7" name="" r:id="rId11" imgW="224790" imgH="720090" progId="Equation.KSEE3">
                      <p:embed/>
                    </p:oleObj>
                  </mc:Choice>
                  <mc:Fallback>
                    <p:oleObj name="" r:id="rId11" imgW="224790" imgH="72009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0572" y="8550"/>
                            <a:ext cx="418" cy="133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" name="文本框 63"/>
              <p:cNvSpPr txBox="1"/>
              <p:nvPr/>
            </p:nvSpPr>
            <p:spPr>
              <a:xfrm>
                <a:off x="9373" y="8848"/>
                <a:ext cx="505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pH=   (pKa</a:t>
                </a:r>
                <a:r>
                  <a:rPr lang="en-US" altLang="zh-CN" baseline="-25000"/>
                  <a:t>1</a:t>
                </a:r>
                <a:r>
                  <a:rPr lang="en-US" altLang="zh-CN"/>
                  <a:t>+</a:t>
                </a:r>
                <a:r>
                  <a:rPr lang="en-US" altLang="zh-CN">
                    <a:sym typeface="+mn-ea"/>
                  </a:rPr>
                  <a:t>pKa</a:t>
                </a:r>
                <a:r>
                  <a:rPr lang="en-US" altLang="zh-CN" baseline="-25000">
                    <a:sym typeface="+mn-ea"/>
                  </a:rPr>
                  <a:t>2</a:t>
                </a:r>
                <a:r>
                  <a:rPr lang="en-US" altLang="zh-CN"/>
                  <a:t>)</a:t>
                </a:r>
                <a:endParaRPr lang="en-US" altLang="zh-CN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8652" y="9144"/>
              <a:ext cx="84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⟺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1225" y="118110"/>
            <a:ext cx="10567670" cy="1116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>
                <a:sym typeface="+mn-ea"/>
              </a:rPr>
              <a:t>2</a:t>
            </a:r>
            <a:r>
              <a:rPr lang="en-US" altLang="zh-CN" sz="2400" b="1">
                <a:cs typeface="Courier New" panose="02070309020205020404" pitchFamily="49" charset="0"/>
                <a:sym typeface="+mn-ea"/>
              </a:rPr>
              <a:t>.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(2021·</a:t>
            </a:r>
            <a:r>
              <a:rPr lang="zh-CN" altLang="en-US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山东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·15)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赖氨酸</a:t>
            </a:r>
            <a:r>
              <a:rPr lang="en-US" sz="2400" b="1">
                <a:cs typeface="Times New Roman" panose="02020603050405020304" pitchFamily="18" charset="0"/>
              </a:rPr>
              <a:t>[H</a:t>
            </a:r>
            <a:r>
              <a:rPr lang="en-US" sz="2400" b="1" baseline="-25000">
                <a:cs typeface="Times New Roman" panose="02020603050405020304" pitchFamily="18" charset="0"/>
              </a:rPr>
              <a:t>3</a:t>
            </a:r>
            <a:r>
              <a:rPr lang="en-US" sz="2400" b="1">
                <a:cs typeface="Times New Roman" panose="02020603050405020304" pitchFamily="18" charset="0"/>
              </a:rPr>
              <a:t>N</a:t>
            </a:r>
            <a:r>
              <a:rPr lang="en-US" sz="2400" b="1" baseline="30000"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CH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en-US" sz="2400" b="1" baseline="-25000">
                <a:cs typeface="Times New Roman" panose="02020603050405020304" pitchFamily="18" charset="0"/>
              </a:rPr>
              <a:t>4</a:t>
            </a:r>
            <a:r>
              <a:rPr lang="en-US" sz="2400" b="1">
                <a:cs typeface="Times New Roman" panose="02020603050405020304" pitchFamily="18" charset="0"/>
              </a:rPr>
              <a:t>CH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NH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en-US" sz="2400" b="1">
                <a:cs typeface="Times New Roman" panose="02020603050405020304" pitchFamily="18" charset="0"/>
              </a:rPr>
              <a:t>COO</a:t>
            </a:r>
            <a:r>
              <a:rPr lang="zh-CN" sz="2400" b="1" baseline="30000">
                <a:cs typeface="Times New Roman" panose="02020603050405020304" pitchFamily="18" charset="0"/>
              </a:rPr>
              <a:t>﹣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，用</a:t>
            </a:r>
            <a:r>
              <a:rPr lang="en-US" sz="2400" b="1">
                <a:cs typeface="Times New Roman" panose="02020603050405020304" pitchFamily="18" charset="0"/>
              </a:rPr>
              <a:t>HR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sz="2400" b="1">
                <a:latin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是人体必需氨基酸，其盐酸盐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cs typeface="Times New Roman" panose="02020603050405020304" pitchFamily="18" charset="0"/>
              </a:rPr>
              <a:t>3</a:t>
            </a:r>
            <a:r>
              <a:rPr lang="en-US" sz="2400" b="1">
                <a:cs typeface="Times New Roman" panose="02020603050405020304" pitchFamily="18" charset="0"/>
              </a:rPr>
              <a:t>RCl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在水溶液中存在如下平衡：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3155" y="1233170"/>
            <a:ext cx="10499725" cy="1116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                       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向一定浓度的</a:t>
            </a:r>
            <a:r>
              <a:rPr lang="en-US" sz="2400" b="1"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cs typeface="Times New Roman" panose="02020603050405020304" pitchFamily="18" charset="0"/>
              </a:rPr>
              <a:t>3</a:t>
            </a:r>
            <a:r>
              <a:rPr lang="en-US" sz="2400" b="1">
                <a:cs typeface="Times New Roman" panose="02020603050405020304" pitchFamily="18" charset="0"/>
              </a:rPr>
              <a:t>RCl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溶液中滴加</a:t>
            </a:r>
            <a:r>
              <a:rPr lang="en-US" sz="2400" b="1">
                <a:cs typeface="Times New Roman" panose="02020603050405020304" pitchFamily="18" charset="0"/>
              </a:rPr>
              <a:t>NaOH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溶液，</a:t>
            </a:r>
            <a:endParaRPr lang="zh-CN" sz="24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溶液中</a:t>
            </a:r>
            <a:r>
              <a:rPr lang="en-US" sz="2400" b="1"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cs typeface="Times New Roman" panose="02020603050405020304" pitchFamily="18" charset="0"/>
              </a:rPr>
              <a:t>3</a:t>
            </a:r>
            <a:r>
              <a:rPr lang="en-US" sz="2400" b="1">
                <a:cs typeface="Times New Roman" panose="02020603050405020304" pitchFamily="18" charset="0"/>
              </a:rPr>
              <a:t>R</a:t>
            </a:r>
            <a:r>
              <a:rPr lang="en-US" sz="2400" b="1" baseline="30000">
                <a:cs typeface="Times New Roman" panose="02020603050405020304" pitchFamily="18" charset="0"/>
              </a:rPr>
              <a:t>2+</a:t>
            </a:r>
            <a:r>
              <a:rPr lang="zh-CN" sz="2400" b="1">
                <a:cs typeface="Times New Roman" panose="02020603050405020304" pitchFamily="18" charset="0"/>
              </a:rPr>
              <a:t>、</a:t>
            </a:r>
            <a:r>
              <a:rPr lang="en-US" sz="2400" b="1"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cs typeface="Times New Roman" panose="02020603050405020304" pitchFamily="18" charset="0"/>
              </a:rPr>
              <a:t>2</a:t>
            </a:r>
            <a:r>
              <a:rPr lang="en-US" sz="2400" b="1">
                <a:cs typeface="Times New Roman" panose="02020603050405020304" pitchFamily="18" charset="0"/>
              </a:rPr>
              <a:t>R</a:t>
            </a:r>
            <a:r>
              <a:rPr lang="en-US" sz="2400" b="1" baseline="30000">
                <a:cs typeface="Times New Roman" panose="02020603050405020304" pitchFamily="18" charset="0"/>
              </a:rPr>
              <a:t>+</a:t>
            </a:r>
            <a:r>
              <a:rPr lang="zh-CN" sz="2400" b="1">
                <a:cs typeface="Times New Roman" panose="02020603050405020304" pitchFamily="18" charset="0"/>
              </a:rPr>
              <a:t>、</a:t>
            </a:r>
            <a:r>
              <a:rPr lang="en-US" sz="2400" b="1">
                <a:cs typeface="Times New Roman" panose="02020603050405020304" pitchFamily="18" charset="0"/>
              </a:rPr>
              <a:t>HR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sz="2400" b="1">
                <a:cs typeface="Times New Roman" panose="02020603050405020304" pitchFamily="18" charset="0"/>
              </a:rPr>
              <a:t>R</a:t>
            </a:r>
            <a:r>
              <a:rPr lang="zh-CN" sz="2400" b="1" baseline="30000">
                <a:cs typeface="Times New Roman" panose="02020603050405020304" pitchFamily="18" charset="0"/>
              </a:rPr>
              <a:t>﹣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的分布系数</a:t>
            </a:r>
            <a:r>
              <a:rPr lang="zh-CN" sz="2400" b="1" i="1">
                <a:cs typeface="Times New Roman" panose="02020603050405020304" pitchFamily="18" charset="0"/>
              </a:rPr>
              <a:t>δ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随</a:t>
            </a:r>
            <a:r>
              <a:rPr lang="en-US" sz="2400" b="1">
                <a:cs typeface="Times New Roman" panose="02020603050405020304" pitchFamily="18" charset="0"/>
              </a:rPr>
              <a:t>pH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变化如图所示。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4735" y="234886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已知</a:t>
            </a:r>
            <a:r>
              <a:rPr lang="zh-CN" sz="2400" b="1" i="1">
                <a:cs typeface="Times New Roman" panose="02020603050405020304" pitchFamily="18" charset="0"/>
              </a:rPr>
              <a:t>δ</a:t>
            </a:r>
            <a:r>
              <a:rPr lang="en-US" altLang="zh-CN" sz="2400" b="1"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endParaRPr lang="en-US" altLang="zh-CN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01055" y="234886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</a:rPr>
              <a:t>         </a:t>
            </a:r>
            <a:r>
              <a:rPr lang="zh-CN" sz="2400" b="1">
                <a:latin typeface="宋体" panose="02010600030101010101" pitchFamily="2" charset="-122"/>
              </a:rPr>
              <a:t>下列表述正确的是（　　）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3" name="图片24" descr="菁优网：http://www.jyeoo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735" y="3094990"/>
            <a:ext cx="4055745" cy="3096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290830" y="4055110"/>
            <a:ext cx="9232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cs typeface="Times New Roman" panose="02020603050405020304" pitchFamily="18" charset="0"/>
              </a:rPr>
              <a:t>B</a:t>
            </a:r>
            <a:r>
              <a:rPr lang="zh-CN" sz="2400">
                <a:cs typeface="Times New Roman" panose="02020603050405020304" pitchFamily="18" charset="0"/>
              </a:rPr>
              <a:t>．</a:t>
            </a:r>
            <a:r>
              <a:rPr lang="en-US" sz="2400">
                <a:cs typeface="Times New Roman" panose="02020603050405020304" pitchFamily="18" charset="0"/>
              </a:rPr>
              <a:t>M</a:t>
            </a:r>
            <a:r>
              <a:rPr lang="zh-CN" sz="2400">
                <a:cs typeface="Times New Roman" panose="02020603050405020304" pitchFamily="18" charset="0"/>
              </a:rPr>
              <a:t>点，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Cl</a:t>
            </a:r>
            <a:r>
              <a:rPr lang="zh-CN" sz="2400" baseline="30000"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2400">
                <a:cs typeface="Times New Roman" panose="02020603050405020304" pitchFamily="18" charset="0"/>
              </a:rPr>
              <a:t>+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OH</a:t>
            </a:r>
            <a:r>
              <a:rPr lang="zh-CN" sz="2400" baseline="30000"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2400">
                <a:cs typeface="Times New Roman" panose="02020603050405020304" pitchFamily="18" charset="0"/>
              </a:rPr>
              <a:t>+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R</a:t>
            </a:r>
            <a:r>
              <a:rPr lang="zh-CN" sz="2400" baseline="30000"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zh-CN" sz="2400">
                <a:cs typeface="Times New Roman" panose="02020603050405020304" pitchFamily="18" charset="0"/>
              </a:rPr>
              <a:t>＝</a:t>
            </a:r>
            <a:r>
              <a:rPr lang="en-US" sz="2400">
                <a:cs typeface="Times New Roman" panose="02020603050405020304" pitchFamily="18" charset="0"/>
              </a:rPr>
              <a:t>2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H</a:t>
            </a:r>
            <a:r>
              <a:rPr lang="en-US" sz="2400" baseline="-25000">
                <a:cs typeface="Times New Roman" panose="02020603050405020304" pitchFamily="18" charset="0"/>
              </a:rPr>
              <a:t>2</a:t>
            </a:r>
            <a:r>
              <a:rPr lang="en-US" sz="2400">
                <a:cs typeface="Times New Roman" panose="02020603050405020304" pitchFamily="18" charset="0"/>
              </a:rPr>
              <a:t>R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2400">
                <a:cs typeface="Times New Roman" panose="02020603050405020304" pitchFamily="18" charset="0"/>
              </a:rPr>
              <a:t>+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Na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2400">
                <a:cs typeface="Times New Roman" panose="02020603050405020304" pitchFamily="18" charset="0"/>
              </a:rPr>
              <a:t>+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sz="2400">
                <a:cs typeface="Times New Roman" panose="02020603050405020304" pitchFamily="18" charset="0"/>
              </a:rPr>
              <a:t>(H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r>
              <a:rPr lang="en-US" sz="1050">
                <a:cs typeface="Times New Roman" panose="02020603050405020304" pitchFamily="18" charset="0"/>
              </a:rPr>
              <a:t>	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2555" y="5340350"/>
            <a:ext cx="74631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73355"/>
            <a:r>
              <a:rPr lang="en-US" sz="2400">
                <a:cs typeface="Times New Roman" panose="02020603050405020304" pitchFamily="18" charset="0"/>
              </a:rPr>
              <a:t>D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cs typeface="Times New Roman" panose="02020603050405020304" pitchFamily="18" charset="0"/>
              </a:rPr>
              <a:t>P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点，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Na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Cl</a:t>
            </a:r>
            <a:r>
              <a:rPr lang="zh-CN" sz="24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OH</a:t>
            </a:r>
            <a:r>
              <a:rPr lang="zh-CN" sz="24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400" i="1">
                <a:cs typeface="Times New Roman" panose="02020603050405020304" pitchFamily="18" charset="0"/>
              </a:rPr>
              <a:t>c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>
                <a:cs typeface="Times New Roman" panose="02020603050405020304" pitchFamily="18" charset="0"/>
              </a:rPr>
              <a:t>H</a:t>
            </a:r>
            <a:r>
              <a:rPr lang="en-US" sz="2400" baseline="30000">
                <a:cs typeface="Times New Roman" panose="02020603050405020304" pitchFamily="18" charset="0"/>
              </a:rPr>
              <a:t>+</a:t>
            </a:r>
            <a:r>
              <a:rPr lang="en-US" altLang="zh-CN" sz="24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endParaRPr lang="en-US" altLang="zh-CN" sz="2400">
              <a:ea typeface="新宋体" panose="02010609030101010101" charset="-122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9307195" y="3286125"/>
            <a:ext cx="28575" cy="2124710"/>
          </a:xfrm>
          <a:prstGeom prst="line">
            <a:avLst/>
          </a:prstGeom>
          <a:ln w="31750" cmpd="sng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0" y="1294130"/>
            <a:ext cx="3663315" cy="4489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63980" y="3404870"/>
            <a:ext cx="4597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>
                <a:latin typeface="宋体" panose="02010600030101010101" pitchFamily="2" charset="-122"/>
              </a:rPr>
              <a:t>＞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8215" y="3242945"/>
          <a:ext cx="40576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" r:id="rId3" imgW="405765" imgH="825500" progId="Equation.KSEE3">
                  <p:embed/>
                </p:oleObj>
              </mc:Choice>
              <mc:Fallback>
                <p:oleObj name="" r:id="rId3" imgW="405765" imgH="825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215" y="3242945"/>
                        <a:ext cx="40576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02765" y="3226435"/>
          <a:ext cx="40576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" r:id="rId5" imgW="405765" imgH="825500" progId="Equation.KSEE3">
                  <p:embed/>
                </p:oleObj>
              </mc:Choice>
              <mc:Fallback>
                <p:oleObj name="" r:id="rId5" imgW="405765" imgH="825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2765" y="3226435"/>
                        <a:ext cx="40576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312420" y="3288665"/>
            <a:ext cx="758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cs typeface="Times New Roman" panose="02020603050405020304" pitchFamily="18" charset="0"/>
                <a:sym typeface="+mn-ea"/>
              </a:rPr>
              <a:t>A</a:t>
            </a:r>
            <a:r>
              <a:rPr lang="zh-CN"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12420" y="47402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>
                <a:cs typeface="Times New Roman" panose="02020603050405020304" pitchFamily="18" charset="0"/>
              </a:rPr>
              <a:t>C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cs typeface="Times New Roman" panose="02020603050405020304" pitchFamily="18" charset="0"/>
              </a:rPr>
              <a:t>O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点，</a:t>
            </a:r>
            <a:r>
              <a:rPr lang="en-US" sz="2400">
                <a:cs typeface="Times New Roman" panose="02020603050405020304" pitchFamily="18" charset="0"/>
              </a:rPr>
              <a:t>pH</a:t>
            </a:r>
            <a:r>
              <a:rPr lang="zh-CN" sz="24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endParaRPr lang="zh-CN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13635" y="4653915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" r:id="rId7" imgW="1498600" imgH="609600" progId="Equation.KSEE3">
                  <p:embed/>
                </p:oleObj>
              </mc:Choice>
              <mc:Fallback>
                <p:oleObj name="" r:id="rId7" imgW="1498600" imgH="609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3635" y="4653915"/>
                        <a:ext cx="1498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544560" y="2780665"/>
            <a:ext cx="10052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400" baseline="-25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aseline="30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2+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45015" y="2781300"/>
            <a:ext cx="9061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aseline="-25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aseline="30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04195" y="2891155"/>
            <a:ext cx="6953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HR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282680" y="2924810"/>
            <a:ext cx="6604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aseline="30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0807065" y="3288665"/>
            <a:ext cx="28575" cy="2124710"/>
          </a:xfrm>
          <a:prstGeom prst="line">
            <a:avLst/>
          </a:prstGeom>
          <a:ln w="31750" cmpd="sng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1192510" y="3324860"/>
            <a:ext cx="28575" cy="2124710"/>
          </a:xfrm>
          <a:prstGeom prst="line">
            <a:avLst/>
          </a:prstGeom>
          <a:ln w="31750" cmpd="sng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128250" y="2317750"/>
            <a:ext cx="977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CD</a:t>
            </a:r>
            <a:endParaRPr lang="en-US" altLang="zh-CN" b="1">
              <a:solidFill>
                <a:srgbClr val="FF0000"/>
              </a:solidFill>
            </a:endParaRPr>
          </a:p>
        </p:txBody>
      </p:sp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24760" y="2204403"/>
          <a:ext cx="482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" r:id="rId9" imgW="4826000" imgH="825500" progId="Equation.KSEE3">
                  <p:embed/>
                </p:oleObj>
              </mc:Choice>
              <mc:Fallback>
                <p:oleObj name="" r:id="rId9" imgW="4826000" imgH="825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24760" y="2204403"/>
                        <a:ext cx="4826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/>
      <p:bldP spid="9" grpId="2"/>
      <p:bldP spid="4" grpId="2"/>
      <p:bldP spid="6" grpId="2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196340" y="979488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A</a:t>
            </a:r>
            <a:r>
              <a:rPr lang="zh-CN" sz="2000">
                <a:latin typeface="Times New Roman" panose="02020603050405020304" pitchFamily="18" charset="0"/>
                <a:ea typeface="新宋体" panose="02010609030101010101" charset="-122"/>
              </a:rPr>
              <a:t>．根据</a:t>
            </a:r>
            <a:endParaRPr lang="zh-CN" altLang="en-US" sz="2000"/>
          </a:p>
        </p:txBody>
      </p:sp>
      <p:sp>
        <p:nvSpPr>
          <p:cNvPr id="104" name="文本框 103"/>
          <p:cNvSpPr txBox="1"/>
          <p:nvPr/>
        </p:nvSpPr>
        <p:spPr>
          <a:xfrm>
            <a:off x="3778250" y="979488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ea typeface="新宋体" panose="02010609030101010101" charset="-122"/>
              </a:rPr>
              <a:t>       </a:t>
            </a:r>
            <a:r>
              <a:rPr lang="zh-CN" sz="2000">
                <a:latin typeface="Times New Roman" panose="02020603050405020304" pitchFamily="18" charset="0"/>
                <a:ea typeface="新宋体" panose="02010609030101010101" charset="-122"/>
              </a:rPr>
              <a:t>，</a:t>
            </a:r>
            <a:endParaRPr lang="zh-CN" altLang="en-US" sz="2000"/>
          </a:p>
        </p:txBody>
      </p:sp>
      <p:sp>
        <p:nvSpPr>
          <p:cNvPr id="105" name="文本框 104"/>
          <p:cNvSpPr txBox="1"/>
          <p:nvPr/>
        </p:nvSpPr>
        <p:spPr>
          <a:xfrm>
            <a:off x="5661025" y="979488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ea typeface="新宋体" panose="02010609030101010101" charset="-122"/>
              </a:rPr>
              <a:t>          </a:t>
            </a:r>
            <a:r>
              <a:rPr lang="zh-CN" sz="2000">
                <a:latin typeface="Times New Roman" panose="02020603050405020304" pitchFamily="18" charset="0"/>
                <a:ea typeface="新宋体" panose="02010609030101010101" charset="-122"/>
              </a:rPr>
              <a:t>，</a:t>
            </a:r>
            <a:endParaRPr lang="zh-CN" altLang="en-US" sz="2000"/>
          </a:p>
        </p:txBody>
      </p:sp>
      <p:sp>
        <p:nvSpPr>
          <p:cNvPr id="106" name="文本框 105"/>
          <p:cNvSpPr txBox="1"/>
          <p:nvPr/>
        </p:nvSpPr>
        <p:spPr>
          <a:xfrm>
            <a:off x="8460105" y="957580"/>
            <a:ext cx="25444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>
                <a:latin typeface="Times New Roman" panose="02020603050405020304" pitchFamily="18" charset="0"/>
                <a:ea typeface="新宋体" panose="02010609030101010101" charset="-122"/>
              </a:rPr>
              <a:t>，结合图象代入数据</a:t>
            </a:r>
            <a:endParaRPr lang="zh-CN" altLang="en-US" sz="2000"/>
          </a:p>
        </p:txBody>
      </p:sp>
      <p:sp>
        <p:nvSpPr>
          <p:cNvPr id="108" name="文本框 107"/>
          <p:cNvSpPr txBox="1"/>
          <p:nvPr/>
        </p:nvSpPr>
        <p:spPr>
          <a:xfrm>
            <a:off x="3356610" y="1773555"/>
            <a:ext cx="238125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050">
                <a:ea typeface="新宋体" panose="02010609030101010101" charset="-122"/>
                <a:sym typeface="+mn-ea"/>
              </a:rPr>
              <a:t>，</a:t>
            </a:r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5519420" y="1624013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000">
                <a:latin typeface="Times New Roman" panose="02020603050405020304" pitchFamily="18" charset="0"/>
                <a:ea typeface="新宋体" panose="02010609030101010101" charset="-122"/>
              </a:rPr>
              <a:t>，因此</a:t>
            </a:r>
            <a:endParaRPr lang="zh-CN" altLang="en-US" sz="2000"/>
          </a:p>
        </p:txBody>
      </p:sp>
      <p:sp>
        <p:nvSpPr>
          <p:cNvPr id="111" name="文本框 110"/>
          <p:cNvSpPr txBox="1"/>
          <p:nvPr/>
        </p:nvSpPr>
        <p:spPr>
          <a:xfrm>
            <a:off x="7101205" y="1588770"/>
            <a:ext cx="21977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>
                <a:latin typeface="Times New Roman" panose="02020603050405020304" pitchFamily="18" charset="0"/>
                <a:ea typeface="新宋体" panose="02010609030101010101" charset="-122"/>
              </a:rPr>
              <a:t>，故</a:t>
            </a:r>
            <a:r>
              <a:rPr lang="en-US" sz="2000">
                <a:latin typeface="Times New Roman" panose="02020603050405020304" pitchFamily="18" charset="0"/>
              </a:rPr>
              <a:t>A</a:t>
            </a:r>
            <a:r>
              <a:rPr lang="zh-CN" sz="2000">
                <a:latin typeface="Times New Roman" panose="02020603050405020304" pitchFamily="18" charset="0"/>
                <a:ea typeface="新宋体" panose="02010609030101010101" charset="-122"/>
              </a:rPr>
              <a:t>错误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1250315" y="2276475"/>
            <a:ext cx="101784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cs typeface="Times New Roman" panose="02020603050405020304" pitchFamily="18" charset="0"/>
              </a:rPr>
              <a:t>B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．</a:t>
            </a:r>
            <a:r>
              <a:rPr lang="en-US" sz="2000">
                <a:cs typeface="Times New Roman" panose="02020603050405020304" pitchFamily="18" charset="0"/>
              </a:rPr>
              <a:t>M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点存在电荷守恒：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R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+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OH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+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Cl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>
                <a:cs typeface="Times New Roman" panose="02020603050405020304" pitchFamily="18" charset="0"/>
              </a:rPr>
              <a:t>2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cs typeface="Times New Roman" panose="02020603050405020304" pitchFamily="18" charset="0"/>
              </a:rPr>
              <a:t>3</a:t>
            </a:r>
            <a:r>
              <a:rPr lang="en-US" sz="2000">
                <a:cs typeface="Times New Roman" panose="02020603050405020304" pitchFamily="18" charset="0"/>
              </a:rPr>
              <a:t>R</a:t>
            </a:r>
            <a:r>
              <a:rPr lang="en-US" sz="2000" baseline="30000">
                <a:cs typeface="Times New Roman" panose="02020603050405020304" pitchFamily="18" charset="0"/>
              </a:rPr>
              <a:t>2+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+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R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+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+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Na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，此时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cs typeface="Times New Roman" panose="02020603050405020304" pitchFamily="18" charset="0"/>
              </a:rPr>
              <a:t>3</a:t>
            </a:r>
            <a:r>
              <a:rPr lang="en-US" sz="2000">
                <a:cs typeface="Times New Roman" panose="02020603050405020304" pitchFamily="18" charset="0"/>
              </a:rPr>
              <a:t>R</a:t>
            </a:r>
            <a:r>
              <a:rPr lang="en-US" sz="2000" baseline="30000">
                <a:cs typeface="Times New Roman" panose="02020603050405020304" pitchFamily="18" charset="0"/>
              </a:rPr>
              <a:t>2+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R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，因此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R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+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OH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+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Cl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>
                <a:cs typeface="Times New Roman" panose="02020603050405020304" pitchFamily="18" charset="0"/>
              </a:rPr>
              <a:t>3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cs typeface="Times New Roman" panose="02020603050405020304" pitchFamily="18" charset="0"/>
              </a:rPr>
              <a:t>3</a:t>
            </a:r>
            <a:r>
              <a:rPr lang="en-US" sz="2000">
                <a:cs typeface="Times New Roman" panose="02020603050405020304" pitchFamily="18" charset="0"/>
              </a:rPr>
              <a:t>R</a:t>
            </a:r>
            <a:r>
              <a:rPr lang="en-US" sz="2000" baseline="30000">
                <a:cs typeface="Times New Roman" panose="02020603050405020304" pitchFamily="18" charset="0"/>
              </a:rPr>
              <a:t>2+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+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+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Na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，故</a:t>
            </a:r>
            <a:r>
              <a:rPr lang="en-US" sz="2000">
                <a:cs typeface="Times New Roman" panose="02020603050405020304" pitchFamily="18" charset="0"/>
              </a:rPr>
              <a:t>B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错误；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0315" y="3460115"/>
            <a:ext cx="74834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C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．根据图象</a:t>
            </a:r>
            <a:r>
              <a:rPr lang="en-US" sz="2000">
                <a:cs typeface="Times New Roman" panose="02020603050405020304" pitchFamily="18" charset="0"/>
              </a:rPr>
              <a:t>O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点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R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R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，可推出</a:t>
            </a:r>
            <a:endParaRPr lang="zh-CN" sz="2000">
              <a:ea typeface="新宋体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7679690" y="3456305"/>
            <a:ext cx="1403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>
                <a:latin typeface="Times New Roman" panose="02020603050405020304" pitchFamily="18" charset="0"/>
                <a:ea typeface="新宋体" panose="02010609030101010101" charset="-122"/>
              </a:rPr>
              <a:t>，故</a:t>
            </a:r>
            <a:r>
              <a:rPr lang="en-US" sz="2000">
                <a:latin typeface="Times New Roman" panose="02020603050405020304" pitchFamily="18" charset="0"/>
              </a:rPr>
              <a:t>C</a:t>
            </a:r>
            <a:r>
              <a:rPr lang="zh-CN" sz="2000">
                <a:latin typeface="Times New Roman" panose="02020603050405020304" pitchFamily="18" charset="0"/>
                <a:ea typeface="新宋体" panose="02010609030101010101" charset="-122"/>
              </a:rPr>
              <a:t>正确；</a:t>
            </a:r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1264285" y="4006215"/>
            <a:ext cx="96056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cs typeface="Times New Roman" panose="02020603050405020304" pitchFamily="18" charset="0"/>
              </a:rPr>
              <a:t>D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．根据</a:t>
            </a:r>
            <a:r>
              <a:rPr lang="en-US" sz="2000">
                <a:cs typeface="Times New Roman" panose="02020603050405020304" pitchFamily="18" charset="0"/>
              </a:rPr>
              <a:t>P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点溶质为</a:t>
            </a:r>
            <a:r>
              <a:rPr lang="en-US" sz="2000">
                <a:cs typeface="Times New Roman" panose="02020603050405020304" pitchFamily="18" charset="0"/>
              </a:rPr>
              <a:t>NaCl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、</a:t>
            </a:r>
            <a:r>
              <a:rPr lang="en-US" sz="2000">
                <a:cs typeface="Times New Roman" panose="02020603050405020304" pitchFamily="18" charset="0"/>
              </a:rPr>
              <a:t>HR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、</a:t>
            </a:r>
            <a:r>
              <a:rPr lang="en-US" sz="2000">
                <a:cs typeface="Times New Roman" panose="02020603050405020304" pitchFamily="18" charset="0"/>
              </a:rPr>
              <a:t>NaR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，此时溶液呈碱性，因此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OH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，水解程度是微弱的，溶质浓度大于水解和电离所产生微粒浓度，</a:t>
            </a:r>
            <a:endParaRPr lang="zh-CN" sz="2000">
              <a:ea typeface="新宋体" panose="02010609030101010101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因此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Na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Cl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OH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，故</a:t>
            </a:r>
            <a:r>
              <a:rPr lang="en-US" sz="2000">
                <a:cs typeface="Times New Roman" panose="02020603050405020304" pitchFamily="18" charset="0"/>
              </a:rPr>
              <a:t>D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正确；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2207887" y="809468"/>
          <a:ext cx="219583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" r:id="rId1" imgW="2209800" imgH="762000" progId="Equation.KSEE3">
                  <p:embed/>
                </p:oleObj>
              </mc:Choice>
              <mc:Fallback>
                <p:oleObj name="" r:id="rId1" imgW="2209800" imgH="762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7887" y="809468"/>
                        <a:ext cx="2195830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4425941" y="822486"/>
          <a:ext cx="2006600" cy="73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" r:id="rId3" imgW="2019300" imgH="762000" progId="Equation.KSEE3">
                  <p:embed/>
                </p:oleObj>
              </mc:Choice>
              <mc:Fallback>
                <p:oleObj name="" r:id="rId3" imgW="2019300" imgH="762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5941" y="822486"/>
                        <a:ext cx="2006600" cy="739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566526" y="813279"/>
          <a:ext cx="1931670" cy="70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" r:id="rId5" imgW="1943100" imgH="723900" progId="Equation.KSEE3">
                  <p:embed/>
                </p:oleObj>
              </mc:Choice>
              <mc:Fallback>
                <p:oleObj name="" r:id="rId5" imgW="1943100" imgH="723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6526" y="813279"/>
                        <a:ext cx="1931670" cy="70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58925" y="1547813"/>
          <a:ext cx="1866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" r:id="rId7" imgW="1866900" imgH="698500" progId="Equation.KSEE3">
                  <p:embed/>
                </p:oleObj>
              </mc:Choice>
              <mc:Fallback>
                <p:oleObj name="" r:id="rId7" imgW="1866900" imgH="698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8925" y="1547813"/>
                        <a:ext cx="18669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47440" y="1510348"/>
          <a:ext cx="1905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" r:id="rId9" imgW="1905000" imgH="698500" progId="Equation.KSEE3">
                  <p:embed/>
                </p:oleObj>
              </mc:Choice>
              <mc:Fallback>
                <p:oleObj name="" r:id="rId9" imgW="1905000" imgH="698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47440" y="1510348"/>
                        <a:ext cx="19050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00800" y="1510983"/>
          <a:ext cx="787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" r:id="rId11" imgW="787400" imgH="673100" progId="Equation.KSEE3">
                  <p:embed/>
                </p:oleObj>
              </mc:Choice>
              <mc:Fallback>
                <p:oleObj name="" r:id="rId11" imgW="787400" imgH="673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00800" y="1510983"/>
                        <a:ext cx="7874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913430" y="3465038"/>
          <a:ext cx="1792605" cy="38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" r:id="rId13" imgW="1803400" imgH="393700" progId="Equation.KSEE3">
                  <p:embed/>
                </p:oleObj>
              </mc:Choice>
              <mc:Fallback>
                <p:oleObj name="" r:id="rId13" imgW="18034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13430" y="3465038"/>
                        <a:ext cx="1792605" cy="382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67080" y="405765"/>
            <a:ext cx="112737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3355" indent="-173355">
              <a:lnSpc>
                <a:spcPct val="150000"/>
              </a:lnSpc>
            </a:pPr>
            <a:r>
              <a:rPr lang="en-US" sz="2400">
                <a:cs typeface="Times New Roman" panose="02020603050405020304" pitchFamily="18" charset="0"/>
              </a:rPr>
              <a:t>  </a:t>
            </a:r>
            <a:r>
              <a:rPr lang="en-US" altLang="zh-CN" sz="2400" b="1">
                <a:sym typeface="+mn-ea"/>
              </a:rPr>
              <a:t>3</a:t>
            </a:r>
            <a:r>
              <a:rPr lang="en-US" altLang="zh-CN" sz="2400" b="1">
                <a:cs typeface="Courier New" panose="02070309020205020404" pitchFamily="49" charset="0"/>
                <a:sym typeface="+mn-ea"/>
              </a:rPr>
              <a:t>.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(2021·</a:t>
            </a:r>
            <a:r>
              <a:rPr lang="zh-CN" altLang="en-US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全国乙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·13)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HA</a:t>
            </a:r>
            <a:r>
              <a:rPr lang="zh-CN" sz="2400" b="1">
                <a:latin typeface="+mn-ea"/>
                <a:ea typeface="+mn-ea"/>
                <a:cs typeface="+mn-ea"/>
              </a:rPr>
              <a:t>是一元弱酸，难溶盐</a:t>
            </a:r>
            <a:r>
              <a:rPr lang="en-US" sz="2400" b="1">
                <a:latin typeface="+mn-ea"/>
                <a:ea typeface="+mn-ea"/>
                <a:cs typeface="+mn-ea"/>
              </a:rPr>
              <a:t>MA</a:t>
            </a:r>
            <a:r>
              <a:rPr lang="zh-CN" sz="2400" b="1">
                <a:latin typeface="+mn-ea"/>
                <a:ea typeface="+mn-ea"/>
                <a:cs typeface="+mn-ea"/>
              </a:rPr>
              <a:t>的饱和溶液中</a:t>
            </a:r>
            <a:r>
              <a:rPr lang="en-US" sz="2400" b="1" i="1"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M</a:t>
            </a:r>
            <a:r>
              <a:rPr lang="en-US" sz="2400" b="1" baseline="30000"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)</a:t>
            </a:r>
            <a:r>
              <a:rPr lang="zh-CN" sz="2400" b="1">
                <a:latin typeface="+mn-ea"/>
                <a:ea typeface="+mn-ea"/>
                <a:cs typeface="+mn-ea"/>
              </a:rPr>
              <a:t>随</a:t>
            </a:r>
            <a:r>
              <a:rPr lang="en-US" sz="2400" b="1" i="1"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H</a:t>
            </a:r>
            <a:r>
              <a:rPr lang="en-US" sz="2400" b="1" baseline="30000"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400" b="1">
              <a:latin typeface="+mn-ea"/>
              <a:ea typeface="+mn-ea"/>
              <a:cs typeface="+mn-ea"/>
            </a:endParaRPr>
          </a:p>
          <a:p>
            <a:pPr marL="173355" indent="-173355">
              <a:lnSpc>
                <a:spcPct val="150000"/>
              </a:lnSpc>
            </a:pPr>
            <a:r>
              <a:rPr lang="en-US" altLang="zh-CN" sz="2400" b="1">
                <a:latin typeface="+mn-ea"/>
                <a:ea typeface="+mn-ea"/>
                <a:cs typeface="+mn-ea"/>
              </a:rPr>
              <a:t>    </a:t>
            </a:r>
            <a:r>
              <a:rPr lang="zh-CN" sz="2400" b="1">
                <a:latin typeface="+mn-ea"/>
                <a:ea typeface="+mn-ea"/>
                <a:cs typeface="+mn-ea"/>
              </a:rPr>
              <a:t>而变化，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M</a:t>
            </a:r>
            <a:r>
              <a:rPr lang="en-US" sz="2400" b="1" baseline="30000">
                <a:ea typeface="+mn-ea"/>
                <a:cs typeface="Times New Roman" panose="02020603050405020304" pitchFamily="18" charset="0"/>
              </a:rPr>
              <a:t>+</a:t>
            </a:r>
            <a:r>
              <a:rPr lang="zh-CN" sz="2400" b="1">
                <a:latin typeface="+mn-ea"/>
                <a:ea typeface="+mn-ea"/>
                <a:cs typeface="+mn-ea"/>
              </a:rPr>
              <a:t>不发生水解。实验发现，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298K</a:t>
            </a:r>
            <a:r>
              <a:rPr lang="zh-CN" sz="2400" b="1">
                <a:latin typeface="+mn-ea"/>
                <a:ea typeface="+mn-ea"/>
                <a:cs typeface="+mn-ea"/>
              </a:rPr>
              <a:t>时</a:t>
            </a:r>
            <a:r>
              <a:rPr lang="en-US" sz="2400" b="1" i="1"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400" b="1" baseline="30000"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M</a:t>
            </a:r>
            <a:r>
              <a:rPr lang="en-US" sz="2400" b="1" baseline="30000"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)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～</a:t>
            </a:r>
            <a:r>
              <a:rPr lang="en-US" sz="2400" b="1" i="1"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H</a:t>
            </a:r>
            <a:r>
              <a:rPr lang="en-US" sz="2400" b="1" baseline="30000"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)</a:t>
            </a:r>
            <a:r>
              <a:rPr lang="zh-CN" sz="2400" b="1">
                <a:latin typeface="+mn-ea"/>
                <a:ea typeface="+mn-ea"/>
                <a:cs typeface="+mn-ea"/>
              </a:rPr>
              <a:t>为线性关系，</a:t>
            </a:r>
            <a:endParaRPr lang="zh-CN" sz="2400" b="1">
              <a:latin typeface="+mn-ea"/>
              <a:ea typeface="+mn-ea"/>
              <a:cs typeface="+mn-ea"/>
            </a:endParaRPr>
          </a:p>
          <a:p>
            <a:pPr marL="173355" indent="-173355">
              <a:lnSpc>
                <a:spcPct val="150000"/>
              </a:lnSpc>
            </a:pPr>
            <a:r>
              <a:rPr lang="en-US" altLang="zh-CN" sz="2400" b="1">
                <a:latin typeface="+mn-ea"/>
                <a:ea typeface="+mn-ea"/>
                <a:cs typeface="+mn-ea"/>
              </a:rPr>
              <a:t>    </a:t>
            </a:r>
            <a:r>
              <a:rPr lang="zh-CN" sz="2400" b="1">
                <a:latin typeface="+mn-ea"/>
                <a:ea typeface="+mn-ea"/>
                <a:cs typeface="+mn-ea"/>
              </a:rPr>
              <a:t>如图中实线所示。下列叙述错误的是（　　）</a:t>
            </a:r>
            <a:endParaRPr lang="zh-CN" altLang="en-US" sz="2400" b="1">
              <a:latin typeface="+mn-ea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760" y="2493010"/>
            <a:ext cx="70034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73355">
              <a:lnSpc>
                <a:spcPct val="200000"/>
              </a:lnSpc>
            </a:pPr>
            <a:r>
              <a:rPr lang="en-US" sz="2400" b="1">
                <a:latin typeface="Times New Roman" panose="02020603050405020304" pitchFamily="18" charset="0"/>
              </a:rPr>
              <a:t>A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．溶液</a:t>
            </a:r>
            <a:r>
              <a:rPr lang="en-US" sz="2400" b="1">
                <a:latin typeface="Times New Roman" panose="02020603050405020304" pitchFamily="18" charset="0"/>
              </a:rPr>
              <a:t>pH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＝</a:t>
            </a:r>
            <a:r>
              <a:rPr lang="en-US" sz="2400" b="1">
                <a:latin typeface="Times New Roman" panose="02020603050405020304" pitchFamily="18" charset="0"/>
              </a:rPr>
              <a:t>4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时，</a:t>
            </a:r>
            <a:r>
              <a:rPr lang="en-US" sz="2400" b="1" i="1"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M</a:t>
            </a:r>
            <a:r>
              <a:rPr lang="en-US" sz="2400" b="1" baseline="30000"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 b="1">
                <a:ea typeface="新宋体" panose="02010609030101010101" charset="-122"/>
                <a:cs typeface="Times New Roman" panose="02020603050405020304" pitchFamily="18" charset="0"/>
              </a:rPr>
              <a:t>＜</a:t>
            </a:r>
            <a:r>
              <a:rPr lang="en-US" sz="2400" b="1">
                <a:cs typeface="Times New Roman" panose="02020603050405020304" pitchFamily="18" charset="0"/>
              </a:rPr>
              <a:t>3.0×10</a:t>
            </a:r>
            <a:r>
              <a:rPr lang="en-US" altLang="zh-CN" sz="2400" baseline="3000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-4</a:t>
            </a:r>
            <a:r>
              <a:rPr lang="en-US" sz="2400" b="1">
                <a:cs typeface="Times New Roman" panose="02020603050405020304" pitchFamily="18" charset="0"/>
              </a:rPr>
              <a:t>mol•L</a:t>
            </a:r>
            <a:r>
              <a:rPr lang="zh-CN" sz="2400" b="1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sz="2400" b="1" baseline="30000">
                <a:cs typeface="Times New Roman" panose="02020603050405020304" pitchFamily="18" charset="0"/>
              </a:rPr>
              <a:t>1</a:t>
            </a:r>
            <a:r>
              <a:rPr lang="en-US" sz="2400" b="1">
                <a:cs typeface="Times New Roman" panose="02020603050405020304" pitchFamily="18" charset="0"/>
              </a:rPr>
              <a:t>	</a:t>
            </a:r>
            <a:r>
              <a:rPr lang="en-US" sz="2400" b="1">
                <a:latin typeface="Times New Roman" panose="02020603050405020304" pitchFamily="18" charset="0"/>
              </a:rPr>
              <a:t>   B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．</a:t>
            </a:r>
            <a:r>
              <a:rPr lang="en-US" sz="2400" b="1">
                <a:latin typeface="Times New Roman" panose="02020603050405020304" pitchFamily="18" charset="0"/>
              </a:rPr>
              <a:t>MA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的溶度积</a:t>
            </a:r>
            <a:r>
              <a:rPr lang="en-US" sz="2400" b="1" i="1">
                <a:cs typeface="Times New Roman" panose="02020603050405020304" pitchFamily="18" charset="0"/>
              </a:rPr>
              <a:t>K</a:t>
            </a:r>
            <a:r>
              <a:rPr lang="en-US" sz="2400" b="1" baseline="-25000">
                <a:cs typeface="Times New Roman" panose="02020603050405020304" pitchFamily="18" charset="0"/>
              </a:rPr>
              <a:t>sp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MA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 b="1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400" b="1">
                <a:cs typeface="Times New Roman" panose="02020603050405020304" pitchFamily="18" charset="0"/>
              </a:rPr>
              <a:t>5.0×10</a:t>
            </a:r>
            <a:r>
              <a:rPr lang="en-US" altLang="zh-CN" sz="2400" baseline="3000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-8</a:t>
            </a:r>
            <a:r>
              <a:rPr lang="en-US" sz="2400" b="1">
                <a:latin typeface="Calibri" panose="020F0502020204030204"/>
              </a:rPr>
              <a:t>	</a:t>
            </a:r>
            <a:r>
              <a:rPr lang="en-US" sz="2400" b="1">
                <a:latin typeface="Times New Roman" panose="02020603050405020304" pitchFamily="18" charset="0"/>
              </a:rPr>
              <a:t>   C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．溶液</a:t>
            </a:r>
            <a:r>
              <a:rPr lang="en-US" sz="2400" b="1">
                <a:latin typeface="Times New Roman" panose="02020603050405020304" pitchFamily="18" charset="0"/>
              </a:rPr>
              <a:t>pH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＝</a:t>
            </a:r>
            <a:r>
              <a:rPr lang="en-US" sz="2400" b="1">
                <a:latin typeface="Times New Roman" panose="02020603050405020304" pitchFamily="18" charset="0"/>
              </a:rPr>
              <a:t>7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时，</a:t>
            </a:r>
            <a:r>
              <a:rPr lang="en-US" sz="2400" b="1" i="1"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M</a:t>
            </a:r>
            <a:r>
              <a:rPr lang="en-US" sz="2400" b="1" baseline="30000"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400" b="1">
                <a:cs typeface="Times New Roman" panose="02020603050405020304" pitchFamily="18" charset="0"/>
              </a:rPr>
              <a:t>+</a:t>
            </a:r>
            <a:r>
              <a:rPr lang="en-US" sz="2400" b="1" i="1"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400" b="1" baseline="30000"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 b="1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400" b="1" i="1"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A</a:t>
            </a:r>
            <a:r>
              <a:rPr lang="en-US" altLang="zh-CN" sz="2400" baseline="3000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400" b="1">
                <a:cs typeface="Times New Roman" panose="02020603050405020304" pitchFamily="18" charset="0"/>
              </a:rPr>
              <a:t>+</a:t>
            </a:r>
            <a:r>
              <a:rPr lang="en-US" sz="2400" b="1" i="1"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OH</a:t>
            </a:r>
            <a:r>
              <a:rPr lang="en-US" altLang="zh-CN" sz="2400" baseline="30000"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latin typeface="Times New Roman" panose="02020603050405020304" pitchFamily="18" charset="0"/>
              </a:rPr>
              <a:t>    D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．</a:t>
            </a:r>
            <a:r>
              <a:rPr lang="en-US" sz="2400" b="1">
                <a:latin typeface="Times New Roman" panose="02020603050405020304" pitchFamily="18" charset="0"/>
              </a:rPr>
              <a:t>HA</a:t>
            </a:r>
            <a:r>
              <a:rPr lang="zh-CN" sz="2400" b="1">
                <a:latin typeface="Times New Roman" panose="02020603050405020304" pitchFamily="18" charset="0"/>
                <a:ea typeface="新宋体" panose="02010609030101010101" charset="-122"/>
              </a:rPr>
              <a:t>的电离常数</a:t>
            </a:r>
            <a:r>
              <a:rPr lang="en-US" sz="2400" b="1" i="1">
                <a:cs typeface="Times New Roman" panose="02020603050405020304" pitchFamily="18" charset="0"/>
              </a:rPr>
              <a:t>K</a:t>
            </a:r>
            <a:r>
              <a:rPr lang="en-US" sz="2400" b="1" baseline="-25000"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400" b="1">
                <a:cs typeface="Times New Roman" panose="02020603050405020304" pitchFamily="18" charset="0"/>
              </a:rPr>
              <a:t>HA</a:t>
            </a:r>
            <a:r>
              <a:rPr lang="en-US" altLang="zh-CN" sz="2400" b="1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400" b="1">
                <a:ea typeface="新宋体" panose="02010609030101010101" charset="-122"/>
                <a:cs typeface="Times New Roman" panose="02020603050405020304" pitchFamily="18" charset="0"/>
              </a:rPr>
              <a:t>≈</a:t>
            </a:r>
            <a:r>
              <a:rPr lang="en-US" sz="2400" b="1">
                <a:cs typeface="Times New Roman" panose="02020603050405020304" pitchFamily="18" charset="0"/>
              </a:rPr>
              <a:t>2.0×10</a:t>
            </a:r>
            <a:r>
              <a:rPr lang="en-US" altLang="zh-CN" sz="2400" baseline="3000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-4
</a:t>
            </a:r>
            <a:endParaRPr lang="en-US" altLang="zh-CN" sz="2400" b="1" baseline="3000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8" name="图片 17" descr="微信图片_20220224162355"/>
          <p:cNvPicPr>
            <a:picLocks noChangeAspect="1"/>
          </p:cNvPicPr>
          <p:nvPr/>
        </p:nvPicPr>
        <p:blipFill>
          <a:blip r:embed="rId1"/>
          <a:srcRect r="-4288"/>
          <a:stretch>
            <a:fillRect/>
          </a:stretch>
        </p:blipFill>
        <p:spPr>
          <a:xfrm>
            <a:off x="7242175" y="2193290"/>
            <a:ext cx="5095875" cy="3908425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 flipV="1">
            <a:off x="8741410" y="4582160"/>
            <a:ext cx="0" cy="723265"/>
          </a:xfrm>
          <a:prstGeom prst="line">
            <a:avLst/>
          </a:prstGeom>
          <a:ln w="28575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8697595" y="4563110"/>
            <a:ext cx="75565" cy="75565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0" scaled="0"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8020685" y="4570730"/>
            <a:ext cx="720090" cy="3175"/>
          </a:xfrm>
          <a:prstGeom prst="line">
            <a:avLst/>
          </a:prstGeom>
          <a:ln w="25400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292850" y="3213100"/>
            <a:ext cx="2414270" cy="1369060"/>
          </a:xfrm>
          <a:prstGeom prst="line">
            <a:avLst/>
          </a:prstGeom>
          <a:ln w="2222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8182610" y="4941570"/>
            <a:ext cx="0" cy="360045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8145780" y="4893945"/>
            <a:ext cx="75565" cy="7556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6004560" y="3798570"/>
            <a:ext cx="2179320" cy="1152525"/>
          </a:xfrm>
          <a:prstGeom prst="line">
            <a:avLst/>
          </a:prstGeom>
          <a:ln w="22225" cmpd="sng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9292590" y="4219575"/>
            <a:ext cx="0" cy="1080135"/>
          </a:xfrm>
          <a:prstGeom prst="line">
            <a:avLst/>
          </a:prstGeom>
          <a:ln w="28575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9254490" y="4202430"/>
            <a:ext cx="75565" cy="75565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8045450" y="4210050"/>
            <a:ext cx="1209040" cy="17145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868160" y="2703830"/>
            <a:ext cx="2458085" cy="1513205"/>
          </a:xfrm>
          <a:prstGeom prst="line">
            <a:avLst/>
          </a:prstGeom>
          <a:ln w="22225" cmpd="sng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111375" y="2278380"/>
            <a:ext cx="4756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B050"/>
                </a:solidFill>
              </a:rPr>
              <a:t>选直线上此点，对应分析</a:t>
            </a:r>
            <a:r>
              <a:rPr lang="en-US" altLang="zh-CN" sz="2400" b="1">
                <a:solidFill>
                  <a:srgbClr val="00B050"/>
                </a:solidFill>
              </a:rPr>
              <a:t>D</a:t>
            </a:r>
            <a:r>
              <a:rPr lang="zh-CN" altLang="en-US" sz="2400" b="1">
                <a:solidFill>
                  <a:srgbClr val="00B050"/>
                </a:solidFill>
              </a:rPr>
              <a:t>选项</a:t>
            </a:r>
            <a:endParaRPr lang="zh-CN" altLang="en-US" sz="2400" b="1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43700" y="1630045"/>
            <a:ext cx="977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3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98880" y="688340"/>
            <a:ext cx="9992360" cy="264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．</a:t>
            </a:r>
            <a:r>
              <a:rPr lang="en-US" sz="2000">
                <a:cs typeface="Times New Roman" panose="02020603050405020304" pitchFamily="18" charset="0"/>
              </a:rPr>
              <a:t>pH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>
                <a:cs typeface="Times New Roman" panose="02020603050405020304" pitchFamily="18" charset="0"/>
              </a:rPr>
              <a:t>4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时，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>
                <a:cs typeface="Times New Roman" panose="02020603050405020304" pitchFamily="18" charset="0"/>
              </a:rPr>
              <a:t>10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sz="2000" baseline="30000">
                <a:cs typeface="Times New Roman" panose="02020603050405020304" pitchFamily="18" charset="0"/>
              </a:rPr>
              <a:t>4</a:t>
            </a:r>
            <a:r>
              <a:rPr lang="en-US" sz="2000">
                <a:cs typeface="Times New Roman" panose="02020603050405020304" pitchFamily="18" charset="0"/>
              </a:rPr>
              <a:t>mol/L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，由图可知此时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sz="2000" baseline="30000">
                <a:cs typeface="Times New Roman" panose="02020603050405020304" pitchFamily="18" charset="0"/>
              </a:rPr>
              <a:t>2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M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>
                <a:cs typeface="Times New Roman" panose="02020603050405020304" pitchFamily="18" charset="0"/>
              </a:rPr>
              <a:t>7.5×10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sz="2000" baseline="30000">
                <a:cs typeface="Times New Roman" panose="02020603050405020304" pitchFamily="18" charset="0"/>
              </a:rPr>
              <a:t>8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mol•L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sz="2000" baseline="30000">
                <a:cs typeface="Times New Roman" panose="02020603050405020304" pitchFamily="18" charset="0"/>
              </a:rPr>
              <a:t>1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 baseline="30000">
                <a:cs typeface="Times New Roman" panose="02020603050405020304" pitchFamily="18" charset="0"/>
              </a:rPr>
              <a:t>2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</a:t>
            </a:r>
            <a:endParaRPr lang="zh-CN" sz="2000">
              <a:ea typeface="新宋体" panose="02010609030101010101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故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M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 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mol/L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＜</a:t>
            </a:r>
            <a:r>
              <a:rPr lang="en-US" sz="2000">
                <a:cs typeface="Times New Roman" panose="02020603050405020304" pitchFamily="18" charset="0"/>
              </a:rPr>
              <a:t>3.0×10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sz="2000" baseline="30000">
                <a:cs typeface="Times New Roman" panose="02020603050405020304" pitchFamily="18" charset="0"/>
              </a:rPr>
              <a:t>4</a:t>
            </a:r>
            <a:r>
              <a:rPr lang="en-US" sz="2000">
                <a:cs typeface="Times New Roman" panose="02020603050405020304" pitchFamily="18" charset="0"/>
              </a:rPr>
              <a:t>mol•L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sz="2000" baseline="30000">
                <a:cs typeface="Times New Roman" panose="02020603050405020304" pitchFamily="18" charset="0"/>
              </a:rPr>
              <a:t>1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，故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正确；</a:t>
            </a:r>
            <a:r>
              <a:rPr lang="en-US" sz="2000">
                <a:cs typeface="Times New Roman" panose="02020603050405020304" pitchFamily="18" charset="0"/>
              </a:rPr>
              <a:t>B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．</a:t>
            </a:r>
            <a:r>
              <a:rPr lang="zh-CN" altLang="en-US" sz="2000">
                <a:cs typeface="Times New Roman" panose="02020603050405020304" pitchFamily="18" charset="0"/>
              </a:rPr>
              <a:t>没有外加酸时</a:t>
            </a:r>
            <a:r>
              <a:rPr lang="en-US" altLang="zh-CN" sz="2000">
                <a:cs typeface="Times New Roman" panose="02020603050405020304" pitchFamily="18" charset="0"/>
              </a:rPr>
              <a:t>(</a:t>
            </a:r>
            <a:r>
              <a:rPr lang="zh-CN" altLang="en-US" sz="2000">
                <a:cs typeface="Times New Roman" panose="02020603050405020304" pitchFamily="18" charset="0"/>
              </a:rPr>
              <a:t>即</a:t>
            </a:r>
            <a:r>
              <a:rPr lang="en-US" altLang="zh-CN" sz="2000">
                <a:cs typeface="Times New Roman" panose="02020603050405020304" pitchFamily="18" charset="0"/>
              </a:rPr>
              <a:t>pH=0</a:t>
            </a:r>
            <a:r>
              <a:rPr lang="zh-CN" altLang="en-US" sz="2000">
                <a:cs typeface="Times New Roman" panose="02020603050405020304" pitchFamily="18" charset="0"/>
              </a:rPr>
              <a:t>的点</a:t>
            </a:r>
            <a:r>
              <a:rPr lang="en-US" altLang="zh-CN" sz="2000">
                <a:cs typeface="Times New Roman" panose="02020603050405020304" pitchFamily="18" charset="0"/>
              </a:rPr>
              <a:t>)</a:t>
            </a:r>
            <a:r>
              <a:rPr lang="zh-CN" altLang="en-US" sz="2000">
                <a:cs typeface="Times New Roman" panose="02020603050405020304" pitchFamily="18" charset="0"/>
              </a:rPr>
              <a:t>，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溶液中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M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≈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，则</a:t>
            </a:r>
            <a:r>
              <a:rPr lang="en-US" sz="2000" i="1">
                <a:cs typeface="Times New Roman" panose="02020603050405020304" pitchFamily="18" charset="0"/>
              </a:rPr>
              <a:t>K</a:t>
            </a:r>
            <a:r>
              <a:rPr lang="en-US" sz="2000" baseline="-25000">
                <a:cs typeface="Times New Roman" panose="02020603050405020304" pitchFamily="18" charset="0"/>
              </a:rPr>
              <a:t>sp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MA</a:t>
            </a:r>
            <a:r>
              <a:rPr lang="en-US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M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en-US" sz="2000">
                <a:cs typeface="Times New Roman" panose="02020603050405020304" pitchFamily="18" charset="0"/>
              </a:rPr>
              <a:t>•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sz="2000" baseline="30000">
                <a:cs typeface="Times New Roman" panose="02020603050405020304" pitchFamily="18" charset="0"/>
              </a:rPr>
              <a:t>2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M</a:t>
            </a:r>
            <a:r>
              <a:rPr lang="en-US" sz="2000" baseline="30000">
                <a:cs typeface="Times New Roman" panose="02020603050405020304" pitchFamily="18" charset="0"/>
              </a:rPr>
              <a:t>+</a:t>
            </a:r>
            <a:r>
              <a:rPr lang="en-US" sz="2000"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>
                <a:cs typeface="Times New Roman" panose="02020603050405020304" pitchFamily="18" charset="0"/>
              </a:rPr>
              <a:t>5.0×10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sz="2000" baseline="30000">
                <a:cs typeface="Times New Roman" panose="02020603050405020304" pitchFamily="18" charset="0"/>
              </a:rPr>
              <a:t>8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，故</a:t>
            </a:r>
            <a:r>
              <a:rPr lang="en-US" sz="2000">
                <a:cs typeface="Times New Roman" panose="02020603050405020304" pitchFamily="18" charset="0"/>
              </a:rPr>
              <a:t>B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正确；
</a:t>
            </a:r>
            <a:endParaRPr lang="en-US" sz="200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                      </a:t>
            </a:r>
            <a:endParaRPr lang="en-US" altLang="zh-CN" sz="2000">
              <a:ea typeface="新宋体" panose="02010609030101010101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" name="对象 4" descr="eqId37c018e4ac5f424791be153359023133"/>
          <p:cNvGraphicFramePr>
            <a:graphicFrameLocks noChangeAspect="1"/>
          </p:cNvGraphicFramePr>
          <p:nvPr/>
        </p:nvGraphicFramePr>
        <p:xfrm>
          <a:off x="2423160" y="1340485"/>
          <a:ext cx="3016250" cy="435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" r:id="rId1" imgW="1777365" imgH="254000" progId="Equation.DSMT4">
                  <p:embed/>
                </p:oleObj>
              </mc:Choice>
              <mc:Fallback>
                <p:oleObj name="" r:id="rId1" imgW="1777365" imgH="254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23160" y="1340485"/>
                        <a:ext cx="3016250" cy="4356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127760" y="3119755"/>
            <a:ext cx="62039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>
                <a:cs typeface="Times New Roman" panose="02020603050405020304" pitchFamily="18" charset="0"/>
                <a:sym typeface="+mn-ea"/>
              </a:rPr>
              <a:t>D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000"/>
          </a:p>
        </p:txBody>
      </p:sp>
      <p:sp>
        <p:nvSpPr>
          <p:cNvPr id="11" name="文本框 10"/>
          <p:cNvSpPr txBox="1"/>
          <p:nvPr/>
        </p:nvSpPr>
        <p:spPr>
          <a:xfrm>
            <a:off x="1559560" y="4003675"/>
            <a:ext cx="83858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变形得</a:t>
            </a:r>
            <a:r>
              <a:rPr lang="en-US" altLang="zh-CN" sz="20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                                           </a:t>
            </a:r>
            <a:r>
              <a:rPr lang="zh-CN" altLang="en-US" sz="20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，带入</a:t>
            </a:r>
            <a:r>
              <a:rPr lang="en-US" altLang="zh-CN" sz="20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20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点对应数据即可解得</a:t>
            </a:r>
            <a:r>
              <a:rPr lang="en-US" altLang="zh-CN" sz="20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Ka</a:t>
            </a:r>
            <a:endParaRPr lang="en-US" altLang="zh-CN" sz="2000" kern="1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1127443" y="4798378"/>
            <a:ext cx="51765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>
                <a:latin typeface="Times New Roman" panose="02020603050405020304" pitchFamily="18" charset="0"/>
              </a:rPr>
              <a:t>．设调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en-US" sz="2000">
                <a:latin typeface="Times New Roman" panose="02020603050405020304" pitchFamily="18" charset="0"/>
              </a:rPr>
              <a:t>所用的酸为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>
                <a:latin typeface="Times New Roman" panose="02020603050405020304" pitchFamily="18" charset="0"/>
              </a:rPr>
              <a:t>，据电荷守恒可知</a:t>
            </a:r>
            <a:endParaRPr lang="zh-CN" altLang="en-US" sz="2000">
              <a:latin typeface="Verdana" panose="020B0604030504040204" pitchFamily="34" charset="0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631633" y="5230496"/>
            <a:ext cx="60782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Times New Roman" panose="02020603050405020304" pitchFamily="18" charset="0"/>
              </a:rPr>
              <a:t>故</a:t>
            </a:r>
            <a:r>
              <a:rPr lang="en-US" altLang="zh-CN" sz="2000">
                <a:latin typeface="Times New Roman" panose="02020603050405020304" pitchFamily="18" charset="0"/>
              </a:rPr>
              <a:t>C</a:t>
            </a:r>
            <a:r>
              <a:rPr lang="zh-CN" altLang="en-US" sz="2000">
                <a:latin typeface="Times New Roman" panose="02020603050405020304" pitchFamily="18" charset="0"/>
              </a:rPr>
              <a:t>选项所给等式右边缺阴离子部分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>
                <a:latin typeface="Times New Roman" panose="02020603050405020304" pitchFamily="18" charset="0"/>
              </a:rPr>
              <a:t>，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错误</a:t>
            </a:r>
            <a:r>
              <a:rPr lang="zh-CN" altLang="en-US" sz="2000">
                <a:latin typeface="Times New Roman" panose="02020603050405020304" pitchFamily="18" charset="0"/>
              </a:rPr>
              <a:t>。</a:t>
            </a:r>
            <a:endParaRPr lang="zh-CN" altLang="en-US" sz="2000">
              <a:latin typeface="Verdana" panose="020B060403050404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60770" y="4653915"/>
            <a:ext cx="4437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00" i="1"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M</a:t>
            </a:r>
            <a:r>
              <a:rPr lang="en-US" sz="2000" baseline="30000"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+</a:t>
            </a:r>
            <a:r>
              <a:rPr lang="en-US" sz="2000" i="1"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000" baseline="30000"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000" i="1"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A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+</a:t>
            </a:r>
            <a:r>
              <a:rPr lang="en-US" sz="2000" i="1"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OH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sz="2000"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000" i="1"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000">
                <a:cs typeface="Times New Roman" panose="02020603050405020304" pitchFamily="18" charset="0"/>
                <a:sym typeface="+mn-ea"/>
              </a:rPr>
              <a:t>(X</a:t>
            </a:r>
            <a:r>
              <a:rPr lang="en-US" altLang="zh-CN" sz="2000" baseline="30000">
                <a:cs typeface="Times New Roman" panose="02020603050405020304" pitchFamily="18" charset="0"/>
                <a:sym typeface="+mn-ea"/>
              </a:rPr>
              <a:t>n-</a:t>
            </a:r>
            <a:r>
              <a:rPr lang="en-US" altLang="zh-CN" sz="2000">
                <a:cs typeface="Times New Roman" panose="02020603050405020304" pitchFamily="18" charset="0"/>
                <a:sym typeface="+mn-ea"/>
              </a:rPr>
              <a:t>)</a:t>
            </a:r>
            <a:r>
              <a:rPr lang="en-US" b="1">
                <a:sym typeface="+mn-ea"/>
              </a:rPr>
              <a:t> </a:t>
            </a:r>
            <a:endParaRPr lang="zh-CN" altLang="en-US"/>
          </a:p>
        </p:txBody>
      </p:sp>
      <p:graphicFrame>
        <p:nvGraphicFramePr>
          <p:cNvPr id="43" name="对象 42"/>
          <p:cNvGraphicFramePr>
            <a:graphicFrameLocks noChangeAspect="1"/>
          </p:cNvGraphicFramePr>
          <p:nvPr/>
        </p:nvGraphicFramePr>
        <p:xfrm>
          <a:off x="1445571" y="2976087"/>
          <a:ext cx="7934325" cy="78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" r:id="rId3" imgW="8001000" imgH="812800" progId="Equation.KSEE3">
                  <p:embed/>
                </p:oleObj>
              </mc:Choice>
              <mc:Fallback>
                <p:oleObj name="" r:id="rId3" imgW="8001000" imgH="812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571" y="2976087"/>
                        <a:ext cx="7934325" cy="788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501900" y="3861753"/>
          <a:ext cx="2527300" cy="68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" r:id="rId5" imgW="2171700" imgH="469900" progId="Equation.KSEE3">
                  <p:embed/>
                </p:oleObj>
              </mc:Choice>
              <mc:Fallback>
                <p:oleObj name="" r:id="rId5" imgW="2171700" imgH="469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1900" y="3861753"/>
                        <a:ext cx="2527300" cy="689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71270" y="261620"/>
            <a:ext cx="96507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3355" indent="-173355">
              <a:lnSpc>
                <a:spcPct val="150000"/>
              </a:lnSpc>
            </a:pP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(2021·</a:t>
            </a:r>
            <a:r>
              <a:rPr lang="zh-CN" altLang="en-US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辽宁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  <a:sym typeface="+mn-ea"/>
              </a:rPr>
              <a:t>·15)</a:t>
            </a:r>
            <a:r>
              <a:rPr lang="zh-CN" sz="2400" b="1">
                <a:latin typeface="+mn-ea"/>
                <a:ea typeface="+mn-ea"/>
                <a:cs typeface="+mn-ea"/>
              </a:rPr>
              <a:t>用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0.1000mol•L</a:t>
            </a:r>
            <a:r>
              <a:rPr lang="zh-CN" sz="2400" b="1" baseline="30000">
                <a:ea typeface="+mn-ea"/>
                <a:cs typeface="Times New Roman" panose="02020603050405020304" pitchFamily="18" charset="0"/>
              </a:rPr>
              <a:t>﹣</a:t>
            </a:r>
            <a:r>
              <a:rPr lang="en-US" sz="2400" b="1" baseline="30000"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b="1">
                <a:latin typeface="+mn-ea"/>
                <a:ea typeface="+mn-ea"/>
                <a:cs typeface="+mn-ea"/>
              </a:rPr>
              <a:t>盐酸滴定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20.00mL Na</a:t>
            </a:r>
            <a:r>
              <a:rPr lang="en-US" sz="2400" b="1" baseline="-25000"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400" b="1">
                <a:latin typeface="+mn-ea"/>
                <a:ea typeface="+mn-ea"/>
                <a:cs typeface="+mn-ea"/>
              </a:rPr>
              <a:t>溶液，溶液中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、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HA</a:t>
            </a:r>
            <a:r>
              <a:rPr lang="zh-CN" sz="2400" b="1" baseline="30000">
                <a:ea typeface="+mn-ea"/>
                <a:cs typeface="Times New Roman" panose="02020603050405020304" pitchFamily="18" charset="0"/>
              </a:rPr>
              <a:t>﹣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、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400" b="1" baseline="30000">
                <a:ea typeface="+mn-ea"/>
                <a:cs typeface="Times New Roman" panose="02020603050405020304" pitchFamily="18" charset="0"/>
              </a:rPr>
              <a:t>2</a:t>
            </a:r>
            <a:r>
              <a:rPr lang="zh-CN" sz="2400" b="1" baseline="30000">
                <a:ea typeface="+mn-ea"/>
                <a:cs typeface="Times New Roman" panose="02020603050405020304" pitchFamily="18" charset="0"/>
              </a:rPr>
              <a:t>﹣</a:t>
            </a:r>
            <a:r>
              <a:rPr lang="zh-CN" sz="2400" b="1">
                <a:latin typeface="+mn-ea"/>
                <a:ea typeface="+mn-ea"/>
                <a:cs typeface="+mn-ea"/>
              </a:rPr>
              <a:t>的分布分数</a:t>
            </a:r>
            <a:r>
              <a:rPr lang="zh-CN" sz="2400" b="1" i="1">
                <a:ea typeface="+mn-ea"/>
                <a:cs typeface="Times New Roman" panose="02020603050405020304" pitchFamily="18" charset="0"/>
              </a:rPr>
              <a:t>δ</a:t>
            </a:r>
            <a:r>
              <a:rPr lang="zh-CN" sz="2400" b="1">
                <a:latin typeface="+mn-ea"/>
                <a:ea typeface="+mn-ea"/>
                <a:cs typeface="+mn-ea"/>
              </a:rPr>
              <a:t>随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pH</a:t>
            </a:r>
            <a:r>
              <a:rPr lang="zh-CN" sz="2400" b="1">
                <a:latin typeface="+mn-ea"/>
                <a:ea typeface="+mn-ea"/>
                <a:cs typeface="+mn-ea"/>
              </a:rPr>
              <a:t>变化曲线及滴定曲线如图。下列说法正确的是（　　）</a:t>
            </a:r>
            <a:endParaRPr lang="zh-CN" altLang="en-US" sz="2400" b="1">
              <a:latin typeface="+mn-ea"/>
              <a:ea typeface="+mn-ea"/>
              <a:cs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0738485" y="1485900"/>
            <a:ext cx="11423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latin typeface="+mn-ea"/>
                <a:ea typeface="+mn-ea"/>
              </a:rPr>
              <a:t>]</a:t>
            </a:r>
            <a:endParaRPr lang="zh-CN" altLang="en-US" sz="2400" b="1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1225" y="2998470"/>
            <a:ext cx="58966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73355">
              <a:lnSpc>
                <a:spcPct val="150000"/>
              </a:lnSpc>
            </a:pPr>
            <a:r>
              <a:rPr lang="en-US" sz="2400" b="1"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400" b="1">
                <a:latin typeface="+mn-ea"/>
                <a:ea typeface="+mn-ea"/>
                <a:cs typeface="+mn-ea"/>
              </a:rPr>
              <a:t>的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K</a:t>
            </a:r>
            <a:r>
              <a:rPr lang="en-US" sz="2400" b="1" baseline="-25000">
                <a:ea typeface="+mn-ea"/>
                <a:cs typeface="Times New Roman" panose="02020603050405020304" pitchFamily="18" charset="0"/>
              </a:rPr>
              <a:t>a1</a:t>
            </a:r>
            <a:r>
              <a:rPr lang="zh-CN" sz="2400" b="1">
                <a:latin typeface="+mn-ea"/>
                <a:ea typeface="+mn-ea"/>
                <a:cs typeface="+mn-ea"/>
              </a:rPr>
              <a:t>为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cs typeface="Times New Roman" panose="02020603050405020304" pitchFamily="18" charset="0"/>
                <a:sym typeface="+mn-ea"/>
              </a:rPr>
              <a:t>-10.25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	</a:t>
            </a:r>
            <a:r>
              <a:rPr lang="en-US" sz="2400" b="1">
                <a:latin typeface="+mn-ea"/>
                <a:ea typeface="+mn-ea"/>
                <a:cs typeface="+mn-ea"/>
              </a:rPr>
              <a:t> 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B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C</a:t>
            </a:r>
            <a:r>
              <a:rPr lang="zh-CN" sz="2400" b="1">
                <a:latin typeface="+mn-ea"/>
                <a:ea typeface="+mn-ea"/>
                <a:cs typeface="+mn-ea"/>
              </a:rPr>
              <a:t>点：</a:t>
            </a:r>
            <a:r>
              <a:rPr lang="en-US" sz="2400" b="1" i="1"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HA</a:t>
            </a:r>
            <a:r>
              <a:rPr lang="zh-CN" sz="2400" b="1" baseline="30000">
                <a:ea typeface="+mn-ea"/>
                <a:cs typeface="Times New Roman" panose="02020603050405020304" pitchFamily="18" charset="0"/>
              </a:rPr>
              <a:t>﹣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)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＞</a:t>
            </a:r>
            <a:r>
              <a:rPr lang="en-US" sz="2400" b="1" i="1"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400" b="1" baseline="30000">
                <a:ea typeface="+mn-ea"/>
                <a:cs typeface="Times New Roman" panose="02020603050405020304" pitchFamily="18" charset="0"/>
              </a:rPr>
              <a:t>2</a:t>
            </a:r>
            <a:r>
              <a:rPr lang="zh-CN" sz="2400" b="1" baseline="30000">
                <a:ea typeface="+mn-ea"/>
                <a:cs typeface="Times New Roman" panose="02020603050405020304" pitchFamily="18" charset="0"/>
              </a:rPr>
              <a:t>﹣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)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＞</a:t>
            </a:r>
            <a:r>
              <a:rPr lang="en-US" sz="2400" b="1" i="1"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)
</a:t>
            </a:r>
            <a:endParaRPr lang="en-US" altLang="zh-CN" sz="2400" b="1">
              <a:ea typeface="+mn-ea"/>
              <a:cs typeface="Times New Roman" panose="02020603050405020304" pitchFamily="18" charset="0"/>
            </a:endParaRPr>
          </a:p>
          <a:p>
            <a:pPr indent="173355">
              <a:lnSpc>
                <a:spcPct val="150000"/>
              </a:lnSpc>
            </a:pPr>
            <a:r>
              <a:rPr lang="en-US" sz="2400" b="1">
                <a:ea typeface="+mn-ea"/>
                <a:cs typeface="Times New Roman" panose="02020603050405020304" pitchFamily="18" charset="0"/>
              </a:rPr>
              <a:t>C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．</a:t>
            </a:r>
            <a:r>
              <a:rPr lang="zh-CN" sz="2400" b="1">
                <a:latin typeface="+mn-ea"/>
                <a:ea typeface="+mn-ea"/>
                <a:cs typeface="+mn-ea"/>
              </a:rPr>
              <a:t>第一次突变，可选酚酞作指示剂</a:t>
            </a:r>
            <a:r>
              <a:rPr lang="en-US" sz="2400" b="1">
                <a:latin typeface="+mn-ea"/>
                <a:ea typeface="+mn-ea"/>
                <a:cs typeface="+mn-ea"/>
              </a:rPr>
              <a:t>	 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D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i="1"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Na</a:t>
            </a:r>
            <a:r>
              <a:rPr lang="en-US" sz="2400" b="1" baseline="-25000"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ea typeface="+mn-ea"/>
                <a:cs typeface="Times New Roman" panose="02020603050405020304" pitchFamily="18" charset="0"/>
              </a:rPr>
              <a:t>)</a:t>
            </a:r>
            <a:r>
              <a:rPr lang="zh-CN" sz="2400" b="1"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>
                <a:ea typeface="+mn-ea"/>
                <a:cs typeface="Times New Roman" panose="02020603050405020304" pitchFamily="18" charset="0"/>
              </a:rPr>
              <a:t>0.2000mol•L</a:t>
            </a:r>
            <a:r>
              <a:rPr lang="en-US" altLang="zh-CN" sz="2400" baseline="30000">
                <a:cs typeface="Times New Roman" panose="02020603050405020304" pitchFamily="18" charset="0"/>
                <a:sym typeface="+mn-ea"/>
              </a:rPr>
              <a:t>-1
</a:t>
            </a:r>
            <a:endParaRPr lang="zh-CN" altLang="en-US" sz="2400" b="1"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4" name="对象 73"/>
          <p:cNvGraphicFramePr>
            <a:graphicFrameLocks noChangeAspect="1"/>
          </p:cNvGraphicFramePr>
          <p:nvPr/>
        </p:nvGraphicFramePr>
        <p:xfrm>
          <a:off x="8177531" y="1365251"/>
          <a:ext cx="2573655" cy="667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" r:id="rId1" imgW="3454400" imgH="901700" progId="Equation.KSEE3">
                  <p:embed/>
                </p:oleObj>
              </mc:Choice>
              <mc:Fallback>
                <p:oleObj name="" r:id="rId1" imgW="3454400" imgH="901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77531" y="1365251"/>
                        <a:ext cx="2573655" cy="667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204"/>
          <p:cNvGraphicFramePr>
            <a:graphicFrameLocks noChangeAspect="1"/>
          </p:cNvGraphicFramePr>
          <p:nvPr/>
        </p:nvGraphicFramePr>
        <p:xfrm>
          <a:off x="6532245" y="2204085"/>
          <a:ext cx="4916170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" r:id="rId3" imgW="2744470" imgH="1979930" progId="Word.Picture.8">
                  <p:embed/>
                </p:oleObj>
              </mc:Choice>
              <mc:Fallback>
                <p:oleObj name="" r:id="rId3" imgW="2744470" imgH="1979930" progId="Word.Pictur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rcRect t="4524" r="11458" b="5780"/>
                      <a:stretch>
                        <a:fillRect/>
                      </a:stretch>
                    </p:blipFill>
                    <p:spPr>
                      <a:xfrm>
                        <a:off x="6532245" y="2204085"/>
                        <a:ext cx="4916170" cy="3730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790315" y="1492885"/>
            <a:ext cx="977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9510" y="4654550"/>
            <a:ext cx="88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H</a:t>
            </a:r>
            <a:r>
              <a:rPr lang="en-US" altLang="zh-CN" baseline="-25000"/>
              <a:t>2</a:t>
            </a:r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095365" y="3286125"/>
            <a:ext cx="88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HA</a:t>
            </a:r>
            <a:r>
              <a:rPr lang="en-US" altLang="zh-CN" baseline="30000">
                <a:solidFill>
                  <a:srgbClr val="FF0000"/>
                </a:solidFill>
              </a:rPr>
              <a:t>-</a:t>
            </a:r>
            <a:endParaRPr lang="en-US" altLang="zh-CN" baseline="300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67755" y="2566035"/>
            <a:ext cx="88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r>
              <a:rPr lang="en-US" altLang="zh-CN" baseline="-25000"/>
              <a:t>2</a:t>
            </a:r>
            <a:r>
              <a:rPr lang="en-US" altLang="zh-CN" baseline="30000"/>
              <a:t>-</a:t>
            </a:r>
            <a:endParaRPr lang="en-US" altLang="zh-CN" baseline="30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边形 4"/>
          <p:cNvSpPr/>
          <p:nvPr userDrawn="1">
            <p:custDataLst>
              <p:tags r:id="rId1"/>
            </p:custDataLst>
          </p:nvPr>
        </p:nvSpPr>
        <p:spPr>
          <a:xfrm rot="5400000">
            <a:off x="294876" y="-14520"/>
            <a:ext cx="436650" cy="541699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78636" y="621683"/>
          <a:ext cx="11274562" cy="6012180"/>
        </p:xfrm>
        <a:graphic>
          <a:graphicData uri="http://schemas.openxmlformats.org/drawingml/2006/table">
            <a:tbl>
              <a:tblPr firstRow="1" firstCol="1" bandRow="1"/>
              <a:tblGrid>
                <a:gridCol w="515122"/>
                <a:gridCol w="1740535"/>
                <a:gridCol w="1856105"/>
                <a:gridCol w="2312035"/>
                <a:gridCol w="2509520"/>
                <a:gridCol w="2341245"/>
              </a:tblGrid>
              <a:tr h="5257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年份</a:t>
                      </a: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2021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2020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2019</a:t>
                      </a:r>
                      <a:endParaRPr lang="en-US" altLang="en-US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2018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2017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83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题号</a:t>
                      </a: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全国乙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(13)</a:t>
                      </a:r>
                      <a:endParaRPr lang="en-US" alt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山东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(15)</a:t>
                      </a:r>
                      <a:endParaRPr lang="zh-CN" altLang="en-US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辽宁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(15)</a:t>
                      </a:r>
                      <a:endParaRPr lang="en-US" alt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全国Ⅰ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(13)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全国Ⅱ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(26)</a:t>
                      </a: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buNone/>
                      </a:pP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全国Ⅰ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(11)</a:t>
                      </a: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全国Ⅱ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(12)</a:t>
                      </a:r>
                      <a:endParaRPr lang="en-US" alt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北京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(12)</a:t>
                      </a: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天津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(5)</a:t>
                      </a: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buNone/>
                      </a:pPr>
                      <a:endParaRPr lang="zh-CN" altLang="en-US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全国卷Ⅲ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(12)</a:t>
                      </a:r>
                      <a:endParaRPr lang="en-US" alt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天津卷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(6)</a:t>
                      </a: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江苏卷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(13)</a:t>
                      </a: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全国卷Ⅰ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(13)</a:t>
                      </a:r>
                      <a:endParaRPr lang="en-US" alt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全国卷Ⅱ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(12)</a:t>
                      </a:r>
                      <a:endParaRPr lang="en-US" alt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全国卷Ⅲ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(13)</a:t>
                      </a:r>
                      <a:endParaRPr lang="en-US" alt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浙江卷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(23)</a:t>
                      </a:r>
                      <a:endParaRPr lang="zh-CN"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53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255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0" marR="0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像能把溶液中抽象的平衡理论形象地表述出来，借助图形可以更直观地认识外界条件对溶液中离子平衡的影响。利用数学方法来处理电解质溶液中粒子浓度的关系，常用分布图像或对数图像来表示，特别是当电解质溶液中某些微粒浓度或微粒浓度的比值很小时，在二维坐标系中很难表示出来，而用对数图像可将双曲线转化成直线，这样更直观、形象地反映出微粒间的关系，因此成为近几年高考的热考题型。命题立意集中体现了“源于教材，高于教材，题在教材外，理在教材内”的理念。试题充分考查了考生数学基本学科知识与化学知识的融会贯通，体现了考生归纳与论证的关键能力，突出了高考命题的选拔功能。</a:t>
                      </a:r>
                      <a:endParaRPr sz="20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539" marR="17539" marT="0" marB="0" vert="horz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6147" name="Picture 17" descr="考情解码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783"/>
            <a:ext cx="11422063" cy="6556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2198370" y="1701800"/>
            <a:ext cx="851344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cs typeface="Times New Roman" panose="02020603050405020304" pitchFamily="18" charset="0"/>
              </a:rPr>
              <a:t>B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．根据</a:t>
            </a:r>
            <a:r>
              <a:rPr lang="en-US" sz="2000">
                <a:cs typeface="Times New Roman" panose="02020603050405020304" pitchFamily="18" charset="0"/>
              </a:rPr>
              <a:t>c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点对应的曲线知，该溶液中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HA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＞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en-US" sz="2000" baseline="30000">
                <a:cs typeface="Times New Roman" panose="02020603050405020304" pitchFamily="18" charset="0"/>
              </a:rPr>
              <a:t>2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，故</a:t>
            </a:r>
            <a:r>
              <a:rPr lang="en-US" sz="2000">
                <a:cs typeface="Times New Roman" panose="02020603050405020304" pitchFamily="18" charset="0"/>
              </a:rPr>
              <a:t>B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错误；</a:t>
            </a:r>
            <a:r>
              <a:rPr lang="en-US" sz="2000">
                <a:cs typeface="Times New Roman" panose="02020603050405020304" pitchFamily="18" charset="0"/>
              </a:rPr>
              <a:t>C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．根据图知，第一次突变时溶液呈碱性，第二次突变时溶液呈酸性，酚酞的变色范围为</a:t>
            </a:r>
            <a:r>
              <a:rPr lang="en-US" sz="2000">
                <a:cs typeface="Times New Roman" panose="02020603050405020304" pitchFamily="18" charset="0"/>
              </a:rPr>
              <a:t>8</a:t>
            </a:r>
            <a:r>
              <a:rPr lang="zh-CN" sz="2000">
                <a:latin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sz="2000">
                <a:cs typeface="Times New Roman" panose="02020603050405020304" pitchFamily="18" charset="0"/>
              </a:rPr>
              <a:t>10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、甲基橙的变色范围为</a:t>
            </a:r>
            <a:r>
              <a:rPr lang="en-US" sz="2000">
                <a:cs typeface="Times New Roman" panose="02020603050405020304" pitchFamily="18" charset="0"/>
              </a:rPr>
              <a:t>3.1</a:t>
            </a:r>
            <a:r>
              <a:rPr lang="zh-CN" sz="2000">
                <a:latin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sz="2000">
                <a:cs typeface="Times New Roman" panose="02020603050405020304" pitchFamily="18" charset="0"/>
              </a:rPr>
              <a:t>4.4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，所以第一次突变可选酚酞作指示剂，故</a:t>
            </a:r>
            <a:r>
              <a:rPr lang="en-US" sz="2000">
                <a:cs typeface="Times New Roman" panose="02020603050405020304" pitchFamily="18" charset="0"/>
              </a:rPr>
              <a:t>C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正确；</a:t>
            </a:r>
            <a:r>
              <a:rPr lang="en-US" sz="2000">
                <a:cs typeface="Times New Roman" panose="02020603050405020304" pitchFamily="18" charset="0"/>
              </a:rPr>
              <a:t>D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．</a:t>
            </a:r>
            <a:r>
              <a:rPr lang="en-US" sz="2000">
                <a:cs typeface="Times New Roman" panose="02020603050405020304" pitchFamily="18" charset="0"/>
              </a:rPr>
              <a:t>HCl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和</a:t>
            </a:r>
            <a:r>
              <a:rPr lang="en-US" sz="2000">
                <a:cs typeface="Times New Roman" panose="02020603050405020304" pitchFamily="18" charset="0"/>
              </a:rPr>
              <a:t>Na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以</a:t>
            </a:r>
            <a:r>
              <a:rPr lang="en-US" sz="2000">
                <a:cs typeface="Times New Roman" panose="02020603050405020304" pitchFamily="18" charset="0"/>
              </a:rPr>
              <a:t>2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：</a:t>
            </a:r>
            <a:r>
              <a:rPr lang="en-US" sz="2000">
                <a:cs typeface="Times New Roman" panose="02020603050405020304" pitchFamily="18" charset="0"/>
              </a:rPr>
              <a:t>1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完全反应，根据图知，当</a:t>
            </a:r>
            <a:r>
              <a:rPr lang="en-US" sz="2000">
                <a:cs typeface="Times New Roman" panose="02020603050405020304" pitchFamily="18" charset="0"/>
              </a:rPr>
              <a:t>Na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溶液完全反应时消耗</a:t>
            </a:r>
            <a:r>
              <a:rPr lang="en-US" sz="2000">
                <a:cs typeface="Times New Roman" panose="02020603050405020304" pitchFamily="18" charset="0"/>
              </a:rPr>
              <a:t>V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HCl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>
                <a:cs typeface="Times New Roman" panose="02020603050405020304" pitchFamily="18" charset="0"/>
              </a:rPr>
              <a:t>2V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Na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，则</a:t>
            </a:r>
            <a:r>
              <a:rPr lang="en-US" sz="2000">
                <a:cs typeface="Times New Roman" panose="02020603050405020304" pitchFamily="18" charset="0"/>
              </a:rPr>
              <a:t>HCl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、</a:t>
            </a:r>
            <a:r>
              <a:rPr lang="en-US" sz="2000">
                <a:cs typeface="Times New Roman" panose="02020603050405020304" pitchFamily="18" charset="0"/>
              </a:rPr>
              <a:t>Na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的物质的量浓度相等，
</a:t>
            </a:r>
            <a:endParaRPr lang="zh-CN" sz="2000">
              <a:ea typeface="新宋体" panose="0201060903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Na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>
                <a:cs typeface="Times New Roman" panose="02020603050405020304" pitchFamily="18" charset="0"/>
              </a:rPr>
              <a:t>0.1000mol•L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sz="2000" baseline="30000">
                <a:cs typeface="Times New Roman" panose="02020603050405020304" pitchFamily="18" charset="0"/>
              </a:rPr>
              <a:t>1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，故</a:t>
            </a:r>
            <a:r>
              <a:rPr lang="en-US" sz="2000">
                <a:cs typeface="Times New Roman" panose="02020603050405020304" pitchFamily="18" charset="0"/>
              </a:rPr>
              <a:t>D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错误；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198370" y="1052195"/>
            <a:ext cx="87979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．当溶液中</a:t>
            </a:r>
            <a:r>
              <a:rPr lang="zh-CN" sz="2000" i="1">
                <a:ea typeface="新宋体" panose="02010609030101010101" charset="-122"/>
                <a:cs typeface="Times New Roman" panose="02020603050405020304" pitchFamily="18" charset="0"/>
              </a:rPr>
              <a:t>δ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HA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zh-CN" sz="2000" i="1">
                <a:ea typeface="新宋体" panose="02010609030101010101" charset="-122"/>
                <a:cs typeface="Times New Roman" panose="02020603050405020304" pitchFamily="18" charset="0"/>
              </a:rPr>
              <a:t>δ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时，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HA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</a:rPr>
              <a:t>﹣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＝</a:t>
            </a:r>
            <a:r>
              <a:rPr lang="en-US" sz="2000" i="1">
                <a:cs typeface="Times New Roman" panose="02020603050405020304" pitchFamily="18" charset="0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(</a:t>
            </a:r>
            <a:r>
              <a:rPr lang="en-US" sz="2000">
                <a:cs typeface="Times New Roman" panose="02020603050405020304" pitchFamily="18" charset="0"/>
              </a:rPr>
              <a:t>H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，该点为</a:t>
            </a:r>
            <a:r>
              <a:rPr lang="en-US" sz="2000">
                <a:cs typeface="Times New Roman" panose="02020603050405020304" pitchFamily="18" charset="0"/>
              </a:rPr>
              <a:t>n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点，</a:t>
            </a:r>
            <a:endParaRPr lang="zh-CN" sz="2000">
              <a:ea typeface="新宋体" panose="0201060903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cs typeface="Times New Roman" panose="02020603050405020304" pitchFamily="18" charset="0"/>
              </a:rPr>
              <a:t>       H</a:t>
            </a:r>
            <a:r>
              <a:rPr lang="en-US" sz="2000" baseline="-25000">
                <a:cs typeface="Times New Roman" panose="02020603050405020304" pitchFamily="18" charset="0"/>
              </a:rPr>
              <a:t>2</a:t>
            </a:r>
            <a:r>
              <a:rPr lang="en-US" sz="2000">
                <a:cs typeface="Times New Roman" panose="02020603050405020304" pitchFamily="18" charset="0"/>
              </a:rPr>
              <a:t>A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</a:rPr>
              <a:t>的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</a:rPr>
              <a:t>                                    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000" i="1"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000" baseline="30000"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10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sz="2000" baseline="30000">
                <a:cs typeface="Times New Roman" panose="02020603050405020304" pitchFamily="18" charset="0"/>
                <a:sym typeface="+mn-ea"/>
              </a:rPr>
              <a:t>pH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10</a:t>
            </a:r>
            <a:r>
              <a:rPr lang="zh-CN" sz="2000" baseline="30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sz="2000" baseline="30000">
                <a:cs typeface="Times New Roman" panose="02020603050405020304" pitchFamily="18" charset="0"/>
                <a:sym typeface="+mn-ea"/>
              </a:rPr>
              <a:t>6.38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，故</a:t>
            </a:r>
            <a:r>
              <a:rPr lang="en-US" sz="2000">
                <a:cs typeface="Times New Roman" panose="02020603050405020304" pitchFamily="18" charset="0"/>
                <a:sym typeface="+mn-ea"/>
              </a:rPr>
              <a:t>A</a:t>
            </a:r>
            <a:r>
              <a:rPr lang="zh-CN" sz="2000">
                <a:ea typeface="新宋体" panose="02010609030101010101" charset="-122"/>
                <a:cs typeface="Times New Roman" panose="02020603050405020304" pitchFamily="18" charset="0"/>
                <a:sym typeface="+mn-ea"/>
              </a:rPr>
              <a:t>错误；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3490278" y="1485583"/>
          <a:ext cx="2182495" cy="76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" r:id="rId1" imgW="2197100" imgH="787400" progId="Equation.KSEE3">
                  <p:embed/>
                </p:oleObj>
              </mc:Choice>
              <mc:Fallback>
                <p:oleObj name="" r:id="rId1" imgW="2197100" imgH="7874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90278" y="1485583"/>
                        <a:ext cx="2182495" cy="763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1630" y="117475"/>
            <a:ext cx="3546475" cy="829945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0">
                <a:srgbClr val="0CA45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altLang="zh-CN" sz="4800"/>
              <a:t>   </a:t>
            </a:r>
            <a:r>
              <a:rPr lang="zh-CN" altLang="en-US" sz="4800"/>
              <a:t>课堂小结</a:t>
            </a:r>
            <a:endParaRPr lang="zh-CN" altLang="en-US" sz="4800"/>
          </a:p>
        </p:txBody>
      </p:sp>
      <p:sp>
        <p:nvSpPr>
          <p:cNvPr id="3" name="文本框 2"/>
          <p:cNvSpPr txBox="1"/>
          <p:nvPr/>
        </p:nvSpPr>
        <p:spPr>
          <a:xfrm>
            <a:off x="1127125" y="1197610"/>
            <a:ext cx="1476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、交点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165" y="3239135"/>
          <a:ext cx="91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" r:id="rId1" imgW="914400" imgH="381000" progId="Equation.KSEE3">
                  <p:embed/>
                </p:oleObj>
              </mc:Choice>
              <mc:Fallback>
                <p:oleObj name="" r:id="rId1" imgW="914400" imgH="381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165" y="3239135"/>
                        <a:ext cx="914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675255" y="1054100"/>
            <a:ext cx="30181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Calibri" panose="020F0502020204030204"/>
              </a:rPr>
              <a:t>①</a:t>
            </a:r>
            <a:r>
              <a:rPr lang="zh-CN" altLang="en-US"/>
              <a:t>微粒浓度相等</a:t>
            </a:r>
            <a:endParaRPr lang="zh-CN" altLang="en-US"/>
          </a:p>
          <a:p>
            <a:r>
              <a:rPr lang="zh-CN" altLang="en-US">
                <a:latin typeface="Calibri" panose="020F0502020204030204"/>
              </a:rPr>
              <a:t>②</a:t>
            </a:r>
            <a:endParaRPr lang="en-US" altLang="zh-CN" i="1">
              <a:cs typeface="Times New Roman" panose="02020603050405020304" pitchFamily="18" charset="0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2494915" y="1197610"/>
            <a:ext cx="288290" cy="5765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7125" y="2339975"/>
            <a:ext cx="1258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pH</a:t>
            </a:r>
            <a:endParaRPr lang="en-US" altLang="zh-CN"/>
          </a:p>
        </p:txBody>
      </p:sp>
      <p:sp>
        <p:nvSpPr>
          <p:cNvPr id="13" name="左大括号 12"/>
          <p:cNvSpPr/>
          <p:nvPr/>
        </p:nvSpPr>
        <p:spPr>
          <a:xfrm>
            <a:off x="2279015" y="2277110"/>
            <a:ext cx="288290" cy="6483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494915" y="2124710"/>
            <a:ext cx="42640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Calibri" panose="020F0502020204030204"/>
              </a:rPr>
              <a:t>①离子浓度比大小</a:t>
            </a:r>
            <a:endParaRPr lang="zh-CN" altLang="en-US">
              <a:latin typeface="Calibri" panose="020F0502020204030204"/>
            </a:endParaRPr>
          </a:p>
          <a:p>
            <a:r>
              <a:rPr lang="zh-CN" altLang="en-US">
                <a:latin typeface="Calibri" panose="020F0502020204030204"/>
              </a:rPr>
              <a:t>②各种型体的存在形式</a:t>
            </a:r>
            <a:endParaRPr lang="zh-CN" altLang="en-US">
              <a:latin typeface="Calibri" panose="020F050202020403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7125" y="3385185"/>
            <a:ext cx="236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</a:t>
            </a:r>
            <a:r>
              <a:rPr lang="zh-CN" altLang="en-US"/>
              <a:t>、图像转化</a:t>
            </a:r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3215005" y="3195320"/>
            <a:ext cx="144145" cy="93599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87395" y="3070225"/>
            <a:ext cx="87928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滴定曲线：找交点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线性关系：找比值为</a:t>
            </a:r>
            <a:r>
              <a:rPr lang="en-US" altLang="zh-CN"/>
              <a:t>0</a:t>
            </a:r>
            <a:r>
              <a:rPr lang="zh-CN" altLang="en-US"/>
              <a:t>的点</a:t>
            </a:r>
            <a:r>
              <a:rPr lang="en-US" altLang="zh-CN"/>
              <a:t>                 </a:t>
            </a:r>
            <a:r>
              <a:rPr lang="zh-CN" altLang="en-US"/>
              <a:t>转化为</a:t>
            </a:r>
            <a:r>
              <a:rPr lang="en-US" altLang="zh-CN"/>
              <a:t>X</a:t>
            </a:r>
            <a:r>
              <a:rPr lang="zh-CN" altLang="en-US"/>
              <a:t>型曲线</a:t>
            </a:r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7607300" y="3934460"/>
            <a:ext cx="1224280" cy="456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206500" y="4832985"/>
            <a:ext cx="2080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</a:t>
            </a:r>
            <a:r>
              <a:rPr lang="zh-CN" altLang="en-US"/>
              <a:t>、守恒</a:t>
            </a:r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>
            <a:off x="2675255" y="4662170"/>
            <a:ext cx="215900" cy="8642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891155" y="4461510"/>
            <a:ext cx="55619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电荷守恒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各型体平衡浓度之和为定值</a:t>
            </a:r>
            <a:endParaRPr lang="zh-CN" altLang="en-US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43250" y="1630045"/>
          <a:ext cx="1282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" r:id="rId3" imgW="1282700" imgH="342900" progId="Equation.KSEE3">
                  <p:embed/>
                </p:oleObj>
              </mc:Choice>
              <mc:Fallback>
                <p:oleObj name="" r:id="rId3" imgW="1282700" imgH="342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0" y="1630045"/>
                        <a:ext cx="1282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8183880" y="4281170"/>
            <a:ext cx="3119120" cy="2486025"/>
            <a:chOff x="12888" y="6742"/>
            <a:chExt cx="4912" cy="3915"/>
          </a:xfrm>
        </p:grpSpPr>
        <p:pic>
          <p:nvPicPr>
            <p:cNvPr id="9221" name="Picture 4" descr="17GH4A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88" y="6857"/>
              <a:ext cx="4912" cy="380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9222" name="直接连接符 2"/>
            <p:cNvCxnSpPr/>
            <p:nvPr/>
          </p:nvCxnSpPr>
          <p:spPr>
            <a:xfrm flipH="1">
              <a:off x="15708" y="6742"/>
              <a:ext cx="25" cy="3245"/>
            </a:xfrm>
            <a:prstGeom prst="line">
              <a:avLst/>
            </a:prstGeom>
            <a:ln w="349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9223" name="椭圆 3"/>
            <p:cNvSpPr/>
            <p:nvPr/>
          </p:nvSpPr>
          <p:spPr>
            <a:xfrm>
              <a:off x="15495" y="7197"/>
              <a:ext cx="480" cy="340"/>
            </a:xfrm>
            <a:prstGeom prst="ellipse">
              <a:avLst/>
            </a:prstGeom>
            <a:noFill/>
            <a:ln w="41275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4" name="椭圆 4"/>
            <p:cNvSpPr/>
            <p:nvPr/>
          </p:nvSpPr>
          <p:spPr>
            <a:xfrm>
              <a:off x="15495" y="8785"/>
              <a:ext cx="480" cy="36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88910" y="408940"/>
            <a:ext cx="4177030" cy="3368040"/>
            <a:chOff x="12266" y="644"/>
            <a:chExt cx="6578" cy="5304"/>
          </a:xfrm>
        </p:grpSpPr>
        <p:grpSp>
          <p:nvGrpSpPr>
            <p:cNvPr id="40" name="组合 39"/>
            <p:cNvGrpSpPr/>
            <p:nvPr/>
          </p:nvGrpSpPr>
          <p:grpSpPr>
            <a:xfrm>
              <a:off x="12266" y="644"/>
              <a:ext cx="6578" cy="5305"/>
              <a:chOff x="2252" y="1934"/>
              <a:chExt cx="2631" cy="2122"/>
            </a:xfrm>
          </p:grpSpPr>
          <p:pic>
            <p:nvPicPr>
              <p:cNvPr id="41" name="图片 40" descr="微信图片_2021100218115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2" y="1934"/>
                <a:ext cx="2631" cy="212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4" y="2251"/>
                <a:ext cx="245" cy="1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7" y="2206"/>
                <a:ext cx="288" cy="17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9" y="2251"/>
                <a:ext cx="336" cy="15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5" name="椭圆 4"/>
            <p:cNvSpPr/>
            <p:nvPr/>
          </p:nvSpPr>
          <p:spPr>
            <a:xfrm>
              <a:off x="14097" y="2907"/>
              <a:ext cx="480" cy="455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椭圆 4"/>
            <p:cNvSpPr/>
            <p:nvPr/>
          </p:nvSpPr>
          <p:spPr>
            <a:xfrm>
              <a:off x="16290" y="2892"/>
              <a:ext cx="480" cy="455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3433" y="4284"/>
              <a:ext cx="1327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4.4</a:t>
              </a:r>
              <a:endParaRPr lang="zh-CN" altLang="en-US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700" y="4284"/>
              <a:ext cx="1325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5.4</a:t>
              </a:r>
              <a:endParaRPr lang="zh-CN" altLang="en-US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92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2242800" y="114808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/>
          <p:nvPr/>
        </p:nvSpPr>
        <p:spPr>
          <a:xfrm>
            <a:off x="479425" y="149225"/>
            <a:ext cx="1125537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0825" indent="-250825" algn="just" defTabSz="914400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</a:rPr>
              <a:t>  (</a:t>
            </a:r>
            <a:r>
              <a:rPr lang="en-US" altLang="zh-CN" sz="2400" b="1">
                <a:solidFill>
                  <a:srgbClr val="FF0000"/>
                </a:solidFill>
                <a:ea typeface="楷体_GB2312" pitchFamily="1" charset="-122"/>
                <a:cs typeface="Times New Roman" panose="02020603050405020304" pitchFamily="18" charset="0"/>
              </a:rPr>
              <a:t>2020·</a:t>
            </a:r>
            <a:r>
              <a:rPr lang="zh-CN" altLang="en-US" sz="2400" b="1">
                <a:solidFill>
                  <a:srgbClr val="FF0000"/>
                </a:solidFill>
                <a:ea typeface="楷体_GB2312" pitchFamily="1" charset="-122"/>
                <a:cs typeface="Times New Roman" panose="02020603050405020304" pitchFamily="18" charset="0"/>
              </a:rPr>
              <a:t>课标全国</a:t>
            </a:r>
            <a:r>
              <a:rPr lang="en-US" altLang="zh-CN" sz="2400" b="1">
                <a:solidFill>
                  <a:srgbClr val="FF0000"/>
                </a:solidFill>
                <a:ea typeface="楷体_GB2312" pitchFamily="1" charset="-122"/>
                <a:cs typeface="Times New Roman" panose="02020603050405020304" pitchFamily="18" charset="0"/>
              </a:rPr>
              <a:t>Ⅰ</a:t>
            </a:r>
            <a:r>
              <a:rPr lang="en-US" altLang="zh-CN" sz="2400" b="1">
                <a:solidFill>
                  <a:srgbClr val="FF0000"/>
                </a:solidFill>
                <a:ea typeface="楷体_GB2312" pitchFamily="1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400" b="1">
                <a:solidFill>
                  <a:srgbClr val="FF0000"/>
                </a:solidFill>
                <a:ea typeface="楷体_GB2312" pitchFamily="1" charset="-122"/>
                <a:cs typeface="Times New Roman" panose="02020603050405020304" pitchFamily="18" charset="0"/>
              </a:rPr>
              <a:t>13</a:t>
            </a:r>
            <a:r>
              <a:rPr lang="en-US" altLang="zh-CN" sz="2400" b="1">
                <a:ea typeface="楷体_GB2312" pitchFamily="1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cs typeface="Times New Roman" panose="02020603050405020304" pitchFamily="18" charset="0"/>
              </a:rPr>
              <a:t>以酚酞为指示剂，用</a:t>
            </a:r>
            <a:r>
              <a:rPr lang="en-US" altLang="zh-CN" sz="2400" b="1">
                <a:cs typeface="Times New Roman" panose="02020603050405020304" pitchFamily="18" charset="0"/>
              </a:rPr>
              <a:t>0.100 0 mol</a:t>
            </a:r>
            <a:r>
              <a:rPr lang="en-US" altLang="zh-CN" sz="2400" b="1">
                <a:ea typeface="Courier New" panose="02070309020205020404" pitchFamily="49" charset="0"/>
                <a:cs typeface="Times New Roman" panose="02020603050405020304" pitchFamily="18" charset="0"/>
              </a:rPr>
              <a:t>·</a:t>
            </a:r>
            <a:r>
              <a:rPr lang="en-US" altLang="zh-CN" sz="2400" b="1">
                <a:cs typeface="Times New Roman" panose="02020603050405020304" pitchFamily="18" charset="0"/>
              </a:rPr>
              <a:t>L</a:t>
            </a:r>
            <a:r>
              <a:rPr lang="zh-CN" altLang="en-US" sz="2400" b="1" baseline="30000"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cs typeface="Times New Roman" panose="02020603050405020304" pitchFamily="18" charset="0"/>
              </a:rPr>
              <a:t>的</a:t>
            </a:r>
            <a:r>
              <a:rPr lang="en-US" altLang="zh-CN" sz="2400" b="1">
                <a:cs typeface="Times New Roman" panose="02020603050405020304" pitchFamily="18" charset="0"/>
              </a:rPr>
              <a:t>NaOH</a:t>
            </a:r>
            <a:r>
              <a:rPr lang="zh-CN" altLang="en-US" sz="2400" b="1">
                <a:cs typeface="Times New Roman" panose="02020603050405020304" pitchFamily="18" charset="0"/>
              </a:rPr>
              <a:t>溶液滴定</a:t>
            </a:r>
            <a:r>
              <a:rPr lang="en-US" altLang="zh-CN" sz="2400" b="1">
                <a:cs typeface="Times New Roman" panose="02020603050405020304" pitchFamily="18" charset="0"/>
              </a:rPr>
              <a:t>20.00 mL</a:t>
            </a:r>
            <a:r>
              <a:rPr lang="zh-CN" altLang="en-US" sz="2400" b="1">
                <a:cs typeface="Times New Roman" panose="02020603050405020304" pitchFamily="18" charset="0"/>
              </a:rPr>
              <a:t>未知浓度的二元酸</a:t>
            </a:r>
            <a:r>
              <a:rPr lang="en-US" altLang="zh-CN" sz="2400" b="1"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cs typeface="Times New Roman" panose="02020603050405020304" pitchFamily="18" charset="0"/>
              </a:rPr>
              <a:t>溶液。溶液中，</a:t>
            </a:r>
            <a:r>
              <a:rPr lang="en-US" altLang="zh-CN" sz="2400" b="1"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cs typeface="Times New Roman" panose="02020603050405020304" pitchFamily="18" charset="0"/>
              </a:rPr>
              <a:t>、分布系数</a:t>
            </a:r>
            <a:r>
              <a:rPr lang="en-US" altLang="zh-CN" sz="2400" b="1" i="1">
                <a:cs typeface="Times New Roman" panose="02020603050405020304" pitchFamily="18" charset="0"/>
              </a:rPr>
              <a:t>δ</a:t>
            </a:r>
            <a:r>
              <a:rPr lang="zh-CN" altLang="en-US" sz="2400" b="1">
                <a:cs typeface="Times New Roman" panose="02020603050405020304" pitchFamily="18" charset="0"/>
              </a:rPr>
              <a:t>随滴加</a:t>
            </a:r>
            <a:r>
              <a:rPr lang="en-US" altLang="zh-CN" sz="2400" b="1">
                <a:cs typeface="Times New Roman" panose="02020603050405020304" pitchFamily="18" charset="0"/>
              </a:rPr>
              <a:t>NaOH</a:t>
            </a:r>
            <a:r>
              <a:rPr lang="zh-CN" altLang="en-US" sz="2400" b="1">
                <a:cs typeface="Times New Roman" panose="02020603050405020304" pitchFamily="18" charset="0"/>
              </a:rPr>
              <a:t>溶液体积</a:t>
            </a:r>
            <a:r>
              <a:rPr lang="en-US" altLang="zh-CN" sz="2400" b="1" i="1"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cs typeface="Times New Roman" panose="02020603050405020304" pitchFamily="18" charset="0"/>
              </a:rPr>
              <a:t>NaOH</a:t>
            </a:r>
            <a:r>
              <a:rPr lang="zh-CN" altLang="en-US" sz="2400" b="1">
                <a:cs typeface="Times New Roman" panose="02020603050405020304" pitchFamily="18" charset="0"/>
              </a:rPr>
              <a:t>的变化关系如图所示。</a:t>
            </a:r>
            <a:endParaRPr lang="zh-CN" altLang="en-US" sz="1000"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71" name="对象 1"/>
          <p:cNvGraphicFramePr>
            <a:graphicFrameLocks noChangeAspect="1"/>
          </p:cNvGraphicFramePr>
          <p:nvPr/>
        </p:nvGraphicFramePr>
        <p:xfrm>
          <a:off x="825342" y="2158365"/>
          <a:ext cx="9438005" cy="60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9441180" imgH="601980" progId="Word.Document.8">
                  <p:embed/>
                </p:oleObj>
              </mc:Choice>
              <mc:Fallback>
                <p:oleObj name="" r:id="rId1" imgW="9441180" imgH="6019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5342" y="2158365"/>
                        <a:ext cx="9438005" cy="601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5" descr="20HX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5" y="3070225"/>
            <a:ext cx="4329113" cy="300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矩形 1"/>
          <p:cNvSpPr/>
          <p:nvPr/>
        </p:nvSpPr>
        <p:spPr>
          <a:xfrm>
            <a:off x="5016500" y="2925763"/>
            <a:ext cx="6767513" cy="283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lstStyle/>
          <a:p>
            <a:pPr algn="just" defTabSz="914400">
              <a:lnSpc>
                <a:spcPct val="150000"/>
              </a:lnSpc>
              <a:tabLst>
                <a:tab pos="2700655" algn="l"/>
              </a:tabLst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下列叙述正确的是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en-US" sz="10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914400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A.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代表</a:t>
            </a:r>
            <a:r>
              <a:rPr lang="en-US" altLang="zh-CN" sz="2400" b="1" i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(H</a:t>
            </a:r>
            <a:r>
              <a:rPr lang="en-US" altLang="zh-CN" sz="2400" b="1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A)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，曲线</a:t>
            </a: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代表</a:t>
            </a:r>
            <a:r>
              <a:rPr lang="en-US" altLang="zh-CN" sz="2400" b="1" i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(HA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en-US" sz="10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914400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B.H</a:t>
            </a:r>
            <a:r>
              <a:rPr lang="en-US" altLang="zh-CN" sz="2400" b="1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溶液的浓度为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0.200 0 mol</a:t>
            </a:r>
            <a:r>
              <a:rPr lang="en-US" altLang="zh-CN" sz="2400" b="1">
                <a:latin typeface="Times New Roman" panose="02020603050405020304" pitchFamily="18" charset="0"/>
                <a:ea typeface="Courier New" panose="02070309020205020404" pitchFamily="49" charset="0"/>
              </a:rPr>
              <a:t>·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L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endParaRPr lang="zh-CN" altLang="en-US" sz="24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914400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C.HA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的电离常数</a:t>
            </a:r>
            <a:r>
              <a:rPr lang="en-US" altLang="zh-CN" sz="2400" b="1" i="1">
                <a:latin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altLang="zh-CN" sz="2400" b="1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1.0</a:t>
            </a: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endParaRPr lang="zh-CN" altLang="en-US" sz="10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defTabSz="914400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D.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滴定终点时，溶液中</a:t>
            </a:r>
            <a:r>
              <a:rPr lang="en-US" altLang="zh-CN" sz="2400" b="1" i="1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(Na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)&lt;2</a:t>
            </a:r>
            <a:r>
              <a:rPr lang="en-US" altLang="zh-CN" sz="2400" b="1" i="1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(A</a:t>
            </a:r>
            <a:r>
              <a:rPr lang="en-US" altLang="zh-CN" sz="2400" b="1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(HA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en-US" sz="1000">
              <a:latin typeface="宋体" panose="02010600030101010101" pitchFamily="2" charset="-122"/>
              <a:ea typeface="Courier New" panose="02070309020205020404" pitchFamily="49" charset="0"/>
            </a:endParaRPr>
          </a:p>
        </p:txBody>
      </p:sp>
      <p:graphicFrame>
        <p:nvGraphicFramePr>
          <p:cNvPr id="2" name="对象 -2147482623"/>
          <p:cNvGraphicFramePr>
            <a:graphicFrameLocks noChangeAspect="1"/>
          </p:cNvGraphicFramePr>
          <p:nvPr/>
        </p:nvGraphicFramePr>
        <p:xfrm>
          <a:off x="3806508" y="1781175"/>
          <a:ext cx="4379595" cy="95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4" imgW="4394200" imgH="977900" progId="Equation.KSEE3">
                  <p:embed/>
                </p:oleObj>
              </mc:Choice>
              <mc:Fallback>
                <p:oleObj name="" r:id="rId4" imgW="4394200" imgH="977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6508" y="1781175"/>
                        <a:ext cx="4379595" cy="950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/>
          <p:nvPr/>
        </p:nvSpPr>
        <p:spPr>
          <a:xfrm>
            <a:off x="479425" y="800100"/>
            <a:ext cx="112553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0825" indent="-250825" algn="just" defTabSz="914400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400" b="1">
                <a:latin typeface="Times New Roman" panose="02020603050405020304" pitchFamily="18" charset="0"/>
                <a:ea typeface="楷体_GB2312" pitchFamily="1" charset="-122"/>
              </a:rPr>
              <a:t>   (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  <a:cs typeface="Times New Roman" panose="02020603050405020304" pitchFamily="18" charset="0"/>
              </a:rPr>
              <a:t>2017·课标</a:t>
            </a:r>
            <a:r>
              <a:rPr lang="en-US" altLang="zh-CN" sz="2400" b="1">
                <a:solidFill>
                  <a:srgbClr val="FF0000"/>
                </a:solidFill>
                <a:ea typeface="楷体_GB2312" pitchFamily="1" charset="-122"/>
                <a:cs typeface="Times New Roman" panose="02020603050405020304" pitchFamily="18" charset="0"/>
              </a:rPr>
              <a:t>Ⅰ</a:t>
            </a:r>
            <a:r>
              <a:rPr lang="en-US" altLang="zh-CN" sz="2400" b="1">
                <a:solidFill>
                  <a:srgbClr val="FF0000"/>
                </a:solidFill>
                <a:ea typeface="楷体_GB2312" pitchFamily="1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  <a:cs typeface="Times New Roman" panose="02020603050405020304" pitchFamily="18" charset="0"/>
              </a:rPr>
              <a:t>13</a:t>
            </a:r>
            <a:r>
              <a:rPr lang="en-US" altLang="zh-CN" sz="2400" b="1">
                <a:latin typeface="Times New Roman" panose="02020603050405020304" pitchFamily="18" charset="0"/>
                <a:ea typeface="楷体_GB2312" pitchFamily="1" charset="-122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常温下将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NaOH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溶液滴加到己二酸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(H</a:t>
            </a:r>
            <a:r>
              <a:rPr lang="en-US" altLang="zh-CN" sz="2400" b="1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X)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溶液中，混合溶液的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pH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与离子浓度变化的关系如图所示。下列叙述错误的是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en-US" sz="1000" b="1">
              <a:latin typeface="宋体" panose="02010600030101010101" pitchFamily="2" charset="-122"/>
              <a:ea typeface="Courier New" panose="02070309020205020404" pitchFamily="49" charset="0"/>
            </a:endParaRPr>
          </a:p>
        </p:txBody>
      </p:sp>
      <p:pic>
        <p:nvPicPr>
          <p:cNvPr id="4099" name="Picture 4" descr="17GH4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6488" y="2047875"/>
            <a:ext cx="4143375" cy="32051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55199" y="2157254"/>
          <a:ext cx="9217025" cy="343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3" imgW="9227820" imgH="3451860" progId="Word.Document.8">
                  <p:embed/>
                </p:oleObj>
              </mc:Choice>
              <mc:Fallback>
                <p:oleObj name="" r:id="rId3" imgW="9227820" imgH="3451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199" y="2157254"/>
                        <a:ext cx="9217025" cy="34309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7080" y="2854325"/>
            <a:ext cx="8352790" cy="3310890"/>
          </a:xfrm>
          <a:prstGeom prst="rect">
            <a:avLst/>
          </a:prstGeom>
          <a:ln w="4762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7080" y="332740"/>
            <a:ext cx="2708910" cy="645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分布分数</a:t>
            </a:r>
            <a:r>
              <a:rPr lang="en-US" altLang="zh-CN" sz="3600" b="1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27125" y="980440"/>
            <a:ext cx="9947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酸碱平衡体系中，各种酸碱组分的平衡浓度占总浓度的分数</a:t>
            </a:r>
            <a:endParaRPr lang="zh-CN" altLang="en-US" b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7166" y="1624631"/>
            <a:ext cx="5667267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一元酸溶液中各种型体的分布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7080" y="2181225"/>
            <a:ext cx="7849870" cy="706120"/>
            <a:chOff x="1208" y="3435"/>
            <a:chExt cx="12362" cy="1112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208" y="3477"/>
              <a:ext cx="12363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100" tIns="46050" rIns="92100" bIns="4605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                  </a:t>
              </a:r>
              <a:r>
                <a:rPr kumimoji="1" lang="en-US" altLang="zh-CN" sz="280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HA</a:t>
              </a:r>
              <a:r>
                <a:rPr kumimoji="1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kumimoji="1"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8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+ A</a:t>
              </a:r>
              <a:r>
                <a:rPr kumimoji="1" lang="en-US" altLang="zh-CN" sz="28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kumimoji="1"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971" y="3435"/>
              <a:ext cx="100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ea typeface="微软雅黑" panose="020B0503020204020204" charset="-122"/>
                  <a:cs typeface="Times New Roman" panose="02020603050405020304" pitchFamily="18" charset="0"/>
                </a:rPr>
                <a:t>⇌</a:t>
              </a:r>
              <a:endParaRPr lang="en-US" altLang="zh-CN" sz="4000"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72808" y="3015616"/>
          <a:ext cx="2747010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1" imgW="2768600" imgH="862965" progId="Equation.KSEE3">
                  <p:embed/>
                </p:oleObj>
              </mc:Choice>
              <mc:Fallback>
                <p:oleObj name="" r:id="rId1" imgW="2768600" imgH="8629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72808" y="3015616"/>
                        <a:ext cx="2747010" cy="835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644265" y="3040698"/>
          <a:ext cx="1529080" cy="121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3" imgW="1548765" imgH="1244600" progId="Equation.KSEE3">
                  <p:embed/>
                </p:oleObj>
              </mc:Choice>
              <mc:Fallback>
                <p:oleObj name="" r:id="rId3" imgW="1548765" imgH="1244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4265" y="3040698"/>
                        <a:ext cx="1529080" cy="121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内容占位符 10"/>
          <p:cNvGraphicFramePr>
            <a:graphicFrameLocks noChangeAspect="1"/>
          </p:cNvGraphicFramePr>
          <p:nvPr>
            <p:ph sz="half" idx="2"/>
          </p:nvPr>
        </p:nvGraphicFramePr>
        <p:xfrm>
          <a:off x="5396238" y="3058319"/>
          <a:ext cx="1466215" cy="118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5" imgW="1485900" imgH="1206500" progId="Equation.KSEE3">
                  <p:embed/>
                </p:oleObj>
              </mc:Choice>
              <mc:Fallback>
                <p:oleObj name="" r:id="rId5" imgW="1485900" imgH="1206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6238" y="3058319"/>
                        <a:ext cx="1466215" cy="1182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123431" y="3016250"/>
          <a:ext cx="1719580" cy="83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7" imgW="1739900" imgH="862965" progId="Equation.KSEE3">
                  <p:embed/>
                </p:oleObj>
              </mc:Choice>
              <mc:Fallback>
                <p:oleObj name="" r:id="rId7" imgW="1739900" imgH="8629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23431" y="3016250"/>
                        <a:ext cx="1719580" cy="834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899478" y="4762818"/>
          <a:ext cx="2785110" cy="92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9" imgW="2806700" imgH="952500" progId="Equation.KSEE3">
                  <p:embed/>
                </p:oleObj>
              </mc:Choice>
              <mc:Fallback>
                <p:oleObj name="" r:id="rId9" imgW="2806700" imgH="952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9478" y="4762818"/>
                        <a:ext cx="2785110" cy="921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752850" y="4849178"/>
          <a:ext cx="1527810" cy="117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11" imgW="1548765" imgH="1206500" progId="Equation.KSEE3">
                  <p:embed/>
                </p:oleObj>
              </mc:Choice>
              <mc:Fallback>
                <p:oleObj name="" r:id="rId11" imgW="1548765" imgH="1206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52850" y="4849178"/>
                        <a:ext cx="1527810" cy="1179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578475" y="4824413"/>
          <a:ext cx="1464310" cy="115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13" imgW="1485900" imgH="1181100" progId="Equation.KSEE3">
                  <p:embed/>
                </p:oleObj>
              </mc:Choice>
              <mc:Fallback>
                <p:oleObj name="" r:id="rId13" imgW="1485900" imgH="1181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78475" y="4824413"/>
                        <a:ext cx="1464310" cy="1153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172961" y="4830763"/>
          <a:ext cx="1719580" cy="78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15" imgW="1739900" imgH="812800" progId="Equation.KSEE3">
                  <p:embed/>
                </p:oleObj>
              </mc:Choice>
              <mc:Fallback>
                <p:oleObj name="" r:id="rId15" imgW="1739900" imgH="812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72961" y="4830763"/>
                        <a:ext cx="1719580" cy="78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右大括号 26"/>
          <p:cNvSpPr/>
          <p:nvPr/>
        </p:nvSpPr>
        <p:spPr>
          <a:xfrm>
            <a:off x="9265285" y="3430270"/>
            <a:ext cx="144145" cy="1944370"/>
          </a:xfrm>
          <a:prstGeom prst="rightBrace">
            <a:avLst/>
          </a:prstGeom>
          <a:ln w="28575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725660" y="4141470"/>
            <a:ext cx="16954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b="1" i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δ</a:t>
            </a:r>
            <a:r>
              <a:rPr lang="en-US" altLang="zh-CN" b="1" baseline="-25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HA</a:t>
            </a:r>
            <a:r>
              <a:rPr lang="en-US" altLang="zh-CN" b="1" i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+δ</a:t>
            </a:r>
            <a:r>
              <a:rPr lang="en-US" altLang="zh-CN" b="1" baseline="-25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b="1" baseline="30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b="1" i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b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1</a:t>
            </a:r>
            <a:endParaRPr lang="en-US" altLang="zh-CN" b="1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0" name="内容占位符 29"/>
          <p:cNvGraphicFramePr>
            <a:graphicFrameLocks noChangeAspect="1"/>
          </p:cNvGraphicFramePr>
          <p:nvPr>
            <p:ph sz="half" idx="1"/>
          </p:nvPr>
        </p:nvGraphicFramePr>
        <p:xfrm>
          <a:off x="6766878" y="1604328"/>
          <a:ext cx="222948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17" imgW="1676400" imgH="711200" progId="Equation.KSEE3">
                  <p:embed/>
                </p:oleObj>
              </mc:Choice>
              <mc:Fallback>
                <p:oleObj name="" r:id="rId17" imgW="1676400" imgH="711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6878" y="1604328"/>
                        <a:ext cx="222948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26822" y="529519"/>
            <a:ext cx="847421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    由上可知，分布分数是</a:t>
            </a:r>
            <a:r>
              <a:rPr lang="en-US" altLang="zh-CN" b="1" i="1"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b="1" baseline="30000"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的函数，控制</a:t>
            </a:r>
            <a:r>
              <a:rPr lang="en-US" altLang="zh-CN" b="1">
                <a:sym typeface="+mn-ea"/>
              </a:rPr>
              <a:t>pH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值，就可以控制溶液中各型体的浓度。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835" y="5230178"/>
            <a:ext cx="10971213" cy="1144587"/>
          </a:xfrm>
        </p:spPr>
        <p:txBody>
          <a:bodyPr/>
          <a:lstStyle/>
          <a:p>
            <a:pPr algn="just" eaLnBrk="1" hangingPunct="1">
              <a:lnSpc>
                <a:spcPts val="3600"/>
              </a:lnSpc>
            </a:pPr>
            <a:r>
              <a:rPr lang="en-US" altLang="zh-CN" sz="3200" b="1">
                <a:solidFill>
                  <a:srgbClr val="0000FF"/>
                </a:solidFill>
                <a:ea typeface="宋体" panose="02010600030101010101" pitchFamily="2" charset="-122"/>
              </a:rPr>
              <a:t>      </a:t>
            </a:r>
            <a:r>
              <a:rPr lang="zh-CN" altLang="en-US" sz="2800" b="1">
                <a:ea typeface="宋体" panose="02010600030101010101" pitchFamily="2" charset="-122"/>
              </a:rPr>
              <a:t>以溶液的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值为横坐标，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为纵坐标</a:t>
            </a:r>
            <a:r>
              <a:rPr lang="zh-CN" altLang="en-US" sz="2800" b="1">
                <a:ea typeface="宋体" panose="02010600030101010101" pitchFamily="2" charset="-122"/>
              </a:rPr>
              <a:t>作图，即可得到不同存在形式的分布分数随溶液的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en-US" sz="2800" b="1">
                <a:ea typeface="宋体" panose="02010600030101010101" pitchFamily="2" charset="-122"/>
              </a:rPr>
              <a:t>值而变化的曲线，称之为</a:t>
            </a:r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分布曲线。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783205" y="1701800"/>
          <a:ext cx="5411470" cy="330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位图图像" r:id="rId1" imgW="4486275" imgH="2743200" progId="Paint.Picture">
                  <p:embed/>
                </p:oleObj>
              </mc:Choice>
              <mc:Fallback>
                <p:oleObj name="位图图像" r:id="rId1" imgW="4486275" imgH="27432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83205" y="1701800"/>
                        <a:ext cx="5411470" cy="330898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706495" y="1972945"/>
            <a:ext cx="91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41440" y="1972945"/>
            <a:ext cx="91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475" y="3141980"/>
            <a:ext cx="685800" cy="2940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1930" y="2427605"/>
            <a:ext cx="11919585" cy="3747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762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5411" y="261921"/>
            <a:ext cx="5667267" cy="583565"/>
          </a:xfrm>
          <a:prstGeom prst="rect">
            <a:avLst/>
          </a:prstGeom>
          <a:solidFill>
            <a:srgbClr val="0070C0"/>
          </a:solidFill>
          <a:ln w="19050" cmpd="sng">
            <a:solidFill>
              <a:srgbClr val="6600CC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二元酸溶液中各种型体的分布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6" name="内容占位符 35"/>
          <p:cNvGraphicFramePr>
            <a:graphicFrameLocks noChangeAspect="1"/>
          </p:cNvGraphicFramePr>
          <p:nvPr>
            <p:ph sz="half" idx="1"/>
          </p:nvPr>
        </p:nvGraphicFramePr>
        <p:xfrm>
          <a:off x="2185662" y="1472090"/>
          <a:ext cx="2687320" cy="93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1" imgW="2705100" imgH="965200" progId="Equation.KSEE3">
                  <p:embed/>
                </p:oleObj>
              </mc:Choice>
              <mc:Fallback>
                <p:oleObj name="" r:id="rId1" imgW="2705100" imgH="965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85662" y="1472090"/>
                        <a:ext cx="2687320" cy="935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/>
          <p:cNvGraphicFramePr>
            <a:graphicFrameLocks noChangeAspect="1"/>
          </p:cNvGraphicFramePr>
          <p:nvPr/>
        </p:nvGraphicFramePr>
        <p:xfrm>
          <a:off x="6656705" y="1442403"/>
          <a:ext cx="264604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3" imgW="2667000" imgH="1002665" progId="Equation.KSEE3">
                  <p:embed/>
                </p:oleObj>
              </mc:Choice>
              <mc:Fallback>
                <p:oleObj name="" r:id="rId3" imgW="2667000" imgH="10026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6705" y="1442403"/>
                        <a:ext cx="2646045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内容占位符 60"/>
          <p:cNvGraphicFramePr>
            <a:graphicFrameLocks noChangeAspect="1"/>
          </p:cNvGraphicFramePr>
          <p:nvPr>
            <p:ph sz="half" idx="2"/>
          </p:nvPr>
        </p:nvGraphicFramePr>
        <p:xfrm>
          <a:off x="3610301" y="2577942"/>
          <a:ext cx="2378710" cy="101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5" imgW="2400300" imgH="1041400" progId="Equation.KSEE3">
                  <p:embed/>
                </p:oleObj>
              </mc:Choice>
              <mc:Fallback>
                <p:oleObj name="" r:id="rId5" imgW="2400300" imgH="10414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0301" y="2577942"/>
                        <a:ext cx="2378710" cy="1015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/>
        </p:nvGraphicFramePr>
        <p:xfrm>
          <a:off x="5955348" y="2600008"/>
          <a:ext cx="242951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7" imgW="2451100" imgH="1002665" progId="Equation.KSEE3">
                  <p:embed/>
                </p:oleObj>
              </mc:Choice>
              <mc:Fallback>
                <p:oleObj name="" r:id="rId7" imgW="2451100" imgH="10026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55348" y="2600008"/>
                        <a:ext cx="242951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/>
        </p:nvGraphicFramePr>
        <p:xfrm>
          <a:off x="5977574" y="4952048"/>
          <a:ext cx="2428240" cy="102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9" imgW="2451100" imgH="1054100" progId="Equation.KSEE3">
                  <p:embed/>
                </p:oleObj>
              </mc:Choice>
              <mc:Fallback>
                <p:oleObj name="" r:id="rId9" imgW="2451100" imgH="1054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77574" y="4952048"/>
                        <a:ext cx="2428240" cy="102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对象 71"/>
          <p:cNvGraphicFramePr>
            <a:graphicFrameLocks noChangeAspect="1"/>
          </p:cNvGraphicFramePr>
          <p:nvPr/>
        </p:nvGraphicFramePr>
        <p:xfrm>
          <a:off x="8349298" y="2562226"/>
          <a:ext cx="3584575" cy="72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11" imgW="3606165" imgH="762000" progId="Equation.KSEE3">
                  <p:embed/>
                </p:oleObj>
              </mc:Choice>
              <mc:Fallback>
                <p:oleObj name="" r:id="rId11" imgW="3606165" imgH="762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49298" y="2562226"/>
                        <a:ext cx="3584575" cy="721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对象 73"/>
          <p:cNvGraphicFramePr>
            <a:graphicFrameLocks noChangeAspect="1"/>
          </p:cNvGraphicFramePr>
          <p:nvPr/>
        </p:nvGraphicFramePr>
        <p:xfrm>
          <a:off x="375920" y="4943476"/>
          <a:ext cx="33242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" r:id="rId13" imgW="3340100" imgH="698500" progId="Equation.KSEE3">
                  <p:embed/>
                </p:oleObj>
              </mc:Choice>
              <mc:Fallback>
                <p:oleObj name="" r:id="rId13" imgW="3340100" imgH="698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5920" y="4943476"/>
                        <a:ext cx="332422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对象 77"/>
          <p:cNvGraphicFramePr>
            <a:graphicFrameLocks noChangeAspect="1"/>
          </p:cNvGraphicFramePr>
          <p:nvPr/>
        </p:nvGraphicFramePr>
        <p:xfrm>
          <a:off x="3662688" y="4977289"/>
          <a:ext cx="2378075" cy="98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" r:id="rId15" imgW="2400300" imgH="1016000" progId="Equation.KSEE3">
                  <p:embed/>
                </p:oleObj>
              </mc:Choice>
              <mc:Fallback>
                <p:oleObj name="" r:id="rId15" imgW="2400300" imgH="1016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62688" y="4977289"/>
                        <a:ext cx="2378075" cy="989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/>
          <p:cNvGraphicFramePr>
            <a:graphicFrameLocks noChangeAspect="1"/>
          </p:cNvGraphicFramePr>
          <p:nvPr/>
        </p:nvGraphicFramePr>
        <p:xfrm>
          <a:off x="3751580" y="3761740"/>
          <a:ext cx="2390775" cy="100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" r:id="rId17" imgW="2413000" imgH="1028700" progId="Equation.KSEE3">
                  <p:embed/>
                </p:oleObj>
              </mc:Choice>
              <mc:Fallback>
                <p:oleObj name="" r:id="rId17" imgW="2413000" imgH="1028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51580" y="3761740"/>
                        <a:ext cx="2390775" cy="1000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81"/>
          <p:cNvGraphicFramePr>
            <a:graphicFrameLocks noChangeAspect="1"/>
          </p:cNvGraphicFramePr>
          <p:nvPr/>
        </p:nvGraphicFramePr>
        <p:xfrm>
          <a:off x="6180138" y="3752851"/>
          <a:ext cx="20986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" r:id="rId19" imgW="2120900" imgH="1066800" progId="Equation.KSEE3">
                  <p:embed/>
                </p:oleObj>
              </mc:Choice>
              <mc:Fallback>
                <p:oleObj name="" r:id="rId19" imgW="2120900" imgH="1066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80138" y="3752851"/>
                        <a:ext cx="20986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/>
        </p:nvGraphicFramePr>
        <p:xfrm>
          <a:off x="8329930" y="4969828"/>
          <a:ext cx="3583940" cy="66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" r:id="rId21" imgW="3606165" imgH="698500" progId="Equation.KSEE3">
                  <p:embed/>
                </p:oleObj>
              </mc:Choice>
              <mc:Fallback>
                <p:oleObj name="" r:id="rId21" imgW="3606165" imgH="698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329930" y="4969828"/>
                        <a:ext cx="3583940" cy="66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对象 86"/>
          <p:cNvGraphicFramePr>
            <a:graphicFrameLocks noChangeAspect="1"/>
          </p:cNvGraphicFramePr>
          <p:nvPr/>
        </p:nvGraphicFramePr>
        <p:xfrm>
          <a:off x="8249287" y="3733483"/>
          <a:ext cx="3585210" cy="72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" r:id="rId23" imgW="3606165" imgH="762000" progId="Equation.KSEE3">
                  <p:embed/>
                </p:oleObj>
              </mc:Choice>
              <mc:Fallback>
                <p:oleObj name="" r:id="rId23" imgW="3606165" imgH="762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49287" y="3733483"/>
                        <a:ext cx="3585210" cy="722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对象 88"/>
          <p:cNvGraphicFramePr>
            <a:graphicFrameLocks noChangeAspect="1"/>
          </p:cNvGraphicFramePr>
          <p:nvPr/>
        </p:nvGraphicFramePr>
        <p:xfrm>
          <a:off x="373380" y="3742373"/>
          <a:ext cx="3356610" cy="66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" r:id="rId25" imgW="3377565" imgH="698500" progId="Equation.KSEE3">
                  <p:embed/>
                </p:oleObj>
              </mc:Choice>
              <mc:Fallback>
                <p:oleObj name="" r:id="rId25" imgW="3377565" imgH="698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73380" y="3742373"/>
                        <a:ext cx="3356610" cy="66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-312420" y="909955"/>
            <a:ext cx="7850505" cy="706755"/>
            <a:chOff x="1208" y="3435"/>
            <a:chExt cx="12363" cy="1113"/>
          </a:xfrm>
        </p:grpSpPr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1208" y="3477"/>
              <a:ext cx="12363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100" tIns="46050" rIns="92100" bIns="4605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                  </a:t>
              </a:r>
              <a:r>
                <a:rPr kumimoji="1" lang="en-US" altLang="zh-CN" sz="280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800" baseline="-2500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r>
                <a:rPr kumimoji="1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kumimoji="1"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8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+ HA</a:t>
              </a:r>
              <a:r>
                <a:rPr kumimoji="1" lang="en-US" altLang="zh-CN" sz="28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kumimoji="1"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97" y="3435"/>
              <a:ext cx="100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ea typeface="微软雅黑" panose="020B0503020204020204" charset="-122"/>
                  <a:cs typeface="Times New Roman" panose="02020603050405020304" pitchFamily="18" charset="0"/>
                </a:rPr>
                <a:t>⇌</a:t>
              </a:r>
              <a:endParaRPr lang="en-US" altLang="zh-CN" sz="4000"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40225" y="838200"/>
            <a:ext cx="7850505" cy="706755"/>
            <a:chOff x="1208" y="3435"/>
            <a:chExt cx="12363" cy="1113"/>
          </a:xfrm>
        </p:grpSpPr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208" y="3477"/>
              <a:ext cx="12363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100" tIns="46050" rIns="92100" bIns="4605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                  </a:t>
              </a:r>
              <a:r>
                <a:rPr kumimoji="1" lang="en-US" altLang="zh-CN" sz="280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HA</a:t>
              </a:r>
              <a:r>
                <a:rPr kumimoji="1" lang="en-US" altLang="zh-CN" sz="2800" baseline="3000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r>
                <a:rPr kumimoji="1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kumimoji="1"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8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+ A</a:t>
              </a:r>
              <a:r>
                <a:rPr kumimoji="1" lang="en-US" altLang="zh-CN" sz="28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2-</a:t>
              </a:r>
              <a:endParaRPr kumimoji="1"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97" y="3435"/>
              <a:ext cx="100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ea typeface="微软雅黑" panose="020B0503020204020204" charset="-122"/>
                  <a:cs typeface="Times New Roman" panose="02020603050405020304" pitchFamily="18" charset="0"/>
                </a:rPr>
                <a:t>⇌</a:t>
              </a:r>
              <a:endParaRPr lang="en-US" altLang="zh-CN" sz="4000"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9398" y="2578100"/>
          <a:ext cx="3375660" cy="65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" r:id="rId27" imgW="3390900" imgH="673100" progId="Equation.KSEE3">
                  <p:embed/>
                </p:oleObj>
              </mc:Choice>
              <mc:Fallback>
                <p:oleObj name="" r:id="rId27" imgW="3390900" imgH="673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59398" y="2578100"/>
                        <a:ext cx="3375660" cy="65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165" y="3239135"/>
          <a:ext cx="91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" r:id="rId29" imgW="914400" imgH="381000" progId="Equation.KSEE3">
                  <p:embed/>
                </p:oleObj>
              </mc:Choice>
              <mc:Fallback>
                <p:oleObj name="" r:id="rId29" imgW="914400" imgH="381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38165" y="3239135"/>
                        <a:ext cx="914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545" y="4663123"/>
            <a:ext cx="10971213" cy="1144587"/>
          </a:xfrm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分布曲线与溶液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关系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450045" y="828308"/>
          <a:ext cx="5224082" cy="383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位图图像" r:id="rId1" imgW="4867275" imgH="3228975" progId="PBrush">
                  <p:embed/>
                </p:oleObj>
              </mc:Choice>
              <mc:Fallback>
                <p:oleObj name="位图图像" r:id="rId1" imgW="4867275" imgH="322897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50045" y="828308"/>
                        <a:ext cx="5224082" cy="383528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3797935" y="828040"/>
            <a:ext cx="8318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b="1" baseline="-25000"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b="1">
                <a:cs typeface="Times New Roman" panose="02020603050405020304" pitchFamily="18" charset="0"/>
                <a:sym typeface="+mn-ea"/>
              </a:rPr>
              <a:t>A</a:t>
            </a:r>
            <a:endParaRPr lang="zh-CN" altLang="en-US"/>
          </a:p>
        </p:txBody>
      </p:sp>
      <p:pic>
        <p:nvPicPr>
          <p:cNvPr id="18" name="内容占位符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65" y="1272540"/>
            <a:ext cx="278765" cy="32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内容占位符 16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8115" y="1487805"/>
            <a:ext cx="23622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5" y="1286510"/>
            <a:ext cx="236220" cy="3581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093970" y="828040"/>
            <a:ext cx="7931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>
                <a:cs typeface="Times New Roman" panose="02020603050405020304" pitchFamily="18" charset="0"/>
                <a:sym typeface="+mn-ea"/>
              </a:rPr>
              <a:t>HA</a:t>
            </a:r>
            <a:r>
              <a:rPr lang="en-US" altLang="zh-CN" b="1" baseline="30000">
                <a:cs typeface="Times New Roman" panose="02020603050405020304" pitchFamily="18" charset="0"/>
                <a:sym typeface="+mn-ea"/>
              </a:rPr>
              <a:t>-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218045" y="911225"/>
            <a:ext cx="66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b="1" baseline="30000">
                <a:cs typeface="Times New Roman" panose="02020603050405020304" pitchFamily="18" charset="0"/>
                <a:sym typeface="+mn-ea"/>
              </a:rPr>
              <a:t>2-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519420" y="810260"/>
            <a:ext cx="5760720" cy="3445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12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15415" y="910590"/>
            <a:ext cx="2952115" cy="28149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762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2" name="对象 71"/>
          <p:cNvGraphicFramePr>
            <a:graphicFrameLocks noChangeAspect="1"/>
          </p:cNvGraphicFramePr>
          <p:nvPr/>
        </p:nvGraphicFramePr>
        <p:xfrm>
          <a:off x="5692458" y="929005"/>
          <a:ext cx="5226685" cy="91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" r:id="rId1" imgW="5257800" imgH="965200" progId="Equation.KSEE3">
                  <p:embed/>
                </p:oleObj>
              </mc:Choice>
              <mc:Fallback>
                <p:oleObj name="" r:id="rId1" imgW="5257800" imgH="965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92458" y="929005"/>
                        <a:ext cx="5226685" cy="915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对象 86"/>
          <p:cNvGraphicFramePr>
            <a:graphicFrameLocks noChangeAspect="1"/>
          </p:cNvGraphicFramePr>
          <p:nvPr/>
        </p:nvGraphicFramePr>
        <p:xfrm>
          <a:off x="5697539" y="1936433"/>
          <a:ext cx="5253355" cy="91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" r:id="rId3" imgW="5283200" imgH="965200" progId="Equation.KSEE3">
                  <p:embed/>
                </p:oleObj>
              </mc:Choice>
              <mc:Fallback>
                <p:oleObj name="" r:id="rId3" imgW="5283200" imgH="965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7539" y="1936433"/>
                        <a:ext cx="5253355" cy="91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/>
        </p:nvGraphicFramePr>
        <p:xfrm>
          <a:off x="5695951" y="3191193"/>
          <a:ext cx="5151120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" r:id="rId5" imgW="5181600" imgH="876300" progId="Equation.KSEE3">
                  <p:embed/>
                </p:oleObj>
              </mc:Choice>
              <mc:Fallback>
                <p:oleObj name="" r:id="rId5" imgW="5181600" imgH="8763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5951" y="3191193"/>
                        <a:ext cx="5151120" cy="83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内容占位符 10"/>
          <p:cNvGraphicFramePr>
            <a:graphicFrameLocks noChangeAspect="1"/>
          </p:cNvGraphicFramePr>
          <p:nvPr>
            <p:ph sz="half" idx="1"/>
          </p:nvPr>
        </p:nvGraphicFramePr>
        <p:xfrm>
          <a:off x="1765292" y="2468722"/>
          <a:ext cx="2372360" cy="92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" r:id="rId7" imgW="2400300" imgH="952500" progId="Equation.KSEE3">
                  <p:embed/>
                </p:oleObj>
              </mc:Choice>
              <mc:Fallback>
                <p:oleObj name="" r:id="rId7" imgW="2400300" imgH="952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5292" y="2468722"/>
                        <a:ext cx="2372360" cy="921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796424" y="1245077"/>
          <a:ext cx="233489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" r:id="rId9" imgW="2362200" imgH="862965" progId="Equation.KSEE3">
                  <p:embed/>
                </p:oleObj>
              </mc:Choice>
              <mc:Fallback>
                <p:oleObj name="" r:id="rId9" imgW="2362200" imgH="8629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6424" y="1245077"/>
                        <a:ext cx="2334895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3503295" y="4942205"/>
            <a:ext cx="7624445" cy="9531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b="1"/>
              <a:t>能否从一元酸和二元酸的分布分数中找到规律，</a:t>
            </a:r>
            <a:endParaRPr lang="zh-CN" altLang="en-US" b="1"/>
          </a:p>
          <a:p>
            <a:r>
              <a:rPr lang="zh-CN" altLang="en-US" b="1"/>
              <a:t>直接写出三元酸的分布分数？</a:t>
            </a:r>
            <a:endParaRPr lang="zh-CN" altLang="en-US" b="1"/>
          </a:p>
        </p:txBody>
      </p:sp>
      <p:pic>
        <p:nvPicPr>
          <p:cNvPr id="4" name="内容占位符 3" descr="111402394990"/>
          <p:cNvPicPr>
            <a:picLocks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1847215" y="4438650"/>
            <a:ext cx="1462405" cy="17506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SHADOW_SCHEMECOLOR_INDEX" val="5"/>
  <p:tag name="KSO_WM_UNIT_SHADOW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d8473219-8a4c-41f3-8f89-b0fb5e55b61d}"/>
</p:tagLst>
</file>

<file path=ppt/tags/tag2.xml><?xml version="1.0" encoding="utf-8"?>
<p:tagLst xmlns:p="http://schemas.openxmlformats.org/presentationml/2006/main">
  <p:tag name="KSO_WM_UNIT_TABLE_BEAUTIFY" val="smartTable{d7a3f40e-db6c-4b4f-8211-676e31f8c0bf}"/>
</p:tagLst>
</file>

<file path=ppt/tags/tag3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4.xml><?xml version="1.0" encoding="utf-8"?>
<p:tagLst xmlns:p="http://schemas.openxmlformats.org/presentationml/2006/main">
  <p:tag name="KSO_WM_UNIT_PLACING_PICTURE_USER_VIEWPORT" val="{&quot;height&quot;:5047.500787401575,&quot;width&quot;:6525}"/>
</p:tagLst>
</file>

<file path=ppt/tags/tag5.xml><?xml version="1.0" encoding="utf-8"?>
<p:tagLst xmlns:p="http://schemas.openxmlformats.org/presentationml/2006/main">
  <p:tag name="KSO_WM_UNIT_PLACING_PICTURE_USER_VIEWPORT" val="{&quot;height&quot;:4825,&quot;width&quot;:8466}"/>
</p:tagLst>
</file>

<file path=ppt/theme/theme1.xml><?xml version="1.0" encoding="utf-8"?>
<a:theme xmlns:a="http://schemas.openxmlformats.org/drawingml/2006/main" name="书籍进步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216606"/>
      </a:accent1>
      <a:accent2>
        <a:srgbClr val="669900"/>
      </a:accent2>
      <a:accent3>
        <a:srgbClr val="FFFFFF"/>
      </a:accent3>
      <a:accent4>
        <a:srgbClr val="000000"/>
      </a:accent4>
      <a:accent5>
        <a:srgbClr val="ABB9AA"/>
      </a:accent5>
      <a:accent6>
        <a:srgbClr val="5B8900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216606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ABB9AA"/>
        </a:accent5>
        <a:accent6>
          <a:srgbClr val="5B8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4847</Words>
  <Application>WPS 演示</Application>
  <PresentationFormat/>
  <Paragraphs>324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79</vt:i4>
      </vt:variant>
      <vt:variant>
        <vt:lpstr>幻灯片标题</vt:lpstr>
      </vt:variant>
      <vt:variant>
        <vt:i4>21</vt:i4>
      </vt:variant>
    </vt:vector>
  </HeadingPairs>
  <TitlesOfParts>
    <vt:vector size="119" baseType="lpstr">
      <vt:lpstr>Arial</vt:lpstr>
      <vt:lpstr>宋体</vt:lpstr>
      <vt:lpstr>Wingdings</vt:lpstr>
      <vt:lpstr>Times New Roman</vt:lpstr>
      <vt:lpstr>Cambria</vt:lpstr>
      <vt:lpstr>楷体_GB2312</vt:lpstr>
      <vt:lpstr>新宋体</vt:lpstr>
      <vt:lpstr>迷你简毡笔黑</vt:lpstr>
      <vt:lpstr>微软雅黑</vt:lpstr>
      <vt:lpstr>Times New Roman</vt:lpstr>
      <vt:lpstr>Courier New</vt:lpstr>
      <vt:lpstr>黑体</vt:lpstr>
      <vt:lpstr>Arial Unicode MS</vt:lpstr>
      <vt:lpstr>华文中宋</vt:lpstr>
      <vt:lpstr>MingLiU</vt:lpstr>
      <vt:lpstr>MingLiU-ExtB</vt:lpstr>
      <vt:lpstr>Calibri</vt:lpstr>
      <vt:lpstr>Verdana</vt:lpstr>
      <vt:lpstr>书籍进步</vt:lpstr>
      <vt:lpstr>Word.Document.8</vt:lpstr>
      <vt:lpstr>Equation.KSEE3</vt:lpstr>
      <vt:lpstr>Equation.KSEE3</vt:lpstr>
      <vt:lpstr>Equation.KSEE3</vt:lpstr>
      <vt:lpstr>Paint.Picture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PBrush</vt:lpstr>
      <vt:lpstr>Word.Document.8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Word.Picture.8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以溶液的pH值为横坐标， δ为纵坐标作图，即可得到不同存在形式的分布分数随溶液的pH值而变化的曲线，称之为分布曲线。</vt:lpstr>
      <vt:lpstr>PowerPoint 演示文稿</vt:lpstr>
      <vt:lpstr>  H2A分布曲线与溶液pH关系</vt:lpstr>
      <vt:lpstr>PowerPoint 演示文稿</vt:lpstr>
      <vt:lpstr>PowerPoint 演示文稿</vt:lpstr>
      <vt:lpstr>  H3PO4分布曲线与溶液pH关系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静心室主人</cp:lastModifiedBy>
  <cp:revision>5</cp:revision>
  <cp:lastPrinted>2022-03-23T09:41:00Z</cp:lastPrinted>
  <dcterms:created xsi:type="dcterms:W3CDTF">2022-03-23T09:41:00Z</dcterms:created>
  <dcterms:modified xsi:type="dcterms:W3CDTF">2022-03-25T01:44:58Z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2052-11.1.0.11365</vt:lpwstr>
  </property>
  <property fmtid="{D5CDD505-2E9C-101B-9397-08002B2CF9AE}" pid="7" name="ICV">
    <vt:lpwstr>3D63C2642E2C4F5B85028F4BB2B8D903</vt:lpwstr>
  </property>
</Properties>
</file>