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docx" ContentType="application/vnd.openxmlformats-officedocument.wordprocessingml.document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1" r:id="rId3"/>
    <p:sldId id="350" r:id="rId4"/>
    <p:sldId id="436" r:id="rId6"/>
    <p:sldId id="439" r:id="rId7"/>
    <p:sldId id="441" r:id="rId8"/>
    <p:sldId id="442" r:id="rId9"/>
    <p:sldId id="443" r:id="rId10"/>
    <p:sldId id="444" r:id="rId11"/>
    <p:sldId id="445" r:id="rId12"/>
    <p:sldId id="446" r:id="rId13"/>
    <p:sldId id="455" r:id="rId14"/>
    <p:sldId id="457" r:id="rId15"/>
    <p:sldId id="458" r:id="rId16"/>
    <p:sldId id="459" r:id="rId17"/>
    <p:sldId id="448" r:id="rId18"/>
    <p:sldId id="449" r:id="rId19"/>
    <p:sldId id="450" r:id="rId20"/>
    <p:sldId id="460" r:id="rId21"/>
    <p:sldId id="461" r:id="rId22"/>
    <p:sldId id="462" r:id="rId2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00"/>
    <a:srgbClr val="FFE389"/>
    <a:srgbClr val="E75E22"/>
    <a:srgbClr val="FFEDAB"/>
    <a:srgbClr val="CD242B"/>
    <a:srgbClr val="DEB203"/>
    <a:srgbClr val="5FBA0F"/>
    <a:srgbClr val="FC922C"/>
    <a:srgbClr val="4F81B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494" autoAdjust="0"/>
  </p:normalViewPr>
  <p:slideViewPr>
    <p:cSldViewPr>
      <p:cViewPr varScale="1">
        <p:scale>
          <a:sx n="86" d="100"/>
          <a:sy n="86" d="100"/>
        </p:scale>
        <p:origin x="774" y="60"/>
      </p:cViewPr>
      <p:guideLst>
        <p:guide orient="horz" pos="89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32F2FF-E950-4B22-9A88-7B1E5055B9C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46F20-7861-4E56-87FF-6B60CC2B2FD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CDA0-C5B9-4575-BF61-24A5D453C20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CC48B-79F0-4597-AB43-B533497564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CDA0-C5B9-4575-BF61-24A5D453C20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CC48B-79F0-4597-AB43-B533497564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CDA0-C5B9-4575-BF61-24A5D453C20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CC48B-79F0-4597-AB43-B533497564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节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命题调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热点聚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CDA0-C5B9-4575-BF61-24A5D453C20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CC48B-79F0-4597-AB43-B533497564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CDA0-C5B9-4575-BF61-24A5D453C20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CC48B-79F0-4597-AB43-B533497564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CDA0-C5B9-4575-BF61-24A5D453C20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CC48B-79F0-4597-AB43-B533497564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CDA0-C5B9-4575-BF61-24A5D453C20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CC48B-79F0-4597-AB43-B533497564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CDA0-C5B9-4575-BF61-24A5D453C20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CC48B-79F0-4597-AB43-B533497564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CDA0-C5B9-4575-BF61-24A5D453C20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CC48B-79F0-4597-AB43-B533497564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CDA0-C5B9-4575-BF61-24A5D453C20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CC48B-79F0-4597-AB43-B533497564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CDA0-C5B9-4575-BF61-24A5D453C20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CC48B-79F0-4597-AB43-B533497564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6CDA0-C5B9-4575-BF61-24A5D453C20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CC48B-79F0-4597-AB43-B5334975642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9.xml"/><Relationship Id="rId6" Type="http://schemas.openxmlformats.org/officeDocument/2006/relationships/vmlDrawing" Target="../drawings/vmlDrawing6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9.emf"/><Relationship Id="rId3" Type="http://schemas.openxmlformats.org/officeDocument/2006/relationships/package" Target="../embeddings/Document7.docx"/><Relationship Id="rId2" Type="http://schemas.openxmlformats.org/officeDocument/2006/relationships/slide" Target="slide15.xml"/><Relationship Id="rId1" Type="http://schemas.openxmlformats.org/officeDocument/2006/relationships/slide" Target="slide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0.xml"/><Relationship Id="rId7" Type="http://schemas.openxmlformats.org/officeDocument/2006/relationships/vmlDrawing" Target="../drawings/vmlDrawing7.v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emf"/><Relationship Id="rId3" Type="http://schemas.openxmlformats.org/officeDocument/2006/relationships/package" Target="../embeddings/Document8.docx"/><Relationship Id="rId2" Type="http://schemas.openxmlformats.org/officeDocument/2006/relationships/slide" Target="slide15.xml"/><Relationship Id="rId1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2.png"/><Relationship Id="rId2" Type="http://schemas.openxmlformats.org/officeDocument/2006/relationships/slide" Target="slide15.xml"/><Relationship Id="rId1" Type="http://schemas.openxmlformats.org/officeDocument/2006/relationships/slide" Target="slide10.xml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2.xml"/><Relationship Id="rId6" Type="http://schemas.openxmlformats.org/officeDocument/2006/relationships/vmlDrawing" Target="../drawings/vmlDrawing8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3.emf"/><Relationship Id="rId3" Type="http://schemas.openxmlformats.org/officeDocument/2006/relationships/package" Target="../embeddings/Document9.docx"/><Relationship Id="rId2" Type="http://schemas.openxmlformats.org/officeDocument/2006/relationships/slide" Target="slide15.xml"/><Relationship Id="rId1" Type="http://schemas.openxmlformats.org/officeDocument/2006/relationships/slide" Target="slide10.xml"/></Relationships>
</file>

<file path=ppt/slides/_rels/slide1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3.xml"/><Relationship Id="rId6" Type="http://schemas.openxmlformats.org/officeDocument/2006/relationships/vmlDrawing" Target="../drawings/vmlDrawing9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4.emf"/><Relationship Id="rId3" Type="http://schemas.openxmlformats.org/officeDocument/2006/relationships/package" Target="../embeddings/Document10.docx"/><Relationship Id="rId2" Type="http://schemas.openxmlformats.org/officeDocument/2006/relationships/slide" Target="slide15.xml"/><Relationship Id="rId1" Type="http://schemas.openxmlformats.org/officeDocument/2006/relationships/slide" Target="slide10.xml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5.jpeg"/><Relationship Id="rId2" Type="http://schemas.openxmlformats.org/officeDocument/2006/relationships/slide" Target="slide15.xml"/><Relationship Id="rId1" Type="http://schemas.openxmlformats.org/officeDocument/2006/relationships/slide" Target="slide10.xml"/></Relationships>
</file>

<file path=ppt/slides/_rels/slide16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5.xml"/><Relationship Id="rId6" Type="http://schemas.openxmlformats.org/officeDocument/2006/relationships/vmlDrawing" Target="../drawings/vmlDrawing10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6.emf"/><Relationship Id="rId3" Type="http://schemas.openxmlformats.org/officeDocument/2006/relationships/package" Target="../embeddings/Document11.docx"/><Relationship Id="rId2" Type="http://schemas.openxmlformats.org/officeDocument/2006/relationships/slide" Target="slide15.xml"/><Relationship Id="rId1" Type="http://schemas.openxmlformats.org/officeDocument/2006/relationships/slide" Target="slide10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6.xml"/><Relationship Id="rId7" Type="http://schemas.openxmlformats.org/officeDocument/2006/relationships/vmlDrawing" Target="../drawings/vmlDrawing11.vml"/><Relationship Id="rId6" Type="http://schemas.openxmlformats.org/officeDocument/2006/relationships/slideLayout" Target="../slideLayouts/slideLayout7.xml"/><Relationship Id="rId5" Type="http://schemas.openxmlformats.org/officeDocument/2006/relationships/package" Target="../embeddings/Document13.docx"/><Relationship Id="rId4" Type="http://schemas.openxmlformats.org/officeDocument/2006/relationships/image" Target="../media/image17.emf"/><Relationship Id="rId3" Type="http://schemas.openxmlformats.org/officeDocument/2006/relationships/package" Target="../embeddings/Document12.docx"/><Relationship Id="rId2" Type="http://schemas.openxmlformats.org/officeDocument/2006/relationships/slide" Target="slide15.xml"/><Relationship Id="rId1" Type="http://schemas.openxmlformats.org/officeDocument/2006/relationships/slide" Target="slide10.xml"/></Relationships>
</file>

<file path=ppt/slides/_rels/slide18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7.xml"/><Relationship Id="rId6" Type="http://schemas.openxmlformats.org/officeDocument/2006/relationships/vmlDrawing" Target="../drawings/vmlDrawing12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8.emf"/><Relationship Id="rId3" Type="http://schemas.openxmlformats.org/officeDocument/2006/relationships/package" Target="../embeddings/Document14.docx"/><Relationship Id="rId2" Type="http://schemas.openxmlformats.org/officeDocument/2006/relationships/slide" Target="slide15.xml"/><Relationship Id="rId1" Type="http://schemas.openxmlformats.org/officeDocument/2006/relationships/slide" Target="slide10.xml"/></Relationships>
</file>

<file path=ppt/slides/_rels/slide19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8.xml"/><Relationship Id="rId6" Type="http://schemas.openxmlformats.org/officeDocument/2006/relationships/vmlDrawing" Target="../drawings/vmlDrawing13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9.emf"/><Relationship Id="rId3" Type="http://schemas.openxmlformats.org/officeDocument/2006/relationships/package" Target="../embeddings/Document15.docx"/><Relationship Id="rId2" Type="http://schemas.openxmlformats.org/officeDocument/2006/relationships/slide" Target="slide15.xml"/><Relationship Id="rId1" Type="http://schemas.openxmlformats.org/officeDocument/2006/relationships/slide" Target="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9.xml"/><Relationship Id="rId6" Type="http://schemas.openxmlformats.org/officeDocument/2006/relationships/vmlDrawing" Target="../drawings/vmlDrawing14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0.emf"/><Relationship Id="rId3" Type="http://schemas.openxmlformats.org/officeDocument/2006/relationships/package" Target="../embeddings/Document16.docx"/><Relationship Id="rId2" Type="http://schemas.openxmlformats.org/officeDocument/2006/relationships/slide" Target="slide15.xml"/><Relationship Id="rId1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14.xml"/><Relationship Id="rId4" Type="http://schemas.openxmlformats.org/officeDocument/2006/relationships/image" Target="../media/image4.emf"/><Relationship Id="rId3" Type="http://schemas.openxmlformats.org/officeDocument/2006/relationships/package" Target="../embeddings/Document2.docx"/><Relationship Id="rId2" Type="http://schemas.openxmlformats.org/officeDocument/2006/relationships/image" Target="../media/image3.emf"/><Relationship Id="rId1" Type="http://schemas.openxmlformats.org/officeDocument/2006/relationships/package" Target="../embeddings/Document1.docx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5.emf"/><Relationship Id="rId1" Type="http://schemas.openxmlformats.org/officeDocument/2006/relationships/package" Target="../embeddings/Document3.docx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6.emf"/><Relationship Id="rId1" Type="http://schemas.openxmlformats.org/officeDocument/2006/relationships/package" Target="../embeddings/Document4.docx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7.emf"/><Relationship Id="rId1" Type="http://schemas.openxmlformats.org/officeDocument/2006/relationships/package" Target="../embeddings/Document5.docx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8.emf"/><Relationship Id="rId1" Type="http://schemas.openxmlformats.org/officeDocument/2006/relationships/package" Target="../embeddings/Document6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 idx="4294967295"/>
          </p:nvPr>
        </p:nvSpPr>
        <p:spPr>
          <a:xfrm>
            <a:off x="1259632" y="2852936"/>
            <a:ext cx="7200800" cy="553103"/>
          </a:xfrm>
        </p:spPr>
        <p:txBody>
          <a:bodyPr>
            <a:normAutofit fontScale="90000"/>
          </a:bodyPr>
          <a:lstStyle/>
          <a:p>
            <a:r>
              <a:rPr lang="zh-CN" altLang="en-US" sz="31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专项突破</a:t>
            </a:r>
            <a:r>
              <a:rPr lang="en-US" altLang="zh-CN" sz="31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—</a:t>
            </a:r>
            <a:r>
              <a:rPr lang="zh-CN" altLang="en-US" sz="31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陌生条件下离子方程式的书写</a:t>
            </a:r>
            <a:endParaRPr lang="zh-CN" altLang="zh-CN" sz="31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灯片编号占位符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6" name="椭圆 5">
            <a:hlinkClick r:id="rId1" action="ppaction://hlinksldjump"/>
          </p:cNvPr>
          <p:cNvSpPr/>
          <p:nvPr/>
        </p:nvSpPr>
        <p:spPr>
          <a:xfrm>
            <a:off x="395536" y="1052736"/>
            <a:ext cx="270000" cy="270000"/>
          </a:xfrm>
          <a:prstGeom prst="ellipse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</a:rPr>
              <a:t>1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7" name="椭圆 6">
            <a:hlinkClick r:id="rId2" action="ppaction://hlinksldjump"/>
          </p:cNvPr>
          <p:cNvSpPr/>
          <p:nvPr/>
        </p:nvSpPr>
        <p:spPr>
          <a:xfrm>
            <a:off x="728573" y="1052736"/>
            <a:ext cx="270000" cy="270000"/>
          </a:xfrm>
          <a:prstGeom prst="ellipse">
            <a:avLst/>
          </a:prstGeom>
          <a:solidFill>
            <a:srgbClr val="FFEDAB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rgbClr val="CD242B"/>
                </a:solidFill>
              </a:rPr>
              <a:t>2</a:t>
            </a:r>
            <a:endParaRPr lang="zh-CN" altLang="en-US" sz="2000" dirty="0">
              <a:solidFill>
                <a:srgbClr val="CD242B"/>
              </a:solidFill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395536" y="1577812"/>
            <a:ext cx="8384480" cy="374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用含有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·SiO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和少量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FeO·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的铝灰制备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(SO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·18H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的工艺流程如下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部分操作和条件略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Ⅰ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向铝灰中加入过量稀硫酸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过滤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Ⅱ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向滤液中加入过量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溶液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调节溶液的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约为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3;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Ⅲ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加热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产生大量棕色沉淀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静置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上层溶液呈紫红色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Ⅳ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加入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MnSO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至紫红色消失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过滤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Ⅴ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浓缩、结晶、分离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得到产品。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(1)H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溶解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的离子方程式为</a:t>
            </a:r>
            <a:r>
              <a:rPr lang="en-US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 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将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氧化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altLang="zh-CN" sz="22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的离子方程式补充完整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785522" y="5282796"/>
          <a:ext cx="8128000" cy="460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文档" r:id="rId3" imgW="3839210" imgH="219710" progId="Word.Document.12">
                  <p:embed/>
                </p:oleObj>
              </mc:Choice>
              <mc:Fallback>
                <p:oleObj name="文档" r:id="rId3" imgW="3839210" imgH="219710" progId="Word.Document.12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522" y="5282796"/>
                        <a:ext cx="8128000" cy="4607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灯片编号占位符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6" name="椭圆 5">
            <a:hlinkClick r:id="rId1" action="ppaction://hlinksldjump"/>
          </p:cNvPr>
          <p:cNvSpPr/>
          <p:nvPr/>
        </p:nvSpPr>
        <p:spPr>
          <a:xfrm>
            <a:off x="395536" y="1052736"/>
            <a:ext cx="270000" cy="270000"/>
          </a:xfrm>
          <a:prstGeom prst="ellipse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</a:rPr>
              <a:t>1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7" name="椭圆 6">
            <a:hlinkClick r:id="rId2" action="ppaction://hlinksldjump"/>
          </p:cNvPr>
          <p:cNvSpPr/>
          <p:nvPr/>
        </p:nvSpPr>
        <p:spPr>
          <a:xfrm>
            <a:off x="728573" y="1052736"/>
            <a:ext cx="270000" cy="270000"/>
          </a:xfrm>
          <a:prstGeom prst="ellipse">
            <a:avLst/>
          </a:prstGeom>
          <a:solidFill>
            <a:srgbClr val="FFEDAB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rgbClr val="CD242B"/>
                </a:solidFill>
              </a:rPr>
              <a:t>2</a:t>
            </a:r>
            <a:endParaRPr lang="zh-CN" altLang="en-US" sz="2000" dirty="0">
              <a:solidFill>
                <a:srgbClr val="CD242B"/>
              </a:solidFill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1494539"/>
            <a:ext cx="4381328" cy="4597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已知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生成氢氧化物沉淀的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 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512763" y="2006600"/>
          <a:ext cx="8107362" cy="186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文档" r:id="rId3" imgW="3897630" imgH="897890" progId="Word.Document.12">
                  <p:embed/>
                </p:oleObj>
              </mc:Choice>
              <mc:Fallback>
                <p:oleObj name="文档" r:id="rId3" imgW="3897630" imgH="897890" progId="Word.Document.12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006600"/>
                        <a:ext cx="8107362" cy="186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8" name="矩形 7"/>
              <p:cNvSpPr>
                <a:spLocks noChangeAspect="1"/>
              </p:cNvSpPr>
              <p:nvPr/>
            </p:nvSpPr>
            <p:spPr>
              <a:xfrm>
                <a:off x="508000" y="3428245"/>
                <a:ext cx="8128000" cy="249106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indent="266700">
                  <a:lnSpc>
                    <a:spcPct val="120000"/>
                  </a:lnSpc>
                  <a:spcAft>
                    <a:spcPts val="0"/>
                  </a:spcAft>
                  <a:tabLst>
                    <a:tab pos="1188085" algn="l"/>
                    <a:tab pos="2163445" algn="l"/>
                    <a:tab pos="3142615" algn="l"/>
                    <a:tab pos="4190365" algn="l"/>
                  </a:tabLst>
                </a:pP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注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金属离子的起始浓度为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0.1 mol·L</a:t>
                </a:r>
                <a:r>
                  <a:rPr lang="en-US" altLang="zh-CN" sz="22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-1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。</a:t>
                </a:r>
                <a:endParaRPr lang="zh-CN" altLang="zh-CN" sz="2200" dirty="0">
                  <a:solidFill>
                    <a:srgbClr val="000000"/>
                  </a:solidFill>
                  <a:effectLst/>
                  <a:latin typeface="NEU-BZ-S92"/>
                  <a:ea typeface="方正书宋_GBK" panose="03000509000000000000" pitchFamily="65" charset="-122"/>
                  <a:cs typeface="Times New Roman" panose="02020603050405020304" pitchFamily="18" charset="0"/>
                </a:endParaRPr>
              </a:p>
              <a:p>
                <a:pPr indent="266700">
                  <a:lnSpc>
                    <a:spcPct val="120000"/>
                  </a:lnSpc>
                  <a:spcAft>
                    <a:spcPts val="0"/>
                  </a:spcAft>
                  <a:tabLst>
                    <a:tab pos="1188085" algn="l"/>
                    <a:tab pos="2163445" algn="l"/>
                    <a:tab pos="3142615" algn="l"/>
                    <a:tab pos="4190365" algn="l"/>
                  </a:tabLst>
                </a:pP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根据表中数据解释步骤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NEU-BZ-S92"/>
                    <a:cs typeface="宋体" panose="02010600030101010101" pitchFamily="2" charset="-122"/>
                  </a:rPr>
                  <a:t>Ⅱ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的目的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altLang="zh-CN" sz="2200" u="sng" dirty="0">
                    <a:solidFill>
                      <a:srgbClr val="FF0000"/>
                    </a:solidFill>
                    <a:effectLst/>
                    <a:uFill>
                      <a:solidFill>
                        <a:srgbClr val="000000"/>
                      </a:solidFill>
                    </a:uFill>
                    <a:latin typeface="宋体" panose="02010600030101010101" pitchFamily="2" charset="-122"/>
                    <a:ea typeface="方正书宋_GBK" panose="03000509000000000000" pitchFamily="65" charset="-122"/>
                    <a:cs typeface="Times New Roman" panose="02020603050405020304" pitchFamily="18" charset="0"/>
                  </a:rPr>
                  <a:t> </a:t>
                </a:r>
                <a:r>
                  <a:rPr lang="zh-CN" altLang="zh-CN" sz="2200" u="sng" dirty="0">
                    <a:solidFill>
                      <a:srgbClr val="FF0000"/>
                    </a:solidFill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zh-CN" altLang="zh-CN" sz="2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。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zh-CN" altLang="zh-CN" sz="2200" dirty="0">
                  <a:solidFill>
                    <a:srgbClr val="000000"/>
                  </a:solidFill>
                  <a:effectLst/>
                  <a:latin typeface="NEU-BZ-S92"/>
                  <a:ea typeface="方正书宋_GBK" panose="03000509000000000000" pitchFamily="65" charset="-122"/>
                  <a:cs typeface="Times New Roman" panose="02020603050405020304" pitchFamily="18" charset="0"/>
                </a:endParaRPr>
              </a:p>
              <a:p>
                <a:pPr indent="266700">
                  <a:lnSpc>
                    <a:spcPct val="120000"/>
                  </a:lnSpc>
                  <a:spcAft>
                    <a:spcPts val="0"/>
                  </a:spcAft>
                  <a:tabLst>
                    <a:tab pos="1188085" algn="l"/>
                    <a:tab pos="2163445" algn="l"/>
                    <a:tab pos="3142615" algn="l"/>
                    <a:tab pos="4190365" algn="l"/>
                  </a:tabLst>
                </a:pP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(4)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已知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一定条件下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altLang="zh-CN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Mn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zh-CN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O</m:t>
                        </m:r>
                      </m:e>
                      <m:sub>
                        <m:r>
                          <a:rPr lang="en-US" altLang="zh-CN" sz="2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b>
                      <m:sup>
                        <m:r>
                          <m:rPr>
                            <m:nor/>
                          </m:rPr>
                          <a:rPr lang="en-US" altLang="zh-CN" sz="2200" i="1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bSup>
                  </m:oMath>
                </a14:m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可与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Mn</a:t>
                </a:r>
                <a:r>
                  <a:rPr lang="en-US" altLang="zh-CN" sz="22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2+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反应生成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MnO</a:t>
                </a:r>
                <a:r>
                  <a:rPr lang="en-US" altLang="zh-CN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。</a:t>
                </a:r>
                <a:endParaRPr lang="zh-CN" altLang="zh-CN" sz="2200" dirty="0">
                  <a:solidFill>
                    <a:srgbClr val="000000"/>
                  </a:solidFill>
                  <a:effectLst/>
                  <a:latin typeface="NEU-BZ-S92"/>
                  <a:ea typeface="方正书宋_GBK" panose="03000509000000000000" pitchFamily="65" charset="-122"/>
                  <a:cs typeface="Times New Roman" panose="02020603050405020304" pitchFamily="18" charset="0"/>
                </a:endParaRPr>
              </a:p>
              <a:p>
                <a:pPr indent="266700">
                  <a:lnSpc>
                    <a:spcPct val="120000"/>
                  </a:lnSpc>
                  <a:spcAft>
                    <a:spcPts val="0"/>
                  </a:spcAft>
                  <a:tabLst>
                    <a:tab pos="1188085" algn="l"/>
                    <a:tab pos="2163445" algn="l"/>
                    <a:tab pos="3142615" algn="l"/>
                    <a:tab pos="4190365" algn="l"/>
                  </a:tabLst>
                </a:pPr>
                <a:r>
                  <a:rPr lang="zh-CN" altLang="zh-CN" sz="2200" dirty="0">
                    <a:solidFill>
                      <a:srgbClr val="000000"/>
                    </a:solidFill>
                    <a:latin typeface="NEU-BZ-S92"/>
                    <a:cs typeface="宋体" panose="02010600030101010101" pitchFamily="2" charset="-122"/>
                  </a:rPr>
                  <a:t>①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向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NEU-BZ-S92"/>
                    <a:cs typeface="宋体" panose="02010600030101010101" pitchFamily="2" charset="-122"/>
                  </a:rPr>
                  <a:t>Ⅲ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的沉淀中加入浓盐酸并加热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能说明沉淀中存在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MnO</a:t>
                </a:r>
                <a:r>
                  <a:rPr lang="en-US" altLang="zh-CN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的现象是</a:t>
                </a:r>
                <a:r>
                  <a:rPr lang="zh-CN" altLang="zh-CN" sz="2200" u="sng" dirty="0">
                    <a:solidFill>
                      <a:srgbClr val="FF0000"/>
                    </a:solidFill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zh-CN" altLang="zh-CN" sz="2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。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zh-CN" altLang="zh-CN" sz="2200" dirty="0">
                  <a:solidFill>
                    <a:srgbClr val="000000"/>
                  </a:solidFill>
                  <a:effectLst/>
                  <a:latin typeface="NEU-BZ-S92"/>
                  <a:ea typeface="方正书宋_GBK" panose="03000509000000000000" pitchFamily="65" charset="-122"/>
                  <a:cs typeface="Times New Roman" panose="02020603050405020304" pitchFamily="18" charset="0"/>
                </a:endParaRPr>
              </a:p>
              <a:p>
                <a:pPr indent="266700">
                  <a:lnSpc>
                    <a:spcPct val="120000"/>
                  </a:lnSpc>
                  <a:spcAft>
                    <a:spcPts val="0"/>
                  </a:spcAft>
                  <a:tabLst>
                    <a:tab pos="1188085" algn="l"/>
                    <a:tab pos="2163445" algn="l"/>
                    <a:tab pos="3142615" algn="l"/>
                    <a:tab pos="4190365" algn="l"/>
                  </a:tabLst>
                </a:pPr>
                <a:r>
                  <a:rPr lang="zh-CN" altLang="zh-CN" sz="2200" dirty="0">
                    <a:solidFill>
                      <a:srgbClr val="000000"/>
                    </a:solidFill>
                    <a:latin typeface="NEU-BZ-S92"/>
                    <a:cs typeface="宋体" panose="02010600030101010101" pitchFamily="2" charset="-122"/>
                  </a:rPr>
                  <a:t>②Ⅳ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中加入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MnSO</a:t>
                </a:r>
                <a:r>
                  <a:rPr lang="en-US" altLang="zh-CN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的目的是</a:t>
                </a:r>
                <a:r>
                  <a:rPr lang="zh-CN" altLang="zh-CN" sz="2200" u="sng" dirty="0">
                    <a:solidFill>
                      <a:srgbClr val="FF0000"/>
                    </a:solidFill>
                    <a:uFill>
                      <a:solidFill>
                        <a:srgbClr val="000000"/>
                      </a:solidFill>
                    </a:u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zh-CN" altLang="zh-CN" sz="2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。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zh-CN" altLang="zh-CN" sz="2200" dirty="0">
                  <a:solidFill>
                    <a:srgbClr val="000000"/>
                  </a:solidFill>
                  <a:effectLst/>
                  <a:latin typeface="NEU-BZ-S92"/>
                  <a:ea typeface="方正书宋_GBK" panose="03000509000000000000" pitchFamily="65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000" y="3428245"/>
                <a:ext cx="8128000" cy="2491067"/>
              </a:xfrm>
              <a:prstGeom prst="rect">
                <a:avLst/>
              </a:prstGeom>
              <a:blipFill rotWithShape="1">
                <a:blip r:embed="rId5"/>
                <a:stretch>
                  <a:fillRect t="-989" b="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 dir="ru"/>
      </p:transition>
    </mc:Choice>
    <mc:Fallback>
      <p:transition spd="slow">
        <p:pull dir="ru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灯片编号占位符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6" name="椭圆 5">
            <a:hlinkClick r:id="rId1" action="ppaction://hlinksldjump"/>
          </p:cNvPr>
          <p:cNvSpPr/>
          <p:nvPr/>
        </p:nvSpPr>
        <p:spPr>
          <a:xfrm>
            <a:off x="395536" y="1052736"/>
            <a:ext cx="270000" cy="270000"/>
          </a:xfrm>
          <a:prstGeom prst="ellipse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</a:rPr>
              <a:t>1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7" name="椭圆 6">
            <a:hlinkClick r:id="rId2" action="ppaction://hlinksldjump"/>
          </p:cNvPr>
          <p:cNvSpPr/>
          <p:nvPr/>
        </p:nvSpPr>
        <p:spPr>
          <a:xfrm>
            <a:off x="728573" y="1052736"/>
            <a:ext cx="270000" cy="270000"/>
          </a:xfrm>
          <a:prstGeom prst="ellipse">
            <a:avLst/>
          </a:prstGeom>
          <a:solidFill>
            <a:srgbClr val="FFEDAB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rgbClr val="CD242B"/>
                </a:solidFill>
              </a:rPr>
              <a:t>2</a:t>
            </a:r>
            <a:endParaRPr lang="zh-CN" altLang="en-US" sz="2000" dirty="0">
              <a:solidFill>
                <a:srgbClr val="CD242B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矩形 3"/>
              <p:cNvSpPr>
                <a:spLocks noChangeAspect="1"/>
              </p:cNvSpPr>
              <p:nvPr/>
            </p:nvSpPr>
            <p:spPr>
              <a:xfrm>
                <a:off x="508000" y="2276872"/>
                <a:ext cx="8128000" cy="208480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0"/>
                  </a:spcAft>
                  <a:tabLst>
                    <a:tab pos="1188085" algn="l"/>
                    <a:tab pos="2163445" algn="l"/>
                    <a:tab pos="3142615" algn="l"/>
                    <a:tab pos="4190365" algn="l"/>
                  </a:tabLst>
                </a:pPr>
                <a:r>
                  <a:rPr lang="zh-CN" altLang="zh-CN" sz="2200" dirty="0">
                    <a:solidFill>
                      <a:srgbClr val="FF0000"/>
                    </a:solidFill>
                    <a:latin typeface="Arial" panose="020B0604020202020204" pitchFamily="34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答案</a:t>
                </a:r>
                <a:r>
                  <a:rPr lang="en-US" altLang="zh-CN" sz="2200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: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(1)Al</a:t>
                </a:r>
                <a:r>
                  <a:rPr lang="en-US" altLang="zh-CN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altLang="zh-CN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+6H</a:t>
                </a:r>
                <a:r>
                  <a:rPr lang="en-US" altLang="zh-CN" sz="22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NEU-BZ-S92"/>
                    <a:cs typeface="Times New Roman" panose="02020603050405020304" pitchFamily="18" charset="0"/>
                  </a:rPr>
                  <a:t>═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2Al</a:t>
                </a:r>
                <a:r>
                  <a:rPr lang="en-US" altLang="zh-CN" sz="22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3+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+3H</a:t>
                </a:r>
                <a:r>
                  <a:rPr lang="en-US" altLang="zh-CN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　</a:t>
                </a:r>
                <a:endParaRPr lang="zh-CN" altLang="zh-CN" sz="2200" dirty="0">
                  <a:solidFill>
                    <a:srgbClr val="000000"/>
                  </a:solidFill>
                  <a:effectLst/>
                  <a:latin typeface="NEU-BZ-S92"/>
                  <a:ea typeface="方正书宋_GBK" panose="03000509000000000000" pitchFamily="65" charset="-122"/>
                  <a:cs typeface="Times New Roman" panose="02020603050405020304" pitchFamily="18" charset="0"/>
                </a:endParaRPr>
              </a:p>
              <a:p>
                <a:pPr indent="266700">
                  <a:lnSpc>
                    <a:spcPct val="120000"/>
                  </a:lnSpc>
                  <a:spcAft>
                    <a:spcPts val="0"/>
                  </a:spcAft>
                  <a:tabLst>
                    <a:tab pos="1188085" algn="l"/>
                    <a:tab pos="2163445" algn="l"/>
                    <a:tab pos="3142615" algn="l"/>
                    <a:tab pos="4190365" algn="l"/>
                  </a:tabLst>
                </a:pP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(2)1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8H</a:t>
                </a:r>
                <a:r>
                  <a:rPr lang="en-US" altLang="zh-CN" sz="22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　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4H</a:t>
                </a:r>
                <a:r>
                  <a:rPr lang="en-US" altLang="zh-CN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endParaRPr lang="zh-CN" altLang="zh-CN" sz="2200" dirty="0">
                  <a:solidFill>
                    <a:srgbClr val="000000"/>
                  </a:solidFill>
                  <a:effectLst/>
                  <a:latin typeface="NEU-BZ-S92"/>
                  <a:ea typeface="方正书宋_GBK" panose="03000509000000000000" pitchFamily="65" charset="-122"/>
                  <a:cs typeface="Times New Roman" panose="02020603050405020304" pitchFamily="18" charset="0"/>
                </a:endParaRPr>
              </a:p>
              <a:p>
                <a:pPr indent="266700">
                  <a:lnSpc>
                    <a:spcPct val="120000"/>
                  </a:lnSpc>
                  <a:spcAft>
                    <a:spcPts val="0"/>
                  </a:spcAft>
                  <a:tabLst>
                    <a:tab pos="1188085" algn="l"/>
                    <a:tab pos="2163445" algn="l"/>
                    <a:tab pos="3142615" algn="l"/>
                    <a:tab pos="4190365" algn="l"/>
                  </a:tabLst>
                </a:pP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(3)pH≈3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时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,Fe</a:t>
                </a:r>
                <a:r>
                  <a:rPr lang="en-US" altLang="zh-CN" sz="22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2+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和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</a:t>
                </a:r>
                <a:r>
                  <a:rPr lang="en-US" altLang="zh-CN" sz="22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3+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不能形成沉淀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将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Fe</a:t>
                </a:r>
                <a:r>
                  <a:rPr lang="en-US" altLang="zh-CN" sz="22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2+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氧化为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Fe</a:t>
                </a:r>
                <a:r>
                  <a:rPr lang="en-US" altLang="zh-CN" sz="22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3+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可使</a:t>
                </a: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Fe</a:t>
                </a:r>
                <a:r>
                  <a:rPr lang="en-US" altLang="zh-CN" sz="22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3+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完全沉淀</a:t>
                </a:r>
                <a:endParaRPr lang="zh-CN" altLang="zh-CN" sz="2200" dirty="0">
                  <a:solidFill>
                    <a:srgbClr val="000000"/>
                  </a:solidFill>
                  <a:effectLst/>
                  <a:latin typeface="NEU-BZ-S92"/>
                  <a:ea typeface="方正书宋_GBK" panose="03000509000000000000" pitchFamily="65" charset="-122"/>
                  <a:cs typeface="Times New Roman" panose="02020603050405020304" pitchFamily="18" charset="0"/>
                </a:endParaRPr>
              </a:p>
              <a:p>
                <a:pPr indent="266700">
                  <a:lnSpc>
                    <a:spcPct val="120000"/>
                  </a:lnSpc>
                  <a:spcAft>
                    <a:spcPts val="0"/>
                  </a:spcAft>
                  <a:tabLst>
                    <a:tab pos="1188085" algn="l"/>
                    <a:tab pos="2163445" algn="l"/>
                    <a:tab pos="3142615" algn="l"/>
                    <a:tab pos="4190365" algn="l"/>
                  </a:tabLst>
                </a:pPr>
                <a:r>
                  <a:rPr lang="en-US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(4)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NEU-BZ-S92"/>
                    <a:cs typeface="宋体" panose="02010600030101010101" pitchFamily="2" charset="-122"/>
                  </a:rPr>
                  <a:t>①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生成黄绿色气体　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NEU-BZ-S92"/>
                    <a:cs typeface="宋体" panose="02010600030101010101" pitchFamily="2" charset="-122"/>
                  </a:rPr>
                  <a:t>②</a:t>
                </a:r>
                <a:r>
                  <a:rPr lang="zh-CN" altLang="zh-CN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除去过量的</a:t>
                </a:r>
                <a:r>
                  <a:rPr lang="en-US" altLang="zh-CN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Mn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zh-CN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O</m:t>
                        </m:r>
                      </m:e>
                      <m:sub>
                        <m:r>
                          <a:rPr lang="en-US" altLang="zh-CN" sz="2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b>
                      <m:sup>
                        <m:r>
                          <m:rPr>
                            <m:nor/>
                          </m:rPr>
                          <a:rPr lang="en-US" altLang="zh-CN" sz="2200" i="1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bSup>
                  </m:oMath>
                </a14:m>
                <a:endParaRPr lang="zh-CN" altLang="zh-CN" sz="2200" dirty="0">
                  <a:solidFill>
                    <a:srgbClr val="000000"/>
                  </a:solidFill>
                  <a:effectLst/>
                  <a:latin typeface="NEU-BZ-S92"/>
                  <a:ea typeface="方正书宋_GBK" panose="03000509000000000000" pitchFamily="65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000" y="2276872"/>
                <a:ext cx="8128000" cy="2084801"/>
              </a:xfrm>
              <a:prstGeom prst="rect">
                <a:avLst/>
              </a:prstGeom>
              <a:blipFill rotWithShape="1">
                <a:blip r:embed="rId3"/>
                <a:stretch>
                  <a:fillRect t="-2151" b="2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灯片编号占位符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6" name="椭圆 5">
            <a:hlinkClick r:id="rId1" action="ppaction://hlinksldjump"/>
          </p:cNvPr>
          <p:cNvSpPr/>
          <p:nvPr/>
        </p:nvSpPr>
        <p:spPr>
          <a:xfrm>
            <a:off x="395536" y="1052736"/>
            <a:ext cx="270000" cy="270000"/>
          </a:xfrm>
          <a:prstGeom prst="ellipse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</a:rPr>
              <a:t>1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7" name="椭圆 6">
            <a:hlinkClick r:id="rId2" action="ppaction://hlinksldjump"/>
          </p:cNvPr>
          <p:cNvSpPr/>
          <p:nvPr/>
        </p:nvSpPr>
        <p:spPr>
          <a:xfrm>
            <a:off x="728573" y="1052736"/>
            <a:ext cx="270000" cy="270000"/>
          </a:xfrm>
          <a:prstGeom prst="ellipse">
            <a:avLst/>
          </a:prstGeom>
          <a:solidFill>
            <a:srgbClr val="FFEDAB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rgbClr val="CD242B"/>
                </a:solidFill>
              </a:rPr>
              <a:t>2</a:t>
            </a:r>
            <a:endParaRPr lang="zh-CN" altLang="en-US" sz="2000" dirty="0">
              <a:solidFill>
                <a:srgbClr val="CD242B"/>
              </a:solidFill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423286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硫酸溶解氧化铝生成硫酸铝和水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反应的离子方程式为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+6H</a:t>
            </a:r>
            <a:r>
              <a:rPr lang="en-US" altLang="zh-CN" sz="22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Times New Roman" panose="02020603050405020304" pitchFamily="18" charset="0"/>
              </a:rPr>
              <a:t>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2Al</a:t>
            </a:r>
            <a:r>
              <a:rPr lang="en-US" altLang="zh-CN" sz="22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3+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+3H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508000" y="2279172"/>
          <a:ext cx="8128000" cy="2024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文档" r:id="rId3" imgW="3839210" imgH="956945" progId="Word.Document.12">
                  <p:embed/>
                </p:oleObj>
              </mc:Choice>
              <mc:Fallback>
                <p:oleObj name="文档" r:id="rId3" imgW="3839210" imgH="956945" progId="Word.Document.1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79172"/>
                        <a:ext cx="8128000" cy="20244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>
            <a:spLocks noChangeAspect="1"/>
          </p:cNvSpPr>
          <p:nvPr/>
        </p:nvSpPr>
        <p:spPr>
          <a:xfrm>
            <a:off x="508000" y="4301084"/>
            <a:ext cx="8128000" cy="206973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向滤液中加入过量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溶液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目的是将亚铁离子氧化为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价铁离子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依据表中数据分析可知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铁离子开始沉淀和沉淀完全的溶液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为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1.5~2.8,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铝离子和亚铁离子开始沉淀的溶液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pH&gt;3,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所以调节溶液的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pH≈3,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可以使铁离子全部沉淀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铝离子不沉淀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然后过滤分离。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ll dir="lu"/>
      </p:transition>
    </mc:Choice>
    <mc:Fallback>
      <p:transition spd="slow">
        <p:pull dir="lu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灯片编号占位符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6" name="椭圆 5">
            <a:hlinkClick r:id="rId1" action="ppaction://hlinksldjump"/>
          </p:cNvPr>
          <p:cNvSpPr/>
          <p:nvPr/>
        </p:nvSpPr>
        <p:spPr>
          <a:xfrm>
            <a:off x="395536" y="1052736"/>
            <a:ext cx="270000" cy="270000"/>
          </a:xfrm>
          <a:prstGeom prst="ellipse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</a:rPr>
              <a:t>1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7" name="椭圆 6">
            <a:hlinkClick r:id="rId2" action="ppaction://hlinksldjump"/>
          </p:cNvPr>
          <p:cNvSpPr/>
          <p:nvPr/>
        </p:nvSpPr>
        <p:spPr>
          <a:xfrm>
            <a:off x="728573" y="1052736"/>
            <a:ext cx="270000" cy="270000"/>
          </a:xfrm>
          <a:prstGeom prst="ellipse">
            <a:avLst/>
          </a:prstGeom>
          <a:solidFill>
            <a:srgbClr val="FFEDAB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rgbClr val="CD242B"/>
                </a:solidFill>
              </a:rPr>
              <a:t>2</a:t>
            </a:r>
            <a:endParaRPr lang="zh-CN" altLang="en-US" sz="2000" dirty="0">
              <a:solidFill>
                <a:srgbClr val="CD242B"/>
              </a:solidFill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508000" y="2276872"/>
          <a:ext cx="8128000" cy="2390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文档" r:id="rId3" imgW="3839210" imgH="1130935" progId="Word.Document.12">
                  <p:embed/>
                </p:oleObj>
              </mc:Choice>
              <mc:Fallback>
                <p:oleObj name="文档" r:id="rId3" imgW="3839210" imgH="1130935" progId="Word.Document.1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76872"/>
                        <a:ext cx="8128000" cy="23909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灯片编号占位符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8" name="椭圆 7">
            <a:hlinkClick r:id="rId1" action="ppaction://hlinksldjump"/>
          </p:cNvPr>
          <p:cNvSpPr/>
          <p:nvPr/>
        </p:nvSpPr>
        <p:spPr>
          <a:xfrm>
            <a:off x="395536" y="1052736"/>
            <a:ext cx="270000" cy="270000"/>
          </a:xfrm>
          <a:prstGeom prst="ellipse">
            <a:avLst/>
          </a:prstGeom>
          <a:solidFill>
            <a:srgbClr val="FFED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rgbClr val="CD242B"/>
                </a:solidFill>
              </a:rPr>
              <a:t>1</a:t>
            </a:r>
            <a:endParaRPr lang="zh-CN" altLang="en-US" sz="2000" dirty="0">
              <a:solidFill>
                <a:srgbClr val="CD242B"/>
              </a:solidFill>
            </a:endParaRPr>
          </a:p>
        </p:txBody>
      </p:sp>
      <p:sp>
        <p:nvSpPr>
          <p:cNvPr id="10" name="椭圆 9">
            <a:hlinkClick r:id="rId2" action="ppaction://hlinksldjump"/>
          </p:cNvPr>
          <p:cNvSpPr/>
          <p:nvPr/>
        </p:nvSpPr>
        <p:spPr>
          <a:xfrm>
            <a:off x="728573" y="1052736"/>
            <a:ext cx="270000" cy="270000"/>
          </a:xfrm>
          <a:prstGeom prst="ellipse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</a:rPr>
              <a:t>2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361788"/>
            <a:ext cx="8128000" cy="127227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.(2020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Ⅰ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改编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钒具有广泛用途。黏土钒矿中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钒以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+5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价的化合物存在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还包括钾、镁的铝硅酸盐以及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SiO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。采用以下工艺流程可由黏土钒矿制备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919864"/>
            <a:ext cx="8128000" cy="44467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11" name="21Z01.eps" descr="id:2147519489;FounderCES"/>
          <p:cNvPicPr/>
          <p:nvPr/>
        </p:nvPicPr>
        <p:blipFill>
          <a:blip r:embed="rId3"/>
          <a:stretch>
            <a:fillRect/>
          </a:stretch>
        </p:blipFill>
        <p:spPr>
          <a:xfrm>
            <a:off x="1403648" y="2652090"/>
            <a:ext cx="6120680" cy="391536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灯片编号占位符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8" name="椭圆 7">
            <a:hlinkClick r:id="rId1" action="ppaction://hlinksldjump"/>
          </p:cNvPr>
          <p:cNvSpPr/>
          <p:nvPr/>
        </p:nvSpPr>
        <p:spPr>
          <a:xfrm>
            <a:off x="395536" y="1052736"/>
            <a:ext cx="270000" cy="270000"/>
          </a:xfrm>
          <a:prstGeom prst="ellipse">
            <a:avLst/>
          </a:prstGeom>
          <a:solidFill>
            <a:srgbClr val="FFED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rgbClr val="CD242B"/>
                </a:solidFill>
              </a:rPr>
              <a:t>1</a:t>
            </a:r>
            <a:endParaRPr lang="zh-CN" altLang="en-US" sz="2000" dirty="0">
              <a:solidFill>
                <a:srgbClr val="CD242B"/>
              </a:solidFill>
            </a:endParaRPr>
          </a:p>
        </p:txBody>
      </p:sp>
      <p:sp>
        <p:nvSpPr>
          <p:cNvPr id="10" name="椭圆 9">
            <a:hlinkClick r:id="rId2" action="ppaction://hlinksldjump"/>
          </p:cNvPr>
          <p:cNvSpPr/>
          <p:nvPr/>
        </p:nvSpPr>
        <p:spPr>
          <a:xfrm>
            <a:off x="728573" y="1052736"/>
            <a:ext cx="270000" cy="270000"/>
          </a:xfrm>
          <a:prstGeom prst="ellipse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</a:rPr>
              <a:t>2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060848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该工艺条件下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溶液中金属离子开始沉淀和完全沉淀的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如下表所示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508000" y="2983904"/>
          <a:ext cx="8128000" cy="1741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文档" r:id="rId3" imgW="3897630" imgH="836295" progId="Word.Document.12">
                  <p:embed/>
                </p:oleObj>
              </mc:Choice>
              <mc:Fallback>
                <p:oleObj name="文档" r:id="rId3" imgW="3897630" imgH="836295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983904"/>
                        <a:ext cx="8128000" cy="17412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灯片编号占位符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8" name="椭圆 7">
            <a:hlinkClick r:id="rId1" action="ppaction://hlinksldjump"/>
          </p:cNvPr>
          <p:cNvSpPr/>
          <p:nvPr/>
        </p:nvSpPr>
        <p:spPr>
          <a:xfrm>
            <a:off x="395536" y="1052736"/>
            <a:ext cx="270000" cy="270000"/>
          </a:xfrm>
          <a:prstGeom prst="ellipse">
            <a:avLst/>
          </a:prstGeom>
          <a:solidFill>
            <a:srgbClr val="FFED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rgbClr val="CD242B"/>
                </a:solidFill>
              </a:rPr>
              <a:t>1</a:t>
            </a:r>
            <a:endParaRPr lang="zh-CN" altLang="en-US" sz="2000" dirty="0">
              <a:solidFill>
                <a:srgbClr val="CD242B"/>
              </a:solidFill>
            </a:endParaRPr>
          </a:p>
        </p:txBody>
      </p:sp>
      <p:sp>
        <p:nvSpPr>
          <p:cNvPr id="10" name="椭圆 9">
            <a:hlinkClick r:id="rId2" action="ppaction://hlinksldjump"/>
          </p:cNvPr>
          <p:cNvSpPr/>
          <p:nvPr/>
        </p:nvSpPr>
        <p:spPr>
          <a:xfrm>
            <a:off x="728573" y="1052736"/>
            <a:ext cx="270000" cy="270000"/>
          </a:xfrm>
          <a:prstGeom prst="ellipse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</a:rPr>
              <a:t>2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508000" y="1455854"/>
            <a:ext cx="13128104" cy="4967514"/>
            <a:chOff x="508000" y="1434834"/>
            <a:chExt cx="13128104" cy="4967514"/>
          </a:xfrm>
        </p:grpSpPr>
        <p:sp>
          <p:nvSpPr>
            <p:cNvPr id="3" name="矩形 2"/>
            <p:cNvSpPr>
              <a:spLocks noChangeAspect="1"/>
            </p:cNvSpPr>
            <p:nvPr/>
          </p:nvSpPr>
          <p:spPr>
            <a:xfrm>
              <a:off x="508000" y="1434834"/>
              <a:ext cx="8128000" cy="496751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indent="266700">
                <a:lnSpc>
                  <a:spcPct val="120000"/>
                </a:lnSpc>
                <a:spcAft>
                  <a:spcPts val="0"/>
                </a:spcAft>
                <a:tabLst>
                  <a:tab pos="1188085" algn="l"/>
                  <a:tab pos="2163445" algn="l"/>
                  <a:tab pos="3142615" algn="l"/>
                  <a:tab pos="4190365" algn="l"/>
                </a:tabLst>
              </a:pP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回答下列问题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zh-CN" altLang="zh-CN" sz="2200" dirty="0">
                <a:solidFill>
                  <a:srgbClr val="000000"/>
                </a:solidFill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</a:endParaRPr>
            </a:p>
            <a:p>
              <a:pPr indent="266700">
                <a:lnSpc>
                  <a:spcPct val="120000"/>
                </a:lnSpc>
                <a:spcAft>
                  <a:spcPts val="0"/>
                </a:spcAft>
                <a:tabLst>
                  <a:tab pos="1188085" algn="l"/>
                  <a:tab pos="2163445" algn="l"/>
                  <a:tab pos="3142615" algn="l"/>
                  <a:tab pos="4190365" algn="l"/>
                </a:tabLst>
              </a:pP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(1)“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酸浸氧化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”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需要加热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其原因是</a:t>
              </a:r>
              <a:r>
                <a:rPr lang="zh-CN" altLang="zh-CN" sz="2200" u="sng" dirty="0">
                  <a:solidFill>
                    <a:srgbClr val="FF0000"/>
                  </a:solidFill>
                  <a:uFill>
                    <a:solidFill>
                      <a:srgbClr val="000000"/>
                    </a:solidFill>
                  </a:u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　　　　　　　　　　　　</a:t>
              </a:r>
              <a:r>
                <a:rPr lang="zh-CN" altLang="zh-CN" sz="22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。</a:t>
              </a:r>
              <a:endParaRPr lang="zh-CN" altLang="zh-CN" sz="2200" dirty="0">
                <a:solidFill>
                  <a:srgbClr val="000000"/>
                </a:solidFill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</a:endParaRPr>
            </a:p>
            <a:p>
              <a:pPr indent="266700">
                <a:lnSpc>
                  <a:spcPct val="120000"/>
                </a:lnSpc>
                <a:spcAft>
                  <a:spcPts val="0"/>
                </a:spcAft>
                <a:tabLst>
                  <a:tab pos="1188085" algn="l"/>
                  <a:tab pos="2163445" algn="l"/>
                  <a:tab pos="3142615" algn="l"/>
                  <a:tab pos="4190365" algn="l"/>
                </a:tabLst>
              </a:pP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(2)“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酸浸氧化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”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中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,VO</a:t>
              </a:r>
              <a:r>
                <a:rPr lang="en-US" altLang="zh-CN" sz="2200" baseline="30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和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VO</a:t>
              </a:r>
              <a:r>
                <a:rPr lang="en-US" altLang="zh-CN" sz="2200" baseline="30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2+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被氧化成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lang="en-US" altLang="zh-CN" sz="22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同时还有</a:t>
              </a:r>
              <a:r>
                <a:rPr lang="zh-CN" altLang="zh-CN" sz="2200" u="sng" dirty="0">
                  <a:solidFill>
                    <a:srgbClr val="FF0000"/>
                  </a:solidFill>
                  <a:uFill>
                    <a:solidFill>
                      <a:srgbClr val="000000"/>
                    </a:solidFill>
                  </a:u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　　　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离子被氧化。写出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VO</a:t>
              </a:r>
              <a:r>
                <a:rPr lang="en-US" altLang="zh-CN" sz="2200" baseline="30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转化为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altLang="zh-CN" sz="22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反应的离子</a:t>
              </a:r>
              <a:r>
                <a:rPr lang="zh-CN" altLang="zh-CN" sz="22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方程式</a:t>
              </a:r>
              <a:r>
                <a:rPr lang="zh-CN" altLang="zh-CN" sz="2200" u="sng" dirty="0">
                  <a:solidFill>
                    <a:srgbClr val="FF0000"/>
                  </a:solidFill>
                  <a:uFill>
                    <a:solidFill>
                      <a:srgbClr val="000000"/>
                    </a:solidFill>
                  </a:u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　　　　　　</a:t>
              </a:r>
              <a:r>
                <a:rPr lang="zh-CN" altLang="zh-CN" sz="22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。</a:t>
              </a:r>
              <a:endParaRPr lang="zh-CN" altLang="zh-CN" sz="2200" dirty="0">
                <a:solidFill>
                  <a:srgbClr val="000000"/>
                </a:solidFill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</a:endParaRPr>
            </a:p>
            <a:p>
              <a:pPr indent="266700">
                <a:lnSpc>
                  <a:spcPct val="120000"/>
                </a:lnSpc>
                <a:spcAft>
                  <a:spcPts val="0"/>
                </a:spcAft>
                <a:tabLst>
                  <a:tab pos="1188085" algn="l"/>
                  <a:tab pos="2163445" algn="l"/>
                  <a:tab pos="3142615" algn="l"/>
                  <a:tab pos="4190365" algn="l"/>
                </a:tabLst>
              </a:pP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(3)“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中和沉淀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”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中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钒水解并沉淀为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n-US" altLang="zh-CN" sz="2200" baseline="-25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lang="en-US" altLang="zh-CN" sz="2200" baseline="-25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·</a:t>
              </a:r>
              <a:r>
                <a:rPr lang="en-US" altLang="zh-CN" sz="2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altLang="zh-CN" sz="2200" baseline="-25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O,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随滤液</a:t>
              </a:r>
              <a:r>
                <a:rPr lang="zh-CN" altLang="zh-CN" sz="2200" dirty="0">
                  <a:solidFill>
                    <a:srgbClr val="000000"/>
                  </a:solidFill>
                  <a:latin typeface="NEU-BZ-S92"/>
                  <a:cs typeface="宋体" panose="02010600030101010101" pitchFamily="2" charset="-122"/>
                </a:rPr>
                <a:t>②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可除去金属离子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zh-CN" sz="2200" baseline="30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、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Mg</a:t>
              </a:r>
              <a:r>
                <a:rPr lang="en-US" altLang="zh-CN" sz="2200" baseline="30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2+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、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Na</a:t>
              </a:r>
              <a:r>
                <a:rPr lang="en-US" altLang="zh-CN" sz="2200" baseline="30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、</a:t>
              </a:r>
              <a:r>
                <a:rPr lang="zh-CN" altLang="zh-CN" sz="2200" u="sng" dirty="0">
                  <a:solidFill>
                    <a:srgbClr val="FF0000"/>
                  </a:solidFill>
                  <a:uFill>
                    <a:solidFill>
                      <a:srgbClr val="000000"/>
                    </a:solidFill>
                  </a:u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　　　　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以及部分的</a:t>
              </a:r>
              <a:r>
                <a:rPr lang="zh-CN" altLang="zh-CN" sz="2200" u="sng" dirty="0">
                  <a:solidFill>
                    <a:srgbClr val="FF0000"/>
                  </a:solidFill>
                  <a:uFill>
                    <a:solidFill>
                      <a:srgbClr val="000000"/>
                    </a:solidFill>
                  </a:u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　　　　　　　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。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zh-CN" altLang="zh-CN" sz="2200" dirty="0">
                <a:solidFill>
                  <a:srgbClr val="000000"/>
                </a:solidFill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</a:endParaRPr>
            </a:p>
            <a:p>
              <a:pPr indent="266700">
                <a:lnSpc>
                  <a:spcPct val="120000"/>
                </a:lnSpc>
                <a:spcAft>
                  <a:spcPts val="0"/>
                </a:spcAft>
                <a:tabLst>
                  <a:tab pos="1188085" algn="l"/>
                  <a:tab pos="2163445" algn="l"/>
                  <a:tab pos="3142615" algn="l"/>
                  <a:tab pos="4190365" algn="l"/>
                </a:tabLst>
              </a:pP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(4)“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沉淀转溶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”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中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,V</a:t>
              </a:r>
              <a:r>
                <a:rPr lang="en-US" altLang="zh-CN" sz="2200" baseline="-25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lang="en-US" altLang="zh-CN" sz="2200" baseline="-25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·</a:t>
              </a:r>
              <a:r>
                <a:rPr lang="en-US" altLang="zh-CN" sz="2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altLang="zh-CN" sz="2200" baseline="-25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转化为钒酸盐溶解。滤渣</a:t>
              </a:r>
              <a:r>
                <a:rPr lang="zh-CN" altLang="zh-CN" sz="2200" dirty="0">
                  <a:solidFill>
                    <a:srgbClr val="000000"/>
                  </a:solidFill>
                  <a:latin typeface="NEU-BZ-S92"/>
                  <a:cs typeface="宋体" panose="02010600030101010101" pitchFamily="2" charset="-122"/>
                </a:rPr>
                <a:t>③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的主要成分是</a:t>
              </a:r>
              <a:r>
                <a:rPr lang="zh-CN" altLang="zh-CN" sz="2200" u="sng" dirty="0">
                  <a:solidFill>
                    <a:srgbClr val="FF0000"/>
                  </a:solidFill>
                  <a:uFill>
                    <a:solidFill>
                      <a:srgbClr val="000000"/>
                    </a:solidFill>
                  </a:u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　　　　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。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zh-CN" altLang="zh-CN" sz="2200" dirty="0">
                <a:solidFill>
                  <a:srgbClr val="000000"/>
                </a:solidFill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</a:endParaRPr>
            </a:p>
            <a:p>
              <a:pPr indent="266700">
                <a:lnSpc>
                  <a:spcPct val="120000"/>
                </a:lnSpc>
                <a:spcAft>
                  <a:spcPts val="0"/>
                </a:spcAft>
                <a:tabLst>
                  <a:tab pos="1188085" algn="l"/>
                  <a:tab pos="2163445" algn="l"/>
                  <a:tab pos="3142615" algn="l"/>
                  <a:tab pos="4190365" algn="l"/>
                </a:tabLst>
              </a:pP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(5)“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调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pH”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中有沉淀生成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生成沉淀反应的化学方程式</a:t>
              </a:r>
              <a:r>
                <a:rPr lang="zh-CN" altLang="zh-CN" sz="22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是</a:t>
              </a:r>
              <a:r>
                <a:rPr lang="zh-CN" altLang="zh-CN" sz="2200" u="sng" dirty="0">
                  <a:solidFill>
                    <a:srgbClr val="FF0000"/>
                  </a:solidFill>
                  <a:uFill>
                    <a:solidFill>
                      <a:srgbClr val="000000"/>
                    </a:solidFill>
                  </a:u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　　　　　　　　　　　　</a:t>
              </a:r>
              <a:r>
                <a:rPr lang="zh-CN" altLang="zh-CN" sz="22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。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zh-CN" altLang="zh-CN" sz="2200" dirty="0">
                <a:solidFill>
                  <a:srgbClr val="000000"/>
                </a:solidFill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</a:endParaRPr>
            </a:p>
            <a:p>
              <a:pPr indent="266700">
                <a:lnSpc>
                  <a:spcPct val="120000"/>
                </a:lnSpc>
                <a:spcAft>
                  <a:spcPts val="0"/>
                </a:spcAft>
                <a:tabLst>
                  <a:tab pos="1188085" algn="l"/>
                  <a:tab pos="2163445" algn="l"/>
                  <a:tab pos="3142615" algn="l"/>
                  <a:tab pos="4190365" algn="l"/>
                </a:tabLst>
              </a:pP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(6)“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沉钒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”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中析出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r>
                <a:rPr lang="en-US" altLang="zh-CN" sz="2200" baseline="-25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VO</a:t>
              </a:r>
              <a:r>
                <a:rPr lang="en-US" altLang="zh-CN" sz="2200" baseline="-25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晶体时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需要加入过量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r>
                <a:rPr lang="en-US" altLang="zh-CN" sz="2200" baseline="-25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Cl,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其原因是</a:t>
              </a:r>
              <a:r>
                <a:rPr lang="zh-CN" altLang="zh-CN" sz="2200" u="sng" dirty="0">
                  <a:solidFill>
                    <a:srgbClr val="FF0000"/>
                  </a:solidFill>
                  <a:uFill>
                    <a:solidFill>
                      <a:srgbClr val="000000"/>
                    </a:solidFill>
                  </a:u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　　　　　　　　　　　　　　　　　　　　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。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zh-CN" altLang="zh-CN" sz="2200" dirty="0">
                <a:solidFill>
                  <a:srgbClr val="000000"/>
                </a:solidFill>
                <a:effectLst/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1" name="对象 10"/>
            <p:cNvGraphicFramePr>
              <a:graphicFrameLocks noChangeAspect="1"/>
            </p:cNvGraphicFramePr>
            <p:nvPr/>
          </p:nvGraphicFramePr>
          <p:xfrm>
            <a:off x="5508104" y="2297892"/>
            <a:ext cx="8128000" cy="3303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88" name="文档" r:id="rId3" imgW="3841115" imgH="157480" progId="Word.Document.12">
                    <p:embed/>
                  </p:oleObj>
                </mc:Choice>
                <mc:Fallback>
                  <p:oleObj name="文档" r:id="rId3" imgW="3841115" imgH="157480" progId="Word.Document.12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08104" y="2297892"/>
                          <a:ext cx="8128000" cy="33037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对象 11"/>
            <p:cNvGraphicFramePr>
              <a:graphicFrameLocks noChangeAspect="1"/>
            </p:cNvGraphicFramePr>
            <p:nvPr/>
          </p:nvGraphicFramePr>
          <p:xfrm>
            <a:off x="3934438" y="2749091"/>
            <a:ext cx="8128000" cy="3303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89" name="文档" r:id="rId5" imgW="3841115" imgH="157480" progId="Word.Document.12">
                    <p:embed/>
                  </p:oleObj>
                </mc:Choice>
                <mc:Fallback>
                  <p:oleObj name="文档" r:id="rId5" imgW="3841115" imgH="157480" progId="Word.Document.12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4438" y="2749091"/>
                          <a:ext cx="8128000" cy="33037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over dir="u"/>
      </p:transition>
    </mc:Choice>
    <mc:Fallback>
      <p:transition spd="slow">
        <p:cover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灯片编号占位符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8" name="椭圆 7">
            <a:hlinkClick r:id="rId1" action="ppaction://hlinksldjump"/>
          </p:cNvPr>
          <p:cNvSpPr/>
          <p:nvPr/>
        </p:nvSpPr>
        <p:spPr>
          <a:xfrm>
            <a:off x="395536" y="1052736"/>
            <a:ext cx="270000" cy="270000"/>
          </a:xfrm>
          <a:prstGeom prst="ellipse">
            <a:avLst/>
          </a:prstGeom>
          <a:solidFill>
            <a:srgbClr val="FFED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rgbClr val="CD242B"/>
                </a:solidFill>
              </a:rPr>
              <a:t>1</a:t>
            </a:r>
            <a:endParaRPr lang="zh-CN" altLang="en-US" sz="2000" dirty="0">
              <a:solidFill>
                <a:srgbClr val="CD242B"/>
              </a:solidFill>
            </a:endParaRPr>
          </a:p>
        </p:txBody>
      </p:sp>
      <p:sp>
        <p:nvSpPr>
          <p:cNvPr id="10" name="椭圆 9">
            <a:hlinkClick r:id="rId2" action="ppaction://hlinksldjump"/>
          </p:cNvPr>
          <p:cNvSpPr/>
          <p:nvPr/>
        </p:nvSpPr>
        <p:spPr>
          <a:xfrm>
            <a:off x="728573" y="1052736"/>
            <a:ext cx="270000" cy="270000"/>
          </a:xfrm>
          <a:prstGeom prst="ellipse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</a:rPr>
              <a:t>2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508000" y="2184193"/>
          <a:ext cx="8128000" cy="2396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文档" r:id="rId3" imgW="3841115" imgH="1132840" progId="Word.Document.12">
                  <p:embed/>
                </p:oleObj>
              </mc:Choice>
              <mc:Fallback>
                <p:oleObj name="文档" r:id="rId3" imgW="3841115" imgH="1132840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184193"/>
                        <a:ext cx="8128000" cy="23969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over dir="u"/>
      </p:transition>
    </mc:Choice>
    <mc:Fallback>
      <p:transition spd="slow">
        <p:cover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灯片编号占位符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8" name="椭圆 7">
            <a:hlinkClick r:id="rId1" action="ppaction://hlinksldjump"/>
          </p:cNvPr>
          <p:cNvSpPr/>
          <p:nvPr/>
        </p:nvSpPr>
        <p:spPr>
          <a:xfrm>
            <a:off x="395536" y="1052736"/>
            <a:ext cx="270000" cy="270000"/>
          </a:xfrm>
          <a:prstGeom prst="ellipse">
            <a:avLst/>
          </a:prstGeom>
          <a:solidFill>
            <a:srgbClr val="FFED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rgbClr val="CD242B"/>
                </a:solidFill>
              </a:rPr>
              <a:t>1</a:t>
            </a:r>
            <a:endParaRPr lang="zh-CN" altLang="en-US" sz="2000" dirty="0">
              <a:solidFill>
                <a:srgbClr val="CD242B"/>
              </a:solidFill>
            </a:endParaRPr>
          </a:p>
        </p:txBody>
      </p:sp>
      <p:sp>
        <p:nvSpPr>
          <p:cNvPr id="10" name="椭圆 9">
            <a:hlinkClick r:id="rId2" action="ppaction://hlinksldjump"/>
          </p:cNvPr>
          <p:cNvSpPr/>
          <p:nvPr/>
        </p:nvSpPr>
        <p:spPr>
          <a:xfrm>
            <a:off x="728573" y="1052736"/>
            <a:ext cx="270000" cy="270000"/>
          </a:xfrm>
          <a:prstGeom prst="ellipse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</a:rPr>
              <a:t>2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455498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依据信息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该黏土钒矿中主要含有钒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(+3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+5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的化合物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钾、镁的铝硅酸盐以及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SiO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分析每一步流程所加试剂和操作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确定涉及的主要反应及产物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包含滤液、滤渣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。同时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保证整个流程中所制备物质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钒元素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不能损失。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(1)“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酸浸氧化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需要加热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是为了增大酸浸和氧化反应速率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同时也促进了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en-US" altLang="zh-CN" sz="22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en-US" altLang="zh-CN" sz="22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氧化完全。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508000" y="3975778"/>
          <a:ext cx="8128000" cy="2107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文档" r:id="rId3" imgW="3841115" imgH="996950" progId="Word.Document.12">
                  <p:embed/>
                </p:oleObj>
              </mc:Choice>
              <mc:Fallback>
                <p:oleObj name="文档" r:id="rId3" imgW="3841115" imgH="996950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3975778"/>
                        <a:ext cx="8128000" cy="21070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over dir="u"/>
      </p:transition>
    </mc:Choice>
    <mc:Fallback>
      <p:transition spd="slow">
        <p:cover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521133"/>
            <a:ext cx="8128000" cy="206973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离子反应与氧化还原反应是高中化学的重要基础知识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也是高考重点考查内容之一。近年来在高考中最常见的考查方式是在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Ⅱ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卷中将离子反应和氧化还原反应两部分内容融合在一起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考查试剂的作用、氧化产物或还原产物、指定物质间的比例关系或化学方程式的配平等。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r"/>
      </p:transition>
    </mc:Choice>
    <mc:Fallback>
      <p:transition spd="slow">
        <p:wipe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灯片编号占位符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8" name="椭圆 7">
            <a:hlinkClick r:id="rId1" action="ppaction://hlinksldjump"/>
          </p:cNvPr>
          <p:cNvSpPr/>
          <p:nvPr/>
        </p:nvSpPr>
        <p:spPr>
          <a:xfrm>
            <a:off x="395536" y="1052736"/>
            <a:ext cx="270000" cy="270000"/>
          </a:xfrm>
          <a:prstGeom prst="ellipse">
            <a:avLst/>
          </a:prstGeom>
          <a:solidFill>
            <a:srgbClr val="FFED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rgbClr val="CD242B"/>
                </a:solidFill>
              </a:rPr>
              <a:t>1</a:t>
            </a:r>
            <a:endParaRPr lang="zh-CN" altLang="en-US" sz="2000" dirty="0">
              <a:solidFill>
                <a:srgbClr val="CD242B"/>
              </a:solidFill>
            </a:endParaRPr>
          </a:p>
        </p:txBody>
      </p:sp>
      <p:sp>
        <p:nvSpPr>
          <p:cNvPr id="10" name="椭圆 9">
            <a:hlinkClick r:id="rId2" action="ppaction://hlinksldjump"/>
          </p:cNvPr>
          <p:cNvSpPr/>
          <p:nvPr/>
        </p:nvSpPr>
        <p:spPr>
          <a:xfrm>
            <a:off x="728573" y="1052736"/>
            <a:ext cx="270000" cy="270000"/>
          </a:xfrm>
          <a:prstGeom prst="ellipse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</a:rPr>
              <a:t>2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08000" y="1450760"/>
            <a:ext cx="8219444" cy="4735564"/>
            <a:chOff x="508000" y="1412776"/>
            <a:chExt cx="8219444" cy="4735564"/>
          </a:xfrm>
        </p:grpSpPr>
        <p:sp>
          <p:nvSpPr>
            <p:cNvPr id="4" name="矩形 3"/>
            <p:cNvSpPr>
              <a:spLocks noChangeAspect="1"/>
            </p:cNvSpPr>
            <p:nvPr/>
          </p:nvSpPr>
          <p:spPr>
            <a:xfrm>
              <a:off x="508000" y="1412776"/>
              <a:ext cx="8128000" cy="127227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indent="266700">
                <a:lnSpc>
                  <a:spcPct val="120000"/>
                </a:lnSpc>
                <a:spcAft>
                  <a:spcPts val="0"/>
                </a:spcAft>
                <a:tabLst>
                  <a:tab pos="1188085" algn="l"/>
                  <a:tab pos="2163445" algn="l"/>
                  <a:tab pos="3142615" algn="l"/>
                  <a:tab pos="4190365" algn="l"/>
                </a:tabLst>
              </a:pP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(3)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在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“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中和沉淀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”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过程中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依据调节溶液的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为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3.0~3.1,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结合表格中离子开始沉淀及完全沉淀的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范围可知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此时进入滤液</a:t>
              </a:r>
              <a:r>
                <a:rPr lang="zh-CN" altLang="zh-CN" sz="2200" dirty="0">
                  <a:solidFill>
                    <a:srgbClr val="000000"/>
                  </a:solidFill>
                  <a:latin typeface="NEU-BZ-S92"/>
                  <a:cs typeface="宋体" panose="02010600030101010101" pitchFamily="2" charset="-122"/>
                </a:rPr>
                <a:t>②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的主要是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Mn</a:t>
              </a:r>
              <a:r>
                <a:rPr lang="en-US" altLang="zh-CN" sz="2200" baseline="30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2+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以及部分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Al</a:t>
              </a:r>
              <a:r>
                <a:rPr lang="en-US" altLang="zh-CN" sz="2200" baseline="30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3+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、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Fe</a:t>
              </a:r>
              <a:r>
                <a:rPr lang="en-US" altLang="zh-CN" sz="2200" baseline="30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3+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。</a:t>
              </a:r>
              <a:endParaRPr lang="zh-CN" altLang="zh-CN" sz="2200" dirty="0">
                <a:solidFill>
                  <a:srgbClr val="000000"/>
                </a:solidFill>
                <a:effectLst/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5" name="对象 4"/>
            <p:cNvGraphicFramePr>
              <a:graphicFrameLocks noChangeAspect="1"/>
            </p:cNvGraphicFramePr>
            <p:nvPr/>
          </p:nvGraphicFramePr>
          <p:xfrm>
            <a:off x="599444" y="2657932"/>
            <a:ext cx="8128000" cy="22047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56" name="文档" r:id="rId3" imgW="3841115" imgH="1042670" progId="Word.Document.12">
                    <p:embed/>
                  </p:oleObj>
                </mc:Choice>
                <mc:Fallback>
                  <p:oleObj name="文档" r:id="rId3" imgW="3841115" imgH="1042670" progId="Word.Document.12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9444" y="2657932"/>
                          <a:ext cx="8128000" cy="220477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矩形 5"/>
            <p:cNvSpPr>
              <a:spLocks noChangeAspect="1"/>
            </p:cNvSpPr>
            <p:nvPr/>
          </p:nvSpPr>
          <p:spPr>
            <a:xfrm>
              <a:off x="508000" y="4891136"/>
              <a:ext cx="8128000" cy="125720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indent="266700">
                <a:lnSpc>
                  <a:spcPct val="120000"/>
                </a:lnSpc>
                <a:spcAft>
                  <a:spcPts val="0"/>
                </a:spcAft>
                <a:tabLst>
                  <a:tab pos="1188085" algn="l"/>
                  <a:tab pos="2163445" algn="l"/>
                  <a:tab pos="3142615" algn="l"/>
                  <a:tab pos="4190365" algn="l"/>
                </a:tabLst>
              </a:pP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(6)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在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“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沉钒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”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过程中析出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r>
                <a:rPr lang="en-US" altLang="zh-CN" sz="2200" baseline="-25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VO</a:t>
              </a:r>
              <a:r>
                <a:rPr lang="en-US" altLang="zh-CN" sz="2200" baseline="-25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晶体时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由于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r>
                <a:rPr lang="en-US" altLang="zh-CN" sz="2200" baseline="-25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VO</a:t>
              </a:r>
              <a:r>
                <a:rPr lang="en-US" altLang="zh-CN" sz="2200" baseline="-25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在氯化铵溶液中溶解度降低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或回答由于同离子效应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),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促使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r>
                <a:rPr lang="en-US" altLang="zh-CN" sz="2200" baseline="-25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VO</a:t>
              </a:r>
              <a:r>
                <a:rPr lang="en-US" altLang="zh-CN" sz="2200" baseline="-250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zh-CN" altLang="zh-CN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尽可能析出完全。</a:t>
              </a:r>
              <a:endParaRPr lang="zh-CN" altLang="zh-CN" sz="2200" dirty="0">
                <a:solidFill>
                  <a:srgbClr val="000000"/>
                </a:solidFill>
                <a:effectLst/>
                <a:latin typeface="NEU-BZ-S92"/>
                <a:ea typeface="方正书宋_GBK" panose="03000509000000000000" pitchFamily="65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over dir="u"/>
      </p:transition>
    </mc:Choice>
    <mc:Fallback>
      <p:transition spd="slow">
        <p:cover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508000" y="517639"/>
            <a:ext cx="8128000" cy="167853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反应中试剂的作用、氧化产物或还原产物、指定物质间的比例关系只是信息型离子反应、氧化还原反应方程式配平环节的一部分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配平氧化还原反应方程式常常是解决相关问题的基础。信息型离子反应与氧化还原反应方程式的配平步骤如下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5" name="NHZR78G.eps" descr="id:2147519354;FounderCES"/>
          <p:cNvPicPr/>
          <p:nvPr/>
        </p:nvPicPr>
        <p:blipFill>
          <a:blip r:embed="rId1"/>
          <a:stretch>
            <a:fillRect/>
          </a:stretch>
        </p:blipFill>
        <p:spPr>
          <a:xfrm>
            <a:off x="1187624" y="2196175"/>
            <a:ext cx="6768752" cy="398810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trips dir="ru"/>
      </p:transition>
    </mc:Choice>
    <mc:Fallback>
      <p:transition spd="slow">
        <p:strips dir="ru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939893"/>
            <a:ext cx="8128000" cy="293618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典例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r>
              <a:rPr lang="en-US" altLang="zh-CN" sz="22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可以造成水体污染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某小组采用如下方法对污水中的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r>
              <a:rPr lang="en-US" altLang="zh-CN" sz="22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进行处理。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Ⅰ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过氧化氢溶液氧化法除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NaCN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46697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NaCN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的电子式为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用离子方程式表示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NaCN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溶液呈碱性的原因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　　　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碱性条件下加入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溶液除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r>
              <a:rPr lang="en-US" altLang="zh-CN" sz="22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可得到纯碱和一种无色无味的无毒气体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该反应的离子方程式为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　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508000" y="3801595"/>
          <a:ext cx="8128000" cy="1859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文档" r:id="rId1" imgW="3840480" imgH="880110" progId="Word.Document.12">
                  <p:embed/>
                </p:oleObj>
              </mc:Choice>
              <mc:Fallback>
                <p:oleObj name="文档" r:id="rId1" imgW="3840480" imgH="880110" progId="Word.Document.12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3801595"/>
                        <a:ext cx="8128000" cy="18596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508000" y="5733256"/>
          <a:ext cx="8128000" cy="827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文档" r:id="rId3" imgW="3840480" imgH="391795" progId="Word.Document.12">
                  <p:embed/>
                </p:oleObj>
              </mc:Choice>
              <mc:Fallback>
                <p:oleObj name="文档" r:id="rId3" imgW="3840480" imgH="391795" progId="Word.Document.12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5733256"/>
                        <a:ext cx="8128000" cy="8272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orient="vert" dir="in"/>
      </p:transition>
    </mc:Choice>
    <mc:Fallback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980728"/>
            <a:ext cx="8128000" cy="85093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Ⅲ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电化学法处理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r>
              <a:rPr lang="en-US" altLang="zh-CN" sz="22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。如下图装置模拟电化学法处理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r>
              <a:rPr lang="en-US" altLang="zh-CN" sz="22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有关结果见下表。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508000" y="1830990"/>
          <a:ext cx="8128000" cy="5301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文档" r:id="rId1" imgW="3898900" imgH="2541905" progId="Word.Document.12">
                  <p:embed/>
                </p:oleObj>
              </mc:Choice>
              <mc:Fallback>
                <p:oleObj name="文档" r:id="rId1" imgW="3898900" imgH="2541905" progId="Word.Document.12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830990"/>
                        <a:ext cx="8128000" cy="53015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503695"/>
            <a:ext cx="8128000" cy="171739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若乙池中石墨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Ⅰ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极产生无毒无害的物质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其电极反应式为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该实验表明电化学法处理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r>
              <a:rPr lang="en-US" altLang="zh-CN" sz="22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影响处理速率的因素有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u="sng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u="sng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plit dir="in"/>
      </p:transition>
    </mc:Choice>
    <mc:Fallback>
      <p:transition spd="slow">
        <p:split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508000" y="2060848"/>
          <a:ext cx="8128000" cy="2787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文档" r:id="rId1" imgW="3839210" imgH="1319530" progId="Word.Document.12">
                  <p:embed/>
                </p:oleObj>
              </mc:Choice>
              <mc:Fallback>
                <p:oleObj name="文档" r:id="rId1" imgW="3839210" imgH="1319530" progId="Word.Document.12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060848"/>
                        <a:ext cx="8128000" cy="27877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trips dir="ru"/>
      </p:transition>
    </mc:Choice>
    <mc:Fallback>
      <p:transition spd="slow">
        <p:strips dir="ru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508000" y="1340768"/>
          <a:ext cx="8128000" cy="4590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文档" r:id="rId1" imgW="3840480" imgH="2169160" progId="Word.Document.12">
                  <p:embed/>
                </p:oleObj>
              </mc:Choice>
              <mc:Fallback>
                <p:oleObj name="文档" r:id="rId1" imgW="3840480" imgH="2169160" progId="Word.Document.12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340768"/>
                        <a:ext cx="8128000" cy="45902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 smtClean="0"/>
              <a:t>-</a:t>
            </a:r>
            <a:fld id="{4BF17FCF-D4DA-449D-A468-DDB7E43619E6}" type="slidenum">
              <a:rPr lang="zh-CN" altLang="en-US" smtClean="0"/>
            </a:fld>
            <a:r>
              <a:rPr lang="en-US" altLang="zh-CN" dirty="0" smtClean="0"/>
              <a:t>-</a:t>
            </a:r>
            <a:endParaRPr lang="zh-CN" altLang="en-US" dirty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508000" y="2060848"/>
          <a:ext cx="8128000" cy="2518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文档" r:id="rId1" imgW="3839210" imgH="1191895" progId="Word.Document.12">
                  <p:embed/>
                </p:oleObj>
              </mc:Choice>
              <mc:Fallback>
                <p:oleObj name="文档" r:id="rId1" imgW="3839210" imgH="1191895" progId="Word.Document.12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060848"/>
                        <a:ext cx="8128000" cy="25187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hecker dir="vert"/>
      </p:transition>
    </mc:Choice>
    <mc:Fallback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2054</Words>
  <Application>WPS 演示</Application>
  <PresentationFormat>全屏显示(4:3)</PresentationFormat>
  <Paragraphs>142</Paragraphs>
  <Slides>20</Slides>
  <Notes>19</Notes>
  <HiddenSlides>0</HiddenSlides>
  <MMClips>0</MMClips>
  <ScaleCrop>false</ScaleCrop>
  <HeadingPairs>
    <vt:vector size="8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16</vt:i4>
      </vt:variant>
      <vt:variant>
        <vt:lpstr>幻灯片标题</vt:lpstr>
      </vt:variant>
      <vt:variant>
        <vt:i4>20</vt:i4>
      </vt:variant>
    </vt:vector>
  </HeadingPairs>
  <TitlesOfParts>
    <vt:vector size="53" baseType="lpstr">
      <vt:lpstr>Arial</vt:lpstr>
      <vt:lpstr>宋体</vt:lpstr>
      <vt:lpstr>Wingdings</vt:lpstr>
      <vt:lpstr>华文中宋</vt:lpstr>
      <vt:lpstr>Times New Roman</vt:lpstr>
      <vt:lpstr>NEU-BZ-S92</vt:lpstr>
      <vt:lpstr>Segoe Print</vt:lpstr>
      <vt:lpstr>方正书宋_GBK</vt:lpstr>
      <vt:lpstr>黑体</vt:lpstr>
      <vt:lpstr>微软雅黑</vt:lpstr>
      <vt:lpstr>Arial Unicode MS</vt:lpstr>
      <vt:lpstr>Calibri</vt:lpstr>
      <vt:lpstr>Cambria Math</vt:lpstr>
      <vt:lpstr>仿宋</vt:lpstr>
      <vt:lpstr>楷体</vt:lpstr>
      <vt:lpstr>Calibri Light</vt:lpstr>
      <vt:lpstr>自定义设计方案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热点突破—陌生条件下离子方程式的书写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语文</dc:title>
  <dc:creator>微软用户</dc:creator>
  <cp:lastModifiedBy>静心室主人</cp:lastModifiedBy>
  <cp:revision>117</cp:revision>
  <dcterms:created xsi:type="dcterms:W3CDTF">2014-12-26T08:25:00Z</dcterms:created>
  <dcterms:modified xsi:type="dcterms:W3CDTF">2021-05-24T01:22:56Z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45974391DA5046C2A26294A97A138D16</vt:lpwstr>
  </property>
  <property fmtid="{D5CDD505-2E9C-101B-9397-08002B2CF9AE}" pid="3" name="KSOProductBuildVer">
    <vt:lpwstr>2052-11.1.0.10495</vt:lpwstr>
  </property>
</Properties>
</file>