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  <p:sldMasterId id="2147483664" r:id="rId4"/>
  </p:sldMasterIdLst>
  <p:notesMasterIdLst>
    <p:notesMasterId r:id="rId6"/>
  </p:notesMasterIdLst>
  <p:sldIdLst>
    <p:sldId id="295" r:id="rId5"/>
    <p:sldId id="302" r:id="rId7"/>
    <p:sldId id="260" r:id="rId8"/>
    <p:sldId id="261" r:id="rId9"/>
    <p:sldId id="266" r:id="rId10"/>
    <p:sldId id="267" r:id="rId11"/>
    <p:sldId id="271" r:id="rId12"/>
    <p:sldId id="268" r:id="rId13"/>
    <p:sldId id="270" r:id="rId14"/>
    <p:sldId id="272" r:id="rId15"/>
    <p:sldId id="273" r:id="rId16"/>
    <p:sldId id="275" r:id="rId17"/>
    <p:sldId id="276" r:id="rId18"/>
    <p:sldId id="278" r:id="rId19"/>
    <p:sldId id="279" r:id="rId20"/>
    <p:sldId id="286" r:id="rId21"/>
    <p:sldId id="287" r:id="rId22"/>
    <p:sldId id="288" r:id="rId23"/>
    <p:sldId id="289" r:id="rId24"/>
    <p:sldId id="290" r:id="rId25"/>
    <p:sldId id="262" r:id="rId26"/>
    <p:sldId id="291" r:id="rId27"/>
    <p:sldId id="292" r:id="rId28"/>
    <p:sldId id="293" r:id="rId29"/>
    <p:sldId id="298" r:id="rId30"/>
  </p:sldIdLst>
  <p:sldSz cx="12192000" cy="6858000"/>
  <p:notesSz cx="6858000" cy="9144000"/>
  <p:embeddedFontLst>
    <p:embeddedFont>
      <p:font typeface="微软雅黑" panose="020B0503020204020204" charset="-122"/>
      <p:regular r:id="rId35"/>
      <p:bold r:id="rId36"/>
    </p:embeddedFont>
    <p:embeddedFont>
      <p:font typeface="黑体" panose="02010609060101010101" charset="-122"/>
      <p:regular r:id="rId37"/>
    </p:embeddedFont>
    <p:embeddedFont>
      <p:font typeface="华文楷体" panose="02010600040101010101" charset="-122"/>
      <p:regular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  <p:embeddedFont>
      <p:font typeface="Calibri" panose="020F0502020204030204"/>
      <p:regular r:id="rId43"/>
      <p:bold r:id="rId44"/>
      <p:italic r:id="rId45"/>
      <p:boldItalic r:id="rId46"/>
    </p:embeddedFont>
    <p:embeddedFont>
      <p:font typeface="华文新魏" panose="02010800040101010101" pitchFamily="2" charset="-122"/>
      <p:regular r:id="rId47"/>
    </p:embeddedFont>
    <p:embeddedFont>
      <p:font typeface="嗷呜嗷呜心有萌虎" panose="02000503000000000000" charset="-122"/>
      <p:regular r:id="rId48"/>
    </p:embeddedFont>
    <p:embeddedFont>
      <p:font typeface="方正小标宋简体" panose="02000000000000000000" charset="-122"/>
      <p:regular r:id="rId49"/>
    </p:embeddedFont>
    <p:embeddedFont>
      <p:font typeface="仓耳小丸子" panose="02020400000000000000" charset="-122"/>
      <p:regular r:id="rId5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 userDrawn="1">
          <p15:clr>
            <a:srgbClr val="A4A3A4"/>
          </p15:clr>
        </p15:guide>
        <p15:guide id="2" pos="37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447F"/>
    <a:srgbClr val="3A357C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7"/>
        <p:guide pos="37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" Type="http://schemas.openxmlformats.org/officeDocument/2006/relationships/slide" Target="slides/slide1.xml"/><Relationship Id="rId49" Type="http://schemas.openxmlformats.org/officeDocument/2006/relationships/font" Target="fonts/font15.fntdata"/><Relationship Id="rId48" Type="http://schemas.openxmlformats.org/officeDocument/2006/relationships/font" Target="fonts/font14.fntdata"/><Relationship Id="rId47" Type="http://schemas.openxmlformats.org/officeDocument/2006/relationships/font" Target="fonts/font13.fntdata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00531-FB7A-40C9-8B6A-69F86641E2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65D14-D5F8-4688-B953-3DFCD36FA5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NULL" TargetMode="External"/><Relationship Id="rId5" Type="http://schemas.openxmlformats.org/officeDocument/2006/relationships/image" Target="../media/image11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0" Type="http://schemas.openxmlformats.org/officeDocument/2006/relationships/tags" Target="../tags/tag60.xml"/><Relationship Id="rId4" Type="http://schemas.openxmlformats.org/officeDocument/2006/relationships/image" Target="../media/image16.svg"/><Relationship Id="rId39" Type="http://schemas.openxmlformats.org/officeDocument/2006/relationships/tags" Target="../tags/tag59.xml"/><Relationship Id="rId38" Type="http://schemas.openxmlformats.org/officeDocument/2006/relationships/tags" Target="../tags/tag58.xml"/><Relationship Id="rId37" Type="http://schemas.openxmlformats.org/officeDocument/2006/relationships/tags" Target="../tags/tag57.xml"/><Relationship Id="rId36" Type="http://schemas.openxmlformats.org/officeDocument/2006/relationships/tags" Target="../tags/tag56.xml"/><Relationship Id="rId35" Type="http://schemas.openxmlformats.org/officeDocument/2006/relationships/tags" Target="../tags/tag55.xml"/><Relationship Id="rId34" Type="http://schemas.openxmlformats.org/officeDocument/2006/relationships/tags" Target="../tags/tag54.xml"/><Relationship Id="rId33" Type="http://schemas.openxmlformats.org/officeDocument/2006/relationships/tags" Target="../tags/tag53.xml"/><Relationship Id="rId32" Type="http://schemas.openxmlformats.org/officeDocument/2006/relationships/tags" Target="../tags/tag52.xml"/><Relationship Id="rId31" Type="http://schemas.openxmlformats.org/officeDocument/2006/relationships/tags" Target="../tags/tag51.xml"/><Relationship Id="rId30" Type="http://schemas.openxmlformats.org/officeDocument/2006/relationships/tags" Target="../tags/tag50.xml"/><Relationship Id="rId3" Type="http://schemas.openxmlformats.org/officeDocument/2006/relationships/image" Target="../media/image15.png"/><Relationship Id="rId29" Type="http://schemas.openxmlformats.org/officeDocument/2006/relationships/tags" Target="../tags/tag49.xml"/><Relationship Id="rId28" Type="http://schemas.openxmlformats.org/officeDocument/2006/relationships/tags" Target="../tags/tag48.xml"/><Relationship Id="rId27" Type="http://schemas.openxmlformats.org/officeDocument/2006/relationships/tags" Target="../tags/tag47.xml"/><Relationship Id="rId26" Type="http://schemas.openxmlformats.org/officeDocument/2006/relationships/tags" Target="../tags/tag46.xml"/><Relationship Id="rId25" Type="http://schemas.openxmlformats.org/officeDocument/2006/relationships/tags" Target="../tags/tag45.xml"/><Relationship Id="rId24" Type="http://schemas.openxmlformats.org/officeDocument/2006/relationships/tags" Target="../tags/tag44.xml"/><Relationship Id="rId23" Type="http://schemas.openxmlformats.org/officeDocument/2006/relationships/tags" Target="../tags/tag43.xml"/><Relationship Id="rId22" Type="http://schemas.openxmlformats.org/officeDocument/2006/relationships/tags" Target="../tags/tag42.xml"/><Relationship Id="rId21" Type="http://schemas.openxmlformats.org/officeDocument/2006/relationships/tags" Target="../tags/tag41.xml"/><Relationship Id="rId20" Type="http://schemas.openxmlformats.org/officeDocument/2006/relationships/tags" Target="../tags/tag40.xml"/><Relationship Id="rId2" Type="http://schemas.openxmlformats.org/officeDocument/2006/relationships/tags" Target="../tags/tag24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F88E-DAE6-4B77-A9C6-799BEC365CA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413924" y="6407626"/>
            <a:ext cx="2743200" cy="365125"/>
          </a:xfrm>
        </p:spPr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4059252"/>
          </a:xfrm>
          <a:prstGeom prst="rect">
            <a:avLst/>
          </a:prstGeom>
          <a:gradFill flip="none" rotWithShape="1">
            <a:gsLst>
              <a:gs pos="100000">
                <a:srgbClr val="0F4D8F"/>
              </a:gs>
              <a:gs pos="24000">
                <a:srgbClr val="0C3E7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8" y="276963"/>
            <a:ext cx="3332860" cy="6113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59" y="-2"/>
            <a:ext cx="4765704" cy="310168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8546" y="4076337"/>
            <a:ext cx="12192000" cy="7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977B9-2917-4265-A888-A4C5514B72B9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C0B8-F334-45EC-8FD7-F0A62BFE5857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36851"/>
            <a:ext cx="12192000" cy="137800"/>
          </a:xfrm>
          <a:prstGeom prst="rect">
            <a:avLst/>
          </a:prstGeom>
          <a:solidFill>
            <a:srgbClr val="0F4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1_Title Slide">
    <p:bg>
      <p:bgPr>
        <a:solidFill>
          <a:srgbClr val="F5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4E06-3CA2-4993-BBA2-0FA2F003E551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083" y="6376492"/>
            <a:ext cx="2482540" cy="455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 userDrawn="1">
            <p:custDataLst>
              <p:tags r:id="rId2"/>
            </p:custDataLst>
          </p:nvPr>
        </p:nvSpPr>
        <p:spPr>
          <a:xfrm>
            <a:off x="0" y="5410200"/>
            <a:ext cx="12191365" cy="1447800"/>
          </a:xfrm>
          <a:prstGeom prst="rect">
            <a:avLst/>
          </a:prstGeom>
          <a:gradFill>
            <a:gsLst>
              <a:gs pos="93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182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8559800" y="5410200"/>
            <a:ext cx="3632200" cy="14478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sp>
        <p:nvSpPr>
          <p:cNvPr id="27" name="Ellipse 3_#color-2706&amp;6023"/>
          <p:cNvSpPr/>
          <p:nvPr userDrawn="1">
            <p:custDataLst>
              <p:tags r:id="rId7"/>
            </p:custDataLst>
          </p:nvPr>
        </p:nvSpPr>
        <p:spPr>
          <a:xfrm>
            <a:off x="1079500" y="4749800"/>
            <a:ext cx="4305300" cy="806450"/>
          </a:xfrm>
          <a:prstGeom prst="ellipse">
            <a:avLst/>
          </a:prstGeom>
          <a:solidFill>
            <a:schemeClr val="accent1">
              <a:lumMod val="50000"/>
              <a:alpha val="48000"/>
            </a:schemeClr>
          </a:solidFill>
          <a:ln>
            <a:noFill/>
          </a:ln>
          <a:effectLst>
            <a:softEdge rad="34290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pic>
        <p:nvPicPr>
          <p:cNvPr id="29" name="图片 28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6"/>
          <a:stretch>
            <a:fillRect/>
          </a:stretch>
        </p:blipFill>
        <p:spPr>
          <a:xfrm>
            <a:off x="1130300" y="1955800"/>
            <a:ext cx="4483100" cy="29464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/>
          <a:stretch>
            <a:fillRect/>
          </a:stretch>
        </p:blipFill>
        <p:spPr>
          <a:xfrm>
            <a:off x="1866900" y="6129264"/>
            <a:ext cx="4838700" cy="12700"/>
          </a:xfrm>
          <a:prstGeom prst="rect">
            <a:avLst/>
          </a:prstGeom>
        </p:spPr>
      </p:pic>
      <p:sp>
        <p:nvSpPr>
          <p:cNvPr id="31" name="Union_#color-2706&amp;6029"/>
          <p:cNvSpPr/>
          <p:nvPr userDrawn="1">
            <p:custDataLst>
              <p:tags r:id="rId11"/>
            </p:custDataLst>
          </p:nvPr>
        </p:nvSpPr>
        <p:spPr>
          <a:xfrm>
            <a:off x="812800" y="6084814"/>
            <a:ext cx="482600" cy="101600"/>
          </a:xfrm>
          <a:custGeom>
            <a:avLst/>
            <a:gdLst/>
            <a:ahLst/>
            <a:cxnLst/>
            <a:rect l="l" t="t" r="r" b="b"/>
            <a:pathLst>
              <a:path w="482600" h="101600">
                <a:moveTo>
                  <a:pt x="101600" y="50800"/>
                </a:moveTo>
                <a:cubicBezTo>
                  <a:pt x="101600" y="78856"/>
                  <a:pt x="78856" y="101600"/>
                  <a:pt x="50800" y="101600"/>
                </a:cubicBezTo>
                <a:cubicBezTo>
                  <a:pt x="22744" y="101600"/>
                  <a:pt x="0" y="78856"/>
                  <a:pt x="0" y="50800"/>
                </a:cubicBezTo>
                <a:cubicBezTo>
                  <a:pt x="0" y="22744"/>
                  <a:pt x="22744" y="0"/>
                  <a:pt x="50800" y="0"/>
                </a:cubicBezTo>
                <a:cubicBezTo>
                  <a:pt x="78856" y="0"/>
                  <a:pt x="101600" y="22744"/>
                  <a:pt x="101600" y="50800"/>
                </a:cubicBezTo>
                <a:moveTo>
                  <a:pt x="292100" y="50800"/>
                </a:moveTo>
                <a:cubicBezTo>
                  <a:pt x="292100" y="78856"/>
                  <a:pt x="269356" y="101600"/>
                  <a:pt x="241300" y="101600"/>
                </a:cubicBezTo>
                <a:cubicBezTo>
                  <a:pt x="213244" y="101600"/>
                  <a:pt x="190500" y="78856"/>
                  <a:pt x="190500" y="50800"/>
                </a:cubicBezTo>
                <a:cubicBezTo>
                  <a:pt x="190500" y="22744"/>
                  <a:pt x="213244" y="0"/>
                  <a:pt x="241300" y="0"/>
                </a:cubicBezTo>
                <a:cubicBezTo>
                  <a:pt x="269356" y="0"/>
                  <a:pt x="292100" y="22744"/>
                  <a:pt x="292100" y="50800"/>
                </a:cubicBezTo>
                <a:moveTo>
                  <a:pt x="431800" y="101600"/>
                </a:moveTo>
                <a:cubicBezTo>
                  <a:pt x="459856" y="101600"/>
                  <a:pt x="482600" y="78856"/>
                  <a:pt x="482600" y="50800"/>
                </a:cubicBezTo>
                <a:cubicBezTo>
                  <a:pt x="482600" y="22744"/>
                  <a:pt x="459856" y="0"/>
                  <a:pt x="431800" y="0"/>
                </a:cubicBezTo>
                <a:cubicBezTo>
                  <a:pt x="403744" y="0"/>
                  <a:pt x="381000" y="22744"/>
                  <a:pt x="381000" y="50800"/>
                </a:cubicBezTo>
                <a:cubicBezTo>
                  <a:pt x="381000" y="78856"/>
                  <a:pt x="403744" y="101600"/>
                  <a:pt x="431800" y="101600"/>
                </a:cubicBezTo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6" name="标题 1"/>
          <p:cNvSpPr>
            <a:spLocks noGrp="1"/>
          </p:cNvSpPr>
          <p:nvPr>
            <p:ph type="ctrTitle"/>
            <p:custDataLst>
              <p:tags r:id="rId15"/>
            </p:custDataLst>
          </p:nvPr>
        </p:nvSpPr>
        <p:spPr>
          <a:xfrm>
            <a:off x="5803900" y="990600"/>
            <a:ext cx="5549900" cy="3759200"/>
          </a:xfrm>
        </p:spPr>
        <p:txBody>
          <a:bodyPr wrap="square" anchor="ctr">
            <a:normAutofit/>
          </a:bodyPr>
          <a:lstStyle>
            <a:lvl1pPr algn="r">
              <a:lnSpc>
                <a:spcPct val="100000"/>
              </a:lnSpc>
              <a:defRPr sz="6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7" name="署名占位符 10"/>
          <p:cNvSpPr>
            <a:spLocks noGrp="1"/>
          </p:cNvSpPr>
          <p:nvPr>
            <p:ph type="body" sz="quarter" idx="17" hasCustomPrompt="1"/>
            <p:custDataLst>
              <p:tags r:id="rId16"/>
            </p:custDataLst>
          </p:nvPr>
        </p:nvSpPr>
        <p:spPr>
          <a:xfrm>
            <a:off x="8559800" y="5887085"/>
            <a:ext cx="2819400" cy="504190"/>
          </a:xfrm>
        </p:spPr>
        <p:txBody>
          <a:bodyPr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38" name="等腰三角形 37"/>
          <p:cNvSpPr/>
          <p:nvPr userDrawn="1">
            <p:custDataLst>
              <p:tags r:id="rId17"/>
            </p:custDataLst>
          </p:nvPr>
        </p:nvSpPr>
        <p:spPr>
          <a:xfrm rot="5400000">
            <a:off x="828111" y="639102"/>
            <a:ext cx="276859" cy="23853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9" name="等腰三角形 38"/>
          <p:cNvSpPr/>
          <p:nvPr userDrawn="1">
            <p:custDataLst>
              <p:tags r:id="rId18"/>
            </p:custDataLst>
          </p:nvPr>
        </p:nvSpPr>
        <p:spPr>
          <a:xfrm rot="5400000">
            <a:off x="1072176" y="639104"/>
            <a:ext cx="276859" cy="23853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2" name="直接连接符 1"/>
          <p:cNvCxnSpPr/>
          <p:nvPr userDrawn="1">
            <p:custDataLst>
              <p:tags r:id="rId19"/>
            </p:custDataLst>
          </p:nvPr>
        </p:nvCxnSpPr>
        <p:spPr>
          <a:xfrm>
            <a:off x="1774825" y="6135614"/>
            <a:ext cx="4428000" cy="0"/>
          </a:xfrm>
          <a:prstGeom prst="line">
            <a:avLst/>
          </a:prstGeom>
          <a:ln w="63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CG41N126607681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3764" y="0"/>
            <a:ext cx="1888015" cy="3047113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>
            <p:custDataLst>
              <p:tags r:id="rId5"/>
            </p:custDataLst>
          </p:nvPr>
        </p:nvCxnSpPr>
        <p:spPr>
          <a:xfrm>
            <a:off x="558800" y="6527800"/>
            <a:ext cx="95631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: 形状 10"/>
          <p:cNvSpPr/>
          <p:nvPr userDrawn="1">
            <p:custDataLst>
              <p:tags r:id="rId6"/>
            </p:custDataLst>
          </p:nvPr>
        </p:nvSpPr>
        <p:spPr>
          <a:xfrm>
            <a:off x="9845675" y="5245735"/>
            <a:ext cx="1585595" cy="1607185"/>
          </a:xfrm>
          <a:custGeom>
            <a:avLst/>
            <a:gdLst>
              <a:gd name="connsiteX0" fmla="*/ 1924435 w 1924435"/>
              <a:gd name="connsiteY0" fmla="*/ 1924435 h 1924435"/>
              <a:gd name="connsiteX1" fmla="*/ 0 w 1924435"/>
              <a:gd name="connsiteY1" fmla="*/ 1924435 h 1924435"/>
              <a:gd name="connsiteX2" fmla="*/ 0 w 1924435"/>
              <a:gd name="connsiteY2" fmla="*/ 962218 h 1924435"/>
              <a:gd name="connsiteX3" fmla="*/ 962218 w 1924435"/>
              <a:gd name="connsiteY3" fmla="*/ 0 h 1924435"/>
              <a:gd name="connsiteX4" fmla="*/ 962218 w 1924435"/>
              <a:gd name="connsiteY4" fmla="*/ 0 h 1924435"/>
              <a:gd name="connsiteX5" fmla="*/ 1924435 w 1924435"/>
              <a:gd name="connsiteY5" fmla="*/ 962218 h 1924435"/>
              <a:gd name="connsiteX6" fmla="*/ 1924435 w 1924435"/>
              <a:gd name="connsiteY6" fmla="*/ 1924435 h 192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4435" h="1924435">
                <a:moveTo>
                  <a:pt x="1924435" y="1924435"/>
                </a:moveTo>
                <a:lnTo>
                  <a:pt x="0" y="1924435"/>
                </a:lnTo>
                <a:lnTo>
                  <a:pt x="0" y="962218"/>
                </a:lnTo>
                <a:cubicBezTo>
                  <a:pt x="0" y="430944"/>
                  <a:pt x="430944" y="0"/>
                  <a:pt x="962218" y="0"/>
                </a:cubicBezTo>
                <a:lnTo>
                  <a:pt x="962218" y="0"/>
                </a:lnTo>
                <a:cubicBezTo>
                  <a:pt x="1493491" y="0"/>
                  <a:pt x="1924435" y="430944"/>
                  <a:pt x="1924435" y="962218"/>
                </a:cubicBezTo>
                <a:lnTo>
                  <a:pt x="1924435" y="1924435"/>
                </a:ln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7"/>
            </p:custDataLst>
          </p:nvPr>
        </p:nvSpPr>
        <p:spPr>
          <a:xfrm flipH="1">
            <a:off x="11099800" y="1419860"/>
            <a:ext cx="1092200" cy="2183765"/>
          </a:xfrm>
          <a:custGeom>
            <a:avLst/>
            <a:gdLst>
              <a:gd name="connsiteX0" fmla="*/ 1130019 w 1130018"/>
              <a:gd name="connsiteY0" fmla="*/ 1130019 h 2260037"/>
              <a:gd name="connsiteX1" fmla="*/ 0 w 1130018"/>
              <a:gd name="connsiteY1" fmla="*/ 0 h 2260037"/>
              <a:gd name="connsiteX2" fmla="*/ 0 w 1130018"/>
              <a:gd name="connsiteY2" fmla="*/ 2260038 h 2260037"/>
              <a:gd name="connsiteX3" fmla="*/ 1130019 w 1130018"/>
              <a:gd name="connsiteY3" fmla="*/ 1130019 h 226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18" h="2260037">
                <a:moveTo>
                  <a:pt x="1130019" y="1130019"/>
                </a:moveTo>
                <a:cubicBezTo>
                  <a:pt x="1130019" y="506044"/>
                  <a:pt x="623974" y="0"/>
                  <a:pt x="0" y="0"/>
                </a:cubicBezTo>
                <a:lnTo>
                  <a:pt x="0" y="2260038"/>
                </a:lnTo>
                <a:cubicBezTo>
                  <a:pt x="623974" y="2260038"/>
                  <a:pt x="1130019" y="1754287"/>
                  <a:pt x="1130019" y="1130019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8"/>
            </p:custDataLst>
          </p:nvPr>
        </p:nvSpPr>
        <p:spPr>
          <a:xfrm>
            <a:off x="10956925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16" name="任意多边形: 形状 15"/>
          <p:cNvSpPr/>
          <p:nvPr userDrawn="1">
            <p:custDataLst>
              <p:tags r:id="rId9"/>
            </p:custDataLst>
          </p:nvPr>
        </p:nvSpPr>
        <p:spPr>
          <a:xfrm>
            <a:off x="11095355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17" name="任意多边形: 形状 16"/>
          <p:cNvSpPr/>
          <p:nvPr userDrawn="1">
            <p:custDataLst>
              <p:tags r:id="rId10"/>
            </p:custDataLst>
          </p:nvPr>
        </p:nvSpPr>
        <p:spPr>
          <a:xfrm>
            <a:off x="1123315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19" name="任意多边形: 形状 18"/>
          <p:cNvSpPr/>
          <p:nvPr userDrawn="1">
            <p:custDataLst>
              <p:tags r:id="rId11"/>
            </p:custDataLst>
          </p:nvPr>
        </p:nvSpPr>
        <p:spPr>
          <a:xfrm>
            <a:off x="1137158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1" name="任意多边形: 形状 20"/>
          <p:cNvSpPr/>
          <p:nvPr userDrawn="1">
            <p:custDataLst>
              <p:tags r:id="rId12"/>
            </p:custDataLst>
          </p:nvPr>
        </p:nvSpPr>
        <p:spPr>
          <a:xfrm>
            <a:off x="1151001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2" name="任意多边形: 形状 21"/>
          <p:cNvSpPr/>
          <p:nvPr userDrawn="1">
            <p:custDataLst>
              <p:tags r:id="rId13"/>
            </p:custDataLst>
          </p:nvPr>
        </p:nvSpPr>
        <p:spPr>
          <a:xfrm>
            <a:off x="11648440" y="24860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3" name="任意多边形: 形状 22"/>
          <p:cNvSpPr/>
          <p:nvPr userDrawn="1">
            <p:custDataLst>
              <p:tags r:id="rId14"/>
            </p:custDataLst>
          </p:nvPr>
        </p:nvSpPr>
        <p:spPr>
          <a:xfrm>
            <a:off x="10956925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15"/>
            </p:custDataLst>
          </p:nvPr>
        </p:nvSpPr>
        <p:spPr>
          <a:xfrm>
            <a:off x="11095355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2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2"/>
                </a:cubicBezTo>
                <a:cubicBezTo>
                  <a:pt x="55152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6" name="任意多边形: 形状 25"/>
          <p:cNvSpPr/>
          <p:nvPr userDrawn="1">
            <p:custDataLst>
              <p:tags r:id="rId16"/>
            </p:custDataLst>
          </p:nvPr>
        </p:nvSpPr>
        <p:spPr>
          <a:xfrm>
            <a:off x="1123315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7" name="任意多边形: 形状 26"/>
          <p:cNvSpPr/>
          <p:nvPr userDrawn="1">
            <p:custDataLst>
              <p:tags r:id="rId17"/>
            </p:custDataLst>
          </p:nvPr>
        </p:nvSpPr>
        <p:spPr>
          <a:xfrm>
            <a:off x="1137158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8" name="任意多边形: 形状 27"/>
          <p:cNvSpPr/>
          <p:nvPr userDrawn="1">
            <p:custDataLst>
              <p:tags r:id="rId18"/>
            </p:custDataLst>
          </p:nvPr>
        </p:nvSpPr>
        <p:spPr>
          <a:xfrm>
            <a:off x="1151001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29" name="任意多边形: 形状 28"/>
          <p:cNvSpPr/>
          <p:nvPr userDrawn="1">
            <p:custDataLst>
              <p:tags r:id="rId19"/>
            </p:custDataLst>
          </p:nvPr>
        </p:nvSpPr>
        <p:spPr>
          <a:xfrm>
            <a:off x="11648440" y="2752725"/>
            <a:ext cx="46355" cy="46355"/>
          </a:xfrm>
          <a:custGeom>
            <a:avLst/>
            <a:gdLst>
              <a:gd name="connsiteX0" fmla="*/ 0 w 55151"/>
              <a:gd name="connsiteY0" fmla="*/ 27282 h 55151"/>
              <a:gd name="connsiteX1" fmla="*/ 27576 w 55151"/>
              <a:gd name="connsiteY1" fmla="*/ 0 h 55151"/>
              <a:gd name="connsiteX2" fmla="*/ 55151 w 55151"/>
              <a:gd name="connsiteY2" fmla="*/ 27282 h 55151"/>
              <a:gd name="connsiteX3" fmla="*/ 27576 w 55151"/>
              <a:gd name="connsiteY3" fmla="*/ 55151 h 55151"/>
              <a:gd name="connsiteX4" fmla="*/ 0 w 55151"/>
              <a:gd name="connsiteY4" fmla="*/ 27282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2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2"/>
                </a:cubicBezTo>
                <a:cubicBezTo>
                  <a:pt x="55151" y="42830"/>
                  <a:pt x="42830" y="55151"/>
                  <a:pt x="27576" y="55151"/>
                </a:cubicBezTo>
                <a:cubicBezTo>
                  <a:pt x="12028" y="55151"/>
                  <a:pt x="0" y="42830"/>
                  <a:pt x="0" y="27282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20"/>
            </p:custDataLst>
          </p:nvPr>
        </p:nvSpPr>
        <p:spPr>
          <a:xfrm>
            <a:off x="10956925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1" name="任意多边形: 形状 30"/>
          <p:cNvSpPr/>
          <p:nvPr userDrawn="1">
            <p:custDataLst>
              <p:tags r:id="rId21"/>
            </p:custDataLst>
          </p:nvPr>
        </p:nvSpPr>
        <p:spPr>
          <a:xfrm>
            <a:off x="11095355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2" name="任意多边形: 形状 31"/>
          <p:cNvSpPr/>
          <p:nvPr userDrawn="1">
            <p:custDataLst>
              <p:tags r:id="rId22"/>
            </p:custDataLst>
          </p:nvPr>
        </p:nvSpPr>
        <p:spPr>
          <a:xfrm>
            <a:off x="1123315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3" name="任意多边形: 形状 32"/>
          <p:cNvSpPr/>
          <p:nvPr userDrawn="1">
            <p:custDataLst>
              <p:tags r:id="rId23"/>
            </p:custDataLst>
          </p:nvPr>
        </p:nvSpPr>
        <p:spPr>
          <a:xfrm>
            <a:off x="1137158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4" name="任意多边形: 形状 33"/>
          <p:cNvSpPr/>
          <p:nvPr userDrawn="1">
            <p:custDataLst>
              <p:tags r:id="rId24"/>
            </p:custDataLst>
          </p:nvPr>
        </p:nvSpPr>
        <p:spPr>
          <a:xfrm>
            <a:off x="1151001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5" name="任意多边形: 形状 34"/>
          <p:cNvSpPr/>
          <p:nvPr userDrawn="1">
            <p:custDataLst>
              <p:tags r:id="rId25"/>
            </p:custDataLst>
          </p:nvPr>
        </p:nvSpPr>
        <p:spPr>
          <a:xfrm>
            <a:off x="11648440" y="30187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1"/>
                  <a:pt x="42830" y="55152"/>
                  <a:pt x="27576" y="55152"/>
                </a:cubicBezTo>
                <a:cubicBezTo>
                  <a:pt x="12028" y="55152"/>
                  <a:pt x="0" y="42831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6" name="任意多边形: 形状 35"/>
          <p:cNvSpPr/>
          <p:nvPr userDrawn="1">
            <p:custDataLst>
              <p:tags r:id="rId26"/>
            </p:custDataLst>
          </p:nvPr>
        </p:nvSpPr>
        <p:spPr>
          <a:xfrm>
            <a:off x="10956925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7" name="任意多边形: 形状 36"/>
          <p:cNvSpPr/>
          <p:nvPr userDrawn="1">
            <p:custDataLst>
              <p:tags r:id="rId27"/>
            </p:custDataLst>
          </p:nvPr>
        </p:nvSpPr>
        <p:spPr>
          <a:xfrm>
            <a:off x="11095355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2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2" y="12028"/>
                  <a:pt x="55152" y="27283"/>
                </a:cubicBezTo>
                <a:cubicBezTo>
                  <a:pt x="55152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8" name="任意多边形: 形状 37"/>
          <p:cNvSpPr/>
          <p:nvPr userDrawn="1">
            <p:custDataLst>
              <p:tags r:id="rId28"/>
            </p:custDataLst>
          </p:nvPr>
        </p:nvSpPr>
        <p:spPr>
          <a:xfrm>
            <a:off x="1123315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39" name="任意多边形: 形状 38"/>
          <p:cNvSpPr/>
          <p:nvPr userDrawn="1">
            <p:custDataLst>
              <p:tags r:id="rId29"/>
            </p:custDataLst>
          </p:nvPr>
        </p:nvSpPr>
        <p:spPr>
          <a:xfrm>
            <a:off x="1137158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0" name="任意多边形: 形状 39"/>
          <p:cNvSpPr/>
          <p:nvPr userDrawn="1">
            <p:custDataLst>
              <p:tags r:id="rId30"/>
            </p:custDataLst>
          </p:nvPr>
        </p:nvSpPr>
        <p:spPr>
          <a:xfrm>
            <a:off x="1151001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1" name="任意多边形: 形状 40"/>
          <p:cNvSpPr/>
          <p:nvPr userDrawn="1">
            <p:custDataLst>
              <p:tags r:id="rId31"/>
            </p:custDataLst>
          </p:nvPr>
        </p:nvSpPr>
        <p:spPr>
          <a:xfrm>
            <a:off x="11648440" y="3285490"/>
            <a:ext cx="46355" cy="46355"/>
          </a:xfrm>
          <a:custGeom>
            <a:avLst/>
            <a:gdLst>
              <a:gd name="connsiteX0" fmla="*/ 0 w 55151"/>
              <a:gd name="connsiteY0" fmla="*/ 27283 h 55151"/>
              <a:gd name="connsiteX1" fmla="*/ 27576 w 55151"/>
              <a:gd name="connsiteY1" fmla="*/ 0 h 55151"/>
              <a:gd name="connsiteX2" fmla="*/ 55151 w 55151"/>
              <a:gd name="connsiteY2" fmla="*/ 27283 h 55151"/>
              <a:gd name="connsiteX3" fmla="*/ 27576 w 55151"/>
              <a:gd name="connsiteY3" fmla="*/ 55152 h 55151"/>
              <a:gd name="connsiteX4" fmla="*/ 0 w 55151"/>
              <a:gd name="connsiteY4" fmla="*/ 27283 h 5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51" h="55151">
                <a:moveTo>
                  <a:pt x="0" y="27283"/>
                </a:moveTo>
                <a:cubicBezTo>
                  <a:pt x="0" y="12028"/>
                  <a:pt x="12028" y="0"/>
                  <a:pt x="27576" y="0"/>
                </a:cubicBezTo>
                <a:cubicBezTo>
                  <a:pt x="42830" y="0"/>
                  <a:pt x="55151" y="12028"/>
                  <a:pt x="55151" y="27283"/>
                </a:cubicBezTo>
                <a:cubicBezTo>
                  <a:pt x="55151" y="42830"/>
                  <a:pt x="42830" y="55152"/>
                  <a:pt x="27576" y="55152"/>
                </a:cubicBezTo>
                <a:cubicBezTo>
                  <a:pt x="12028" y="55152"/>
                  <a:pt x="0" y="42830"/>
                  <a:pt x="0" y="27283"/>
                </a:cubicBez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noFill/>
            </a:endParaRPr>
          </a:p>
        </p:txBody>
      </p:sp>
      <p:sp>
        <p:nvSpPr>
          <p:cNvPr id="42" name="任意多边形: 形状 41"/>
          <p:cNvSpPr/>
          <p:nvPr userDrawn="1">
            <p:custDataLst>
              <p:tags r:id="rId32"/>
            </p:custDataLst>
          </p:nvPr>
        </p:nvSpPr>
        <p:spPr>
          <a:xfrm>
            <a:off x="0" y="5696299"/>
            <a:ext cx="1161701" cy="1161701"/>
          </a:xfrm>
          <a:custGeom>
            <a:avLst/>
            <a:gdLst>
              <a:gd name="connsiteX0" fmla="*/ 1161702 w 1161701"/>
              <a:gd name="connsiteY0" fmla="*/ 1161702 h 1161701"/>
              <a:gd name="connsiteX1" fmla="*/ 0 w 1161701"/>
              <a:gd name="connsiteY1" fmla="*/ 1161702 h 1161701"/>
              <a:gd name="connsiteX2" fmla="*/ 0 w 1161701"/>
              <a:gd name="connsiteY2" fmla="*/ 0 h 1161701"/>
              <a:gd name="connsiteX3" fmla="*/ 0 w 1161701"/>
              <a:gd name="connsiteY3" fmla="*/ 0 h 1161701"/>
              <a:gd name="connsiteX4" fmla="*/ 1161702 w 1161701"/>
              <a:gd name="connsiteY4" fmla="*/ 1161702 h 1161701"/>
              <a:gd name="connsiteX5" fmla="*/ 1161702 w 1161701"/>
              <a:gd name="connsiteY5" fmla="*/ 1161702 h 116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701" h="1161701">
                <a:moveTo>
                  <a:pt x="1161702" y="1161702"/>
                </a:moveTo>
                <a:lnTo>
                  <a:pt x="0" y="1161702"/>
                </a:lnTo>
                <a:lnTo>
                  <a:pt x="0" y="0"/>
                </a:lnTo>
                <a:lnTo>
                  <a:pt x="0" y="0"/>
                </a:lnTo>
                <a:cubicBezTo>
                  <a:pt x="641576" y="0"/>
                  <a:pt x="1161702" y="520126"/>
                  <a:pt x="1161702" y="1161702"/>
                </a:cubicBezTo>
                <a:lnTo>
                  <a:pt x="1161702" y="1161702"/>
                </a:lnTo>
                <a:close/>
              </a:path>
            </a:pathLst>
          </a:custGeom>
          <a:solidFill>
            <a:schemeClr val="accent6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44" name="直接连接符 43"/>
          <p:cNvCxnSpPr/>
          <p:nvPr userDrawn="1">
            <p:custDataLst>
              <p:tags r:id="rId33"/>
            </p:custDataLst>
          </p:nvPr>
        </p:nvCxnSpPr>
        <p:spPr>
          <a:xfrm>
            <a:off x="2184400" y="838200"/>
            <a:ext cx="95631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任意多边形: 形状 44"/>
          <p:cNvSpPr/>
          <p:nvPr userDrawn="1">
            <p:custDataLst>
              <p:tags r:id="rId34"/>
            </p:custDataLst>
          </p:nvPr>
        </p:nvSpPr>
        <p:spPr>
          <a:xfrm>
            <a:off x="9381500" y="6334625"/>
            <a:ext cx="1046117" cy="523058"/>
          </a:xfrm>
          <a:custGeom>
            <a:avLst/>
            <a:gdLst>
              <a:gd name="connsiteX0" fmla="*/ 523059 w 1046117"/>
              <a:gd name="connsiteY0" fmla="*/ 0 h 523058"/>
              <a:gd name="connsiteX1" fmla="*/ 0 w 1046117"/>
              <a:gd name="connsiteY1" fmla="*/ 523059 h 523058"/>
              <a:gd name="connsiteX2" fmla="*/ 1046118 w 1046117"/>
              <a:gd name="connsiteY2" fmla="*/ 523059 h 523058"/>
              <a:gd name="connsiteX3" fmla="*/ 523059 w 1046117"/>
              <a:gd name="connsiteY3" fmla="*/ 0 h 5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117" h="523058">
                <a:moveTo>
                  <a:pt x="523059" y="0"/>
                </a:moveTo>
                <a:cubicBezTo>
                  <a:pt x="234100" y="0"/>
                  <a:pt x="0" y="234100"/>
                  <a:pt x="0" y="523059"/>
                </a:cubicBezTo>
                <a:lnTo>
                  <a:pt x="1046118" y="523059"/>
                </a:lnTo>
                <a:cubicBezTo>
                  <a:pt x="1045825" y="234100"/>
                  <a:pt x="811724" y="0"/>
                  <a:pt x="523059" y="0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35"/>
            </p:custDataLst>
          </p:nvPr>
        </p:nvSpPr>
        <p:spPr>
          <a:xfrm>
            <a:off x="2225242" y="1100447"/>
            <a:ext cx="7756958" cy="2763596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6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6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8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6" name="文本占位符 9"/>
          <p:cNvSpPr>
            <a:spLocks noGrp="1"/>
          </p:cNvSpPr>
          <p:nvPr>
            <p:ph type="body" sz="quarter" idx="18" hasCustomPrompt="1"/>
            <p:custDataLst>
              <p:tags r:id="rId39"/>
            </p:custDataLst>
          </p:nvPr>
        </p:nvSpPr>
        <p:spPr>
          <a:xfrm>
            <a:off x="486770" y="330199"/>
            <a:ext cx="1546568" cy="5040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b="1"/>
            </a:lvl1pPr>
          </a:lstStyle>
          <a:p>
            <a:pPr lvl="0"/>
            <a:r>
              <a:rPr lang="zh-CN" altLang="en-US" dirty="0"/>
              <a:t>公司名占位符</a:t>
            </a:r>
            <a:endParaRPr lang="zh-CN" altLang="en-US" dirty="0"/>
          </a:p>
        </p:txBody>
      </p:sp>
      <p:sp>
        <p:nvSpPr>
          <p:cNvPr id="47" name="文本占位符 23"/>
          <p:cNvSpPr>
            <a:spLocks noGrp="1"/>
          </p:cNvSpPr>
          <p:nvPr>
            <p:ph type="body" sz="quarter" idx="19" hasCustomPrompt="1"/>
            <p:custDataLst>
              <p:tags r:id="rId40"/>
            </p:custDataLst>
          </p:nvPr>
        </p:nvSpPr>
        <p:spPr>
          <a:xfrm>
            <a:off x="4781641" y="4205797"/>
            <a:ext cx="2743200" cy="50400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DD5DAA1-4437-4850-B3BD-80EE6B875C0A}" type="datetime1">
              <a:rPr lang="zh-CN" altLang="en-US" smtClean="0"/>
            </a:fld>
            <a:endParaRPr lang="zh-CN" altLang="en-US"/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31906" y="6356350"/>
            <a:ext cx="2743200" cy="365125"/>
          </a:xfrm>
        </p:spPr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9" b="1"/>
          <a:stretch>
            <a:fillRect/>
          </a:stretch>
        </p:blipFill>
        <p:spPr>
          <a:xfrm>
            <a:off x="8462" y="1408177"/>
            <a:ext cx="12175074" cy="3962856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8461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F4D8F">
                  <a:alpha val="70000"/>
                </a:srgbClr>
              </a:gs>
              <a:gs pos="24000">
                <a:srgbClr val="0C3E76">
                  <a:alpha val="62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-1" y="0"/>
            <a:ext cx="12183537" cy="1486968"/>
          </a:xfrm>
          <a:prstGeom prst="rect">
            <a:avLst/>
          </a:prstGeom>
          <a:solidFill>
            <a:srgbClr val="0C3E76"/>
          </a:solidFill>
          <a:ln>
            <a:noFill/>
          </a:ln>
          <a:effectLst>
            <a:innerShdw blurRad="63500" dist="25400" dir="5400000">
              <a:srgbClr val="04162A">
                <a:alpha val="4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8463" y="5371032"/>
            <a:ext cx="12183537" cy="1486968"/>
          </a:xfrm>
          <a:prstGeom prst="rect">
            <a:avLst/>
          </a:prstGeom>
          <a:solidFill>
            <a:srgbClr val="0C3E76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6" y="388058"/>
            <a:ext cx="3801399" cy="697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17ABF-C8D9-49C4-A6AC-BF27B03EDFF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66090" y="6356350"/>
            <a:ext cx="2743200" cy="365125"/>
          </a:xfrm>
        </p:spPr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991306"/>
            <a:ext cx="12204000" cy="7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8" y="0"/>
            <a:ext cx="12192007" cy="972000"/>
          </a:xfrm>
          <a:prstGeom prst="rect">
            <a:avLst/>
          </a:prstGeom>
          <a:gradFill flip="none" rotWithShape="1">
            <a:gsLst>
              <a:gs pos="100000">
                <a:srgbClr val="0F4D8F"/>
              </a:gs>
              <a:gs pos="24000">
                <a:srgbClr val="0C3E7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1068224" cy="972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2589" r="83433" b="11718"/>
          <a:stretch>
            <a:fillRect/>
          </a:stretch>
        </p:blipFill>
        <p:spPr>
          <a:xfrm>
            <a:off x="179345" y="125220"/>
            <a:ext cx="717962" cy="737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" y="-2"/>
            <a:ext cx="12192000" cy="685735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-8546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0F4D8F">
                  <a:alpha val="13000"/>
                </a:srgbClr>
              </a:gs>
              <a:gs pos="24000">
                <a:srgbClr val="0C3E76">
                  <a:alpha val="5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97" y="-3"/>
            <a:ext cx="5189366" cy="33774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0" y="514957"/>
            <a:ext cx="3885004" cy="712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ECF0C-3612-40A3-80B3-E2F62F50E081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6736851"/>
            <a:ext cx="12192000" cy="137800"/>
          </a:xfrm>
          <a:prstGeom prst="rect">
            <a:avLst/>
          </a:prstGeom>
          <a:solidFill>
            <a:srgbClr val="0F4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直角三角形 1"/>
          <p:cNvSpPr/>
          <p:nvPr userDrawn="1"/>
        </p:nvSpPr>
        <p:spPr>
          <a:xfrm rot="5400000">
            <a:off x="0" y="1"/>
            <a:ext cx="395654" cy="39565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11796346" y="1"/>
            <a:ext cx="395654" cy="39565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4E06-3CA2-4993-BBA2-0FA2F003E551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734086"/>
            <a:ext cx="9220912" cy="123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平行四边形 6"/>
          <p:cNvSpPr/>
          <p:nvPr userDrawn="1"/>
        </p:nvSpPr>
        <p:spPr>
          <a:xfrm>
            <a:off x="8699639" y="6306796"/>
            <a:ext cx="3785767" cy="551204"/>
          </a:xfrm>
          <a:prstGeom prst="parallelogram">
            <a:avLst>
              <a:gd name="adj" fmla="val 45155"/>
            </a:avLst>
          </a:prstGeom>
          <a:solidFill>
            <a:srgbClr val="0F4D8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194103" y="6356350"/>
            <a:ext cx="2743200" cy="365125"/>
          </a:xfrm>
        </p:spPr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1045028" y="1630659"/>
            <a:ext cx="10084525" cy="3811588"/>
          </a:xfrm>
        </p:spPr>
        <p:txBody>
          <a:bodyPr>
            <a:normAutofit/>
          </a:bodyPr>
          <a:lstStyle>
            <a:lvl1pPr marL="0" indent="504190" algn="just">
              <a:lnSpc>
                <a:spcPct val="120000"/>
              </a:lnSpc>
              <a:buNone/>
              <a:defRPr sz="2000"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083" y="6376492"/>
            <a:ext cx="2482540" cy="455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78382-C50B-4BBE-A54D-A3D675148FE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5" name="Rectangle: Rounded Corners 12"/>
          <p:cNvSpPr/>
          <p:nvPr userDrawn="1"/>
        </p:nvSpPr>
        <p:spPr>
          <a:xfrm>
            <a:off x="339651" y="1012519"/>
            <a:ext cx="4932000" cy="142914"/>
          </a:xfrm>
          <a:prstGeom prst="roundRect">
            <a:avLst>
              <a:gd name="adj" fmla="val 50000"/>
            </a:avLst>
          </a:prstGeom>
          <a:pattFill prst="ltUpDiag">
            <a:fgClr>
              <a:schemeClr val="accent1">
                <a:lumMod val="40000"/>
                <a:lumOff val="60000"/>
              </a:schemeClr>
            </a:fgClr>
            <a:bgClr>
              <a:srgbClr val="F5F8F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736851"/>
            <a:ext cx="12192000" cy="137800"/>
          </a:xfrm>
          <a:prstGeom prst="rect">
            <a:avLst/>
          </a:prstGeom>
          <a:solidFill>
            <a:srgbClr val="0F4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144" y="394825"/>
            <a:ext cx="3411417" cy="625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67"/>
            <a:ext cx="12192000" cy="6322912"/>
          </a:xfrm>
          <a:prstGeom prst="rect">
            <a:avLst/>
          </a:prstGeom>
        </p:spPr>
      </p:pic>
      <p:sp>
        <p:nvSpPr>
          <p:cNvPr id="9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C3E76">
                  <a:alpha val="91000"/>
                </a:srgbClr>
              </a:gs>
              <a:gs pos="100000">
                <a:srgbClr val="0F4D8F">
                  <a:alpha val="85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Rectangle 19"/>
          <p:cNvSpPr/>
          <p:nvPr userDrawn="1"/>
        </p:nvSpPr>
        <p:spPr>
          <a:xfrm>
            <a:off x="717448" y="675250"/>
            <a:ext cx="10742203" cy="5600700"/>
          </a:xfrm>
          <a:prstGeom prst="rect">
            <a:avLst/>
          </a:prstGeom>
          <a:solidFill>
            <a:schemeClr val="bg1">
              <a:alpha val="94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10757883" y="675250"/>
            <a:ext cx="716669" cy="716669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2"/>
          <p:cNvSpPr/>
          <p:nvPr userDrawn="1"/>
        </p:nvSpPr>
        <p:spPr>
          <a:xfrm>
            <a:off x="339651" y="1038895"/>
            <a:ext cx="7200000" cy="142914"/>
          </a:xfrm>
          <a:prstGeom prst="roundRect">
            <a:avLst>
              <a:gd name="adj" fmla="val 50000"/>
            </a:avLst>
          </a:prstGeom>
          <a:pattFill prst="ltUpDiag">
            <a:fgClr>
              <a:schemeClr val="accent1">
                <a:lumMod val="40000"/>
                <a:lumOff val="60000"/>
              </a:schemeClr>
            </a:fgClr>
            <a:bgClr>
              <a:srgbClr val="F5F8F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6736851"/>
            <a:ext cx="12192000" cy="137800"/>
          </a:xfrm>
          <a:prstGeom prst="rect">
            <a:avLst/>
          </a:prstGeom>
          <a:solidFill>
            <a:srgbClr val="0F4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openxmlformats.org/officeDocument/2006/relationships/tags" Target="../tags/tag17.xml"/><Relationship Id="rId4" Type="http://schemas.openxmlformats.org/officeDocument/2006/relationships/image" Target="NULL" TargetMode="External"/><Relationship Id="rId3" Type="http://schemas.openxmlformats.org/officeDocument/2006/relationships/image" Target="../media/image13.png"/><Relationship Id="rId2" Type="http://schemas.openxmlformats.org/officeDocument/2006/relationships/tags" Target="../tags/tag16.xml"/><Relationship Id="rId13" Type="http://schemas.openxmlformats.org/officeDocument/2006/relationships/theme" Target="../theme/theme2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3" Type="http://schemas.openxmlformats.org/officeDocument/2006/relationships/theme" Target="../theme/theme3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79423-B5A3-4B54-8496-EA84590F6D3C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40452" y="63307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0F4D8F"/>
                </a:solidFill>
              </a:defRPr>
            </a:lvl1pPr>
          </a:lstStyle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-317" y="317"/>
            <a:ext cx="12192635" cy="68573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>
            <a:alphaModFix amt="79000"/>
          </a:blip>
          <a:stretch>
            <a:fillRect/>
          </a:stretch>
        </p:blipFill>
        <p:spPr>
          <a:xfrm>
            <a:off x="8102283" y="1435417"/>
            <a:ext cx="4089400" cy="50419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cxnSp>
        <p:nvCxnSpPr>
          <p:cNvPr id="14" name="直接连接符 13"/>
          <p:cNvCxnSpPr/>
          <p:nvPr userDrawn="1">
            <p:custDataLst>
              <p:tags r:id="rId7"/>
            </p:custDataLst>
          </p:nvPr>
        </p:nvCxnSpPr>
        <p:spPr>
          <a:xfrm>
            <a:off x="818147" y="1123697"/>
            <a:ext cx="10535653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: 形状 14"/>
          <p:cNvSpPr/>
          <p:nvPr userDrawn="1">
            <p:custDataLst>
              <p:tags r:id="rId8"/>
            </p:custDataLst>
          </p:nvPr>
        </p:nvSpPr>
        <p:spPr>
          <a:xfrm>
            <a:off x="206549" y="6189274"/>
            <a:ext cx="1343208" cy="668726"/>
          </a:xfrm>
          <a:custGeom>
            <a:avLst/>
            <a:gdLst>
              <a:gd name="connsiteX0" fmla="*/ 671605 w 1343208"/>
              <a:gd name="connsiteY0" fmla="*/ 0 h 668726"/>
              <a:gd name="connsiteX1" fmla="*/ 1330834 w 1343208"/>
              <a:gd name="connsiteY1" fmla="*/ 544421 h 668726"/>
              <a:gd name="connsiteX2" fmla="*/ 1343208 w 1343208"/>
              <a:gd name="connsiteY2" fmla="*/ 668726 h 668726"/>
              <a:gd name="connsiteX3" fmla="*/ 0 w 1343208"/>
              <a:gd name="connsiteY3" fmla="*/ 668726 h 668726"/>
              <a:gd name="connsiteX4" fmla="*/ 12374 w 1343208"/>
              <a:gd name="connsiteY4" fmla="*/ 544421 h 668726"/>
              <a:gd name="connsiteX5" fmla="*/ 671605 w 1343208"/>
              <a:gd name="connsiteY5" fmla="*/ 0 h 66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3208" h="668726">
                <a:moveTo>
                  <a:pt x="671605" y="0"/>
                </a:moveTo>
                <a:cubicBezTo>
                  <a:pt x="996697" y="0"/>
                  <a:pt x="1268070" y="233786"/>
                  <a:pt x="1330834" y="544421"/>
                </a:cubicBezTo>
                <a:lnTo>
                  <a:pt x="1343208" y="668726"/>
                </a:lnTo>
                <a:lnTo>
                  <a:pt x="0" y="668726"/>
                </a:lnTo>
                <a:lnTo>
                  <a:pt x="12374" y="544421"/>
                </a:lnTo>
                <a:cubicBezTo>
                  <a:pt x="75138" y="233786"/>
                  <a:pt x="346512" y="0"/>
                  <a:pt x="671605" y="0"/>
                </a:cubicBezTo>
                <a:close/>
              </a:path>
            </a:pathLst>
          </a:custGeom>
          <a:solidFill>
            <a:schemeClr val="accent1"/>
          </a:solidFill>
          <a:ln w="293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cxnSp>
        <p:nvCxnSpPr>
          <p:cNvPr id="16" name="直接连接符 15"/>
          <p:cNvCxnSpPr/>
          <p:nvPr userDrawn="1">
            <p:custDataLst>
              <p:tags r:id="rId9"/>
            </p:custDataLst>
          </p:nvPr>
        </p:nvCxnSpPr>
        <p:spPr>
          <a:xfrm>
            <a:off x="1549757" y="6527800"/>
            <a:ext cx="90138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任意多边形: 形状 16"/>
          <p:cNvSpPr/>
          <p:nvPr userDrawn="1">
            <p:custDataLst>
              <p:tags r:id="rId10"/>
            </p:custDataLst>
          </p:nvPr>
        </p:nvSpPr>
        <p:spPr>
          <a:xfrm>
            <a:off x="1075734" y="6425363"/>
            <a:ext cx="862759" cy="431379"/>
          </a:xfrm>
          <a:custGeom>
            <a:avLst/>
            <a:gdLst>
              <a:gd name="connsiteX0" fmla="*/ 523059 w 1046117"/>
              <a:gd name="connsiteY0" fmla="*/ 0 h 523058"/>
              <a:gd name="connsiteX1" fmla="*/ 0 w 1046117"/>
              <a:gd name="connsiteY1" fmla="*/ 523059 h 523058"/>
              <a:gd name="connsiteX2" fmla="*/ 1046118 w 1046117"/>
              <a:gd name="connsiteY2" fmla="*/ 523059 h 523058"/>
              <a:gd name="connsiteX3" fmla="*/ 523059 w 1046117"/>
              <a:gd name="connsiteY3" fmla="*/ 0 h 52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6117" h="523058">
                <a:moveTo>
                  <a:pt x="523059" y="0"/>
                </a:moveTo>
                <a:cubicBezTo>
                  <a:pt x="234100" y="0"/>
                  <a:pt x="0" y="234100"/>
                  <a:pt x="0" y="523059"/>
                </a:cubicBezTo>
                <a:lnTo>
                  <a:pt x="1046118" y="523059"/>
                </a:lnTo>
                <a:cubicBezTo>
                  <a:pt x="1045825" y="234100"/>
                  <a:pt x="811724" y="0"/>
                  <a:pt x="523059" y="0"/>
                </a:cubicBezTo>
                <a:close/>
              </a:path>
            </a:pathLst>
          </a:custGeom>
          <a:solidFill>
            <a:schemeClr val="accent2"/>
          </a:solidFill>
          <a:ln w="293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8" name="任意多边形: 形状 17"/>
          <p:cNvSpPr/>
          <p:nvPr userDrawn="1">
            <p:custDataLst>
              <p:tags r:id="rId11"/>
            </p:custDataLst>
          </p:nvPr>
        </p:nvSpPr>
        <p:spPr>
          <a:xfrm>
            <a:off x="10319385" y="6057265"/>
            <a:ext cx="1872615" cy="800735"/>
          </a:xfrm>
          <a:custGeom>
            <a:avLst/>
            <a:gdLst>
              <a:gd name="connsiteX0" fmla="*/ 1267016 w 2192479"/>
              <a:gd name="connsiteY0" fmla="*/ 0 h 936989"/>
              <a:gd name="connsiteX1" fmla="*/ 2109873 w 2192479"/>
              <a:gd name="connsiteY1" fmla="*/ 302578 h 936989"/>
              <a:gd name="connsiteX2" fmla="*/ 2192479 w 2192479"/>
              <a:gd name="connsiteY2" fmla="*/ 377655 h 936989"/>
              <a:gd name="connsiteX3" fmla="*/ 2192479 w 2192479"/>
              <a:gd name="connsiteY3" fmla="*/ 936989 h 936989"/>
              <a:gd name="connsiteX4" fmla="*/ 0 w 2192479"/>
              <a:gd name="connsiteY4" fmla="*/ 936989 h 936989"/>
              <a:gd name="connsiteX5" fmla="*/ 1534 w 2192479"/>
              <a:gd name="connsiteY5" fmla="*/ 931024 h 936989"/>
              <a:gd name="connsiteX6" fmla="*/ 1267016 w 2192479"/>
              <a:gd name="connsiteY6" fmla="*/ 0 h 93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2479" h="936989">
                <a:moveTo>
                  <a:pt x="1267016" y="0"/>
                </a:moveTo>
                <a:cubicBezTo>
                  <a:pt x="1587182" y="0"/>
                  <a:pt x="1880826" y="113551"/>
                  <a:pt x="2109873" y="302578"/>
                </a:cubicBezTo>
                <a:lnTo>
                  <a:pt x="2192479" y="377655"/>
                </a:lnTo>
                <a:lnTo>
                  <a:pt x="2192479" y="936989"/>
                </a:lnTo>
                <a:lnTo>
                  <a:pt x="0" y="936989"/>
                </a:lnTo>
                <a:lnTo>
                  <a:pt x="1534" y="931024"/>
                </a:lnTo>
                <a:cubicBezTo>
                  <a:pt x="169301" y="391636"/>
                  <a:pt x="672423" y="0"/>
                  <a:pt x="126701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173855" y="784225"/>
            <a:ext cx="7179945" cy="3759200"/>
          </a:xfrm>
        </p:spPr>
        <p:txBody>
          <a:bodyPr>
            <a:normAutofit fontScale="90000"/>
          </a:bodyPr>
          <a:lstStyle/>
          <a:p>
            <a:r>
              <a:rPr lang="zh-CN" altLang="en-US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  <a:sym typeface="+mn-ea"/>
              </a:rPr>
              <a:t>以终为始</a:t>
            </a:r>
            <a:r>
              <a:rPr lang="en-US" altLang="zh-CN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  <a:sym typeface="+mn-ea"/>
              </a:rPr>
              <a:t> </a:t>
            </a:r>
            <a:r>
              <a:rPr lang="zh-CN" altLang="en-US" spc="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方正小标宋简体" panose="02000000000000000000" charset="-122"/>
                <a:sym typeface="+mn-ea"/>
              </a:rPr>
              <a:t>顶峰相见</a:t>
            </a:r>
            <a:br>
              <a:rPr lang="zh-CN" altLang="en-US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</a:br>
            <a:br>
              <a:rPr lang="zh-CN" altLang="en-US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pc="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小丸子" panose="02020400000000000000" charset="-122"/>
                <a:ea typeface="仓耳小丸子" panose="02020400000000000000" charset="-122"/>
                <a:sym typeface="+mn-ea"/>
              </a:rPr>
              <a:t>《化学通关秘籍》</a:t>
            </a:r>
            <a:endParaRPr lang="zh-CN" altLang="en-US" spc="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小丸子" panose="02020400000000000000" charset="-122"/>
              <a:ea typeface="仓耳小丸子" panose="020204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化学答题策略与技巧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231775" y="1033780"/>
            <a:ext cx="11193780" cy="72009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5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35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工艺流程题攻略</a:t>
            </a:r>
            <a:endParaRPr lang="zh-CN" altLang="en-US" sz="350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2115" name="矩形 2114"/>
          <p:cNvSpPr/>
          <p:nvPr>
            <p:custDataLst>
              <p:tags r:id="rId1"/>
            </p:custDataLst>
          </p:nvPr>
        </p:nvSpPr>
        <p:spPr>
          <a:xfrm>
            <a:off x="393065" y="1910079"/>
            <a:ext cx="10516235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auto">
              <a:lnSpc>
                <a:spcPct val="130000"/>
              </a:lnSpc>
            </a:pP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核心任务阅读题干找到任务目标。</a:t>
            </a:r>
            <a:endParaRPr lang="zh-CN" altLang="en-US" sz="24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707252" y="2611903"/>
            <a:ext cx="6977380" cy="39878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华文楷体" panose="02010600040101010101" charset="-122"/>
                <a:sym typeface="+mn-ea"/>
              </a:rPr>
              <a:t>从原料走向产品,相关的留下,无关的除去.一切操作只为产品。</a:t>
            </a:r>
            <a:endParaRPr lang="zh-CN" altLang="en-US" sz="2000">
              <a:solidFill>
                <a:schemeClr val="tx1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43011" name="Text Box 9"/>
          <p:cNvSpPr/>
          <p:nvPr>
            <p:custDataLst>
              <p:tags r:id="rId3"/>
            </p:custDataLst>
          </p:nvPr>
        </p:nvSpPr>
        <p:spPr>
          <a:xfrm>
            <a:off x="393065" y="3215958"/>
            <a:ext cx="11562715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.细读----问什么，看什么。</a:t>
            </a:r>
            <a:endParaRPr lang="en-US" sz="24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3014" name="Text Box 9"/>
          <p:cNvSpPr/>
          <p:nvPr>
            <p:custDataLst>
              <p:tags r:id="rId4"/>
            </p:custDataLst>
          </p:nvPr>
        </p:nvSpPr>
        <p:spPr>
          <a:xfrm>
            <a:off x="392978" y="4845526"/>
            <a:ext cx="11506229" cy="5708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.精读----深刻分析。</a:t>
            </a:r>
            <a:endParaRPr lang="en-US" sz="2400" b="1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782955" y="3992880"/>
            <a:ext cx="7331075" cy="706755"/>
          </a:xfrm>
          <a:prstGeom prst="rect">
            <a:avLst/>
          </a:prstGeom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0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华文楷体" panose="02010600040101010101" charset="-122"/>
                <a:sym typeface="+mn-ea"/>
              </a:rPr>
              <a:t>根据问题审题、</a:t>
            </a:r>
            <a:r>
              <a:rPr lang="zh-CN" altLang="en-US" sz="20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华文楷体" panose="02010600040101010101" charset="-122"/>
                <a:sym typeface="+mn-ea"/>
              </a:rPr>
              <a:t>分析环节目的</a:t>
            </a:r>
            <a:r>
              <a:rPr lang="zh-CN" altLang="en-US" sz="20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华文楷体" panose="02010600040101010101" charset="-122"/>
                <a:sym typeface="+mn-ea"/>
              </a:rPr>
              <a:t>、</a:t>
            </a:r>
            <a:r>
              <a:rPr lang="zh-CN" altLang="en-US" sz="20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华文楷体" panose="02010600040101010101" charset="-122"/>
                <a:sym typeface="+mn-ea"/>
              </a:rPr>
              <a:t>根据目的获取答案</a:t>
            </a:r>
            <a:r>
              <a:rPr lang="zh-CN" altLang="en-US" sz="20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华文楷体" panose="02010600040101010101" charset="-122"/>
                <a:sym typeface="+mn-ea"/>
              </a:rPr>
              <a:t>；遇到答不出的问题再反复读题，从题中找出联系。</a:t>
            </a:r>
            <a:endParaRPr lang="zh-CN" altLang="en-US" sz="2000">
              <a:uFillTx/>
              <a:latin typeface="Times New Roman" panose="02020603050405020304" pitchFamily="18" charset="0"/>
              <a:ea typeface="宋体" panose="02010600030101010101" pitchFamily="2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82955" y="5640070"/>
            <a:ext cx="7331710" cy="398780"/>
          </a:xfrm>
          <a:prstGeom prst="rect">
            <a:avLst/>
          </a:prstGeom>
        </p:spPr>
        <p:txBody>
          <a:bodyPr wrap="squar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20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华文楷体" panose="02010600040101010101" charset="-122"/>
                <a:sym typeface="+mn-ea"/>
              </a:rPr>
              <a:t>根据题中流程</a:t>
            </a:r>
            <a:r>
              <a:rPr lang="zh-CN" altLang="en-US" sz="20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华文楷体" panose="02010600040101010101" charset="-122"/>
                <a:sym typeface="+mn-ea"/>
              </a:rPr>
              <a:t>写出“物流去向”</a:t>
            </a:r>
            <a:r>
              <a:rPr lang="zh-CN" altLang="en-US" sz="20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华文楷体" panose="02010600040101010101" charset="-122"/>
                <a:sym typeface="+mn-ea"/>
              </a:rPr>
              <a:t>，结合计算、分析搞转化</a:t>
            </a:r>
            <a:r>
              <a:rPr lang="zh-CN" altLang="en-US" sz="20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华文楷体" panose="02010600040101010101" charset="-122"/>
                <a:sym typeface="+mn-ea"/>
              </a:rPr>
              <a:t>关系。</a:t>
            </a:r>
            <a:endParaRPr lang="zh-CN" altLang="en-US" sz="2000">
              <a:uFillTx/>
              <a:latin typeface="Times New Roman" panose="02020603050405020304" pitchFamily="18" charset="0"/>
              <a:ea typeface="宋体" panose="02010600030101010101" pitchFamily="2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49310" y="1608455"/>
            <a:ext cx="2750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0" name="椭圆形标注 9"/>
          <p:cNvSpPr/>
          <p:nvPr/>
        </p:nvSpPr>
        <p:spPr>
          <a:xfrm>
            <a:off x="8114665" y="1033780"/>
            <a:ext cx="4077335" cy="5603240"/>
          </a:xfrm>
          <a:prstGeom prst="wedgeEllipseCallout">
            <a:avLst>
              <a:gd name="adj1" fmla="val -66570"/>
              <a:gd name="adj2" fmla="val -342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fontAlgn="auto">
              <a:lnSpc>
                <a:spcPct val="180000"/>
              </a:lnSpc>
            </a:pPr>
            <a:r>
              <a:rPr lang="zh-CN" altLang="en-US" sz="2000">
                <a:sym typeface="+mn-ea"/>
              </a:rPr>
              <a:t>根据自己平时的习惯答题，并把答案写在答题卡的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规定范围之内，否则扫描不到</a:t>
            </a:r>
            <a:r>
              <a:rPr lang="zh-CN" altLang="en-US" sz="2000">
                <a:sym typeface="+mn-ea"/>
              </a:rPr>
              <a:t>。</a:t>
            </a:r>
            <a:endParaRPr lang="zh-CN" altLang="en-US" sz="2000"/>
          </a:p>
          <a:p>
            <a:pPr fontAlgn="auto">
              <a:lnSpc>
                <a:spcPct val="180000"/>
              </a:lnSpc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要求既快又准</a:t>
            </a:r>
            <a:r>
              <a:rPr lang="zh-CN" altLang="en-US" sz="2000">
                <a:sym typeface="+mn-ea"/>
              </a:rPr>
              <a:t>。绕开那些看了</a:t>
            </a:r>
            <a:r>
              <a:rPr lang="en-US" altLang="zh-CN" sz="2000">
                <a:sym typeface="+mn-ea"/>
              </a:rPr>
              <a:t>2</a:t>
            </a:r>
            <a:r>
              <a:rPr lang="zh-CN" altLang="en-US" sz="2000">
                <a:sym typeface="+mn-ea"/>
              </a:rPr>
              <a:t>遍都没有感觉和思路的题目。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3700" y="6211570"/>
            <a:ext cx="88988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（4）.规范表达（</a:t>
            </a:r>
            <a:r>
              <a:rPr 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书写离子方程式还是化学方程式等</a:t>
            </a:r>
            <a:r>
              <a:rPr 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7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 fill="hold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 fill="hold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5" grpId="1"/>
      <p:bldP spid="43011" grpId="0" animBg="1"/>
      <p:bldP spid="7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化学答题策略与技巧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9715" y="1111885"/>
            <a:ext cx="71723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工艺流程题攻略</a:t>
            </a:r>
            <a:r>
              <a:rPr lang="en-US" altLang="zh-CN" sz="3500" b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——</a:t>
            </a:r>
            <a:r>
              <a:rPr lang="zh-CN" altLang="en-US" sz="3500" b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答题技巧</a:t>
            </a:r>
            <a:endParaRPr lang="zh-CN" altLang="en-US" sz="3500" b="1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4170" y="1741805"/>
            <a:ext cx="11634470" cy="3857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70000"/>
              </a:lnSpc>
            </a:pPr>
            <a:r>
              <a:rPr lang="en-US" altLang="zh-CN" sz="2400" b="1">
                <a:sym typeface="+mn-ea"/>
              </a:rPr>
              <a:t>Ⅰ</a:t>
            </a:r>
            <a:r>
              <a:rPr lang="zh-CN" altLang="en-US" sz="2400" b="1">
                <a:sym typeface="+mn-ea"/>
              </a:rPr>
              <a:t>、明确题目目的是制什么物质，从题干或问题中获取有用信息，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了解产品的性质</a:t>
            </a:r>
            <a:r>
              <a:rPr lang="zh-CN" altLang="en-US" sz="2400" b="1">
                <a:sym typeface="+mn-ea"/>
              </a:rPr>
              <a:t>。</a:t>
            </a:r>
            <a:endParaRPr lang="zh-CN" altLang="en-US" sz="2400" b="1"/>
          </a:p>
          <a:p>
            <a:pPr fontAlgn="auto">
              <a:lnSpc>
                <a:spcPct val="170000"/>
              </a:lnSpc>
            </a:pPr>
            <a:r>
              <a:rPr lang="en-US" altLang="zh-CN" sz="2400" b="1">
                <a:sym typeface="+mn-ea"/>
              </a:rPr>
              <a:t>Ⅱ</a:t>
            </a:r>
            <a:r>
              <a:rPr lang="zh-CN" altLang="en-US" sz="2400" b="1">
                <a:solidFill>
                  <a:schemeClr val="tx1"/>
                </a:solidFill>
                <a:sym typeface="+mn-ea"/>
              </a:rPr>
              <a:t>、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寻找在制备过程中所需的原料，理清</a:t>
            </a:r>
            <a:r>
              <a:rPr lang="zh-CN" altLang="en-US" sz="2400" b="1">
                <a:solidFill>
                  <a:srgbClr val="2747BE"/>
                </a:solidFill>
                <a:sym typeface="+mn-ea"/>
              </a:rPr>
              <a:t>主要的化学反应方程式</a:t>
            </a:r>
            <a:r>
              <a:rPr lang="zh-CN" altLang="en-US" sz="2400" b="1">
                <a:sym typeface="+mn-ea"/>
              </a:rPr>
              <a:t>或制备原理，从中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了解流程图</a:t>
            </a:r>
            <a:r>
              <a:rPr lang="zh-CN" altLang="en-US" sz="2400" b="1">
                <a:sym typeface="+mn-ea"/>
              </a:rPr>
              <a:t>。</a:t>
            </a:r>
            <a:endParaRPr lang="zh-CN" altLang="en-US" sz="2400" b="1"/>
          </a:p>
          <a:p>
            <a:pPr fontAlgn="auto">
              <a:lnSpc>
                <a:spcPct val="170000"/>
              </a:lnSpc>
            </a:pPr>
            <a:r>
              <a:rPr lang="en-US" altLang="zh-CN" sz="2400" b="1">
                <a:sym typeface="+mn-ea"/>
              </a:rPr>
              <a:t>Ⅲ</a:t>
            </a:r>
            <a:r>
              <a:rPr lang="zh-CN" altLang="en-US" sz="2400" b="1">
                <a:sym typeface="+mn-ea"/>
              </a:rPr>
              <a:t>、注意外界条件对工艺流程的影响。</a:t>
            </a:r>
            <a:r>
              <a:rPr lang="en-US" altLang="zh-CN" sz="2400" b="1">
                <a:sym typeface="+mn-ea"/>
              </a:rPr>
              <a:t>(</a:t>
            </a:r>
            <a:r>
              <a:rPr lang="zh-CN" altLang="en-US" sz="2400" b="1">
                <a:sym typeface="+mn-ea"/>
              </a:rPr>
              <a:t>如压强、温度等</a:t>
            </a:r>
            <a:r>
              <a:rPr lang="en-US" altLang="zh-CN" sz="2400" b="1">
                <a:sym typeface="+mn-ea"/>
              </a:rPr>
              <a:t>)</a:t>
            </a:r>
            <a:endParaRPr lang="en-US" altLang="zh-CN" sz="2400" b="1"/>
          </a:p>
          <a:p>
            <a:pPr fontAlgn="auto">
              <a:lnSpc>
                <a:spcPct val="170000"/>
              </a:lnSpc>
            </a:pPr>
            <a:r>
              <a:rPr lang="zh-CN" altLang="en-US" sz="2400" b="1">
                <a:sym typeface="+mn-ea"/>
              </a:rPr>
              <a:t>主要</a:t>
            </a:r>
            <a:r>
              <a:rPr lang="en-US" altLang="zh-CN" sz="2400" b="1">
                <a:sym typeface="+mn-ea"/>
              </a:rPr>
              <a:t>2</a:t>
            </a:r>
            <a:r>
              <a:rPr lang="zh-CN" altLang="en-US" sz="2400" b="1">
                <a:sym typeface="+mn-ea"/>
              </a:rPr>
              <a:t>个方面：</a:t>
            </a:r>
            <a:r>
              <a:rPr lang="en-US" altLang="zh-CN" sz="2400" b="1">
                <a:sym typeface="+mn-ea"/>
              </a:rPr>
              <a:t>(ⅰ)</a:t>
            </a:r>
            <a:r>
              <a:rPr lang="zh-CN" altLang="en-US" sz="2400" b="1">
                <a:sym typeface="+mn-ea"/>
              </a:rPr>
              <a:t>对</a:t>
            </a:r>
            <a:r>
              <a:rPr lang="zh-CN" altLang="en-US" sz="2400" b="1">
                <a:solidFill>
                  <a:srgbClr val="FF0066"/>
                </a:solidFill>
                <a:sym typeface="+mn-ea"/>
              </a:rPr>
              <a:t>反应速率</a:t>
            </a:r>
            <a:r>
              <a:rPr lang="zh-CN" altLang="en-US" sz="2400" b="1">
                <a:sym typeface="+mn-ea"/>
              </a:rPr>
              <a:t>有何影响？</a:t>
            </a:r>
            <a:endParaRPr lang="zh-CN" altLang="en-US" sz="2400" b="1"/>
          </a:p>
          <a:p>
            <a:pPr fontAlgn="auto">
              <a:lnSpc>
                <a:spcPct val="170000"/>
              </a:lnSpc>
            </a:pPr>
            <a:r>
              <a:rPr lang="zh-CN" altLang="en-US" sz="2400" b="1">
                <a:sym typeface="+mn-ea"/>
              </a:rPr>
              <a:t>                      </a:t>
            </a:r>
            <a:r>
              <a:rPr lang="en-US" altLang="zh-CN" sz="2400" b="1">
                <a:sym typeface="+mn-ea"/>
              </a:rPr>
              <a:t> </a:t>
            </a:r>
            <a:r>
              <a:rPr lang="zh-CN" altLang="en-US" sz="2400" b="1">
                <a:sym typeface="+mn-ea"/>
              </a:rPr>
              <a:t> </a:t>
            </a:r>
            <a:r>
              <a:rPr lang="en-US" altLang="zh-CN" sz="2400" b="1">
                <a:sym typeface="+mn-ea"/>
              </a:rPr>
              <a:t>(ⅱ)</a:t>
            </a:r>
            <a:r>
              <a:rPr lang="zh-CN" altLang="en-US" sz="2400" b="1">
                <a:sym typeface="+mn-ea"/>
              </a:rPr>
              <a:t>对</a:t>
            </a:r>
            <a:r>
              <a:rPr lang="zh-CN" altLang="en-US" sz="2400" b="1">
                <a:solidFill>
                  <a:srgbClr val="FF0066"/>
                </a:solidFill>
                <a:sym typeface="+mn-ea"/>
              </a:rPr>
              <a:t>转化率</a:t>
            </a:r>
            <a:r>
              <a:rPr lang="zh-CN" altLang="en-US" sz="2400" b="1">
                <a:sym typeface="+mn-ea"/>
              </a:rPr>
              <a:t>有何影响？</a:t>
            </a:r>
            <a:endParaRPr lang="zh-CN" altLang="en-US" sz="2400" b="1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21030" y="2736850"/>
            <a:ext cx="2232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反应物过量类：</a:t>
            </a:r>
            <a:endParaRPr lang="zh-CN" altLang="en-US" sz="24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21030" y="4103370"/>
            <a:ext cx="2232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反应温度类：</a:t>
            </a:r>
            <a:endParaRPr lang="zh-CN" altLang="en-US" sz="2400" b="1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2778760" y="2550160"/>
            <a:ext cx="880300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试题如果提及反应物不能过量，一般情况过量的反应物会发生副反应等原因，造成产率下降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等。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778760" y="3996690"/>
            <a:ext cx="893318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反应温度过高。通常需要比对以下几种情况，如副反应发生（反应物分解、发生其他反应）、降低气体对液体溶解度、挥发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等。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化学答题策略与技巧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9715" y="1111885"/>
            <a:ext cx="71723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工艺流程题攻略</a:t>
            </a:r>
            <a:r>
              <a:rPr lang="en-US" altLang="zh-CN" sz="3500" b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——</a:t>
            </a:r>
            <a:r>
              <a:rPr lang="zh-CN" altLang="en-US" sz="3500" b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答题技巧</a:t>
            </a:r>
            <a:endParaRPr lang="zh-CN" altLang="en-US" sz="3500" b="1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78760" y="5301615"/>
            <a:ext cx="893318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反应需要低温。通常需要比对以下几种情况，如防止反应温度过高、增大气体对溶液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溶解度等。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化学答题策略与技巧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9715" y="1111885"/>
            <a:ext cx="71723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3. </a:t>
            </a:r>
            <a:r>
              <a:rPr lang="zh-CN" altLang="en-US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实验题答题策略</a:t>
            </a:r>
            <a:endParaRPr lang="zh-CN" altLang="en-US" sz="3500" b="1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5061" name="Text Box 9"/>
          <p:cNvSpPr/>
          <p:nvPr/>
        </p:nvSpPr>
        <p:spPr>
          <a:xfrm>
            <a:off x="146685" y="5520690"/>
            <a:ext cx="11890375" cy="166179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</a:rPr>
              <a:t>（4）方程式书写一定要规范。（</a:t>
            </a:r>
            <a:r>
              <a:rPr lang="en-US" altLang="zh-CN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5）用什么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分离方法</a:t>
            </a:r>
            <a:r>
              <a:rPr lang="en-US" altLang="zh-CN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一定要反复思考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400" b="1">
              <a:latin typeface="宋体" panose="02010600030101010101" pitchFamily="2" charset="-122"/>
              <a:ea typeface="黑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（6）</a:t>
            </a:r>
            <a:r>
              <a:rPr lang="zh-CN" altLang="en-US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原因分析的问答题：可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结合题目条件信息</a:t>
            </a:r>
            <a:r>
              <a:rPr lang="zh-CN" altLang="en-US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。（</a:t>
            </a:r>
            <a:r>
              <a:rPr lang="en-US" altLang="zh-CN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7</a:t>
            </a:r>
            <a:r>
              <a:rPr lang="zh-CN" altLang="en-US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）多步反应的计算中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先列式</a:t>
            </a:r>
            <a:r>
              <a:rPr lang="zh-CN" altLang="en-US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再计算</a:t>
            </a:r>
            <a:endParaRPr lang="en-US" altLang="zh-CN" sz="2400" b="1">
              <a:latin typeface="宋体" panose="02010600030101010101" pitchFamily="2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endParaRPr lang="en-US" altLang="zh-CN" sz="2400" b="1">
              <a:solidFill>
                <a:srgbClr val="0F1EEF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9715" y="1664970"/>
            <a:ext cx="11326495" cy="10502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55600" fontAlgn="auto">
              <a:lnSpc>
                <a:spcPct val="130000"/>
              </a:lnSpc>
            </a:pPr>
            <a:r>
              <a:rPr lang="zh-CN" sz="2400" b="0">
                <a:latin typeface="Calibri" panose="020F0502020204030204"/>
                <a:ea typeface="宋体" panose="02010600030101010101" pitchFamily="2" charset="-122"/>
              </a:rPr>
              <a:t>首先要搞清楚实验目的，把实验目的与装置和操作相联系，找出涉及的</a:t>
            </a:r>
            <a:r>
              <a:rPr lang="zh-CN" sz="2400" b="1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化学原理、化学反应或物质的性质</a:t>
            </a:r>
            <a:r>
              <a:rPr lang="zh-CN" sz="2400" b="0">
                <a:latin typeface="Calibri" panose="020F0502020204030204"/>
                <a:ea typeface="宋体" panose="02010600030101010101" pitchFamily="2" charset="-122"/>
              </a:rPr>
              <a:t>等，然后根据问题依次解答即可。</a:t>
            </a:r>
            <a:endParaRPr lang="zh-CN" altLang="en-US" sz="2400"/>
          </a:p>
        </p:txBody>
      </p:sp>
      <p:sp>
        <p:nvSpPr>
          <p:cNvPr id="46083" name="Text Box 9"/>
          <p:cNvSpPr/>
          <p:nvPr/>
        </p:nvSpPr>
        <p:spPr>
          <a:xfrm>
            <a:off x="146685" y="2715260"/>
            <a:ext cx="11462385" cy="23558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</a:rPr>
              <a:t>（</a:t>
            </a:r>
            <a:r>
              <a:rPr lang="en-US" altLang="zh-CN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</a:rPr>
              <a:t>1</a:t>
            </a:r>
            <a:r>
              <a:rPr lang="zh-CN" altLang="en-US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</a:rPr>
              <a:t>）在选好实验装置的连接顺序后，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要再次确认每一个装置的作用，</a:t>
            </a:r>
            <a:r>
              <a:rPr lang="zh-CN" altLang="en-US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</a:rPr>
              <a:t>检查是否有遗漏的问题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charset="-122"/>
              </a:rPr>
              <a:t>。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黑体" panose="02010609060101010101" charset="-122"/>
              </a:rPr>
              <a:t>注意防氧化、防潮解、防水解、防倒吸、防污染、防损失等</a:t>
            </a:r>
            <a:r>
              <a:rPr lang="zh-CN" altLang="en-US" sz="2400" b="1">
                <a:latin typeface="宋体" panose="02010600030101010101" pitchFamily="2" charset="-122"/>
                <a:ea typeface="黑体" panose="02010609060101010101" charset="-122"/>
              </a:rPr>
              <a:t>。</a:t>
            </a:r>
            <a:endParaRPr lang="zh-CN" altLang="en-US" sz="2400" b="1">
              <a:latin typeface="宋体" panose="02010600030101010101" pitchFamily="2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6685" y="4407535"/>
            <a:ext cx="1176274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</a:rPr>
              <a:t>（</a:t>
            </a:r>
            <a:r>
              <a:rPr lang="en-US" altLang="zh-CN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</a:rPr>
              <a:t>3</a:t>
            </a:r>
            <a:r>
              <a:rPr lang="zh-CN" altLang="en-US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</a:rPr>
              <a:t>）描述实验现象不指名道姓，要全面，要“陆、海、空（即固、液、气）”全方位进行。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避免简单化</a:t>
            </a:r>
            <a:r>
              <a:rPr lang="zh-CN" altLang="en-US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</a:rPr>
              <a:t>。</a:t>
            </a:r>
            <a:endParaRPr lang="zh-CN" altLang="en-US" sz="2400" b="1">
              <a:solidFill>
                <a:srgbClr val="0F1EEF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45062" name="Text Box 4"/>
          <p:cNvSpPr/>
          <p:nvPr/>
        </p:nvSpPr>
        <p:spPr>
          <a:xfrm>
            <a:off x="146685" y="3924935"/>
            <a:ext cx="11650345" cy="61341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fontAlgn="base">
              <a:buSzTx/>
              <a:buFont typeface="Arial" panose="020B0604020202020204" pitchFamily="34" charset="0"/>
            </a:pPr>
            <a:r>
              <a:rPr lang="en-US" altLang="zh-CN" sz="2400" b="1" strike="noStrike" noProof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（2）答实验操作一定要严密、规范，步骤合理</a:t>
            </a:r>
            <a:r>
              <a:rPr lang="en-US" altLang="zh-CN" sz="2400" b="1">
                <a:solidFill>
                  <a:srgbClr val="0F1EEF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。</a:t>
            </a:r>
            <a:endParaRPr lang="en-US" altLang="zh-CN" sz="2400" b="1" strike="noStrike" noProof="1">
              <a:solidFill>
                <a:srgbClr val="0F1EEF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 fill="hold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nimBg="1"/>
      <p:bldP spid="3" grpId="0"/>
      <p:bldP spid="450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2905" y="1741805"/>
            <a:ext cx="11343640" cy="35534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40000"/>
              </a:lnSpc>
            </a:pPr>
            <a:r>
              <a:rPr lang="zh-CN" altLang="en-US" sz="2400" b="1">
                <a:solidFill>
                  <a:srgbClr val="2747BE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（1）看清条件。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等温等压还是等温等容？体积是不是</a:t>
            </a:r>
            <a:r>
              <a:rPr lang="en-US" altLang="zh-CN" sz="2400" b="1"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1L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？吸热反应还是放热反应？正反应还是逆反应？</a:t>
            </a:r>
            <a:endParaRPr lang="zh-CN" altLang="en-US" sz="24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fontAlgn="base">
              <a:lnSpc>
                <a:spcPct val="140000"/>
              </a:lnSpc>
              <a:buSzTx/>
              <a:buFont typeface="Arial" panose="020B0604020202020204" pitchFamily="34" charset="0"/>
            </a:pPr>
            <a:r>
              <a:rPr lang="zh-CN" sz="2400" b="1">
                <a:solidFill>
                  <a:srgbClr val="2747BE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2747BE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2747BE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）坚持“平衡三步曲”列式、计算。多重平衡体系要用好守恒法。</a:t>
            </a:r>
            <a:endParaRPr lang="zh-CN" altLang="en-US" sz="2400" b="1">
              <a:latin typeface="Times New Roman" panose="02020603050405020304" pitchFamily="18" charset="0"/>
              <a:ea typeface="黑体" panose="02010609060101010101" charset="-122"/>
              <a:sym typeface="+mn-ea"/>
            </a:endParaRPr>
          </a:p>
          <a:p>
            <a:pPr fontAlgn="base">
              <a:lnSpc>
                <a:spcPct val="140000"/>
              </a:lnSpc>
              <a:buSzTx/>
              <a:buFont typeface="Arial" panose="020B0604020202020204" pitchFamily="34" charset="0"/>
            </a:pPr>
            <a:r>
              <a:rPr lang="zh-CN" sz="2400" b="1">
                <a:solidFill>
                  <a:srgbClr val="2747BE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2747BE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3</a:t>
            </a:r>
            <a:r>
              <a:rPr lang="zh-CN" altLang="en-US" sz="2400" b="1">
                <a:solidFill>
                  <a:srgbClr val="2747BE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）弄清楚图像或坐标的含义</a:t>
            </a:r>
            <a:endParaRPr lang="zh-CN" altLang="en-US" sz="2400" b="1" strike="noStrike" noProof="1">
              <a:solidFill>
                <a:srgbClr val="2747BE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pPr fontAlgn="base">
              <a:lnSpc>
                <a:spcPct val="140000"/>
              </a:lnSpc>
              <a:buSzTx/>
              <a:buFont typeface="Arial" panose="020B0604020202020204" pitchFamily="34" charset="0"/>
            </a:pPr>
            <a:r>
              <a:rPr lang="en-US" altLang="zh-CN" sz="2400" b="1"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      </a:t>
            </a:r>
            <a:r>
              <a:rPr lang="zh-CN" altLang="en-US" sz="2400" b="1"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转化率（任意时刻的转化率还是平衡转化率）、产率、含量。</a:t>
            </a:r>
            <a:endParaRPr lang="zh-CN" altLang="en-US" sz="2400" b="1">
              <a:latin typeface="Times New Roman" panose="02020603050405020304" pitchFamily="18" charset="0"/>
              <a:ea typeface="黑体" panose="02010609060101010101" charset="-122"/>
              <a:sym typeface="+mn-ea"/>
            </a:endParaRPr>
          </a:p>
          <a:p>
            <a:pPr fontAlgn="base">
              <a:lnSpc>
                <a:spcPct val="140000"/>
              </a:lnSpc>
              <a:buSzTx/>
              <a:buFont typeface="Arial" panose="020B0604020202020204" pitchFamily="34" charset="0"/>
            </a:pPr>
            <a:r>
              <a:rPr lang="zh-CN" sz="2400" b="1">
                <a:solidFill>
                  <a:srgbClr val="2747BE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2747BE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4</a:t>
            </a:r>
            <a:r>
              <a:rPr lang="zh-CN" altLang="en-US" sz="2400" b="1">
                <a:solidFill>
                  <a:srgbClr val="2747BE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）把握问答题的答题方向</a:t>
            </a:r>
            <a:endParaRPr lang="zh-CN" altLang="en-US" sz="2400" b="1" strike="noStrike" noProof="1">
              <a:solidFill>
                <a:srgbClr val="2747BE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pPr fontAlgn="base">
              <a:lnSpc>
                <a:spcPct val="140000"/>
              </a:lnSpc>
              <a:buSzTx/>
              <a:buFont typeface="Arial" panose="020B0604020202020204" pitchFamily="34" charset="0"/>
            </a:pPr>
            <a:r>
              <a:rPr lang="zh-CN" altLang="en-US" sz="2400" b="1"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     是什么外界条件的影响？</a:t>
            </a:r>
            <a:endParaRPr lang="zh-CN" altLang="en-US" sz="2400" b="1" strike="noStrike" noProof="1">
              <a:latin typeface="Times New Roman" panose="02020603050405020304" pitchFamily="18" charset="0"/>
              <a:ea typeface="黑体" panose="02010609060101010101" charset="-122"/>
            </a:endParaRPr>
          </a:p>
          <a:p>
            <a:pPr fontAlgn="base">
              <a:lnSpc>
                <a:spcPct val="140000"/>
              </a:lnSpc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    是反应速率的影响？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      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还是平衡移动的影响？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     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还是催化活性的影响？</a:t>
            </a:r>
            <a:endParaRPr lang="zh-CN" altLang="en-US" sz="2400" b="1" strike="noStrike" noProof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pPr fontAlgn="base">
              <a:lnSpc>
                <a:spcPct val="140000"/>
              </a:lnSpc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    还是浓度、温度、压强、催化剂的影响？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         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还是副反应的影响？</a:t>
            </a:r>
            <a:endParaRPr lang="en-US" altLang="zh-CN" sz="2400" b="1" strike="noStrike" noProof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pPr>
              <a:lnSpc>
                <a:spcPct val="140000"/>
              </a:lnSpc>
            </a:pPr>
            <a:endParaRPr lang="zh-CN" altLang="en-US" sz="2400" b="1">
              <a:latin typeface="Garamond" panose="02020404030301010803" pitchFamily="18" charset="0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化学答题策略与技巧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9715" y="1111885"/>
            <a:ext cx="71723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4. </a:t>
            </a:r>
            <a:r>
              <a:rPr lang="zh-CN" altLang="en-US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原理综合</a:t>
            </a:r>
            <a:r>
              <a:rPr lang="zh-CN" altLang="en-US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题答题策略</a:t>
            </a:r>
            <a:endParaRPr lang="zh-CN" altLang="en-US" sz="3500" b="1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化学答题策略与技巧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9715" y="1111885"/>
            <a:ext cx="7172325" cy="6299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5. </a:t>
            </a:r>
            <a:r>
              <a:rPr lang="zh-CN" altLang="en-US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有机合成</a:t>
            </a:r>
            <a:r>
              <a:rPr lang="zh-CN" altLang="en-US" sz="3500" b="1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题答题策略</a:t>
            </a:r>
            <a:endParaRPr lang="zh-CN" altLang="en-US" sz="3500" b="1">
              <a:solidFill>
                <a:srgbClr val="0070C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6425" y="1741805"/>
            <a:ext cx="1112964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355600" fontAlgn="auto">
              <a:lnSpc>
                <a:spcPct val="130000"/>
              </a:lnSpc>
            </a:pPr>
            <a:r>
              <a:rPr lang="zh-CN" altLang="en-US" sz="2400" b="1">
                <a:latin typeface="Calibri" panose="020F0502020204030204"/>
                <a:ea typeface="宋体" panose="02010600030101010101" pitchFamily="2" charset="-122"/>
                <a:sym typeface="+mn-ea"/>
              </a:rPr>
              <a:t>设计问题常涉及</a:t>
            </a:r>
            <a:r>
              <a:rPr lang="zh-CN" altLang="en-US" sz="2400" b="1">
                <a:solidFill>
                  <a:srgbClr val="33479F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官能团名称或符号、物质的命名、结构简式、同分异构体判断、化学方程式书写、反应条件、反应类型、空间结构及有关合成路线</a:t>
            </a:r>
            <a:r>
              <a:rPr lang="zh-CN" sz="2400" b="1">
                <a:latin typeface="Calibri" panose="020F0502020204030204"/>
                <a:ea typeface="宋体" panose="02010600030101010101" pitchFamily="2" charset="-122"/>
                <a:sym typeface="+mn-ea"/>
              </a:rPr>
              <a:t>等。</a:t>
            </a:r>
            <a:endParaRPr lang="zh-CN" altLang="en-US" sz="24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2226" name="Text Box 4"/>
          <p:cNvSpPr/>
          <p:nvPr/>
        </p:nvSpPr>
        <p:spPr>
          <a:xfrm>
            <a:off x="717463" y="2974236"/>
            <a:ext cx="10145441" cy="769434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fontAlgn="base">
              <a:lnSpc>
                <a:spcPts val="5000"/>
              </a:lnSpc>
              <a:buSzTx/>
              <a:buFont typeface="Arial" panose="020B0604020202020204" pitchFamily="34" charset="0"/>
            </a:pPr>
            <a:r>
              <a:rPr lang="zh-CN" altLang="en-US" sz="24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1、熟练基本反应方程式、反应条件、反应类型。</a:t>
            </a:r>
            <a:endParaRPr lang="zh-CN" altLang="en-US" sz="2400" b="1" strike="noStrike" noProof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</p:txBody>
      </p:sp>
      <p:sp>
        <p:nvSpPr>
          <p:cNvPr id="52229" name="Text Box 4"/>
          <p:cNvSpPr/>
          <p:nvPr/>
        </p:nvSpPr>
        <p:spPr>
          <a:xfrm>
            <a:off x="717463" y="3743968"/>
            <a:ext cx="9841363" cy="769434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fontAlgn="base">
              <a:lnSpc>
                <a:spcPts val="5000"/>
              </a:lnSpc>
              <a:buSzTx/>
              <a:buFont typeface="Arial" panose="020B0604020202020204" pitchFamily="34" charset="0"/>
            </a:pPr>
            <a:r>
              <a:rPr lang="en-US" altLang="zh-CN" sz="24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2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+mn-cs"/>
              </a:rPr>
              <a:t>、熟悉常见的合成路线与有机信息题。</a:t>
            </a:r>
            <a:endParaRPr lang="zh-CN" altLang="en-US" sz="2400" b="1" strike="noStrike" noProof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385" y="4580890"/>
            <a:ext cx="11358245" cy="11302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55600"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3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、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至于出现情境信息时，一般采用模仿迁移的方法与所学知识融合在一起使用。推理思路可采用顺推、逆推、中间向两边推、多法结合推断。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7280" y="5843270"/>
            <a:ext cx="8890000" cy="7321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 anchor="t">
            <a:spAutoFit/>
          </a:bodyPr>
          <a:p>
            <a:pPr fontAlgn="base">
              <a:lnSpc>
                <a:spcPts val="5000"/>
              </a:lnSpc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要保证有时间做完有机题：</a:t>
            </a:r>
            <a:r>
              <a:rPr lang="zh-CN" altLang="en-US" sz="2400" b="1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因为有机题最容易得满分、得高分。</a:t>
            </a:r>
            <a:endParaRPr lang="zh-CN" altLang="en-US" sz="2400" b="1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9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化学答题规范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9550" y="1741170"/>
            <a:ext cx="11513820" cy="417449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fontAlgn="auto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zh-CN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</a:t>
            </a:r>
            <a:r>
              <a:rPr lang="zh-CN" altLang="en-US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白纸黑字原则</a:t>
            </a:r>
            <a:r>
              <a:rPr lang="en-US" altLang="zh-CN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</a:t>
            </a:r>
            <a:r>
              <a:rPr lang="zh-CN" altLang="en-US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答题卡上写了的才有分，没写的就没有，评卷只认定答题卡上的内容信息 </a:t>
            </a:r>
            <a:r>
              <a:rPr lang="en-US" altLang="zh-CN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‌‌‌</a:t>
            </a:r>
            <a:endParaRPr lang="en-US" altLang="zh-CN" sz="21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zh-CN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</a:t>
            </a:r>
            <a:r>
              <a:rPr lang="zh-CN" altLang="en-US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清晰可辨原则</a:t>
            </a:r>
            <a:r>
              <a:rPr lang="en-US" altLang="zh-CN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</a:t>
            </a:r>
            <a:r>
              <a:rPr lang="zh-CN" altLang="en-US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字迹不一定要漂亮，但必须十分清晰，过分潦草或难以辨认的内容视为 </a:t>
            </a:r>
            <a:r>
              <a:rPr lang="en-US" altLang="zh-CN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 </a:t>
            </a: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分 。</a:t>
            </a:r>
            <a:endParaRPr lang="zh-CN" altLang="en-US" sz="21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lvl="1" indent="-342900" fontAlgn="auto">
              <a:lnSpc>
                <a:spcPct val="210000"/>
              </a:lnSpc>
              <a:spcBef>
                <a:spcPct val="4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修改答案时改动要坚决清楚，避免由 </a:t>
            </a:r>
            <a:r>
              <a:rPr lang="en-US" altLang="zh-CN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 </a:t>
            </a: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改 </a:t>
            </a:r>
            <a:r>
              <a:rPr lang="en-US" altLang="zh-CN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 </a:t>
            </a: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又改 </a:t>
            </a:r>
            <a:r>
              <a:rPr lang="en-US" altLang="zh-CN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 </a:t>
            </a: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导致无法辨认 。</a:t>
            </a:r>
            <a:endParaRPr lang="zh-CN" altLang="en-US" sz="21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lvl="1" indent="-342900" fontAlgn="auto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客观题填涂要规范，避免将“正确”涂成“错误”，主观题尽量用 </a:t>
            </a:r>
            <a:r>
              <a:rPr lang="en-US" altLang="zh-CN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0.5mm </a:t>
            </a: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黑色签字笔书写 </a:t>
            </a:r>
            <a:r>
              <a:rPr lang="en-US" altLang="zh-CN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‌‌‌</a:t>
            </a:r>
            <a:endParaRPr lang="en-US" altLang="zh-CN" sz="21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zh-CN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</a:t>
            </a:r>
            <a:r>
              <a:rPr lang="zh-CN" altLang="en-US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不许越线原则</a:t>
            </a:r>
            <a:r>
              <a:rPr lang="en-US" altLang="zh-CN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</a:t>
            </a:r>
            <a:r>
              <a:rPr lang="zh-CN" altLang="en-US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 lang="zh-CN" altLang="en-US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答题内容不得超出答题卡标出的界限，否则扫描切割时会造成内容缺失而失分 </a:t>
            </a:r>
            <a:r>
              <a:rPr lang="en-US" altLang="zh-CN" sz="2100" b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‌‌‌</a:t>
            </a:r>
            <a:endParaRPr lang="en-US" altLang="zh-CN" sz="2100" b="1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21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altLang="zh-CN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</a:t>
            </a:r>
            <a:r>
              <a:rPr lang="zh-CN" altLang="en-US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化学用语规范化</a:t>
            </a:r>
            <a:r>
              <a:rPr lang="en-US" altLang="zh-CN" sz="2100" b="1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</a:t>
            </a:r>
            <a:r>
              <a:rPr lang="zh-CN" altLang="en-US" sz="2100" b="1" i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专用名词出现错别字要扣分，方程式未配平、条件错误或不全均不给分 。</a:t>
            </a:r>
            <a:r>
              <a:rPr lang="en-US" altLang="zh-CN" sz="21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‌‌‌</a:t>
            </a:r>
            <a:endParaRPr lang="en-US" altLang="zh-CN" sz="21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: 圆角 2"/>
          <p:cNvSpPr/>
          <p:nvPr/>
        </p:nvSpPr>
        <p:spPr>
          <a:xfrm>
            <a:off x="433705" y="1002030"/>
            <a:ext cx="3620770" cy="6121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评分原则与卷面要求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21310" y="1894840"/>
            <a:ext cx="11393805" cy="44824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‌符号与方程式书写‌：</a:t>
            </a:r>
            <a:endParaRPr lang="zh-CN" altLang="en-US" sz="2100" b="1" i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区分使用"="、"⇌"、"→"，如弱电解质电离、水解、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酯化用"⇌"，有机反应常用"→"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反应条件必须写正确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热化学方程式需注明物质聚集状态及反应热"+/−"，单位为 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kJ·mol⁻¹ 。‌‌‌</a:t>
            </a:r>
            <a:endParaRPr lang="en-US" altLang="zh-CN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2. </a:t>
            </a:r>
            <a:r>
              <a:rPr lang="zh-CN" altLang="en-US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单位与数值规范‌：</a:t>
            </a:r>
            <a:endParaRPr lang="zh-CN" altLang="en-US" sz="2100" b="1" i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有单位的物理量必须写字母单位（如 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g、mol/L），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无单位的（如相对分子质量）切勿乱加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计算题注意</a:t>
            </a:r>
            <a:r>
              <a:rPr lang="zh-CN" altLang="en-US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有效数字保留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，题中有隐性要求时需严格遵守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溶解度单位为 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g，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摩尔质量单位为 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g·mol⁻¹，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物质的量浓度符号为 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c(HCl) 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而非 [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HCl]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: 圆角 2"/>
          <p:cNvSpPr/>
          <p:nvPr/>
        </p:nvSpPr>
        <p:spPr>
          <a:xfrm>
            <a:off x="507365" y="1183640"/>
            <a:ext cx="3620770" cy="6121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化学用语与书写细节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化学答题规范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化学答题规范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8190" y="2037080"/>
            <a:ext cx="10893425" cy="36036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 </a:t>
            </a:r>
            <a:r>
              <a:rPr lang="zh-CN" altLang="en-US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名称与状态区分‌：</a:t>
            </a:r>
            <a:endParaRPr lang="zh-CN" altLang="en-US" sz="2100" b="1" i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题目要求写“名称”时用汉字，要求写“分子式”或“结构简式”时用符号，不可混用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注意物质状态，如标况下 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SO₃、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己烷、苯等为液态或固态，不适用 22.4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L·mol⁻¹ 。</a:t>
            </a:r>
            <a:endParaRPr lang="en-US" altLang="zh-CN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区分液氯与氯水、液氨与氨水、液态氯化氢与盐酸等概念 。‌‌‌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4. </a:t>
            </a:r>
            <a:r>
              <a:rPr lang="zh-CN" altLang="en-US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审题与逻辑‌：</a:t>
            </a:r>
            <a:endParaRPr lang="zh-CN" altLang="en-US" sz="2100" b="1" i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排列顺序时明确“由大到小”或“由小到大”，电荷数与化合价勿混淆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选择题看清是选“正确”还是“错误”，实验现象描述要“陆、海、空”全方位观察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矩形: 圆角 2"/>
          <p:cNvSpPr/>
          <p:nvPr/>
        </p:nvSpPr>
        <p:spPr>
          <a:xfrm>
            <a:off x="610235" y="1183640"/>
            <a:ext cx="3620770" cy="6121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化学用语与书写细节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化学答题规范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8145" y="1838960"/>
            <a:ext cx="11667490" cy="36036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‌实验操作类‌：</a:t>
            </a:r>
            <a:endParaRPr lang="zh-CN" altLang="en-US" sz="2100" b="1" i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‌测定 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pH‌：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将 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 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试纸放在表面皿上，用玻璃棒蘸取待测液点在试纸中央，对照比色卡读数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‌沉淀洗涤‌：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加入蒸馏水至浸没沉淀，自然流下后重复 2～3 次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‌气密性检查‌：形成密闭体系→操作（微热或注水）→描述现象（气泡或液面差）→得出结论 。‌‌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</a:t>
            </a:r>
            <a:r>
              <a:rPr lang="zh-CN" altLang="en-US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原因解释类‌：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‌答题模板‌：采用“正说”（直接原因 + 根本目的）或“反说”（如果……就……）的方式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‌平衡移动‌：叙特点→变条件→定方向→得结论，如：温度升高平衡向吸热方向移动 。</a:t>
            </a:r>
            <a:r>
              <a:rPr lang="zh-CN" altLang="en-US" sz="21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‌‌‌</a:t>
            </a:r>
            <a:endParaRPr lang="zh-CN" altLang="en-US" sz="21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: 圆角 2"/>
          <p:cNvSpPr/>
          <p:nvPr/>
        </p:nvSpPr>
        <p:spPr>
          <a:xfrm>
            <a:off x="601345" y="1095375"/>
            <a:ext cx="3620770" cy="6121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常见题型答题模板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>
            <p:custDataLst>
              <p:tags r:id="rId1"/>
            </p:custDataLst>
          </p:nvPr>
        </p:nvSpPr>
        <p:spPr>
          <a:xfrm>
            <a:off x="695960" y="1501775"/>
            <a:ext cx="10800715" cy="4779010"/>
          </a:xfrm>
          <a:prstGeom prst="roundRect">
            <a:avLst>
              <a:gd name="adj" fmla="val 10446"/>
            </a:avLst>
          </a:prstGeom>
          <a:solidFill>
            <a:schemeClr val="accent1">
              <a:lumMod val="60000"/>
              <a:lumOff val="40000"/>
              <a:alpha val="12000"/>
            </a:schemeClr>
          </a:solidFill>
          <a:ln w="9525">
            <a:gradFill>
              <a:gsLst>
                <a:gs pos="100000">
                  <a:schemeClr val="accent1">
                    <a:alpha val="15000"/>
                  </a:schemeClr>
                </a:gs>
                <a:gs pos="0">
                  <a:schemeClr val="accent1"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444500" dist="38100" dir="2700000" algn="tl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145" tIns="0" rIns="144145" bIns="0" numCol="1" spcCol="0" rtlCol="0" fromWordArt="0" anchor="ctr" anchorCtr="0" forceAA="0" compatLnSpc="1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各位小伙伴，</a:t>
            </a:r>
            <a:endParaRPr lang="zh-CN" altLang="en-US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三年化学之旅即将到站啦！我们见过沉淀生成，看过颜色变化，配平过无数方程式，早就练就一身本领。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en-US" altLang="zh-CN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进了考场就放轻松，题目再难也只是一道题而已。碰到卡壳的题，果断“暂时分离”，先把容易的分数全部拿下；书写答案多留心，别让粗心这个小“杂质”拉低成绩。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练就此秘籍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答题灵感不断，分数一路飙升！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sz="2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uFillTx/>
              <a:latin typeface="+mn-ea"/>
              <a:sym typeface="+mn-ea"/>
            </a:endParaRPr>
          </a:p>
        </p:txBody>
      </p:sp>
      <p:sp>
        <p:nvSpPr>
          <p:cNvPr id="11" name="圆角矩形 10"/>
          <p:cNvSpPr/>
          <p:nvPr>
            <p:custDataLst>
              <p:tags r:id="rId2"/>
            </p:custDataLst>
          </p:nvPr>
        </p:nvSpPr>
        <p:spPr>
          <a:xfrm>
            <a:off x="922655" y="1438910"/>
            <a:ext cx="728980" cy="9017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60000"/>
                  <a:lumOff val="40000"/>
                  <a:alpha val="71000"/>
                </a:schemeClr>
              </a:gs>
              <a:gs pos="0">
                <a:schemeClr val="accent1">
                  <a:alpha val="100000"/>
                </a:schemeClr>
              </a:gs>
            </a:gsLst>
            <a:lin ang="0"/>
          </a:gradFill>
          <a:ln>
            <a:noFill/>
          </a:ln>
          <a:effectLst>
            <a:outerShdw blurRad="50800" dist="381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化学答题规范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8775" y="1963420"/>
            <a:ext cx="11550015" cy="36036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1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‌</a:t>
            </a:r>
            <a:r>
              <a:rPr lang="zh-CN" altLang="en-US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化工流程类‌：</a:t>
            </a:r>
            <a:endParaRPr lang="zh-CN" altLang="en-US" sz="2100" b="1" i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‌除杂与干燥‌：表述为“除去……中的……"或“除去气体中的水蒸气，防止……"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‌提高浸出率‌：措施包括搅拌、升高温度、延长浸出时间、增大气液接触面积等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‌控制 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pH‌：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调节 </a:t>
            </a:r>
            <a:r>
              <a:rPr lang="en-US" altLang="zh-CN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 </a:t>
            </a: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使金属离子沉淀，试剂选用氧化物、碳酸盐或碱以避免引入新杂质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100" b="1" i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‌现象描述类‌：</a:t>
            </a:r>
            <a:endParaRPr lang="zh-CN" altLang="en-US" sz="2100" b="1" i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‌全方位描述‌：溶液颜色变化、沉淀生成、气体产生、固体溶解等需全面提及，不可遗漏 。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fontAlgn="auto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100" b="1" i="0">
                <a:solidFill>
                  <a:srgbClr val="333333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‌示例‌：铜与稀硝酸反应，需描述固体溶解、有无色气泡、溶液变蓝、烧瓶上方出现红棕色气体 ‌‌</a:t>
            </a:r>
            <a:endParaRPr lang="zh-CN" altLang="en-US" sz="2100" b="1" i="0">
              <a:solidFill>
                <a:srgbClr val="333333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矩形: 圆角 2"/>
          <p:cNvSpPr/>
          <p:nvPr/>
        </p:nvSpPr>
        <p:spPr>
          <a:xfrm>
            <a:off x="601345" y="1183640"/>
            <a:ext cx="3620770" cy="6121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常见题型答题模板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7378"/>
            <a:ext cx="2743200" cy="365125"/>
          </a:xfrm>
        </p:spPr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9806" t="19380" r="30347" b="23389"/>
          <a:stretch>
            <a:fillRect/>
          </a:stretch>
        </p:blipFill>
        <p:spPr>
          <a:xfrm>
            <a:off x="10454005" y="3429000"/>
            <a:ext cx="863600" cy="2685415"/>
          </a:xfrm>
          <a:prstGeom prst="rect">
            <a:avLst/>
          </a:prstGeom>
        </p:spPr>
      </p:pic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zh-CN" altLang="en-US" sz="42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考试前5分钟</a:t>
            </a:r>
            <a:endParaRPr lang="zh-CN" altLang="en-US" b="1">
              <a:solidFill>
                <a:srgbClr val="FF0000"/>
              </a:solidFill>
              <a:uFillTx/>
            </a:endParaRPr>
          </a:p>
        </p:txBody>
      </p:sp>
      <p:sp>
        <p:nvSpPr>
          <p:cNvPr id="16387" name="Rectangle 5"/>
          <p:cNvSpPr/>
          <p:nvPr/>
        </p:nvSpPr>
        <p:spPr>
          <a:xfrm>
            <a:off x="1214120" y="1722120"/>
            <a:ext cx="9107805" cy="439229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469900" lvl="0" indent="-4699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检查是否有缺页、破损、漏印、重印、字迹模糊不清等情况，如有及时向监考老师报告，调换试卷。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  <a:p>
            <a:pPr marL="469900" lvl="0" indent="-4699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solidFill>
                  <a:srgbClr val="0070C0"/>
                </a:solidFill>
                <a:ea typeface="黑体" panose="02010609060101010101" charset="-122"/>
              </a:rPr>
              <a:t>浏览试卷</a:t>
            </a:r>
            <a:r>
              <a:rPr lang="zh-CN" altLang="en-US" b="1">
                <a:ea typeface="黑体" panose="02010609060101010101" charset="-122"/>
              </a:rPr>
              <a:t>，大致估计哪些题目熟悉易做，哪些题目生疏难做，作出判断。</a:t>
            </a:r>
            <a:endParaRPr lang="zh-CN" altLang="en-US" b="1">
              <a:ea typeface="黑体" panose="02010609060101010101" charset="-122"/>
            </a:endParaRPr>
          </a:p>
          <a:p>
            <a:pPr marL="469900" lvl="0" indent="-4699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ea typeface="黑体" panose="02010609060101010101" charset="-122"/>
              </a:rPr>
              <a:t>可在心里对自己</a:t>
            </a:r>
            <a:r>
              <a:rPr lang="zh-CN" altLang="en-US" b="1">
                <a:solidFill>
                  <a:srgbClr val="0070C0"/>
                </a:solidFill>
                <a:ea typeface="黑体" panose="02010609060101010101" charset="-122"/>
              </a:rPr>
              <a:t>最感兴趣或最有把握</a:t>
            </a:r>
            <a:r>
              <a:rPr lang="zh-CN" altLang="en-US" b="1">
                <a:ea typeface="黑体" panose="02010609060101010101" charset="-122"/>
              </a:rPr>
              <a:t>的题做答案，以增添自信心。</a:t>
            </a:r>
            <a:endParaRPr lang="zh-CN" altLang="en-US" b="1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0201" y="5368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四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重点提醒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945833" y="522605"/>
            <a:ext cx="5699125" cy="1139825"/>
          </a:xfrm>
        </p:spPr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zh-CN" altLang="en-US" sz="42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考试中  泰然自若</a:t>
            </a:r>
            <a:endParaRPr lang="zh-CN" altLang="en-US" sz="4200" b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7411" name="Rectangle 3"/>
          <p:cNvSpPr/>
          <p:nvPr/>
        </p:nvSpPr>
        <p:spPr>
          <a:xfrm>
            <a:off x="1456055" y="1662430"/>
            <a:ext cx="9686290" cy="280797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469900" lvl="0" indent="-46990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仔细审卷，总共有几页，有几题，每题有几问，都要审清楚，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防止答案写错地方，漏看题目，漏答一页。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69900" lvl="0" indent="-469900"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认真审题，看清题目要求。比如做选择题，就要看清楚：是选正确的还是选不正确的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  <a:p>
            <a:pPr marL="469900" lvl="0" indent="-469900" eaLnBrk="1" hangingPunct="1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看清题目本身。读清读懂题目后才动笔，谨记</a:t>
            </a:r>
            <a:r>
              <a:rPr lang="zh-CN" altLang="en-US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“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读题三遍，其义自现</a:t>
            </a:r>
            <a:r>
              <a:rPr lang="zh-CN" altLang="en-US" b="1">
                <a:latin typeface="Arial" panose="020B0604020202020204" pitchFamily="34" charset="0"/>
                <a:ea typeface="黑体" panose="02010609060101010101" charset="-122"/>
                <a:sym typeface="+mn-ea"/>
              </a:rPr>
              <a:t>”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sym typeface="+mn-ea"/>
              </a:rPr>
              <a:t>，</a:t>
            </a:r>
            <a:r>
              <a:rPr lang="zh-CN" altLang="en-US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看准方向再行动。</a:t>
            </a:r>
            <a:endParaRPr lang="zh-CN" altLang="en-US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0201" y="5368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四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重点提醒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4"/>
          <p:cNvSpPr/>
          <p:nvPr/>
        </p:nvSpPr>
        <p:spPr>
          <a:xfrm>
            <a:off x="621030" y="1621790"/>
            <a:ext cx="10846435" cy="456057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469900" lvl="0" indent="-4699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化学卷为</a:t>
            </a:r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75</a:t>
            </a: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分钟，先选择题控制在25～</a:t>
            </a: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30分钟完成；接着其他每道大题</a:t>
            </a:r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9</a:t>
            </a: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～</a:t>
            </a:r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12</a:t>
            </a: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分钟（</a:t>
            </a:r>
            <a:r>
              <a:rPr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挑自己熟悉的空做，</a:t>
            </a:r>
            <a:r>
              <a:rPr lang="zh-CN" altLang="en-US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要有不能完成的心理准备</a:t>
            </a: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）</a:t>
            </a:r>
            <a:endParaRPr lang="en-US" altLang="zh-CN" b="1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469900" lvl="0" indent="-4699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要按平时解题习惯，选择题也是先熟悉的选项，后难的。</a:t>
            </a:r>
            <a:endParaRPr lang="zh-CN" altLang="en-US" b="1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 marL="469900" lvl="0" indent="-4699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检查选择题填涂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（尽量不要交卷前改答案）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9900" lvl="0" indent="-4699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若题难则按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考查知识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蒙，尤其比较大小和选项题绝不留空白。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870903" y="481965"/>
            <a:ext cx="5699125" cy="1139825"/>
          </a:xfrm>
        </p:spPr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zh-CN" altLang="en-US" sz="42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考试中  泰然自若</a:t>
            </a:r>
            <a:endParaRPr lang="zh-CN" altLang="en-US" sz="4200" b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0201" y="5368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四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重点提醒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/>
            <a:r>
              <a:rPr lang="zh-CN" altLang="en-US" b="1">
                <a:solidFill>
                  <a:srgbClr val="FF0000"/>
                </a:solidFill>
              </a:rPr>
              <a:t>特别提醒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1507" name="Rectangle 4"/>
          <p:cNvSpPr/>
          <p:nvPr/>
        </p:nvSpPr>
        <p:spPr>
          <a:xfrm>
            <a:off x="1919288" y="1700213"/>
            <a:ext cx="8353425" cy="51577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469900" lvl="0" indent="-469900" eaLnBrk="1" hangingPunct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答题卡的填涂要按平时解题习惯</a:t>
            </a:r>
            <a:endParaRPr lang="zh-CN" altLang="en-US" b="1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469900" lvl="0" indent="-469900" eaLnBrk="1" hangingPunct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solidFill>
                  <a:srgbClr val="FF3300"/>
                </a:solidFill>
              </a:rPr>
              <a:t>画图时先用铅笔画，再用签字笔描</a:t>
            </a:r>
            <a:endParaRPr lang="zh-CN" altLang="en-US" b="1">
              <a:solidFill>
                <a:srgbClr val="FF3300"/>
              </a:solidFill>
            </a:endParaRPr>
          </a:p>
          <a:p>
            <a:pPr marL="469900" lvl="0" indent="-469900" eaLnBrk="1" hangingPunct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检查时发现有错，先在旁边</a:t>
            </a:r>
            <a:r>
              <a:rPr lang="zh-CN" altLang="en-US" b="1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zh-CN" altLang="en-US" b="1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rPr>
              <a:t>答题区内</a:t>
            </a:r>
            <a:r>
              <a:rPr lang="zh-CN" altLang="en-US" b="1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另写，不要急于把以前的一笔画掉，</a:t>
            </a:r>
            <a:r>
              <a:rPr lang="zh-CN" altLang="en-US" b="1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</a:rPr>
              <a:t>更改后再删除。</a:t>
            </a:r>
            <a:endParaRPr lang="zh-CN" altLang="en-US" b="1">
              <a:solidFill>
                <a:srgbClr val="FF33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0201" y="5368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四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重点提醒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155565" y="166624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祝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大</a:t>
            </a:r>
            <a:r>
              <a:rPr lang="en-US" alt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家</a:t>
            </a:r>
            <a:endParaRPr lang="zh-CN" altLang="en-US" sz="4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769110" y="2171065"/>
            <a:ext cx="8903970" cy="2168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5400" b="1" spc="3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考的全会</a:t>
            </a:r>
            <a:r>
              <a:rPr lang="en-US" altLang="zh-CN" sz="5400" b="1" spc="3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5400" b="1" spc="3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蒙的全对</a:t>
            </a:r>
            <a:endParaRPr lang="zh-CN" altLang="en-US" sz="5400" b="1" spc="3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3600" b="1" spc="3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嗷呜嗷呜心有萌虎" panose="02000503000000000000" charset="-122"/>
                <a:ea typeface="嗷呜嗷呜心有萌虎" panose="02000503000000000000" charset="-122"/>
                <a:cs typeface="嗷呜嗷呜心有萌虎" panose="02000503000000000000" charset="-122"/>
              </a:rPr>
              <a:t>分数满格</a:t>
            </a:r>
            <a:r>
              <a:rPr lang="en-US" altLang="zh-CN" sz="3600" b="1" spc="3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嗷呜嗷呜心有萌虎" panose="02000503000000000000" charset="-122"/>
                <a:ea typeface="嗷呜嗷呜心有萌虎" panose="02000503000000000000" charset="-122"/>
                <a:cs typeface="嗷呜嗷呜心有萌虎" panose="02000503000000000000" charset="-122"/>
              </a:rPr>
              <a:t>    </a:t>
            </a:r>
            <a:r>
              <a:rPr lang="zh-CN" altLang="en-US" sz="3600" b="1" spc="3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嗷呜嗷呜心有萌虎" panose="02000503000000000000" charset="-122"/>
                <a:ea typeface="嗷呜嗷呜心有萌虎" panose="02000503000000000000" charset="-122"/>
                <a:cs typeface="嗷呜嗷呜心有萌虎" panose="02000503000000000000" charset="-122"/>
              </a:rPr>
              <a:t>气场拉满</a:t>
            </a:r>
            <a:r>
              <a:rPr lang="en-US" altLang="zh-CN" sz="3600" b="1" spc="3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嗷呜嗷呜心有萌虎" panose="02000503000000000000" charset="-122"/>
                <a:ea typeface="嗷呜嗷呜心有萌虎" panose="02000503000000000000" charset="-122"/>
                <a:cs typeface="嗷呜嗷呜心有萌虎" panose="02000503000000000000" charset="-122"/>
              </a:rPr>
              <a:t>    </a:t>
            </a:r>
            <a:r>
              <a:rPr lang="zh-CN" altLang="en-US" sz="3600" b="1" spc="3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嗷呜嗷呜心有萌虎" panose="02000503000000000000" charset="-122"/>
                <a:ea typeface="嗷呜嗷呜心有萌虎" panose="02000503000000000000" charset="-122"/>
                <a:cs typeface="嗷呜嗷呜心有萌虎" panose="02000503000000000000" charset="-122"/>
              </a:rPr>
              <a:t>直接封神！</a:t>
            </a:r>
            <a:endParaRPr lang="zh-CN" altLang="en-US" sz="3600" b="1" spc="3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嗷呜嗷呜心有萌虎" panose="02000503000000000000" charset="-122"/>
              <a:ea typeface="嗷呜嗷呜心有萌虎" panose="02000503000000000000" charset="-122"/>
              <a:cs typeface="嗷呜嗷呜心有萌虎" panose="02000503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82565" y="179324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祝</a:t>
            </a:r>
            <a:r>
              <a:rPr lang="en-US" altLang="zh-CN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大</a:t>
            </a:r>
            <a:r>
              <a:rPr lang="en-US" altLang="zh-CN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家</a:t>
            </a:r>
            <a:endParaRPr lang="zh-CN" altLang="en-US" sz="4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学校图片素材\学校媒体库\交大附中\新校区风貌\钟楼_副本.jpg"/>
          <p:cNvPicPr>
            <a:picLocks noChangeAspect="1" noChangeArrowheads="1"/>
          </p:cNvPicPr>
          <p:nvPr/>
        </p:nvPicPr>
        <p:blipFill rotWithShape="1"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" b="14448"/>
          <a:stretch>
            <a:fillRect/>
          </a:stretch>
        </p:blipFill>
        <p:spPr bwMode="auto">
          <a:xfrm>
            <a:off x="5598026" y="-1"/>
            <a:ext cx="65944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学校图片素材\学校媒体库\交大附中\新校区风貌\钟楼_副本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30"/>
          <a:stretch>
            <a:fillRect/>
          </a:stretch>
        </p:blipFill>
        <p:spPr bwMode="auto">
          <a:xfrm>
            <a:off x="6839815" y="1327294"/>
            <a:ext cx="4364184" cy="12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0"/>
            <a:ext cx="7166691" cy="6858000"/>
          </a:xfrm>
          <a:prstGeom prst="rect">
            <a:avLst/>
          </a:prstGeom>
          <a:gradFill>
            <a:gsLst>
              <a:gs pos="0">
                <a:srgbClr val="0C3E76"/>
              </a:gs>
              <a:gs pos="100000">
                <a:srgbClr val="0F4D8F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3" name="文本占位符 1"/>
          <p:cNvSpPr txBox="1"/>
          <p:nvPr/>
        </p:nvSpPr>
        <p:spPr>
          <a:xfrm>
            <a:off x="364859" y="1636830"/>
            <a:ext cx="8394827" cy="43929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基本策略及时间分配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二、化学答题策略与技巧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三、化学答题规范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四、重点提醒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068224" cy="1423358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基本策略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及时间分配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rcRect l="5457" t="54889" r="8123" b="8621"/>
          <a:stretch>
            <a:fillRect/>
          </a:stretch>
        </p:blipFill>
        <p:spPr>
          <a:xfrm>
            <a:off x="8985885" y="5019675"/>
            <a:ext cx="2919730" cy="14801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0380" y="1316355"/>
            <a:ext cx="11405870" cy="4741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1. </a:t>
            </a:r>
            <a:r>
              <a:rPr lang="zh-CN" alt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先易后难；较易题阅读</a:t>
            </a:r>
            <a:r>
              <a:rPr lang="en-US" altLang="zh-CN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1-2</a:t>
            </a:r>
            <a:r>
              <a:rPr lang="zh-CN" alt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遍拿满分；较难题阅读</a:t>
            </a:r>
            <a:r>
              <a:rPr lang="en-US" altLang="zh-CN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2-3</a:t>
            </a:r>
            <a:r>
              <a:rPr lang="zh-CN" alt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遍后还没有任何思路就放弃。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2. </a:t>
            </a:r>
            <a:r>
              <a:rPr lang="zh-CN" alt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审题是“审”而不是“看”，边审题边做标记。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lang="en-US" altLang="zh-CN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    </a:t>
            </a:r>
            <a:r>
              <a:rPr lang="zh-CN" altLang="en-US" sz="2400" b="1" u="sng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选择题做完后一般不要轻易更改答案。</a:t>
            </a:r>
            <a:endParaRPr kumimoji="0" lang="zh-CN" altLang="en-US" sz="2400" b="1" i="0" u="sng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3. </a:t>
            </a:r>
            <a:r>
              <a:rPr lang="zh-CN" alt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填空及简答题不要留空，</a:t>
            </a:r>
            <a:r>
              <a:rPr lang="zh-CN" altLang="en-US" sz="2400" b="1" u="sng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不会做也要碰运气填满。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4. </a:t>
            </a:r>
            <a:r>
              <a:rPr lang="zh-CN" alt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一份试卷中各题的分值不一样，要学会</a:t>
            </a:r>
            <a:r>
              <a:rPr lang="zh-CN" altLang="en-US" sz="2400" b="1" u="sng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看分数花时间</a:t>
            </a:r>
            <a:r>
              <a:rPr lang="zh-CN" alt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，</a:t>
            </a:r>
            <a:r>
              <a:rPr lang="zh-CN" altLang="en-US" sz="2400" b="1" u="sng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切忌被某个难题缠住而费时太多</a:t>
            </a:r>
            <a:r>
              <a:rPr lang="zh-CN" alt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。要做到遇难不乱，遇新不慌，沉着应战。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700" algn="l"/>
              </a:tabLst>
              <a:defRPr/>
            </a:pPr>
            <a:r>
              <a:rPr 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5. </a:t>
            </a:r>
            <a:r>
              <a:rPr lang="zh-CN" altLang="en-US" sz="2400" b="1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若出现思路混乱无头绪时就停下笔，深呼吸并调整一两秒。 </a:t>
            </a:r>
            <a:endParaRPr lang="zh-CN" altLang="en-US" sz="2400" b="1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一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基本策略及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时间分配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" name="表格 7"/>
          <p:cNvGraphicFramePr/>
          <p:nvPr/>
        </p:nvGraphicFramePr>
        <p:xfrm>
          <a:off x="581660" y="1006475"/>
          <a:ext cx="11327765" cy="5793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8990"/>
                <a:gridCol w="2208530"/>
                <a:gridCol w="1764030"/>
                <a:gridCol w="6546215"/>
              </a:tblGrid>
              <a:tr h="793115">
                <a:tc gridSpan="2"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题型</a:t>
                      </a:r>
                      <a:endParaRPr lang="zh-CN" altLang="en-US" sz="2800" b="1"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分配时间</a:t>
                      </a:r>
                      <a:endParaRPr lang="zh-CN" altLang="en-US" sz="2800" b="1"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2800" b="1"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说明</a:t>
                      </a:r>
                      <a:endParaRPr lang="zh-CN" altLang="en-US" sz="2800" b="1"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1078230">
                <a:tc gridSpan="2">
                  <a:txBody>
                    <a:bodyPr/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选择题‌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en-US" altLang="zh-CN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分钟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en-US" altLang="zh-CN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(1-2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分钟</a:t>
                      </a:r>
                      <a:r>
                        <a:rPr lang="en-US" altLang="zh-CN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题）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答题时应仔细审题，注意</a:t>
                      </a:r>
                      <a:r>
                        <a:rPr lang="zh-CN" altLang="en-US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“正确”、“错误”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等关键词，并</a:t>
                      </a:r>
                      <a:r>
                        <a:rPr lang="zh-CN" altLang="en-US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善用排除法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等技巧快速作答。‌‌‌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07720">
                <a:tc rowSpan="4"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非</a:t>
                      </a:r>
                      <a:endParaRPr lang="zh-CN" altLang="en-US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选</a:t>
                      </a:r>
                      <a:endParaRPr lang="zh-CN" altLang="en-US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择</a:t>
                      </a:r>
                      <a:endParaRPr lang="zh-CN" altLang="en-US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题‌</a:t>
                      </a:r>
                      <a:endParaRPr lang="zh-CN" altLang="en-US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实验题‌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en-US" altLang="zh-CN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分钟‌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通常较为综合复杂，涉及操作、现象与分析。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793115">
                <a:tc vMerge="1"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化学反应原理题‌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‌1</a:t>
                      </a:r>
                      <a:r>
                        <a:rPr lang="en-US" altLang="zh-CN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分钟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涵盖热化学、电化学、化学平衡等内容，需要逻辑推导和计算。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1078230">
                <a:tc vMerge="1"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工艺流程题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zh-CN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分钟‌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这些题目往往信息量大，需要从流程或结构中提取信息并应用知识。‌‌‌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43330">
                <a:tc vMerge="1"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</a:rPr>
                        <a:t>有机合成题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r>
                        <a:rPr lang="zh-CN" altLang="en-US" sz="1800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lang="en-US" altLang="zh-CN" sz="1800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lang="zh-CN" altLang="en-US" sz="1800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-</a:t>
                      </a:r>
                      <a:r>
                        <a:rPr lang="en-US" altLang="zh-CN" sz="1800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13</a:t>
                      </a:r>
                      <a:r>
                        <a:rPr lang="zh-CN" altLang="en-US" sz="1800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  <a:sym typeface="+mn-ea"/>
                        </a:rPr>
                        <a:t>分钟‌</a:t>
                      </a:r>
                      <a:endParaRPr lang="zh-CN" altLang="en-US" sz="1800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210000"/>
                        </a:lnSpc>
                        <a:buNone/>
                      </a:pP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lnSpc>
                          <a:spcPct val="180000"/>
                        </a:lnSpc>
                        <a:buNone/>
                      </a:pPr>
                      <a:r>
                        <a:rPr lang="zh-CN" altLang="en-US" b="1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这些题目往往涉及有机物命名，官能团名称，反应方程式，反应类型，同分异构体、有机合成路径等</a:t>
                      </a:r>
                      <a:endParaRPr lang="zh-CN" altLang="en-US" b="1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化学答题策略与技巧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222885" y="1033780"/>
            <a:ext cx="11202670" cy="720090"/>
          </a:xfrm>
          <a:prstGeom prst="rect">
            <a:avLst/>
          </a:prstGeom>
        </p:spPr>
        <p:txBody>
          <a:bodyPr vert="horz" wrap="square" lIns="0" tIns="0" rIns="0" bIns="0" rtlCol="0" anchor="b">
            <a:normAutofit fontScale="6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71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571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选择题攻略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——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开考后至完成选择题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+mn-cs"/>
                <a:sym typeface="+mn-ea"/>
              </a:rPr>
              <a:t>20-30min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+mn-cs"/>
                <a:sym typeface="+mn-ea"/>
              </a:rPr>
              <a:t>，不要盲目赶时间，不要时间多了慌乱。</a:t>
            </a:r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26029" y="5984192"/>
            <a:ext cx="6583680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solidFill>
                  <a:schemeClr val="bg1"/>
                </a:solidFill>
                <a:sym typeface="+mn-ea"/>
              </a:rPr>
              <a:t>高手不是比谁会的多，而是比谁错的少！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8915" name="Text Box 9"/>
          <p:cNvSpPr/>
          <p:nvPr/>
        </p:nvSpPr>
        <p:spPr>
          <a:xfrm>
            <a:off x="228600" y="1856105"/>
            <a:ext cx="11963400" cy="380555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fontAlgn="auto">
              <a:lnSpc>
                <a:spcPct val="160000"/>
              </a:lnSpc>
            </a:pP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（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</a:rPr>
              <a:t>1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）看清题中条件，试题要求，不要答非所问，</a:t>
            </a:r>
            <a:r>
              <a:rPr lang="zh-CN" altLang="en-US" sz="2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圈出关键词语：</a:t>
            </a:r>
            <a:endParaRPr lang="zh-CN" altLang="en-US" sz="2400"/>
          </a:p>
          <a:p>
            <a:pPr fontAlgn="auto">
              <a:lnSpc>
                <a:spcPct val="160000"/>
              </a:lnSpc>
            </a:pPr>
            <a:r>
              <a:rPr lang="zh-CN" altLang="en-US" sz="2400">
                <a:sym typeface="+mn-ea"/>
              </a:rPr>
              <a:t>正确、不正确，符合、不符合，从大到小，由高到低、一定、可能，最佳、最省，什么条件下正确或不正确等。</a:t>
            </a:r>
            <a:endParaRPr lang="zh-CN" altLang="en-US" sz="2400"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（2）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多用排除法，找硬伤（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尤其要做好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前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5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道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小题、</a:t>
            </a: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N</a:t>
            </a:r>
            <a:r>
              <a:rPr lang="en-US" altLang="zh-CN" sz="2400" b="1" baseline="-2500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A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、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实验仪器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、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元素周期律等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）</a:t>
            </a:r>
            <a:endParaRPr lang="en-US" altLang="zh-CN" sz="2400" b="1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charset="-122"/>
              <a:sym typeface="+mn-ea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400" b="1"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估计正面解答耗时，较短时间找不到思路，或有思路但计算和推断耗时，可以先看完所有选项，估计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某一个选项一定符合条件的，就选它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（有时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利用选项提供的信息，可帮助答题，验证</a:t>
            </a:r>
            <a:r>
              <a: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）。</a:t>
            </a: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pPr fontAlgn="auto">
              <a:lnSpc>
                <a:spcPct val="130000"/>
              </a:lnSpc>
            </a:pP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9605" y="5116999"/>
            <a:ext cx="24638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 fontAlgn="auto">
              <a:lnSpc>
                <a:spcPct val="130000"/>
              </a:lnSpc>
            </a:pP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 </a:t>
            </a:r>
            <a:endParaRPr lang="zh-CN" altLang="en-US" sz="2000"/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0" y="0"/>
          <a:ext cx="12192000" cy="6818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488"/>
                <a:gridCol w="1816941"/>
                <a:gridCol w="9724571"/>
              </a:tblGrid>
              <a:tr h="449943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化学与生活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有利于自然，符合性质，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>
                    <a:solidFill>
                      <a:schemeClr val="bg1"/>
                    </a:solidFill>
                  </a:tcPr>
                </a:tc>
              </a:tr>
              <a:tr h="390525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化学用语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sym typeface="+mn-ea"/>
                        </a:rPr>
                        <a:t>电子式、结构式（注意夹角）、模型、命名、核素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sym typeface="+mn-ea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en-US" altLang="zh-CN" sz="1800" b="1" i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CN" sz="1800" b="1" baseline="-250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altLang="zh-CN" sz="1800" b="1" baseline="-2500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标准状况（</a:t>
                      </a:r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g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），可逆，过量少量，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实验设计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注重教材实验，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物质检验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离子方程式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符合事实，守恒，拆不拆，量的多少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（记住常考的离子反应）</a:t>
                      </a:r>
                      <a:endParaRPr lang="zh-CN" alt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周期律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金属性</a:t>
                      </a:r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+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非金属性，</a:t>
                      </a:r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氢键，稳定性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，正面耗时就投机取巧反面来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装置判断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制</a:t>
                      </a:r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除</a:t>
                      </a:r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收</a:t>
                      </a:r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吸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表格实验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实验操作顺序、用量、条件控制、现象观察等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有机物性质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共面，加</a:t>
                      </a:r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1800" b="1" baseline="-250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，和</a:t>
                      </a:r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</a:t>
                      </a:r>
                      <a:r>
                        <a:rPr lang="en-US" altLang="zh-CN" sz="1800" b="1" baseline="-2500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，和</a:t>
                      </a:r>
                      <a:r>
                        <a:rPr lang="en-US" altLang="zh-CN" sz="1800" b="1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反应，反应类型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电化学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环境（酸、碱、熔融固态电解质），电子不下水，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放与充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ea typeface="黑体" panose="02010609060101010101" charset="-122"/>
                          <a:cs typeface="Times New Roman" panose="02020603050405020304" pitchFamily="18" charset="0"/>
                          <a:sym typeface="+mn-ea"/>
                        </a:rPr>
                        <a:t>、阴与阳，正与负说反，得和失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反应机理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催化剂、断键、价态、能量等</a:t>
                      </a:r>
                      <a:endParaRPr 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流程实验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氧化</a:t>
                      </a:r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还原，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</a:rPr>
                        <a:t>晶胞结构等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分数坐标、投影图等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  <a:tr h="489857">
                <a:tc>
                  <a:txBody>
                    <a:bodyPr wrap="square"/>
                    <a:lstStyle/>
                    <a:p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CN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aq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中的离子平衡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特殊点、斜率、截距、</a:t>
                      </a:r>
                      <a:r>
                        <a:rPr lang="en-US" altLang="zh-CN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zh-CN" altLang="en-US" sz="18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计算等</a:t>
                      </a:r>
                      <a:endParaRPr lang="zh-CN" alt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化学答题策略与技巧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222885" y="1033780"/>
            <a:ext cx="11202670" cy="720090"/>
          </a:xfrm>
          <a:prstGeom prst="rect">
            <a:avLst/>
          </a:prstGeom>
        </p:spPr>
        <p:txBody>
          <a:bodyPr vert="horz" wrap="square" lIns="0" tIns="0" rIns="0" bIns="0" rtlCol="0" anchor="b">
            <a:normAutofit fontScale="6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71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571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选择题攻略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——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开考后至完成选择题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+mn-cs"/>
                <a:sym typeface="+mn-ea"/>
              </a:rPr>
              <a:t>20-25min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+mn-cs"/>
                <a:sym typeface="+mn-ea"/>
              </a:rPr>
              <a:t>，不要盲目赶时间，不要时间多了慌乱。</a:t>
            </a:r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38915" name="Text Box 9"/>
          <p:cNvSpPr/>
          <p:nvPr/>
        </p:nvSpPr>
        <p:spPr>
          <a:xfrm>
            <a:off x="228600" y="1856105"/>
            <a:ext cx="11963400" cy="380555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fontAlgn="auto">
              <a:lnSpc>
                <a:spcPct val="130000"/>
              </a:lnSpc>
            </a:pP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（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</a:rPr>
              <a:t>3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）</a:t>
            </a:r>
            <a:r>
              <a:rPr lang="en-US" altLang="zh-CN" sz="2400" b="1" i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</a:rPr>
              <a:t>N</a:t>
            </a:r>
            <a:r>
              <a:rPr lang="en-US" altLang="zh-CN" sz="2400" b="1" baseline="-2500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</a:rPr>
              <a:t>A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</a:rPr>
              <a:t>避坑指南</a:t>
            </a:r>
            <a:r>
              <a:rPr lang="zh-CN" altLang="en-US" sz="2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sym typeface="+mn-ea"/>
              </a:rPr>
              <a:t>：</a:t>
            </a:r>
            <a:endParaRPr lang="zh-CN" altLang="en-US" sz="2400"/>
          </a:p>
          <a:p>
            <a:pPr fontAlgn="auto">
              <a:lnSpc>
                <a:spcPct val="130000"/>
              </a:lnSpc>
            </a:pPr>
            <a:endParaRPr lang="zh-CN" altLang="en-US" sz="24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sym typeface="+mn-ea"/>
            </a:endParaRPr>
          </a:p>
        </p:txBody>
      </p:sp>
      <p:graphicFrame>
        <p:nvGraphicFramePr>
          <p:cNvPr id="27" name="表格 26"/>
          <p:cNvGraphicFramePr/>
          <p:nvPr/>
        </p:nvGraphicFramePr>
        <p:xfrm>
          <a:off x="865823" y="2503487"/>
          <a:ext cx="9916795" cy="2057400"/>
        </p:xfrm>
        <a:graphic>
          <a:graphicData uri="http://schemas.openxmlformats.org/drawingml/2006/table">
            <a:tbl>
              <a:tblPr/>
              <a:tblGrid>
                <a:gridCol w="917575"/>
                <a:gridCol w="8999220"/>
              </a:tblGrid>
              <a:tr h="25200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状态</a:t>
                      </a:r>
                      <a:endParaRPr lang="zh-CN" sz="18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常考物质</a:t>
                      </a:r>
                      <a:endParaRPr lang="zh-CN" sz="18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固态</a:t>
                      </a:r>
                      <a:endParaRPr lang="zh-CN" sz="18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冰醋酸、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SO</a:t>
                      </a:r>
                      <a:r>
                        <a:rPr lang="en-US" altLang="zh-CN" sz="18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17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个碳及以上的烃</a:t>
                      </a:r>
                      <a:endParaRPr lang="zh-CN" sz="18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液态</a:t>
                      </a:r>
                      <a:endParaRPr lang="zh-CN" sz="18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HF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NO</a:t>
                      </a:r>
                      <a:r>
                        <a:rPr lang="en-US" altLang="zh-CN" sz="18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</a:t>
                      </a:r>
                      <a:r>
                        <a:rPr lang="en-US" altLang="zh-CN" sz="18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O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</a:t>
                      </a:r>
                      <a:r>
                        <a:rPr lang="en-US" altLang="zh-CN" sz="18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O</a:t>
                      </a:r>
                      <a:r>
                        <a:rPr lang="en-US" altLang="zh-CN" sz="18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Br</a:t>
                      </a:r>
                      <a:r>
                        <a:rPr lang="en-US" altLang="zh-CN" sz="18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CCl</a:t>
                      </a:r>
                      <a:r>
                        <a:rPr lang="en-US" altLang="zh-CN" sz="18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、溴、氯仿、二氯甲烷、苯、二硫化碳、乙醇；</a:t>
                      </a:r>
                      <a:endParaRPr lang="zh-CN" sz="18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碳原子数大于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而小于等于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16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的烃（新戊烷除外）</a:t>
                      </a:r>
                      <a:endParaRPr lang="zh-CN" sz="18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200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气态</a:t>
                      </a:r>
                      <a:endParaRPr lang="zh-CN" sz="18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just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常见有机物中碳原子数小于等于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的烃、新戊烷、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CH</a:t>
                      </a:r>
                      <a:r>
                        <a:rPr lang="en-US" altLang="zh-CN" sz="18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en-US" alt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Cl</a:t>
                      </a:r>
                      <a:r>
                        <a:rPr lang="zh-CN" sz="18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、甲醛等</a:t>
                      </a:r>
                      <a:endParaRPr lang="zh-CN" sz="18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866140" y="4723130"/>
            <a:ext cx="97910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0070C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✮已知浓度，是否指明体积；</a:t>
            </a:r>
            <a:r>
              <a:rPr lang="zh-CN" altLang="en-US" sz="2000" b="1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可逆过程，如弱电解质电离、合成氨、</a:t>
            </a:r>
            <a:r>
              <a:rPr lang="en-US" altLang="zh-CN" sz="2000" b="1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NO</a:t>
            </a:r>
            <a:r>
              <a:rPr lang="en-US" altLang="zh-CN" sz="2000" b="1" baseline="-25000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000" b="1">
                <a:solidFill>
                  <a:srgbClr val="0070C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、结构简式中共价键数目计算、白磷、二氧化硅、苯、过氧化钠等特殊结构。</a:t>
            </a:r>
            <a:endParaRPr lang="zh-CN" altLang="en-US" sz="2000" b="1" baseline="-25000">
              <a:solidFill>
                <a:srgbClr val="0070C0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97231" y="291177"/>
            <a:ext cx="991476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化学答题策略与技巧</a:t>
            </a:r>
            <a:r>
              <a:rPr lang="en-US" altLang="zh-CN" sz="3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222885" y="1033780"/>
            <a:ext cx="11202670" cy="720090"/>
          </a:xfrm>
          <a:prstGeom prst="rect">
            <a:avLst/>
          </a:prstGeom>
        </p:spPr>
        <p:txBody>
          <a:bodyPr vert="horz" wrap="square" lIns="0" tIns="0" rIns="0" bIns="0" rtlCol="0" anchor="b">
            <a:normAutofit fontScale="6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71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571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选择题攻略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——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开考后至完成选择题</a:t>
            </a:r>
            <a:r>
              <a:rPr lang="en-US" altLang="zh-CN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+mn-cs"/>
                <a:sym typeface="+mn-ea"/>
              </a:rPr>
              <a:t>20-25min</a:t>
            </a:r>
            <a:r>
              <a:rPr lang="zh-CN" altLang="en-US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cs typeface="+mn-cs"/>
                <a:sym typeface="+mn-ea"/>
              </a:rPr>
              <a:t>，不要盲目赶时间，不要时间多了慌乱。</a:t>
            </a:r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cs typeface="+mn-cs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2885" y="1912620"/>
            <a:ext cx="11334115" cy="4225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60000"/>
              </a:lnSpc>
            </a:pP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3</a:t>
            </a:r>
            <a:r>
              <a:rPr lang="zh-CN" alt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）</a:t>
            </a:r>
            <a:r>
              <a:rPr lang="zh-CN" alt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离子方程式与离子共存的正误判断</a:t>
            </a:r>
            <a:r>
              <a:rPr lang="zh-CN" altLang="en-US" sz="2400">
                <a:solidFill>
                  <a:srgbClr val="0070C0"/>
                </a:solidFill>
                <a:sym typeface="+mn-ea"/>
              </a:rPr>
              <a:t>：</a:t>
            </a:r>
            <a:endParaRPr lang="zh-CN" altLang="en-US" sz="2400">
              <a:solidFill>
                <a:srgbClr val="0070C0"/>
              </a:solidFill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en-US" altLang="zh-CN" sz="2400" b="1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判断是否符合客观事实（看存在形态、价态）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判断用量和顺序、拆分、守恒。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en-US" altLang="zh-CN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强训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时考过的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硫酸铅沉淀、硫酸铝与氢氧化钡反应沉淀最大、亚铁离子检验、银氨溶液、氢氧化铝不溶于氨水、次氯酸钠溶液通入少量二氧化硫、铜作电极电解时的阳极反应、酚羟基与碳酸钠、过氧化钠与水反应系数、卤素的亚铁盐与卤素反应等。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60000"/>
              </a:lnSpc>
            </a:pP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108075" cy="945515"/>
          </a:xfrm>
          <a:prstGeom prst="rect">
            <a:avLst/>
          </a:prstGeom>
          <a:solidFill>
            <a:srgbClr val="0D4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  <p:tag name="KSO_WM_UNIT_TEXT_LAYER_COUNT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30"/>
  <p:tag name="KSO_WM_TEMPLATE_CATEGORY" val="custom"/>
  <p:tag name="KSO_WM_TEMPLATE_INDEX" val="20236317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50"/>
  <p:tag name="KSO_WM_UNIT_TEXT_LAYER_COUNT" val="1"/>
  <p:tag name="KSO_WM_TEMPLATE_CATEGORY" val="custom"/>
  <p:tag name="KSO_WM_TEMPLATE_INDEX" val="20236317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3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6317"/>
  <p:tag name="KSO_WM_TEMPLATE_THUMBS_INDEX" val="1、9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2"/>
  <p:tag name="KSO_WM_UNIT_LAYERLEVEL" val="1"/>
  <p:tag name="KSO_WM_TAG_VERSION" val="1.0"/>
  <p:tag name="KSO_WM_BEAUTIFY_FLAG" val="#wm#"/>
  <p:tag name="KSO_WM_UNIT_TYPE" val="i"/>
  <p:tag name="KSO_WM_UNIT_INDEX" val="1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3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4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5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6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7"/>
  <p:tag name="KSO_WM_UNIT_LAYERLEVEL" val="1"/>
  <p:tag name="KSO_WM_TAG_VERSION" val="1.0"/>
  <p:tag name="KSO_WM_BEAUTIFY_FLAG" val="#wm#"/>
  <p:tag name="KSO_WM_UNIT_TYPE" val="i"/>
  <p:tag name="KSO_WM_UNIT_INDEX" val="17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8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9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1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2"/>
  <p:tag name="KSO_WM_UNIT_LAYERLEVEL" val="1"/>
  <p:tag name="KSO_WM_TAG_VERSION" val="1.0"/>
  <p:tag name="KSO_WM_BEAUTIFY_FLAG" val="#wm#"/>
  <p:tag name="KSO_WM_UNIT_TYPE" val="i"/>
  <p:tag name="KSO_WM_UNIT_INDEX" val="22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3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4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5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6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7"/>
  <p:tag name="KSO_WM_UNIT_LAYERLEVEL" val="1"/>
  <p:tag name="KSO_WM_TAG_VERSION" val="1.0"/>
  <p:tag name="KSO_WM_BEAUTIFY_FLAG" val="#wm#"/>
  <p:tag name="KSO_WM_UNIT_TYPE" val="i"/>
  <p:tag name="KSO_WM_UNIT_INDEX" val="27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8"/>
  <p:tag name="KSO_WM_UNIT_LAYERLEVEL" val="1"/>
  <p:tag name="KSO_WM_TAG_VERSION" val="1.0"/>
  <p:tag name="KSO_WM_BEAUTIFY_FLAG" val="#wm#"/>
  <p:tag name="KSO_WM_UNIT_TYPE" val="i"/>
  <p:tag name="KSO_WM_UNIT_INDEX" val="2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9"/>
  <p:tag name="KSO_WM_UNIT_LAYERLEVEL" val="1"/>
  <p:tag name="KSO_WM_TAG_VERSION" val="1.0"/>
  <p:tag name="KSO_WM_BEAUTIFY_FLAG" val="#wm#"/>
  <p:tag name="KSO_WM_UNIT_TYPE" val="i"/>
  <p:tag name="KSO_WM_UNIT_INDEX" val="29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0"/>
  <p:tag name="KSO_WM_UNIT_LAYERLEVEL" val="1"/>
  <p:tag name="KSO_WM_TAG_VERSION" val="1.0"/>
  <p:tag name="KSO_WM_BEAUTIFY_FLAG" val="#wm#"/>
  <p:tag name="KSO_WM_UNIT_TYPE" val="i"/>
  <p:tag name="KSO_WM_UNIT_INDEX" val="30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1"/>
  <p:tag name="KSO_WM_UNIT_LAYERLEVEL" val="1"/>
  <p:tag name="KSO_WM_TAG_VERSION" val="1.0"/>
  <p:tag name="KSO_WM_BEAUTIFY_FLAG" val="#wm#"/>
  <p:tag name="KSO_WM_UNIT_TYPE" val="i"/>
  <p:tag name="KSO_WM_UNIT_INDEX" val="3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UNIT_NOCLEAR" val="0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2"/>
  <p:tag name="KSO_WM_UNIT_LAYERLEVEL" val="1"/>
  <p:tag name="KSO_WM_TAG_VERSION" val="1.0"/>
  <p:tag name="KSO_WM_BEAUTIFY_FLAG" val="#wm#"/>
  <p:tag name="KSO_WM_UNIT_PRESET_TEXT" val="公司名占位符"/>
  <p:tag name="KSO_WM_UNIT_NOCLEAR" val="0"/>
  <p:tag name="KSO_WM_UNIT_VALUE" val="16"/>
  <p:tag name="KSO_WM_UNIT_TYPE" val="f"/>
  <p:tag name="KSO_WM_UNIT_INDEX" val="2"/>
  <p:tag name="KSO_WM_UNIT_SUBTYPE" val="g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1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996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996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1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996"/>
  <p:tag name="KSO_WM_TEMPLATE_THUMBS_INDEX" val="1、9"/>
</p:tagLst>
</file>

<file path=ppt/tags/tag72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6317_1*a*1"/>
  <p:tag name="KSO_WM_TEMPLATE_CATEGORY" val="custom"/>
  <p:tag name="KSO_WM_TEMPLATE_INDEX" val="20236317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&#10;添加文档标题"/>
  <p:tag name="KSO_WM_UNIT_TEXT_TYPE" val="1"/>
</p:tagLst>
</file>

<file path=ppt/tags/tag73.xml><?xml version="1.0" encoding="utf-8"?>
<p:tagLst xmlns:p="http://schemas.openxmlformats.org/presentationml/2006/main">
  <p:tag name="KSO_WM_SLIDE_ID" val="custom20236317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6317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74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5146_1*l_h_f*1_1_1"/>
  <p:tag name="KSO_WM_TEMPLATE_CATEGORY" val="diagram"/>
  <p:tag name="KSO_WM_TEMPLATE_INDEX" val="202351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FILL_TYPE" val="1"/>
  <p:tag name="KSO_WM_UNIT_FILL_FORE_SCHEMECOLOR_INDEX" val="5"/>
  <p:tag name="KSO_WM_UNIT_FILL_FORE_SCHEMECOLOR_INDEX_BRIGHTNESS" val="0.4"/>
  <p:tag name="KSO_WM_UNIT_TEXT_FILL_FORE_SCHEMECOLOR_INDEX" val="1"/>
  <p:tag name="KSO_WM_UNIT_TEXT_FILL_TYPE" val="1"/>
  <p:tag name="KSO_WM_UNIT_TEXT_TYPE" val="1"/>
  <p:tag name="KSO_WM_DIAGRAM_MAX_ITEMCNT" val="4"/>
  <p:tag name="KSO_WM_DIAGRAM_MIN_ITEMCNT" val="2"/>
  <p:tag name="KSO_WM_DIAGRAM_VIRTUALLY_FRAME" val="{&quot;height&quot;:400.6249938964844,&quot;left&quot;:54.799993896484374,&quot;top&quot;:113.12500610351563,&quot;width&quot;:850.4500122070312}"/>
  <p:tag name="KSO_WM_DIAGRAM_COLOR_MATCH_VALUE" val="{&quot;shape&quot;:{&quot;fill&quot;:{&quot;solid&quot;:{&quot;brightness&quot;:0.4000000059604645,&quot;colorType&quot;:1,&quot;foreColorIndex&quot;:5,&quot;transparency&quot;:0.8799999952316284},&quot;type&quot;:1},&quot;glow&quot;:{&quot;colorType&quot;:0},&quot;line&quot;:{&quot;gradient&quot;:[{&quot;brightness&quot;:0,&quot;colorType&quot;:1,&quot;foreColorIndex&quot;:5,&quot;pos&quot;:1,&quot;transparency&quot;:0.8500000238418579},{&quot;brightness&quot;:0,&quot;colorType&quot;:1,&quot;foreColorIndex&quot;:5,&quot;pos&quot;:0,&quot;transparency&quot;:0.4000000059604645}],&quot;type&quot;:2},&quot;shadow&quot;:{&quot;brightness&quot;:0,&quot;colorType&quot;:2,&quot;rgb&quot;:&quot;#000000&quot;,&quot;transparency&quot;:0.9300000071525574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USESOURCEFORMAT_APPLY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5146_1*l_h_i*1_1_1"/>
  <p:tag name="KSO_WM_TEMPLATE_CATEGORY" val="diagram"/>
  <p:tag name="KSO_WM_TEMPLATE_INDEX" val="2023514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FILL_TYPE" val="3"/>
  <p:tag name="KSO_WM_DIAGRAM_MAX_ITEMCNT" val="4"/>
  <p:tag name="KSO_WM_DIAGRAM_MIN_ITEMCNT" val="2"/>
  <p:tag name="KSO_WM_DIAGRAM_VIRTUALLY_FRAME" val="{&quot;height&quot;:400.6249938964844,&quot;left&quot;:54.799993896484374,&quot;top&quot;:113.12500610351563,&quot;width&quot;:850.4500122070312}"/>
  <p:tag name="KSO_WM_DIAGRAM_COLOR_MATCH_VALUE" val="{&quot;shape&quot;:{&quot;fill&quot;:{&quot;gradient&quot;:[{&quot;brightness&quot;:0.4000000059604645,&quot;colorType&quot;:1,&quot;foreColorIndex&quot;:5,&quot;pos&quot;:1,&quot;transparency&quot;:0.28999999165534973},{&quot;brightness&quot;:0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SLIDE_ID" val="diagram20235146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diagram"/>
  <p:tag name="KSO_WM_TEMPLATE_INDEX" val="20235146"/>
  <p:tag name="KSO_WM_SLIDE_TYPE" val="text"/>
  <p:tag name="KSO_WM_SLIDE_SUBTYPE" val="diag"/>
  <p:tag name="KSO_WM_SLIDE_SIZE" val="850.45*388.45"/>
  <p:tag name="KSO_WM_SLIDE_POSITION" val="54.8*113.3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77.xml><?xml version="1.0" encoding="utf-8"?>
<p:tagLst xmlns:p="http://schemas.openxmlformats.org/presentationml/2006/main">
  <p:tag name="KSO_WM_DIAGRAM_VIRTUALLY_FRAME" val="{&quot;height&quot;:380.20007874015744,&quot;left&quot;:30.943149606299176,&quot;top&quot;:95.29992125984252,&quot;width&quot;:934.3068503937008}"/>
</p:tagLst>
</file>

<file path=ppt/tags/tag78.xml><?xml version="1.0" encoding="utf-8"?>
<p:tagLst xmlns:p="http://schemas.openxmlformats.org/presentationml/2006/main">
  <p:tag name="KSO_WM_DIAGRAM_VIRTUALLY_FRAME" val="{&quot;height&quot;:380.20007874015744,&quot;left&quot;:30.943149606299176,&quot;top&quot;:95.29992125984252,&quot;width&quot;:934.3068503937008}"/>
</p:tagLst>
</file>

<file path=ppt/tags/tag79.xml><?xml version="1.0" encoding="utf-8"?>
<p:tagLst xmlns:p="http://schemas.openxmlformats.org/presentationml/2006/main">
  <p:tag name="KSO_WM_DIAGRAM_VIRTUALLY_FRAME" val="{&quot;height&quot;:380.20007874015744,&quot;left&quot;:30.943149606299176,&quot;top&quot;:95.29992125984252,&quot;width&quot;:934.3068503937008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380.20007874015744,&quot;left&quot;:30.943149606299176,&quot;top&quot;:95.29992125984252,&quot;width&quot;:934.3068503937008}"/>
</p:tagLst>
</file>

<file path=ppt/tags/tag81.xml><?xml version="1.0" encoding="utf-8"?>
<p:tagLst xmlns:p="http://schemas.openxmlformats.org/presentationml/2006/main">
  <p:tag name="KSO_WM_DIAGRAM_VIRTUALLY_FRAME" val="{&quot;height&quot;:380.20007874015744,&quot;left&quot;:30.943149606299176,&quot;top&quot;:95.29992125984252,&quot;width&quot;:934.3068503937008}"/>
</p:tagLst>
</file>

<file path=ppt/tags/tag82.xml><?xml version="1.0" encoding="utf-8"?>
<p:tagLst xmlns:p="http://schemas.openxmlformats.org/presentationml/2006/main">
  <p:tag name="KSO_WM_DIAGRAM_VIRTUALLY_FRAME" val="{&quot;height&quot;:380.20007874015744,&quot;left&quot;:30.943149606299176,&quot;top&quot;:95.29992125984252,&quot;width&quot;:934.3068503937008}"/>
</p:tagLst>
</file>

<file path=ppt/tags/tag83.xml><?xml version="1.0" encoding="utf-8"?>
<p:tagLst xmlns:p="http://schemas.openxmlformats.org/presentationml/2006/main">
  <p:tag name="KSO_WM_DIAGRAM_VIRTUALLY_FRAME" val="{&quot;height&quot;:312.05,&quot;left&quot;:48.9,&quot;top&quot;:131.5,&quot;width&quot;:873.3}"/>
</p:tagLst>
</file>

<file path=ppt/tags/tag84.xml><?xml version="1.0" encoding="utf-8"?>
<p:tagLst xmlns:p="http://schemas.openxmlformats.org/presentationml/2006/main">
  <p:tag name="KSO_WM_DIAGRAM_VIRTUALLY_FRAME" val="{&quot;height&quot;:312.05,&quot;left&quot;:48.9,&quot;top&quot;:131.5,&quot;width&quot;:873.3}"/>
</p:tagLst>
</file>

<file path=ppt/tags/tag85.xml><?xml version="1.0" encoding="utf-8"?>
<p:tagLst xmlns:p="http://schemas.openxmlformats.org/presentationml/2006/main">
  <p:tag name="KSO_WM_DIAGRAM_VIRTUALLY_FRAME" val="{&quot;height&quot;:312.05,&quot;left&quot;:48.9,&quot;top&quot;:131.5,&quot;width&quot;:873.3}"/>
</p:tagLst>
</file>

<file path=ppt/tags/tag86.xml><?xml version="1.0" encoding="utf-8"?>
<p:tagLst xmlns:p="http://schemas.openxmlformats.org/presentationml/2006/main">
  <p:tag name="KSO_WM_DIAGRAM_VIRTUALLY_FRAME" val="{&quot;height&quot;:312.05,&quot;left&quot;:48.9,&quot;top&quot;:131.5,&quot;width&quot;:873.3}"/>
</p:tagLst>
</file>

<file path=ppt/tags/tag87.xml><?xml version="1.0" encoding="utf-8"?>
<p:tagLst xmlns:p="http://schemas.openxmlformats.org/presentationml/2006/main">
  <p:tag name="KSO_WM_SLIDE_ID" val="custom20230996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996"/>
  <p:tag name="KSO_WM_SLIDE_TYPE" val="endPage"/>
  <p:tag name="KSO_WM_SLIDE_SUBTYPE" val="pureTxt"/>
  <p:tag name="KSO_WM_SLIDE_LAYOUT" val="a_f"/>
  <p:tag name="KSO_WM_SLIDE_LAYOUT_CNT" val="1_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商务风绿色教育教学模板">
  <a:themeElements>
    <a:clrScheme name="答辩">
      <a:dk1>
        <a:sysClr val="windowText" lastClr="000000"/>
      </a:dk1>
      <a:lt1>
        <a:sysClr val="window" lastClr="FFFFFF"/>
      </a:lt1>
      <a:dk2>
        <a:srgbClr val="05413B"/>
      </a:dk2>
      <a:lt2>
        <a:srgbClr val="EDF4F3"/>
      </a:lt2>
      <a:accent1>
        <a:srgbClr val="00BE89"/>
      </a:accent1>
      <a:accent2>
        <a:srgbClr val="0E9AC7"/>
      </a:accent2>
      <a:accent3>
        <a:srgbClr val="2177DB"/>
      </a:accent3>
      <a:accent4>
        <a:srgbClr val="51AA55"/>
      </a:accent4>
      <a:accent5>
        <a:srgbClr val="D1A745"/>
      </a:accent5>
      <a:accent6>
        <a:srgbClr val="E67E64"/>
      </a:accent6>
      <a:hlink>
        <a:srgbClr val="658BD5"/>
      </a:hlink>
      <a:folHlink>
        <a:srgbClr val="A16AA5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44546A"/>
      </a:dk2>
      <a:lt2>
        <a:srgbClr val="FDFAF5"/>
      </a:lt2>
      <a:accent1>
        <a:srgbClr val="F3BB28"/>
      </a:accent1>
      <a:accent2>
        <a:srgbClr val="D9C573"/>
      </a:accent2>
      <a:accent3>
        <a:srgbClr val="B6B679"/>
      </a:accent3>
      <a:accent4>
        <a:srgbClr val="94A87F"/>
      </a:accent4>
      <a:accent5>
        <a:srgbClr val="719985"/>
      </a:accent5>
      <a:accent6>
        <a:srgbClr val="4F8A8B"/>
      </a:accent6>
      <a:hlink>
        <a:srgbClr val="0563C1"/>
      </a:hlink>
      <a:folHlink>
        <a:srgbClr val="954F72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5011</Words>
  <Application>WPS 演示</Application>
  <PresentationFormat>宽屏</PresentationFormat>
  <Paragraphs>443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字魂105号-简雅黑</vt:lpstr>
      <vt:lpstr>黑体</vt:lpstr>
      <vt:lpstr>Times New Roman</vt:lpstr>
      <vt:lpstr>华文楷体</vt:lpstr>
      <vt:lpstr>Arial Unicode MS</vt:lpstr>
      <vt:lpstr>思源黑体 CN Normal</vt:lpstr>
      <vt:lpstr>Calibri</vt:lpstr>
      <vt:lpstr>Calibri</vt:lpstr>
      <vt:lpstr>Garamond</vt:lpstr>
      <vt:lpstr>华文中宋</vt:lpstr>
      <vt:lpstr>华文新魏</vt:lpstr>
      <vt:lpstr>嗷呜嗷呜心有萌虎</vt:lpstr>
      <vt:lpstr>Wingdings</vt:lpstr>
      <vt:lpstr>字魂105号-简雅黑</vt:lpstr>
      <vt:lpstr>超清极简护眼楷</vt:lpstr>
      <vt:lpstr>米开软笔行楷</vt:lpstr>
      <vt:lpstr>方正公文楷体</vt:lpstr>
      <vt:lpstr>方正小标宋简体</vt:lpstr>
      <vt:lpstr>仓耳小丸子</vt:lpstr>
      <vt:lpstr>Office 主题</vt:lpstr>
      <vt:lpstr>商务风绿色教育教学模板</vt:lpstr>
      <vt:lpstr>Office 主题​​</vt:lpstr>
      <vt:lpstr>单击此处
添加文档标题</vt:lpstr>
      <vt:lpstr>单击此处添加标题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考试前5分钟</vt:lpstr>
      <vt:lpstr>考试中  泰然自若</vt:lpstr>
      <vt:lpstr>考试中  泰然自若</vt:lpstr>
      <vt:lpstr>特别提醒</vt:lpstr>
      <vt:lpstr>分数满格    气场拉满    直接封神！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lily</cp:lastModifiedBy>
  <cp:revision>183</cp:revision>
  <dcterms:created xsi:type="dcterms:W3CDTF">2019-06-19T02:08:00Z</dcterms:created>
  <dcterms:modified xsi:type="dcterms:W3CDTF">2026-06-01T12:17:15Z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C353ABE35A64492B9C50EC918CDE0AA1_11</vt:lpwstr>
  </property>
</Properties>
</file>