
<file path=[Content_Types].xml><?xml version="1.0" encoding="utf-8"?>
<Types xmlns="http://schemas.openxmlformats.org/package/2006/content-types">
  <Default Extension="xml" ContentType="application/xml"/>
  <Default Extension="vml" ContentType="application/vnd.openxmlformats-officedocument.vmlDrawing"/>
  <Default Extension="bin" ContentType="application/vnd.openxmlformats-officedocument.oleObject"/>
  <Default Extension="png" ContentType="image/png"/>
  <Default Extension="wdp" ContentType="image/vnd.ms-photo"/>
  <Default Extension="emf" ContentType="image/x-emf"/>
  <Default Extension="jpeg" ContentType="image/jpeg"/>
  <Default Extension="JPG" ContentType="image/.jpg"/>
  <Default Extension="wmf" ContentType="image/x-wmf"/>
  <Default Extension="rels" ContentType="application/vnd.openxmlformats-package.relationships+xml"/>
  <Override PartName="/customXml/itemProps307.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8.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23"/>
  </p:notesMasterIdLst>
  <p:handoutMasterIdLst>
    <p:handoutMasterId r:id="rId98"/>
  </p:handoutMasterIdLst>
  <p:sldIdLst>
    <p:sldId id="256" r:id="rId4"/>
    <p:sldId id="260" r:id="rId5"/>
    <p:sldId id="261" r:id="rId6"/>
    <p:sldId id="262" r:id="rId7"/>
    <p:sldId id="275" r:id="rId8"/>
    <p:sldId id="276" r:id="rId9"/>
    <p:sldId id="277" r:id="rId10"/>
    <p:sldId id="278" r:id="rId11"/>
    <p:sldId id="279" r:id="rId12"/>
    <p:sldId id="280" r:id="rId13"/>
    <p:sldId id="281" r:id="rId14"/>
    <p:sldId id="282" r:id="rId15"/>
    <p:sldId id="283" r:id="rId16"/>
    <p:sldId id="296" r:id="rId17"/>
    <p:sldId id="297" r:id="rId18"/>
    <p:sldId id="298" r:id="rId19"/>
    <p:sldId id="299" r:id="rId20"/>
    <p:sldId id="378" r:id="rId21"/>
    <p:sldId id="379" r:id="rId22"/>
    <p:sldId id="380" r:id="rId24"/>
    <p:sldId id="381" r:id="rId25"/>
    <p:sldId id="294" r:id="rId26"/>
    <p:sldId id="295" r:id="rId27"/>
    <p:sldId id="338" r:id="rId28"/>
    <p:sldId id="334" r:id="rId29"/>
    <p:sldId id="335" r:id="rId30"/>
    <p:sldId id="336" r:id="rId31"/>
    <p:sldId id="337" r:id="rId32"/>
    <p:sldId id="333" r:id="rId33"/>
    <p:sldId id="331" r:id="rId34"/>
    <p:sldId id="341" r:id="rId35"/>
    <p:sldId id="340" r:id="rId36"/>
    <p:sldId id="317" r:id="rId37"/>
    <p:sldId id="339" r:id="rId38"/>
    <p:sldId id="318" r:id="rId39"/>
    <p:sldId id="349" r:id="rId40"/>
    <p:sldId id="319" r:id="rId41"/>
    <p:sldId id="320" r:id="rId42"/>
    <p:sldId id="321" r:id="rId43"/>
    <p:sldId id="322" r:id="rId44"/>
    <p:sldId id="323" r:id="rId45"/>
    <p:sldId id="324" r:id="rId46"/>
    <p:sldId id="330" r:id="rId47"/>
    <p:sldId id="329" r:id="rId48"/>
    <p:sldId id="325" r:id="rId49"/>
    <p:sldId id="326" r:id="rId50"/>
    <p:sldId id="327" r:id="rId51"/>
    <p:sldId id="348" r:id="rId52"/>
    <p:sldId id="351" r:id="rId53"/>
    <p:sldId id="328" r:id="rId54"/>
    <p:sldId id="347" r:id="rId55"/>
    <p:sldId id="352" r:id="rId56"/>
    <p:sldId id="353" r:id="rId57"/>
    <p:sldId id="354" r:id="rId58"/>
    <p:sldId id="355" r:id="rId59"/>
    <p:sldId id="264" r:id="rId60"/>
    <p:sldId id="357" r:id="rId61"/>
    <p:sldId id="358" r:id="rId62"/>
    <p:sldId id="359" r:id="rId63"/>
    <p:sldId id="360" r:id="rId64"/>
    <p:sldId id="361" r:id="rId65"/>
    <p:sldId id="362" r:id="rId66"/>
    <p:sldId id="363" r:id="rId67"/>
    <p:sldId id="364" r:id="rId68"/>
    <p:sldId id="365" r:id="rId69"/>
    <p:sldId id="366" r:id="rId70"/>
    <p:sldId id="367" r:id="rId71"/>
    <p:sldId id="368" r:id="rId72"/>
    <p:sldId id="372" r:id="rId73"/>
    <p:sldId id="265" r:id="rId74"/>
    <p:sldId id="267" r:id="rId75"/>
    <p:sldId id="268" r:id="rId76"/>
    <p:sldId id="269" r:id="rId77"/>
    <p:sldId id="270" r:id="rId78"/>
    <p:sldId id="271" r:id="rId79"/>
    <p:sldId id="274" r:id="rId80"/>
    <p:sldId id="266" r:id="rId81"/>
    <p:sldId id="272" r:id="rId82"/>
    <p:sldId id="273" r:id="rId83"/>
    <p:sldId id="285" r:id="rId84"/>
    <p:sldId id="286" r:id="rId85"/>
    <p:sldId id="290" r:id="rId86"/>
    <p:sldId id="291" r:id="rId87"/>
    <p:sldId id="287" r:id="rId88"/>
    <p:sldId id="293" r:id="rId89"/>
    <p:sldId id="292" r:id="rId90"/>
    <p:sldId id="375" r:id="rId91"/>
    <p:sldId id="376" r:id="rId92"/>
    <p:sldId id="377" r:id="rId93"/>
    <p:sldId id="374" r:id="rId94"/>
    <p:sldId id="369" r:id="rId95"/>
    <p:sldId id="370" r:id="rId96"/>
    <p:sldId id="371" r:id="rId97"/>
  </p:sldIdLst>
  <p:sldSz cx="12192000" cy="6858000"/>
  <p:notesSz cx="6858000" cy="9144000"/>
  <p:custDataLst>
    <p:tags r:id="rId10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4" userDrawn="1">
          <p15:clr>
            <a:srgbClr val="A4A3A4"/>
          </p15:clr>
        </p15:guide>
        <p15:guide id="2" pos="383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幸全" initials="" lastIdx="0" clrIdx="0"/>
  <p:cmAuthor id="1" name="李 艳飞" initials="李" lastIdx="0" clrIdx="0"/>
  <p:cmAuthor id="3" name="ky9111123" initials="k" lastIdx="0" clrIdx="2"/>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88E32"/>
    <a:srgbClr val="F9FAFE"/>
    <a:srgbClr val="DB7380"/>
    <a:srgbClr val="249087"/>
    <a:srgbClr val="A9E9E4"/>
    <a:srgbClr val="C7F1ED"/>
    <a:srgbClr val="C81D31"/>
    <a:srgbClr val="D355CB"/>
    <a:srgbClr val="AF62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A3375C1-3059-431F-AA42-0A428AA05223}" styleName="??? 1 25">
    <a:wholeTbl>
      <a:tcTxStyle>
        <a:fontRef idx="none">
          <a:srgbClr val="000000"/>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w="9525" cmpd="sng">
              <a:solidFill>
                <a:schemeClr val="accent1">
                  <a:lumMod val="40000"/>
                  <a:lumOff val="60000"/>
                </a:schemeClr>
              </a:solidFill>
              <a:prstDash val="solid"/>
            </a:ln>
          </a:insideV>
        </a:tcBdr>
        <a:fill>
          <a:solidFill>
            <a:srgbClr val="FFFFFF"/>
          </a:solidFill>
        </a:fill>
      </a:tcStyle>
    </a:wholeTbl>
    <a:band2H>
      <a:tcStyle>
        <a:tcBdr/>
        <a:fill>
          <a:solidFill>
            <a:schemeClr val="accent1">
              <a:lumMod val="10000"/>
              <a:lumOff val="90000"/>
            </a:schemeClr>
          </a:solidFill>
        </a:fill>
      </a:tcStyle>
    </a:band2H>
    <a:band1V>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w="9525" cmpd="sng">
              <a:solidFill>
                <a:schemeClr val="accent1">
                  <a:lumMod val="40000"/>
                  <a:lumOff val="60000"/>
                </a:schemeClr>
              </a:solidFill>
              <a:prstDash val="solid"/>
            </a:ln>
          </a:insideV>
        </a:tcBdr>
        <a:fill>
          <a:solidFill>
            <a:schemeClr val="accent1">
              <a:lumMod val="10000"/>
              <a:lumOff val="90000"/>
            </a:schemeClr>
          </a:solidFill>
        </a:fill>
      </a:tcStyle>
    </a:band1V>
    <a:band2V>
      <a:tcStyle>
        <a:tcBdr>
          <a:left>
            <a:ln w="9525" cmpd="sng">
              <a:solidFill>
                <a:schemeClr val="accent1">
                  <a:lumMod val="40000"/>
                  <a:lumOff val="60000"/>
                </a:schemeClr>
              </a:solidFill>
              <a:prstDash val="solid"/>
            </a:ln>
          </a:left>
          <a:right>
            <a:ln w="9525" cmpd="sng">
              <a:solidFill>
                <a:schemeClr val="accent1">
                  <a:lumMod val="40000"/>
                  <a:lumOff val="60000"/>
                </a:schemeClr>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tcStyle>
    </a:band2V>
    <a:lastCol>
      <a:tcTxStyle b="on">
        <a:fontRef idx="none">
          <a:srgbClr val="08090C"/>
        </a:fontRef>
      </a:tcTxStyle>
      <a:tcStyle>
        <a:tcBdr>
          <a:left>
            <a:ln w="9525" cmpd="sng">
              <a:solidFill>
                <a:schemeClr val="accent1">
                  <a:lumMod val="40000"/>
                  <a:lumOff val="60000"/>
                </a:schemeClr>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fill>
          <a:solidFill>
            <a:schemeClr val="accent1">
              <a:lumMod val="20000"/>
              <a:lumOff val="80000"/>
            </a:schemeClr>
          </a:solidFill>
        </a:fill>
      </a:tcStyle>
    </a:lastCol>
    <a:firstCol>
      <a:tcTxStyle b="on">
        <a:fontRef idx="none">
          <a:srgbClr val="08090C"/>
        </a:fontRef>
      </a:tcTxStyle>
      <a:tcStyle>
        <a:tcBdr>
          <a:left>
            <a:ln w="9525" cmpd="sng">
              <a:solidFill>
                <a:schemeClr val="accent1"/>
              </a:solidFill>
              <a:prstDash val="solid"/>
            </a:ln>
          </a:left>
          <a:right>
            <a:ln w="9525" cmpd="sng">
              <a:solidFill>
                <a:schemeClr val="accent1">
                  <a:lumMod val="40000"/>
                  <a:lumOff val="60000"/>
                </a:schemeClr>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fill>
          <a:solidFill>
            <a:schemeClr val="accent1">
              <a:lumMod val="20000"/>
              <a:lumOff val="80000"/>
            </a:schemeClr>
          </a:solidFill>
        </a:fill>
      </a:tcStyle>
    </a:firstCol>
    <a:lastRow>
      <a:tcTxStyle b="on">
        <a:fontRef idx="none">
          <a:schemeClr val="accent1"/>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lastRow>
    <a:seCell>
      <a:tcStyle>
        <a:tcBdr>
          <a:left>
            <a:ln>
              <a:noFill/>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eCell>
    <a:swCell>
      <a:tcTxStyle b="on">
        <a:fontRef idx="none">
          <a:schemeClr val="accent1"/>
        </a:fontRef>
      </a:tcTxStyle>
      <a:tcStyle>
        <a:tcBdr>
          <a:left>
            <a:ln w="9525" cmpd="sng">
              <a:solidFill>
                <a:schemeClr val="accent1"/>
              </a:solidFill>
              <a:prstDash val="solid"/>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wCell>
    <a:firstRow>
      <a:tcTxStyle b="on">
        <a:fontRef idx="none">
          <a:srgbClr val="FFFFFF"/>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w="9525" cmpd="sng">
              <a:solidFill>
                <a:schemeClr val="accent1">
                  <a:lumMod val="40000"/>
                  <a:lumOff val="60000"/>
                </a:schemeClr>
              </a:solidFill>
              <a:prstDash val="solid"/>
            </a:ln>
          </a:insideV>
        </a:tcBdr>
        <a:fill>
          <a:solidFill>
            <a:schemeClr val="accent1"/>
          </a:solidFill>
        </a:fill>
      </a:tcStyle>
    </a:firstRow>
  </a:tblStyle>
  <a:tblStyle styleId="{184CCD3E-030D-4146-A368-FC8D9030EAFA}" styleName="??? 1">
    <a:wholeTbl>
      <a:tcTxStyle>
        <a:fontRef idx="none">
          <a:srgbClr val="000000"/>
        </a:fontRef>
      </a:tcTxStyle>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wholeTbl>
    <a:band2H>
      <a:tcStyle>
        <a:tcBdr/>
        <a:fill>
          <a:solidFill>
            <a:schemeClr val="accent1">
              <a:lumMod val="10000"/>
              <a:lumOff val="90000"/>
            </a:schemeClr>
          </a:solidFill>
        </a:fill>
      </a:tcStyle>
    </a:band2H>
    <a:band1V>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chemeClr val="accent1">
              <a:lumMod val="10000"/>
              <a:lumOff val="90000"/>
            </a:schemeClr>
          </a:solidFill>
        </a:fill>
      </a:tcStyle>
    </a:band1V>
    <a:lastCol>
      <a:tcTxStyle b="on">
        <a:fontRef idx="none">
          <a:srgbClr val="08090C"/>
        </a:fontRef>
      </a:tcTxStyle>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chemeClr val="accent1">
              <a:lumMod val="20000"/>
              <a:lumOff val="80000"/>
            </a:schemeClr>
          </a:solidFill>
        </a:fill>
      </a:tcStyle>
    </a:lastCol>
    <a:firstCol>
      <a:tcTxStyle b="on">
        <a:fontRef idx="none">
          <a:srgbClr val="08090C"/>
        </a:fontRef>
      </a:tcTxStyle>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chemeClr val="accent1">
              <a:lumMod val="20000"/>
              <a:lumOff val="80000"/>
            </a:schemeClr>
          </a:solidFill>
        </a:fill>
      </a:tcStyle>
    </a:firstCol>
    <a:lastRow>
      <a:tcTxStyle b="on">
        <a:fontRef idx="none">
          <a:schemeClr val="accent1"/>
        </a:fontRef>
      </a:tcTxStyle>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lastRow>
    <a:seCell>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eCell>
    <a:swCell>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wCell>
    <a:firstRow>
      <a:tcTxStyle b="on">
        <a:fontRef idx="none">
          <a:srgbClr val="FFFFFF"/>
        </a:fontRef>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846" autoAdjust="0"/>
    <p:restoredTop sz="94660"/>
  </p:normalViewPr>
  <p:slideViewPr>
    <p:cSldViewPr snapToGrid="0" showGuides="1">
      <p:cViewPr varScale="1">
        <p:scale>
          <a:sx n="51" d="100"/>
          <a:sy n="51" d="100"/>
        </p:scale>
        <p:origin x="96" y="666"/>
      </p:cViewPr>
      <p:guideLst>
        <p:guide orient="horz" pos="2214"/>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presProps" Target="presProps.xml"/><Relationship Id="rId98" Type="http://schemas.openxmlformats.org/officeDocument/2006/relationships/handoutMaster" Target="handoutMasters/handoutMaster1.xml"/><Relationship Id="rId97" Type="http://schemas.openxmlformats.org/officeDocument/2006/relationships/slide" Target="slides/slide93.xml"/><Relationship Id="rId96" Type="http://schemas.openxmlformats.org/officeDocument/2006/relationships/slide" Target="slides/slide92.xml"/><Relationship Id="rId95" Type="http://schemas.openxmlformats.org/officeDocument/2006/relationships/slide" Target="slides/slide91.xml"/><Relationship Id="rId94" Type="http://schemas.openxmlformats.org/officeDocument/2006/relationships/slide" Target="slides/slide90.xml"/><Relationship Id="rId93" Type="http://schemas.openxmlformats.org/officeDocument/2006/relationships/slide" Target="slides/slide89.xml"/><Relationship Id="rId92" Type="http://schemas.openxmlformats.org/officeDocument/2006/relationships/slide" Target="slides/slide88.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6.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5.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notesMaster" Target="notesMasters/notes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5" Type="http://schemas.openxmlformats.org/officeDocument/2006/relationships/tags" Target="tags/tag308.xml"/><Relationship Id="rId104" Type="http://schemas.openxmlformats.org/officeDocument/2006/relationships/customXml" Target="../customXml/item1.xml"/><Relationship Id="rId103" Type="http://schemas.openxmlformats.org/officeDocument/2006/relationships/customXmlProps" Target="../customXml/itemProps307.xml"/><Relationship Id="rId102" Type="http://schemas.openxmlformats.org/officeDocument/2006/relationships/commentAuthors" Target="commentAuthors.xml"/><Relationship Id="rId101" Type="http://schemas.openxmlformats.org/officeDocument/2006/relationships/tableStyles" Target="tableStyles.xml"/><Relationship Id="rId100" Type="http://schemas.openxmlformats.org/officeDocument/2006/relationships/viewProps" Target="viewProps.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sz="1200" b="1" smtClean="0">
              <a:solidFill>
                <a:srgbClr val="000000"/>
              </a:solidFill>
              <a:latin typeface="黑体" panose="02010609060101010101" charset="-122"/>
              <a:ea typeface="黑体" panose="02010609060101010101" charset="-122"/>
              <a:cs typeface="微软雅黑" panose="020B0503020204020204" charset="-122"/>
              <a:sym typeface="+mn-ea"/>
            </a:endParaRPr>
          </a:p>
        </p:txBody>
      </p:sp>
      <p:sp>
        <p:nvSpPr>
          <p:cNvPr id="4" name="灯片编号占位符 3"/>
          <p:cNvSpPr>
            <a:spLocks noGrp="1"/>
          </p:cNvSpPr>
          <p:nvPr>
            <p:ph type="sldNum" sz="quarter" idx="10"/>
            <p:custDataLst>
              <p:tags r:id="rId5"/>
            </p:custDataLst>
          </p:nvPr>
        </p:nvSpPr>
        <p:spPr/>
        <p:txBody>
          <a:bodyPr/>
          <a:lstStyle/>
          <a:p>
            <a:fld id="{2632E7BC-4ECE-4F39-A76A-75AA1AC2FAF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59.xml"/><Relationship Id="rId8" Type="http://schemas.openxmlformats.org/officeDocument/2006/relationships/tags" Target="../tags/tag58.xml"/><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3" Type="http://schemas.openxmlformats.org/officeDocument/2006/relationships/tags" Target="../tags/tag63.xml"/><Relationship Id="rId12" Type="http://schemas.openxmlformats.org/officeDocument/2006/relationships/tags" Target="../tags/tag62.xml"/><Relationship Id="rId11" Type="http://schemas.openxmlformats.org/officeDocument/2006/relationships/tags" Target="../tags/tag61.xml"/><Relationship Id="rId10" Type="http://schemas.openxmlformats.org/officeDocument/2006/relationships/tags" Target="../tags/tag60.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0" Type="http://schemas.openxmlformats.org/officeDocument/2006/relationships/tags" Target="../tags/tag76.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4" Type="http://schemas.openxmlformats.org/officeDocument/2006/relationships/tags" Target="../tags/tag89.xml"/><Relationship Id="rId13" Type="http://schemas.openxmlformats.org/officeDocument/2006/relationships/tags" Target="../tags/tag88.xml"/><Relationship Id="rId12" Type="http://schemas.openxmlformats.org/officeDocument/2006/relationships/tags" Target="../tags/tag87.xml"/><Relationship Id="rId11" Type="http://schemas.openxmlformats.org/officeDocument/2006/relationships/tags" Target="../tags/tag86.xml"/><Relationship Id="rId10" Type="http://schemas.openxmlformats.org/officeDocument/2006/relationships/tags" Target="../tags/tag8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3" Type="http://schemas.openxmlformats.org/officeDocument/2006/relationships/tags" Target="../tags/tag125.xml"/><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showMasterSp="0" userDrawn="1">
  <p:cSld name="内容">
    <p:spTree>
      <p:nvGrpSpPr>
        <p:cNvPr id="1" name=""/>
        <p:cNvGrpSpPr/>
        <p:nvPr/>
      </p:nvGrpSpPr>
      <p:grpSpPr>
        <a:xfrm>
          <a:off x="0" y="0"/>
          <a:ext cx="0" cy="0"/>
          <a:chOff x="0" y="0"/>
          <a:chExt cx="0" cy="0"/>
        </a:xfrm>
      </p:grpSpPr>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36" name="任意多边形: 形状 35"/>
          <p:cNvSpPr/>
          <p:nvPr userDrawn="1">
            <p:custDataLst>
              <p:tags r:id="rId2"/>
            </p:custDataLst>
          </p:nvPr>
        </p:nvSpPr>
        <p:spPr>
          <a:xfrm>
            <a:off x="6922327" y="0"/>
            <a:ext cx="4255001" cy="6858000"/>
          </a:xfrm>
          <a:custGeom>
            <a:avLst/>
            <a:gdLst>
              <a:gd name="connsiteX0" fmla="*/ 10047 w 4255001"/>
              <a:gd name="connsiteY0" fmla="*/ 0 h 6858000"/>
              <a:gd name="connsiteX1" fmla="*/ 1582133 w 4255001"/>
              <a:gd name="connsiteY1" fmla="*/ 0 h 6858000"/>
              <a:gd name="connsiteX2" fmla="*/ 4255001 w 4255001"/>
              <a:gd name="connsiteY2" fmla="*/ 3421116 h 6858000"/>
              <a:gd name="connsiteX3" fmla="*/ 4253144 w 4255001"/>
              <a:gd name="connsiteY3" fmla="*/ 3422567 h 6858000"/>
              <a:gd name="connsiteX4" fmla="*/ 4255000 w 4255001"/>
              <a:gd name="connsiteY4" fmla="*/ 3424018 h 6858000"/>
              <a:gd name="connsiteX5" fmla="*/ 1572143 w 4255001"/>
              <a:gd name="connsiteY5" fmla="*/ 6858000 h 6858000"/>
              <a:gd name="connsiteX6" fmla="*/ 0 w 4255001"/>
              <a:gd name="connsiteY6" fmla="*/ 6858000 h 6858000"/>
              <a:gd name="connsiteX7" fmla="*/ 2684020 w 4255001"/>
              <a:gd name="connsiteY7" fmla="*/ 3422531 h 6858000"/>
              <a:gd name="connsiteX8" fmla="*/ 10047 w 425500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5001" h="6858000">
                <a:moveTo>
                  <a:pt x="10047" y="0"/>
                </a:moveTo>
                <a:lnTo>
                  <a:pt x="1582133" y="0"/>
                </a:lnTo>
                <a:lnTo>
                  <a:pt x="4255001" y="3421116"/>
                </a:lnTo>
                <a:lnTo>
                  <a:pt x="4253144" y="3422567"/>
                </a:lnTo>
                <a:lnTo>
                  <a:pt x="4255000" y="3424018"/>
                </a:lnTo>
                <a:lnTo>
                  <a:pt x="1572143" y="6858000"/>
                </a:lnTo>
                <a:lnTo>
                  <a:pt x="0" y="6858000"/>
                </a:lnTo>
                <a:lnTo>
                  <a:pt x="2684020" y="3422531"/>
                </a:lnTo>
                <a:lnTo>
                  <a:pt x="10047" y="0"/>
                </a:lnTo>
                <a:close/>
              </a:path>
            </a:pathLst>
          </a:custGeom>
          <a:noFill/>
          <a:ln>
            <a:gradFill>
              <a:gsLst>
                <a:gs pos="0">
                  <a:schemeClr val="accent1">
                    <a:alpha val="5000"/>
                  </a:schemeClr>
                </a:gs>
                <a:gs pos="100000">
                  <a:schemeClr val="accent1">
                    <a:alpha val="50000"/>
                  </a:schemeClr>
                </a:gs>
              </a:gsLst>
              <a:lin ang="5160000" scaled="1"/>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45" name="任意多边形: 形状 44"/>
          <p:cNvSpPr/>
          <p:nvPr userDrawn="1">
            <p:custDataLst>
              <p:tags r:id="rId3"/>
            </p:custDataLst>
          </p:nvPr>
        </p:nvSpPr>
        <p:spPr>
          <a:xfrm>
            <a:off x="8102006" y="1"/>
            <a:ext cx="4088966" cy="6857998"/>
          </a:xfrm>
          <a:custGeom>
            <a:avLst/>
            <a:gdLst>
              <a:gd name="connsiteX0" fmla="*/ 0 w 4088966"/>
              <a:gd name="connsiteY0" fmla="*/ 0 h 6857998"/>
              <a:gd name="connsiteX1" fmla="*/ 1572086 w 4088966"/>
              <a:gd name="connsiteY1" fmla="*/ 0 h 6857998"/>
              <a:gd name="connsiteX2" fmla="*/ 4088966 w 4088966"/>
              <a:gd name="connsiteY2" fmla="*/ 3221459 h 6857998"/>
              <a:gd name="connsiteX3" fmla="*/ 4088966 w 4088966"/>
              <a:gd name="connsiteY3" fmla="*/ 3646538 h 6857998"/>
              <a:gd name="connsiteX4" fmla="*/ 1579958 w 4088966"/>
              <a:gd name="connsiteY4" fmla="*/ 6857997 h 6857998"/>
              <a:gd name="connsiteX5" fmla="*/ 7814 w 4088966"/>
              <a:gd name="connsiteY5" fmla="*/ 6857998 h 6857998"/>
              <a:gd name="connsiteX6" fmla="*/ 2682903 w 4088966"/>
              <a:gd name="connsiteY6" fmla="*/ 343396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8966" h="6857998">
                <a:moveTo>
                  <a:pt x="0" y="0"/>
                </a:moveTo>
                <a:lnTo>
                  <a:pt x="1572086" y="0"/>
                </a:lnTo>
                <a:lnTo>
                  <a:pt x="4088966" y="3221459"/>
                </a:lnTo>
                <a:lnTo>
                  <a:pt x="4088966" y="3646538"/>
                </a:lnTo>
                <a:lnTo>
                  <a:pt x="1579958" y="6857997"/>
                </a:lnTo>
                <a:lnTo>
                  <a:pt x="7814" y="6857998"/>
                </a:lnTo>
                <a:lnTo>
                  <a:pt x="2682903" y="3433960"/>
                </a:ln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12" name="矩形 11"/>
          <p:cNvSpPr>
            <a:spLocks noChangeAspect="1"/>
          </p:cNvSpPr>
          <p:nvPr userDrawn="1">
            <p:custDataLst>
              <p:tags r:id="rId4"/>
            </p:custDataLst>
          </p:nvPr>
        </p:nvSpPr>
        <p:spPr>
          <a:xfrm>
            <a:off x="875665" y="5866130"/>
            <a:ext cx="179705" cy="179705"/>
          </a:xfrm>
          <a:prstGeom prst="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a:spLocks noChangeAspect="1"/>
          </p:cNvSpPr>
          <p:nvPr userDrawn="1">
            <p:custDataLst>
              <p:tags r:id="rId5"/>
            </p:custDataLst>
          </p:nvPr>
        </p:nvSpPr>
        <p:spPr>
          <a:xfrm>
            <a:off x="875665" y="6104255"/>
            <a:ext cx="179705" cy="179705"/>
          </a:xfrm>
          <a:prstGeom prst="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a:spLocks noChangeAspect="1"/>
          </p:cNvSpPr>
          <p:nvPr userDrawn="1">
            <p:custDataLst>
              <p:tags r:id="rId6"/>
            </p:custDataLst>
          </p:nvPr>
        </p:nvSpPr>
        <p:spPr>
          <a:xfrm>
            <a:off x="1123315" y="5866130"/>
            <a:ext cx="179705" cy="179705"/>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a:spLocks noChangeAspect="1"/>
          </p:cNvSpPr>
          <p:nvPr userDrawn="1">
            <p:custDataLst>
              <p:tags r:id="rId7"/>
            </p:custDataLst>
          </p:nvPr>
        </p:nvSpPr>
        <p:spPr>
          <a:xfrm>
            <a:off x="1123315" y="6104255"/>
            <a:ext cx="179705" cy="179705"/>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a:spLocks noChangeAspect="1"/>
          </p:cNvSpPr>
          <p:nvPr userDrawn="1">
            <p:custDataLst>
              <p:tags r:id="rId8"/>
            </p:custDataLst>
          </p:nvPr>
        </p:nvSpPr>
        <p:spPr>
          <a:xfrm>
            <a:off x="1369695" y="6104255"/>
            <a:ext cx="179705" cy="179705"/>
          </a:xfrm>
          <a:prstGeom prst="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a:spLocks noChangeAspect="1"/>
          </p:cNvSpPr>
          <p:nvPr userDrawn="1">
            <p:custDataLst>
              <p:tags r:id="rId9"/>
            </p:custDataLst>
          </p:nvPr>
        </p:nvSpPr>
        <p:spPr>
          <a:xfrm>
            <a:off x="1616710" y="6104255"/>
            <a:ext cx="179705" cy="179705"/>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hasCustomPrompt="1"/>
            <p:custDataLst>
              <p:tags r:id="rId10"/>
            </p:custDataLst>
          </p:nvPr>
        </p:nvSpPr>
        <p:spPr>
          <a:xfrm>
            <a:off x="792000" y="2653200"/>
            <a:ext cx="7632000" cy="1637610"/>
          </a:xfrm>
        </p:spPr>
        <p:txBody>
          <a:bodyPr wrap="square" anchor="t">
            <a:normAutofit/>
          </a:bodyPr>
          <a:lstStyle>
            <a:lvl1pPr algn="l">
              <a:lnSpc>
                <a:spcPct val="100000"/>
              </a:lnSpc>
              <a:defRPr sz="6000">
                <a:solidFill>
                  <a:schemeClr val="accent1"/>
                </a:solidFill>
              </a:defRPr>
            </a:lvl1pPr>
          </a:lstStyle>
          <a:p>
            <a:r>
              <a:rPr lang="zh-CN" altLang="en-US" dirty="0"/>
              <a:t>单击编辑母版标题</a:t>
            </a:r>
            <a:endParaRPr lang="zh-CN" altLang="en-US" dirty="0"/>
          </a:p>
        </p:txBody>
      </p:sp>
      <p:sp>
        <p:nvSpPr>
          <p:cNvPr id="3" name="副标题 2"/>
          <p:cNvSpPr>
            <a:spLocks noGrp="1"/>
          </p:cNvSpPr>
          <p:nvPr>
            <p:ph type="subTitle" idx="1" hasCustomPrompt="1"/>
            <p:custDataLst>
              <p:tags r:id="rId11"/>
            </p:custDataLst>
          </p:nvPr>
        </p:nvSpPr>
        <p:spPr>
          <a:xfrm>
            <a:off x="791845" y="1878965"/>
            <a:ext cx="7632700" cy="582930"/>
          </a:xfrm>
        </p:spPr>
        <p:txBody>
          <a:bodyPr wrap="square" anchor="t">
            <a:normAutofit/>
          </a:bodyPr>
          <a:lstStyle>
            <a:lvl1pPr marL="0" indent="0" algn="l">
              <a:lnSpc>
                <a:spcPct val="100000"/>
              </a:lnSpc>
              <a:buNone/>
              <a:defRPr sz="3200">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5" name="页脚占位符 4"/>
          <p:cNvSpPr>
            <a:spLocks noGrp="1"/>
          </p:cNvSpPr>
          <p:nvPr>
            <p:ph type="ftr" sz="quarter" idx="11"/>
            <p:custDataLst>
              <p:tags r:id="rId12"/>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13"/>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137600" y="853200"/>
            <a:ext cx="2779200" cy="925200"/>
          </a:xfrm>
        </p:spPr>
        <p:txBody>
          <a:bodyPr wrap="square" anchor="ctr">
            <a:normAutofit/>
          </a:bodyPr>
          <a:lstStyle>
            <a:lvl1pPr>
              <a:defRPr sz="6000"/>
            </a:lvl1pPr>
          </a:lstStyle>
          <a:p>
            <a:r>
              <a:rPr lang="zh-CN" altLang="en-US" dirty="0"/>
              <a:t>标题</a:t>
            </a:r>
            <a:endParaRPr lang="zh-CN" altLang="en-US" dirty="0"/>
          </a:p>
        </p:txBody>
      </p:sp>
      <p:sp>
        <p:nvSpPr>
          <p:cNvPr id="8" name="页脚占位符 4"/>
          <p:cNvSpPr>
            <a:spLocks noGrp="1"/>
          </p:cNvSpPr>
          <p:nvPr>
            <p:ph type="ftr" sz="quarter" idx="11"/>
            <p:custDataLst>
              <p:tags r:id="rId3"/>
            </p:custDataLst>
          </p:nvPr>
        </p:nvSpPr>
        <p:spPr/>
        <p:txBody>
          <a:bodyPr/>
          <a:lstStyle/>
          <a:p>
            <a:endParaRPr lang="zh-CN" altLang="en-US"/>
          </a:p>
        </p:txBody>
      </p:sp>
      <p:sp>
        <p:nvSpPr>
          <p:cNvPr id="9" name="灯片编号占位符 5"/>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4" name="矩形 3"/>
          <p:cNvSpPr>
            <a:spLocks noChangeAspect="1"/>
          </p:cNvSpPr>
          <p:nvPr userDrawn="1">
            <p:custDataLst>
              <p:tags r:id="rId5"/>
            </p:custDataLst>
          </p:nvPr>
        </p:nvSpPr>
        <p:spPr>
          <a:xfrm flipH="1">
            <a:off x="10922635" y="1105535"/>
            <a:ext cx="179705" cy="179705"/>
          </a:xfrm>
          <a:prstGeom prst="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a:spLocks noChangeAspect="1"/>
          </p:cNvSpPr>
          <p:nvPr userDrawn="1">
            <p:custDataLst>
              <p:tags r:id="rId6"/>
            </p:custDataLst>
          </p:nvPr>
        </p:nvSpPr>
        <p:spPr>
          <a:xfrm flipH="1">
            <a:off x="10922635" y="1343660"/>
            <a:ext cx="179705" cy="179705"/>
          </a:xfrm>
          <a:prstGeom prst="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a:spLocks noChangeAspect="1"/>
          </p:cNvSpPr>
          <p:nvPr userDrawn="1">
            <p:custDataLst>
              <p:tags r:id="rId7"/>
            </p:custDataLst>
          </p:nvPr>
        </p:nvSpPr>
        <p:spPr>
          <a:xfrm flipH="1">
            <a:off x="10674985" y="1105535"/>
            <a:ext cx="179705" cy="179705"/>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a:spLocks noChangeAspect="1"/>
          </p:cNvSpPr>
          <p:nvPr userDrawn="1">
            <p:custDataLst>
              <p:tags r:id="rId8"/>
            </p:custDataLst>
          </p:nvPr>
        </p:nvSpPr>
        <p:spPr>
          <a:xfrm flipH="1">
            <a:off x="10674985" y="1343660"/>
            <a:ext cx="179705" cy="179705"/>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a:spLocks noChangeAspect="1"/>
          </p:cNvSpPr>
          <p:nvPr userDrawn="1">
            <p:custDataLst>
              <p:tags r:id="rId9"/>
            </p:custDataLst>
          </p:nvPr>
        </p:nvSpPr>
        <p:spPr>
          <a:xfrm flipH="1">
            <a:off x="10428605" y="1343660"/>
            <a:ext cx="179705" cy="179705"/>
          </a:xfrm>
          <a:prstGeom prst="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a:spLocks noChangeAspect="1"/>
          </p:cNvSpPr>
          <p:nvPr userDrawn="1">
            <p:custDataLst>
              <p:tags r:id="rId10"/>
            </p:custDataLst>
          </p:nvPr>
        </p:nvSpPr>
        <p:spPr>
          <a:xfrm flipH="1">
            <a:off x="10181590" y="1343660"/>
            <a:ext cx="179705" cy="179705"/>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34" name="任意多边形: 形状 33"/>
          <p:cNvSpPr/>
          <p:nvPr userDrawn="1">
            <p:custDataLst>
              <p:tags r:id="rId2"/>
            </p:custDataLst>
          </p:nvPr>
        </p:nvSpPr>
        <p:spPr>
          <a:xfrm>
            <a:off x="1027" y="0"/>
            <a:ext cx="3393240" cy="6858000"/>
          </a:xfrm>
          <a:custGeom>
            <a:avLst/>
            <a:gdLst>
              <a:gd name="connsiteX0" fmla="*/ 0 w 3393240"/>
              <a:gd name="connsiteY0" fmla="*/ 0 h 6858000"/>
              <a:gd name="connsiteX1" fmla="*/ 720451 w 3393240"/>
              <a:gd name="connsiteY1" fmla="*/ 1 h 6858000"/>
              <a:gd name="connsiteX2" fmla="*/ 3393240 w 3393240"/>
              <a:gd name="connsiteY2" fmla="*/ 3421015 h 6858000"/>
              <a:gd name="connsiteX3" fmla="*/ 3391382 w 3393240"/>
              <a:gd name="connsiteY3" fmla="*/ 3422466 h 6858000"/>
              <a:gd name="connsiteX4" fmla="*/ 3393239 w 3393240"/>
              <a:gd name="connsiteY4" fmla="*/ 3423917 h 6858000"/>
              <a:gd name="connsiteX5" fmla="*/ 710239 w 3393240"/>
              <a:gd name="connsiteY5" fmla="*/ 6858000 h 6858000"/>
              <a:gd name="connsiteX6" fmla="*/ 0 w 3393240"/>
              <a:gd name="connsiteY6" fmla="*/ 6858000 h 6858000"/>
              <a:gd name="connsiteX7" fmla="*/ 0 w 3393240"/>
              <a:gd name="connsiteY7" fmla="*/ 5754817 h 6858000"/>
              <a:gd name="connsiteX8" fmla="*/ 1822233 w 3393240"/>
              <a:gd name="connsiteY8" fmla="*/ 3422467 h 6858000"/>
              <a:gd name="connsiteX9" fmla="*/ 0 w 3393240"/>
              <a:gd name="connsiteY9" fmla="*/ 1090115 h 6858000"/>
              <a:gd name="connsiteX10" fmla="*/ 0 w 339324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3240" h="6858000">
                <a:moveTo>
                  <a:pt x="0" y="0"/>
                </a:moveTo>
                <a:lnTo>
                  <a:pt x="720451" y="1"/>
                </a:lnTo>
                <a:lnTo>
                  <a:pt x="3393240" y="3421015"/>
                </a:lnTo>
                <a:lnTo>
                  <a:pt x="3391382" y="3422466"/>
                </a:lnTo>
                <a:lnTo>
                  <a:pt x="3393239" y="3423917"/>
                </a:lnTo>
                <a:lnTo>
                  <a:pt x="710239" y="6858000"/>
                </a:lnTo>
                <a:lnTo>
                  <a:pt x="0" y="6858000"/>
                </a:lnTo>
                <a:lnTo>
                  <a:pt x="0" y="5754817"/>
                </a:lnTo>
                <a:lnTo>
                  <a:pt x="1822233" y="3422467"/>
                </a:lnTo>
                <a:lnTo>
                  <a:pt x="0" y="1090115"/>
                </a:lnTo>
                <a:lnTo>
                  <a:pt x="0" y="0"/>
                </a:lnTo>
                <a:close/>
              </a:path>
            </a:pathLst>
          </a:custGeom>
          <a:noFill/>
          <a:ln>
            <a:gradFill>
              <a:gsLst>
                <a:gs pos="0">
                  <a:schemeClr val="accent1">
                    <a:alpha val="5000"/>
                  </a:schemeClr>
                </a:gs>
                <a:gs pos="100000">
                  <a:schemeClr val="accent1">
                    <a:alpha val="50000"/>
                  </a:schemeClr>
                </a:gs>
              </a:gsLst>
              <a:lin ang="5160000" scaled="1"/>
            </a:grad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0" name="任意多边形: 形状 39"/>
          <p:cNvSpPr/>
          <p:nvPr userDrawn="1">
            <p:custDataLst>
              <p:tags r:id="rId3"/>
            </p:custDataLst>
          </p:nvPr>
        </p:nvSpPr>
        <p:spPr>
          <a:xfrm>
            <a:off x="319213" y="1"/>
            <a:ext cx="4253614" cy="6858000"/>
          </a:xfrm>
          <a:custGeom>
            <a:avLst/>
            <a:gdLst>
              <a:gd name="connsiteX0" fmla="*/ 0 w 4253614"/>
              <a:gd name="connsiteY0" fmla="*/ 0 h 6858000"/>
              <a:gd name="connsiteX1" fmla="*/ 1572141 w 4253614"/>
              <a:gd name="connsiteY1" fmla="*/ 0 h 6858000"/>
              <a:gd name="connsiteX2" fmla="*/ 4253613 w 4253614"/>
              <a:gd name="connsiteY2" fmla="*/ 3432127 h 6858000"/>
              <a:gd name="connsiteX3" fmla="*/ 4251756 w 4253614"/>
              <a:gd name="connsiteY3" fmla="*/ 3433579 h 6858000"/>
              <a:gd name="connsiteX4" fmla="*/ 4253614 w 4253614"/>
              <a:gd name="connsiteY4" fmla="*/ 3435029 h 6858000"/>
              <a:gd name="connsiteX5" fmla="*/ 1579296 w 4253614"/>
              <a:gd name="connsiteY5" fmla="*/ 6858000 h 6858000"/>
              <a:gd name="connsiteX6" fmla="*/ 7155 w 4253614"/>
              <a:gd name="connsiteY6" fmla="*/ 6857999 h 6858000"/>
              <a:gd name="connsiteX7" fmla="*/ 2682607 w 4253614"/>
              <a:gd name="connsiteY7" fmla="*/ 3433579 h 6858000"/>
              <a:gd name="connsiteX8" fmla="*/ 0 w 4253614"/>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614" h="6858000">
                <a:moveTo>
                  <a:pt x="0" y="0"/>
                </a:moveTo>
                <a:lnTo>
                  <a:pt x="1572141" y="0"/>
                </a:lnTo>
                <a:lnTo>
                  <a:pt x="4253613" y="3432127"/>
                </a:lnTo>
                <a:lnTo>
                  <a:pt x="4251756" y="3433579"/>
                </a:lnTo>
                <a:lnTo>
                  <a:pt x="4253614" y="3435029"/>
                </a:lnTo>
                <a:lnTo>
                  <a:pt x="1579296" y="6858000"/>
                </a:lnTo>
                <a:lnTo>
                  <a:pt x="7155" y="6857999"/>
                </a:lnTo>
                <a:lnTo>
                  <a:pt x="2682607" y="3433579"/>
                </a:lnTo>
                <a:lnTo>
                  <a:pt x="0" y="0"/>
                </a:ln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7" name="矩形 6"/>
          <p:cNvSpPr>
            <a:spLocks noChangeAspect="1"/>
          </p:cNvSpPr>
          <p:nvPr userDrawn="1">
            <p:custDataLst>
              <p:tags r:id="rId4"/>
            </p:custDataLst>
          </p:nvPr>
        </p:nvSpPr>
        <p:spPr>
          <a:xfrm flipH="1">
            <a:off x="11382893" y="5866374"/>
            <a:ext cx="180000" cy="180000"/>
          </a:xfrm>
          <a:prstGeom prst="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a:spLocks noChangeAspect="1"/>
          </p:cNvSpPr>
          <p:nvPr userDrawn="1">
            <p:custDataLst>
              <p:tags r:id="rId5"/>
            </p:custDataLst>
          </p:nvPr>
        </p:nvSpPr>
        <p:spPr>
          <a:xfrm flipH="1">
            <a:off x="11382893" y="6104504"/>
            <a:ext cx="180000" cy="180000"/>
          </a:xfrm>
          <a:prstGeom prst="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a:spLocks noChangeAspect="1"/>
          </p:cNvSpPr>
          <p:nvPr userDrawn="1">
            <p:custDataLst>
              <p:tags r:id="rId6"/>
            </p:custDataLst>
          </p:nvPr>
        </p:nvSpPr>
        <p:spPr>
          <a:xfrm flipH="1">
            <a:off x="11135238" y="5866374"/>
            <a:ext cx="180000" cy="180000"/>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a:spLocks noChangeAspect="1"/>
          </p:cNvSpPr>
          <p:nvPr userDrawn="1">
            <p:custDataLst>
              <p:tags r:id="rId7"/>
            </p:custDataLst>
          </p:nvPr>
        </p:nvSpPr>
        <p:spPr>
          <a:xfrm flipH="1">
            <a:off x="11135238" y="6104504"/>
            <a:ext cx="180000" cy="180000"/>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a:spLocks noChangeAspect="1"/>
          </p:cNvSpPr>
          <p:nvPr userDrawn="1">
            <p:custDataLst>
              <p:tags r:id="rId8"/>
            </p:custDataLst>
          </p:nvPr>
        </p:nvSpPr>
        <p:spPr>
          <a:xfrm flipH="1">
            <a:off x="10888956" y="6104504"/>
            <a:ext cx="180000" cy="180000"/>
          </a:xfrm>
          <a:prstGeom prst="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a:spLocks noChangeAspect="1"/>
          </p:cNvSpPr>
          <p:nvPr userDrawn="1">
            <p:custDataLst>
              <p:tags r:id="rId9"/>
            </p:custDataLst>
          </p:nvPr>
        </p:nvSpPr>
        <p:spPr>
          <a:xfrm flipH="1">
            <a:off x="10641837" y="6104504"/>
            <a:ext cx="180000" cy="180000"/>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custDataLst>
              <p:tags r:id="rId10"/>
            </p:custDataLst>
          </p:nvPr>
        </p:nvSpPr>
        <p:spPr>
          <a:xfrm flipH="1">
            <a:off x="5564051" y="3197355"/>
            <a:ext cx="2484000" cy="18000"/>
          </a:xfrm>
          <a:prstGeom prst="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11"/>
            </p:custDataLst>
          </p:nvPr>
        </p:nvSpPr>
        <p:spPr>
          <a:xfrm>
            <a:off x="5436000" y="3600000"/>
            <a:ext cx="6534000" cy="2055600"/>
          </a:xfrm>
        </p:spPr>
        <p:txBody>
          <a:bodyPr wrap="square" anchor="t">
            <a:normAutofit/>
          </a:bodyPr>
          <a:lstStyle>
            <a:lvl1pPr algn="l">
              <a:defRPr sz="6000"/>
            </a:lvl1pPr>
          </a:lstStyle>
          <a:p>
            <a:r>
              <a:rPr lang="zh-CN" altLang="en-US" dirty="0"/>
              <a:t>单击此处编辑母版标题样式</a:t>
            </a:r>
            <a:endParaRPr lang="zh-CN" altLang="en-US" dirty="0"/>
          </a:p>
        </p:txBody>
      </p:sp>
      <p:sp>
        <p:nvSpPr>
          <p:cNvPr id="8" name="节编号 3"/>
          <p:cNvSpPr>
            <a:spLocks noGrp="1"/>
          </p:cNvSpPr>
          <p:nvPr>
            <p:ph type="body" sz="quarter" idx="13" hasCustomPrompt="1"/>
            <p:custDataLst>
              <p:tags r:id="rId12"/>
            </p:custDataLst>
          </p:nvPr>
        </p:nvSpPr>
        <p:spPr>
          <a:xfrm>
            <a:off x="5436000" y="2005200"/>
            <a:ext cx="3895200" cy="831600"/>
          </a:xfrm>
        </p:spPr>
        <p:txBody>
          <a:bodyPr wrap="none" anchor="b">
            <a:normAutofit/>
          </a:bodyPr>
          <a:lstStyle>
            <a:lvl1pPr marL="0" indent="0" algn="l">
              <a:buNone/>
              <a:defRPr sz="4800" b="1">
                <a:solidFill>
                  <a:schemeClr val="accent1">
                    <a:lumMod val="60000"/>
                    <a:lumOff val="40000"/>
                  </a:schemeClr>
                </a:solidFill>
              </a:defRPr>
            </a:lvl1pPr>
          </a:lstStyle>
          <a:p>
            <a:pPr lvl="0"/>
            <a:r>
              <a:rPr lang="zh-CN" altLang="en-US" dirty="0"/>
              <a:t>节编号</a:t>
            </a:r>
            <a:endParaRPr lang="zh-CN" altLang="en-US" dirty="0"/>
          </a:p>
        </p:txBody>
      </p:sp>
      <p:sp>
        <p:nvSpPr>
          <p:cNvPr id="5" name="页脚占位符 5"/>
          <p:cNvSpPr>
            <a:spLocks noGrp="1"/>
          </p:cNvSpPr>
          <p:nvPr>
            <p:ph type="ftr" sz="quarter" idx="11"/>
            <p:custDataLst>
              <p:tags r:id="rId13"/>
            </p:custDataLst>
          </p:nvPr>
        </p:nvSpPr>
        <p:spPr/>
        <p:txBody>
          <a:bodyPr/>
          <a:lstStyle/>
          <a:p>
            <a:endParaRPr lang="zh-CN" altLang="en-US"/>
          </a:p>
        </p:txBody>
      </p:sp>
      <p:sp>
        <p:nvSpPr>
          <p:cNvPr id="6" name="灯片编号占位符 6"/>
          <p:cNvSpPr>
            <a:spLocks noGrp="1"/>
          </p:cNvSpPr>
          <p:nvPr>
            <p:ph type="sldNum" sz="quarter" idx="12"/>
            <p:custDataLst>
              <p:tags r:id="rId1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hasCustomPrompt="1"/>
            <p:custDataLst>
              <p:tags r:id="rId4"/>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8" name="页脚占位符 7"/>
          <p:cNvSpPr>
            <a:spLocks noGrp="1"/>
          </p:cNvSpPr>
          <p:nvPr>
            <p:ph type="ftr" sz="quarter" idx="11"/>
            <p:custDataLst>
              <p:tags r:id="rId6"/>
            </p:custDataLst>
          </p:nvPr>
        </p:nvSpPr>
        <p:spPr/>
        <p:txBody>
          <a:bodyPr/>
          <a:lstStyle/>
          <a:p>
            <a:endParaRPr lang="zh-CN" altLang="en-US"/>
          </a:p>
        </p:txBody>
      </p:sp>
      <p:sp>
        <p:nvSpPr>
          <p:cNvPr id="9" name="灯片编号占位符 8"/>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a:spLocks noGrp="1"/>
          </p:cNvSpPr>
          <p:nvPr>
            <p:ph type="title"/>
            <p:custDataLst>
              <p:tags r:id="rId8"/>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showMasterSp="0"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页脚占位符 3"/>
          <p:cNvSpPr>
            <a:spLocks noGrp="1"/>
          </p:cNvSpPr>
          <p:nvPr>
            <p:ph type="ftr" sz="quarter" idx="11"/>
            <p:custDataLst>
              <p:tags r:id="rId3"/>
            </p:custDataLst>
          </p:nvPr>
        </p:nvSpPr>
        <p:spPr/>
        <p:txBody>
          <a:bodyPr/>
          <a:lstStyle/>
          <a:p>
            <a:endParaRPr lang="zh-CN" altLang="en-US"/>
          </a:p>
        </p:txBody>
      </p:sp>
      <p:sp>
        <p:nvSpPr>
          <p:cNvPr id="6"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8" name="页脚占位符 4"/>
          <p:cNvSpPr>
            <a:spLocks noGrp="1"/>
          </p:cNvSpPr>
          <p:nvPr>
            <p:ph type="ftr" sz="quarter" idx="11"/>
            <p:custDataLst>
              <p:tags r:id="rId3"/>
            </p:custDataLst>
          </p:nvPr>
        </p:nvSpPr>
        <p:spPr/>
        <p:txBody>
          <a:bodyPr/>
          <a:lstStyle/>
          <a:p>
            <a:endParaRPr lang="zh-CN" altLang="en-US"/>
          </a:p>
        </p:txBody>
      </p:sp>
      <p:sp>
        <p:nvSpPr>
          <p:cNvPr id="9" name="灯片编号占位符 5"/>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32" name="任意多边形: 形状 31"/>
          <p:cNvSpPr/>
          <p:nvPr userDrawn="1">
            <p:custDataLst>
              <p:tags r:id="rId2"/>
            </p:custDataLst>
          </p:nvPr>
        </p:nvSpPr>
        <p:spPr>
          <a:xfrm>
            <a:off x="1710632" y="0"/>
            <a:ext cx="4326440" cy="6857999"/>
          </a:xfrm>
          <a:custGeom>
            <a:avLst/>
            <a:gdLst>
              <a:gd name="connsiteX0" fmla="*/ 2601428 w 4326440"/>
              <a:gd name="connsiteY0" fmla="*/ 0 h 6857999"/>
              <a:gd name="connsiteX1" fmla="*/ 4173514 w 4326440"/>
              <a:gd name="connsiteY1" fmla="*/ 0 h 6857999"/>
              <a:gd name="connsiteX2" fmla="*/ 1570981 w 4326440"/>
              <a:gd name="connsiteY2" fmla="*/ 3331090 h 6857999"/>
              <a:gd name="connsiteX3" fmla="*/ 4326440 w 4326440"/>
              <a:gd name="connsiteY3" fmla="*/ 6857999 h 6857999"/>
              <a:gd name="connsiteX4" fmla="*/ 2754297 w 4326440"/>
              <a:gd name="connsiteY4" fmla="*/ 6857999 h 6857999"/>
              <a:gd name="connsiteX5" fmla="*/ 1 w 4326440"/>
              <a:gd name="connsiteY5" fmla="*/ 3332577 h 6857999"/>
              <a:gd name="connsiteX6" fmla="*/ 1858 w 4326440"/>
              <a:gd name="connsiteY6" fmla="*/ 3331127 h 6857999"/>
              <a:gd name="connsiteX7" fmla="*/ 0 w 4326440"/>
              <a:gd name="connsiteY7" fmla="*/ 3329676 h 6857999"/>
              <a:gd name="connsiteX8" fmla="*/ 2601428 w 4326440"/>
              <a:gd name="connsiteY8"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6440" h="6857999">
                <a:moveTo>
                  <a:pt x="2601428" y="0"/>
                </a:moveTo>
                <a:lnTo>
                  <a:pt x="4173514" y="0"/>
                </a:lnTo>
                <a:lnTo>
                  <a:pt x="1570981" y="3331090"/>
                </a:lnTo>
                <a:lnTo>
                  <a:pt x="4326440" y="6857999"/>
                </a:lnTo>
                <a:lnTo>
                  <a:pt x="2754297" y="6857999"/>
                </a:lnTo>
                <a:lnTo>
                  <a:pt x="1" y="3332577"/>
                </a:lnTo>
                <a:lnTo>
                  <a:pt x="1858" y="3331127"/>
                </a:lnTo>
                <a:lnTo>
                  <a:pt x="0" y="3329676"/>
                </a:lnTo>
                <a:lnTo>
                  <a:pt x="2601428" y="0"/>
                </a:lnTo>
                <a:close/>
              </a:path>
            </a:pathLst>
          </a:custGeom>
          <a:noFill/>
          <a:ln>
            <a:gradFill>
              <a:gsLst>
                <a:gs pos="0">
                  <a:schemeClr val="accent1">
                    <a:alpha val="5000"/>
                  </a:schemeClr>
                </a:gs>
                <a:gs pos="100000">
                  <a:schemeClr val="accent1">
                    <a:alpha val="50000"/>
                  </a:schemeClr>
                </a:gs>
              </a:gsLst>
              <a:lin ang="5160000" scaled="1"/>
            </a:grad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5" name="任意多边形: 形状 34"/>
          <p:cNvSpPr/>
          <p:nvPr userDrawn="1">
            <p:custDataLst>
              <p:tags r:id="rId3"/>
            </p:custDataLst>
          </p:nvPr>
        </p:nvSpPr>
        <p:spPr>
          <a:xfrm>
            <a:off x="532072" y="0"/>
            <a:ext cx="4317512" cy="6857999"/>
          </a:xfrm>
          <a:custGeom>
            <a:avLst/>
            <a:gdLst>
              <a:gd name="connsiteX0" fmla="*/ 2610358 w 4317512"/>
              <a:gd name="connsiteY0" fmla="*/ 0 h 6857999"/>
              <a:gd name="connsiteX1" fmla="*/ 4182444 w 4317512"/>
              <a:gd name="connsiteY1" fmla="*/ 1 h 6857999"/>
              <a:gd name="connsiteX2" fmla="*/ 1570981 w 4317512"/>
              <a:gd name="connsiteY2" fmla="*/ 3342521 h 6857999"/>
              <a:gd name="connsiteX3" fmla="*/ 4317512 w 4317512"/>
              <a:gd name="connsiteY3" fmla="*/ 6857999 h 6857999"/>
              <a:gd name="connsiteX4" fmla="*/ 2745367 w 4317512"/>
              <a:gd name="connsiteY4" fmla="*/ 6857999 h 6857999"/>
              <a:gd name="connsiteX5" fmla="*/ 1 w 4317512"/>
              <a:gd name="connsiteY5" fmla="*/ 3344008 h 6857999"/>
              <a:gd name="connsiteX6" fmla="*/ 1858 w 4317512"/>
              <a:gd name="connsiteY6" fmla="*/ 3342558 h 6857999"/>
              <a:gd name="connsiteX7" fmla="*/ 0 w 4317512"/>
              <a:gd name="connsiteY7" fmla="*/ 3341106 h 6857999"/>
              <a:gd name="connsiteX8" fmla="*/ 2610358 w 4317512"/>
              <a:gd name="connsiteY8"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7512" h="6857999">
                <a:moveTo>
                  <a:pt x="2610358" y="0"/>
                </a:moveTo>
                <a:lnTo>
                  <a:pt x="4182444" y="1"/>
                </a:lnTo>
                <a:lnTo>
                  <a:pt x="1570981" y="3342521"/>
                </a:lnTo>
                <a:lnTo>
                  <a:pt x="4317512" y="6857999"/>
                </a:lnTo>
                <a:lnTo>
                  <a:pt x="2745367" y="6857999"/>
                </a:lnTo>
                <a:lnTo>
                  <a:pt x="1" y="3344008"/>
                </a:lnTo>
                <a:lnTo>
                  <a:pt x="1858" y="3342558"/>
                </a:lnTo>
                <a:lnTo>
                  <a:pt x="0" y="3341106"/>
                </a:lnTo>
                <a:lnTo>
                  <a:pt x="2610358" y="0"/>
                </a:ln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7" name="矩形 6"/>
          <p:cNvSpPr>
            <a:spLocks noChangeAspect="1"/>
          </p:cNvSpPr>
          <p:nvPr userDrawn="1">
            <p:custDataLst>
              <p:tags r:id="rId4"/>
            </p:custDataLst>
          </p:nvPr>
        </p:nvSpPr>
        <p:spPr>
          <a:xfrm flipH="1">
            <a:off x="11382893" y="5866374"/>
            <a:ext cx="180000" cy="180000"/>
          </a:xfrm>
          <a:prstGeom prst="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a:spLocks noChangeAspect="1"/>
          </p:cNvSpPr>
          <p:nvPr userDrawn="1">
            <p:custDataLst>
              <p:tags r:id="rId5"/>
            </p:custDataLst>
          </p:nvPr>
        </p:nvSpPr>
        <p:spPr>
          <a:xfrm flipH="1">
            <a:off x="11382893" y="6104504"/>
            <a:ext cx="180000" cy="180000"/>
          </a:xfrm>
          <a:prstGeom prst="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a:spLocks noChangeAspect="1"/>
          </p:cNvSpPr>
          <p:nvPr userDrawn="1">
            <p:custDataLst>
              <p:tags r:id="rId6"/>
            </p:custDataLst>
          </p:nvPr>
        </p:nvSpPr>
        <p:spPr>
          <a:xfrm flipH="1">
            <a:off x="11135238" y="5866374"/>
            <a:ext cx="180000" cy="180000"/>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a:spLocks noChangeAspect="1"/>
          </p:cNvSpPr>
          <p:nvPr userDrawn="1">
            <p:custDataLst>
              <p:tags r:id="rId7"/>
            </p:custDataLst>
          </p:nvPr>
        </p:nvSpPr>
        <p:spPr>
          <a:xfrm flipH="1">
            <a:off x="11135238" y="6104504"/>
            <a:ext cx="180000" cy="180000"/>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a:spLocks noChangeAspect="1"/>
          </p:cNvSpPr>
          <p:nvPr userDrawn="1">
            <p:custDataLst>
              <p:tags r:id="rId8"/>
            </p:custDataLst>
          </p:nvPr>
        </p:nvSpPr>
        <p:spPr>
          <a:xfrm flipH="1">
            <a:off x="10888956" y="6104504"/>
            <a:ext cx="180000" cy="180000"/>
          </a:xfrm>
          <a:prstGeom prst="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a:spLocks noChangeAspect="1"/>
          </p:cNvSpPr>
          <p:nvPr userDrawn="1">
            <p:custDataLst>
              <p:tags r:id="rId9"/>
            </p:custDataLst>
          </p:nvPr>
        </p:nvSpPr>
        <p:spPr>
          <a:xfrm flipH="1">
            <a:off x="10641837" y="6104504"/>
            <a:ext cx="180000" cy="180000"/>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userDrawn="1">
            <p:ph type="ctrTitle" hasCustomPrompt="1"/>
            <p:custDataLst>
              <p:tags r:id="rId10"/>
            </p:custDataLst>
          </p:nvPr>
        </p:nvSpPr>
        <p:spPr>
          <a:xfrm>
            <a:off x="4593600" y="2671200"/>
            <a:ext cx="5997600" cy="1548000"/>
          </a:xfrm>
        </p:spPr>
        <p:txBody>
          <a:bodyPr wrap="square" anchor="t">
            <a:normAutofit/>
          </a:bodyPr>
          <a:lstStyle>
            <a:lvl1pPr algn="r">
              <a:lnSpc>
                <a:spcPct val="100000"/>
              </a:lnSpc>
              <a:defRPr sz="6600"/>
            </a:lvl1pPr>
          </a:lstStyle>
          <a:p>
            <a:r>
              <a:rPr lang="zh-CN" altLang="en-US" dirty="0"/>
              <a:t>编辑母版标题</a:t>
            </a:r>
            <a:endParaRPr lang="zh-CN" altLang="en-US" dirty="0"/>
          </a:p>
        </p:txBody>
      </p:sp>
      <p:sp>
        <p:nvSpPr>
          <p:cNvPr id="3" name="副标题 2"/>
          <p:cNvSpPr>
            <a:spLocks noGrp="1"/>
          </p:cNvSpPr>
          <p:nvPr userDrawn="1">
            <p:ph type="subTitle" idx="1" hasCustomPrompt="1"/>
            <p:custDataLst>
              <p:tags r:id="rId11"/>
            </p:custDataLst>
          </p:nvPr>
        </p:nvSpPr>
        <p:spPr>
          <a:xfrm>
            <a:off x="4594225" y="1918970"/>
            <a:ext cx="5996940" cy="521970"/>
          </a:xfrm>
        </p:spPr>
        <p:txBody>
          <a:bodyPr wrap="square" anchor="b">
            <a:normAutofit/>
          </a:bodyPr>
          <a:lstStyle>
            <a:lvl1pPr marL="0" indent="0" algn="r">
              <a:lnSpc>
                <a:spcPct val="100000"/>
              </a:lnSpc>
              <a:buNone/>
              <a:defRPr sz="2800">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5" name="页脚占位符 4"/>
          <p:cNvSpPr>
            <a:spLocks noGrp="1"/>
          </p:cNvSpPr>
          <p:nvPr userDrawn="1">
            <p:ph type="ftr" sz="quarter" idx="11"/>
            <p:custDataLst>
              <p:tags r:id="rId12"/>
            </p:custDataLst>
          </p:nvPr>
        </p:nvSpPr>
        <p:spPr/>
        <p:txBody>
          <a:bodyPr/>
          <a:lstStyle/>
          <a:p>
            <a:endParaRPr lang="zh-CN" altLang="en-US"/>
          </a:p>
        </p:txBody>
      </p:sp>
      <p:sp>
        <p:nvSpPr>
          <p:cNvPr id="6" name="灯片编号占位符 5"/>
          <p:cNvSpPr>
            <a:spLocks noGrp="1"/>
          </p:cNvSpPr>
          <p:nvPr userDrawn="1">
            <p:ph type="sldNum" sz="quarter" idx="12"/>
            <p:custDataLst>
              <p:tags r:id="rId13"/>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51.xml"/><Relationship Id="rId15" Type="http://schemas.openxmlformats.org/officeDocument/2006/relationships/tags" Target="../tags/tag50.xml"/><Relationship Id="rId14" Type="http://schemas.openxmlformats.org/officeDocument/2006/relationships/tags" Target="../tags/tag49.xml"/><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138.xml"/><Relationship Id="rId23" Type="http://schemas.openxmlformats.org/officeDocument/2006/relationships/tags" Target="../tags/tag137.xml"/><Relationship Id="rId22" Type="http://schemas.openxmlformats.org/officeDocument/2006/relationships/tags" Target="../tags/tag136.xml"/><Relationship Id="rId21" Type="http://schemas.openxmlformats.org/officeDocument/2006/relationships/tags" Target="../tags/tag135.xml"/><Relationship Id="rId20" Type="http://schemas.openxmlformats.org/officeDocument/2006/relationships/tags" Target="../tags/tag134.xml"/><Relationship Id="rId2" Type="http://schemas.openxmlformats.org/officeDocument/2006/relationships/slideLayout" Target="../slideLayouts/slideLayout13.xml"/><Relationship Id="rId19" Type="http://schemas.openxmlformats.org/officeDocument/2006/relationships/tags" Target="../tags/tag133.xml"/><Relationship Id="rId18" Type="http://schemas.openxmlformats.org/officeDocument/2006/relationships/tags" Target="../tags/tag132.xml"/><Relationship Id="rId17" Type="http://schemas.openxmlformats.org/officeDocument/2006/relationships/tags" Target="../tags/tag131.xml"/><Relationship Id="rId16" Type="http://schemas.openxmlformats.org/officeDocument/2006/relationships/tags" Target="../tags/tag130.xml"/><Relationship Id="rId15" Type="http://schemas.openxmlformats.org/officeDocument/2006/relationships/tags" Target="../tags/tag129.xml"/><Relationship Id="rId14" Type="http://schemas.openxmlformats.org/officeDocument/2006/relationships/tags" Target="../tags/tag128.xml"/><Relationship Id="rId13" Type="http://schemas.openxmlformats.org/officeDocument/2006/relationships/tags" Target="../tags/tag127.xml"/><Relationship Id="rId12" Type="http://schemas.openxmlformats.org/officeDocument/2006/relationships/tags" Target="../tags/tag126.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endParaRPr lang="zh-CN" altLang="en-US" smtClean="0"/>
          </a:p>
          <a:p>
            <a:endParaRPr lang="zh-CN" altLang="en-US" smtClean="0"/>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8" name="任意多边形: 形状 27"/>
          <p:cNvSpPr/>
          <p:nvPr userDrawn="1">
            <p:custDataLst>
              <p:tags r:id="rId12"/>
            </p:custDataLst>
          </p:nvPr>
        </p:nvSpPr>
        <p:spPr>
          <a:xfrm>
            <a:off x="6917887" y="2"/>
            <a:ext cx="2686050" cy="6858000"/>
          </a:xfrm>
          <a:custGeom>
            <a:avLst/>
            <a:gdLst>
              <a:gd name="connsiteX0" fmla="*/ 23 w 4230"/>
              <a:gd name="connsiteY0" fmla="*/ 10800 h 10800"/>
              <a:gd name="connsiteX1" fmla="*/ 4230 w 4230"/>
              <a:gd name="connsiteY1" fmla="*/ 5414 h 10800"/>
              <a:gd name="connsiteX2" fmla="*/ 0 w 4230"/>
              <a:gd name="connsiteY2" fmla="*/ 0 h 10800"/>
            </a:gdLst>
            <a:ahLst/>
            <a:cxnLst>
              <a:cxn ang="0">
                <a:pos x="connsiteX0" y="connsiteY0"/>
              </a:cxn>
              <a:cxn ang="0">
                <a:pos x="connsiteX1" y="connsiteY1"/>
              </a:cxn>
              <a:cxn ang="0">
                <a:pos x="connsiteX2" y="connsiteY2"/>
              </a:cxn>
            </a:cxnLst>
            <a:rect l="l" t="t" r="r" b="b"/>
            <a:pathLst>
              <a:path w="4230" h="10800">
                <a:moveTo>
                  <a:pt x="23" y="10800"/>
                </a:moveTo>
                <a:lnTo>
                  <a:pt x="4230" y="5414"/>
                </a:lnTo>
                <a:lnTo>
                  <a:pt x="0" y="0"/>
                </a:lnTo>
              </a:path>
            </a:pathLst>
          </a:custGeom>
          <a:noFill/>
          <a:ln>
            <a:gradFill>
              <a:gsLst>
                <a:gs pos="0">
                  <a:schemeClr val="accent1">
                    <a:alpha val="3000"/>
                  </a:schemeClr>
                </a:gs>
                <a:gs pos="100000">
                  <a:schemeClr val="accent1">
                    <a:alpha val="8000"/>
                  </a:schemeClr>
                </a:gs>
              </a:gsLst>
              <a:lin ang="5160000" scaled="1"/>
            </a:grad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p>
        </p:txBody>
      </p:sp>
      <p:sp>
        <p:nvSpPr>
          <p:cNvPr id="31" name="任意多边形: 形状 30"/>
          <p:cNvSpPr/>
          <p:nvPr userDrawn="1">
            <p:custDataLst>
              <p:tags r:id="rId13"/>
            </p:custDataLst>
          </p:nvPr>
        </p:nvSpPr>
        <p:spPr>
          <a:xfrm>
            <a:off x="7916756" y="0"/>
            <a:ext cx="4124960" cy="6858000"/>
          </a:xfrm>
          <a:custGeom>
            <a:avLst/>
            <a:gdLst>
              <a:gd name="connsiteX0" fmla="*/ 2249 w 6496"/>
              <a:gd name="connsiteY0" fmla="*/ 0 h 10800"/>
              <a:gd name="connsiteX1" fmla="*/ 6496 w 6496"/>
              <a:gd name="connsiteY1" fmla="*/ 5436 h 10800"/>
              <a:gd name="connsiteX2" fmla="*/ 6492 w 6496"/>
              <a:gd name="connsiteY2" fmla="*/ 5438 h 10800"/>
              <a:gd name="connsiteX3" fmla="*/ 6496 w 6496"/>
              <a:gd name="connsiteY3" fmla="*/ 5441 h 10800"/>
              <a:gd name="connsiteX4" fmla="*/ 2309 w 6496"/>
              <a:gd name="connsiteY4" fmla="*/ 10800 h 10800"/>
              <a:gd name="connsiteX5" fmla="*/ 26 w 6496"/>
              <a:gd name="connsiteY5" fmla="*/ 10800 h 10800"/>
              <a:gd name="connsiteX6" fmla="*/ 4230 w 6496"/>
              <a:gd name="connsiteY6" fmla="*/ 5420 h 10800"/>
              <a:gd name="connsiteX7" fmla="*/ 4226 w 6496"/>
              <a:gd name="connsiteY7" fmla="*/ 5417 h 10800"/>
              <a:gd name="connsiteX8" fmla="*/ 4230 w 6496"/>
              <a:gd name="connsiteY8" fmla="*/ 5414 h 10800"/>
              <a:gd name="connsiteX9" fmla="*/ 0 w 6496"/>
              <a:gd name="connsiteY9" fmla="*/ 0 h 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6" h="10800">
                <a:moveTo>
                  <a:pt x="2249" y="0"/>
                </a:moveTo>
                <a:lnTo>
                  <a:pt x="6496" y="5436"/>
                </a:lnTo>
                <a:lnTo>
                  <a:pt x="6492" y="5438"/>
                </a:lnTo>
                <a:lnTo>
                  <a:pt x="6496" y="5441"/>
                </a:lnTo>
                <a:lnTo>
                  <a:pt x="2309" y="10800"/>
                </a:lnTo>
                <a:lnTo>
                  <a:pt x="26" y="10800"/>
                </a:lnTo>
                <a:lnTo>
                  <a:pt x="4230" y="5420"/>
                </a:lnTo>
                <a:lnTo>
                  <a:pt x="4226" y="5417"/>
                </a:lnTo>
                <a:lnTo>
                  <a:pt x="4230" y="5414"/>
                </a:lnTo>
                <a:lnTo>
                  <a:pt x="0" y="0"/>
                </a:lnTo>
              </a:path>
            </a:pathLst>
          </a:custGeom>
          <a:gradFill>
            <a:gsLst>
              <a:gs pos="0">
                <a:schemeClr val="accent1">
                  <a:alpha val="3000"/>
                </a:schemeClr>
              </a:gs>
              <a:gs pos="80000">
                <a:schemeClr val="accent1">
                  <a:alpha val="3000"/>
                </a:schemeClr>
              </a:gs>
            </a:gsLst>
            <a:lin ang="4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12" name="矩形 11"/>
          <p:cNvSpPr>
            <a:spLocks noChangeAspect="1"/>
          </p:cNvSpPr>
          <p:nvPr userDrawn="1">
            <p:custDataLst>
              <p:tags r:id="rId14"/>
            </p:custDataLst>
          </p:nvPr>
        </p:nvSpPr>
        <p:spPr>
          <a:xfrm>
            <a:off x="295210" y="6205991"/>
            <a:ext cx="180000" cy="180000"/>
          </a:xfrm>
          <a:prstGeom prst="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a:spLocks noChangeAspect="1"/>
          </p:cNvSpPr>
          <p:nvPr userDrawn="1">
            <p:custDataLst>
              <p:tags r:id="rId15"/>
            </p:custDataLst>
          </p:nvPr>
        </p:nvSpPr>
        <p:spPr>
          <a:xfrm>
            <a:off x="295210" y="6444121"/>
            <a:ext cx="180000" cy="180000"/>
          </a:xfrm>
          <a:prstGeom prst="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a:spLocks noChangeAspect="1"/>
          </p:cNvSpPr>
          <p:nvPr userDrawn="1">
            <p:custDataLst>
              <p:tags r:id="rId16"/>
            </p:custDataLst>
          </p:nvPr>
        </p:nvSpPr>
        <p:spPr>
          <a:xfrm>
            <a:off x="542865" y="6205991"/>
            <a:ext cx="180000" cy="180000"/>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a:spLocks noChangeAspect="1"/>
          </p:cNvSpPr>
          <p:nvPr userDrawn="1">
            <p:custDataLst>
              <p:tags r:id="rId17"/>
            </p:custDataLst>
          </p:nvPr>
        </p:nvSpPr>
        <p:spPr>
          <a:xfrm>
            <a:off x="542865" y="6444121"/>
            <a:ext cx="180000" cy="180000"/>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a:spLocks noChangeAspect="1"/>
          </p:cNvSpPr>
          <p:nvPr userDrawn="1">
            <p:custDataLst>
              <p:tags r:id="rId18"/>
            </p:custDataLst>
          </p:nvPr>
        </p:nvSpPr>
        <p:spPr>
          <a:xfrm>
            <a:off x="789147" y="6444121"/>
            <a:ext cx="180000" cy="180000"/>
          </a:xfrm>
          <a:prstGeom prst="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a:spLocks noChangeAspect="1"/>
          </p:cNvSpPr>
          <p:nvPr userDrawn="1">
            <p:custDataLst>
              <p:tags r:id="rId19"/>
            </p:custDataLst>
          </p:nvPr>
        </p:nvSpPr>
        <p:spPr>
          <a:xfrm>
            <a:off x="1036266" y="6444121"/>
            <a:ext cx="180000" cy="180000"/>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占位符 1"/>
          <p:cNvSpPr>
            <a:spLocks noGrp="1"/>
          </p:cNvSpPr>
          <p:nvPr>
            <p:ph type="title"/>
            <p:custDataLst>
              <p:tags r:id="rId20"/>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页脚占位符 4"/>
          <p:cNvSpPr>
            <a:spLocks noGrp="1"/>
          </p:cNvSpPr>
          <p:nvPr>
            <p:ph type="ftr" sz="quarter" idx="3"/>
            <p:custDataLst>
              <p:tags r:id="rId22"/>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0.xml"/><Relationship Id="rId1" Type="http://schemas.openxmlformats.org/officeDocument/2006/relationships/tags" Target="../tags/tag139.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5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52.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153.xml"/><Relationship Id="rId2" Type="http://schemas.openxmlformats.org/officeDocument/2006/relationships/image" Target="../media/image10.png"/><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154.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5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5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5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58.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59.xml"/><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image" Target="../media/image18.png"/><Relationship Id="rId7" Type="http://schemas.openxmlformats.org/officeDocument/2006/relationships/tags" Target="../tags/tag164.xml"/><Relationship Id="rId6" Type="http://schemas.openxmlformats.org/officeDocument/2006/relationships/image" Target="../media/image17.png"/><Relationship Id="rId5" Type="http://schemas.openxmlformats.org/officeDocument/2006/relationships/tags" Target="../tags/tag163.xml"/><Relationship Id="rId4" Type="http://schemas.openxmlformats.org/officeDocument/2006/relationships/image" Target="../media/image16.png"/><Relationship Id="rId3" Type="http://schemas.openxmlformats.org/officeDocument/2006/relationships/tags" Target="../tags/tag162.xml"/><Relationship Id="rId20" Type="http://schemas.openxmlformats.org/officeDocument/2006/relationships/notesSlide" Target="../notesSlides/notesSlide1.xml"/><Relationship Id="rId2" Type="http://schemas.openxmlformats.org/officeDocument/2006/relationships/tags" Target="../tags/tag161.xml"/><Relationship Id="rId19" Type="http://schemas.openxmlformats.org/officeDocument/2006/relationships/slideLayout" Target="../slideLayouts/slideLayout19.xml"/><Relationship Id="rId18" Type="http://schemas.openxmlformats.org/officeDocument/2006/relationships/tags" Target="../tags/tag171.xml"/><Relationship Id="rId17" Type="http://schemas.openxmlformats.org/officeDocument/2006/relationships/tags" Target="../tags/tag170.xml"/><Relationship Id="rId16" Type="http://schemas.microsoft.com/office/2007/relationships/hdphoto" Target="../media/image21.wdp"/><Relationship Id="rId15" Type="http://schemas.openxmlformats.org/officeDocument/2006/relationships/image" Target="../media/image20.png"/><Relationship Id="rId14" Type="http://schemas.openxmlformats.org/officeDocument/2006/relationships/tags" Target="../tags/tag169.xml"/><Relationship Id="rId13" Type="http://schemas.openxmlformats.org/officeDocument/2006/relationships/tags" Target="../tags/tag168.xml"/><Relationship Id="rId12" Type="http://schemas.openxmlformats.org/officeDocument/2006/relationships/image" Target="../media/image19.png"/><Relationship Id="rId11" Type="http://schemas.openxmlformats.org/officeDocument/2006/relationships/tags" Target="../tags/tag167.xml"/><Relationship Id="rId10" Type="http://schemas.openxmlformats.org/officeDocument/2006/relationships/tags" Target="../tags/tag166.xml"/><Relationship Id="rId1" Type="http://schemas.openxmlformats.org/officeDocument/2006/relationships/tags" Target="../tags/tag160.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s>
</file>

<file path=ppt/slides/_rels/slide20.xml.rels><?xml version="1.0" encoding="UTF-8" standalone="yes"?>
<Relationships xmlns="http://schemas.openxmlformats.org/package/2006/relationships"><Relationship Id="rId9" Type="http://schemas.openxmlformats.org/officeDocument/2006/relationships/tags" Target="../tags/tag181.xml"/><Relationship Id="rId8" Type="http://schemas.openxmlformats.org/officeDocument/2006/relationships/tags" Target="../tags/tag180.xml"/><Relationship Id="rId7" Type="http://schemas.openxmlformats.org/officeDocument/2006/relationships/tags" Target="../tags/tag179.xml"/><Relationship Id="rId6" Type="http://schemas.openxmlformats.org/officeDocument/2006/relationships/image" Target="../media/image22.emf"/><Relationship Id="rId5" Type="http://schemas.openxmlformats.org/officeDocument/2006/relationships/oleObject" Target="../embeddings/oleObject1.bin"/><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tags" Target="../tags/tag176.xml"/><Relationship Id="rId17" Type="http://schemas.openxmlformats.org/officeDocument/2006/relationships/vmlDrawing" Target="../drawings/vmlDrawing1.vml"/><Relationship Id="rId16" Type="http://schemas.openxmlformats.org/officeDocument/2006/relationships/slideLayout" Target="../slideLayouts/slideLayout19.xml"/><Relationship Id="rId15" Type="http://schemas.openxmlformats.org/officeDocument/2006/relationships/tags" Target="../tags/tag184.xml"/><Relationship Id="rId14" Type="http://schemas.openxmlformats.org/officeDocument/2006/relationships/image" Target="../media/image24.png"/><Relationship Id="rId13" Type="http://schemas.openxmlformats.org/officeDocument/2006/relationships/tags" Target="../tags/tag183.xml"/><Relationship Id="rId12" Type="http://schemas.openxmlformats.org/officeDocument/2006/relationships/tags" Target="../tags/tag182.xml"/><Relationship Id="rId11" Type="http://schemas.openxmlformats.org/officeDocument/2006/relationships/image" Target="../media/image23.emf"/><Relationship Id="rId10" Type="http://schemas.openxmlformats.org/officeDocument/2006/relationships/oleObject" Target="../embeddings/oleObject2.bin"/><Relationship Id="rId1" Type="http://schemas.openxmlformats.org/officeDocument/2006/relationships/tags" Target="../tags/tag175.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6.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image" Target="../media/image25.png"/><Relationship Id="rId1" Type="http://schemas.openxmlformats.org/officeDocument/2006/relationships/tags" Target="../tags/tag185.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90.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91.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9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9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94.xml"/><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96.xml"/><Relationship Id="rId1" Type="http://schemas.openxmlformats.org/officeDocument/2006/relationships/tags" Target="../tags/tag195.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197.xml"/><Relationship Id="rId2" Type="http://schemas.openxmlformats.org/officeDocument/2006/relationships/image" Target="../media/image28.png"/><Relationship Id="rId1"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98.xml"/><Relationship Id="rId1" Type="http://schemas.openxmlformats.org/officeDocument/2006/relationships/image" Target="../media/image29.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144.xml"/><Relationship Id="rId2" Type="http://schemas.openxmlformats.org/officeDocument/2006/relationships/image" Target="../media/image2.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99.xml"/><Relationship Id="rId1"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00.xml"/><Relationship Id="rId1"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01.xml"/><Relationship Id="rId1" Type="http://schemas.openxmlformats.org/officeDocument/2006/relationships/image" Target="../media/image32.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tags" Target="../tags/tag208.xml"/><Relationship Id="rId7" Type="http://schemas.openxmlformats.org/officeDocument/2006/relationships/image" Target="../media/image36.png"/><Relationship Id="rId6" Type="http://schemas.openxmlformats.org/officeDocument/2006/relationships/tags" Target="../tags/tag207.xml"/><Relationship Id="rId5" Type="http://schemas.openxmlformats.org/officeDocument/2006/relationships/tags" Target="../tags/tag206.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tags" Target="../tags/tag205.xml"/></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tags" Target="../tags/tag209.xml"/><Relationship Id="rId7" Type="http://schemas.openxmlformats.org/officeDocument/2006/relationships/image" Target="../media/image43.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tags" Target="../tags/tag210.xml"/><Relationship Id="rId5" Type="http://schemas.openxmlformats.org/officeDocument/2006/relationships/image" Target="../media/image48.jpeg"/><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11.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12.xm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3.xml"/><Relationship Id="rId2" Type="http://schemas.openxmlformats.org/officeDocument/2006/relationships/tags" Target="../tags/tag214.xml"/><Relationship Id="rId1" Type="http://schemas.openxmlformats.org/officeDocument/2006/relationships/tags" Target="../tags/tag21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4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21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216.xml"/></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3.xml"/><Relationship Id="rId2" Type="http://schemas.openxmlformats.org/officeDocument/2006/relationships/tags" Target="../tags/tag217.xml"/><Relationship Id="rId1"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18.xml"/><Relationship Id="rId1"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19.xml"/><Relationship Id="rId1" Type="http://schemas.openxmlformats.org/officeDocument/2006/relationships/image" Target="../media/image51.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3.xml"/><Relationship Id="rId2" Type="http://schemas.openxmlformats.org/officeDocument/2006/relationships/tags" Target="../tags/tag221.xml"/><Relationship Id="rId1" Type="http://schemas.openxmlformats.org/officeDocument/2006/relationships/tags" Target="../tags/tag220.xml"/></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3.xml"/><Relationship Id="rId3" Type="http://schemas.openxmlformats.org/officeDocument/2006/relationships/tags" Target="../tags/tag223.xml"/><Relationship Id="rId2" Type="http://schemas.openxmlformats.org/officeDocument/2006/relationships/tags" Target="../tags/tag222.xml"/><Relationship Id="rId1" Type="http://schemas.openxmlformats.org/officeDocument/2006/relationships/image" Target="../media/image52.pn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3.xml"/><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26.xml"/><Relationship Id="rId1" Type="http://schemas.openxmlformats.org/officeDocument/2006/relationships/image" Target="../media/image54.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2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46.xml"/><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3.xml"/><Relationship Id="rId2" Type="http://schemas.openxmlformats.org/officeDocument/2006/relationships/tags" Target="../tags/tag229.xml"/><Relationship Id="rId1" Type="http://schemas.openxmlformats.org/officeDocument/2006/relationships/tags" Target="../tags/tag228.xml"/></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30.xml"/><Relationship Id="rId2" Type="http://schemas.openxmlformats.org/officeDocument/2006/relationships/image" Target="../media/image56.emf"/><Relationship Id="rId1"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31.xml"/><Relationship Id="rId1"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32.xml"/><Relationship Id="rId1" Type="http://schemas.openxmlformats.org/officeDocument/2006/relationships/image" Target="../media/image58.jpeg"/></Relationships>
</file>

<file path=ppt/slides/_rels/slide54.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233.xml"/><Relationship Id="rId4" Type="http://schemas.openxmlformats.org/officeDocument/2006/relationships/image" Target="../media/image62.png"/><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image" Target="../media/image59.pn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34.xml"/><Relationship Id="rId2" Type="http://schemas.openxmlformats.org/officeDocument/2006/relationships/image" Target="../media/image64.emf"/><Relationship Id="rId1" Type="http://schemas.openxmlformats.org/officeDocument/2006/relationships/image" Target="../media/image63.emf"/></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38.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39.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4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47.xml"/><Relationship Id="rId1"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41.xml"/></Relationships>
</file>

<file path=ppt/slides/_rels/slide61.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tags" Target="../tags/tag242.xml"/></Relationships>
</file>

<file path=ppt/slides/_rels/slide62.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251.xml"/><Relationship Id="rId4" Type="http://schemas.openxmlformats.org/officeDocument/2006/relationships/tags" Target="../tags/tag250.xml"/><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52.xml"/></Relationships>
</file>

<file path=ppt/slides/_rels/slide6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255.xml"/><Relationship Id="rId3" Type="http://schemas.openxmlformats.org/officeDocument/2006/relationships/image" Target="../media/image65.png"/><Relationship Id="rId2" Type="http://schemas.openxmlformats.org/officeDocument/2006/relationships/tags" Target="../tags/tag254.xml"/><Relationship Id="rId1" Type="http://schemas.openxmlformats.org/officeDocument/2006/relationships/tags" Target="../tags/tag253.xml"/></Relationships>
</file>

<file path=ppt/slides/_rels/slide65.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tags" Target="../tags/tag262.xml"/><Relationship Id="rId7" Type="http://schemas.openxmlformats.org/officeDocument/2006/relationships/image" Target="../media/image66.png"/><Relationship Id="rId6" Type="http://schemas.openxmlformats.org/officeDocument/2006/relationships/tags" Target="../tags/tag261.xml"/><Relationship Id="rId5" Type="http://schemas.openxmlformats.org/officeDocument/2006/relationships/tags" Target="../tags/tag260.xml"/><Relationship Id="rId4" Type="http://schemas.openxmlformats.org/officeDocument/2006/relationships/tags" Target="../tags/tag259.xml"/><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s>
</file>

<file path=ppt/slides/_rels/slide66.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265.xml"/><Relationship Id="rId3" Type="http://schemas.openxmlformats.org/officeDocument/2006/relationships/image" Target="../media/image67.png"/><Relationship Id="rId2" Type="http://schemas.openxmlformats.org/officeDocument/2006/relationships/tags" Target="../tags/tag264.xml"/><Relationship Id="rId1" Type="http://schemas.openxmlformats.org/officeDocument/2006/relationships/tags" Target="../tags/tag263.xml"/></Relationships>
</file>

<file path=ppt/slides/_rels/slide6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67.xml"/><Relationship Id="rId2" Type="http://schemas.openxmlformats.org/officeDocument/2006/relationships/image" Target="../media/image68.jpeg"/><Relationship Id="rId1" Type="http://schemas.openxmlformats.org/officeDocument/2006/relationships/tags" Target="../tags/tag266.xml"/></Relationships>
</file>

<file path=ppt/slides/_rels/slide68.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3" Type="http://schemas.openxmlformats.org/officeDocument/2006/relationships/tags" Target="../tags/tag270.xml"/><Relationship Id="rId2" Type="http://schemas.openxmlformats.org/officeDocument/2006/relationships/tags" Target="../tags/tag269.xml"/><Relationship Id="rId1" Type="http://schemas.openxmlformats.org/officeDocument/2006/relationships/tags" Target="../tags/tag2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48.xml"/><Relationship Id="rId1"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74.xml"/><Relationship Id="rId1" Type="http://schemas.openxmlformats.org/officeDocument/2006/relationships/image" Target="../media/image69.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75.xml"/><Relationship Id="rId1" Type="http://schemas.openxmlformats.org/officeDocument/2006/relationships/image" Target="../media/image70.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76.xml"/><Relationship Id="rId1" Type="http://schemas.openxmlformats.org/officeDocument/2006/relationships/image" Target="../media/image70.jpe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77.xml"/><Relationship Id="rId1" Type="http://schemas.openxmlformats.org/officeDocument/2006/relationships/image" Target="../media/image71.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78.xml"/><Relationship Id="rId1" Type="http://schemas.openxmlformats.org/officeDocument/2006/relationships/image" Target="../media/image72.jpe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79.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80.xml"/><Relationship Id="rId1" Type="http://schemas.openxmlformats.org/officeDocument/2006/relationships/image" Target="../media/image69.png"/></Relationships>
</file>

<file path=ppt/slides/_rels/slide77.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285.xml"/><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tags" Target="../tags/tag281.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86.xml"/><Relationship Id="rId1" Type="http://schemas.openxmlformats.org/officeDocument/2006/relationships/image" Target="../media/image73.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8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49.xml"/><Relationship Id="rId1" Type="http://schemas.openxmlformats.org/officeDocument/2006/relationships/image" Target="../media/image6.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88.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89.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90.xml"/><Relationship Id="rId1" Type="http://schemas.openxmlformats.org/officeDocument/2006/relationships/image" Target="../media/image74.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91.xml"/><Relationship Id="rId1" Type="http://schemas.openxmlformats.org/officeDocument/2006/relationships/image" Target="../media/image74.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92.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93.xml"/><Relationship Id="rId1" Type="http://schemas.openxmlformats.org/officeDocument/2006/relationships/image" Target="../media/image75.png"/></Relationships>
</file>

<file path=ppt/slides/_rels/slide86.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13.xml"/><Relationship Id="rId4" Type="http://schemas.openxmlformats.org/officeDocument/2006/relationships/tags" Target="../tags/tag294.xml"/><Relationship Id="rId3" Type="http://schemas.openxmlformats.org/officeDocument/2006/relationships/image" Target="../media/image77.emf"/><Relationship Id="rId2" Type="http://schemas.openxmlformats.org/officeDocument/2006/relationships/image" Target="../media/image76.wmf"/><Relationship Id="rId1" Type="http://schemas.openxmlformats.org/officeDocument/2006/relationships/oleObject" Target="../embeddings/oleObject3.bin"/></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95.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96.xml"/></Relationships>
</file>

<file path=ppt/slides/_rels/slide8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97.xml"/><Relationship Id="rId2" Type="http://schemas.openxmlformats.org/officeDocument/2006/relationships/image" Target="../media/image79.png"/><Relationship Id="rId1"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50.xml"/><Relationship Id="rId1" Type="http://schemas.openxmlformats.org/officeDocument/2006/relationships/image" Target="../media/image7.png"/></Relationships>
</file>

<file path=ppt/slides/_rels/slide90.xml.rels><?xml version="1.0" encoding="UTF-8" standalone="yes"?>
<Relationships xmlns="http://schemas.openxmlformats.org/package/2006/relationships"><Relationship Id="rId7" Type="http://schemas.openxmlformats.org/officeDocument/2006/relationships/slideLayout" Target="../slideLayouts/slideLayout19.xml"/><Relationship Id="rId6" Type="http://schemas.openxmlformats.org/officeDocument/2006/relationships/tags" Target="../tags/tag303.xml"/><Relationship Id="rId5" Type="http://schemas.openxmlformats.org/officeDocument/2006/relationships/tags" Target="../tags/tag302.xml"/><Relationship Id="rId4" Type="http://schemas.openxmlformats.org/officeDocument/2006/relationships/tags" Target="../tags/tag301.xml"/><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tags" Target="../tags/tag298.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304.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05.xml"/><Relationship Id="rId1" Type="http://schemas.openxmlformats.org/officeDocument/2006/relationships/image" Target="../media/image80.png"/></Relationships>
</file>

<file path=ppt/slides/_rels/slide9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306.xml"/><Relationship Id="rId2" Type="http://schemas.openxmlformats.org/officeDocument/2006/relationships/image" Target="../media/image81.png"/><Relationship Id="rId1"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标题"/>
          <p:cNvSpPr>
            <a:spLocks noGrp="1"/>
          </p:cNvSpPr>
          <p:nvPr>
            <p:ph type="ctrTitle"/>
            <p:custDataLst>
              <p:tags r:id="rId1"/>
            </p:custDataLst>
          </p:nvPr>
        </p:nvSpPr>
        <p:spPr>
          <a:xfrm>
            <a:off x="2376805" y="1932305"/>
            <a:ext cx="7632065" cy="1922145"/>
          </a:xfrm>
        </p:spPr>
        <p:txBody>
          <a:bodyPr>
            <a:normAutofit/>
          </a:bodyPr>
          <a:lstStyle/>
          <a:p>
            <a:pPr marL="0" indent="0" algn="ctr" fontAlgn="auto">
              <a:lnSpc>
                <a:spcPct val="120000"/>
              </a:lnSpc>
              <a:spcBef>
                <a:spcPts val="0"/>
              </a:spcBef>
              <a:spcAft>
                <a:spcPts val="0"/>
              </a:spcAft>
              <a:buSzPct val="100000"/>
            </a:pPr>
            <a:r>
              <a:rPr altLang="en-US" sz="5335" dirty="0"/>
              <a:t>202</a:t>
            </a:r>
            <a:r>
              <a:rPr altLang="en-US" sz="5335" dirty="0">
                <a:solidFill>
                  <a:schemeClr val="accent1"/>
                </a:solidFill>
              </a:rPr>
              <a:t>6</a:t>
            </a:r>
            <a:r>
              <a:rPr altLang="en-US" sz="5335" dirty="0"/>
              <a:t>年高考化学</a:t>
            </a:r>
            <a:r>
              <a:rPr lang="zh-CN" sz="5335" dirty="0"/>
              <a:t>考前指导</a:t>
            </a:r>
            <a:endParaRPr altLang="en-US" sz="5335" dirty="0"/>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t>7.</a:t>
            </a:r>
            <a:r>
              <a:rPr lang="zh-CN" altLang="en-US"/>
              <a:t>选择性必修</a:t>
            </a:r>
            <a:r>
              <a:rPr lang="en-US" altLang="zh-CN"/>
              <a:t>2-</a:t>
            </a:r>
            <a:r>
              <a:rPr lang="zh-CN" altLang="en-US"/>
              <a:t>关于各向异性</a:t>
            </a:r>
            <a:endParaRPr lang="zh-CN" altLang="en-US"/>
          </a:p>
        </p:txBody>
      </p:sp>
      <p:sp>
        <p:nvSpPr>
          <p:cNvPr id="9" name="文本框 8"/>
          <p:cNvSpPr txBox="1"/>
          <p:nvPr/>
        </p:nvSpPr>
        <p:spPr>
          <a:xfrm>
            <a:off x="695960" y="2285365"/>
            <a:ext cx="11102340" cy="1198880"/>
          </a:xfrm>
          <a:prstGeom prst="rect">
            <a:avLst/>
          </a:prstGeom>
          <a:noFill/>
        </p:spPr>
        <p:txBody>
          <a:bodyPr wrap="square" rtlCol="0">
            <a:spAutoFit/>
          </a:bodyPr>
          <a:lstStyle/>
          <a:p>
            <a:pPr>
              <a:lnSpc>
                <a:spcPct val="150000"/>
              </a:lnSpc>
            </a:pPr>
            <a:r>
              <a:rPr lang="zh-CN" altLang="en-US" sz="2400"/>
              <a:t>在水晶柱面上一滴熔化的石蜡，用一根红热的铁针刺中凝固的石蜡，发现石蜡在不同面熔化的快慢不同。</a:t>
            </a:r>
            <a:endParaRPr lang="zh-CN" altLang="en-US" sz="2400"/>
          </a:p>
        </p:txBody>
      </p:sp>
      <p:cxnSp>
        <p:nvCxnSpPr>
          <p:cNvPr id="10" name="直接连接符 9"/>
          <p:cNvCxnSpPr/>
          <p:nvPr/>
        </p:nvCxnSpPr>
        <p:spPr>
          <a:xfrm>
            <a:off x="3907155" y="1210945"/>
            <a:ext cx="1626235" cy="0"/>
          </a:xfrm>
          <a:prstGeom prst="line">
            <a:avLst/>
          </a:prstGeom>
          <a:ln w="25400" cmpd="thinThick"/>
        </p:spPr>
        <p:style>
          <a:lnRef idx="2">
            <a:schemeClr val="accent1"/>
          </a:lnRef>
          <a:fillRef idx="0">
            <a:srgbClr val="FFFFFF"/>
          </a:fillRef>
          <a:effectRef idx="0">
            <a:srgbClr val="FFFFFF"/>
          </a:effectRef>
          <a:fontRef idx="minor">
            <a:schemeClr val="tx1"/>
          </a:fontRef>
        </p:style>
      </p:cxnSp>
      <p:sp>
        <p:nvSpPr>
          <p:cNvPr id="17" name="虚尾箭头 16"/>
          <p:cNvSpPr/>
          <p:nvPr/>
        </p:nvSpPr>
        <p:spPr>
          <a:xfrm rot="5400000">
            <a:off x="4358640" y="1450340"/>
            <a:ext cx="681990" cy="464185"/>
          </a:xfrm>
          <a:prstGeom prst="stripedRightArrow">
            <a:avLst/>
          </a:prstGeom>
          <a:gradFill>
            <a:gsLst>
              <a:gs pos="0">
                <a:schemeClr val="accent1">
                  <a:lumMod val="5000"/>
                  <a:lumOff val="95000"/>
                </a:schemeClr>
              </a:gs>
              <a:gs pos="43000">
                <a:schemeClr val="accent1">
                  <a:lumMod val="60000"/>
                  <a:lumOff val="40000"/>
                </a:schemeClr>
              </a:gs>
              <a:gs pos="100000">
                <a:schemeClr val="accent1">
                  <a:lumMod val="75000"/>
                </a:schemeClr>
              </a:gs>
            </a:gsLst>
            <a:lin ang="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文本框 11"/>
          <p:cNvSpPr txBox="1"/>
          <p:nvPr/>
        </p:nvSpPr>
        <p:spPr>
          <a:xfrm>
            <a:off x="8076565" y="6052820"/>
            <a:ext cx="3560445" cy="368300"/>
          </a:xfrm>
          <a:prstGeom prst="rect">
            <a:avLst/>
          </a:prstGeom>
          <a:noFill/>
        </p:spPr>
        <p:txBody>
          <a:bodyPr wrap="square" rtlCol="0">
            <a:spAutoFit/>
          </a:bodyPr>
          <a:lstStyle/>
          <a:p>
            <a:r>
              <a:rPr lang="zh-CN" altLang="en-US"/>
              <a:t>内容来自人教版选择性必修</a:t>
            </a:r>
            <a:r>
              <a:rPr lang="en-US" altLang="zh-CN"/>
              <a:t>2</a:t>
            </a:r>
            <a:r>
              <a:rPr lang="zh-CN" altLang="en-US"/>
              <a:t>：</a:t>
            </a:r>
            <a:r>
              <a:rPr lang="en-US" altLang="zh-CN"/>
              <a:t>72</a:t>
            </a:r>
            <a:endParaRPr lang="en-US" altLang="zh-CN"/>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8.</a:t>
            </a:r>
            <a:r>
              <a:rPr lang="zh-CN" altLang="en-US">
                <a:sym typeface="+mn-ea"/>
              </a:rPr>
              <a:t>选择性必修</a:t>
            </a:r>
            <a:r>
              <a:rPr lang="en-US" altLang="zh-CN">
                <a:sym typeface="+mn-ea"/>
              </a:rPr>
              <a:t>2-</a:t>
            </a:r>
            <a:r>
              <a:rPr lang="zh-CN" altLang="en-US">
                <a:sym typeface="+mn-ea"/>
              </a:rPr>
              <a:t>笼状化合物</a:t>
            </a:r>
            <a:endParaRPr lang="zh-CN" altLang="en-US">
              <a:sym typeface="+mn-ea"/>
            </a:endParaRPr>
          </a:p>
        </p:txBody>
      </p:sp>
      <p:sp>
        <p:nvSpPr>
          <p:cNvPr id="9" name="文本框 8"/>
          <p:cNvSpPr txBox="1"/>
          <p:nvPr/>
        </p:nvSpPr>
        <p:spPr>
          <a:xfrm>
            <a:off x="695960" y="1568450"/>
            <a:ext cx="6618605" cy="1753235"/>
          </a:xfrm>
          <a:prstGeom prst="rect">
            <a:avLst/>
          </a:prstGeom>
          <a:noFill/>
        </p:spPr>
        <p:txBody>
          <a:bodyPr wrap="square" rtlCol="0">
            <a:spAutoFit/>
          </a:bodyPr>
          <a:lstStyle/>
          <a:p>
            <a:pPr>
              <a:lnSpc>
                <a:spcPct val="150000"/>
              </a:lnSpc>
            </a:pPr>
            <a:r>
              <a:rPr lang="zh-CN" altLang="en-US" sz="2400"/>
              <a:t>天然气水合物晶体是将甲烷、乙烷、氮气、氧气等分子装在以氢键相连的若干个水分子形成的笼状结构内，又称笼状化合物。</a:t>
            </a:r>
            <a:endParaRPr lang="zh-CN" altLang="en-US" sz="2400"/>
          </a:p>
        </p:txBody>
      </p:sp>
      <p:pic>
        <p:nvPicPr>
          <p:cNvPr id="4" name="图片 3"/>
          <p:cNvPicPr>
            <a:picLocks noChangeAspect="1"/>
          </p:cNvPicPr>
          <p:nvPr/>
        </p:nvPicPr>
        <p:blipFill>
          <a:blip r:embed="rId1"/>
          <a:srcRect l="6968" r="3916"/>
          <a:stretch>
            <a:fillRect/>
          </a:stretch>
        </p:blipFill>
        <p:spPr>
          <a:xfrm>
            <a:off x="8180070" y="504190"/>
            <a:ext cx="2818130" cy="4991100"/>
          </a:xfrm>
          <a:prstGeom prst="rect">
            <a:avLst/>
          </a:prstGeom>
        </p:spPr>
      </p:pic>
      <p:sp>
        <p:nvSpPr>
          <p:cNvPr id="12" name="文本框 11"/>
          <p:cNvSpPr txBox="1"/>
          <p:nvPr/>
        </p:nvSpPr>
        <p:spPr>
          <a:xfrm>
            <a:off x="8076565" y="6052820"/>
            <a:ext cx="3560445" cy="368300"/>
          </a:xfrm>
          <a:prstGeom prst="rect">
            <a:avLst/>
          </a:prstGeom>
          <a:noFill/>
        </p:spPr>
        <p:txBody>
          <a:bodyPr wrap="square" rtlCol="0">
            <a:spAutoFit/>
          </a:bodyPr>
          <a:lstStyle/>
          <a:p>
            <a:r>
              <a:rPr lang="zh-CN" altLang="en-US"/>
              <a:t>内容来自人教版选择性必修</a:t>
            </a:r>
            <a:r>
              <a:rPr lang="en-US" altLang="zh-CN"/>
              <a:t>2</a:t>
            </a:r>
            <a:r>
              <a:rPr lang="zh-CN" altLang="en-US"/>
              <a:t>：</a:t>
            </a:r>
            <a:r>
              <a:rPr lang="en-US" altLang="zh-CN"/>
              <a:t>80</a:t>
            </a:r>
            <a:endParaRPr lang="en-US" altLang="zh-CN"/>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695960" y="360045"/>
            <a:ext cx="10790555" cy="720090"/>
          </a:xfrm>
        </p:spPr>
        <p:txBody>
          <a:bodyPr/>
          <a:lstStyle/>
          <a:p>
            <a:r>
              <a:rPr lang="en-US" altLang="zh-CN">
                <a:sym typeface="+mn-ea"/>
              </a:rPr>
              <a:t>9.</a:t>
            </a:r>
            <a:r>
              <a:rPr lang="zh-CN" altLang="en-US">
                <a:sym typeface="+mn-ea"/>
              </a:rPr>
              <a:t>选择性必修</a:t>
            </a:r>
            <a:r>
              <a:rPr lang="en-US" altLang="zh-CN">
                <a:sym typeface="+mn-ea"/>
              </a:rPr>
              <a:t>2</a:t>
            </a:r>
            <a:r>
              <a:rPr lang="zh-CN" altLang="en-US">
                <a:sym typeface="+mn-ea"/>
              </a:rPr>
              <a:t>、</a:t>
            </a:r>
            <a:r>
              <a:rPr lang="en-US" altLang="zh-CN">
                <a:sym typeface="+mn-ea"/>
              </a:rPr>
              <a:t>3-</a:t>
            </a:r>
            <a:r>
              <a:rPr lang="zh-CN" altLang="en-US">
                <a:sym typeface="+mn-ea"/>
              </a:rPr>
              <a:t>仪器分析</a:t>
            </a:r>
            <a:endParaRPr lang="zh-CN" altLang="en-US">
              <a:sym typeface="+mn-ea"/>
            </a:endParaRPr>
          </a:p>
        </p:txBody>
      </p:sp>
      <p:sp>
        <p:nvSpPr>
          <p:cNvPr id="9" name="文本框 8"/>
          <p:cNvSpPr txBox="1"/>
          <p:nvPr/>
        </p:nvSpPr>
        <p:spPr>
          <a:xfrm>
            <a:off x="695960" y="1480185"/>
            <a:ext cx="6083935" cy="1106805"/>
          </a:xfrm>
          <a:prstGeom prst="rect">
            <a:avLst/>
          </a:prstGeom>
          <a:noFill/>
        </p:spPr>
        <p:txBody>
          <a:bodyPr wrap="square" rtlCol="0" anchor="ctr" anchorCtr="0">
            <a:spAutoFit/>
          </a:bodyPr>
          <a:lstStyle/>
          <a:p>
            <a:pPr lvl="0" algn="l">
              <a:lnSpc>
                <a:spcPct val="150000"/>
              </a:lnSpc>
              <a:buClrTx/>
              <a:buSzTx/>
              <a:buFontTx/>
            </a:pPr>
            <a:r>
              <a:rPr lang="en-US" altLang="zh-CN" sz="2200" b="1">
                <a:solidFill>
                  <a:srgbClr val="7030A0"/>
                </a:solidFill>
                <a:latin typeface="宋体" pitchFamily="2" charset="-122"/>
                <a:ea typeface="宋体" pitchFamily="2" charset="-122"/>
                <a:sym typeface="+mn-ea"/>
              </a:rPr>
              <a:t>红外光谱：</a:t>
            </a:r>
            <a:r>
              <a:rPr lang="en-US" altLang="zh-CN" sz="2200">
                <a:solidFill>
                  <a:schemeClr val="tx1"/>
                </a:solidFill>
                <a:latin typeface="宋体" pitchFamily="2" charset="-122"/>
                <a:ea typeface="宋体" pitchFamily="2" charset="-122"/>
                <a:sym typeface="+mn-ea"/>
              </a:rPr>
              <a:t>获取分子中含有官能团或者化学键的信息。</a:t>
            </a:r>
            <a:endParaRPr lang="en-US" altLang="zh-CN" sz="2200">
              <a:solidFill>
                <a:schemeClr val="tx1"/>
              </a:solidFill>
              <a:latin typeface="宋体" pitchFamily="2" charset="-122"/>
              <a:ea typeface="宋体" pitchFamily="2" charset="-122"/>
              <a:sym typeface="+mn-ea"/>
            </a:endParaRPr>
          </a:p>
        </p:txBody>
      </p:sp>
      <p:sp>
        <p:nvSpPr>
          <p:cNvPr id="12" name="文本框 11"/>
          <p:cNvSpPr txBox="1"/>
          <p:nvPr/>
        </p:nvSpPr>
        <p:spPr>
          <a:xfrm>
            <a:off x="8076565" y="6052820"/>
            <a:ext cx="3560445" cy="645160"/>
          </a:xfrm>
          <a:prstGeom prst="rect">
            <a:avLst/>
          </a:prstGeom>
          <a:noFill/>
        </p:spPr>
        <p:txBody>
          <a:bodyPr wrap="square" rtlCol="0">
            <a:spAutoFit/>
          </a:bodyPr>
          <a:lstStyle/>
          <a:p>
            <a:r>
              <a:rPr lang="zh-CN" altLang="en-US"/>
              <a:t>内容来自人教版选择性必修</a:t>
            </a:r>
            <a:r>
              <a:rPr lang="en-US" altLang="zh-CN"/>
              <a:t>2</a:t>
            </a:r>
            <a:r>
              <a:rPr lang="zh-CN" altLang="en-US"/>
              <a:t>：</a:t>
            </a:r>
            <a:r>
              <a:rPr lang="en-US" altLang="zh-CN"/>
              <a:t>75</a:t>
            </a:r>
            <a:endParaRPr lang="en-US" altLang="zh-CN"/>
          </a:p>
          <a:p>
            <a:r>
              <a:rPr lang="zh-CN" altLang="en-US">
                <a:sym typeface="+mn-ea"/>
              </a:rPr>
              <a:t>内容来自人教版选择性必修</a:t>
            </a:r>
            <a:r>
              <a:rPr lang="en-US" altLang="zh-CN">
                <a:sym typeface="+mn-ea"/>
              </a:rPr>
              <a:t>3</a:t>
            </a:r>
            <a:r>
              <a:rPr lang="zh-CN" altLang="en-US">
                <a:sym typeface="+mn-ea"/>
              </a:rPr>
              <a:t>：</a:t>
            </a:r>
            <a:r>
              <a:rPr lang="en-US" altLang="zh-CN">
                <a:sym typeface="+mn-ea"/>
              </a:rPr>
              <a:t>17</a:t>
            </a:r>
            <a:endParaRPr lang="zh-CN" altLang="en-US"/>
          </a:p>
        </p:txBody>
      </p:sp>
      <p:sp>
        <p:nvSpPr>
          <p:cNvPr id="4" name="文本框 3"/>
          <p:cNvSpPr txBox="1"/>
          <p:nvPr/>
        </p:nvSpPr>
        <p:spPr>
          <a:xfrm>
            <a:off x="695960" y="3499485"/>
            <a:ext cx="6084570" cy="2122805"/>
          </a:xfrm>
          <a:prstGeom prst="rect">
            <a:avLst/>
          </a:prstGeom>
          <a:noFill/>
        </p:spPr>
        <p:txBody>
          <a:bodyPr wrap="square" rtlCol="0" anchor="ctr" anchorCtr="0">
            <a:spAutoFit/>
          </a:bodyPr>
          <a:lstStyle/>
          <a:p>
            <a:pPr>
              <a:lnSpc>
                <a:spcPct val="150000"/>
              </a:lnSpc>
            </a:pPr>
            <a:r>
              <a:rPr lang="en-US" altLang="zh-CN" sz="2200" b="1">
                <a:solidFill>
                  <a:srgbClr val="7030A0"/>
                </a:solidFill>
                <a:latin typeface="宋体" pitchFamily="2" charset="-122"/>
                <a:ea typeface="宋体" pitchFamily="2" charset="-122"/>
              </a:rPr>
              <a:t>X</a:t>
            </a:r>
            <a:r>
              <a:rPr lang="zh-CN" altLang="en-US" sz="2200" b="1">
                <a:solidFill>
                  <a:srgbClr val="7030A0"/>
                </a:solidFill>
                <a:latin typeface="宋体" pitchFamily="2" charset="-122"/>
                <a:ea typeface="宋体" pitchFamily="2" charset="-122"/>
              </a:rPr>
              <a:t>射线衍射：</a:t>
            </a:r>
            <a:r>
              <a:rPr lang="zh-CN" altLang="en-US" sz="2200">
                <a:latin typeface="宋体" pitchFamily="2" charset="-122"/>
                <a:ea typeface="宋体" pitchFamily="2" charset="-122"/>
              </a:rPr>
              <a:t>通过对衍射图分析和计算可获取键长、键角等信息。</a:t>
            </a:r>
            <a:r>
              <a:rPr lang="en-US" altLang="zh-CN" sz="2200">
                <a:latin typeface="宋体" pitchFamily="2" charset="-122"/>
                <a:ea typeface="宋体" pitchFamily="2" charset="-122"/>
              </a:rPr>
              <a:t>XRD</a:t>
            </a:r>
            <a:r>
              <a:rPr lang="zh-CN" altLang="en-US" sz="2200">
                <a:latin typeface="宋体" pitchFamily="2" charset="-122"/>
                <a:ea typeface="宋体" pitchFamily="2" charset="-122"/>
              </a:rPr>
              <a:t>谱图可以判断晶体和非晶体，晶体</a:t>
            </a:r>
            <a:r>
              <a:rPr lang="en-US" altLang="zh-CN" sz="2200">
                <a:latin typeface="宋体" pitchFamily="2" charset="-122"/>
                <a:ea typeface="宋体" pitchFamily="2" charset="-122"/>
              </a:rPr>
              <a:t>XRD</a:t>
            </a:r>
            <a:r>
              <a:rPr lang="zh-CN" altLang="en-US" sz="2200">
                <a:latin typeface="宋体" pitchFamily="2" charset="-122"/>
                <a:ea typeface="宋体" pitchFamily="2" charset="-122"/>
              </a:rPr>
              <a:t>衍射图有分立的斑点（图右</a:t>
            </a:r>
            <a:r>
              <a:rPr lang="en-US" altLang="zh-CN" sz="2200">
                <a:latin typeface="宋体" pitchFamily="2" charset="-122"/>
                <a:ea typeface="宋体" pitchFamily="2" charset="-122"/>
              </a:rPr>
              <a:t>a</a:t>
            </a:r>
            <a:r>
              <a:rPr lang="zh-CN" altLang="en-US" sz="2200">
                <a:latin typeface="宋体" pitchFamily="2" charset="-122"/>
                <a:ea typeface="宋体" pitchFamily="2" charset="-122"/>
              </a:rPr>
              <a:t>所示）或者晶体</a:t>
            </a:r>
            <a:r>
              <a:rPr lang="en-US" altLang="zh-CN" sz="2200">
                <a:latin typeface="宋体" pitchFamily="2" charset="-122"/>
                <a:ea typeface="宋体" pitchFamily="2" charset="-122"/>
              </a:rPr>
              <a:t>XRD</a:t>
            </a:r>
            <a:r>
              <a:rPr lang="zh-CN" altLang="en-US" sz="2200">
                <a:latin typeface="宋体" pitchFamily="2" charset="-122"/>
                <a:ea typeface="宋体" pitchFamily="2" charset="-122"/>
              </a:rPr>
              <a:t>衍射谱图有明锐的峰（图右</a:t>
            </a:r>
            <a:r>
              <a:rPr lang="en-US" altLang="zh-CN" sz="2200">
                <a:latin typeface="宋体" pitchFamily="2" charset="-122"/>
                <a:ea typeface="宋体" pitchFamily="2" charset="-122"/>
              </a:rPr>
              <a:t>b</a:t>
            </a:r>
            <a:r>
              <a:rPr lang="zh-CN" altLang="en-US" sz="2200">
                <a:latin typeface="宋体" pitchFamily="2" charset="-122"/>
                <a:ea typeface="宋体" pitchFamily="2" charset="-122"/>
              </a:rPr>
              <a:t>所示）</a:t>
            </a:r>
            <a:endParaRPr lang="zh-CN" altLang="en-US" sz="2200">
              <a:latin typeface="宋体" pitchFamily="2" charset="-122"/>
              <a:ea typeface="宋体" pitchFamily="2" charset="-122"/>
            </a:endParaRPr>
          </a:p>
        </p:txBody>
      </p:sp>
      <p:grpSp>
        <p:nvGrpSpPr>
          <p:cNvPr id="11" name="组合 10"/>
          <p:cNvGrpSpPr/>
          <p:nvPr/>
        </p:nvGrpSpPr>
        <p:grpSpPr>
          <a:xfrm>
            <a:off x="7355205" y="3600450"/>
            <a:ext cx="3952240" cy="1691640"/>
            <a:chOff x="11583" y="5670"/>
            <a:chExt cx="6224" cy="2664"/>
          </a:xfrm>
        </p:grpSpPr>
        <p:pic>
          <p:nvPicPr>
            <p:cNvPr id="6" name="图片 5"/>
            <p:cNvPicPr>
              <a:picLocks noChangeAspect="1"/>
            </p:cNvPicPr>
            <p:nvPr/>
          </p:nvPicPr>
          <p:blipFill>
            <a:blip r:embed="rId1"/>
            <a:srcRect t="7661"/>
            <a:stretch>
              <a:fillRect/>
            </a:stretch>
          </p:blipFill>
          <p:spPr>
            <a:xfrm>
              <a:off x="11583" y="5670"/>
              <a:ext cx="6224" cy="2664"/>
            </a:xfrm>
            <a:prstGeom prst="rect">
              <a:avLst/>
            </a:prstGeom>
          </p:spPr>
        </p:pic>
        <p:sp>
          <p:nvSpPr>
            <p:cNvPr id="7" name="文本框 6"/>
            <p:cNvSpPr txBox="1"/>
            <p:nvPr/>
          </p:nvSpPr>
          <p:spPr>
            <a:xfrm>
              <a:off x="12163" y="5939"/>
              <a:ext cx="1554" cy="337"/>
            </a:xfrm>
            <a:prstGeom prst="rect">
              <a:avLst/>
            </a:prstGeom>
            <a:solidFill>
              <a:srgbClr val="FFFFFF">
                <a:alpha val="32000"/>
              </a:srgbClr>
            </a:solidFill>
          </p:spPr>
          <p:txBody>
            <a:bodyPr wrap="square" rtlCol="0">
              <a:spAutoFit/>
            </a:bodyPr>
            <a:lstStyle/>
            <a:p>
              <a:r>
                <a:rPr lang="en-US" altLang="zh-CN" sz="800">
                  <a:solidFill>
                    <a:schemeClr val="tx1"/>
                  </a:solidFill>
                  <a:uFillTx/>
                  <a:latin typeface="Times New Roman" panose="02020603050405020304" charset="0"/>
                  <a:ea typeface="宋体" pitchFamily="2" charset="-122"/>
                </a:rPr>
                <a:t>a:</a:t>
              </a:r>
              <a:r>
                <a:rPr lang="zh-CN" altLang="en-US" sz="800">
                  <a:solidFill>
                    <a:schemeClr val="tx1"/>
                  </a:solidFill>
                  <a:uFillTx/>
                  <a:latin typeface="Times New Roman" panose="02020603050405020304" charset="0"/>
                  <a:ea typeface="宋体" pitchFamily="2" charset="-122"/>
                </a:rPr>
                <a:t>晶体衍射图</a:t>
              </a:r>
              <a:endParaRPr lang="zh-CN" altLang="en-US" sz="800">
                <a:solidFill>
                  <a:schemeClr val="tx1"/>
                </a:solidFill>
                <a:uFillTx/>
                <a:latin typeface="Times New Roman" panose="02020603050405020304" charset="0"/>
                <a:ea typeface="宋体" pitchFamily="2" charset="-122"/>
              </a:endParaRPr>
            </a:p>
          </p:txBody>
        </p:sp>
        <p:sp>
          <p:nvSpPr>
            <p:cNvPr id="8" name="文本框 7"/>
            <p:cNvSpPr txBox="1"/>
            <p:nvPr/>
          </p:nvSpPr>
          <p:spPr>
            <a:xfrm>
              <a:off x="15203" y="5939"/>
              <a:ext cx="1397" cy="337"/>
            </a:xfrm>
            <a:prstGeom prst="rect">
              <a:avLst/>
            </a:prstGeom>
            <a:solidFill>
              <a:srgbClr val="FFFFFF"/>
            </a:solidFill>
          </p:spPr>
          <p:txBody>
            <a:bodyPr wrap="square" rtlCol="0">
              <a:spAutoFit/>
            </a:bodyPr>
            <a:lstStyle/>
            <a:p>
              <a:r>
                <a:rPr lang="en-US" altLang="zh-CN" sz="800">
                  <a:solidFill>
                    <a:schemeClr val="tx1"/>
                  </a:solidFill>
                  <a:uFillTx/>
                  <a:latin typeface="Times New Roman" panose="02020603050405020304" charset="0"/>
                  <a:ea typeface="宋体" pitchFamily="2" charset="-122"/>
                </a:rPr>
                <a:t>b:</a:t>
              </a:r>
              <a:r>
                <a:rPr lang="zh-CN" altLang="en-US" sz="800">
                  <a:solidFill>
                    <a:schemeClr val="tx1"/>
                  </a:solidFill>
                  <a:uFillTx/>
                  <a:latin typeface="Times New Roman" panose="02020603050405020304" charset="0"/>
                  <a:ea typeface="宋体" pitchFamily="2" charset="-122"/>
                </a:rPr>
                <a:t>晶体衍射谱图</a:t>
              </a:r>
              <a:endParaRPr lang="zh-CN" altLang="en-US" sz="800">
                <a:solidFill>
                  <a:schemeClr val="tx1"/>
                </a:solidFill>
                <a:uFillTx/>
                <a:latin typeface="Times New Roman" panose="02020603050405020304" charset="0"/>
                <a:ea typeface="宋体" pitchFamily="2" charset="-122"/>
              </a:endParaRPr>
            </a:p>
          </p:txBody>
        </p:sp>
      </p:grpSp>
      <p:pic>
        <p:nvPicPr>
          <p:cNvPr id="10" name="图片 9"/>
          <p:cNvPicPr>
            <a:picLocks noChangeAspect="1"/>
          </p:cNvPicPr>
          <p:nvPr/>
        </p:nvPicPr>
        <p:blipFill>
          <a:blip r:embed="rId2"/>
          <a:stretch>
            <a:fillRect/>
          </a:stretch>
        </p:blipFill>
        <p:spPr>
          <a:xfrm>
            <a:off x="6780530" y="1480185"/>
            <a:ext cx="4324350" cy="189103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695960" y="360045"/>
            <a:ext cx="10790555" cy="720090"/>
          </a:xfrm>
        </p:spPr>
        <p:txBody>
          <a:bodyPr/>
          <a:lstStyle/>
          <a:p>
            <a:r>
              <a:rPr lang="en-US" altLang="zh-CN">
                <a:sym typeface="+mn-ea"/>
              </a:rPr>
              <a:t>9.</a:t>
            </a:r>
            <a:r>
              <a:rPr lang="zh-CN" altLang="en-US">
                <a:sym typeface="+mn-ea"/>
              </a:rPr>
              <a:t>选择性必修</a:t>
            </a:r>
            <a:r>
              <a:rPr lang="en-US" altLang="zh-CN">
                <a:sym typeface="+mn-ea"/>
              </a:rPr>
              <a:t>2</a:t>
            </a:r>
            <a:r>
              <a:rPr lang="zh-CN" altLang="en-US">
                <a:sym typeface="+mn-ea"/>
              </a:rPr>
              <a:t>、</a:t>
            </a:r>
            <a:r>
              <a:rPr lang="en-US" altLang="zh-CN">
                <a:sym typeface="+mn-ea"/>
              </a:rPr>
              <a:t>3-</a:t>
            </a:r>
            <a:r>
              <a:rPr lang="zh-CN" altLang="en-US">
                <a:sym typeface="+mn-ea"/>
              </a:rPr>
              <a:t>仪器分析</a:t>
            </a:r>
            <a:endParaRPr lang="zh-CN" altLang="en-US">
              <a:sym typeface="+mn-ea"/>
            </a:endParaRPr>
          </a:p>
        </p:txBody>
      </p:sp>
      <p:sp>
        <p:nvSpPr>
          <p:cNvPr id="12" name="文本框 11"/>
          <p:cNvSpPr txBox="1"/>
          <p:nvPr/>
        </p:nvSpPr>
        <p:spPr>
          <a:xfrm>
            <a:off x="7733665" y="6406515"/>
            <a:ext cx="4207510" cy="368300"/>
          </a:xfrm>
          <a:prstGeom prst="rect">
            <a:avLst/>
          </a:prstGeom>
          <a:noFill/>
        </p:spPr>
        <p:txBody>
          <a:bodyPr wrap="square" rtlCol="0">
            <a:spAutoFit/>
          </a:bodyPr>
          <a:lstStyle/>
          <a:p>
            <a:r>
              <a:rPr lang="zh-CN" altLang="en-US"/>
              <a:t>内容来自人教版选择性必修</a:t>
            </a:r>
            <a:r>
              <a:rPr lang="en-US" altLang="zh-CN"/>
              <a:t>3</a:t>
            </a:r>
            <a:r>
              <a:rPr lang="zh-CN" altLang="en-US"/>
              <a:t>：</a:t>
            </a:r>
            <a:r>
              <a:rPr lang="en-US" altLang="zh-CN"/>
              <a:t>16-18</a:t>
            </a:r>
            <a:endParaRPr lang="en-US" altLang="zh-CN"/>
          </a:p>
        </p:txBody>
      </p:sp>
      <p:sp>
        <p:nvSpPr>
          <p:cNvPr id="3" name="文本框 2"/>
          <p:cNvSpPr txBox="1"/>
          <p:nvPr/>
        </p:nvSpPr>
        <p:spPr>
          <a:xfrm>
            <a:off x="696595" y="1435418"/>
            <a:ext cx="5043805" cy="1014730"/>
          </a:xfrm>
          <a:prstGeom prst="rect">
            <a:avLst/>
          </a:prstGeom>
          <a:noFill/>
        </p:spPr>
        <p:txBody>
          <a:bodyPr wrap="square" rtlCol="0" anchor="ctr" anchorCtr="0">
            <a:spAutoFit/>
          </a:bodyPr>
          <a:lstStyle/>
          <a:p>
            <a:pPr>
              <a:lnSpc>
                <a:spcPct val="150000"/>
              </a:lnSpc>
            </a:pPr>
            <a:r>
              <a:rPr lang="zh-CN" altLang="en-US" sz="2000" b="1">
                <a:solidFill>
                  <a:srgbClr val="7030A0"/>
                </a:solidFill>
                <a:latin typeface="宋体" pitchFamily="2" charset="-122"/>
                <a:ea typeface="宋体" pitchFamily="2" charset="-122"/>
              </a:rPr>
              <a:t>核磁共振氢谱：</a:t>
            </a:r>
            <a:r>
              <a:rPr lang="zh-CN" altLang="en-US" sz="2000">
                <a:latin typeface="宋体" pitchFamily="2" charset="-122"/>
                <a:ea typeface="宋体" pitchFamily="2" charset="-122"/>
              </a:rPr>
              <a:t>有机化合物分子中有几种不同类型的氢原子及它们的相对数目等信息。</a:t>
            </a:r>
            <a:endParaRPr lang="zh-CN" altLang="en-US" sz="2000">
              <a:latin typeface="宋体" pitchFamily="2" charset="-122"/>
              <a:ea typeface="宋体" pitchFamily="2" charset="-122"/>
            </a:endParaRPr>
          </a:p>
        </p:txBody>
      </p:sp>
      <p:sp>
        <p:nvSpPr>
          <p:cNvPr id="5" name="文本框 4"/>
          <p:cNvSpPr txBox="1"/>
          <p:nvPr/>
        </p:nvSpPr>
        <p:spPr>
          <a:xfrm>
            <a:off x="6237605" y="1435736"/>
            <a:ext cx="5399405" cy="553085"/>
          </a:xfrm>
          <a:prstGeom prst="rect">
            <a:avLst/>
          </a:prstGeom>
          <a:noFill/>
        </p:spPr>
        <p:txBody>
          <a:bodyPr wrap="square" rtlCol="0" anchor="ctr" anchorCtr="0">
            <a:spAutoFit/>
          </a:bodyPr>
          <a:lstStyle/>
          <a:p>
            <a:pPr lvl="0" algn="l">
              <a:lnSpc>
                <a:spcPct val="150000"/>
              </a:lnSpc>
              <a:buClrTx/>
              <a:buSzTx/>
              <a:buFontTx/>
            </a:pPr>
            <a:r>
              <a:rPr lang="zh-CN" altLang="en-US" sz="2000" b="1">
                <a:solidFill>
                  <a:srgbClr val="7030A0"/>
                </a:solidFill>
                <a:latin typeface="宋体" pitchFamily="2" charset="-122"/>
                <a:ea typeface="宋体" pitchFamily="2" charset="-122"/>
                <a:sym typeface="+mn-ea"/>
              </a:rPr>
              <a:t>质谱法：</a:t>
            </a:r>
            <a:r>
              <a:rPr lang="zh-CN" altLang="en-US" sz="2000">
                <a:solidFill>
                  <a:schemeClr val="tx1"/>
                </a:solidFill>
                <a:latin typeface="宋体" pitchFamily="2" charset="-122"/>
                <a:ea typeface="宋体" pitchFamily="2" charset="-122"/>
                <a:sym typeface="+mn-ea"/>
              </a:rPr>
              <a:t>测定相对分子质量。</a:t>
            </a:r>
            <a:endParaRPr lang="zh-CN" altLang="en-US" sz="2000">
              <a:solidFill>
                <a:schemeClr val="tx1"/>
              </a:solidFill>
              <a:latin typeface="宋体" pitchFamily="2" charset="-122"/>
              <a:ea typeface="宋体" pitchFamily="2" charset="-122"/>
              <a:sym typeface="+mn-ea"/>
            </a:endParaRPr>
          </a:p>
        </p:txBody>
      </p:sp>
      <p:pic>
        <p:nvPicPr>
          <p:cNvPr id="11" name="图片 10"/>
          <p:cNvPicPr>
            <a:picLocks noChangeAspect="1"/>
          </p:cNvPicPr>
          <p:nvPr/>
        </p:nvPicPr>
        <p:blipFill>
          <a:blip r:embed="rId1"/>
          <a:stretch>
            <a:fillRect/>
          </a:stretch>
        </p:blipFill>
        <p:spPr>
          <a:xfrm>
            <a:off x="1053465" y="4058920"/>
            <a:ext cx="4108450" cy="2347595"/>
          </a:xfrm>
          <a:prstGeom prst="rect">
            <a:avLst/>
          </a:prstGeom>
        </p:spPr>
      </p:pic>
      <p:pic>
        <p:nvPicPr>
          <p:cNvPr id="13" name="图片 12"/>
          <p:cNvPicPr>
            <a:picLocks noChangeAspect="1"/>
          </p:cNvPicPr>
          <p:nvPr/>
        </p:nvPicPr>
        <p:blipFill>
          <a:blip r:embed="rId2"/>
          <a:stretch>
            <a:fillRect/>
          </a:stretch>
        </p:blipFill>
        <p:spPr>
          <a:xfrm>
            <a:off x="696595" y="2505710"/>
            <a:ext cx="2130425" cy="1160145"/>
          </a:xfrm>
          <a:prstGeom prst="rect">
            <a:avLst/>
          </a:prstGeom>
        </p:spPr>
      </p:pic>
      <p:sp>
        <p:nvSpPr>
          <p:cNvPr id="14" name="文本框 13"/>
          <p:cNvSpPr txBox="1"/>
          <p:nvPr/>
        </p:nvSpPr>
        <p:spPr>
          <a:xfrm>
            <a:off x="696595" y="3665855"/>
            <a:ext cx="2130425" cy="337185"/>
          </a:xfrm>
          <a:prstGeom prst="rect">
            <a:avLst/>
          </a:prstGeom>
          <a:noFill/>
        </p:spPr>
        <p:txBody>
          <a:bodyPr wrap="square" rtlCol="0">
            <a:spAutoFit/>
          </a:bodyPr>
          <a:lstStyle/>
          <a:p>
            <a:pPr algn="ctr"/>
            <a:r>
              <a:rPr lang="zh-CN" altLang="en-US" sz="1600" b="1">
                <a:solidFill>
                  <a:srgbClr val="7030A0"/>
                </a:solidFill>
                <a:latin typeface="宋体" pitchFamily="2" charset="-122"/>
                <a:ea typeface="宋体" pitchFamily="2" charset="-122"/>
              </a:rPr>
              <a:t>二甲醚核磁共振氢谱</a:t>
            </a:r>
            <a:endParaRPr lang="zh-CN" altLang="en-US" sz="1600" b="1">
              <a:solidFill>
                <a:srgbClr val="7030A0"/>
              </a:solidFill>
              <a:latin typeface="宋体" pitchFamily="2" charset="-122"/>
              <a:ea typeface="宋体" pitchFamily="2" charset="-122"/>
            </a:endParaRPr>
          </a:p>
        </p:txBody>
      </p:sp>
      <p:pic>
        <p:nvPicPr>
          <p:cNvPr id="16" name="图片 15"/>
          <p:cNvPicPr>
            <a:picLocks noChangeAspect="1"/>
          </p:cNvPicPr>
          <p:nvPr/>
        </p:nvPicPr>
        <p:blipFill>
          <a:blip r:embed="rId3"/>
          <a:stretch>
            <a:fillRect/>
          </a:stretch>
        </p:blipFill>
        <p:spPr>
          <a:xfrm>
            <a:off x="6248400" y="2016760"/>
            <a:ext cx="2836545" cy="4060190"/>
          </a:xfrm>
          <a:prstGeom prst="rect">
            <a:avLst/>
          </a:prstGeom>
        </p:spPr>
      </p:pic>
      <p:sp>
        <p:nvSpPr>
          <p:cNvPr id="17" name="直角上箭头 16"/>
          <p:cNvSpPr/>
          <p:nvPr/>
        </p:nvSpPr>
        <p:spPr>
          <a:xfrm flipV="1">
            <a:off x="3105150" y="2953385"/>
            <a:ext cx="1066800" cy="951865"/>
          </a:xfrm>
          <a:prstGeom prst="bentUpArrow">
            <a:avLst/>
          </a:prstGeom>
          <a:solidFill>
            <a:srgbClr val="7030A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矩形 17"/>
          <p:cNvSpPr/>
          <p:nvPr/>
        </p:nvSpPr>
        <p:spPr>
          <a:xfrm>
            <a:off x="8167370" y="5118100"/>
            <a:ext cx="868680" cy="508000"/>
          </a:xfrm>
          <a:prstGeom prst="rect">
            <a:avLst/>
          </a:prstGeom>
          <a:noFill/>
          <a:ln w="25400">
            <a:solidFill>
              <a:schemeClr val="accent6">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文本框 18"/>
          <p:cNvSpPr txBox="1"/>
          <p:nvPr/>
        </p:nvSpPr>
        <p:spPr>
          <a:xfrm>
            <a:off x="9516745" y="2839085"/>
            <a:ext cx="2304415" cy="645160"/>
          </a:xfrm>
          <a:prstGeom prst="rect">
            <a:avLst/>
          </a:prstGeom>
          <a:noFill/>
          <a:ln w="22225">
            <a:solidFill>
              <a:srgbClr val="C81D31"/>
            </a:solidFill>
          </a:ln>
        </p:spPr>
        <p:txBody>
          <a:bodyPr wrap="square" rtlCol="0">
            <a:spAutoFit/>
          </a:bodyPr>
          <a:lstStyle/>
          <a:p>
            <a:r>
              <a:rPr lang="zh-CN" altLang="en-US"/>
              <a:t>核质比为</a:t>
            </a:r>
            <a:r>
              <a:rPr lang="en-US" altLang="zh-CN"/>
              <a:t>46</a:t>
            </a:r>
            <a:r>
              <a:rPr lang="zh-CN" altLang="en-US"/>
              <a:t>信号为某化合物相对分子质量</a:t>
            </a:r>
            <a:endParaRPr lang="zh-CN" altLang="en-US"/>
          </a:p>
        </p:txBody>
      </p:sp>
      <p:cxnSp>
        <p:nvCxnSpPr>
          <p:cNvPr id="20" name="肘形连接符 19"/>
          <p:cNvCxnSpPr>
            <a:stCxn id="19" idx="2"/>
            <a:endCxn id="18" idx="3"/>
          </p:cNvCxnSpPr>
          <p:nvPr/>
        </p:nvCxnSpPr>
        <p:spPr>
          <a:xfrm rot="5400000">
            <a:off x="8909050" y="3611245"/>
            <a:ext cx="1887855" cy="1633220"/>
          </a:xfrm>
          <a:prstGeom prst="bentConnector2">
            <a:avLst/>
          </a:prstGeom>
          <a:ln w="25400">
            <a:solidFill>
              <a:srgbClr val="C81D31"/>
            </a:solidFill>
            <a:tailEnd type="arrow"/>
          </a:ln>
        </p:spPr>
        <p:style>
          <a:lnRef idx="2">
            <a:schemeClr val="accent1"/>
          </a:lnRef>
          <a:fillRef idx="0">
            <a:srgbClr val="FFFFFF"/>
          </a:fillRef>
          <a:effectRef idx="0">
            <a:srgbClr val="FFFFFF"/>
          </a:effectRef>
          <a:fontRef idx="minor">
            <a:schemeClr val="tx1"/>
          </a:fontRef>
        </p:style>
      </p:cxnSp>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695960" y="521970"/>
            <a:ext cx="10800080" cy="558165"/>
          </a:xfrm>
        </p:spPr>
        <p:txBody>
          <a:bodyPr/>
          <a:lstStyle/>
          <a:p>
            <a:pPr>
              <a:lnSpc>
                <a:spcPct val="100000"/>
              </a:lnSpc>
            </a:pPr>
            <a:r>
              <a:rPr lang="en-US" altLang="zh-CN">
                <a:sym typeface="+mn-ea"/>
              </a:rPr>
              <a:t>10.</a:t>
            </a:r>
            <a:r>
              <a:rPr lang="zh-CN" altLang="en-US">
                <a:sym typeface="+mn-ea"/>
              </a:rPr>
              <a:t>选择性必修</a:t>
            </a:r>
            <a:r>
              <a:rPr lang="en-US" altLang="zh-CN">
                <a:sym typeface="+mn-ea"/>
              </a:rPr>
              <a:t>3-</a:t>
            </a:r>
            <a:r>
              <a:rPr lang="zh-CN" altLang="en-US">
                <a:sym typeface="+mn-ea"/>
              </a:rPr>
              <a:t>糖的分类</a:t>
            </a:r>
            <a:endParaRPr lang="zh-CN" altLang="en-US">
              <a:sym typeface="+mn-ea"/>
            </a:endParaRPr>
          </a:p>
        </p:txBody>
      </p:sp>
      <p:sp>
        <p:nvSpPr>
          <p:cNvPr id="9" name="文本框 8"/>
          <p:cNvSpPr txBox="1"/>
          <p:nvPr/>
        </p:nvSpPr>
        <p:spPr>
          <a:xfrm>
            <a:off x="695960" y="1364615"/>
            <a:ext cx="10920095" cy="1198880"/>
          </a:xfrm>
          <a:prstGeom prst="rect">
            <a:avLst/>
          </a:prstGeom>
          <a:noFill/>
        </p:spPr>
        <p:txBody>
          <a:bodyPr wrap="square" rtlCol="0">
            <a:spAutoFit/>
          </a:bodyPr>
          <a:lstStyle/>
          <a:p>
            <a:pPr>
              <a:lnSpc>
                <a:spcPct val="150000"/>
              </a:lnSpc>
            </a:pPr>
            <a:r>
              <a:rPr lang="zh-CN" altLang="en-US" sz="2400">
                <a:solidFill>
                  <a:schemeClr val="tx1"/>
                </a:solidFill>
                <a:uFillTx/>
                <a:latin typeface="Times New Roman" panose="02020603050405020304" charset="0"/>
                <a:ea typeface="宋体" pitchFamily="2" charset="-122"/>
              </a:rPr>
              <a:t>部分糖分子中</a:t>
            </a:r>
            <a:r>
              <a:rPr lang="en-US" altLang="zh-CN" sz="2400">
                <a:solidFill>
                  <a:schemeClr val="tx1"/>
                </a:solidFill>
                <a:uFillTx/>
                <a:latin typeface="Times New Roman" panose="02020603050405020304" charset="0"/>
                <a:ea typeface="宋体" pitchFamily="2" charset="-122"/>
              </a:rPr>
              <a:t>H</a:t>
            </a:r>
            <a:r>
              <a:rPr lang="zh-CN" altLang="en-US" sz="2400">
                <a:solidFill>
                  <a:schemeClr val="tx1"/>
                </a:solidFill>
                <a:uFillTx/>
                <a:latin typeface="Times New Roman" panose="02020603050405020304" charset="0"/>
                <a:ea typeface="宋体" pitchFamily="2" charset="-122"/>
              </a:rPr>
              <a:t>、</a:t>
            </a:r>
            <a:r>
              <a:rPr lang="en-US" altLang="zh-CN" sz="2400">
                <a:solidFill>
                  <a:schemeClr val="tx1"/>
                </a:solidFill>
                <a:uFillTx/>
                <a:latin typeface="Times New Roman" panose="02020603050405020304" charset="0"/>
                <a:ea typeface="宋体" pitchFamily="2" charset="-122"/>
              </a:rPr>
              <a:t>O</a:t>
            </a:r>
            <a:r>
              <a:rPr lang="zh-CN" altLang="en-US" sz="2400">
                <a:solidFill>
                  <a:schemeClr val="tx1"/>
                </a:solidFill>
                <a:uFillTx/>
                <a:latin typeface="Times New Roman" panose="02020603050405020304" charset="0"/>
                <a:ea typeface="宋体" pitchFamily="2" charset="-122"/>
              </a:rPr>
              <a:t>原子个数比为</a:t>
            </a:r>
            <a:r>
              <a:rPr lang="en-US" altLang="zh-CN" sz="2400">
                <a:solidFill>
                  <a:schemeClr val="tx1"/>
                </a:solidFill>
                <a:uFillTx/>
                <a:latin typeface="Times New Roman" panose="02020603050405020304" charset="0"/>
                <a:ea typeface="宋体" pitchFamily="2" charset="-122"/>
              </a:rPr>
              <a:t>2</a:t>
            </a:r>
            <a:r>
              <a:rPr lang="zh-CN" altLang="en-US" sz="2400">
                <a:solidFill>
                  <a:schemeClr val="tx1"/>
                </a:solidFill>
                <a:uFillTx/>
                <a:latin typeface="Times New Roman" panose="02020603050405020304" charset="0"/>
                <a:ea typeface="宋体" pitchFamily="2" charset="-122"/>
              </a:rPr>
              <a:t>：</a:t>
            </a:r>
            <a:r>
              <a:rPr lang="en-US" altLang="zh-CN" sz="2400">
                <a:solidFill>
                  <a:schemeClr val="tx1"/>
                </a:solidFill>
                <a:uFillTx/>
                <a:latin typeface="Times New Roman" panose="02020603050405020304" charset="0"/>
                <a:ea typeface="宋体" pitchFamily="2" charset="-122"/>
              </a:rPr>
              <a:t>1</a:t>
            </a:r>
            <a:r>
              <a:rPr lang="zh-CN" altLang="en-US" sz="2400">
                <a:solidFill>
                  <a:schemeClr val="tx1"/>
                </a:solidFill>
                <a:uFillTx/>
                <a:latin typeface="Times New Roman" panose="02020603050405020304" charset="0"/>
                <a:ea typeface="宋体" pitchFamily="2" charset="-122"/>
              </a:rPr>
              <a:t>，可用通式</a:t>
            </a:r>
            <a:r>
              <a:rPr lang="en-US" altLang="zh-CN" sz="2400">
                <a:solidFill>
                  <a:schemeClr val="tx1"/>
                </a:solidFill>
                <a:uFillTx/>
                <a:latin typeface="Times New Roman" panose="02020603050405020304" charset="0"/>
                <a:ea typeface="宋体" pitchFamily="2" charset="-122"/>
              </a:rPr>
              <a:t>C</a:t>
            </a:r>
            <a:r>
              <a:rPr lang="en-US" altLang="zh-CN" sz="2400" baseline="-25000">
                <a:solidFill>
                  <a:schemeClr val="tx1"/>
                </a:solidFill>
                <a:uFillTx/>
                <a:latin typeface="Times New Roman" panose="02020603050405020304" charset="0"/>
                <a:ea typeface="宋体" pitchFamily="2" charset="-122"/>
              </a:rPr>
              <a:t>m</a:t>
            </a:r>
            <a:r>
              <a:rPr lang="en-US" altLang="zh-CN" sz="2400">
                <a:solidFill>
                  <a:schemeClr val="tx1"/>
                </a:solidFill>
                <a:uFillTx/>
                <a:latin typeface="Times New Roman" panose="02020603050405020304" charset="0"/>
                <a:ea typeface="宋体" pitchFamily="2" charset="-122"/>
              </a:rPr>
              <a:t>(H</a:t>
            </a:r>
            <a:r>
              <a:rPr lang="en-US" altLang="zh-CN" sz="2400" baseline="-25000">
                <a:solidFill>
                  <a:schemeClr val="tx1"/>
                </a:solidFill>
                <a:uFillTx/>
                <a:latin typeface="Times New Roman" panose="02020603050405020304" charset="0"/>
                <a:ea typeface="宋体" pitchFamily="2" charset="-122"/>
              </a:rPr>
              <a:t>2</a:t>
            </a:r>
            <a:r>
              <a:rPr lang="en-US" altLang="zh-CN" sz="2400">
                <a:solidFill>
                  <a:schemeClr val="tx1"/>
                </a:solidFill>
                <a:uFillTx/>
                <a:latin typeface="Times New Roman" panose="02020603050405020304" charset="0"/>
                <a:ea typeface="宋体" pitchFamily="2" charset="-122"/>
              </a:rPr>
              <a:t>O)</a:t>
            </a:r>
            <a:r>
              <a:rPr lang="en-US" altLang="zh-CN" sz="2400" baseline="-25000">
                <a:solidFill>
                  <a:schemeClr val="tx1"/>
                </a:solidFill>
                <a:uFillTx/>
                <a:latin typeface="Times New Roman" panose="02020603050405020304" charset="0"/>
                <a:ea typeface="宋体" pitchFamily="2" charset="-122"/>
              </a:rPr>
              <a:t>n</a:t>
            </a:r>
            <a:r>
              <a:rPr lang="zh-CN" altLang="en-US" sz="2400">
                <a:solidFill>
                  <a:schemeClr val="tx1"/>
                </a:solidFill>
                <a:uFillTx/>
                <a:latin typeface="Times New Roman" panose="02020603050405020304" charset="0"/>
                <a:ea typeface="宋体" pitchFamily="2" charset="-122"/>
              </a:rPr>
              <a:t>表示，所以糖类又称为碳水化合物。但是并不是所有糖的组成符合上述通式，如脱氧核糖</a:t>
            </a:r>
            <a:r>
              <a:rPr lang="en-US" altLang="zh-CN" sz="2400">
                <a:solidFill>
                  <a:schemeClr val="tx1"/>
                </a:solidFill>
                <a:uFillTx/>
                <a:latin typeface="Times New Roman" panose="02020603050405020304" charset="0"/>
                <a:ea typeface="宋体" pitchFamily="2" charset="-122"/>
              </a:rPr>
              <a:t>(C</a:t>
            </a:r>
            <a:r>
              <a:rPr lang="en-US" altLang="zh-CN" sz="2400" baseline="-25000">
                <a:solidFill>
                  <a:schemeClr val="tx1"/>
                </a:solidFill>
                <a:uFillTx/>
                <a:latin typeface="Times New Roman" panose="02020603050405020304" charset="0"/>
                <a:ea typeface="宋体" pitchFamily="2" charset="-122"/>
              </a:rPr>
              <a:t>5</a:t>
            </a:r>
            <a:r>
              <a:rPr lang="en-US" altLang="zh-CN" sz="2400">
                <a:solidFill>
                  <a:schemeClr val="tx1"/>
                </a:solidFill>
                <a:uFillTx/>
                <a:latin typeface="Times New Roman" panose="02020603050405020304" charset="0"/>
                <a:ea typeface="宋体" pitchFamily="2" charset="-122"/>
              </a:rPr>
              <a:t>H</a:t>
            </a:r>
            <a:r>
              <a:rPr lang="en-US" altLang="zh-CN" sz="2400" baseline="-25000">
                <a:solidFill>
                  <a:schemeClr val="tx1"/>
                </a:solidFill>
                <a:uFillTx/>
                <a:latin typeface="Times New Roman" panose="02020603050405020304" charset="0"/>
                <a:ea typeface="宋体" pitchFamily="2" charset="-122"/>
              </a:rPr>
              <a:t>10</a:t>
            </a:r>
            <a:r>
              <a:rPr lang="en-US" altLang="zh-CN" sz="2400">
                <a:solidFill>
                  <a:schemeClr val="tx1"/>
                </a:solidFill>
                <a:uFillTx/>
                <a:latin typeface="Times New Roman" panose="02020603050405020304" charset="0"/>
                <a:ea typeface="宋体" pitchFamily="2" charset="-122"/>
              </a:rPr>
              <a:t>O</a:t>
            </a:r>
            <a:r>
              <a:rPr lang="en-US" altLang="zh-CN" sz="2400" baseline="-25000">
                <a:solidFill>
                  <a:schemeClr val="tx1"/>
                </a:solidFill>
                <a:uFillTx/>
                <a:latin typeface="Times New Roman" panose="02020603050405020304" charset="0"/>
                <a:ea typeface="宋体" pitchFamily="2" charset="-122"/>
              </a:rPr>
              <a:t>4</a:t>
            </a:r>
            <a:r>
              <a:rPr lang="en-US" altLang="zh-CN" sz="2400">
                <a:solidFill>
                  <a:schemeClr val="tx1"/>
                </a:solidFill>
                <a:uFillTx/>
                <a:latin typeface="Times New Roman" panose="02020603050405020304" charset="0"/>
                <a:ea typeface="宋体" pitchFamily="2" charset="-122"/>
              </a:rPr>
              <a:t>)</a:t>
            </a:r>
            <a:r>
              <a:rPr lang="zh-CN" altLang="en-US" sz="2400">
                <a:solidFill>
                  <a:schemeClr val="tx1"/>
                </a:solidFill>
                <a:uFillTx/>
                <a:latin typeface="Times New Roman" panose="02020603050405020304" charset="0"/>
                <a:ea typeface="宋体" pitchFamily="2" charset="-122"/>
              </a:rPr>
              <a:t>。</a:t>
            </a:r>
            <a:endParaRPr lang="zh-CN" altLang="en-US" sz="2400">
              <a:solidFill>
                <a:schemeClr val="tx1"/>
              </a:solidFill>
              <a:uFillTx/>
              <a:latin typeface="Times New Roman" panose="02020603050405020304" charset="0"/>
              <a:ea typeface="宋体" pitchFamily="2" charset="-122"/>
            </a:endParaRPr>
          </a:p>
        </p:txBody>
      </p:sp>
      <p:sp>
        <p:nvSpPr>
          <p:cNvPr id="12" name="文本框 11"/>
          <p:cNvSpPr txBox="1"/>
          <p:nvPr/>
        </p:nvSpPr>
        <p:spPr>
          <a:xfrm>
            <a:off x="8076565" y="6052820"/>
            <a:ext cx="3832225" cy="368300"/>
          </a:xfrm>
          <a:prstGeom prst="rect">
            <a:avLst/>
          </a:prstGeom>
          <a:noFill/>
        </p:spPr>
        <p:txBody>
          <a:bodyPr wrap="square" rtlCol="0">
            <a:spAutoFit/>
          </a:bodyPr>
          <a:lstStyle/>
          <a:p>
            <a:r>
              <a:rPr lang="zh-CN" altLang="en-US"/>
              <a:t>内容来自人教版选择性必修</a:t>
            </a:r>
            <a:r>
              <a:rPr lang="en-US" altLang="zh-CN"/>
              <a:t>3</a:t>
            </a:r>
            <a:r>
              <a:rPr lang="zh-CN" altLang="en-US"/>
              <a:t>：</a:t>
            </a:r>
            <a:r>
              <a:rPr lang="en-US" altLang="zh-CN"/>
              <a:t>100</a:t>
            </a:r>
            <a:endParaRPr lang="en-US" altLang="zh-CN"/>
          </a:p>
        </p:txBody>
      </p:sp>
      <p:sp>
        <p:nvSpPr>
          <p:cNvPr id="3" name="文本框 2"/>
          <p:cNvSpPr txBox="1"/>
          <p:nvPr/>
        </p:nvSpPr>
        <p:spPr>
          <a:xfrm>
            <a:off x="890905" y="3859530"/>
            <a:ext cx="885190" cy="460375"/>
          </a:xfrm>
          <a:prstGeom prst="rect">
            <a:avLst/>
          </a:prstGeom>
          <a:noFill/>
        </p:spPr>
        <p:txBody>
          <a:bodyPr wrap="square" rtlCol="0">
            <a:spAutoFit/>
          </a:bodyPr>
          <a:lstStyle/>
          <a:p>
            <a:pPr algn="ctr"/>
            <a:r>
              <a:rPr lang="zh-CN" altLang="en-US" sz="2400" b="1">
                <a:solidFill>
                  <a:srgbClr val="52267C"/>
                </a:solidFill>
              </a:rPr>
              <a:t>糖类</a:t>
            </a:r>
            <a:endParaRPr lang="zh-CN" altLang="en-US" sz="2400" b="1">
              <a:solidFill>
                <a:srgbClr val="52267C"/>
              </a:solidFill>
            </a:endParaRPr>
          </a:p>
        </p:txBody>
      </p:sp>
      <p:sp>
        <p:nvSpPr>
          <p:cNvPr id="5" name="文本框 4"/>
          <p:cNvSpPr txBox="1"/>
          <p:nvPr/>
        </p:nvSpPr>
        <p:spPr>
          <a:xfrm>
            <a:off x="2402205" y="2753995"/>
            <a:ext cx="1684655" cy="460375"/>
          </a:xfrm>
          <a:prstGeom prst="rect">
            <a:avLst/>
          </a:prstGeom>
          <a:noFill/>
        </p:spPr>
        <p:txBody>
          <a:bodyPr wrap="square" rtlCol="0">
            <a:spAutoFit/>
          </a:bodyPr>
          <a:lstStyle/>
          <a:p>
            <a:pPr algn="ctr"/>
            <a:r>
              <a:rPr lang="zh-CN" altLang="en-US" sz="2400" b="1">
                <a:solidFill>
                  <a:srgbClr val="7030A0"/>
                </a:solidFill>
              </a:rPr>
              <a:t>单糖</a:t>
            </a:r>
            <a:endParaRPr lang="zh-CN" altLang="en-US" sz="2400" b="1">
              <a:solidFill>
                <a:srgbClr val="7030A0"/>
              </a:solidFill>
            </a:endParaRPr>
          </a:p>
        </p:txBody>
      </p:sp>
      <p:sp>
        <p:nvSpPr>
          <p:cNvPr id="6" name="文本框 5"/>
          <p:cNvSpPr txBox="1"/>
          <p:nvPr/>
        </p:nvSpPr>
        <p:spPr>
          <a:xfrm>
            <a:off x="2457450" y="3674745"/>
            <a:ext cx="1637665" cy="829945"/>
          </a:xfrm>
          <a:prstGeom prst="rect">
            <a:avLst/>
          </a:prstGeom>
          <a:noFill/>
        </p:spPr>
        <p:txBody>
          <a:bodyPr wrap="square" rtlCol="0">
            <a:spAutoFit/>
          </a:bodyPr>
          <a:lstStyle/>
          <a:p>
            <a:pPr algn="ctr"/>
            <a:r>
              <a:rPr lang="zh-CN" altLang="en-US" sz="2400" b="1">
                <a:solidFill>
                  <a:srgbClr val="7030A0"/>
                </a:solidFill>
              </a:rPr>
              <a:t>寡糖或</a:t>
            </a:r>
            <a:endParaRPr lang="zh-CN" altLang="en-US" sz="2400" b="1">
              <a:solidFill>
                <a:srgbClr val="7030A0"/>
              </a:solidFill>
            </a:endParaRPr>
          </a:p>
          <a:p>
            <a:pPr algn="ctr"/>
            <a:r>
              <a:rPr lang="zh-CN" altLang="en-US" sz="2400" b="1">
                <a:solidFill>
                  <a:srgbClr val="7030A0"/>
                </a:solidFill>
              </a:rPr>
              <a:t>者低聚糖</a:t>
            </a:r>
            <a:endParaRPr lang="zh-CN" altLang="en-US" sz="2400" b="1">
              <a:solidFill>
                <a:srgbClr val="7030A0"/>
              </a:solidFill>
            </a:endParaRPr>
          </a:p>
        </p:txBody>
      </p:sp>
      <p:sp>
        <p:nvSpPr>
          <p:cNvPr id="7" name="文本框 6"/>
          <p:cNvSpPr txBox="1"/>
          <p:nvPr/>
        </p:nvSpPr>
        <p:spPr>
          <a:xfrm>
            <a:off x="2402205" y="4965065"/>
            <a:ext cx="1684655" cy="460375"/>
          </a:xfrm>
          <a:prstGeom prst="rect">
            <a:avLst/>
          </a:prstGeom>
          <a:noFill/>
        </p:spPr>
        <p:txBody>
          <a:bodyPr wrap="square" rtlCol="0">
            <a:spAutoFit/>
          </a:bodyPr>
          <a:lstStyle/>
          <a:p>
            <a:pPr algn="ctr"/>
            <a:r>
              <a:rPr lang="zh-CN" altLang="en-US" sz="2400" b="1">
                <a:solidFill>
                  <a:srgbClr val="7030A0"/>
                </a:solidFill>
              </a:rPr>
              <a:t>多糖</a:t>
            </a:r>
            <a:endParaRPr lang="zh-CN" altLang="en-US" sz="2400" b="1">
              <a:solidFill>
                <a:srgbClr val="7030A0"/>
              </a:solidFill>
            </a:endParaRPr>
          </a:p>
        </p:txBody>
      </p:sp>
      <p:cxnSp>
        <p:nvCxnSpPr>
          <p:cNvPr id="8" name="直接箭头连接符 7"/>
          <p:cNvCxnSpPr>
            <a:endCxn id="5" idx="1"/>
          </p:cNvCxnSpPr>
          <p:nvPr/>
        </p:nvCxnSpPr>
        <p:spPr>
          <a:xfrm flipV="1">
            <a:off x="1776095" y="2984500"/>
            <a:ext cx="626110" cy="1105535"/>
          </a:xfrm>
          <a:prstGeom prst="straightConnector1">
            <a:avLst/>
          </a:prstGeom>
          <a:ln>
            <a:solidFill>
              <a:schemeClr val="accent4">
                <a:lumMod val="50000"/>
              </a:schemeClr>
            </a:solidFill>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a:stCxn id="3" idx="3"/>
            <a:endCxn id="6" idx="1"/>
          </p:cNvCxnSpPr>
          <p:nvPr/>
        </p:nvCxnSpPr>
        <p:spPr>
          <a:xfrm>
            <a:off x="1776095" y="4090035"/>
            <a:ext cx="681355" cy="0"/>
          </a:xfrm>
          <a:prstGeom prst="straightConnector1">
            <a:avLst/>
          </a:prstGeom>
          <a:ln>
            <a:solidFill>
              <a:schemeClr val="accent4">
                <a:lumMod val="50000"/>
              </a:schemeClr>
            </a:solidFill>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a:stCxn id="3" idx="3"/>
            <a:endCxn id="7" idx="1"/>
          </p:cNvCxnSpPr>
          <p:nvPr/>
        </p:nvCxnSpPr>
        <p:spPr>
          <a:xfrm>
            <a:off x="1776095" y="4090035"/>
            <a:ext cx="626110" cy="1105535"/>
          </a:xfrm>
          <a:prstGeom prst="straightConnector1">
            <a:avLst/>
          </a:prstGeom>
          <a:ln>
            <a:solidFill>
              <a:schemeClr val="accent4">
                <a:lumMod val="50000"/>
              </a:schemeClr>
            </a:solidFill>
            <a:tailEnd type="arrow"/>
          </a:ln>
        </p:spPr>
        <p:style>
          <a:lnRef idx="2">
            <a:schemeClr val="accent1"/>
          </a:lnRef>
          <a:fillRef idx="0">
            <a:srgbClr val="FFFFFF"/>
          </a:fillRef>
          <a:effectRef idx="0">
            <a:srgbClr val="FFFFFF"/>
          </a:effectRef>
          <a:fontRef idx="minor">
            <a:schemeClr val="tx1"/>
          </a:fontRef>
        </p:style>
      </p:cxnSp>
      <p:sp>
        <p:nvSpPr>
          <p:cNvPr id="14" name="文本框 13"/>
          <p:cNvSpPr txBox="1"/>
          <p:nvPr/>
        </p:nvSpPr>
        <p:spPr>
          <a:xfrm>
            <a:off x="4306570" y="2746375"/>
            <a:ext cx="3167380" cy="451485"/>
          </a:xfrm>
          <a:prstGeom prst="rect">
            <a:avLst/>
          </a:prstGeom>
          <a:noFill/>
        </p:spPr>
        <p:txBody>
          <a:bodyPr wrap="square" rtlCol="0">
            <a:noAutofit/>
          </a:bodyPr>
          <a:lstStyle/>
          <a:p>
            <a:pPr>
              <a:lnSpc>
                <a:spcPct val="100000"/>
              </a:lnSpc>
            </a:pPr>
            <a:r>
              <a:rPr lang="zh-CN" altLang="en-US" sz="2400">
                <a:solidFill>
                  <a:srgbClr val="86448E"/>
                </a:solidFill>
                <a:uFillTx/>
                <a:latin typeface="Times New Roman" panose="02020603050405020304" charset="0"/>
                <a:ea typeface="宋体" pitchFamily="2" charset="-122"/>
              </a:rPr>
              <a:t>通常不能水解的糖</a:t>
            </a:r>
            <a:endParaRPr lang="zh-CN" altLang="en-US" sz="2400">
              <a:solidFill>
                <a:srgbClr val="86448E"/>
              </a:solidFill>
              <a:uFillTx/>
              <a:latin typeface="Times New Roman" panose="02020603050405020304" charset="0"/>
              <a:ea typeface="宋体" pitchFamily="2" charset="-122"/>
            </a:endParaRPr>
          </a:p>
        </p:txBody>
      </p:sp>
      <p:sp>
        <p:nvSpPr>
          <p:cNvPr id="15" name="文本框 14"/>
          <p:cNvSpPr txBox="1"/>
          <p:nvPr/>
        </p:nvSpPr>
        <p:spPr>
          <a:xfrm>
            <a:off x="4306570" y="3846830"/>
            <a:ext cx="7310120" cy="451485"/>
          </a:xfrm>
          <a:prstGeom prst="rect">
            <a:avLst/>
          </a:prstGeom>
          <a:noFill/>
        </p:spPr>
        <p:txBody>
          <a:bodyPr wrap="square" rtlCol="0">
            <a:noAutofit/>
          </a:bodyPr>
          <a:lstStyle/>
          <a:p>
            <a:pPr>
              <a:lnSpc>
                <a:spcPct val="100000"/>
              </a:lnSpc>
            </a:pPr>
            <a:r>
              <a:rPr lang="en-US" altLang="zh-CN" sz="2400">
                <a:solidFill>
                  <a:srgbClr val="86448E"/>
                </a:solidFill>
                <a:uFillTx/>
                <a:latin typeface="Times New Roman" panose="02020603050405020304" charset="0"/>
                <a:ea typeface="宋体" pitchFamily="2" charset="-122"/>
              </a:rPr>
              <a:t>1mol</a:t>
            </a:r>
            <a:r>
              <a:rPr lang="zh-CN" altLang="en-US" sz="2400">
                <a:solidFill>
                  <a:srgbClr val="86448E"/>
                </a:solidFill>
                <a:uFillTx/>
                <a:latin typeface="Times New Roman" panose="02020603050405020304" charset="0"/>
                <a:ea typeface="宋体" pitchFamily="2" charset="-122"/>
              </a:rPr>
              <a:t>糖水解后产生</a:t>
            </a:r>
            <a:r>
              <a:rPr lang="en-US" altLang="zh-CN" sz="2400">
                <a:solidFill>
                  <a:srgbClr val="86448E"/>
                </a:solidFill>
                <a:uFillTx/>
                <a:latin typeface="Times New Roman" panose="02020603050405020304" charset="0"/>
                <a:ea typeface="宋体" pitchFamily="2" charset="-122"/>
              </a:rPr>
              <a:t>2~10 mol</a:t>
            </a:r>
            <a:r>
              <a:rPr lang="zh-CN" altLang="en-US" sz="2400">
                <a:solidFill>
                  <a:srgbClr val="86448E"/>
                </a:solidFill>
                <a:uFillTx/>
                <a:latin typeface="Times New Roman" panose="02020603050405020304" charset="0"/>
                <a:ea typeface="宋体" pitchFamily="2" charset="-122"/>
              </a:rPr>
              <a:t>单糖称为寡糖或者低聚糖</a:t>
            </a:r>
            <a:endParaRPr lang="zh-CN" altLang="en-US" sz="2400">
              <a:solidFill>
                <a:srgbClr val="86448E"/>
              </a:solidFill>
              <a:uFillTx/>
              <a:latin typeface="Times New Roman" panose="02020603050405020304" charset="0"/>
              <a:ea typeface="宋体" pitchFamily="2" charset="-122"/>
            </a:endParaRPr>
          </a:p>
        </p:txBody>
      </p:sp>
      <p:sp>
        <p:nvSpPr>
          <p:cNvPr id="16" name="文本框 15"/>
          <p:cNvSpPr txBox="1"/>
          <p:nvPr/>
        </p:nvSpPr>
        <p:spPr>
          <a:xfrm>
            <a:off x="4306570" y="4965065"/>
            <a:ext cx="6062345" cy="451485"/>
          </a:xfrm>
          <a:prstGeom prst="rect">
            <a:avLst/>
          </a:prstGeom>
          <a:noFill/>
        </p:spPr>
        <p:txBody>
          <a:bodyPr wrap="square" rtlCol="0">
            <a:noAutofit/>
          </a:bodyPr>
          <a:lstStyle/>
          <a:p>
            <a:pPr>
              <a:lnSpc>
                <a:spcPct val="100000"/>
              </a:lnSpc>
            </a:pPr>
            <a:r>
              <a:rPr lang="en-US" altLang="zh-CN" sz="2400">
                <a:solidFill>
                  <a:srgbClr val="86448E"/>
                </a:solidFill>
                <a:uFillTx/>
                <a:latin typeface="Times New Roman" panose="02020603050405020304" charset="0"/>
                <a:ea typeface="宋体" pitchFamily="2" charset="-122"/>
              </a:rPr>
              <a:t>1mol</a:t>
            </a:r>
            <a:r>
              <a:rPr lang="zh-CN" altLang="en-US" sz="2400">
                <a:solidFill>
                  <a:srgbClr val="86448E"/>
                </a:solidFill>
                <a:uFillTx/>
                <a:latin typeface="Times New Roman" panose="02020603050405020304" charset="0"/>
                <a:ea typeface="宋体" pitchFamily="2" charset="-122"/>
              </a:rPr>
              <a:t>糖水解后产生</a:t>
            </a:r>
            <a:r>
              <a:rPr lang="en-US" altLang="zh-CN" sz="2400">
                <a:solidFill>
                  <a:srgbClr val="86448E"/>
                </a:solidFill>
                <a:uFillTx/>
                <a:latin typeface="Times New Roman" panose="02020603050405020304" charset="0"/>
                <a:ea typeface="宋体" pitchFamily="2" charset="-122"/>
              </a:rPr>
              <a:t>10 mol</a:t>
            </a:r>
            <a:r>
              <a:rPr lang="zh-CN" altLang="en-US" sz="2400">
                <a:solidFill>
                  <a:srgbClr val="86448E"/>
                </a:solidFill>
                <a:uFillTx/>
                <a:latin typeface="Times New Roman" panose="02020603050405020304" charset="0"/>
                <a:ea typeface="宋体" pitchFamily="2" charset="-122"/>
              </a:rPr>
              <a:t>以上单糖称为多糖</a:t>
            </a:r>
            <a:endParaRPr lang="zh-CN" altLang="en-US" sz="2400">
              <a:solidFill>
                <a:srgbClr val="86448E"/>
              </a:solidFill>
              <a:uFillTx/>
              <a:latin typeface="Times New Roman" panose="02020603050405020304" charset="0"/>
              <a:ea typeface="宋体" pitchFamily="2" charset="-122"/>
            </a:endParaRPr>
          </a:p>
        </p:txBody>
      </p:sp>
      <p:sp>
        <p:nvSpPr>
          <p:cNvPr id="17" name="文本框 16"/>
          <p:cNvSpPr txBox="1"/>
          <p:nvPr/>
        </p:nvSpPr>
        <p:spPr>
          <a:xfrm>
            <a:off x="4306570" y="3380740"/>
            <a:ext cx="4064000" cy="368300"/>
          </a:xfrm>
          <a:prstGeom prst="rect">
            <a:avLst/>
          </a:prstGeom>
          <a:noFill/>
        </p:spPr>
        <p:txBody>
          <a:bodyPr wrap="square" rtlCol="0">
            <a:spAutoFit/>
          </a:bodyPr>
          <a:lstStyle/>
          <a:p>
            <a:r>
              <a:rPr lang="zh-CN" altLang="en-US"/>
              <a:t>如葡萄糖、果糖、核糖、脱氧核糖等。</a:t>
            </a:r>
            <a:endParaRPr lang="zh-CN" altLang="en-US"/>
          </a:p>
        </p:txBody>
      </p:sp>
      <p:sp>
        <p:nvSpPr>
          <p:cNvPr id="18" name="文本框 17"/>
          <p:cNvSpPr txBox="1"/>
          <p:nvPr/>
        </p:nvSpPr>
        <p:spPr>
          <a:xfrm>
            <a:off x="4306570" y="4447540"/>
            <a:ext cx="6323965" cy="368300"/>
          </a:xfrm>
          <a:prstGeom prst="rect">
            <a:avLst/>
          </a:prstGeom>
          <a:noFill/>
        </p:spPr>
        <p:txBody>
          <a:bodyPr wrap="square" rtlCol="0">
            <a:spAutoFit/>
          </a:bodyPr>
          <a:lstStyle/>
          <a:p>
            <a:r>
              <a:rPr lang="zh-CN" altLang="en-US"/>
              <a:t>寡糖中以二糖为重要，常见二糖有蔗糖、麦芽糖、乳糖等。</a:t>
            </a:r>
            <a:endParaRPr lang="zh-CN" altLang="en-US"/>
          </a:p>
        </p:txBody>
      </p:sp>
      <p:sp>
        <p:nvSpPr>
          <p:cNvPr id="19" name="文本框 18"/>
          <p:cNvSpPr txBox="1"/>
          <p:nvPr/>
        </p:nvSpPr>
        <p:spPr>
          <a:xfrm>
            <a:off x="4306570" y="5550535"/>
            <a:ext cx="6323965" cy="368300"/>
          </a:xfrm>
          <a:prstGeom prst="rect">
            <a:avLst/>
          </a:prstGeom>
          <a:noFill/>
        </p:spPr>
        <p:txBody>
          <a:bodyPr wrap="square" rtlCol="0">
            <a:spAutoFit/>
          </a:bodyPr>
          <a:lstStyle/>
          <a:p>
            <a:r>
              <a:rPr lang="zh-CN" altLang="en-US"/>
              <a:t>如淀粉、纤维素、糖原等。</a:t>
            </a:r>
            <a:endParaRPr lang="zh-CN" altLang="en-US"/>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11.</a:t>
            </a:r>
            <a:r>
              <a:rPr lang="zh-CN" altLang="en-US">
                <a:sym typeface="+mn-ea"/>
              </a:rPr>
              <a:t>选择性必修</a:t>
            </a:r>
            <a:r>
              <a:rPr lang="en-US" altLang="zh-CN">
                <a:sym typeface="+mn-ea"/>
              </a:rPr>
              <a:t>3-</a:t>
            </a:r>
            <a:r>
              <a:rPr lang="zh-CN" altLang="en-US">
                <a:sym typeface="+mn-ea"/>
              </a:rPr>
              <a:t>通用高分子材料</a:t>
            </a:r>
            <a:endParaRPr lang="zh-CN" altLang="en-US">
              <a:sym typeface="+mn-ea"/>
            </a:endParaRPr>
          </a:p>
        </p:txBody>
      </p:sp>
      <p:sp>
        <p:nvSpPr>
          <p:cNvPr id="4" name="文本框 3"/>
          <p:cNvSpPr txBox="1"/>
          <p:nvPr/>
        </p:nvSpPr>
        <p:spPr>
          <a:xfrm>
            <a:off x="695960" y="1365885"/>
            <a:ext cx="4876800" cy="491490"/>
          </a:xfrm>
          <a:prstGeom prst="rect">
            <a:avLst/>
          </a:prstGeom>
          <a:noFill/>
        </p:spPr>
        <p:txBody>
          <a:bodyPr wrap="square" rtlCol="0">
            <a:spAutoFit/>
          </a:bodyPr>
          <a:lstStyle/>
          <a:p>
            <a:r>
              <a:rPr lang="zh-CN" altLang="en-US" sz="2600">
                <a:solidFill>
                  <a:schemeClr val="tx1"/>
                </a:solidFill>
                <a:uFillTx/>
                <a:latin typeface="Times New Roman" panose="02020603050405020304" charset="0"/>
                <a:ea typeface="宋体" pitchFamily="2" charset="-122"/>
              </a:rPr>
              <a:t>塑料：主要成分是合成树脂</a:t>
            </a:r>
            <a:endParaRPr lang="zh-CN" altLang="en-US" sz="2600">
              <a:solidFill>
                <a:schemeClr val="tx1"/>
              </a:solidFill>
              <a:uFillTx/>
              <a:latin typeface="Times New Roman" panose="02020603050405020304" charset="0"/>
              <a:ea typeface="宋体" pitchFamily="2" charset="-122"/>
            </a:endParaRPr>
          </a:p>
        </p:txBody>
      </p:sp>
      <p:sp>
        <p:nvSpPr>
          <p:cNvPr id="5" name="文本框 4"/>
          <p:cNvSpPr txBox="1"/>
          <p:nvPr/>
        </p:nvSpPr>
        <p:spPr>
          <a:xfrm>
            <a:off x="695960" y="2436495"/>
            <a:ext cx="2369820" cy="460375"/>
          </a:xfrm>
          <a:prstGeom prst="rect">
            <a:avLst/>
          </a:prstGeom>
          <a:noFill/>
        </p:spPr>
        <p:txBody>
          <a:bodyPr wrap="square" rtlCol="0">
            <a:spAutoFit/>
          </a:bodyPr>
          <a:lstStyle/>
          <a:p>
            <a:pPr algn="l"/>
            <a:r>
              <a:rPr lang="zh-CN" altLang="en-US" sz="2400" b="1">
                <a:solidFill>
                  <a:srgbClr val="7030A0"/>
                </a:solidFill>
              </a:rPr>
              <a:t>热塑性塑料</a:t>
            </a:r>
            <a:endParaRPr lang="zh-CN" altLang="en-US" sz="2400" b="1">
              <a:solidFill>
                <a:srgbClr val="7030A0"/>
              </a:solidFill>
            </a:endParaRPr>
          </a:p>
        </p:txBody>
      </p:sp>
      <p:sp>
        <p:nvSpPr>
          <p:cNvPr id="6" name="文本框 5"/>
          <p:cNvSpPr txBox="1"/>
          <p:nvPr/>
        </p:nvSpPr>
        <p:spPr>
          <a:xfrm>
            <a:off x="695960" y="4253230"/>
            <a:ext cx="2369820" cy="460375"/>
          </a:xfrm>
          <a:prstGeom prst="rect">
            <a:avLst/>
          </a:prstGeom>
          <a:noFill/>
        </p:spPr>
        <p:txBody>
          <a:bodyPr wrap="square" rtlCol="0">
            <a:spAutoFit/>
          </a:bodyPr>
          <a:lstStyle/>
          <a:p>
            <a:pPr algn="l"/>
            <a:r>
              <a:rPr lang="zh-CN" altLang="en-US" sz="2400" b="1">
                <a:solidFill>
                  <a:srgbClr val="7030A0"/>
                </a:solidFill>
              </a:rPr>
              <a:t>热固性塑料</a:t>
            </a:r>
            <a:endParaRPr lang="zh-CN" altLang="en-US" sz="2400" b="1">
              <a:solidFill>
                <a:srgbClr val="7030A0"/>
              </a:solidFill>
            </a:endParaRPr>
          </a:p>
        </p:txBody>
      </p:sp>
      <p:sp>
        <p:nvSpPr>
          <p:cNvPr id="7" name="文本框 6"/>
          <p:cNvSpPr txBox="1"/>
          <p:nvPr/>
        </p:nvSpPr>
        <p:spPr>
          <a:xfrm>
            <a:off x="2626360" y="2436495"/>
            <a:ext cx="3175000" cy="460375"/>
          </a:xfrm>
          <a:prstGeom prst="rect">
            <a:avLst/>
          </a:prstGeom>
          <a:noFill/>
        </p:spPr>
        <p:txBody>
          <a:bodyPr wrap="square" rtlCol="0">
            <a:spAutoFit/>
          </a:bodyPr>
          <a:lstStyle/>
          <a:p>
            <a:r>
              <a:rPr lang="zh-CN" altLang="en-US" sz="2400">
                <a:solidFill>
                  <a:schemeClr val="tx1"/>
                </a:solidFill>
                <a:uFillTx/>
                <a:latin typeface="Times New Roman" panose="02020603050405020304" charset="0"/>
                <a:ea typeface="宋体" pitchFamily="2" charset="-122"/>
              </a:rPr>
              <a:t>可反复加热熔融加工</a:t>
            </a:r>
            <a:endParaRPr lang="zh-CN" altLang="en-US" sz="2400">
              <a:solidFill>
                <a:schemeClr val="tx1"/>
              </a:solidFill>
              <a:uFillTx/>
              <a:latin typeface="Times New Roman" panose="02020603050405020304" charset="0"/>
              <a:ea typeface="宋体" pitchFamily="2" charset="-122"/>
            </a:endParaRPr>
          </a:p>
        </p:txBody>
      </p:sp>
      <p:sp>
        <p:nvSpPr>
          <p:cNvPr id="8" name="文本框 7"/>
          <p:cNvSpPr txBox="1"/>
          <p:nvPr/>
        </p:nvSpPr>
        <p:spPr>
          <a:xfrm>
            <a:off x="2626360" y="4253230"/>
            <a:ext cx="4279900" cy="460375"/>
          </a:xfrm>
          <a:prstGeom prst="rect">
            <a:avLst/>
          </a:prstGeom>
          <a:noFill/>
        </p:spPr>
        <p:txBody>
          <a:bodyPr wrap="square" rtlCol="0">
            <a:spAutoFit/>
          </a:bodyPr>
          <a:lstStyle/>
          <a:p>
            <a:r>
              <a:rPr lang="zh-CN" altLang="en-US" sz="2400">
                <a:solidFill>
                  <a:schemeClr val="tx1"/>
                </a:solidFill>
                <a:uFillTx/>
                <a:latin typeface="Times New Roman" panose="02020603050405020304" charset="0"/>
                <a:ea typeface="宋体" pitchFamily="2" charset="-122"/>
              </a:rPr>
              <a:t>不能加热熔融，只能一次成型</a:t>
            </a:r>
            <a:endParaRPr lang="zh-CN" altLang="en-US" sz="2400">
              <a:solidFill>
                <a:schemeClr val="tx1"/>
              </a:solidFill>
              <a:uFillTx/>
              <a:latin typeface="Times New Roman" panose="02020603050405020304" charset="0"/>
              <a:ea typeface="宋体" pitchFamily="2" charset="-122"/>
            </a:endParaRPr>
          </a:p>
        </p:txBody>
      </p:sp>
      <p:sp>
        <p:nvSpPr>
          <p:cNvPr id="9" name="文本框 8"/>
          <p:cNvSpPr txBox="1"/>
          <p:nvPr/>
        </p:nvSpPr>
        <p:spPr>
          <a:xfrm>
            <a:off x="2626360" y="3282950"/>
            <a:ext cx="4064000" cy="368300"/>
          </a:xfrm>
          <a:prstGeom prst="rect">
            <a:avLst/>
          </a:prstGeom>
          <a:noFill/>
        </p:spPr>
        <p:txBody>
          <a:bodyPr wrap="square" rtlCol="0">
            <a:spAutoFit/>
          </a:bodyPr>
          <a:lstStyle/>
          <a:p>
            <a:r>
              <a:rPr lang="zh-CN" altLang="en-US"/>
              <a:t>如聚乙烯、聚氯乙烯等。</a:t>
            </a:r>
            <a:endParaRPr lang="zh-CN" altLang="en-US"/>
          </a:p>
        </p:txBody>
      </p:sp>
      <p:sp>
        <p:nvSpPr>
          <p:cNvPr id="10" name="文本框 9"/>
          <p:cNvSpPr txBox="1"/>
          <p:nvPr/>
        </p:nvSpPr>
        <p:spPr>
          <a:xfrm>
            <a:off x="2626360" y="5187950"/>
            <a:ext cx="4064000" cy="368300"/>
          </a:xfrm>
          <a:prstGeom prst="rect">
            <a:avLst/>
          </a:prstGeom>
          <a:noFill/>
        </p:spPr>
        <p:txBody>
          <a:bodyPr wrap="square" rtlCol="0">
            <a:spAutoFit/>
          </a:bodyPr>
          <a:lstStyle/>
          <a:p>
            <a:r>
              <a:rPr lang="zh-CN" altLang="en-US"/>
              <a:t>如酚醛树脂等。</a:t>
            </a:r>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par>
                          <p:cTn id="21" fill="hold">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childTnLst>
                          </p:cTn>
                        </p:par>
                        <p:par>
                          <p:cTn id="25" fill="hold">
                            <p:stCondLst>
                              <p:cond delay="1000"/>
                            </p:stCondLst>
                            <p:childTnLst>
                              <p:par>
                                <p:cTn id="26" presetID="9"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11.</a:t>
            </a:r>
            <a:r>
              <a:rPr lang="zh-CN" altLang="en-US">
                <a:sym typeface="+mn-ea"/>
              </a:rPr>
              <a:t>选择性必修</a:t>
            </a:r>
            <a:r>
              <a:rPr lang="en-US" altLang="zh-CN">
                <a:sym typeface="+mn-ea"/>
              </a:rPr>
              <a:t>3-</a:t>
            </a:r>
            <a:r>
              <a:rPr lang="zh-CN" altLang="en-US">
                <a:sym typeface="+mn-ea"/>
              </a:rPr>
              <a:t>通用高分子材料</a:t>
            </a:r>
            <a:endParaRPr lang="zh-CN" altLang="en-US">
              <a:sym typeface="+mn-ea"/>
            </a:endParaRPr>
          </a:p>
        </p:txBody>
      </p:sp>
      <p:sp>
        <p:nvSpPr>
          <p:cNvPr id="4" name="文本框 3"/>
          <p:cNvSpPr txBox="1"/>
          <p:nvPr/>
        </p:nvSpPr>
        <p:spPr>
          <a:xfrm>
            <a:off x="695960" y="1365885"/>
            <a:ext cx="7593330" cy="491490"/>
          </a:xfrm>
          <a:prstGeom prst="rect">
            <a:avLst/>
          </a:prstGeom>
          <a:noFill/>
        </p:spPr>
        <p:txBody>
          <a:bodyPr wrap="square" rtlCol="0">
            <a:spAutoFit/>
          </a:bodyPr>
          <a:lstStyle/>
          <a:p>
            <a:r>
              <a:rPr lang="zh-CN" altLang="en-US" sz="2600">
                <a:solidFill>
                  <a:schemeClr val="tx1"/>
                </a:solidFill>
                <a:uFillTx/>
                <a:latin typeface="Times New Roman" panose="02020603050405020304" charset="0"/>
                <a:ea typeface="宋体" pitchFamily="2" charset="-122"/>
              </a:rPr>
              <a:t>化学纤维：再生纤维与合成纤维统称为化学纤维。</a:t>
            </a:r>
            <a:endParaRPr lang="zh-CN" altLang="en-US" sz="2600">
              <a:solidFill>
                <a:schemeClr val="tx1"/>
              </a:solidFill>
              <a:uFillTx/>
              <a:latin typeface="Times New Roman" panose="02020603050405020304" charset="0"/>
              <a:ea typeface="宋体" pitchFamily="2" charset="-122"/>
            </a:endParaRPr>
          </a:p>
        </p:txBody>
      </p:sp>
      <p:sp>
        <p:nvSpPr>
          <p:cNvPr id="3" name="文本框 2"/>
          <p:cNvSpPr txBox="1"/>
          <p:nvPr/>
        </p:nvSpPr>
        <p:spPr>
          <a:xfrm>
            <a:off x="695960" y="1965960"/>
            <a:ext cx="7874000" cy="398780"/>
          </a:xfrm>
          <a:prstGeom prst="rect">
            <a:avLst/>
          </a:prstGeom>
          <a:noFill/>
        </p:spPr>
        <p:txBody>
          <a:bodyPr wrap="square" rtlCol="0">
            <a:spAutoFit/>
          </a:bodyPr>
          <a:lstStyle/>
          <a:p>
            <a:r>
              <a:rPr lang="zh-CN" altLang="en-US" sz="2000" b="1">
                <a:solidFill>
                  <a:srgbClr val="7030A0"/>
                </a:solidFill>
                <a:uFillTx/>
                <a:latin typeface="Times New Roman" panose="02020603050405020304" charset="0"/>
                <a:ea typeface="宋体" pitchFamily="2" charset="-122"/>
              </a:rPr>
              <a:t>再生纤维：</a:t>
            </a:r>
            <a:r>
              <a:rPr lang="zh-CN" altLang="en-US" sz="2000">
                <a:solidFill>
                  <a:schemeClr val="tx1"/>
                </a:solidFill>
                <a:uFillTx/>
                <a:latin typeface="Times New Roman" panose="02020603050405020304" charset="0"/>
                <a:ea typeface="宋体" pitchFamily="2" charset="-122"/>
              </a:rPr>
              <a:t>以木材、秸秆等农副产品为原料，经加工获得纤维。</a:t>
            </a:r>
            <a:endParaRPr lang="zh-CN" altLang="en-US" sz="2000">
              <a:solidFill>
                <a:schemeClr val="tx1"/>
              </a:solidFill>
              <a:uFillTx/>
              <a:latin typeface="Times New Roman" panose="02020603050405020304" charset="0"/>
              <a:ea typeface="宋体" pitchFamily="2" charset="-122"/>
            </a:endParaRPr>
          </a:p>
        </p:txBody>
      </p:sp>
      <p:sp>
        <p:nvSpPr>
          <p:cNvPr id="11" name="文本框 10"/>
          <p:cNvSpPr txBox="1"/>
          <p:nvPr/>
        </p:nvSpPr>
        <p:spPr>
          <a:xfrm>
            <a:off x="695960" y="2473325"/>
            <a:ext cx="10852150" cy="398780"/>
          </a:xfrm>
          <a:prstGeom prst="rect">
            <a:avLst/>
          </a:prstGeom>
          <a:noFill/>
        </p:spPr>
        <p:txBody>
          <a:bodyPr wrap="square" rtlCol="0">
            <a:spAutoFit/>
          </a:bodyPr>
          <a:lstStyle/>
          <a:p>
            <a:r>
              <a:rPr lang="zh-CN" altLang="en-US" sz="2000" b="1">
                <a:solidFill>
                  <a:srgbClr val="7030A0"/>
                </a:solidFill>
                <a:uFillTx/>
                <a:latin typeface="Times New Roman" panose="02020603050405020304" charset="0"/>
                <a:ea typeface="宋体" pitchFamily="2" charset="-122"/>
              </a:rPr>
              <a:t>合成纤维：</a:t>
            </a:r>
            <a:r>
              <a:rPr lang="zh-CN" altLang="en-US" sz="2000">
                <a:solidFill>
                  <a:schemeClr val="tx1"/>
                </a:solidFill>
                <a:uFillTx/>
                <a:latin typeface="Times New Roman" panose="02020603050405020304" charset="0"/>
                <a:ea typeface="宋体" pitchFamily="2" charset="-122"/>
              </a:rPr>
              <a:t>以石油、天然气、煤、农副产品等为原料，将其转化单体，经过聚合反应得到纤维。</a:t>
            </a:r>
            <a:endParaRPr lang="zh-CN" altLang="en-US" sz="2000">
              <a:solidFill>
                <a:schemeClr val="tx1"/>
              </a:solidFill>
              <a:uFillTx/>
              <a:latin typeface="Times New Roman" panose="02020603050405020304" charset="0"/>
              <a:ea typeface="宋体" pitchFamily="2" charset="-122"/>
            </a:endParaRPr>
          </a:p>
        </p:txBody>
      </p:sp>
      <p:sp>
        <p:nvSpPr>
          <p:cNvPr id="12" name="文本框 11"/>
          <p:cNvSpPr txBox="1"/>
          <p:nvPr/>
        </p:nvSpPr>
        <p:spPr>
          <a:xfrm>
            <a:off x="850900" y="3448050"/>
            <a:ext cx="10451465" cy="1337945"/>
          </a:xfrm>
          <a:prstGeom prst="rect">
            <a:avLst/>
          </a:prstGeom>
          <a:noFill/>
          <a:ln w="34925" cmpd="sng">
            <a:solidFill>
              <a:srgbClr val="7030A0"/>
            </a:solidFill>
            <a:prstDash val="sysDash"/>
          </a:ln>
        </p:spPr>
        <p:txBody>
          <a:bodyPr wrap="square" rtlCol="0">
            <a:spAutoFit/>
          </a:bodyPr>
          <a:lstStyle/>
          <a:p>
            <a:pPr>
              <a:lnSpc>
                <a:spcPct val="150000"/>
              </a:lnSpc>
            </a:pPr>
            <a:r>
              <a:rPr lang="zh-CN" altLang="en-US">
                <a:solidFill>
                  <a:schemeClr val="tx1"/>
                </a:solidFill>
                <a:uFillTx/>
                <a:latin typeface="Times New Roman" panose="02020603050405020304" charset="0"/>
                <a:ea typeface="宋体" pitchFamily="2" charset="-122"/>
              </a:rPr>
              <a:t>锦纶、涤纶、腈纶、维纶、氯纶、丙纶等合成纤维具有强度高、弹性好、耐腐蚀、不缩水、保暖。除维伦吸湿性好（也称人造棉花），其他合成纤维吸湿性和透气性不及天然纤维。将天然纤维和合成纤维混纺，使彼此性能互补。</a:t>
            </a:r>
            <a:endParaRPr lang="zh-CN" altLang="en-US">
              <a:solidFill>
                <a:schemeClr val="tx1"/>
              </a:solidFill>
              <a:uFillTx/>
              <a:latin typeface="Times New Roman" panose="02020603050405020304" charset="0"/>
              <a:ea typeface="宋体"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11.</a:t>
            </a:r>
            <a:r>
              <a:rPr lang="zh-CN" altLang="en-US">
                <a:sym typeface="+mn-ea"/>
              </a:rPr>
              <a:t>选择性必修</a:t>
            </a:r>
            <a:r>
              <a:rPr lang="en-US" altLang="zh-CN">
                <a:sym typeface="+mn-ea"/>
              </a:rPr>
              <a:t>3-</a:t>
            </a:r>
            <a:r>
              <a:rPr lang="zh-CN" altLang="en-US">
                <a:sym typeface="+mn-ea"/>
              </a:rPr>
              <a:t>通用高分子材料</a:t>
            </a:r>
            <a:endParaRPr lang="zh-CN" altLang="en-US">
              <a:sym typeface="+mn-ea"/>
            </a:endParaRPr>
          </a:p>
        </p:txBody>
      </p:sp>
      <p:sp>
        <p:nvSpPr>
          <p:cNvPr id="4" name="文本框 3"/>
          <p:cNvSpPr txBox="1"/>
          <p:nvPr/>
        </p:nvSpPr>
        <p:spPr>
          <a:xfrm>
            <a:off x="695960" y="1365885"/>
            <a:ext cx="6069965" cy="2491740"/>
          </a:xfrm>
          <a:prstGeom prst="rect">
            <a:avLst/>
          </a:prstGeom>
          <a:noFill/>
        </p:spPr>
        <p:txBody>
          <a:bodyPr wrap="square" rtlCol="0">
            <a:spAutoFit/>
          </a:bodyPr>
          <a:lstStyle/>
          <a:p>
            <a:pPr>
              <a:lnSpc>
                <a:spcPct val="150000"/>
              </a:lnSpc>
            </a:pPr>
            <a:r>
              <a:rPr lang="zh-CN" altLang="en-US" sz="2600">
                <a:solidFill>
                  <a:schemeClr val="tx1"/>
                </a:solidFill>
                <a:uFillTx/>
                <a:latin typeface="Times New Roman" panose="02020603050405020304" charset="0"/>
                <a:ea typeface="宋体" pitchFamily="2" charset="-122"/>
              </a:rPr>
              <a:t>合成橡胶中如顺丁橡胶（该聚合物呈线型结构）加入硫化剂可将聚合物中的双键打开，以二硫键</a:t>
            </a:r>
            <a:r>
              <a:rPr lang="en-US" altLang="zh-CN" sz="2600">
                <a:solidFill>
                  <a:schemeClr val="tx1"/>
                </a:solidFill>
                <a:uFillTx/>
                <a:latin typeface="Times New Roman" panose="02020603050405020304" charset="0"/>
                <a:ea typeface="宋体" pitchFamily="2" charset="-122"/>
              </a:rPr>
              <a:t>(-S-S-)</a:t>
            </a:r>
            <a:r>
              <a:rPr lang="zh-CN" altLang="en-US" sz="2600">
                <a:solidFill>
                  <a:schemeClr val="tx1"/>
                </a:solidFill>
                <a:uFillTx/>
                <a:latin typeface="Times New Roman" panose="02020603050405020304" charset="0"/>
                <a:ea typeface="宋体" pitchFamily="2" charset="-122"/>
              </a:rPr>
              <a:t>可将线型结构连接为网状结构（见教材示意图）。</a:t>
            </a:r>
            <a:endParaRPr lang="zh-CN" altLang="en-US" sz="2600">
              <a:solidFill>
                <a:schemeClr val="tx1"/>
              </a:solidFill>
              <a:uFillTx/>
              <a:latin typeface="Times New Roman" panose="02020603050405020304" charset="0"/>
              <a:ea typeface="宋体" pitchFamily="2" charset="-122"/>
            </a:endParaRPr>
          </a:p>
        </p:txBody>
      </p:sp>
      <p:pic>
        <p:nvPicPr>
          <p:cNvPr id="5" name="图片 4"/>
          <p:cNvPicPr>
            <a:picLocks noChangeAspect="1"/>
          </p:cNvPicPr>
          <p:nvPr/>
        </p:nvPicPr>
        <p:blipFill>
          <a:blip r:embed="rId1"/>
          <a:srcRect l="57224" t="11765" r="2444"/>
          <a:stretch>
            <a:fillRect/>
          </a:stretch>
        </p:blipFill>
        <p:spPr>
          <a:xfrm>
            <a:off x="6845300" y="1365885"/>
            <a:ext cx="2844800" cy="2447290"/>
          </a:xfrm>
          <a:prstGeom prst="rect">
            <a:avLst/>
          </a:prstGeom>
        </p:spPr>
      </p:pic>
      <p:sp>
        <p:nvSpPr>
          <p:cNvPr id="6" name="下箭头 5"/>
          <p:cNvSpPr/>
          <p:nvPr/>
        </p:nvSpPr>
        <p:spPr>
          <a:xfrm>
            <a:off x="9791700" y="1365250"/>
            <a:ext cx="381000" cy="2447290"/>
          </a:xfrm>
          <a:prstGeom prst="downArrow">
            <a:avLst/>
          </a:prstGeom>
          <a:gradFill>
            <a:gsLst>
              <a:gs pos="0">
                <a:srgbClr val="FFFFFF"/>
              </a:gs>
              <a:gs pos="29000">
                <a:schemeClr val="accent1">
                  <a:lumMod val="45000"/>
                  <a:lumOff val="55000"/>
                </a:schemeClr>
              </a:gs>
              <a:gs pos="63000">
                <a:srgbClr val="D355CB"/>
              </a:gs>
              <a:gs pos="92000">
                <a:srgbClr val="7030A0"/>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文本框 6"/>
          <p:cNvSpPr txBox="1"/>
          <p:nvPr/>
        </p:nvSpPr>
        <p:spPr>
          <a:xfrm>
            <a:off x="10273983" y="1463675"/>
            <a:ext cx="398145" cy="2348865"/>
          </a:xfrm>
          <a:prstGeom prst="rect">
            <a:avLst/>
          </a:prstGeom>
          <a:noFill/>
        </p:spPr>
        <p:txBody>
          <a:bodyPr vert="mongolianVert" wrap="square" rtlCol="0" anchor="ctr" anchorCtr="0">
            <a:spAutoFit/>
          </a:bodyPr>
          <a:lstStyle/>
          <a:p>
            <a:pPr>
              <a:lnSpc>
                <a:spcPct val="100000"/>
              </a:lnSpc>
            </a:pPr>
            <a:r>
              <a:rPr lang="zh-CN" altLang="en-US" sz="1400"/>
              <a:t>线型高分子转化为网状结构</a:t>
            </a:r>
            <a:endParaRPr lang="zh-CN" altLang="en-US" sz="1400"/>
          </a:p>
        </p:txBody>
      </p:sp>
      <p:sp>
        <p:nvSpPr>
          <p:cNvPr id="8" name="文本框 7"/>
          <p:cNvSpPr txBox="1"/>
          <p:nvPr/>
        </p:nvSpPr>
        <p:spPr>
          <a:xfrm>
            <a:off x="1231900" y="4705350"/>
            <a:ext cx="9271000" cy="521970"/>
          </a:xfrm>
          <a:prstGeom prst="rect">
            <a:avLst/>
          </a:prstGeom>
          <a:noFill/>
        </p:spPr>
        <p:txBody>
          <a:bodyPr wrap="square" rtlCol="0">
            <a:spAutoFit/>
          </a:bodyPr>
          <a:lstStyle/>
          <a:p>
            <a:r>
              <a:rPr lang="zh-CN" altLang="en-US" sz="2800" b="1">
                <a:solidFill>
                  <a:srgbClr val="52267C"/>
                </a:solidFill>
                <a:uFillTx/>
                <a:latin typeface="Times New Roman" panose="02020603050405020304" charset="0"/>
                <a:ea typeface="宋体" pitchFamily="2" charset="-122"/>
              </a:rPr>
              <a:t>注意：</a:t>
            </a:r>
            <a:r>
              <a:rPr lang="zh-CN" altLang="en-US" sz="2800">
                <a:solidFill>
                  <a:srgbClr val="52267C"/>
                </a:solidFill>
                <a:uFillTx/>
                <a:latin typeface="Times New Roman" panose="02020603050405020304" charset="0"/>
                <a:ea typeface="宋体" pitchFamily="2" charset="-122"/>
              </a:rPr>
              <a:t>硫化交联的程度不宜过大，否则橡胶会失去弹性。</a:t>
            </a:r>
            <a:endParaRPr lang="zh-CN" altLang="en-US" sz="2800">
              <a:solidFill>
                <a:srgbClr val="52267C"/>
              </a:solidFill>
              <a:uFillTx/>
              <a:latin typeface="Times New Roman" panose="02020603050405020304" charset="0"/>
              <a:ea typeface="宋体"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12.</a:t>
            </a:r>
            <a:r>
              <a:rPr lang="zh-CN" altLang="en-US">
                <a:sym typeface="+mn-ea"/>
              </a:rPr>
              <a:t>选择性必修</a:t>
            </a:r>
            <a:r>
              <a:rPr lang="en-US" altLang="zh-CN">
                <a:sym typeface="+mn-ea"/>
              </a:rPr>
              <a:t>3-</a:t>
            </a:r>
            <a:r>
              <a:rPr lang="zh-CN" altLang="en-US">
                <a:sym typeface="+mn-ea"/>
              </a:rPr>
              <a:t>关于超分子</a:t>
            </a:r>
            <a:endParaRPr lang="zh-CN" altLang="en-US">
              <a:sym typeface="+mn-ea"/>
            </a:endParaRPr>
          </a:p>
        </p:txBody>
      </p:sp>
      <p:pic>
        <p:nvPicPr>
          <p:cNvPr id="3" name="图片 2"/>
          <p:cNvPicPr>
            <a:picLocks noChangeAspect="1"/>
          </p:cNvPicPr>
          <p:nvPr/>
        </p:nvPicPr>
        <p:blipFill>
          <a:blip r:embed="rId1"/>
          <a:stretch>
            <a:fillRect/>
          </a:stretch>
        </p:blipFill>
        <p:spPr>
          <a:xfrm>
            <a:off x="522605" y="1630045"/>
            <a:ext cx="5391150" cy="2085975"/>
          </a:xfrm>
          <a:prstGeom prst="rect">
            <a:avLst/>
          </a:prstGeom>
        </p:spPr>
      </p:pic>
      <p:sp>
        <p:nvSpPr>
          <p:cNvPr id="12" name="文本框 11"/>
          <p:cNvSpPr txBox="1"/>
          <p:nvPr/>
        </p:nvSpPr>
        <p:spPr>
          <a:xfrm>
            <a:off x="7766050" y="6052820"/>
            <a:ext cx="3870960" cy="368300"/>
          </a:xfrm>
          <a:prstGeom prst="rect">
            <a:avLst/>
          </a:prstGeom>
          <a:noFill/>
        </p:spPr>
        <p:txBody>
          <a:bodyPr wrap="square" rtlCol="0">
            <a:spAutoFit/>
          </a:bodyPr>
          <a:lstStyle/>
          <a:p>
            <a:r>
              <a:rPr lang="zh-CN" altLang="en-US"/>
              <a:t>内容来自人教版选择性必修</a:t>
            </a:r>
            <a:r>
              <a:rPr lang="en-US"/>
              <a:t>2</a:t>
            </a:r>
            <a:r>
              <a:rPr lang="zh-CN" altLang="en-US"/>
              <a:t>：</a:t>
            </a:r>
            <a:r>
              <a:rPr lang="en-US" altLang="zh-CN"/>
              <a:t>102</a:t>
            </a:r>
            <a:endParaRPr lang="en-US" altLang="zh-CN"/>
          </a:p>
        </p:txBody>
      </p:sp>
      <p:sp>
        <p:nvSpPr>
          <p:cNvPr id="9" name="文本框 8"/>
          <p:cNvSpPr txBox="1"/>
          <p:nvPr/>
        </p:nvSpPr>
        <p:spPr>
          <a:xfrm>
            <a:off x="6327775" y="1214120"/>
            <a:ext cx="4064000" cy="398780"/>
          </a:xfrm>
          <a:prstGeom prst="rect">
            <a:avLst/>
          </a:prstGeom>
          <a:noFill/>
        </p:spPr>
        <p:txBody>
          <a:bodyPr wrap="square" rtlCol="0">
            <a:spAutoFit/>
          </a:bodyPr>
          <a:lstStyle/>
          <a:p>
            <a:r>
              <a:rPr lang="zh-CN" altLang="en-US" sz="2000" b="1">
                <a:solidFill>
                  <a:srgbClr val="7030A0"/>
                </a:solidFill>
                <a:latin typeface="宋体" pitchFamily="2" charset="-122"/>
                <a:ea typeface="宋体" pitchFamily="2" charset="-122"/>
              </a:rPr>
              <a:t>词条：</a:t>
            </a:r>
            <a:endParaRPr lang="zh-CN" altLang="en-US" sz="2000" b="1">
              <a:solidFill>
                <a:srgbClr val="7030A0"/>
              </a:solidFill>
              <a:latin typeface="宋体" pitchFamily="2" charset="-122"/>
              <a:ea typeface="宋体" pitchFamily="2" charset="-122"/>
            </a:endParaRPr>
          </a:p>
        </p:txBody>
      </p:sp>
      <p:sp>
        <p:nvSpPr>
          <p:cNvPr id="10" name="文本框 9"/>
          <p:cNvSpPr txBox="1"/>
          <p:nvPr/>
        </p:nvSpPr>
        <p:spPr>
          <a:xfrm>
            <a:off x="6327775" y="1833880"/>
            <a:ext cx="4064000" cy="714296"/>
          </a:xfrm>
          <a:prstGeom prst="roundRect">
            <a:avLst/>
          </a:prstGeom>
        </p:spPr>
        <p:style>
          <a:lnRef idx="0">
            <a:srgbClr val="FFFFFF"/>
          </a:lnRef>
          <a:fillRef idx="1">
            <a:schemeClr val="accent1"/>
          </a:fillRef>
          <a:effectRef idx="0">
            <a:srgbClr val="FFFFFF"/>
          </a:effectRef>
          <a:fontRef idx="minor">
            <a:schemeClr val="lt1"/>
          </a:fontRef>
        </p:style>
        <p:txBody>
          <a:bodyPr wrap="square" rtlCol="0">
            <a:spAutoFit/>
          </a:bodyPr>
          <a:lstStyle/>
          <a:p>
            <a:r>
              <a:rPr lang="zh-CN" altLang="en-US" b="1">
                <a:effectLst/>
                <a:latin typeface="宋体" pitchFamily="2" charset="-122"/>
                <a:ea typeface="宋体" pitchFamily="2" charset="-122"/>
              </a:rPr>
              <a:t>分子通过分子间相互作用（非共价键）形成分子聚集体</a:t>
            </a:r>
            <a:endParaRPr lang="zh-CN" altLang="en-US" b="1">
              <a:effectLst/>
              <a:latin typeface="宋体" pitchFamily="2" charset="-122"/>
              <a:ea typeface="宋体" pitchFamily="2" charset="-122"/>
            </a:endParaRPr>
          </a:p>
        </p:txBody>
      </p:sp>
      <p:sp>
        <p:nvSpPr>
          <p:cNvPr id="11" name="文本框 10"/>
          <p:cNvSpPr txBox="1"/>
          <p:nvPr/>
        </p:nvSpPr>
        <p:spPr>
          <a:xfrm>
            <a:off x="6327775" y="2769235"/>
            <a:ext cx="4064000" cy="408148"/>
          </a:xfrm>
          <a:prstGeom prst="roundRect">
            <a:avLst/>
          </a:prstGeom>
        </p:spPr>
        <p:style>
          <a:lnRef idx="0">
            <a:srgbClr val="FFFFFF"/>
          </a:lnRef>
          <a:fillRef idx="1">
            <a:schemeClr val="accent1"/>
          </a:fillRef>
          <a:effectRef idx="0">
            <a:srgbClr val="FFFFFF"/>
          </a:effectRef>
          <a:fontRef idx="minor">
            <a:schemeClr val="lt1"/>
          </a:fontRef>
        </p:style>
        <p:txBody>
          <a:bodyPr wrap="square" rtlCol="0">
            <a:spAutoFit/>
          </a:bodyPr>
          <a:lstStyle/>
          <a:p>
            <a:r>
              <a:rPr lang="zh-CN" altLang="en-US" b="1">
                <a:effectLst/>
                <a:latin typeface="宋体" pitchFamily="2" charset="-122"/>
                <a:ea typeface="宋体" pitchFamily="2" charset="-122"/>
              </a:rPr>
              <a:t>超分子可以是离子</a:t>
            </a:r>
            <a:endParaRPr lang="zh-CN" altLang="en-US" b="1">
              <a:effectLst/>
              <a:latin typeface="宋体" pitchFamily="2" charset="-122"/>
              <a:ea typeface="宋体" pitchFamily="2" charset="-122"/>
            </a:endParaRPr>
          </a:p>
        </p:txBody>
      </p:sp>
      <p:sp>
        <p:nvSpPr>
          <p:cNvPr id="13" name="文本框 12"/>
          <p:cNvSpPr txBox="1"/>
          <p:nvPr/>
        </p:nvSpPr>
        <p:spPr>
          <a:xfrm>
            <a:off x="6327775" y="3429000"/>
            <a:ext cx="4064000" cy="438074"/>
          </a:xfrm>
          <a:prstGeom prst="roundRect">
            <a:avLst/>
          </a:prstGeom>
        </p:spPr>
        <p:style>
          <a:lnRef idx="0">
            <a:srgbClr val="FFFFFF"/>
          </a:lnRef>
          <a:fillRef idx="1">
            <a:schemeClr val="accent1"/>
          </a:fillRef>
          <a:effectRef idx="0">
            <a:srgbClr val="FFFFFF"/>
          </a:effectRef>
          <a:fontRef idx="minor">
            <a:schemeClr val="lt1"/>
          </a:fontRef>
        </p:style>
        <p:txBody>
          <a:bodyPr wrap="square" rtlCol="0">
            <a:spAutoFit/>
          </a:bodyPr>
          <a:lstStyle/>
          <a:p>
            <a:r>
              <a:rPr lang="zh-CN" altLang="en-US" b="1">
                <a:effectLst/>
                <a:latin typeface="宋体" pitchFamily="2" charset="-122"/>
                <a:ea typeface="宋体" pitchFamily="2" charset="-122"/>
              </a:rPr>
              <a:t>超分子可以有限连接也可以无限连接</a:t>
            </a:r>
            <a:endParaRPr lang="zh-CN" altLang="en-US" b="1">
              <a:effectLst/>
              <a:latin typeface="宋体" pitchFamily="2" charset="-122"/>
              <a:ea typeface="宋体" pitchFamily="2" charset="-122"/>
            </a:endParaRPr>
          </a:p>
        </p:txBody>
      </p:sp>
      <p:sp>
        <p:nvSpPr>
          <p:cNvPr id="14" name="文本框 13"/>
          <p:cNvSpPr txBox="1"/>
          <p:nvPr/>
        </p:nvSpPr>
        <p:spPr>
          <a:xfrm>
            <a:off x="831850" y="3963035"/>
            <a:ext cx="4064000" cy="337185"/>
          </a:xfrm>
          <a:prstGeom prst="rect">
            <a:avLst/>
          </a:prstGeom>
          <a:noFill/>
        </p:spPr>
        <p:txBody>
          <a:bodyPr vert="horz" wrap="square" lIns="91440" tIns="45720" rIns="91440" bIns="45720" rtlCol="0" anchor="t">
            <a:spAutoFit/>
          </a:bodyPr>
          <a:lstStyle/>
          <a:p>
            <a:pPr lvl="0" algn="l">
              <a:buClrTx/>
              <a:buSzTx/>
              <a:buFontTx/>
            </a:pPr>
            <a:r>
              <a:rPr lang="zh-CN" altLang="en-US" sz="2000" b="1">
                <a:solidFill>
                  <a:srgbClr val="7030A0"/>
                </a:solidFill>
                <a:latin typeface="宋体" pitchFamily="2" charset="-122"/>
                <a:ea typeface="宋体" pitchFamily="2" charset="-122"/>
                <a:sym typeface="+mn-ea"/>
              </a:rPr>
              <a:t>超分子两大特性：</a:t>
            </a:r>
            <a:endParaRPr lang="zh-CN" altLang="en-US" sz="2000" b="1">
              <a:solidFill>
                <a:srgbClr val="7030A0"/>
              </a:solidFill>
              <a:latin typeface="宋体" pitchFamily="2" charset="-122"/>
              <a:ea typeface="宋体" pitchFamily="2" charset="-122"/>
              <a:sym typeface="+mn-ea"/>
            </a:endParaRPr>
          </a:p>
        </p:txBody>
      </p:sp>
      <p:sp>
        <p:nvSpPr>
          <p:cNvPr id="15" name="文本框 14"/>
          <p:cNvSpPr txBox="1"/>
          <p:nvPr/>
        </p:nvSpPr>
        <p:spPr>
          <a:xfrm>
            <a:off x="890905" y="4615180"/>
            <a:ext cx="1292860" cy="411176"/>
          </a:xfrm>
          <a:prstGeom prst="roundRect">
            <a:avLst/>
          </a:prstGeom>
        </p:spPr>
        <p:style>
          <a:lnRef idx="0">
            <a:srgbClr val="FFFFFF"/>
          </a:lnRef>
          <a:fillRef idx="1">
            <a:schemeClr val="accent1"/>
          </a:fillRef>
          <a:effectRef idx="0">
            <a:srgbClr val="FFFFFF"/>
          </a:effectRef>
          <a:fontRef idx="minor">
            <a:schemeClr val="lt1"/>
          </a:fontRef>
        </p:style>
        <p:txBody>
          <a:bodyPr wrap="square" rtlCol="0">
            <a:spAutoFit/>
          </a:bodyPr>
          <a:lstStyle/>
          <a:p>
            <a:pPr algn="ctr"/>
            <a:r>
              <a:rPr lang="zh-CN" altLang="en-US" b="1">
                <a:effectLst/>
                <a:latin typeface="宋体" pitchFamily="2" charset="-122"/>
                <a:ea typeface="宋体" pitchFamily="2" charset="-122"/>
              </a:rPr>
              <a:t>分子识别</a:t>
            </a:r>
            <a:endParaRPr lang="zh-CN" altLang="en-US" b="1">
              <a:effectLst/>
              <a:latin typeface="宋体" pitchFamily="2" charset="-122"/>
              <a:ea typeface="宋体" pitchFamily="2" charset="-122"/>
            </a:endParaRPr>
          </a:p>
        </p:txBody>
      </p:sp>
      <p:sp>
        <p:nvSpPr>
          <p:cNvPr id="16" name="文本框 15"/>
          <p:cNvSpPr txBox="1"/>
          <p:nvPr/>
        </p:nvSpPr>
        <p:spPr>
          <a:xfrm>
            <a:off x="2449830" y="4615180"/>
            <a:ext cx="1697990" cy="411072"/>
          </a:xfrm>
          <a:prstGeom prst="roundRect">
            <a:avLst/>
          </a:prstGeom>
        </p:spPr>
        <p:style>
          <a:lnRef idx="0">
            <a:srgbClr val="FFFFFF"/>
          </a:lnRef>
          <a:fillRef idx="1">
            <a:schemeClr val="accent1"/>
          </a:fillRef>
          <a:effectRef idx="0">
            <a:srgbClr val="FFFFFF"/>
          </a:effectRef>
          <a:fontRef idx="minor">
            <a:schemeClr val="lt1"/>
          </a:fontRef>
        </p:style>
        <p:txBody>
          <a:bodyPr wrap="square" rtlCol="0">
            <a:spAutoFit/>
          </a:bodyPr>
          <a:lstStyle/>
          <a:p>
            <a:pPr algn="ctr"/>
            <a:r>
              <a:rPr lang="zh-CN" altLang="en-US" b="1">
                <a:effectLst/>
                <a:latin typeface="宋体" pitchFamily="2" charset="-122"/>
                <a:ea typeface="宋体" pitchFamily="2" charset="-122"/>
              </a:rPr>
              <a:t>分子自组装</a:t>
            </a:r>
            <a:endParaRPr lang="zh-CN" altLang="en-US" b="1">
              <a:effectLst/>
              <a:latin typeface="宋体" pitchFamily="2" charset="-122"/>
              <a:ea typeface="宋体"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6569183" y="896810"/>
            <a:ext cx="4961178" cy="521970"/>
          </a:xfrm>
          <a:prstGeom prst="rect">
            <a:avLst/>
          </a:prstGeom>
          <a:noFill/>
        </p:spPr>
        <p:txBody>
          <a:bodyPr wrap="square" rtlCol="0" anchor="t">
            <a:spAutoFit/>
          </a:bodyPr>
          <a:lstStyle/>
          <a:p>
            <a:r>
              <a:rPr lang="zh-CN" altLang="en-US" sz="2800" b="1">
                <a:solidFill>
                  <a:srgbClr val="FF0000"/>
                </a:solidFill>
                <a:latin typeface="Times New Roman" panose="02020603050405020304"/>
                <a:ea typeface="华文中宋" panose="02010600040101010101" pitchFamily="2" charset="-122"/>
                <a:cs typeface="Times New Roman" panose="02020603050405020304" charset="0"/>
                <a:sym typeface="+mn-ea"/>
              </a:rPr>
              <a:t> </a:t>
            </a:r>
            <a:endParaRPr lang="en-US" altLang="zh-CN" sz="2800" b="1" baseline="-25000">
              <a:solidFill>
                <a:srgbClr val="FF0000"/>
              </a:solidFill>
              <a:latin typeface="Times New Roman" panose="02020603050405020304"/>
              <a:ea typeface="华文中宋" panose="02010600040101010101" pitchFamily="2" charset="-122"/>
              <a:cs typeface="Times New Roman" panose="02020603050405020304" charset="0"/>
              <a:sym typeface="+mn-ea"/>
            </a:endParaRPr>
          </a:p>
        </p:txBody>
      </p:sp>
      <p:sp>
        <p:nvSpPr>
          <p:cNvPr id="10" name="文本框 9"/>
          <p:cNvSpPr txBox="1"/>
          <p:nvPr>
            <p:custDataLst>
              <p:tags r:id="rId2"/>
            </p:custDataLst>
          </p:nvPr>
        </p:nvSpPr>
        <p:spPr>
          <a:xfrm>
            <a:off x="1397412" y="2683415"/>
            <a:ext cx="309880" cy="284480"/>
          </a:xfrm>
          <a:prstGeom prst="rect">
            <a:avLst/>
          </a:prstGeom>
          <a:noFill/>
        </p:spPr>
        <p:txBody>
          <a:bodyPr wrap="none" rtlCol="0" anchor="ctr">
            <a:spAutoFit/>
          </a:bodyPr>
          <a:lstStyle/>
          <a:p>
            <a:pPr>
              <a:lnSpc>
                <a:spcPct val="120000"/>
              </a:lnSpc>
            </a:pPr>
            <a:endParaRPr lang="zh-CN" altLang="en-US" sz="1045">
              <a:latin typeface="Times New Roman" panose="02020603050405020304"/>
              <a:ea typeface="华文中宋" panose="02010600040101010101" pitchFamily="2" charset="-122"/>
              <a:cs typeface="Times New Roman" panose="02020603050405020304" charset="0"/>
            </a:endParaRPr>
          </a:p>
        </p:txBody>
      </p:sp>
      <p:pic>
        <p:nvPicPr>
          <p:cNvPr id="11" name="图片 10"/>
          <p:cNvPicPr>
            <a:picLocks noChangeAspect="1"/>
          </p:cNvPicPr>
          <p:nvPr>
            <p:custDataLst>
              <p:tags r:id="rId3"/>
            </p:custDataLst>
          </p:nvPr>
        </p:nvPicPr>
        <p:blipFill>
          <a:blip r:embed="rId4">
            <a:lum bright="-6000"/>
          </a:blip>
          <a:stretch>
            <a:fillRect/>
          </a:stretch>
        </p:blipFill>
        <p:spPr>
          <a:xfrm>
            <a:off x="608965" y="1835785"/>
            <a:ext cx="1443355" cy="1656715"/>
          </a:xfrm>
          <a:prstGeom prst="rect">
            <a:avLst/>
          </a:prstGeom>
        </p:spPr>
      </p:pic>
      <p:pic>
        <p:nvPicPr>
          <p:cNvPr id="17" name="图片 16"/>
          <p:cNvPicPr>
            <a:picLocks noChangeAspect="1"/>
          </p:cNvPicPr>
          <p:nvPr>
            <p:custDataLst>
              <p:tags r:id="rId5"/>
            </p:custDataLst>
          </p:nvPr>
        </p:nvPicPr>
        <p:blipFill>
          <a:blip r:embed="rId6"/>
          <a:stretch>
            <a:fillRect/>
          </a:stretch>
        </p:blipFill>
        <p:spPr>
          <a:xfrm>
            <a:off x="3349161" y="1794215"/>
            <a:ext cx="1334139" cy="1334139"/>
          </a:xfrm>
          <a:prstGeom prst="rect">
            <a:avLst/>
          </a:prstGeom>
        </p:spPr>
      </p:pic>
      <p:pic>
        <p:nvPicPr>
          <p:cNvPr id="18" name="图片 17"/>
          <p:cNvPicPr>
            <a:picLocks noChangeAspect="1"/>
          </p:cNvPicPr>
          <p:nvPr>
            <p:custDataLst>
              <p:tags r:id="rId7"/>
            </p:custDataLst>
          </p:nvPr>
        </p:nvPicPr>
        <p:blipFill>
          <a:blip r:embed="rId8"/>
          <a:stretch>
            <a:fillRect/>
          </a:stretch>
        </p:blipFill>
        <p:spPr>
          <a:xfrm rot="16200000">
            <a:off x="3386442" y="3964572"/>
            <a:ext cx="1371515" cy="1471477"/>
          </a:xfrm>
          <a:prstGeom prst="rect">
            <a:avLst/>
          </a:prstGeom>
        </p:spPr>
      </p:pic>
      <p:sp>
        <p:nvSpPr>
          <p:cNvPr id="19" name="文本框 18"/>
          <p:cNvSpPr txBox="1"/>
          <p:nvPr>
            <p:custDataLst>
              <p:tags r:id="rId9"/>
            </p:custDataLst>
          </p:nvPr>
        </p:nvSpPr>
        <p:spPr>
          <a:xfrm>
            <a:off x="3553536" y="3039113"/>
            <a:ext cx="709930" cy="534035"/>
          </a:xfrm>
          <a:prstGeom prst="rect">
            <a:avLst/>
          </a:prstGeom>
          <a:noFill/>
        </p:spPr>
        <p:txBody>
          <a:bodyPr wrap="square" rtlCol="0" anchor="ctr">
            <a:spAutoFit/>
          </a:bodyPr>
          <a:lstStyle/>
          <a:p>
            <a:pPr>
              <a:lnSpc>
                <a:spcPct val="120000"/>
              </a:lnSpc>
            </a:pPr>
            <a:r>
              <a:rPr lang="zh-CN" altLang="en-US" sz="2395">
                <a:latin typeface="Times New Roman" panose="02020603050405020304"/>
                <a:ea typeface="华文中宋" panose="02010600040101010101" pitchFamily="2" charset="-122"/>
                <a:cs typeface="Times New Roman" panose="02020603050405020304" charset="0"/>
              </a:rPr>
              <a:t> </a:t>
            </a:r>
            <a:r>
              <a:rPr lang="en-US" altLang="zh-CN" sz="2395">
                <a:latin typeface="Times New Roman" panose="02020603050405020304"/>
                <a:ea typeface="华文中宋" panose="02010600040101010101" pitchFamily="2" charset="-122"/>
                <a:cs typeface="Times New Roman" panose="02020603050405020304" charset="0"/>
              </a:rPr>
              <a:t>C</a:t>
            </a:r>
            <a:r>
              <a:rPr lang="en-US" altLang="zh-CN" sz="2395" baseline="-25000">
                <a:latin typeface="Times New Roman" panose="02020603050405020304"/>
                <a:ea typeface="华文中宋" panose="02010600040101010101" pitchFamily="2" charset="-122"/>
                <a:cs typeface="Times New Roman" panose="02020603050405020304" charset="0"/>
              </a:rPr>
              <a:t>60 </a:t>
            </a:r>
            <a:endParaRPr lang="en-US" altLang="zh-CN" sz="2395" baseline="-25000">
              <a:latin typeface="Times New Roman" panose="02020603050405020304"/>
              <a:ea typeface="华文中宋" panose="02010600040101010101" pitchFamily="2" charset="-122"/>
              <a:cs typeface="Times New Roman" panose="02020603050405020304" charset="0"/>
            </a:endParaRPr>
          </a:p>
        </p:txBody>
      </p:sp>
      <p:sp>
        <p:nvSpPr>
          <p:cNvPr id="20" name="文本框 19"/>
          <p:cNvSpPr txBox="1"/>
          <p:nvPr>
            <p:custDataLst>
              <p:tags r:id="rId10"/>
            </p:custDataLst>
          </p:nvPr>
        </p:nvSpPr>
        <p:spPr>
          <a:xfrm>
            <a:off x="3741574" y="5361817"/>
            <a:ext cx="660400" cy="534035"/>
          </a:xfrm>
          <a:prstGeom prst="rect">
            <a:avLst/>
          </a:prstGeom>
          <a:noFill/>
        </p:spPr>
        <p:txBody>
          <a:bodyPr wrap="square" rtlCol="0" anchor="ctr">
            <a:spAutoFit/>
          </a:bodyPr>
          <a:lstStyle/>
          <a:p>
            <a:pPr>
              <a:lnSpc>
                <a:spcPct val="120000"/>
              </a:lnSpc>
            </a:pPr>
            <a:r>
              <a:rPr lang="zh-CN" altLang="en-US" sz="2395">
                <a:latin typeface="Times New Roman" panose="02020603050405020304"/>
                <a:ea typeface="华文中宋" panose="02010600040101010101" pitchFamily="2" charset="-122"/>
                <a:cs typeface="Times New Roman" panose="02020603050405020304" charset="0"/>
              </a:rPr>
              <a:t> </a:t>
            </a:r>
            <a:r>
              <a:rPr lang="en-US" altLang="zh-CN" sz="2395">
                <a:latin typeface="Times New Roman" panose="02020603050405020304"/>
                <a:ea typeface="华文中宋" panose="02010600040101010101" pitchFamily="2" charset="-122"/>
                <a:cs typeface="Times New Roman" panose="02020603050405020304" charset="0"/>
              </a:rPr>
              <a:t>C</a:t>
            </a:r>
            <a:r>
              <a:rPr lang="en-US" altLang="zh-CN" sz="2395" baseline="-25000">
                <a:latin typeface="Times New Roman" panose="02020603050405020304"/>
                <a:ea typeface="华文中宋" panose="02010600040101010101" pitchFamily="2" charset="-122"/>
                <a:cs typeface="Times New Roman" panose="02020603050405020304" charset="0"/>
              </a:rPr>
              <a:t>70</a:t>
            </a:r>
            <a:endParaRPr lang="en-US" altLang="zh-CN" sz="2395" baseline="-25000">
              <a:latin typeface="Times New Roman" panose="02020603050405020304"/>
              <a:ea typeface="华文中宋" panose="02010600040101010101" pitchFamily="2" charset="-122"/>
              <a:cs typeface="Times New Roman" panose="02020603050405020304" charset="0"/>
            </a:endParaRPr>
          </a:p>
        </p:txBody>
      </p:sp>
      <p:pic>
        <p:nvPicPr>
          <p:cNvPr id="21" name="图片 20"/>
          <p:cNvPicPr>
            <a:picLocks noChangeAspect="1"/>
          </p:cNvPicPr>
          <p:nvPr>
            <p:custDataLst>
              <p:tags r:id="rId11"/>
            </p:custDataLst>
          </p:nvPr>
        </p:nvPicPr>
        <p:blipFill>
          <a:blip r:embed="rId12">
            <a:lum bright="6000"/>
          </a:blip>
          <a:stretch>
            <a:fillRect/>
          </a:stretch>
        </p:blipFill>
        <p:spPr>
          <a:xfrm>
            <a:off x="5484652" y="1667215"/>
            <a:ext cx="6180982" cy="4343872"/>
          </a:xfrm>
          <a:prstGeom prst="rect">
            <a:avLst/>
          </a:prstGeom>
          <a:noFill/>
        </p:spPr>
      </p:pic>
      <p:sp>
        <p:nvSpPr>
          <p:cNvPr id="25" name="椭圆 24"/>
          <p:cNvSpPr/>
          <p:nvPr>
            <p:custDataLst>
              <p:tags r:id="rId13"/>
            </p:custDataLst>
          </p:nvPr>
        </p:nvSpPr>
        <p:spPr>
          <a:xfrm>
            <a:off x="8601710" y="1934845"/>
            <a:ext cx="1064895" cy="1108710"/>
          </a:xfrm>
          <a:prstGeom prst="ellipse">
            <a:avLst/>
          </a:prstGeom>
          <a:noFill/>
          <a:ln w="28575">
            <a:solidFill>
              <a:srgbClr val="FF0000"/>
            </a:solidFill>
            <a:prstDash val="soli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latin typeface="Times New Roman" panose="02020603050405020304"/>
              <a:ea typeface="华文中宋" panose="02010600040101010101" pitchFamily="2" charset="-122"/>
              <a:cs typeface="Times New Roman" panose="02020603050405020304" charset="0"/>
            </a:endParaRPr>
          </a:p>
        </p:txBody>
      </p:sp>
      <p:pic>
        <p:nvPicPr>
          <p:cNvPr id="12" name="图片 11"/>
          <p:cNvPicPr>
            <a:picLocks noChangeAspect="1"/>
          </p:cNvPicPr>
          <p:nvPr>
            <p:custDataLst>
              <p:tags r:id="rId14"/>
            </p:custDataLst>
          </p:nvPr>
        </p:nvPicPr>
        <p:blipFill>
          <a:blip r:embed="rId15">
            <a:clrChange>
              <a:clrFrom>
                <a:srgbClr val="FFFFFF"/>
              </a:clrFrom>
              <a:clrTo>
                <a:srgbClr val="FFFFFF">
                  <a:alpha val="0"/>
                </a:srgbClr>
              </a:clrTo>
            </a:clrChange>
            <a:extLst>
              <a:ext uri="{BEBA8EAE-BF5A-486C-A8C5-ECC9F3942E4B}">
                <a14:imgProps xmlns:a14="http://schemas.microsoft.com/office/drawing/2010/main">
                  <a14:imgLayer r:embed="rId16">
                    <a14:imgEffect>
                      <a14:sharpenSoften amount="25000"/>
                    </a14:imgEffect>
                  </a14:imgLayer>
                </a14:imgProps>
              </a:ext>
            </a:extLst>
          </a:blip>
          <a:stretch>
            <a:fillRect/>
          </a:stretch>
        </p:blipFill>
        <p:spPr>
          <a:xfrm>
            <a:off x="529483" y="3934797"/>
            <a:ext cx="2483518" cy="1569875"/>
          </a:xfrm>
          <a:prstGeom prst="rect">
            <a:avLst/>
          </a:prstGeom>
          <a:noFill/>
        </p:spPr>
      </p:pic>
      <p:sp>
        <p:nvSpPr>
          <p:cNvPr id="2" name="矩形 1"/>
          <p:cNvSpPr/>
          <p:nvPr>
            <p:custDataLst>
              <p:tags r:id="rId17"/>
            </p:custDataLst>
          </p:nvPr>
        </p:nvSpPr>
        <p:spPr>
          <a:xfrm>
            <a:off x="608956" y="1207382"/>
            <a:ext cx="5199380" cy="460375"/>
          </a:xfrm>
          <a:prstGeom prst="rect">
            <a:avLst/>
          </a:prstGeom>
        </p:spPr>
        <p:txBody>
          <a:bodyPr wrap="none">
            <a:spAutoFit/>
          </a:bodyPr>
          <a:lstStyle/>
          <a:p>
            <a:pPr lvl="0" algn="l"/>
            <a:r>
              <a:rPr lang="zh-CN" altLang="en-US" sz="2400" b="1" smtClean="0">
                <a:solidFill>
                  <a:srgbClr val="7030A0"/>
                </a:solidFill>
                <a:uFillTx/>
                <a:latin typeface="Times New Roman" panose="02020603050405020304" charset="0"/>
                <a:ea typeface="宋体" pitchFamily="2" charset="-122"/>
                <a:cs typeface="Times New Roman" panose="02020603050405020304" charset="0"/>
                <a:sym typeface="+mn-ea"/>
              </a:rPr>
              <a:t>分子识别</a:t>
            </a:r>
            <a:r>
              <a:rPr lang="zh-CN" altLang="en-US" sz="2400" b="1">
                <a:solidFill>
                  <a:srgbClr val="7030A0"/>
                </a:solidFill>
                <a:uFillTx/>
                <a:latin typeface="Times New Roman" panose="02020603050405020304" charset="0"/>
                <a:ea typeface="宋体" pitchFamily="2" charset="-122"/>
                <a:cs typeface="Times New Roman" panose="02020603050405020304" charset="0"/>
                <a:sym typeface="+mn-ea"/>
              </a:rPr>
              <a:t>：</a:t>
            </a:r>
            <a:r>
              <a:rPr lang="en-US" altLang="zh-CN" sz="2400" b="1">
                <a:solidFill>
                  <a:srgbClr val="7030A0"/>
                </a:solidFill>
                <a:uFillTx/>
                <a:latin typeface="Times New Roman" panose="02020603050405020304" charset="0"/>
                <a:ea typeface="宋体" pitchFamily="2" charset="-122"/>
                <a:cs typeface="Times New Roman" panose="02020603050405020304" charset="0"/>
                <a:sym typeface="+mn-ea"/>
              </a:rPr>
              <a:t>a. </a:t>
            </a:r>
            <a:r>
              <a:rPr lang="zh-CN" altLang="en-US" sz="2400" b="1">
                <a:solidFill>
                  <a:srgbClr val="7030A0"/>
                </a:solidFill>
                <a:uFillTx/>
                <a:latin typeface="Times New Roman" panose="02020603050405020304" charset="0"/>
                <a:ea typeface="宋体" pitchFamily="2" charset="-122"/>
                <a:sym typeface="+mn-ea"/>
              </a:rPr>
              <a:t>“杯酚”</a:t>
            </a:r>
            <a:r>
              <a:rPr lang="zh-CN" altLang="en-US" sz="2400" b="1" smtClean="0">
                <a:solidFill>
                  <a:srgbClr val="7030A0"/>
                </a:solidFill>
                <a:uFillTx/>
                <a:latin typeface="Times New Roman" panose="02020603050405020304" charset="0"/>
                <a:ea typeface="宋体" pitchFamily="2" charset="-122"/>
                <a:cs typeface="Times New Roman" panose="02020603050405020304" charset="0"/>
                <a:sym typeface="+mn-ea"/>
              </a:rPr>
              <a:t>分离 </a:t>
            </a:r>
            <a:r>
              <a:rPr lang="en-US" altLang="zh-CN" sz="2400" b="1">
                <a:solidFill>
                  <a:srgbClr val="7030A0"/>
                </a:solidFill>
                <a:uFillTx/>
                <a:latin typeface="Times New Roman" panose="02020603050405020304" charset="0"/>
                <a:ea typeface="宋体" pitchFamily="2" charset="-122"/>
                <a:cs typeface="Times New Roman" panose="02020603050405020304" charset="0"/>
                <a:sym typeface="+mn-ea"/>
              </a:rPr>
              <a:t>C</a:t>
            </a:r>
            <a:r>
              <a:rPr lang="en-US" altLang="zh-CN" sz="2400" b="1" baseline="-25000">
                <a:solidFill>
                  <a:srgbClr val="7030A0"/>
                </a:solidFill>
                <a:uFillTx/>
                <a:latin typeface="Times New Roman" panose="02020603050405020304" charset="0"/>
                <a:ea typeface="宋体" pitchFamily="2" charset="-122"/>
                <a:cs typeface="Times New Roman" panose="02020603050405020304" charset="0"/>
                <a:sym typeface="+mn-ea"/>
              </a:rPr>
              <a:t>60 </a:t>
            </a:r>
            <a:r>
              <a:rPr lang="zh-CN" altLang="en-US" sz="2400" b="1">
                <a:solidFill>
                  <a:srgbClr val="7030A0"/>
                </a:solidFill>
                <a:uFillTx/>
                <a:latin typeface="Times New Roman" panose="02020603050405020304" charset="0"/>
                <a:ea typeface="宋体" pitchFamily="2" charset="-122"/>
                <a:cs typeface="Times New Roman" panose="02020603050405020304" charset="0"/>
                <a:sym typeface="+mn-ea"/>
              </a:rPr>
              <a:t>和 </a:t>
            </a:r>
            <a:r>
              <a:rPr lang="en-US" altLang="zh-CN" sz="2400" b="1">
                <a:solidFill>
                  <a:srgbClr val="7030A0"/>
                </a:solidFill>
                <a:uFillTx/>
                <a:latin typeface="Times New Roman" panose="02020603050405020304" charset="0"/>
                <a:ea typeface="宋体" pitchFamily="2" charset="-122"/>
                <a:cs typeface="Times New Roman" panose="02020603050405020304" charset="0"/>
                <a:sym typeface="+mn-ea"/>
              </a:rPr>
              <a:t>C</a:t>
            </a:r>
            <a:r>
              <a:rPr lang="en-US" altLang="zh-CN" sz="2400" b="1" baseline="-25000">
                <a:solidFill>
                  <a:srgbClr val="7030A0"/>
                </a:solidFill>
                <a:uFillTx/>
                <a:latin typeface="Times New Roman" panose="02020603050405020304" charset="0"/>
                <a:ea typeface="宋体" pitchFamily="2" charset="-122"/>
                <a:cs typeface="Times New Roman" panose="02020603050405020304" charset="0"/>
                <a:sym typeface="+mn-ea"/>
              </a:rPr>
              <a:t>70</a:t>
            </a:r>
            <a:endParaRPr lang="en-US" altLang="zh-CN" sz="2400" b="1" baseline="-25000">
              <a:solidFill>
                <a:srgbClr val="7030A0"/>
              </a:solidFill>
              <a:uFillTx/>
              <a:latin typeface="Times New Roman" panose="02020603050405020304" charset="0"/>
              <a:ea typeface="宋体" pitchFamily="2" charset="-122"/>
              <a:cs typeface="Times New Roman" panose="02020603050405020304" charset="0"/>
              <a:sym typeface="+mn-ea"/>
            </a:endParaRPr>
          </a:p>
        </p:txBody>
      </p:sp>
      <p:sp>
        <p:nvSpPr>
          <p:cNvPr id="4" name="圆角矩形标注 3"/>
          <p:cNvSpPr/>
          <p:nvPr>
            <p:custDataLst>
              <p:tags r:id="rId18"/>
            </p:custDataLst>
          </p:nvPr>
        </p:nvSpPr>
        <p:spPr>
          <a:xfrm>
            <a:off x="4906835" y="3842123"/>
            <a:ext cx="5242677" cy="1069557"/>
          </a:xfrm>
          <a:prstGeom prst="wedgeRoundRectCallout">
            <a:avLst>
              <a:gd name="adj1" fmla="val 27772"/>
              <a:gd name="adj2" fmla="val -126002"/>
              <a:gd name="adj3" fmla="val 16667"/>
            </a:avLst>
          </a:prstGeom>
        </p:spPr>
        <p:style>
          <a:lnRef idx="0">
            <a:srgbClr val="FFFFFF"/>
          </a:lnRef>
          <a:fillRef idx="1">
            <a:schemeClr val="accent1"/>
          </a:fillRef>
          <a:effectRef idx="0">
            <a:srgbClr val="FFFFFF"/>
          </a:effectRef>
          <a:fontRef idx="minor">
            <a:schemeClr val="lt1"/>
          </a:fontRef>
        </p:style>
        <p:txBody>
          <a:bodyPr rtlCol="0" anchor="ctr"/>
          <a:lstStyle/>
          <a:p>
            <a:pPr lvl="0">
              <a:lnSpc>
                <a:spcPct val="120000"/>
              </a:lnSpc>
            </a:pPr>
            <a:r>
              <a:rPr lang="zh-CN" altLang="en-US" sz="2800" b="1">
                <a:solidFill>
                  <a:schemeClr val="bg1"/>
                </a:solidFill>
                <a:latin typeface="Times New Roman" panose="02020603050405020304" charset="0"/>
                <a:ea typeface="宋体" pitchFamily="2" charset="-122"/>
              </a:rPr>
              <a:t>杯酚与</a:t>
            </a:r>
            <a:r>
              <a:rPr lang="en-US" altLang="zh-CN" sz="2800" b="1">
                <a:solidFill>
                  <a:schemeClr val="bg1"/>
                </a:solidFill>
                <a:latin typeface="Times New Roman" panose="02020603050405020304" charset="0"/>
                <a:ea typeface="宋体" pitchFamily="2" charset="-122"/>
              </a:rPr>
              <a:t>C</a:t>
            </a:r>
            <a:r>
              <a:rPr lang="en-US" altLang="zh-CN" sz="2800" b="1" baseline="-25000">
                <a:solidFill>
                  <a:schemeClr val="bg1"/>
                </a:solidFill>
                <a:latin typeface="Times New Roman" panose="02020603050405020304" charset="0"/>
                <a:ea typeface="宋体" pitchFamily="2" charset="-122"/>
              </a:rPr>
              <a:t>60</a:t>
            </a:r>
            <a:r>
              <a:rPr lang="zh-CN" altLang="en-US" sz="2800" b="1">
                <a:solidFill>
                  <a:schemeClr val="bg1"/>
                </a:solidFill>
                <a:latin typeface="Times New Roman" panose="02020603050405020304" charset="0"/>
                <a:ea typeface="宋体" pitchFamily="2" charset="-122"/>
              </a:rPr>
              <a:t>通过范德华力相结合，通过尺寸匹配实现分子识别</a:t>
            </a:r>
            <a:endParaRPr lang="zh-CN" altLang="en-US" sz="2800" b="1">
              <a:solidFill>
                <a:schemeClr val="bg1"/>
              </a:solidFill>
              <a:latin typeface="Times New Roman" panose="02020603050405020304" charset="0"/>
              <a:ea typeface="宋体" pitchFamily="2" charset="-122"/>
            </a:endParaRPr>
          </a:p>
        </p:txBody>
      </p:sp>
      <p:sp>
        <p:nvSpPr>
          <p:cNvPr id="3" name="标题 1"/>
          <p:cNvSpPr>
            <a:spLocks noGrp="1"/>
          </p:cNvSpPr>
          <p:nvPr/>
        </p:nvSpPr>
        <p:spPr>
          <a:xfrm>
            <a:off x="695960" y="360000"/>
            <a:ext cx="10800000" cy="720000"/>
          </a:xfrm>
          <a:prstGeom prst="rect">
            <a:avLst/>
          </a:prstGeom>
        </p:spPr>
        <p:txBody>
          <a:bodyPr vert="horz" wrap="square" lIns="0" tIns="0" rIns="0" bIns="0" rtlCol="0" anchor="b">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r>
              <a:rPr lang="en-US" altLang="zh-CN">
                <a:sym typeface="+mn-ea"/>
              </a:rPr>
              <a:t>12.</a:t>
            </a:r>
            <a:r>
              <a:rPr lang="zh-CN" altLang="en-US">
                <a:sym typeface="+mn-ea"/>
              </a:rPr>
              <a:t>选择性必修</a:t>
            </a:r>
            <a:r>
              <a:rPr lang="en-US" altLang="zh-CN">
                <a:sym typeface="+mn-ea"/>
              </a:rPr>
              <a:t>3-</a:t>
            </a:r>
            <a:r>
              <a:rPr lang="zh-CN" altLang="en-US">
                <a:sym typeface="+mn-ea"/>
              </a:rPr>
              <a:t>关于超分子</a:t>
            </a:r>
            <a:endParaRPr lang="zh-CN" altLang="en-US">
              <a:sym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5" grpId="0" bldLvl="0" animBg="1"/>
      <p:bldP spid="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p:txBody>
          <a:bodyPr/>
          <a:lstStyle/>
          <a:p>
            <a:r>
              <a:rPr lang="zh-CN" altLang="zh-CN"/>
              <a:t>回归课本</a:t>
            </a:r>
            <a:endParaRPr lang="zh-CN" altLang="zh-CN"/>
          </a:p>
        </p:txBody>
      </p:sp>
      <p:sp>
        <p:nvSpPr>
          <p:cNvPr id="6" name="节编号"/>
          <p:cNvSpPr>
            <a:spLocks noGrp="1"/>
          </p:cNvSpPr>
          <p:nvPr>
            <p:ph type="body" sz="quarter" idx="13"/>
            <p:custDataLst>
              <p:tags r:id="rId2"/>
            </p:custDataLst>
          </p:nvPr>
        </p:nvSpPr>
        <p:spPr/>
        <p:txBody>
          <a:bodyPr>
            <a:normAutofit lnSpcReduction="20000"/>
          </a:bodyPr>
          <a:lstStyle/>
          <a:p>
            <a:r>
              <a:rPr lang="en-US" altLang="zh-CN"/>
              <a:t>PART</a:t>
            </a:r>
            <a:r>
              <a:rPr lang="zh-CN" altLang="en-US"/>
              <a:t>01</a:t>
            </a:r>
            <a:endParaRPr lang="zh-CN" altLang="en-US"/>
          </a:p>
        </p:txBody>
      </p:sp>
    </p:spTree>
    <p:custDataLst>
      <p:tags r:id="rId3"/>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文本框 4"/>
          <p:cNvSpPr/>
          <p:nvPr>
            <p:custDataLst>
              <p:tags r:id="rId1"/>
            </p:custDataLst>
          </p:nvPr>
        </p:nvSpPr>
        <p:spPr>
          <a:xfrm>
            <a:off x="661670" y="1696720"/>
            <a:ext cx="9907905" cy="977265"/>
          </a:xfrm>
          <a:prstGeom prst="rect">
            <a:avLst/>
          </a:prstGeom>
          <a:noFill/>
          <a:ln>
            <a:noFill/>
            <a:miter lim="800000"/>
          </a:ln>
        </p:spPr>
        <p:txBody>
          <a:bodyPr wrap="square" anchor="t" anchorCtr="0">
            <a:spAutoFit/>
            <a:scene3d>
              <a:camera prst="orthographicFront"/>
              <a:lightRig rig="threePt" dir="t"/>
            </a:scene3d>
          </a:bodyPr>
          <a:lstStyle>
            <a:defPPr>
              <a:defRPr lang="en-US"/>
            </a:defPPr>
            <a:lvl1pPr marL="0" indent="0" algn="l" defTabSz="9144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Arial" panose="020B0604020202020204" pitchFamily="34" charset="0"/>
                <a:ea typeface="微软雅黑" panose="020B0503020204020204" charset="-122"/>
              </a:defRPr>
            </a:lvl5pPr>
          </a:lstStyle>
          <a:p>
            <a:pPr lvl="0">
              <a:lnSpc>
                <a:spcPct val="120000"/>
              </a:lnSpc>
              <a:buFont typeface="Wingdings" panose="05000000000000000000" pitchFamily="2" charset="2"/>
            </a:pPr>
            <a:r>
              <a:rPr lang="zh-CN" altLang="en-US" sz="2400" b="1" smtClean="0">
                <a:solidFill>
                  <a:schemeClr val="tx1"/>
                </a:solidFill>
                <a:latin typeface="Times New Roman" panose="02020603050405020304" charset="0"/>
                <a:ea typeface="宋体" pitchFamily="2" charset="-122"/>
              </a:rPr>
              <a:t>冠醚</a:t>
            </a:r>
            <a:r>
              <a:rPr lang="zh-CN" altLang="en-US" sz="2400" b="1">
                <a:solidFill>
                  <a:schemeClr val="tx1"/>
                </a:solidFill>
                <a:latin typeface="Times New Roman" panose="02020603050405020304" charset="0"/>
                <a:ea typeface="宋体" pitchFamily="2" charset="-122"/>
              </a:rPr>
              <a:t>是皇冠状的分子，有不同大小的空穴，能与正离子，尤其是碱金属离子络</a:t>
            </a:r>
            <a:r>
              <a:rPr lang="zh-CN" altLang="en-US" sz="2400" b="1" smtClean="0">
                <a:solidFill>
                  <a:schemeClr val="tx1"/>
                </a:solidFill>
                <a:latin typeface="Times New Roman" panose="02020603050405020304" charset="0"/>
                <a:ea typeface="宋体" pitchFamily="2" charset="-122"/>
              </a:rPr>
              <a:t>合</a:t>
            </a:r>
            <a:endParaRPr lang="zh-CN" altLang="en-US" sz="2400" b="1" smtClean="0">
              <a:solidFill>
                <a:schemeClr val="tx1"/>
              </a:solidFill>
              <a:latin typeface="Times New Roman" panose="02020603050405020304" charset="0"/>
              <a:ea typeface="宋体" pitchFamily="2" charset="-122"/>
            </a:endParaRPr>
          </a:p>
        </p:txBody>
      </p:sp>
      <p:sp>
        <p:nvSpPr>
          <p:cNvPr id="3" name="标题 1"/>
          <p:cNvSpPr>
            <a:spLocks noGrp="1"/>
          </p:cNvSpPr>
          <p:nvPr/>
        </p:nvSpPr>
        <p:spPr>
          <a:xfrm>
            <a:off x="695960" y="360000"/>
            <a:ext cx="10800000" cy="720000"/>
          </a:xfrm>
          <a:prstGeom prst="rect">
            <a:avLst/>
          </a:prstGeom>
        </p:spPr>
        <p:txBody>
          <a:bodyPr vert="horz" wrap="square" lIns="0" tIns="0" rIns="0" bIns="0" rtlCol="0" anchor="b">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r>
              <a:rPr lang="en-US" altLang="zh-CN">
                <a:sym typeface="+mn-ea"/>
              </a:rPr>
              <a:t>12.</a:t>
            </a:r>
            <a:r>
              <a:rPr lang="zh-CN" altLang="en-US">
                <a:sym typeface="+mn-ea"/>
              </a:rPr>
              <a:t>选择性必修</a:t>
            </a:r>
            <a:r>
              <a:rPr lang="en-US" altLang="zh-CN">
                <a:sym typeface="+mn-ea"/>
              </a:rPr>
              <a:t>3-</a:t>
            </a:r>
            <a:r>
              <a:rPr lang="zh-CN" altLang="en-US">
                <a:sym typeface="+mn-ea"/>
              </a:rPr>
              <a:t>关于超分子</a:t>
            </a:r>
            <a:endParaRPr lang="zh-CN" altLang="en-US">
              <a:sym typeface="+mn-ea"/>
            </a:endParaRPr>
          </a:p>
        </p:txBody>
      </p:sp>
      <p:sp>
        <p:nvSpPr>
          <p:cNvPr id="2" name="矩形 1"/>
          <p:cNvSpPr/>
          <p:nvPr>
            <p:custDataLst>
              <p:tags r:id="rId2"/>
            </p:custDataLst>
          </p:nvPr>
        </p:nvSpPr>
        <p:spPr>
          <a:xfrm>
            <a:off x="608956" y="1207382"/>
            <a:ext cx="5080000" cy="460375"/>
          </a:xfrm>
          <a:prstGeom prst="rect">
            <a:avLst/>
          </a:prstGeom>
        </p:spPr>
        <p:txBody>
          <a:bodyPr wrap="none">
            <a:spAutoFit/>
          </a:bodyPr>
          <a:lstStyle/>
          <a:p>
            <a:pPr algn="l" eaLnBrk="1" fontAlgn="auto" latinLnBrk="0" hangingPunct="1">
              <a:lnSpc>
                <a:spcPct val="100000"/>
              </a:lnSpc>
            </a:pPr>
            <a:r>
              <a:rPr lang="zh-CN" altLang="en-US" sz="2400" b="1" smtClean="0">
                <a:solidFill>
                  <a:srgbClr val="7030A0"/>
                </a:solidFill>
                <a:uFillTx/>
                <a:latin typeface="Times New Roman" panose="02020603050405020304" charset="0"/>
                <a:ea typeface="宋体" pitchFamily="2" charset="-122"/>
                <a:cs typeface="Times New Roman" panose="02020603050405020304" charset="0"/>
                <a:sym typeface="+mn-ea"/>
              </a:rPr>
              <a:t>分子识别</a:t>
            </a:r>
            <a:r>
              <a:rPr lang="zh-CN" altLang="en-US" sz="2400" b="1">
                <a:solidFill>
                  <a:srgbClr val="7030A0"/>
                </a:solidFill>
                <a:uFillTx/>
                <a:latin typeface="Times New Roman" panose="02020603050405020304" charset="0"/>
                <a:ea typeface="宋体" pitchFamily="2" charset="-122"/>
                <a:cs typeface="Times New Roman" panose="02020603050405020304" charset="0"/>
                <a:sym typeface="+mn-ea"/>
              </a:rPr>
              <a:t>：</a:t>
            </a:r>
            <a:r>
              <a:rPr lang="zh-CN" altLang="en-US" sz="2400" b="1" smtClean="0">
                <a:solidFill>
                  <a:srgbClr val="7030A0"/>
                </a:solidFill>
                <a:uFillTx/>
                <a:latin typeface="Times New Roman" panose="02020603050405020304" charset="0"/>
                <a:ea typeface="宋体" pitchFamily="2" charset="-122"/>
                <a:cs typeface="Times New Roman" panose="02020603050405020304" charset="0"/>
                <a:sym typeface="+mn-ea"/>
              </a:rPr>
              <a:t>“冠醚”识别碱金属离子</a:t>
            </a:r>
            <a:endParaRPr lang="zh-CN" altLang="en-US" sz="2400" b="1" smtClean="0">
              <a:solidFill>
                <a:srgbClr val="7030A0"/>
              </a:solidFill>
              <a:uFillTx/>
              <a:latin typeface="Times New Roman" panose="02020603050405020304" charset="0"/>
              <a:ea typeface="宋体" pitchFamily="2" charset="-122"/>
              <a:cs typeface="Times New Roman" panose="02020603050405020304" charset="0"/>
              <a:sym typeface="+mn-ea"/>
            </a:endParaRPr>
          </a:p>
        </p:txBody>
      </p:sp>
      <p:grpSp>
        <p:nvGrpSpPr>
          <p:cNvPr id="14" name="组合 13"/>
          <p:cNvGrpSpPr/>
          <p:nvPr>
            <p:custDataLst>
              <p:tags r:id="rId3"/>
            </p:custDataLst>
          </p:nvPr>
        </p:nvGrpSpPr>
        <p:grpSpPr>
          <a:xfrm>
            <a:off x="4347465" y="2746220"/>
            <a:ext cx="2716012" cy="2855295"/>
            <a:chOff x="4562207" y="2325850"/>
            <a:chExt cx="2716012" cy="2855295"/>
          </a:xfrm>
        </p:grpSpPr>
        <p:graphicFrame>
          <p:nvGraphicFramePr>
            <p:cNvPr id="12" name="对象 11"/>
            <p:cNvGraphicFramePr>
              <a:graphicFrameLocks noChangeAspect="1"/>
            </p:cNvGraphicFramePr>
            <p:nvPr>
              <p:custDataLst>
                <p:tags r:id="rId4"/>
              </p:custDataLst>
            </p:nvPr>
          </p:nvGraphicFramePr>
          <p:xfrm>
            <a:off x="4562207" y="2325850"/>
            <a:ext cx="2716012" cy="2855295"/>
          </p:xfrm>
          <a:graphic>
            <a:graphicData uri="http://schemas.openxmlformats.org/presentationml/2006/ole">
              <mc:AlternateContent xmlns:mc="http://schemas.openxmlformats.org/markup-compatibility/2006">
                <mc:Choice xmlns:v="urn:schemas-microsoft-com:vml" Requires="v">
                  <p:oleObj spid="_x0000_s1052" name="KingDrawXObject" r:id="rId5" imgW="1226820" imgH="1261745" progId="KingDrawXObject">
                    <p:embed/>
                  </p:oleObj>
                </mc:Choice>
                <mc:Fallback>
                  <p:oleObj name="KingDrawXObject" r:id="rId5" imgW="1226820" imgH="1261745" progId="KingDrawXObject">
                    <p:embed/>
                    <p:pic>
                      <p:nvPicPr>
                        <p:cNvPr id="0" name="OLE substitute image"/>
                        <p:cNvPicPr/>
                        <p:nvPr/>
                      </p:nvPicPr>
                      <p:blipFill>
                        <a:blip r:embed="rId6"/>
                        <a:stretch>
                          <a:fillRect/>
                        </a:stretch>
                      </p:blipFill>
                      <p:spPr>
                        <a:xfrm>
                          <a:off x="4562207" y="2325850"/>
                          <a:ext cx="2716012" cy="2855295"/>
                        </a:xfrm>
                        <a:prstGeom prst="rect">
                          <a:avLst/>
                        </a:prstGeom>
                      </p:spPr>
                    </p:pic>
                  </p:oleObj>
                </mc:Fallback>
              </mc:AlternateContent>
            </a:graphicData>
          </a:graphic>
        </p:graphicFrame>
        <p:sp>
          <p:nvSpPr>
            <p:cNvPr id="13" name="椭圆 12"/>
            <p:cNvSpPr/>
            <p:nvPr>
              <p:custDataLst>
                <p:tags r:id="rId7"/>
              </p:custDataLst>
            </p:nvPr>
          </p:nvSpPr>
          <p:spPr>
            <a:xfrm>
              <a:off x="5416282" y="3141190"/>
              <a:ext cx="1188085" cy="111633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ysClr val="windowText" lastClr="000000"/>
                  </a:solidFill>
                </a:rPr>
                <a:t>Na</a:t>
              </a:r>
              <a:r>
                <a:rPr lang="en-US" altLang="zh-CN" sz="2400" b="1" baseline="30000">
                  <a:solidFill>
                    <a:sysClr val="windowText" lastClr="000000"/>
                  </a:solidFill>
                </a:rPr>
                <a:t>+</a:t>
              </a:r>
              <a:endParaRPr lang="zh-CN" altLang="en-US" sz="2400" b="1" baseline="30000">
                <a:solidFill>
                  <a:sysClr val="windowText" lastClr="000000"/>
                </a:solidFill>
              </a:endParaRPr>
            </a:p>
          </p:txBody>
        </p:sp>
      </p:grpSp>
      <p:grpSp>
        <p:nvGrpSpPr>
          <p:cNvPr id="16" name="组合 15"/>
          <p:cNvGrpSpPr/>
          <p:nvPr>
            <p:custDataLst>
              <p:tags r:id="rId8"/>
            </p:custDataLst>
          </p:nvPr>
        </p:nvGrpSpPr>
        <p:grpSpPr>
          <a:xfrm>
            <a:off x="8052232" y="2646521"/>
            <a:ext cx="3176876" cy="3054689"/>
            <a:chOff x="7286765" y="2226153"/>
            <a:chExt cx="3176876" cy="3054689"/>
          </a:xfrm>
        </p:grpSpPr>
        <p:graphicFrame>
          <p:nvGraphicFramePr>
            <p:cNvPr id="17" name="对象 16"/>
            <p:cNvGraphicFramePr>
              <a:graphicFrameLocks noChangeAspect="1"/>
            </p:cNvGraphicFramePr>
            <p:nvPr>
              <p:custDataLst>
                <p:tags r:id="rId9"/>
              </p:custDataLst>
            </p:nvPr>
          </p:nvGraphicFramePr>
          <p:xfrm>
            <a:off x="7286765" y="2226153"/>
            <a:ext cx="3176876" cy="3054689"/>
          </p:xfrm>
          <a:graphic>
            <a:graphicData uri="http://schemas.openxmlformats.org/presentationml/2006/ole">
              <mc:AlternateContent xmlns:mc="http://schemas.openxmlformats.org/markup-compatibility/2006">
                <mc:Choice xmlns:v="urn:schemas-microsoft-com:vml" Requires="v">
                  <p:oleObj spid="_x0000_s1053" name="KingDrawXObject" r:id="rId10" imgW="1446530" imgH="1365885" progId="KingDrawXObject">
                    <p:embed/>
                  </p:oleObj>
                </mc:Choice>
                <mc:Fallback>
                  <p:oleObj name="KingDrawXObject" r:id="rId10" imgW="1446530" imgH="1365885" progId="KingDrawXObject">
                    <p:embed/>
                    <p:pic>
                      <p:nvPicPr>
                        <p:cNvPr id="0" name="OLE substitute image"/>
                        <p:cNvPicPr/>
                        <p:nvPr/>
                      </p:nvPicPr>
                      <p:blipFill>
                        <a:blip r:embed="rId11"/>
                        <a:stretch>
                          <a:fillRect/>
                        </a:stretch>
                      </p:blipFill>
                      <p:spPr>
                        <a:xfrm>
                          <a:off x="7286765" y="2226153"/>
                          <a:ext cx="3176876" cy="3054689"/>
                        </a:xfrm>
                        <a:prstGeom prst="rect">
                          <a:avLst/>
                        </a:prstGeom>
                      </p:spPr>
                    </p:pic>
                  </p:oleObj>
                </mc:Fallback>
              </mc:AlternateContent>
            </a:graphicData>
          </a:graphic>
        </p:graphicFrame>
        <p:sp>
          <p:nvSpPr>
            <p:cNvPr id="18" name="椭圆 17"/>
            <p:cNvSpPr/>
            <p:nvPr>
              <p:custDataLst>
                <p:tags r:id="rId12"/>
              </p:custDataLst>
            </p:nvPr>
          </p:nvSpPr>
          <p:spPr>
            <a:xfrm>
              <a:off x="8263203" y="3141497"/>
              <a:ext cx="1224000" cy="1224000"/>
            </a:xfrm>
            <a:prstGeom prst="ellipse">
              <a:avLst/>
            </a:prstGeom>
            <a:solidFill>
              <a:srgbClr val="FF33C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ysClr val="windowText" lastClr="000000"/>
                  </a:solidFill>
                </a:rPr>
                <a:t>K</a:t>
              </a:r>
              <a:r>
                <a:rPr lang="en-US" altLang="zh-CN" sz="2800" baseline="30000">
                  <a:solidFill>
                    <a:sysClr val="windowText" lastClr="000000"/>
                  </a:solidFill>
                </a:rPr>
                <a:t>+</a:t>
              </a:r>
              <a:endParaRPr lang="zh-CN" altLang="en-US" sz="2800" baseline="30000">
                <a:solidFill>
                  <a:sysClr val="windowText" lastClr="000000"/>
                </a:solidFill>
              </a:endParaRPr>
            </a:p>
          </p:txBody>
        </p:sp>
      </p:grpSp>
      <p:sp>
        <p:nvSpPr>
          <p:cNvPr id="19" name="矩形 18"/>
          <p:cNvSpPr/>
          <p:nvPr>
            <p:custDataLst>
              <p:tags r:id="rId13"/>
            </p:custDataLst>
          </p:nvPr>
        </p:nvSpPr>
        <p:spPr>
          <a:xfrm>
            <a:off x="913765" y="5801360"/>
            <a:ext cx="10427970" cy="534035"/>
          </a:xfrm>
          <a:prstGeom prst="rect">
            <a:avLst/>
          </a:prstGeom>
          <a:noFill/>
          <a:ln>
            <a:noFill/>
            <a:miter lim="800000"/>
          </a:ln>
        </p:spPr>
        <p:txBody>
          <a:bodyPr wrap="square" anchor="t" anchorCtr="0">
            <a:spAutoFit/>
            <a:scene3d>
              <a:camera prst="orthographicFront"/>
              <a:lightRig rig="threePt" dir="t"/>
            </a:scene3d>
          </a:bodyPr>
          <a:lstStyle>
            <a:defPPr>
              <a:defRPr lang="en-US"/>
            </a:defPPr>
            <a:lvl1pPr marL="0" indent="0" algn="l" defTabSz="9144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Arial" panose="020B0604020202020204" pitchFamily="34" charset="0"/>
                <a:ea typeface="微软雅黑" panose="020B0503020204020204" charset="-122"/>
              </a:defRPr>
            </a:lvl5pPr>
          </a:lstStyle>
          <a:p>
            <a:pPr lvl="0" algn="l">
              <a:lnSpc>
                <a:spcPct val="120000"/>
              </a:lnSpc>
              <a:buFont typeface="Wingdings" panose="05000000000000000000" pitchFamily="2" charset="2"/>
            </a:pPr>
            <a:r>
              <a:rPr lang="zh-CN" sz="2400" b="1" smtClean="0">
                <a:latin typeface="Times New Roman" panose="02020603050405020304" charset="0"/>
                <a:ea typeface="宋体" pitchFamily="2" charset="-122"/>
                <a:sym typeface="+mn-ea"/>
              </a:rPr>
              <a:t>不同冠醚的空腔尺寸不同，与不同的阳离子相匹配，从而实现选择性结合。</a:t>
            </a:r>
            <a:endParaRPr lang="zh-CN" sz="2400" b="1" smtClean="0">
              <a:latin typeface="Times New Roman" panose="02020603050405020304" charset="0"/>
              <a:ea typeface="宋体" pitchFamily="2" charset="-122"/>
              <a:sym typeface="+mn-ea"/>
            </a:endParaRPr>
          </a:p>
        </p:txBody>
      </p:sp>
      <p:pic>
        <p:nvPicPr>
          <p:cNvPr id="4" name="图片 3" descr="截屏2025-05-24 19.26.09"/>
          <p:cNvPicPr>
            <a:picLocks noChangeAspect="1"/>
          </p:cNvPicPr>
          <p:nvPr/>
        </p:nvPicPr>
        <p:blipFill>
          <a:blip r:embed="rId14"/>
          <a:stretch>
            <a:fillRect/>
          </a:stretch>
        </p:blipFill>
        <p:spPr>
          <a:xfrm>
            <a:off x="4588510" y="2957830"/>
            <a:ext cx="2413000" cy="2324100"/>
          </a:xfrm>
          <a:prstGeom prst="rect">
            <a:avLst/>
          </a:prstGeom>
        </p:spPr>
      </p:pic>
    </p:spTree>
    <p:custDataLst>
      <p:tags r:id="rId15"/>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wd">
                                    <p:tmPct val="10000"/>
                                  </p:iterate>
                                  <p:childTnLst>
                                    <p:set>
                                      <p:cBhvr>
                                        <p:cTn id="6" dur="1" fill="hold">
                                          <p:stCondLst>
                                            <p:cond delay="0"/>
                                          </p:stCondLst>
                                        </p:cTn>
                                        <p:tgtEl>
                                          <p:spTgt spid="61442"/>
                                        </p:tgtEl>
                                        <p:attrNameLst>
                                          <p:attrName>style.visibility</p:attrName>
                                        </p:attrNameLst>
                                      </p:cBhvr>
                                      <p:to>
                                        <p:strVal val="visible"/>
                                      </p:to>
                                    </p:set>
                                    <p:animEffect transition="in" filter="wipe(up)">
                                      <p:cBhvr>
                                        <p:cTn id="7" dur="500"/>
                                        <p:tgtEl>
                                          <p:spTgt spid="614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tretch>
            <a:fillRect/>
          </a:stretch>
        </p:blipFill>
        <p:spPr>
          <a:xfrm rot="16200000">
            <a:off x="504190" y="1380490"/>
            <a:ext cx="4043045" cy="3964305"/>
          </a:xfrm>
          <a:prstGeom prst="rect">
            <a:avLst/>
          </a:prstGeom>
        </p:spPr>
      </p:pic>
      <p:sp>
        <p:nvSpPr>
          <p:cNvPr id="6" name="椭圆 5"/>
          <p:cNvSpPr/>
          <p:nvPr>
            <p:custDataLst>
              <p:tags r:id="rId3"/>
            </p:custDataLst>
          </p:nvPr>
        </p:nvSpPr>
        <p:spPr>
          <a:xfrm>
            <a:off x="3597275" y="2900680"/>
            <a:ext cx="627418" cy="639311"/>
          </a:xfrm>
          <a:prstGeom prst="ellipse">
            <a:avLst/>
          </a:prstGeom>
          <a:noFill/>
          <a:ln w="28575">
            <a:solidFill>
              <a:srgbClr val="FF0000"/>
            </a:solidFill>
            <a:prstDash val="soli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框 10"/>
          <p:cNvSpPr txBox="1"/>
          <p:nvPr>
            <p:custDataLst>
              <p:tags r:id="rId4"/>
            </p:custDataLst>
          </p:nvPr>
        </p:nvSpPr>
        <p:spPr>
          <a:xfrm>
            <a:off x="4750858" y="1985223"/>
            <a:ext cx="6816513" cy="645160"/>
          </a:xfrm>
          <a:prstGeom prst="rect">
            <a:avLst/>
          </a:prstGeom>
          <a:noFill/>
        </p:spPr>
        <p:txBody>
          <a:bodyPr wrap="square" rtlCol="0" anchor="ctr">
            <a:spAutoFit/>
            <a:scene3d>
              <a:camera prst="orthographicFront"/>
              <a:lightRig rig="threePt" dir="t"/>
            </a:scene3d>
          </a:bodyPr>
          <a:lstStyle/>
          <a:p>
            <a:pPr>
              <a:lnSpc>
                <a:spcPct val="150000"/>
              </a:lnSpc>
            </a:pPr>
            <a:r>
              <a:rPr lang="en-US" altLang="zh-CN" sz="2400" b="1" smtClean="0">
                <a:solidFill>
                  <a:schemeClr val="tx1"/>
                </a:solidFill>
                <a:latin typeface="宋体" pitchFamily="2" charset="-122"/>
                <a:ea typeface="宋体" pitchFamily="2" charset="-122"/>
                <a:cs typeface="宋体" pitchFamily="2" charset="-122"/>
              </a:rPr>
              <a:t>C </a:t>
            </a:r>
            <a:r>
              <a:rPr lang="zh-CN" altLang="en-US" sz="2400" b="1" smtClean="0">
                <a:solidFill>
                  <a:schemeClr val="tx1"/>
                </a:solidFill>
                <a:latin typeface="宋体" pitchFamily="2" charset="-122"/>
                <a:ea typeface="宋体" pitchFamily="2" charset="-122"/>
                <a:cs typeface="宋体" pitchFamily="2" charset="-122"/>
              </a:rPr>
              <a:t>原子是环的骨架，稳定了整个冠醚，</a:t>
            </a:r>
            <a:endParaRPr lang="zh-CN" altLang="en-US" sz="2400" b="1" smtClean="0">
              <a:solidFill>
                <a:schemeClr val="tx1"/>
              </a:solidFill>
              <a:latin typeface="宋体" pitchFamily="2" charset="-122"/>
              <a:ea typeface="宋体" pitchFamily="2" charset="-122"/>
              <a:cs typeface="宋体" pitchFamily="2" charset="-122"/>
            </a:endParaRPr>
          </a:p>
        </p:txBody>
      </p:sp>
      <p:sp>
        <p:nvSpPr>
          <p:cNvPr id="7" name="文本框 6"/>
          <p:cNvSpPr txBox="1"/>
          <p:nvPr>
            <p:custDataLst>
              <p:tags r:id="rId5"/>
            </p:custDataLst>
          </p:nvPr>
        </p:nvSpPr>
        <p:spPr>
          <a:xfrm>
            <a:off x="4750858" y="2801169"/>
            <a:ext cx="4469130" cy="645160"/>
          </a:xfrm>
          <a:prstGeom prst="rect">
            <a:avLst/>
          </a:prstGeom>
          <a:noFill/>
        </p:spPr>
        <p:txBody>
          <a:bodyPr wrap="square" rtlCol="0" anchor="t">
            <a:spAutoFit/>
            <a:scene3d>
              <a:camera prst="orthographicFront"/>
              <a:lightRig rig="threePt" dir="t"/>
            </a:scene3d>
          </a:bodyPr>
          <a:lstStyle/>
          <a:p>
            <a:pPr>
              <a:lnSpc>
                <a:spcPct val="150000"/>
              </a:lnSpc>
            </a:pPr>
            <a:r>
              <a:rPr lang="en-US" altLang="zh-CN" sz="2400" b="1" smtClean="0">
                <a:solidFill>
                  <a:srgbClr val="C00000"/>
                </a:solidFill>
                <a:uFillTx/>
                <a:latin typeface="Times New Roman" panose="02020603050405020304" charset="0"/>
                <a:ea typeface="宋体" pitchFamily="2" charset="-122"/>
                <a:cs typeface="宋体" pitchFamily="2" charset="-122"/>
                <a:sym typeface="+mn-ea"/>
              </a:rPr>
              <a:t>O </a:t>
            </a:r>
            <a:r>
              <a:rPr lang="zh-CN" altLang="en-US" sz="2400" b="1" smtClean="0">
                <a:solidFill>
                  <a:srgbClr val="C00000"/>
                </a:solidFill>
                <a:uFillTx/>
                <a:latin typeface="Times New Roman" panose="02020603050405020304" charset="0"/>
                <a:ea typeface="宋体" pitchFamily="2" charset="-122"/>
                <a:cs typeface="宋体" pitchFamily="2" charset="-122"/>
                <a:sym typeface="+mn-ea"/>
              </a:rPr>
              <a:t>原子吸引阳离子。</a:t>
            </a:r>
            <a:endParaRPr lang="zh-CN" altLang="en-US" sz="2400" b="1" smtClean="0">
              <a:solidFill>
                <a:srgbClr val="C00000"/>
              </a:solidFill>
              <a:uFillTx/>
              <a:latin typeface="Times New Roman" panose="02020603050405020304" charset="0"/>
              <a:ea typeface="宋体" pitchFamily="2" charset="-122"/>
              <a:cs typeface="宋体" pitchFamily="2" charset="-122"/>
              <a:sym typeface="+mn-ea"/>
            </a:endParaRPr>
          </a:p>
        </p:txBody>
      </p:sp>
      <p:sp>
        <p:nvSpPr>
          <p:cNvPr id="2" name="矩形 1"/>
          <p:cNvSpPr/>
          <p:nvPr>
            <p:custDataLst>
              <p:tags r:id="rId6"/>
            </p:custDataLst>
          </p:nvPr>
        </p:nvSpPr>
        <p:spPr>
          <a:xfrm>
            <a:off x="4751070" y="3613150"/>
            <a:ext cx="7098665" cy="534035"/>
          </a:xfrm>
          <a:prstGeom prst="rect">
            <a:avLst/>
          </a:prstGeom>
        </p:spPr>
        <p:txBody>
          <a:bodyPr wrap="square">
            <a:spAutoFit/>
          </a:bodyPr>
          <a:lstStyle/>
          <a:p>
            <a:pPr lvl="0">
              <a:lnSpc>
                <a:spcPct val="120000"/>
              </a:lnSpc>
            </a:pPr>
            <a:r>
              <a:rPr lang="zh-CN" altLang="en-US" sz="2400" b="1">
                <a:solidFill>
                  <a:prstClr val="black"/>
                </a:solidFill>
                <a:latin typeface="宋体" pitchFamily="2" charset="-122"/>
                <a:ea typeface="宋体" pitchFamily="2" charset="-122"/>
              </a:rPr>
              <a:t>冠醚与金属阳离子通过</a:t>
            </a:r>
            <a:r>
              <a:rPr lang="zh-CN" altLang="en-US" sz="2400" b="1">
                <a:solidFill>
                  <a:srgbClr val="FF0000"/>
                </a:solidFill>
                <a:latin typeface="宋体" pitchFamily="2" charset="-122"/>
                <a:ea typeface="宋体" pitchFamily="2" charset="-122"/>
              </a:rPr>
              <a:t>配位</a:t>
            </a:r>
            <a:r>
              <a:rPr lang="zh-CN" altLang="en-US" sz="2400" b="1">
                <a:solidFill>
                  <a:prstClr val="black"/>
                </a:solidFill>
                <a:latin typeface="宋体" pitchFamily="2" charset="-122"/>
                <a:ea typeface="宋体" pitchFamily="2" charset="-122"/>
              </a:rPr>
              <a:t>作用相</a:t>
            </a:r>
            <a:r>
              <a:rPr lang="zh-CN" altLang="en-US" sz="2400" b="1" smtClean="0">
                <a:solidFill>
                  <a:prstClr val="black"/>
                </a:solidFill>
                <a:latin typeface="宋体" pitchFamily="2" charset="-122"/>
                <a:ea typeface="宋体" pitchFamily="2" charset="-122"/>
              </a:rPr>
              <a:t>结合形成</a:t>
            </a:r>
            <a:r>
              <a:rPr lang="zh-CN" altLang="en-US" sz="2400" b="1" smtClean="0">
                <a:solidFill>
                  <a:srgbClr val="C00000"/>
                </a:solidFill>
                <a:latin typeface="宋体" pitchFamily="2" charset="-122"/>
                <a:ea typeface="宋体" pitchFamily="2" charset="-122"/>
              </a:rPr>
              <a:t>超分子</a:t>
            </a:r>
            <a:endParaRPr lang="en-US" altLang="zh-CN" sz="2400" b="1">
              <a:solidFill>
                <a:srgbClr val="C00000"/>
              </a:solidFill>
              <a:latin typeface="宋体" pitchFamily="2" charset="-122"/>
              <a:ea typeface="宋体"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1" grpId="0"/>
      <p:bldP spid="7"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13.</a:t>
            </a:r>
            <a:r>
              <a:rPr lang="zh-CN" altLang="en-US">
                <a:sym typeface="+mn-ea"/>
              </a:rPr>
              <a:t>选择性必修</a:t>
            </a:r>
            <a:r>
              <a:rPr lang="en-US" altLang="zh-CN">
                <a:sym typeface="+mn-ea"/>
              </a:rPr>
              <a:t>3-</a:t>
            </a:r>
            <a:r>
              <a:rPr lang="zh-CN" altLang="en-US">
                <a:sym typeface="+mn-ea"/>
              </a:rPr>
              <a:t>有机小知识点</a:t>
            </a:r>
            <a:endParaRPr lang="zh-CN" altLang="en-US">
              <a:sym typeface="+mn-ea"/>
            </a:endParaRPr>
          </a:p>
        </p:txBody>
      </p:sp>
      <p:sp>
        <p:nvSpPr>
          <p:cNvPr id="12" name="文本框 11"/>
          <p:cNvSpPr txBox="1"/>
          <p:nvPr/>
        </p:nvSpPr>
        <p:spPr>
          <a:xfrm>
            <a:off x="8076565" y="6052820"/>
            <a:ext cx="3560445" cy="368300"/>
          </a:xfrm>
          <a:prstGeom prst="rect">
            <a:avLst/>
          </a:prstGeom>
          <a:noFill/>
        </p:spPr>
        <p:txBody>
          <a:bodyPr wrap="square" rtlCol="0">
            <a:spAutoFit/>
          </a:bodyPr>
          <a:lstStyle/>
          <a:p>
            <a:r>
              <a:rPr lang="zh-CN" altLang="en-US"/>
              <a:t>内容来自人教版选择性必修</a:t>
            </a:r>
            <a:r>
              <a:rPr lang="en-US"/>
              <a:t>3</a:t>
            </a:r>
            <a:endParaRPr lang="en-US"/>
          </a:p>
        </p:txBody>
      </p:sp>
      <p:grpSp>
        <p:nvGrpSpPr>
          <p:cNvPr id="4" name="组合 3"/>
          <p:cNvGrpSpPr/>
          <p:nvPr/>
        </p:nvGrpSpPr>
        <p:grpSpPr>
          <a:xfrm>
            <a:off x="608965" y="1568450"/>
            <a:ext cx="9291955" cy="645160"/>
            <a:chOff x="959" y="2470"/>
            <a:chExt cx="14633" cy="1016"/>
          </a:xfrm>
        </p:grpSpPr>
        <p:sp>
          <p:nvSpPr>
            <p:cNvPr id="3" name="文本框 2"/>
            <p:cNvSpPr txBox="1"/>
            <p:nvPr/>
          </p:nvSpPr>
          <p:spPr>
            <a:xfrm>
              <a:off x="1950" y="2470"/>
              <a:ext cx="13643" cy="1016"/>
            </a:xfrm>
            <a:prstGeom prst="rect">
              <a:avLst/>
            </a:prstGeom>
            <a:noFill/>
          </p:spPr>
          <p:txBody>
            <a:bodyPr wrap="square" rtlCol="0">
              <a:spAutoFit/>
            </a:bodyPr>
            <a:lstStyle/>
            <a:p>
              <a:pPr>
                <a:lnSpc>
                  <a:spcPct val="150000"/>
                </a:lnSpc>
              </a:pPr>
              <a:r>
                <a:rPr lang="zh-CN" altLang="en-US" sz="2400">
                  <a:solidFill>
                    <a:schemeClr val="tx1"/>
                  </a:solidFill>
                </a:rPr>
                <a:t>乙烯的产量是一个国家石油化工发展水平的重要标志。</a:t>
              </a:r>
              <a:endParaRPr lang="zh-CN" altLang="en-US" sz="2400">
                <a:solidFill>
                  <a:schemeClr val="tx1"/>
                </a:solidFill>
              </a:endParaRPr>
            </a:p>
          </p:txBody>
        </p:sp>
        <p:sp>
          <p:nvSpPr>
            <p:cNvPr id="9" name="文本框 8"/>
            <p:cNvSpPr txBox="1"/>
            <p:nvPr/>
          </p:nvSpPr>
          <p:spPr>
            <a:xfrm>
              <a:off x="1950" y="2470"/>
              <a:ext cx="13643" cy="1016"/>
            </a:xfrm>
            <a:prstGeom prst="rect">
              <a:avLst/>
            </a:prstGeom>
            <a:noFill/>
          </p:spPr>
          <p:txBody>
            <a:bodyPr wrap="square" rtlCol="0">
              <a:spAutoFit/>
            </a:bodyPr>
            <a:lstStyle/>
            <a:p>
              <a:pPr>
                <a:lnSpc>
                  <a:spcPct val="150000"/>
                </a:lnSpc>
              </a:pPr>
              <a:r>
                <a:rPr lang="zh-CN" altLang="en-US" sz="2400">
                  <a:solidFill>
                    <a:schemeClr val="accent6">
                      <a:lumMod val="75000"/>
                    </a:schemeClr>
                  </a:solidFill>
                </a:rPr>
                <a:t>乙烯的产量</a:t>
              </a:r>
              <a:r>
                <a:rPr lang="zh-CN" altLang="en-US" sz="2400"/>
                <a:t>是一个国家</a:t>
              </a:r>
              <a:r>
                <a:rPr lang="zh-CN" altLang="en-US" sz="2400">
                  <a:solidFill>
                    <a:schemeClr val="accent6">
                      <a:lumMod val="75000"/>
                    </a:schemeClr>
                  </a:solidFill>
                </a:rPr>
                <a:t>石油化工发展水平</a:t>
              </a:r>
              <a:r>
                <a:rPr lang="zh-CN" altLang="en-US" sz="2400"/>
                <a:t>的</a:t>
              </a:r>
              <a:r>
                <a:rPr lang="zh-CN" altLang="en-US" sz="2400">
                  <a:solidFill>
                    <a:schemeClr val="accent6">
                      <a:lumMod val="75000"/>
                    </a:schemeClr>
                  </a:solidFill>
                </a:rPr>
                <a:t>重要标志。</a:t>
              </a:r>
              <a:endParaRPr lang="zh-CN" altLang="en-US" sz="2400">
                <a:solidFill>
                  <a:schemeClr val="accent6">
                    <a:lumMod val="75000"/>
                  </a:schemeClr>
                </a:solidFill>
              </a:endParaRPr>
            </a:p>
          </p:txBody>
        </p:sp>
        <p:sp>
          <p:nvSpPr>
            <p:cNvPr id="5" name="五角星 4"/>
            <p:cNvSpPr/>
            <p:nvPr/>
          </p:nvSpPr>
          <p:spPr>
            <a:xfrm>
              <a:off x="959" y="2631"/>
              <a:ext cx="855" cy="855"/>
            </a:xfrm>
            <a:prstGeom prst="star5">
              <a:avLst/>
            </a:prstGeom>
            <a:solidFill>
              <a:schemeClr val="accent6">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7" name="组合 6"/>
          <p:cNvGrpSpPr/>
          <p:nvPr/>
        </p:nvGrpSpPr>
        <p:grpSpPr>
          <a:xfrm>
            <a:off x="608965" y="2534920"/>
            <a:ext cx="9205595" cy="1198880"/>
            <a:chOff x="959" y="3992"/>
            <a:chExt cx="14497" cy="1888"/>
          </a:xfrm>
        </p:grpSpPr>
        <p:sp>
          <p:nvSpPr>
            <p:cNvPr id="6" name="五角星 5"/>
            <p:cNvSpPr/>
            <p:nvPr/>
          </p:nvSpPr>
          <p:spPr>
            <a:xfrm>
              <a:off x="959" y="4127"/>
              <a:ext cx="855" cy="855"/>
            </a:xfrm>
            <a:prstGeom prst="star5">
              <a:avLst/>
            </a:prstGeom>
            <a:solidFill>
              <a:schemeClr val="accent6">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p:cNvSpPr txBox="1"/>
            <p:nvPr/>
          </p:nvSpPr>
          <p:spPr>
            <a:xfrm>
              <a:off x="1814" y="3992"/>
              <a:ext cx="13643" cy="1888"/>
            </a:xfrm>
            <a:prstGeom prst="rect">
              <a:avLst/>
            </a:prstGeom>
            <a:noFill/>
          </p:spPr>
          <p:txBody>
            <a:bodyPr wrap="square" rtlCol="0">
              <a:spAutoFit/>
            </a:bodyPr>
            <a:lstStyle/>
            <a:p>
              <a:pPr>
                <a:lnSpc>
                  <a:spcPct val="150000"/>
                </a:lnSpc>
              </a:pPr>
              <a:r>
                <a:rPr lang="zh-CN" altLang="en-US" sz="2400">
                  <a:solidFill>
                    <a:schemeClr val="tx1"/>
                  </a:solidFill>
                </a:rPr>
                <a:t>掺杂</a:t>
              </a:r>
              <a:r>
                <a:rPr lang="en-US" altLang="zh-CN" sz="2400">
                  <a:solidFill>
                    <a:schemeClr val="tx1"/>
                  </a:solidFill>
                </a:rPr>
                <a:t>I</a:t>
              </a:r>
              <a:r>
                <a:rPr lang="en-US" altLang="zh-CN" sz="2400" baseline="-25000">
                  <a:solidFill>
                    <a:schemeClr val="tx1"/>
                  </a:solidFill>
                </a:rPr>
                <a:t>2</a:t>
              </a:r>
              <a:r>
                <a:rPr lang="zh-CN" altLang="en-US" sz="2400">
                  <a:solidFill>
                    <a:schemeClr val="tx1"/>
                  </a:solidFill>
                </a:rPr>
                <a:t>的聚乙炔与金属材料一样的导电性，掺杂可提升聚乙炔导电性。像聚苯胺、聚苯等经过掺杂也具有一定导电性。</a:t>
              </a:r>
              <a:endParaRPr lang="zh-CN" altLang="en-US" sz="2400">
                <a:solidFill>
                  <a:schemeClr val="tx1"/>
                </a:solidFill>
              </a:endParaRPr>
            </a:p>
          </p:txBody>
        </p:sp>
      </p:grpSp>
      <p:grpSp>
        <p:nvGrpSpPr>
          <p:cNvPr id="13" name="组合 12"/>
          <p:cNvGrpSpPr/>
          <p:nvPr/>
        </p:nvGrpSpPr>
        <p:grpSpPr>
          <a:xfrm>
            <a:off x="608965" y="4055110"/>
            <a:ext cx="10887075" cy="1752600"/>
            <a:chOff x="959" y="6386"/>
            <a:chExt cx="17145" cy="2760"/>
          </a:xfrm>
        </p:grpSpPr>
        <p:sp>
          <p:nvSpPr>
            <p:cNvPr id="10" name="五角星 9"/>
            <p:cNvSpPr/>
            <p:nvPr/>
          </p:nvSpPr>
          <p:spPr>
            <a:xfrm>
              <a:off x="959" y="6521"/>
              <a:ext cx="855" cy="855"/>
            </a:xfrm>
            <a:prstGeom prst="star5">
              <a:avLst/>
            </a:prstGeom>
            <a:solidFill>
              <a:schemeClr val="accent6">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框 10"/>
            <p:cNvSpPr txBox="1"/>
            <p:nvPr/>
          </p:nvSpPr>
          <p:spPr>
            <a:xfrm>
              <a:off x="1814" y="6386"/>
              <a:ext cx="16291" cy="2761"/>
            </a:xfrm>
            <a:prstGeom prst="rect">
              <a:avLst/>
            </a:prstGeom>
            <a:noFill/>
          </p:spPr>
          <p:txBody>
            <a:bodyPr wrap="square" rtlCol="0">
              <a:spAutoFit/>
            </a:bodyPr>
            <a:lstStyle/>
            <a:p>
              <a:pPr>
                <a:lnSpc>
                  <a:spcPct val="150000"/>
                </a:lnSpc>
              </a:pPr>
              <a:r>
                <a:rPr lang="zh-CN" altLang="en-US" sz="2400">
                  <a:solidFill>
                    <a:schemeClr val="tx1"/>
                  </a:solidFill>
                </a:rPr>
                <a:t>人体酒精代谢主要依靠两种酶：乙醇脱氢酶和乙醛脱氢酶。乙醇脱氢酶可将乙醇转化为乙醛，乙醛脱氢酶可将乙醛氧化为乙酸。如果体内缺少乙醛脱氢酶，使体内乙醛不易被氧化，使人产生醉酒状。</a:t>
              </a:r>
              <a:endParaRPr lang="zh-CN" altLang="en-US" sz="2400">
                <a:solidFill>
                  <a:schemeClr val="tx1"/>
                </a:solidFill>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13.</a:t>
            </a:r>
            <a:r>
              <a:rPr lang="zh-CN" altLang="en-US">
                <a:sym typeface="+mn-ea"/>
              </a:rPr>
              <a:t>选择性必修</a:t>
            </a:r>
            <a:r>
              <a:rPr lang="en-US" altLang="zh-CN">
                <a:sym typeface="+mn-ea"/>
              </a:rPr>
              <a:t>3-</a:t>
            </a:r>
            <a:r>
              <a:rPr lang="zh-CN" altLang="en-US">
                <a:sym typeface="+mn-ea"/>
              </a:rPr>
              <a:t>有机小知识点</a:t>
            </a:r>
            <a:endParaRPr lang="zh-CN" altLang="en-US">
              <a:sym typeface="+mn-ea"/>
            </a:endParaRPr>
          </a:p>
        </p:txBody>
      </p:sp>
      <p:sp>
        <p:nvSpPr>
          <p:cNvPr id="12" name="文本框 11"/>
          <p:cNvSpPr txBox="1"/>
          <p:nvPr/>
        </p:nvSpPr>
        <p:spPr>
          <a:xfrm>
            <a:off x="8221980" y="6362700"/>
            <a:ext cx="3560445" cy="368300"/>
          </a:xfrm>
          <a:prstGeom prst="rect">
            <a:avLst/>
          </a:prstGeom>
          <a:noFill/>
        </p:spPr>
        <p:txBody>
          <a:bodyPr wrap="square" rtlCol="0">
            <a:spAutoFit/>
          </a:bodyPr>
          <a:lstStyle/>
          <a:p>
            <a:r>
              <a:rPr lang="zh-CN" altLang="en-US"/>
              <a:t>内容来自人教版选择性必修</a:t>
            </a:r>
            <a:r>
              <a:rPr lang="en-US"/>
              <a:t>3</a:t>
            </a:r>
            <a:endParaRPr lang="en-US"/>
          </a:p>
        </p:txBody>
      </p:sp>
      <p:grpSp>
        <p:nvGrpSpPr>
          <p:cNvPr id="4" name="组合 3"/>
          <p:cNvGrpSpPr/>
          <p:nvPr/>
        </p:nvGrpSpPr>
        <p:grpSpPr>
          <a:xfrm>
            <a:off x="608965" y="1568450"/>
            <a:ext cx="10887075" cy="1198880"/>
            <a:chOff x="959" y="2470"/>
            <a:chExt cx="17145" cy="1888"/>
          </a:xfrm>
        </p:grpSpPr>
        <p:sp>
          <p:nvSpPr>
            <p:cNvPr id="3" name="文本框 2"/>
            <p:cNvSpPr txBox="1"/>
            <p:nvPr/>
          </p:nvSpPr>
          <p:spPr>
            <a:xfrm>
              <a:off x="1950" y="2470"/>
              <a:ext cx="16155" cy="1888"/>
            </a:xfrm>
            <a:prstGeom prst="rect">
              <a:avLst/>
            </a:prstGeom>
            <a:noFill/>
          </p:spPr>
          <p:txBody>
            <a:bodyPr wrap="square" rtlCol="0">
              <a:spAutoFit/>
            </a:bodyPr>
            <a:lstStyle/>
            <a:p>
              <a:pPr>
                <a:lnSpc>
                  <a:spcPct val="150000"/>
                </a:lnSpc>
              </a:pPr>
              <a:r>
                <a:rPr lang="zh-CN" altLang="en-US" sz="2400">
                  <a:solidFill>
                    <a:schemeClr val="tx1"/>
                  </a:solidFill>
                </a:rPr>
                <a:t>酯类物质广泛存在于自然界。苹果中含戊酸戊酯、菠萝含有丁酸乙酯、香蕉含有乙酸异戊酯。日常饮料、糖果、糕点使用酯类香料。</a:t>
              </a:r>
              <a:endParaRPr lang="zh-CN" altLang="en-US" sz="2400">
                <a:solidFill>
                  <a:schemeClr val="tx1"/>
                </a:solidFill>
              </a:endParaRPr>
            </a:p>
          </p:txBody>
        </p:sp>
        <p:sp>
          <p:nvSpPr>
            <p:cNvPr id="5" name="五角星 4"/>
            <p:cNvSpPr/>
            <p:nvPr/>
          </p:nvSpPr>
          <p:spPr>
            <a:xfrm>
              <a:off x="959" y="2631"/>
              <a:ext cx="855" cy="855"/>
            </a:xfrm>
            <a:prstGeom prst="star5">
              <a:avLst/>
            </a:prstGeom>
            <a:solidFill>
              <a:schemeClr val="accent6">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6" name="组合 5"/>
          <p:cNvGrpSpPr/>
          <p:nvPr/>
        </p:nvGrpSpPr>
        <p:grpSpPr>
          <a:xfrm>
            <a:off x="608965" y="2950210"/>
            <a:ext cx="10887075" cy="2258060"/>
            <a:chOff x="959" y="4646"/>
            <a:chExt cx="17145" cy="3556"/>
          </a:xfrm>
        </p:grpSpPr>
        <p:sp>
          <p:nvSpPr>
            <p:cNvPr id="10" name="五角星 9"/>
            <p:cNvSpPr/>
            <p:nvPr/>
          </p:nvSpPr>
          <p:spPr>
            <a:xfrm>
              <a:off x="959" y="4781"/>
              <a:ext cx="855" cy="855"/>
            </a:xfrm>
            <a:prstGeom prst="star5">
              <a:avLst/>
            </a:prstGeom>
            <a:solidFill>
              <a:schemeClr val="accent6">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框 10"/>
            <p:cNvSpPr txBox="1"/>
            <p:nvPr/>
          </p:nvSpPr>
          <p:spPr>
            <a:xfrm>
              <a:off x="1814" y="4646"/>
              <a:ext cx="16290" cy="3557"/>
            </a:xfrm>
            <a:prstGeom prst="rect">
              <a:avLst/>
            </a:prstGeom>
            <a:noFill/>
          </p:spPr>
          <p:txBody>
            <a:bodyPr wrap="square" rtlCol="0">
              <a:noAutofit/>
            </a:bodyPr>
            <a:lstStyle/>
            <a:p>
              <a:pPr>
                <a:lnSpc>
                  <a:spcPct val="150000"/>
                </a:lnSpc>
              </a:pPr>
              <a:r>
                <a:rPr lang="zh-CN" altLang="en-US" sz="2400">
                  <a:solidFill>
                    <a:schemeClr val="tx1"/>
                  </a:solidFill>
                </a:rPr>
                <a:t>不饱和程度较高、熔点较低的液态油，通过催化加氢可提高饱和度，转化为半固态的脂肪，这个过程称为油脂的氢化，也称</a:t>
              </a:r>
              <a:r>
                <a:rPr lang="zh-CN" altLang="en-US" sz="2400">
                  <a:solidFill>
                    <a:srgbClr val="FF0000"/>
                  </a:solidFill>
                </a:rPr>
                <a:t>油脂的硬化。</a:t>
              </a:r>
              <a:r>
                <a:rPr lang="zh-CN" altLang="en-US" sz="2400">
                  <a:solidFill>
                    <a:schemeClr val="tx1"/>
                  </a:solidFill>
                </a:rPr>
                <a:t>经此制得的脂肪叫做人造脂肪，又称硬化油。硬化油不易被空气氧化变质，便于储运，可作为制造肥皂和人造奶油的原料。</a:t>
              </a:r>
              <a:endParaRPr lang="zh-CN" altLang="en-US" sz="2400">
                <a:solidFill>
                  <a:schemeClr val="tx1"/>
                </a:solidFill>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14,</a:t>
            </a:r>
            <a:r>
              <a:rPr lang="zh-CN" altLang="en-US">
                <a:sym typeface="+mn-ea"/>
              </a:rPr>
              <a:t>选择性必修</a:t>
            </a:r>
            <a:r>
              <a:rPr lang="en-US" altLang="zh-CN">
                <a:sym typeface="+mn-ea"/>
              </a:rPr>
              <a:t>1-</a:t>
            </a:r>
            <a:r>
              <a:rPr lang="zh-CN" altLang="en-US">
                <a:sym typeface="+mn-ea"/>
              </a:rPr>
              <a:t>水解应用</a:t>
            </a:r>
            <a:endParaRPr lang="zh-CN" altLang="en-US">
              <a:sym typeface="+mn-ea"/>
            </a:endParaRPr>
          </a:p>
        </p:txBody>
      </p:sp>
      <p:sp>
        <p:nvSpPr>
          <p:cNvPr id="4" name="文本框 3"/>
          <p:cNvSpPr txBox="1"/>
          <p:nvPr/>
        </p:nvSpPr>
        <p:spPr>
          <a:xfrm>
            <a:off x="8221980" y="6362700"/>
            <a:ext cx="3560445" cy="368300"/>
          </a:xfrm>
          <a:prstGeom prst="rect">
            <a:avLst/>
          </a:prstGeom>
          <a:noFill/>
        </p:spPr>
        <p:txBody>
          <a:bodyPr wrap="square" rtlCol="0">
            <a:spAutoFit/>
          </a:bodyPr>
          <a:lstStyle/>
          <a:p>
            <a:r>
              <a:rPr lang="zh-CN" altLang="en-US"/>
              <a:t>内容来自人教版必修</a:t>
            </a:r>
            <a:r>
              <a:rPr lang="en-US" altLang="zh-CN"/>
              <a:t>2:P102</a:t>
            </a:r>
            <a:endParaRPr lang="en-US" altLang="zh-CN"/>
          </a:p>
        </p:txBody>
      </p:sp>
      <p:sp>
        <p:nvSpPr>
          <p:cNvPr id="3" name="文本框 2"/>
          <p:cNvSpPr txBox="1"/>
          <p:nvPr/>
        </p:nvSpPr>
        <p:spPr>
          <a:xfrm>
            <a:off x="771525" y="1501775"/>
            <a:ext cx="1477010" cy="460375"/>
          </a:xfrm>
          <a:prstGeom prst="rect">
            <a:avLst/>
          </a:prstGeom>
          <a:noFill/>
        </p:spPr>
        <p:txBody>
          <a:bodyPr wrap="square" rtlCol="0">
            <a:spAutoFit/>
          </a:bodyPr>
          <a:lstStyle/>
          <a:p>
            <a:pPr algn="l"/>
            <a:r>
              <a:rPr lang="zh-CN" altLang="en-US" sz="2400" b="1">
                <a:solidFill>
                  <a:srgbClr val="7030A0"/>
                </a:solidFill>
                <a:latin typeface="宋体" pitchFamily="2" charset="-122"/>
                <a:ea typeface="宋体" pitchFamily="2" charset="-122"/>
              </a:rPr>
              <a:t>生活场景</a:t>
            </a:r>
            <a:endParaRPr lang="zh-CN" altLang="en-US" sz="2400" b="1">
              <a:solidFill>
                <a:srgbClr val="7030A0"/>
              </a:solidFill>
              <a:latin typeface="宋体" pitchFamily="2" charset="-122"/>
              <a:ea typeface="宋体" pitchFamily="2" charset="-122"/>
            </a:endParaRPr>
          </a:p>
        </p:txBody>
      </p:sp>
      <p:sp>
        <p:nvSpPr>
          <p:cNvPr id="14" name="文本框 13"/>
          <p:cNvSpPr txBox="1"/>
          <p:nvPr/>
        </p:nvSpPr>
        <p:spPr>
          <a:xfrm>
            <a:off x="771525" y="2091055"/>
            <a:ext cx="9742805" cy="1014730"/>
          </a:xfrm>
          <a:prstGeom prst="rect">
            <a:avLst/>
          </a:prstGeom>
          <a:noFill/>
        </p:spPr>
        <p:txBody>
          <a:bodyPr wrap="square" rtlCol="0" anchor="ctr" anchorCtr="0">
            <a:spAutoFit/>
          </a:bodyPr>
          <a:lstStyle/>
          <a:p>
            <a:pPr lvl="0" algn="l">
              <a:lnSpc>
                <a:spcPct val="150000"/>
              </a:lnSpc>
              <a:buClrTx/>
              <a:buSzTx/>
              <a:buFontTx/>
            </a:pPr>
            <a:r>
              <a:rPr lang="zh-CN" altLang="en-US" sz="2000">
                <a:solidFill>
                  <a:schemeClr val="tx1"/>
                </a:solidFill>
                <a:uFillTx/>
                <a:latin typeface="Times New Roman" panose="02020603050405020304" charset="0"/>
                <a:ea typeface="宋体" pitchFamily="2" charset="-122"/>
                <a:sym typeface="+mn-ea"/>
              </a:rPr>
              <a:t>（</a:t>
            </a:r>
            <a:r>
              <a:rPr lang="en-US" altLang="zh-CN" sz="2000">
                <a:solidFill>
                  <a:schemeClr val="tx1"/>
                </a:solidFill>
                <a:uFillTx/>
                <a:latin typeface="Times New Roman" panose="02020603050405020304" charset="0"/>
                <a:ea typeface="宋体" pitchFamily="2" charset="-122"/>
                <a:sym typeface="+mn-ea"/>
              </a:rPr>
              <a:t>1</a:t>
            </a:r>
            <a:r>
              <a:rPr lang="zh-CN" altLang="en-US" sz="2000">
                <a:solidFill>
                  <a:schemeClr val="tx1"/>
                </a:solidFill>
                <a:uFillTx/>
                <a:latin typeface="Times New Roman" panose="02020603050405020304" charset="0"/>
                <a:ea typeface="宋体" pitchFamily="2" charset="-122"/>
                <a:sym typeface="+mn-ea"/>
              </a:rPr>
              <a:t>）热的</a:t>
            </a:r>
            <a:r>
              <a:rPr lang="en-US" altLang="zh-CN" sz="2000">
                <a:solidFill>
                  <a:schemeClr val="tx1"/>
                </a:solidFill>
                <a:uFillTx/>
                <a:latin typeface="Times New Roman" panose="02020603050405020304" charset="0"/>
                <a:ea typeface="宋体" pitchFamily="2" charset="-122"/>
                <a:sym typeface="+mn-ea"/>
              </a:rPr>
              <a:t>Na</a:t>
            </a:r>
            <a:r>
              <a:rPr lang="en-US" altLang="zh-CN" sz="2000" baseline="-25000">
                <a:solidFill>
                  <a:schemeClr val="tx1"/>
                </a:solidFill>
                <a:uFillTx/>
                <a:latin typeface="Times New Roman" panose="02020603050405020304" charset="0"/>
                <a:ea typeface="宋体" pitchFamily="2" charset="-122"/>
                <a:sym typeface="+mn-ea"/>
              </a:rPr>
              <a:t>2</a:t>
            </a:r>
            <a:r>
              <a:rPr lang="en-US" altLang="zh-CN" sz="2000">
                <a:solidFill>
                  <a:schemeClr val="tx1"/>
                </a:solidFill>
                <a:uFillTx/>
                <a:latin typeface="Times New Roman" panose="02020603050405020304" charset="0"/>
                <a:ea typeface="宋体" pitchFamily="2" charset="-122"/>
                <a:sym typeface="+mn-ea"/>
              </a:rPr>
              <a:t>CO</a:t>
            </a:r>
            <a:r>
              <a:rPr lang="en-US" altLang="zh-CN" sz="2000" baseline="-25000">
                <a:solidFill>
                  <a:schemeClr val="tx1"/>
                </a:solidFill>
                <a:uFillTx/>
                <a:latin typeface="Times New Roman" panose="02020603050405020304" charset="0"/>
                <a:ea typeface="宋体" pitchFamily="2" charset="-122"/>
                <a:sym typeface="+mn-ea"/>
              </a:rPr>
              <a:t>3</a:t>
            </a:r>
            <a:r>
              <a:rPr lang="zh-CN" altLang="en-US" sz="2000">
                <a:solidFill>
                  <a:schemeClr val="tx1"/>
                </a:solidFill>
                <a:uFillTx/>
                <a:latin typeface="Times New Roman" panose="02020603050405020304" charset="0"/>
                <a:ea typeface="宋体" pitchFamily="2" charset="-122"/>
                <a:sym typeface="+mn-ea"/>
              </a:rPr>
              <a:t>溶液可以增强去污效果，原因就在于升温可以促进</a:t>
            </a:r>
            <a:r>
              <a:rPr lang="en-US" altLang="zh-CN" sz="2000">
                <a:solidFill>
                  <a:schemeClr val="tx1"/>
                </a:solidFill>
                <a:uFillTx/>
                <a:latin typeface="Times New Roman" panose="02020603050405020304" charset="0"/>
                <a:ea typeface="宋体" pitchFamily="2" charset="-122"/>
                <a:sym typeface="+mn-ea"/>
              </a:rPr>
              <a:t>Na</a:t>
            </a:r>
            <a:r>
              <a:rPr lang="en-US" altLang="zh-CN" sz="2000" baseline="-25000">
                <a:solidFill>
                  <a:schemeClr val="tx1"/>
                </a:solidFill>
                <a:uFillTx/>
                <a:latin typeface="Times New Roman" panose="02020603050405020304" charset="0"/>
                <a:ea typeface="宋体" pitchFamily="2" charset="-122"/>
                <a:sym typeface="+mn-ea"/>
              </a:rPr>
              <a:t>2</a:t>
            </a:r>
            <a:r>
              <a:rPr lang="en-US" altLang="zh-CN" sz="2000">
                <a:solidFill>
                  <a:schemeClr val="tx1"/>
                </a:solidFill>
                <a:uFillTx/>
                <a:latin typeface="Times New Roman" panose="02020603050405020304" charset="0"/>
                <a:ea typeface="宋体" pitchFamily="2" charset="-122"/>
                <a:sym typeface="+mn-ea"/>
              </a:rPr>
              <a:t>CO</a:t>
            </a:r>
            <a:r>
              <a:rPr lang="en-US" altLang="zh-CN" sz="2000" baseline="-25000">
                <a:solidFill>
                  <a:schemeClr val="tx1"/>
                </a:solidFill>
                <a:uFillTx/>
                <a:latin typeface="Times New Roman" panose="02020603050405020304" charset="0"/>
                <a:ea typeface="宋体" pitchFamily="2" charset="-122"/>
                <a:sym typeface="+mn-ea"/>
              </a:rPr>
              <a:t>3</a:t>
            </a:r>
            <a:r>
              <a:rPr lang="zh-CN" altLang="en-US" sz="2000">
                <a:solidFill>
                  <a:schemeClr val="tx1"/>
                </a:solidFill>
                <a:uFillTx/>
                <a:latin typeface="Times New Roman" panose="02020603050405020304" charset="0"/>
                <a:ea typeface="宋体" pitchFamily="2" charset="-122"/>
                <a:sym typeface="+mn-ea"/>
              </a:rPr>
              <a:t>的水解，使溶液中</a:t>
            </a:r>
            <a:r>
              <a:rPr lang="en-US" altLang="zh-CN" sz="2000" i="1">
                <a:solidFill>
                  <a:schemeClr val="tx1"/>
                </a:solidFill>
                <a:uFillTx/>
                <a:latin typeface="Times New Roman" panose="02020603050405020304" charset="0"/>
                <a:ea typeface="宋体" pitchFamily="2" charset="-122"/>
                <a:sym typeface="+mn-ea"/>
              </a:rPr>
              <a:t>c</a:t>
            </a:r>
            <a:r>
              <a:rPr lang="en-US" altLang="zh-CN" sz="2000">
                <a:solidFill>
                  <a:schemeClr val="tx1"/>
                </a:solidFill>
                <a:uFillTx/>
                <a:latin typeface="Times New Roman" panose="02020603050405020304" charset="0"/>
                <a:ea typeface="宋体" pitchFamily="2" charset="-122"/>
                <a:sym typeface="+mn-ea"/>
              </a:rPr>
              <a:t>(OH</a:t>
            </a:r>
            <a:r>
              <a:rPr lang="en-US" altLang="zh-CN" sz="2000" baseline="30000">
                <a:solidFill>
                  <a:schemeClr val="tx1"/>
                </a:solidFill>
                <a:uFillTx/>
                <a:latin typeface="宋体" pitchFamily="2" charset="-122"/>
                <a:ea typeface="宋体" pitchFamily="2" charset="-122"/>
                <a:sym typeface="+mn-ea"/>
              </a:rPr>
              <a:t>－</a:t>
            </a:r>
            <a:r>
              <a:rPr lang="en-US" altLang="zh-CN" sz="2000">
                <a:solidFill>
                  <a:schemeClr val="tx1"/>
                </a:solidFill>
                <a:uFillTx/>
                <a:latin typeface="Times New Roman" panose="02020603050405020304" charset="0"/>
                <a:ea typeface="宋体" pitchFamily="2" charset="-122"/>
                <a:sym typeface="+mn-ea"/>
              </a:rPr>
              <a:t>)</a:t>
            </a:r>
            <a:r>
              <a:rPr lang="zh-CN" altLang="en-US" sz="2000">
                <a:solidFill>
                  <a:schemeClr val="tx1"/>
                </a:solidFill>
                <a:uFillTx/>
                <a:latin typeface="Times New Roman" panose="02020603050405020304" charset="0"/>
                <a:ea typeface="宋体" pitchFamily="2" charset="-122"/>
                <a:sym typeface="+mn-ea"/>
              </a:rPr>
              <a:t>增大。</a:t>
            </a:r>
            <a:endParaRPr lang="zh-CN" altLang="en-US" sz="2000">
              <a:solidFill>
                <a:schemeClr val="tx1"/>
              </a:solidFill>
              <a:uFillTx/>
              <a:latin typeface="Times New Roman" panose="02020603050405020304" charset="0"/>
              <a:ea typeface="宋体" pitchFamily="2" charset="-122"/>
              <a:sym typeface="+mn-ea"/>
            </a:endParaRPr>
          </a:p>
        </p:txBody>
      </p:sp>
      <p:sp>
        <p:nvSpPr>
          <p:cNvPr id="5" name="文本框 4"/>
          <p:cNvSpPr txBox="1"/>
          <p:nvPr/>
        </p:nvSpPr>
        <p:spPr>
          <a:xfrm>
            <a:off x="771525" y="3105468"/>
            <a:ext cx="9742805" cy="1476375"/>
          </a:xfrm>
          <a:prstGeom prst="rect">
            <a:avLst/>
          </a:prstGeom>
          <a:noFill/>
        </p:spPr>
        <p:txBody>
          <a:bodyPr wrap="square" rtlCol="0" anchor="ctr" anchorCtr="0">
            <a:spAutoFit/>
          </a:bodyPr>
          <a:lstStyle/>
          <a:p>
            <a:pPr lvl="0" algn="l">
              <a:lnSpc>
                <a:spcPct val="150000"/>
              </a:lnSpc>
              <a:buClrTx/>
              <a:buSzTx/>
              <a:buFontTx/>
            </a:pPr>
            <a:r>
              <a:rPr lang="zh-CN" altLang="en-US" sz="2000">
                <a:solidFill>
                  <a:schemeClr val="tx1"/>
                </a:solidFill>
                <a:uFillTx/>
                <a:latin typeface="Times New Roman" panose="02020603050405020304" charset="0"/>
                <a:ea typeface="宋体" pitchFamily="2" charset="-122"/>
                <a:sym typeface="+mn-ea"/>
              </a:rPr>
              <a:t>（</a:t>
            </a:r>
            <a:r>
              <a:rPr lang="en-US" altLang="zh-CN" sz="2000">
                <a:solidFill>
                  <a:schemeClr val="tx1"/>
                </a:solidFill>
                <a:uFillTx/>
                <a:latin typeface="Times New Roman" panose="02020603050405020304" charset="0"/>
                <a:ea typeface="宋体" pitchFamily="2" charset="-122"/>
                <a:sym typeface="+mn-ea"/>
              </a:rPr>
              <a:t>2</a:t>
            </a:r>
            <a:r>
              <a:rPr lang="zh-CN" altLang="en-US" sz="2000">
                <a:solidFill>
                  <a:schemeClr val="tx1"/>
                </a:solidFill>
                <a:uFillTx/>
                <a:latin typeface="Times New Roman" panose="02020603050405020304" charset="0"/>
                <a:ea typeface="宋体" pitchFamily="2" charset="-122"/>
                <a:sym typeface="+mn-ea"/>
              </a:rPr>
              <a:t>）可溶性的铝盐、铁盐作净水剂，就是利用</a:t>
            </a:r>
            <a:r>
              <a:rPr lang="en-US" altLang="zh-CN" sz="2000">
                <a:solidFill>
                  <a:schemeClr val="tx1"/>
                </a:solidFill>
                <a:uFillTx/>
                <a:latin typeface="Times New Roman" panose="02020603050405020304" charset="0"/>
                <a:ea typeface="宋体" pitchFamily="2" charset="-122"/>
                <a:sym typeface="+mn-ea"/>
              </a:rPr>
              <a:t>Al</a:t>
            </a:r>
            <a:r>
              <a:rPr lang="en-US" altLang="zh-CN" sz="2000" baseline="30000">
                <a:solidFill>
                  <a:schemeClr val="tx1"/>
                </a:solidFill>
                <a:uFillTx/>
                <a:latin typeface="Times New Roman" panose="02020603050405020304" charset="0"/>
                <a:ea typeface="宋体" pitchFamily="2" charset="-122"/>
                <a:sym typeface="+mn-ea"/>
              </a:rPr>
              <a:t>3+</a:t>
            </a:r>
            <a:r>
              <a:rPr lang="zh-CN" altLang="en-US" sz="2000">
                <a:solidFill>
                  <a:schemeClr val="tx1"/>
                </a:solidFill>
                <a:uFillTx/>
                <a:latin typeface="Times New Roman" panose="02020603050405020304" charset="0"/>
                <a:ea typeface="宋体" pitchFamily="2" charset="-122"/>
                <a:sym typeface="+mn-ea"/>
              </a:rPr>
              <a:t>、</a:t>
            </a:r>
            <a:r>
              <a:rPr lang="en-US" altLang="zh-CN" sz="2000">
                <a:solidFill>
                  <a:schemeClr val="tx1"/>
                </a:solidFill>
                <a:uFillTx/>
                <a:latin typeface="Times New Roman" panose="02020603050405020304" charset="0"/>
                <a:ea typeface="宋体" pitchFamily="2" charset="-122"/>
                <a:sym typeface="+mn-ea"/>
              </a:rPr>
              <a:t>Fe</a:t>
            </a:r>
            <a:r>
              <a:rPr lang="en-US" altLang="zh-CN" sz="2000" baseline="30000">
                <a:solidFill>
                  <a:schemeClr val="tx1"/>
                </a:solidFill>
                <a:uFillTx/>
                <a:latin typeface="Times New Roman" panose="02020603050405020304" charset="0"/>
                <a:ea typeface="宋体" pitchFamily="2" charset="-122"/>
                <a:sym typeface="+mn-ea"/>
              </a:rPr>
              <a:t>3+</a:t>
            </a:r>
            <a:r>
              <a:rPr lang="zh-CN" altLang="en-US" sz="2000">
                <a:solidFill>
                  <a:schemeClr val="tx1"/>
                </a:solidFill>
                <a:uFillTx/>
                <a:latin typeface="Times New Roman" panose="02020603050405020304" charset="0"/>
                <a:ea typeface="宋体" pitchFamily="2" charset="-122"/>
                <a:sym typeface="+mn-ea"/>
              </a:rPr>
              <a:t>的水解。</a:t>
            </a:r>
            <a:r>
              <a:rPr lang="en-US" altLang="zh-CN" sz="2000">
                <a:solidFill>
                  <a:schemeClr val="tx1"/>
                </a:solidFill>
                <a:uFillTx/>
                <a:latin typeface="Times New Roman" panose="02020603050405020304" charset="0"/>
                <a:ea typeface="宋体" pitchFamily="2" charset="-122"/>
                <a:sym typeface="+mn-ea"/>
              </a:rPr>
              <a:t>Al</a:t>
            </a:r>
            <a:r>
              <a:rPr lang="en-US" altLang="zh-CN" sz="2000" baseline="30000">
                <a:solidFill>
                  <a:schemeClr val="tx1"/>
                </a:solidFill>
                <a:uFillTx/>
                <a:latin typeface="Times New Roman" panose="02020603050405020304" charset="0"/>
                <a:ea typeface="宋体" pitchFamily="2" charset="-122"/>
                <a:sym typeface="+mn-ea"/>
              </a:rPr>
              <a:t>3+</a:t>
            </a:r>
            <a:r>
              <a:rPr lang="zh-CN" altLang="en-US" sz="2000">
                <a:solidFill>
                  <a:schemeClr val="tx1"/>
                </a:solidFill>
                <a:uFillTx/>
                <a:latin typeface="Times New Roman" panose="02020603050405020304" charset="0"/>
                <a:ea typeface="宋体" pitchFamily="2" charset="-122"/>
                <a:sym typeface="+mn-ea"/>
              </a:rPr>
              <a:t>水解生成的</a:t>
            </a:r>
            <a:r>
              <a:rPr lang="en-US" altLang="zh-CN" sz="2000">
                <a:solidFill>
                  <a:schemeClr val="tx1"/>
                </a:solidFill>
                <a:uFillTx/>
                <a:latin typeface="Times New Roman" panose="02020603050405020304" charset="0"/>
                <a:ea typeface="宋体" pitchFamily="2" charset="-122"/>
                <a:sym typeface="+mn-ea"/>
              </a:rPr>
              <a:t>Al(OH)</a:t>
            </a:r>
            <a:r>
              <a:rPr lang="en-US" altLang="zh-CN" sz="2000" baseline="-25000">
                <a:solidFill>
                  <a:schemeClr val="tx1"/>
                </a:solidFill>
                <a:uFillTx/>
                <a:latin typeface="Times New Roman" panose="02020603050405020304" charset="0"/>
                <a:ea typeface="宋体" pitchFamily="2" charset="-122"/>
                <a:sym typeface="+mn-ea"/>
              </a:rPr>
              <a:t>3</a:t>
            </a:r>
            <a:r>
              <a:rPr lang="zh-CN" altLang="en-US" sz="2000">
                <a:solidFill>
                  <a:schemeClr val="tx1"/>
                </a:solidFill>
                <a:uFillTx/>
                <a:latin typeface="Times New Roman" panose="02020603050405020304" charset="0"/>
                <a:ea typeface="宋体" pitchFamily="2" charset="-122"/>
                <a:sym typeface="+mn-ea"/>
              </a:rPr>
              <a:t>胶体、</a:t>
            </a:r>
            <a:r>
              <a:rPr lang="en-US" altLang="zh-CN" sz="2000">
                <a:solidFill>
                  <a:schemeClr val="tx1"/>
                </a:solidFill>
                <a:uFillTx/>
                <a:latin typeface="Times New Roman" panose="02020603050405020304" charset="0"/>
                <a:ea typeface="宋体" pitchFamily="2" charset="-122"/>
                <a:sym typeface="+mn-ea"/>
              </a:rPr>
              <a:t>Fe</a:t>
            </a:r>
            <a:r>
              <a:rPr lang="en-US" altLang="zh-CN" sz="2000" baseline="30000">
                <a:solidFill>
                  <a:schemeClr val="tx1"/>
                </a:solidFill>
                <a:uFillTx/>
                <a:latin typeface="Times New Roman" panose="02020603050405020304" charset="0"/>
                <a:ea typeface="宋体" pitchFamily="2" charset="-122"/>
                <a:sym typeface="+mn-ea"/>
              </a:rPr>
              <a:t>3+</a:t>
            </a:r>
            <a:r>
              <a:rPr lang="zh-CN" altLang="en-US" sz="2000">
                <a:solidFill>
                  <a:schemeClr val="tx1"/>
                </a:solidFill>
                <a:uFillTx/>
                <a:latin typeface="Times New Roman" panose="02020603050405020304" charset="0"/>
                <a:ea typeface="宋体" pitchFamily="2" charset="-122"/>
                <a:sym typeface="+mn-ea"/>
              </a:rPr>
              <a:t>水解生成的</a:t>
            </a:r>
            <a:r>
              <a:rPr lang="en-US" altLang="zh-CN" sz="2000">
                <a:solidFill>
                  <a:schemeClr val="tx1"/>
                </a:solidFill>
                <a:uFillTx/>
                <a:latin typeface="Times New Roman" panose="02020603050405020304" charset="0"/>
                <a:ea typeface="宋体" pitchFamily="2" charset="-122"/>
                <a:sym typeface="+mn-ea"/>
              </a:rPr>
              <a:t>Fe(OH)</a:t>
            </a:r>
            <a:r>
              <a:rPr lang="en-US" altLang="zh-CN" sz="2000" baseline="-25000">
                <a:solidFill>
                  <a:schemeClr val="tx1"/>
                </a:solidFill>
                <a:uFillTx/>
                <a:latin typeface="Times New Roman" panose="02020603050405020304" charset="0"/>
                <a:ea typeface="宋体" pitchFamily="2" charset="-122"/>
                <a:sym typeface="+mn-ea"/>
              </a:rPr>
              <a:t>3</a:t>
            </a:r>
            <a:r>
              <a:rPr lang="zh-CN" altLang="en-US" sz="2000">
                <a:solidFill>
                  <a:schemeClr val="tx1"/>
                </a:solidFill>
                <a:uFillTx/>
                <a:latin typeface="Times New Roman" panose="02020603050405020304" charset="0"/>
                <a:ea typeface="宋体" pitchFamily="2" charset="-122"/>
                <a:sym typeface="+mn-ea"/>
              </a:rPr>
              <a:t>胶体可以使水中细小的悬浮颗粒聚集成较大的颗粒而沉降，从而除去水中的悬浮物，起到净水作用。</a:t>
            </a:r>
            <a:endParaRPr lang="zh-CN" altLang="en-US" sz="2000">
              <a:solidFill>
                <a:schemeClr val="tx1"/>
              </a:solidFill>
              <a:uFillTx/>
              <a:latin typeface="Times New Roman" panose="02020603050405020304" charset="0"/>
              <a:ea typeface="宋体" pitchFamily="2"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15.</a:t>
            </a:r>
            <a:r>
              <a:rPr lang="zh-CN" altLang="en-US">
                <a:sym typeface="+mn-ea"/>
              </a:rPr>
              <a:t>必修</a:t>
            </a:r>
            <a:r>
              <a:rPr lang="en-US" altLang="zh-CN">
                <a:sym typeface="+mn-ea"/>
              </a:rPr>
              <a:t>2-</a:t>
            </a:r>
            <a:r>
              <a:rPr lang="zh-CN" altLang="en-US">
                <a:sym typeface="+mn-ea"/>
              </a:rPr>
              <a:t>无机非金属材料</a:t>
            </a:r>
            <a:endParaRPr lang="zh-CN" altLang="en-US">
              <a:sym typeface="+mn-ea"/>
            </a:endParaRPr>
          </a:p>
        </p:txBody>
      </p:sp>
      <p:sp>
        <p:nvSpPr>
          <p:cNvPr id="4" name="文本框 3"/>
          <p:cNvSpPr txBox="1"/>
          <p:nvPr/>
        </p:nvSpPr>
        <p:spPr>
          <a:xfrm>
            <a:off x="8221980" y="6362700"/>
            <a:ext cx="3560445" cy="368300"/>
          </a:xfrm>
          <a:prstGeom prst="rect">
            <a:avLst/>
          </a:prstGeom>
          <a:noFill/>
        </p:spPr>
        <p:txBody>
          <a:bodyPr wrap="square" rtlCol="0">
            <a:spAutoFit/>
          </a:bodyPr>
          <a:lstStyle/>
          <a:p>
            <a:r>
              <a:rPr lang="zh-CN" altLang="en-US"/>
              <a:t>内容来自人教版必修</a:t>
            </a:r>
            <a:r>
              <a:rPr lang="en-US" altLang="zh-CN"/>
              <a:t>2:P102</a:t>
            </a:r>
            <a:endParaRPr lang="en-US" altLang="zh-CN"/>
          </a:p>
        </p:txBody>
      </p:sp>
      <p:sp>
        <p:nvSpPr>
          <p:cNvPr id="3" name="文本框 2"/>
          <p:cNvSpPr txBox="1"/>
          <p:nvPr/>
        </p:nvSpPr>
        <p:spPr>
          <a:xfrm>
            <a:off x="771525" y="1501775"/>
            <a:ext cx="3026410" cy="768350"/>
          </a:xfrm>
          <a:prstGeom prst="rect">
            <a:avLst/>
          </a:prstGeom>
          <a:noFill/>
        </p:spPr>
        <p:txBody>
          <a:bodyPr wrap="square" rtlCol="0">
            <a:spAutoFit/>
          </a:bodyPr>
          <a:lstStyle/>
          <a:p>
            <a:pPr algn="ctr"/>
            <a:r>
              <a:rPr lang="zh-CN" altLang="en-US" sz="2400" b="1">
                <a:solidFill>
                  <a:srgbClr val="7030A0"/>
                </a:solidFill>
                <a:latin typeface="宋体" pitchFamily="2" charset="-122"/>
                <a:ea typeface="宋体" pitchFamily="2" charset="-122"/>
              </a:rPr>
              <a:t>传统无机非金属材料</a:t>
            </a:r>
            <a:endParaRPr lang="zh-CN" altLang="en-US" sz="2400" b="1">
              <a:solidFill>
                <a:srgbClr val="7030A0"/>
              </a:solidFill>
              <a:latin typeface="宋体" pitchFamily="2" charset="-122"/>
              <a:ea typeface="宋体" pitchFamily="2" charset="-122"/>
            </a:endParaRPr>
          </a:p>
          <a:p>
            <a:pPr algn="ctr"/>
            <a:r>
              <a:rPr lang="zh-CN" altLang="en-US" sz="2000" b="1">
                <a:solidFill>
                  <a:srgbClr val="7030A0"/>
                </a:solidFill>
                <a:latin typeface="宋体" pitchFamily="2" charset="-122"/>
                <a:ea typeface="宋体" pitchFamily="2" charset="-122"/>
              </a:rPr>
              <a:t>（多数为硅酸盐材料）</a:t>
            </a:r>
            <a:endParaRPr lang="zh-CN" altLang="en-US" sz="2000" b="1">
              <a:solidFill>
                <a:srgbClr val="7030A0"/>
              </a:solidFill>
              <a:latin typeface="宋体" pitchFamily="2" charset="-122"/>
              <a:ea typeface="宋体" pitchFamily="2" charset="-122"/>
            </a:endParaRPr>
          </a:p>
        </p:txBody>
      </p:sp>
      <p:grpSp>
        <p:nvGrpSpPr>
          <p:cNvPr id="5" name="组合 4"/>
          <p:cNvGrpSpPr/>
          <p:nvPr/>
        </p:nvGrpSpPr>
        <p:grpSpPr>
          <a:xfrm>
            <a:off x="762000" y="2754630"/>
            <a:ext cx="9858375" cy="829310"/>
            <a:chOff x="1200" y="4338"/>
            <a:chExt cx="15525" cy="1306"/>
          </a:xfrm>
        </p:grpSpPr>
        <p:sp>
          <p:nvSpPr>
            <p:cNvPr id="10" name="文本框 9"/>
            <p:cNvSpPr txBox="1"/>
            <p:nvPr/>
          </p:nvSpPr>
          <p:spPr>
            <a:xfrm>
              <a:off x="1200" y="4629"/>
              <a:ext cx="1576" cy="725"/>
            </a:xfrm>
            <a:prstGeom prst="rect">
              <a:avLst/>
            </a:prstGeom>
            <a:noFill/>
          </p:spPr>
          <p:txBody>
            <a:bodyPr wrap="square" rtlCol="0">
              <a:spAutoFit/>
            </a:bodyPr>
            <a:lstStyle/>
            <a:p>
              <a:pPr algn="ctr"/>
              <a:r>
                <a:rPr lang="zh-CN" altLang="en-US" sz="2400" b="1">
                  <a:latin typeface="宋体" pitchFamily="2" charset="-122"/>
                  <a:ea typeface="宋体" pitchFamily="2" charset="-122"/>
                </a:rPr>
                <a:t>玻璃</a:t>
              </a:r>
              <a:endParaRPr lang="zh-CN" altLang="en-US" sz="2400" b="1">
                <a:latin typeface="宋体" pitchFamily="2" charset="-122"/>
                <a:ea typeface="宋体" pitchFamily="2" charset="-122"/>
              </a:endParaRPr>
            </a:p>
          </p:txBody>
        </p:sp>
        <p:sp>
          <p:nvSpPr>
            <p:cNvPr id="14" name="文本框 13"/>
            <p:cNvSpPr txBox="1"/>
            <p:nvPr/>
          </p:nvSpPr>
          <p:spPr>
            <a:xfrm>
              <a:off x="3007" y="4338"/>
              <a:ext cx="13718" cy="1307"/>
            </a:xfrm>
            <a:prstGeom prst="rect">
              <a:avLst/>
            </a:prstGeom>
            <a:noFill/>
          </p:spPr>
          <p:txBody>
            <a:bodyPr wrap="square" rtlCol="0" anchor="ctr" anchorCtr="0">
              <a:spAutoFit/>
            </a:bodyPr>
            <a:lstStyle/>
            <a:p>
              <a:pPr lvl="0" algn="l">
                <a:lnSpc>
                  <a:spcPct val="150000"/>
                </a:lnSpc>
                <a:buClrTx/>
                <a:buSzTx/>
                <a:buFontTx/>
              </a:pPr>
              <a:r>
                <a:rPr lang="zh-CN" altLang="en-US" sz="1600">
                  <a:solidFill>
                    <a:schemeClr val="tx1"/>
                  </a:solidFill>
                  <a:uFillTx/>
                  <a:latin typeface="Times New Roman" panose="02020603050405020304" charset="0"/>
                  <a:ea typeface="宋体" pitchFamily="2" charset="-122"/>
                  <a:sym typeface="+mn-ea"/>
                </a:rPr>
                <a:t>玻璃是以纯碱、石灰石和石英砂（主要成分是SiO</a:t>
              </a:r>
              <a:r>
                <a:rPr lang="zh-CN" altLang="en-US" sz="1600" baseline="-25000">
                  <a:solidFill>
                    <a:schemeClr val="tx1"/>
                  </a:solidFill>
                  <a:uFillTx/>
                  <a:latin typeface="Times New Roman" panose="02020603050405020304" charset="0"/>
                  <a:ea typeface="宋体" pitchFamily="2" charset="-122"/>
                  <a:sym typeface="+mn-ea"/>
                </a:rPr>
                <a:t>2</a:t>
              </a:r>
              <a:r>
                <a:rPr lang="zh-CN" altLang="en-US" sz="1600">
                  <a:solidFill>
                    <a:schemeClr val="tx1"/>
                  </a:solidFill>
                  <a:uFillTx/>
                  <a:latin typeface="Times New Roman" panose="02020603050405020304" charset="0"/>
                  <a:ea typeface="宋体" pitchFamily="2" charset="-122"/>
                  <a:sym typeface="+mn-ea"/>
                </a:rPr>
                <a:t>）为原料，经混合、粉碎，在玻璃窑中熔融，发生复杂的物理和化学变化而制得的。</a:t>
              </a:r>
              <a:endParaRPr lang="zh-CN" altLang="en-US" sz="1600">
                <a:solidFill>
                  <a:schemeClr val="tx1"/>
                </a:solidFill>
                <a:uFillTx/>
                <a:latin typeface="Times New Roman" panose="02020603050405020304" charset="0"/>
                <a:ea typeface="宋体" pitchFamily="2" charset="-122"/>
                <a:sym typeface="+mn-ea"/>
              </a:endParaRPr>
            </a:p>
          </p:txBody>
        </p:sp>
        <p:cxnSp>
          <p:nvCxnSpPr>
            <p:cNvPr id="19" name="直接连接符 18"/>
            <p:cNvCxnSpPr/>
            <p:nvPr/>
          </p:nvCxnSpPr>
          <p:spPr>
            <a:xfrm>
              <a:off x="2801" y="4491"/>
              <a:ext cx="0" cy="992"/>
            </a:xfrm>
            <a:prstGeom prst="line">
              <a:avLst/>
            </a:prstGeom>
            <a:ln w="25400"/>
          </p:spPr>
          <p:style>
            <a:lnRef idx="2">
              <a:schemeClr val="accent1"/>
            </a:lnRef>
            <a:fillRef idx="0">
              <a:srgbClr val="FFFFFF"/>
            </a:fillRef>
            <a:effectRef idx="0">
              <a:srgbClr val="FFFFFF"/>
            </a:effectRef>
            <a:fontRef idx="minor">
              <a:schemeClr val="tx1"/>
            </a:fontRef>
          </p:style>
        </p:cxnSp>
      </p:grpSp>
      <p:grpSp>
        <p:nvGrpSpPr>
          <p:cNvPr id="6" name="组合 5"/>
          <p:cNvGrpSpPr/>
          <p:nvPr/>
        </p:nvGrpSpPr>
        <p:grpSpPr>
          <a:xfrm>
            <a:off x="771525" y="3696335"/>
            <a:ext cx="9742170" cy="629920"/>
            <a:chOff x="1215" y="5821"/>
            <a:chExt cx="15342" cy="992"/>
          </a:xfrm>
        </p:grpSpPr>
        <p:sp>
          <p:nvSpPr>
            <p:cNvPr id="12" name="文本框 11"/>
            <p:cNvSpPr txBox="1"/>
            <p:nvPr/>
          </p:nvSpPr>
          <p:spPr>
            <a:xfrm>
              <a:off x="1215" y="6011"/>
              <a:ext cx="1576" cy="725"/>
            </a:xfrm>
            <a:prstGeom prst="rect">
              <a:avLst/>
            </a:prstGeom>
            <a:noFill/>
          </p:spPr>
          <p:txBody>
            <a:bodyPr wrap="square" rtlCol="0">
              <a:spAutoFit/>
            </a:bodyPr>
            <a:lstStyle/>
            <a:p>
              <a:pPr algn="ctr"/>
              <a:r>
                <a:rPr lang="zh-CN" altLang="en-US" sz="2400" b="1">
                  <a:latin typeface="宋体" pitchFamily="2" charset="-122"/>
                  <a:ea typeface="宋体" pitchFamily="2" charset="-122"/>
                </a:rPr>
                <a:t>陶瓷</a:t>
              </a:r>
              <a:endParaRPr lang="zh-CN" altLang="en-US" sz="2400" b="1">
                <a:latin typeface="宋体" pitchFamily="2" charset="-122"/>
                <a:ea typeface="宋体" pitchFamily="2" charset="-122"/>
              </a:endParaRPr>
            </a:p>
          </p:txBody>
        </p:sp>
        <p:sp>
          <p:nvSpPr>
            <p:cNvPr id="13" name="文本框 12"/>
            <p:cNvSpPr txBox="1"/>
            <p:nvPr/>
          </p:nvSpPr>
          <p:spPr>
            <a:xfrm>
              <a:off x="3007" y="5934"/>
              <a:ext cx="13550" cy="879"/>
            </a:xfrm>
            <a:prstGeom prst="rect">
              <a:avLst/>
            </a:prstGeom>
            <a:noFill/>
          </p:spPr>
          <p:txBody>
            <a:bodyPr wrap="square" rtlCol="0" anchor="ctr" anchorCtr="0">
              <a:noAutofit/>
            </a:bodyPr>
            <a:lstStyle/>
            <a:p>
              <a:pPr>
                <a:lnSpc>
                  <a:spcPct val="100000"/>
                </a:lnSpc>
              </a:pPr>
              <a:r>
                <a:rPr lang="zh-CN" altLang="en-US" sz="1600">
                  <a:latin typeface="宋体" pitchFamily="2" charset="-122"/>
                  <a:ea typeface="宋体" pitchFamily="2" charset="-122"/>
                </a:rPr>
                <a:t>陶瓷是以黏土（主要成分为含水的铝硅酸盐）为主要原料，经高温烧结而成的。</a:t>
              </a:r>
              <a:endParaRPr lang="zh-CN" altLang="en-US" sz="1600">
                <a:latin typeface="宋体" pitchFamily="2" charset="-122"/>
                <a:ea typeface="宋体" pitchFamily="2" charset="-122"/>
              </a:endParaRPr>
            </a:p>
          </p:txBody>
        </p:sp>
        <p:cxnSp>
          <p:nvCxnSpPr>
            <p:cNvPr id="20" name="直接连接符 19"/>
            <p:cNvCxnSpPr/>
            <p:nvPr/>
          </p:nvCxnSpPr>
          <p:spPr>
            <a:xfrm>
              <a:off x="2801" y="5821"/>
              <a:ext cx="0" cy="992"/>
            </a:xfrm>
            <a:prstGeom prst="line">
              <a:avLst/>
            </a:prstGeom>
            <a:ln w="25400"/>
          </p:spPr>
          <p:style>
            <a:lnRef idx="2">
              <a:schemeClr val="accent1"/>
            </a:lnRef>
            <a:fillRef idx="0">
              <a:srgbClr val="FFFFFF"/>
            </a:fillRef>
            <a:effectRef idx="0">
              <a:srgbClr val="FFFFFF"/>
            </a:effectRef>
            <a:fontRef idx="minor">
              <a:schemeClr val="tx1"/>
            </a:fontRef>
          </p:style>
        </p:cxnSp>
      </p:grpSp>
      <p:grpSp>
        <p:nvGrpSpPr>
          <p:cNvPr id="7" name="组合 6"/>
          <p:cNvGrpSpPr/>
          <p:nvPr/>
        </p:nvGrpSpPr>
        <p:grpSpPr>
          <a:xfrm>
            <a:off x="771525" y="4481830"/>
            <a:ext cx="9848850" cy="1198880"/>
            <a:chOff x="1215" y="7058"/>
            <a:chExt cx="15510" cy="1888"/>
          </a:xfrm>
        </p:grpSpPr>
        <p:sp>
          <p:nvSpPr>
            <p:cNvPr id="11" name="文本框 10"/>
            <p:cNvSpPr txBox="1"/>
            <p:nvPr/>
          </p:nvSpPr>
          <p:spPr>
            <a:xfrm>
              <a:off x="1215" y="7640"/>
              <a:ext cx="1576" cy="725"/>
            </a:xfrm>
            <a:prstGeom prst="rect">
              <a:avLst/>
            </a:prstGeom>
            <a:noFill/>
          </p:spPr>
          <p:txBody>
            <a:bodyPr wrap="square" rtlCol="0">
              <a:spAutoFit/>
            </a:bodyPr>
            <a:lstStyle/>
            <a:p>
              <a:pPr algn="ctr"/>
              <a:r>
                <a:rPr lang="zh-CN" altLang="en-US" sz="2400" b="1">
                  <a:latin typeface="宋体" pitchFamily="2" charset="-122"/>
                  <a:ea typeface="宋体" pitchFamily="2" charset="-122"/>
                </a:rPr>
                <a:t>水泥</a:t>
              </a:r>
              <a:endParaRPr lang="zh-CN" altLang="en-US" sz="2400" b="1">
                <a:latin typeface="宋体" pitchFamily="2" charset="-122"/>
                <a:ea typeface="宋体" pitchFamily="2" charset="-122"/>
              </a:endParaRPr>
            </a:p>
          </p:txBody>
        </p:sp>
        <p:sp>
          <p:nvSpPr>
            <p:cNvPr id="15" name="文本框 14"/>
            <p:cNvSpPr txBox="1"/>
            <p:nvPr/>
          </p:nvSpPr>
          <p:spPr>
            <a:xfrm>
              <a:off x="3007" y="7058"/>
              <a:ext cx="13719" cy="1888"/>
            </a:xfrm>
            <a:prstGeom prst="rect">
              <a:avLst/>
            </a:prstGeom>
            <a:noFill/>
          </p:spPr>
          <p:txBody>
            <a:bodyPr wrap="square" rtlCol="0" anchor="ctr" anchorCtr="0">
              <a:spAutoFit/>
            </a:bodyPr>
            <a:lstStyle/>
            <a:p>
              <a:pPr lvl="0" algn="l">
                <a:lnSpc>
                  <a:spcPct val="150000"/>
                </a:lnSpc>
                <a:buClrTx/>
                <a:buSzTx/>
                <a:buFontTx/>
              </a:pPr>
              <a:r>
                <a:rPr lang="zh-CN" altLang="en-US" sz="1600">
                  <a:latin typeface="宋体" pitchFamily="2" charset="-122"/>
                  <a:ea typeface="宋体" pitchFamily="2" charset="-122"/>
                  <a:sym typeface="+mn-ea"/>
                </a:rPr>
                <a:t>普通硅酸盐水泥的生产以黏土和石灰石为主要原料。二者与其他辅料经混合、研磨后在水泥回转窑中煅烧，发生复杂的物理和化学变化，加入适量石膏调节水泥硬化速率，再磨成细粉就能得到普通水泥。水泥、沙子和碎石等与水混合可以得到混凝土。</a:t>
              </a:r>
              <a:endParaRPr lang="zh-CN" altLang="en-US" sz="1600">
                <a:latin typeface="宋体" pitchFamily="2" charset="-122"/>
                <a:ea typeface="宋体" pitchFamily="2" charset="-122"/>
                <a:sym typeface="+mn-ea"/>
              </a:endParaRPr>
            </a:p>
          </p:txBody>
        </p:sp>
        <p:cxnSp>
          <p:nvCxnSpPr>
            <p:cNvPr id="21" name="直接连接符 20"/>
            <p:cNvCxnSpPr/>
            <p:nvPr/>
          </p:nvCxnSpPr>
          <p:spPr>
            <a:xfrm>
              <a:off x="2801" y="7315"/>
              <a:ext cx="0" cy="1465"/>
            </a:xfrm>
            <a:prstGeom prst="line">
              <a:avLst/>
            </a:prstGeom>
            <a:ln w="25400"/>
          </p:spPr>
          <p:style>
            <a:lnRef idx="2">
              <a:schemeClr val="accent1"/>
            </a:lnRef>
            <a:fillRef idx="0">
              <a:srgbClr val="FFFFFF"/>
            </a:fillRef>
            <a:effectRef idx="0">
              <a:srgbClr val="FFFFFF"/>
            </a:effectRef>
            <a:fontRef idx="minor">
              <a:schemeClr val="tx1"/>
            </a:fontRef>
          </p:style>
        </p:cxn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15.</a:t>
            </a:r>
            <a:r>
              <a:rPr lang="zh-CN" altLang="en-US">
                <a:sym typeface="+mn-ea"/>
              </a:rPr>
              <a:t>必修</a:t>
            </a:r>
            <a:r>
              <a:rPr lang="en-US" altLang="zh-CN">
                <a:sym typeface="+mn-ea"/>
              </a:rPr>
              <a:t>2-</a:t>
            </a:r>
            <a:r>
              <a:rPr lang="zh-CN" altLang="en-US">
                <a:sym typeface="+mn-ea"/>
              </a:rPr>
              <a:t>无机非金属材料</a:t>
            </a:r>
            <a:endParaRPr lang="zh-CN" altLang="en-US">
              <a:sym typeface="+mn-ea"/>
            </a:endParaRPr>
          </a:p>
        </p:txBody>
      </p:sp>
      <p:sp>
        <p:nvSpPr>
          <p:cNvPr id="4" name="文本框 3"/>
          <p:cNvSpPr txBox="1"/>
          <p:nvPr/>
        </p:nvSpPr>
        <p:spPr>
          <a:xfrm>
            <a:off x="8221980" y="6362700"/>
            <a:ext cx="3560445" cy="368300"/>
          </a:xfrm>
          <a:prstGeom prst="rect">
            <a:avLst/>
          </a:prstGeom>
          <a:noFill/>
        </p:spPr>
        <p:txBody>
          <a:bodyPr wrap="square" rtlCol="0">
            <a:spAutoFit/>
          </a:bodyPr>
          <a:lstStyle/>
          <a:p>
            <a:r>
              <a:rPr lang="zh-CN" altLang="en-US"/>
              <a:t>内容来自人教版必修</a:t>
            </a:r>
            <a:r>
              <a:rPr lang="en-US" altLang="zh-CN"/>
              <a:t>2:P22</a:t>
            </a:r>
            <a:endParaRPr lang="en-US" altLang="zh-CN"/>
          </a:p>
        </p:txBody>
      </p:sp>
      <p:sp>
        <p:nvSpPr>
          <p:cNvPr id="3" name="文本框 2"/>
          <p:cNvSpPr txBox="1"/>
          <p:nvPr/>
        </p:nvSpPr>
        <p:spPr>
          <a:xfrm>
            <a:off x="695960" y="1234305"/>
            <a:ext cx="3026410" cy="460375"/>
          </a:xfrm>
          <a:prstGeom prst="rect">
            <a:avLst/>
          </a:prstGeom>
          <a:noFill/>
        </p:spPr>
        <p:txBody>
          <a:bodyPr wrap="square" rtlCol="0">
            <a:spAutoFit/>
          </a:bodyPr>
          <a:lstStyle/>
          <a:p>
            <a:pPr algn="ctr"/>
            <a:r>
              <a:rPr lang="zh-CN" altLang="en-US" sz="2400" b="1">
                <a:solidFill>
                  <a:srgbClr val="7030A0"/>
                </a:solidFill>
                <a:latin typeface="宋体" pitchFamily="2" charset="-122"/>
                <a:ea typeface="宋体" pitchFamily="2" charset="-122"/>
              </a:rPr>
              <a:t>新型无机非金属材料</a:t>
            </a:r>
            <a:endParaRPr lang="zh-CN" altLang="en-US" sz="2000" b="1">
              <a:solidFill>
                <a:srgbClr val="7030A0"/>
              </a:solidFill>
              <a:latin typeface="宋体" pitchFamily="2" charset="-122"/>
              <a:ea typeface="宋体" pitchFamily="2" charset="-122"/>
            </a:endParaRPr>
          </a:p>
        </p:txBody>
      </p:sp>
      <p:grpSp>
        <p:nvGrpSpPr>
          <p:cNvPr id="9" name="组合 8"/>
          <p:cNvGrpSpPr/>
          <p:nvPr/>
        </p:nvGrpSpPr>
        <p:grpSpPr>
          <a:xfrm>
            <a:off x="2128520" y="1879600"/>
            <a:ext cx="8766810" cy="2818130"/>
            <a:chOff x="3352" y="2960"/>
            <a:chExt cx="13806" cy="4438"/>
          </a:xfrm>
        </p:grpSpPr>
        <p:sp>
          <p:nvSpPr>
            <p:cNvPr id="5" name="文本框 4"/>
            <p:cNvSpPr txBox="1"/>
            <p:nvPr/>
          </p:nvSpPr>
          <p:spPr>
            <a:xfrm>
              <a:off x="3494" y="3462"/>
              <a:ext cx="5120" cy="580"/>
            </a:xfrm>
            <a:prstGeom prst="rect">
              <a:avLst/>
            </a:prstGeom>
            <a:noFill/>
          </p:spPr>
          <p:txBody>
            <a:bodyPr wrap="square" rtlCol="0" anchor="t">
              <a:spAutoFit/>
            </a:bodyPr>
            <a:lstStyle/>
            <a:p>
              <a:r>
                <a:rPr lang="zh-CN" altLang="en-US" b="1">
                  <a:latin typeface="宋体" pitchFamily="2" charset="-122"/>
                  <a:ea typeface="宋体" pitchFamily="2" charset="-122"/>
                </a:rPr>
                <a:t>硅单质最为广泛的半导体材料</a:t>
              </a:r>
              <a:endParaRPr lang="zh-CN" altLang="en-US" b="1">
                <a:latin typeface="宋体" pitchFamily="2" charset="-122"/>
                <a:ea typeface="宋体" pitchFamily="2" charset="-122"/>
              </a:endParaRPr>
            </a:p>
          </p:txBody>
        </p:sp>
        <p:pic>
          <p:nvPicPr>
            <p:cNvPr id="6" name="图片 5"/>
            <p:cNvPicPr>
              <a:picLocks noChangeAspect="1"/>
            </p:cNvPicPr>
            <p:nvPr/>
          </p:nvPicPr>
          <p:blipFill>
            <a:blip r:embed="rId1"/>
            <a:stretch>
              <a:fillRect/>
            </a:stretch>
          </p:blipFill>
          <p:spPr>
            <a:xfrm>
              <a:off x="8363" y="3130"/>
              <a:ext cx="8460" cy="3675"/>
            </a:xfrm>
            <a:prstGeom prst="rect">
              <a:avLst/>
            </a:prstGeom>
          </p:spPr>
        </p:pic>
        <p:sp>
          <p:nvSpPr>
            <p:cNvPr id="7" name="文本框 6"/>
            <p:cNvSpPr txBox="1"/>
            <p:nvPr/>
          </p:nvSpPr>
          <p:spPr>
            <a:xfrm>
              <a:off x="11478" y="6359"/>
              <a:ext cx="2509" cy="531"/>
            </a:xfrm>
            <a:prstGeom prst="rect">
              <a:avLst/>
            </a:prstGeom>
            <a:noFill/>
          </p:spPr>
          <p:txBody>
            <a:bodyPr wrap="square" rtlCol="0">
              <a:spAutoFit/>
            </a:bodyPr>
            <a:lstStyle/>
            <a:p>
              <a:pPr algn="ctr"/>
              <a:r>
                <a:rPr lang="zh-CN" altLang="en-US" sz="1600" b="1">
                  <a:latin typeface="宋体" pitchFamily="2" charset="-122"/>
                  <a:ea typeface="宋体" pitchFamily="2" charset="-122"/>
                </a:rPr>
                <a:t>工业制高纯硅</a:t>
              </a:r>
              <a:endParaRPr lang="zh-CN" altLang="en-US" sz="1600" b="1">
                <a:latin typeface="宋体" pitchFamily="2" charset="-122"/>
                <a:ea typeface="宋体" pitchFamily="2" charset="-122"/>
              </a:endParaRPr>
            </a:p>
          </p:txBody>
        </p:sp>
        <p:sp>
          <p:nvSpPr>
            <p:cNvPr id="8" name="矩形 7"/>
            <p:cNvSpPr/>
            <p:nvPr/>
          </p:nvSpPr>
          <p:spPr>
            <a:xfrm>
              <a:off x="3352" y="2960"/>
              <a:ext cx="13807" cy="4438"/>
            </a:xfrm>
            <a:prstGeom prst="rect">
              <a:avLst/>
            </a:prstGeom>
            <a:noFill/>
            <a:ln w="25400"/>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文本框 15"/>
            <p:cNvSpPr txBox="1"/>
            <p:nvPr/>
          </p:nvSpPr>
          <p:spPr>
            <a:xfrm>
              <a:off x="3494" y="5425"/>
              <a:ext cx="2555" cy="580"/>
            </a:xfrm>
            <a:prstGeom prst="rect">
              <a:avLst/>
            </a:prstGeom>
            <a:noFill/>
            <a:ln>
              <a:noFill/>
            </a:ln>
          </p:spPr>
          <p:txBody>
            <a:bodyPr wrap="square" rtlCol="0">
              <a:spAutoFit/>
            </a:bodyPr>
            <a:lstStyle/>
            <a:p>
              <a:pPr algn="ctr"/>
              <a:r>
                <a:rPr lang="zh-CN" altLang="en-US" b="1">
                  <a:latin typeface="宋体" pitchFamily="2" charset="-122"/>
                  <a:ea typeface="宋体" pitchFamily="2" charset="-122"/>
                </a:rPr>
                <a:t>高纯硅的用途</a:t>
              </a:r>
              <a:endParaRPr lang="zh-CN" altLang="en-US" b="1">
                <a:latin typeface="宋体" pitchFamily="2" charset="-122"/>
                <a:ea typeface="宋体" pitchFamily="2" charset="-122"/>
              </a:endParaRPr>
            </a:p>
          </p:txBody>
        </p:sp>
        <p:sp>
          <p:nvSpPr>
            <p:cNvPr id="17" name="左大括号 16"/>
            <p:cNvSpPr/>
            <p:nvPr/>
          </p:nvSpPr>
          <p:spPr>
            <a:xfrm>
              <a:off x="6299" y="4741"/>
              <a:ext cx="120" cy="1947"/>
            </a:xfrm>
            <a:prstGeom prst="leftBrace">
              <a:avLst/>
            </a:prstGeom>
            <a:ln w="19050">
              <a:solidFill>
                <a:schemeClr val="accent1"/>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b="1"/>
            </a:p>
          </p:txBody>
        </p:sp>
        <p:sp>
          <p:nvSpPr>
            <p:cNvPr id="18" name="文本框 17"/>
            <p:cNvSpPr txBox="1"/>
            <p:nvPr/>
          </p:nvSpPr>
          <p:spPr>
            <a:xfrm>
              <a:off x="6669" y="4785"/>
              <a:ext cx="1593" cy="580"/>
            </a:xfrm>
            <a:prstGeom prst="rect">
              <a:avLst/>
            </a:prstGeom>
            <a:noFill/>
          </p:spPr>
          <p:txBody>
            <a:bodyPr wrap="square" rtlCol="0">
              <a:spAutoFit/>
            </a:bodyPr>
            <a:lstStyle/>
            <a:p>
              <a:pPr algn="ctr"/>
              <a:r>
                <a:rPr lang="zh-CN" altLang="en-US" b="1">
                  <a:latin typeface="宋体" pitchFamily="2" charset="-122"/>
                  <a:ea typeface="宋体" pitchFamily="2" charset="-122"/>
                </a:rPr>
                <a:t>芯片</a:t>
              </a:r>
              <a:endParaRPr lang="zh-CN" altLang="en-US" b="1">
                <a:latin typeface="宋体" pitchFamily="2" charset="-122"/>
                <a:ea typeface="宋体" pitchFamily="2" charset="-122"/>
              </a:endParaRPr>
            </a:p>
          </p:txBody>
        </p:sp>
        <p:sp>
          <p:nvSpPr>
            <p:cNvPr id="22" name="文本框 21"/>
            <p:cNvSpPr txBox="1"/>
            <p:nvPr/>
          </p:nvSpPr>
          <p:spPr>
            <a:xfrm>
              <a:off x="6669" y="6108"/>
              <a:ext cx="1592" cy="580"/>
            </a:xfrm>
            <a:prstGeom prst="rect">
              <a:avLst/>
            </a:prstGeom>
            <a:noFill/>
          </p:spPr>
          <p:txBody>
            <a:bodyPr wrap="square" rtlCol="0">
              <a:spAutoFit/>
            </a:bodyPr>
            <a:lstStyle/>
            <a:p>
              <a:pPr algn="ctr"/>
              <a:r>
                <a:rPr lang="zh-CN" altLang="en-US" b="1">
                  <a:latin typeface="宋体" pitchFamily="2" charset="-122"/>
                  <a:ea typeface="宋体" pitchFamily="2" charset="-122"/>
                </a:rPr>
                <a:t>光电池</a:t>
              </a:r>
              <a:endParaRPr lang="zh-CN" altLang="en-US" b="1">
                <a:latin typeface="宋体" pitchFamily="2" charset="-122"/>
                <a:ea typeface="宋体" pitchFamily="2" charset="-122"/>
              </a:endParaRPr>
            </a:p>
          </p:txBody>
        </p:sp>
      </p:grpSp>
      <p:sp>
        <p:nvSpPr>
          <p:cNvPr id="23" name="文本框 22"/>
          <p:cNvSpPr txBox="1"/>
          <p:nvPr/>
        </p:nvSpPr>
        <p:spPr>
          <a:xfrm>
            <a:off x="695960" y="5012690"/>
            <a:ext cx="1433195" cy="460375"/>
          </a:xfrm>
          <a:prstGeom prst="rect">
            <a:avLst/>
          </a:prstGeom>
          <a:noFill/>
        </p:spPr>
        <p:txBody>
          <a:bodyPr wrap="square" rtlCol="0" anchor="t">
            <a:spAutoFit/>
          </a:bodyPr>
          <a:lstStyle/>
          <a:p>
            <a:pPr lvl="0" algn="l">
              <a:buClrTx/>
              <a:buSzTx/>
              <a:buFontTx/>
            </a:pPr>
            <a:r>
              <a:rPr lang="zh-CN" altLang="en-US" sz="2400" b="1">
                <a:latin typeface="宋体" pitchFamily="2" charset="-122"/>
                <a:ea typeface="宋体" pitchFamily="2" charset="-122"/>
                <a:sym typeface="+mn-ea"/>
              </a:rPr>
              <a:t>二氧化硅</a:t>
            </a:r>
            <a:endParaRPr lang="zh-CN" altLang="en-US" sz="2400" b="1">
              <a:latin typeface="宋体" pitchFamily="2" charset="-122"/>
              <a:ea typeface="宋体" pitchFamily="2" charset="-122"/>
              <a:sym typeface="+mn-ea"/>
            </a:endParaRPr>
          </a:p>
        </p:txBody>
      </p:sp>
      <p:sp>
        <p:nvSpPr>
          <p:cNvPr id="25" name="文本框 24"/>
          <p:cNvSpPr txBox="1"/>
          <p:nvPr/>
        </p:nvSpPr>
        <p:spPr>
          <a:xfrm>
            <a:off x="1083945" y="2991485"/>
            <a:ext cx="574675" cy="460375"/>
          </a:xfrm>
          <a:prstGeom prst="rect">
            <a:avLst/>
          </a:prstGeom>
          <a:noFill/>
        </p:spPr>
        <p:txBody>
          <a:bodyPr wrap="square" rtlCol="0">
            <a:spAutoFit/>
          </a:bodyPr>
          <a:lstStyle/>
          <a:p>
            <a:pPr algn="l"/>
            <a:r>
              <a:rPr lang="zh-CN" altLang="en-US" sz="2400" b="1">
                <a:latin typeface="宋体" pitchFamily="2" charset="-122"/>
                <a:ea typeface="宋体" pitchFamily="2" charset="-122"/>
              </a:rPr>
              <a:t>硅</a:t>
            </a:r>
            <a:endParaRPr lang="zh-CN" altLang="en-US" sz="2400" b="1">
              <a:latin typeface="宋体" pitchFamily="2" charset="-122"/>
              <a:ea typeface="宋体" pitchFamily="2" charset="-122"/>
            </a:endParaRPr>
          </a:p>
        </p:txBody>
      </p:sp>
      <p:sp>
        <p:nvSpPr>
          <p:cNvPr id="26" name="文本框 25"/>
          <p:cNvSpPr txBox="1"/>
          <p:nvPr/>
        </p:nvSpPr>
        <p:spPr>
          <a:xfrm>
            <a:off x="2218690" y="5051425"/>
            <a:ext cx="8063865" cy="398780"/>
          </a:xfrm>
          <a:prstGeom prst="rect">
            <a:avLst/>
          </a:prstGeom>
          <a:noFill/>
        </p:spPr>
        <p:txBody>
          <a:bodyPr wrap="square" rtlCol="0" anchor="t">
            <a:spAutoFit/>
          </a:bodyPr>
          <a:lstStyle/>
          <a:p>
            <a:pPr lvl="0" algn="l">
              <a:buClrTx/>
              <a:buSzTx/>
              <a:buFontTx/>
            </a:pPr>
            <a:r>
              <a:rPr lang="zh-CN" altLang="en-US" sz="2000">
                <a:latin typeface="宋体" pitchFamily="2" charset="-122"/>
                <a:ea typeface="宋体" pitchFamily="2" charset="-122"/>
                <a:sym typeface="+mn-ea"/>
              </a:rPr>
              <a:t>可用来生产光导纤维。光导纤维的通信容量大，抗干扰性能好。</a:t>
            </a:r>
            <a:endParaRPr lang="zh-CN" altLang="en-US" sz="2000">
              <a:latin typeface="宋体" pitchFamily="2" charset="-122"/>
              <a:ea typeface="宋体" pitchFamily="2"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15.</a:t>
            </a:r>
            <a:r>
              <a:rPr lang="zh-CN" altLang="en-US">
                <a:sym typeface="+mn-ea"/>
              </a:rPr>
              <a:t>必修</a:t>
            </a:r>
            <a:r>
              <a:rPr lang="en-US" altLang="zh-CN">
                <a:sym typeface="+mn-ea"/>
              </a:rPr>
              <a:t>2-</a:t>
            </a:r>
            <a:r>
              <a:rPr lang="zh-CN" altLang="en-US">
                <a:sym typeface="+mn-ea"/>
              </a:rPr>
              <a:t>无机非金属材料</a:t>
            </a:r>
            <a:endParaRPr lang="zh-CN" altLang="en-US">
              <a:sym typeface="+mn-ea"/>
            </a:endParaRPr>
          </a:p>
        </p:txBody>
      </p:sp>
      <p:sp>
        <p:nvSpPr>
          <p:cNvPr id="4" name="文本框 3"/>
          <p:cNvSpPr txBox="1"/>
          <p:nvPr/>
        </p:nvSpPr>
        <p:spPr>
          <a:xfrm>
            <a:off x="8221980" y="6362700"/>
            <a:ext cx="3560445" cy="368300"/>
          </a:xfrm>
          <a:prstGeom prst="rect">
            <a:avLst/>
          </a:prstGeom>
          <a:noFill/>
        </p:spPr>
        <p:txBody>
          <a:bodyPr wrap="square" rtlCol="0">
            <a:spAutoFit/>
          </a:bodyPr>
          <a:lstStyle/>
          <a:p>
            <a:r>
              <a:rPr lang="zh-CN" altLang="en-US"/>
              <a:t>内容来自人教版必修</a:t>
            </a:r>
            <a:r>
              <a:rPr lang="en-US" altLang="zh-CN"/>
              <a:t>2:P22</a:t>
            </a:r>
            <a:endParaRPr lang="en-US" altLang="zh-CN"/>
          </a:p>
        </p:txBody>
      </p:sp>
      <p:sp>
        <p:nvSpPr>
          <p:cNvPr id="3" name="文本框 2"/>
          <p:cNvSpPr txBox="1"/>
          <p:nvPr/>
        </p:nvSpPr>
        <p:spPr>
          <a:xfrm>
            <a:off x="695960" y="1234305"/>
            <a:ext cx="3026410" cy="460375"/>
          </a:xfrm>
          <a:prstGeom prst="rect">
            <a:avLst/>
          </a:prstGeom>
          <a:noFill/>
        </p:spPr>
        <p:txBody>
          <a:bodyPr wrap="square" rtlCol="0">
            <a:spAutoFit/>
          </a:bodyPr>
          <a:lstStyle/>
          <a:p>
            <a:pPr algn="ctr"/>
            <a:r>
              <a:rPr lang="zh-CN" altLang="en-US" sz="2400" b="1">
                <a:solidFill>
                  <a:srgbClr val="7030A0"/>
                </a:solidFill>
                <a:latin typeface="宋体" pitchFamily="2" charset="-122"/>
                <a:ea typeface="宋体" pitchFamily="2" charset="-122"/>
              </a:rPr>
              <a:t>新型无机非金属材料</a:t>
            </a:r>
            <a:endParaRPr lang="zh-CN" altLang="en-US" sz="2000" b="1">
              <a:solidFill>
                <a:srgbClr val="7030A0"/>
              </a:solidFill>
              <a:latin typeface="宋体" pitchFamily="2" charset="-122"/>
              <a:ea typeface="宋体" pitchFamily="2" charset="-122"/>
            </a:endParaRPr>
          </a:p>
        </p:txBody>
      </p:sp>
      <p:sp>
        <p:nvSpPr>
          <p:cNvPr id="25" name="文本框 24"/>
          <p:cNvSpPr txBox="1"/>
          <p:nvPr/>
        </p:nvSpPr>
        <p:spPr>
          <a:xfrm>
            <a:off x="695960" y="2185670"/>
            <a:ext cx="1568450" cy="460375"/>
          </a:xfrm>
          <a:prstGeom prst="rect">
            <a:avLst/>
          </a:prstGeom>
          <a:noFill/>
        </p:spPr>
        <p:txBody>
          <a:bodyPr wrap="square" rtlCol="0">
            <a:spAutoFit/>
          </a:bodyPr>
          <a:lstStyle/>
          <a:p>
            <a:pPr algn="l"/>
            <a:r>
              <a:rPr lang="zh-CN" altLang="en-US" sz="2400" b="1">
                <a:latin typeface="宋体" pitchFamily="2" charset="-122"/>
                <a:ea typeface="宋体" pitchFamily="2" charset="-122"/>
              </a:rPr>
              <a:t>新型陶瓷</a:t>
            </a:r>
            <a:endParaRPr lang="zh-CN" altLang="en-US" sz="2400" b="1">
              <a:latin typeface="宋体" pitchFamily="2" charset="-122"/>
              <a:ea typeface="宋体" pitchFamily="2" charset="-122"/>
            </a:endParaRPr>
          </a:p>
        </p:txBody>
      </p:sp>
      <p:sp>
        <p:nvSpPr>
          <p:cNvPr id="9" name="文本框 8"/>
          <p:cNvSpPr txBox="1"/>
          <p:nvPr/>
        </p:nvSpPr>
        <p:spPr>
          <a:xfrm>
            <a:off x="2387600" y="1954848"/>
            <a:ext cx="8939530" cy="922020"/>
          </a:xfrm>
          <a:prstGeom prst="rect">
            <a:avLst/>
          </a:prstGeom>
          <a:noFill/>
        </p:spPr>
        <p:txBody>
          <a:bodyPr wrap="square" rtlCol="0" anchor="ctr" anchorCtr="0">
            <a:spAutoFit/>
          </a:bodyPr>
          <a:lstStyle/>
          <a:p>
            <a:pPr lvl="0" algn="l">
              <a:lnSpc>
                <a:spcPct val="150000"/>
              </a:lnSpc>
              <a:buClrTx/>
              <a:buSzTx/>
              <a:buFontTx/>
            </a:pPr>
            <a:r>
              <a:rPr lang="zh-CN" altLang="en-US">
                <a:uFillTx/>
                <a:latin typeface="Times New Roman" panose="02020603050405020304" charset="0"/>
                <a:ea typeface="宋体" pitchFamily="2" charset="-122"/>
                <a:sym typeface="+mn-ea"/>
              </a:rPr>
              <a:t>新型陶瓷在组成上不再限于传统的硅酸盐体系，在光学、热学、电学、磁学等方面具有很多新的特性和功能。</a:t>
            </a:r>
            <a:endParaRPr lang="zh-CN" altLang="en-US">
              <a:uFillTx/>
              <a:latin typeface="Times New Roman" panose="02020603050405020304" charset="0"/>
              <a:ea typeface="宋体" pitchFamily="2" charset="-122"/>
              <a:sym typeface="+mn-ea"/>
            </a:endParaRPr>
          </a:p>
        </p:txBody>
      </p:sp>
      <p:graphicFrame>
        <p:nvGraphicFramePr>
          <p:cNvPr id="10" name="表格 9"/>
          <p:cNvGraphicFramePr/>
          <p:nvPr>
            <p:custDataLst>
              <p:tags r:id="rId1"/>
            </p:custDataLst>
          </p:nvPr>
        </p:nvGraphicFramePr>
        <p:xfrm>
          <a:off x="695960" y="2877185"/>
          <a:ext cx="10576560" cy="2895600"/>
        </p:xfrm>
        <a:graphic>
          <a:graphicData uri="http://schemas.openxmlformats.org/drawingml/2006/table">
            <a:tbl>
              <a:tblPr firstRow="1">
                <a:tableStyleId>{1A3375C1-3059-431F-AA42-0A428AA05223}</a:tableStyleId>
              </a:tblPr>
              <a:tblGrid>
                <a:gridCol w="2108200"/>
                <a:gridCol w="4163695"/>
                <a:gridCol w="4304665"/>
              </a:tblGrid>
              <a:tr h="381000">
                <a:tc>
                  <a:txBody>
                    <a:bodyPr/>
                    <a:lstStyle/>
                    <a:p>
                      <a:pPr algn="ctr">
                        <a:buNone/>
                      </a:pPr>
                      <a:r>
                        <a:rPr lang="zh-CN" altLang="en-US" sz="2000"/>
                        <a:t>陶瓷类型</a:t>
                      </a:r>
                      <a:endParaRPr lang="zh-CN" altLang="en-US" sz="2000"/>
                    </a:p>
                  </a:txBody>
                  <a:tcPr anchor="ctr"/>
                </a:tc>
                <a:tc>
                  <a:txBody>
                    <a:bodyPr/>
                    <a:lstStyle/>
                    <a:p>
                      <a:pPr algn="ctr">
                        <a:buNone/>
                      </a:pPr>
                      <a:r>
                        <a:rPr lang="zh-CN" altLang="en-US" sz="2000"/>
                        <a:t>代表物质</a:t>
                      </a:r>
                      <a:endParaRPr lang="zh-CN" altLang="en-US" sz="2000"/>
                    </a:p>
                  </a:txBody>
                  <a:tcPr anchor="ctr"/>
                </a:tc>
                <a:tc>
                  <a:txBody>
                    <a:bodyPr/>
                    <a:lstStyle/>
                    <a:p>
                      <a:pPr algn="ctr">
                        <a:buNone/>
                      </a:pPr>
                      <a:r>
                        <a:rPr lang="zh-CN" altLang="en-US" sz="2000"/>
                        <a:t>材料特点</a:t>
                      </a:r>
                      <a:endParaRPr lang="zh-CN" altLang="en-US" sz="2000"/>
                    </a:p>
                  </a:txBody>
                  <a:tcPr anchor="ctr"/>
                </a:tc>
              </a:tr>
              <a:tr h="381000">
                <a:tc>
                  <a:txBody>
                    <a:bodyPr/>
                    <a:lstStyle/>
                    <a:p>
                      <a:pPr algn="ctr">
                        <a:buNone/>
                      </a:pPr>
                      <a:r>
                        <a:rPr lang="zh-CN" altLang="en-US" sz="2000">
                          <a:latin typeface="宋体" pitchFamily="2" charset="-122"/>
                          <a:ea typeface="宋体" pitchFamily="2" charset="-122"/>
                        </a:rPr>
                        <a:t>高温结构陶瓷</a:t>
                      </a:r>
                      <a:endParaRPr lang="zh-CN" altLang="en-US" sz="2000">
                        <a:latin typeface="宋体" pitchFamily="2" charset="-122"/>
                        <a:ea typeface="宋体" pitchFamily="2" charset="-122"/>
                      </a:endParaRPr>
                    </a:p>
                  </a:txBody>
                  <a:tcPr anchor="ctr"/>
                </a:tc>
                <a:tc>
                  <a:txBody>
                    <a:bodyPr/>
                    <a:lstStyle/>
                    <a:p>
                      <a:pPr algn="ctr">
                        <a:buNone/>
                      </a:pPr>
                      <a:r>
                        <a:rPr lang="zh-CN" altLang="en-US" sz="2000">
                          <a:latin typeface="宋体" pitchFamily="2" charset="-122"/>
                          <a:ea typeface="宋体" pitchFamily="2" charset="-122"/>
                        </a:rPr>
                        <a:t>碳化硅、氮化硅或某些金属氧化物等</a:t>
                      </a:r>
                      <a:endParaRPr lang="zh-CN" altLang="en-US" sz="2000">
                        <a:latin typeface="宋体" pitchFamily="2" charset="-122"/>
                        <a:ea typeface="宋体" pitchFamily="2" charset="-122"/>
                      </a:endParaRPr>
                    </a:p>
                  </a:txBody>
                  <a:tcPr anchor="ctr"/>
                </a:tc>
                <a:tc>
                  <a:txBody>
                    <a:bodyPr/>
                    <a:lstStyle/>
                    <a:p>
                      <a:pPr algn="ctr">
                        <a:buNone/>
                      </a:pPr>
                      <a:r>
                        <a:rPr lang="zh-CN" altLang="en-US" sz="2000">
                          <a:latin typeface="宋体" pitchFamily="2" charset="-122"/>
                          <a:ea typeface="宋体" pitchFamily="2" charset="-122"/>
                        </a:rPr>
                        <a:t>具有耐高温、抗氧化、耐磨蚀等优良性能</a:t>
                      </a:r>
                      <a:endParaRPr lang="zh-CN" altLang="en-US" sz="2000">
                        <a:latin typeface="宋体" pitchFamily="2" charset="-122"/>
                        <a:ea typeface="宋体" pitchFamily="2" charset="-122"/>
                      </a:endParaRPr>
                    </a:p>
                  </a:txBody>
                  <a:tcPr anchor="ctr"/>
                </a:tc>
              </a:tr>
              <a:tr h="381000">
                <a:tc>
                  <a:txBody>
                    <a:bodyPr/>
                    <a:lstStyle/>
                    <a:p>
                      <a:pPr algn="ctr">
                        <a:buNone/>
                      </a:pPr>
                      <a:r>
                        <a:rPr lang="zh-CN" altLang="en-US" sz="2000">
                          <a:latin typeface="宋体" pitchFamily="2" charset="-122"/>
                          <a:ea typeface="宋体" pitchFamily="2" charset="-122"/>
                        </a:rPr>
                        <a:t>压电陶瓷</a:t>
                      </a:r>
                      <a:endParaRPr lang="zh-CN" altLang="en-US" sz="2000">
                        <a:latin typeface="宋体" pitchFamily="2" charset="-122"/>
                        <a:ea typeface="宋体" pitchFamily="2" charset="-122"/>
                      </a:endParaRPr>
                    </a:p>
                  </a:txBody>
                  <a:tcPr anchor="ctr"/>
                </a:tc>
                <a:tc>
                  <a:txBody>
                    <a:bodyPr/>
                    <a:lstStyle/>
                    <a:p>
                      <a:pPr algn="ctr">
                        <a:buNone/>
                      </a:pPr>
                      <a:r>
                        <a:rPr lang="zh-CN" altLang="en-US" sz="2000">
                          <a:latin typeface="宋体" pitchFamily="2" charset="-122"/>
                          <a:ea typeface="宋体" pitchFamily="2" charset="-122"/>
                        </a:rPr>
                        <a:t>钛酸盐和锆酸盐</a:t>
                      </a:r>
                      <a:endParaRPr lang="zh-CN" altLang="en-US" sz="2000">
                        <a:latin typeface="宋体" pitchFamily="2" charset="-122"/>
                        <a:ea typeface="宋体" pitchFamily="2" charset="-122"/>
                      </a:endParaRPr>
                    </a:p>
                  </a:txBody>
                  <a:tcPr anchor="ctr"/>
                </a:tc>
                <a:tc>
                  <a:txBody>
                    <a:bodyPr/>
                    <a:lstStyle/>
                    <a:p>
                      <a:pPr algn="ctr">
                        <a:buNone/>
                      </a:pPr>
                      <a:r>
                        <a:rPr lang="zh-CN" altLang="en-US" sz="2000">
                          <a:latin typeface="宋体" pitchFamily="2" charset="-122"/>
                          <a:ea typeface="宋体" pitchFamily="2" charset="-122"/>
                        </a:rPr>
                        <a:t>实现机械能与电能的相互转化</a:t>
                      </a:r>
                      <a:endParaRPr lang="zh-CN" altLang="en-US" sz="2000">
                        <a:latin typeface="宋体" pitchFamily="2" charset="-122"/>
                        <a:ea typeface="宋体" pitchFamily="2" charset="-122"/>
                      </a:endParaRPr>
                    </a:p>
                  </a:txBody>
                  <a:tcPr anchor="ctr"/>
                </a:tc>
              </a:tr>
              <a:tr h="381000">
                <a:tc>
                  <a:txBody>
                    <a:bodyPr/>
                    <a:lstStyle/>
                    <a:p>
                      <a:pPr algn="ctr">
                        <a:buNone/>
                      </a:pPr>
                      <a:r>
                        <a:rPr lang="zh-CN" altLang="en-US" sz="2000">
                          <a:latin typeface="宋体" pitchFamily="2" charset="-122"/>
                          <a:ea typeface="宋体" pitchFamily="2" charset="-122"/>
                        </a:rPr>
                        <a:t>透明陶瓷</a:t>
                      </a:r>
                      <a:endParaRPr lang="zh-CN" altLang="en-US" sz="2000">
                        <a:latin typeface="宋体" pitchFamily="2" charset="-122"/>
                        <a:ea typeface="宋体" pitchFamily="2" charset="-122"/>
                      </a:endParaRPr>
                    </a:p>
                  </a:txBody>
                  <a:tcPr anchor="ctr"/>
                </a:tc>
                <a:tc>
                  <a:txBody>
                    <a:bodyPr/>
                    <a:lstStyle/>
                    <a:p>
                      <a:pPr algn="ctr">
                        <a:buNone/>
                      </a:pPr>
                      <a:r>
                        <a:rPr lang="zh-CN" altLang="en-US" sz="2000">
                          <a:latin typeface="宋体" pitchFamily="2" charset="-122"/>
                          <a:ea typeface="宋体" pitchFamily="2" charset="-122"/>
                        </a:rPr>
                        <a:t>氧化铝、氧化钇等氧化物和氮化铝、氟化钙等非氧化物</a:t>
                      </a:r>
                      <a:endParaRPr lang="zh-CN" altLang="en-US" sz="2000">
                        <a:latin typeface="宋体" pitchFamily="2" charset="-122"/>
                        <a:ea typeface="宋体" pitchFamily="2" charset="-122"/>
                      </a:endParaRPr>
                    </a:p>
                  </a:txBody>
                  <a:tcPr anchor="ctr"/>
                </a:tc>
                <a:tc>
                  <a:txBody>
                    <a:bodyPr/>
                    <a:lstStyle/>
                    <a:p>
                      <a:pPr algn="ctr">
                        <a:buNone/>
                      </a:pPr>
                      <a:r>
                        <a:rPr lang="zh-CN" altLang="en-US" sz="2000">
                          <a:latin typeface="宋体" pitchFamily="2" charset="-122"/>
                          <a:ea typeface="宋体" pitchFamily="2" charset="-122"/>
                        </a:rPr>
                        <a:t>具有优异的光学性能，耐高温，</a:t>
                      </a:r>
                      <a:endParaRPr lang="zh-CN" altLang="en-US" sz="2000">
                        <a:latin typeface="宋体" pitchFamily="2" charset="-122"/>
                        <a:ea typeface="宋体" pitchFamily="2" charset="-122"/>
                      </a:endParaRPr>
                    </a:p>
                    <a:p>
                      <a:pPr algn="ctr">
                        <a:buNone/>
                      </a:pPr>
                      <a:r>
                        <a:rPr lang="zh-CN" altLang="en-US" sz="2000">
                          <a:latin typeface="宋体" pitchFamily="2" charset="-122"/>
                          <a:ea typeface="宋体" pitchFamily="2" charset="-122"/>
                        </a:rPr>
                        <a:t>绝缘性好</a:t>
                      </a:r>
                      <a:endParaRPr lang="zh-CN" altLang="en-US" sz="2000">
                        <a:latin typeface="宋体" pitchFamily="2" charset="-122"/>
                        <a:ea typeface="宋体" pitchFamily="2" charset="-122"/>
                      </a:endParaRPr>
                    </a:p>
                  </a:txBody>
                  <a:tcPr anchor="ctr"/>
                </a:tc>
              </a:tr>
              <a:tr h="381000">
                <a:tc>
                  <a:txBody>
                    <a:bodyPr/>
                    <a:lstStyle/>
                    <a:p>
                      <a:pPr algn="ctr">
                        <a:buNone/>
                      </a:pPr>
                      <a:r>
                        <a:rPr lang="zh-CN" altLang="en-US" sz="2000">
                          <a:latin typeface="宋体" pitchFamily="2" charset="-122"/>
                          <a:ea typeface="宋体" pitchFamily="2" charset="-122"/>
                          <a:cs typeface="宋体" pitchFamily="2" charset="-122"/>
                        </a:rPr>
                        <a:t>超导陶瓷</a:t>
                      </a:r>
                      <a:endParaRPr lang="zh-CN" altLang="en-US" sz="2000">
                        <a:latin typeface="宋体" pitchFamily="2" charset="-122"/>
                        <a:ea typeface="宋体" pitchFamily="2" charset="-122"/>
                        <a:cs typeface="宋体" pitchFamily="2" charset="-122"/>
                      </a:endParaRPr>
                    </a:p>
                  </a:txBody>
                  <a:tcPr anchor="ctr"/>
                </a:tc>
                <a:tc>
                  <a:txBody>
                    <a:bodyPr/>
                    <a:lstStyle/>
                    <a:p>
                      <a:pPr algn="ctr">
                        <a:buNone/>
                      </a:pPr>
                      <a:r>
                        <a:rPr lang="en-US" altLang="zh-CN" sz="2000">
                          <a:latin typeface="宋体" pitchFamily="2" charset="-122"/>
                          <a:ea typeface="宋体" pitchFamily="2" charset="-122"/>
                        </a:rPr>
                        <a:t>————————</a:t>
                      </a:r>
                      <a:endParaRPr lang="en-US" altLang="zh-CN" sz="2000">
                        <a:latin typeface="宋体" pitchFamily="2" charset="-122"/>
                        <a:ea typeface="宋体" pitchFamily="2" charset="-122"/>
                      </a:endParaRPr>
                    </a:p>
                  </a:txBody>
                  <a:tcPr anchor="ctr"/>
                </a:tc>
                <a:tc>
                  <a:txBody>
                    <a:bodyPr/>
                    <a:lstStyle/>
                    <a:p>
                      <a:pPr algn="ctr">
                        <a:buNone/>
                      </a:pPr>
                      <a:r>
                        <a:rPr lang="zh-CN" altLang="en-US" sz="2000">
                          <a:latin typeface="宋体" pitchFamily="2" charset="-122"/>
                          <a:ea typeface="宋体" pitchFamily="2" charset="-122"/>
                        </a:rPr>
                        <a:t>某一临界温度下电阻为零，具有超导性</a:t>
                      </a:r>
                      <a:endParaRPr lang="zh-CN" altLang="en-US" sz="2000">
                        <a:latin typeface="宋体" pitchFamily="2" charset="-122"/>
                        <a:ea typeface="宋体" pitchFamily="2" charset="-122"/>
                      </a:endParaRPr>
                    </a:p>
                  </a:txBody>
                  <a:tcPr anchor="ctr"/>
                </a:tc>
              </a:tr>
            </a:tbl>
          </a:graphicData>
        </a:graphic>
      </p:graphicFrame>
    </p:spTree>
    <p:custDataLst>
      <p:tags r:id="rId2"/>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15.</a:t>
            </a:r>
            <a:r>
              <a:rPr lang="zh-CN" altLang="en-US">
                <a:sym typeface="+mn-ea"/>
              </a:rPr>
              <a:t>必修</a:t>
            </a:r>
            <a:r>
              <a:rPr lang="en-US" altLang="zh-CN">
                <a:sym typeface="+mn-ea"/>
              </a:rPr>
              <a:t>2-</a:t>
            </a:r>
            <a:r>
              <a:rPr lang="zh-CN" altLang="en-US">
                <a:sym typeface="+mn-ea"/>
              </a:rPr>
              <a:t>无机非金属材料</a:t>
            </a:r>
            <a:endParaRPr lang="zh-CN" altLang="en-US">
              <a:sym typeface="+mn-ea"/>
            </a:endParaRPr>
          </a:p>
        </p:txBody>
      </p:sp>
      <p:sp>
        <p:nvSpPr>
          <p:cNvPr id="4" name="文本框 3"/>
          <p:cNvSpPr txBox="1"/>
          <p:nvPr/>
        </p:nvSpPr>
        <p:spPr>
          <a:xfrm>
            <a:off x="8221980" y="6362700"/>
            <a:ext cx="3560445" cy="368300"/>
          </a:xfrm>
          <a:prstGeom prst="rect">
            <a:avLst/>
          </a:prstGeom>
          <a:noFill/>
        </p:spPr>
        <p:txBody>
          <a:bodyPr wrap="square" rtlCol="0">
            <a:spAutoFit/>
          </a:bodyPr>
          <a:lstStyle/>
          <a:p>
            <a:r>
              <a:rPr lang="zh-CN" altLang="en-US"/>
              <a:t>内容来自人教版必修</a:t>
            </a:r>
            <a:r>
              <a:rPr lang="en-US" altLang="zh-CN"/>
              <a:t>2:P22</a:t>
            </a:r>
            <a:endParaRPr lang="en-US" altLang="zh-CN"/>
          </a:p>
        </p:txBody>
      </p:sp>
      <p:sp>
        <p:nvSpPr>
          <p:cNvPr id="3" name="文本框 2"/>
          <p:cNvSpPr txBox="1"/>
          <p:nvPr/>
        </p:nvSpPr>
        <p:spPr>
          <a:xfrm>
            <a:off x="695960" y="1234305"/>
            <a:ext cx="3026410" cy="460375"/>
          </a:xfrm>
          <a:prstGeom prst="rect">
            <a:avLst/>
          </a:prstGeom>
          <a:noFill/>
        </p:spPr>
        <p:txBody>
          <a:bodyPr wrap="square" rtlCol="0">
            <a:spAutoFit/>
          </a:bodyPr>
          <a:lstStyle/>
          <a:p>
            <a:pPr algn="ctr"/>
            <a:r>
              <a:rPr lang="zh-CN" altLang="en-US" sz="2400" b="1">
                <a:solidFill>
                  <a:srgbClr val="7030A0"/>
                </a:solidFill>
                <a:latin typeface="宋体" pitchFamily="2" charset="-122"/>
                <a:ea typeface="宋体" pitchFamily="2" charset="-122"/>
              </a:rPr>
              <a:t>新型无机非金属材料</a:t>
            </a:r>
            <a:endParaRPr lang="zh-CN" altLang="en-US" sz="2000" b="1">
              <a:solidFill>
                <a:srgbClr val="7030A0"/>
              </a:solidFill>
              <a:latin typeface="宋体" pitchFamily="2" charset="-122"/>
              <a:ea typeface="宋体" pitchFamily="2" charset="-122"/>
            </a:endParaRPr>
          </a:p>
        </p:txBody>
      </p:sp>
      <p:sp>
        <p:nvSpPr>
          <p:cNvPr id="25" name="文本框 24"/>
          <p:cNvSpPr txBox="1"/>
          <p:nvPr/>
        </p:nvSpPr>
        <p:spPr>
          <a:xfrm>
            <a:off x="713105" y="1931670"/>
            <a:ext cx="1843405" cy="460375"/>
          </a:xfrm>
          <a:prstGeom prst="rect">
            <a:avLst/>
          </a:prstGeom>
        </p:spPr>
        <p:style>
          <a:lnRef idx="0">
            <a:srgbClr val="FFFFFF"/>
          </a:lnRef>
          <a:fillRef idx="1">
            <a:schemeClr val="accent1"/>
          </a:fillRef>
          <a:effectRef idx="0">
            <a:srgbClr val="FFFFFF"/>
          </a:effectRef>
          <a:fontRef idx="minor">
            <a:schemeClr val="lt1"/>
          </a:fontRef>
        </p:style>
        <p:txBody>
          <a:bodyPr wrap="square" rtlCol="0">
            <a:spAutoFit/>
          </a:bodyPr>
          <a:lstStyle/>
          <a:p>
            <a:pPr algn="ctr"/>
            <a:r>
              <a:rPr lang="zh-CN" altLang="en-US" sz="2400" b="1">
                <a:latin typeface="宋体" pitchFamily="2" charset="-122"/>
                <a:ea typeface="宋体" pitchFamily="2" charset="-122"/>
              </a:rPr>
              <a:t>碳纳米材料</a:t>
            </a:r>
            <a:endParaRPr lang="zh-CN" altLang="en-US" sz="2400" b="1">
              <a:latin typeface="宋体" pitchFamily="2" charset="-122"/>
              <a:ea typeface="宋体" pitchFamily="2" charset="-122"/>
            </a:endParaRPr>
          </a:p>
        </p:txBody>
      </p:sp>
      <p:sp>
        <p:nvSpPr>
          <p:cNvPr id="9" name="文本框 8"/>
          <p:cNvSpPr txBox="1"/>
          <p:nvPr/>
        </p:nvSpPr>
        <p:spPr>
          <a:xfrm>
            <a:off x="2556510" y="2858770"/>
            <a:ext cx="4570730" cy="398780"/>
          </a:xfrm>
          <a:prstGeom prst="rect">
            <a:avLst/>
          </a:prstGeom>
          <a:noFill/>
        </p:spPr>
        <p:txBody>
          <a:bodyPr wrap="square" rtlCol="0" anchor="ctr" anchorCtr="0">
            <a:spAutoFit/>
          </a:bodyPr>
          <a:lstStyle/>
          <a:p>
            <a:pPr lvl="0" algn="l">
              <a:lnSpc>
                <a:spcPct val="100000"/>
              </a:lnSpc>
              <a:buClrTx/>
              <a:buSzTx/>
              <a:buFontTx/>
            </a:pPr>
            <a:r>
              <a:rPr lang="zh-CN" altLang="en-US" sz="2000">
                <a:uFillTx/>
                <a:latin typeface="Times New Roman" panose="02020603050405020304" charset="0"/>
                <a:ea typeface="宋体" pitchFamily="2" charset="-122"/>
                <a:sym typeface="+mn-ea"/>
              </a:rPr>
              <a:t>由碳原子构成的一系列笼形分子的总称</a:t>
            </a:r>
            <a:endParaRPr lang="zh-CN" altLang="en-US" sz="2000">
              <a:uFillTx/>
              <a:latin typeface="Times New Roman" panose="02020603050405020304" charset="0"/>
              <a:ea typeface="宋体" pitchFamily="2" charset="-122"/>
              <a:sym typeface="+mn-ea"/>
            </a:endParaRPr>
          </a:p>
        </p:txBody>
      </p:sp>
      <p:sp>
        <p:nvSpPr>
          <p:cNvPr id="5" name="文本框 4"/>
          <p:cNvSpPr txBox="1"/>
          <p:nvPr/>
        </p:nvSpPr>
        <p:spPr>
          <a:xfrm>
            <a:off x="840740" y="2851150"/>
            <a:ext cx="1588135" cy="460375"/>
          </a:xfrm>
          <a:prstGeom prst="rect">
            <a:avLst/>
          </a:prstGeom>
          <a:noFill/>
        </p:spPr>
        <p:txBody>
          <a:bodyPr wrap="square" rtlCol="0" anchor="t">
            <a:spAutoFit/>
          </a:bodyPr>
          <a:lstStyle/>
          <a:p>
            <a:pPr algn="ctr"/>
            <a:r>
              <a:rPr lang="zh-CN" altLang="en-US" sz="2400">
                <a:uFillTx/>
                <a:latin typeface="Times New Roman" panose="02020603050405020304" charset="0"/>
                <a:ea typeface="宋体" pitchFamily="2" charset="-122"/>
                <a:sym typeface="+mn-ea"/>
              </a:rPr>
              <a:t>富勒烯</a:t>
            </a:r>
            <a:endParaRPr lang="zh-CN" altLang="en-US" sz="2400">
              <a:uFillTx/>
              <a:latin typeface="Times New Roman" panose="02020603050405020304" charset="0"/>
              <a:ea typeface="宋体" pitchFamily="2" charset="-122"/>
              <a:sym typeface="+mn-ea"/>
            </a:endParaRPr>
          </a:p>
        </p:txBody>
      </p:sp>
      <p:pic>
        <p:nvPicPr>
          <p:cNvPr id="7" name="图片 6"/>
          <p:cNvPicPr>
            <a:picLocks noChangeAspect="1"/>
          </p:cNvPicPr>
          <p:nvPr/>
        </p:nvPicPr>
        <p:blipFill>
          <a:blip r:embed="rId1"/>
          <a:stretch>
            <a:fillRect/>
          </a:stretch>
        </p:blipFill>
        <p:spPr>
          <a:xfrm>
            <a:off x="9037320" y="1931670"/>
            <a:ext cx="1700530" cy="1680845"/>
          </a:xfrm>
          <a:prstGeom prst="rect">
            <a:avLst/>
          </a:prstGeom>
        </p:spPr>
      </p:pic>
      <p:sp>
        <p:nvSpPr>
          <p:cNvPr id="18" name="文本框 17"/>
          <p:cNvSpPr txBox="1"/>
          <p:nvPr/>
        </p:nvSpPr>
        <p:spPr>
          <a:xfrm>
            <a:off x="840740" y="3913505"/>
            <a:ext cx="1588135" cy="460375"/>
          </a:xfrm>
          <a:prstGeom prst="rect">
            <a:avLst/>
          </a:prstGeom>
          <a:noFill/>
        </p:spPr>
        <p:txBody>
          <a:bodyPr wrap="square" rtlCol="0" anchor="t">
            <a:spAutoFit/>
          </a:bodyPr>
          <a:lstStyle/>
          <a:p>
            <a:pPr algn="ctr"/>
            <a:r>
              <a:rPr lang="zh-CN" altLang="en-US" sz="2400">
                <a:uFillTx/>
                <a:latin typeface="Times New Roman" panose="02020603050405020304" charset="0"/>
                <a:ea typeface="宋体" pitchFamily="2" charset="-122"/>
                <a:sym typeface="+mn-ea"/>
              </a:rPr>
              <a:t>碳纳米管</a:t>
            </a:r>
            <a:endParaRPr lang="zh-CN" altLang="en-US" sz="2400">
              <a:uFillTx/>
              <a:latin typeface="Times New Roman" panose="02020603050405020304" charset="0"/>
              <a:ea typeface="宋体" pitchFamily="2" charset="-122"/>
              <a:sym typeface="+mn-ea"/>
            </a:endParaRPr>
          </a:p>
        </p:txBody>
      </p:sp>
      <p:sp>
        <p:nvSpPr>
          <p:cNvPr id="19" name="文本框 18"/>
          <p:cNvSpPr txBox="1"/>
          <p:nvPr/>
        </p:nvSpPr>
        <p:spPr>
          <a:xfrm>
            <a:off x="2556510" y="3740150"/>
            <a:ext cx="6107430" cy="1014730"/>
          </a:xfrm>
          <a:prstGeom prst="rect">
            <a:avLst/>
          </a:prstGeom>
          <a:noFill/>
        </p:spPr>
        <p:txBody>
          <a:bodyPr wrap="square" rtlCol="0" anchor="ctr" anchorCtr="0">
            <a:spAutoFit/>
          </a:bodyPr>
          <a:lstStyle/>
          <a:p>
            <a:pPr lvl="0" algn="l">
              <a:lnSpc>
                <a:spcPct val="100000"/>
              </a:lnSpc>
              <a:buClrTx/>
              <a:buSzTx/>
              <a:buFontTx/>
            </a:pPr>
            <a:r>
              <a:rPr lang="zh-CN" altLang="en-US" sz="2000">
                <a:uFillTx/>
                <a:latin typeface="Times New Roman" panose="02020603050405020304" charset="0"/>
                <a:ea typeface="宋体" pitchFamily="2" charset="-122"/>
                <a:sym typeface="+mn-ea"/>
              </a:rPr>
              <a:t>石墨片层卷成的管状物，具有纳米尺度的直径。碳纳米管的比表面积大，有相当高的强度和优良的电学性能，可用于生产复合材料、电池和传感器等。</a:t>
            </a:r>
            <a:endParaRPr lang="zh-CN" altLang="en-US" sz="2000">
              <a:uFillTx/>
              <a:latin typeface="Times New Roman" panose="02020603050405020304" charset="0"/>
              <a:ea typeface="宋体" pitchFamily="2" charset="-122"/>
              <a:sym typeface="+mn-ea"/>
            </a:endParaRPr>
          </a:p>
        </p:txBody>
      </p:sp>
      <p:pic>
        <p:nvPicPr>
          <p:cNvPr id="20" name="图片 19"/>
          <p:cNvPicPr>
            <a:picLocks noChangeAspect="1"/>
          </p:cNvPicPr>
          <p:nvPr/>
        </p:nvPicPr>
        <p:blipFill>
          <a:blip r:embed="rId2"/>
          <a:stretch>
            <a:fillRect/>
          </a:stretch>
        </p:blipFill>
        <p:spPr>
          <a:xfrm>
            <a:off x="8791575" y="3913505"/>
            <a:ext cx="2191385" cy="1583055"/>
          </a:xfrm>
          <a:prstGeom prst="rect">
            <a:avLst/>
          </a:prstGeom>
        </p:spPr>
      </p:pic>
      <p:sp>
        <p:nvSpPr>
          <p:cNvPr id="21" name="文本框 20"/>
          <p:cNvSpPr txBox="1"/>
          <p:nvPr/>
        </p:nvSpPr>
        <p:spPr>
          <a:xfrm>
            <a:off x="840740" y="5153660"/>
            <a:ext cx="1588135" cy="460375"/>
          </a:xfrm>
          <a:prstGeom prst="rect">
            <a:avLst/>
          </a:prstGeom>
          <a:noFill/>
        </p:spPr>
        <p:txBody>
          <a:bodyPr wrap="square" rtlCol="0" anchor="t">
            <a:spAutoFit/>
          </a:bodyPr>
          <a:lstStyle/>
          <a:p>
            <a:pPr algn="ctr"/>
            <a:r>
              <a:rPr lang="zh-CN" altLang="en-US" sz="2400">
                <a:uFillTx/>
                <a:latin typeface="Times New Roman" panose="02020603050405020304" charset="0"/>
                <a:ea typeface="宋体" pitchFamily="2" charset="-122"/>
                <a:sym typeface="+mn-ea"/>
              </a:rPr>
              <a:t>石墨烯</a:t>
            </a:r>
            <a:endParaRPr lang="zh-CN" altLang="en-US" sz="2400">
              <a:uFillTx/>
              <a:latin typeface="Times New Roman" panose="02020603050405020304" charset="0"/>
              <a:ea typeface="宋体" pitchFamily="2" charset="-122"/>
              <a:sym typeface="+mn-ea"/>
            </a:endParaRPr>
          </a:p>
        </p:txBody>
      </p:sp>
      <p:sp>
        <p:nvSpPr>
          <p:cNvPr id="22" name="文本框 21"/>
          <p:cNvSpPr txBox="1"/>
          <p:nvPr/>
        </p:nvSpPr>
        <p:spPr>
          <a:xfrm>
            <a:off x="2556510" y="4975543"/>
            <a:ext cx="6005830" cy="706755"/>
          </a:xfrm>
          <a:prstGeom prst="rect">
            <a:avLst/>
          </a:prstGeom>
          <a:noFill/>
        </p:spPr>
        <p:txBody>
          <a:bodyPr wrap="square" rtlCol="0" anchor="ctr" anchorCtr="0">
            <a:spAutoFit/>
          </a:bodyPr>
          <a:lstStyle/>
          <a:p>
            <a:pPr lvl="0" algn="l">
              <a:lnSpc>
                <a:spcPct val="100000"/>
              </a:lnSpc>
              <a:buClrTx/>
              <a:buSzTx/>
              <a:buFontTx/>
            </a:pPr>
            <a:r>
              <a:rPr lang="zh-CN" altLang="en-US" sz="2000">
                <a:uFillTx/>
                <a:latin typeface="Times New Roman" panose="02020603050405020304" charset="0"/>
                <a:ea typeface="宋体" pitchFamily="2" charset="-122"/>
                <a:sym typeface="+mn-ea"/>
              </a:rPr>
              <a:t>只有一个碳原子直径厚度的单层石墨，其独特的结构使其电阻率低、热导率高，具有很高的强度。</a:t>
            </a:r>
            <a:endParaRPr lang="zh-CN" altLang="en-US" sz="2000">
              <a:uFillTx/>
              <a:latin typeface="Times New Roman" panose="02020603050405020304" charset="0"/>
              <a:ea typeface="宋体" pitchFamily="2"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8" grpId="0"/>
      <p:bldP spid="19" grpId="0"/>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16.</a:t>
            </a:r>
            <a:r>
              <a:rPr lang="zh-CN" altLang="en-US">
                <a:sym typeface="+mn-ea"/>
              </a:rPr>
              <a:t>必修</a:t>
            </a:r>
            <a:r>
              <a:rPr lang="en-US" altLang="zh-CN">
                <a:sym typeface="+mn-ea"/>
              </a:rPr>
              <a:t>2-</a:t>
            </a:r>
            <a:r>
              <a:rPr lang="zh-CN" altLang="en-US">
                <a:sym typeface="+mn-ea"/>
              </a:rPr>
              <a:t>煤综合利用</a:t>
            </a:r>
            <a:endParaRPr lang="zh-CN" altLang="en-US">
              <a:sym typeface="+mn-ea"/>
            </a:endParaRPr>
          </a:p>
        </p:txBody>
      </p:sp>
      <p:sp>
        <p:nvSpPr>
          <p:cNvPr id="4" name="文本框 3"/>
          <p:cNvSpPr txBox="1"/>
          <p:nvPr/>
        </p:nvSpPr>
        <p:spPr>
          <a:xfrm>
            <a:off x="8221980" y="6362700"/>
            <a:ext cx="3560445" cy="368300"/>
          </a:xfrm>
          <a:prstGeom prst="rect">
            <a:avLst/>
          </a:prstGeom>
          <a:noFill/>
        </p:spPr>
        <p:txBody>
          <a:bodyPr wrap="square" rtlCol="0">
            <a:spAutoFit/>
          </a:bodyPr>
          <a:lstStyle/>
          <a:p>
            <a:r>
              <a:rPr lang="zh-CN" altLang="en-US"/>
              <a:t>内容来自人教版必修</a:t>
            </a:r>
            <a:r>
              <a:rPr lang="en-US" altLang="zh-CN"/>
              <a:t>2:P102</a:t>
            </a:r>
            <a:endParaRPr lang="en-US" altLang="zh-CN"/>
          </a:p>
        </p:txBody>
      </p:sp>
      <p:sp>
        <p:nvSpPr>
          <p:cNvPr id="6" name="文本框 5"/>
          <p:cNvSpPr txBox="1"/>
          <p:nvPr/>
        </p:nvSpPr>
        <p:spPr>
          <a:xfrm>
            <a:off x="1419225" y="2298700"/>
            <a:ext cx="1619250" cy="521970"/>
          </a:xfrm>
          <a:prstGeom prst="rect">
            <a:avLst/>
          </a:prstGeom>
          <a:noFill/>
        </p:spPr>
        <p:txBody>
          <a:bodyPr wrap="square" rtlCol="0">
            <a:spAutoFit/>
          </a:bodyPr>
          <a:lstStyle/>
          <a:p>
            <a:pPr algn="ctr"/>
            <a:r>
              <a:rPr lang="zh-CN" altLang="en-US" sz="2800"/>
              <a:t>煤的干馏</a:t>
            </a:r>
            <a:endParaRPr lang="zh-CN" altLang="en-US" sz="2800"/>
          </a:p>
        </p:txBody>
      </p:sp>
      <p:sp>
        <p:nvSpPr>
          <p:cNvPr id="7" name="文本框 6"/>
          <p:cNvSpPr txBox="1"/>
          <p:nvPr/>
        </p:nvSpPr>
        <p:spPr>
          <a:xfrm>
            <a:off x="695960" y="3147695"/>
            <a:ext cx="3093720" cy="1198880"/>
          </a:xfrm>
          <a:prstGeom prst="rect">
            <a:avLst/>
          </a:prstGeom>
          <a:noFill/>
        </p:spPr>
        <p:txBody>
          <a:bodyPr wrap="square" rtlCol="0">
            <a:spAutoFit/>
          </a:bodyPr>
          <a:lstStyle/>
          <a:p>
            <a:pPr algn="ctr"/>
            <a:r>
              <a:rPr lang="zh-CN" altLang="en-US" sz="2400"/>
              <a:t>煤隔绝空气加强热使之分解的过程</a:t>
            </a:r>
            <a:r>
              <a:rPr lang="en-US" altLang="zh-CN" sz="2400"/>
              <a:t>，</a:t>
            </a:r>
            <a:r>
              <a:rPr lang="zh-CN" altLang="en-US" sz="2400"/>
              <a:t>工业上也称</a:t>
            </a:r>
            <a:r>
              <a:rPr lang="zh-CN" altLang="en-US" sz="2400">
                <a:solidFill>
                  <a:schemeClr val="accent6"/>
                </a:solidFill>
              </a:rPr>
              <a:t>煤的焦化</a:t>
            </a:r>
            <a:endParaRPr lang="zh-CN" altLang="en-US" sz="2400">
              <a:solidFill>
                <a:schemeClr val="accent6"/>
              </a:solidFill>
            </a:endParaRPr>
          </a:p>
        </p:txBody>
      </p:sp>
      <p:sp>
        <p:nvSpPr>
          <p:cNvPr id="8" name="右箭头 7"/>
          <p:cNvSpPr/>
          <p:nvPr/>
        </p:nvSpPr>
        <p:spPr>
          <a:xfrm>
            <a:off x="4451985" y="2902585"/>
            <a:ext cx="573405" cy="50546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9" name="图片 8" descr="截屏2025-05-21 16.07.26"/>
          <p:cNvPicPr>
            <a:picLocks noChangeAspect="1"/>
          </p:cNvPicPr>
          <p:nvPr/>
        </p:nvPicPr>
        <p:blipFill>
          <a:blip r:embed="rId1"/>
          <a:stretch>
            <a:fillRect/>
          </a:stretch>
        </p:blipFill>
        <p:spPr>
          <a:xfrm>
            <a:off x="5276850" y="893445"/>
            <a:ext cx="6445250" cy="4413885"/>
          </a:xfrm>
          <a:prstGeom prst="rect">
            <a:avLst/>
          </a:prstGeom>
        </p:spPr>
      </p:pic>
    </p:spTree>
    <p:custDataLst>
      <p:tags r:id="rId2"/>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1.</a:t>
            </a:r>
            <a:r>
              <a:rPr lang="zh-CN" altLang="en-US"/>
              <a:t>选择性必修</a:t>
            </a:r>
            <a:r>
              <a:rPr lang="en-US" altLang="zh-CN"/>
              <a:t>2-</a:t>
            </a:r>
            <a:r>
              <a:rPr lang="zh-CN" altLang="en-US"/>
              <a:t>方解石与霰石</a:t>
            </a:r>
            <a:endParaRPr lang="zh-CN" altLang="en-US"/>
          </a:p>
        </p:txBody>
      </p:sp>
      <p:sp>
        <p:nvSpPr>
          <p:cNvPr id="3" name="内容占位符 2"/>
          <p:cNvSpPr>
            <a:spLocks noGrp="1"/>
          </p:cNvSpPr>
          <p:nvPr>
            <p:ph idx="1"/>
          </p:nvPr>
        </p:nvSpPr>
        <p:spPr>
          <a:xfrm>
            <a:off x="695960" y="1301750"/>
            <a:ext cx="10800080" cy="1596390"/>
          </a:xfrm>
        </p:spPr>
        <p:txBody>
          <a:bodyPr/>
          <a:lstStyle/>
          <a:p>
            <a:r>
              <a:rPr lang="zh-CN" altLang="en-US" dirty="0"/>
              <a:t>贝壳的无机成分主要是</a:t>
            </a:r>
            <a:r>
              <a:rPr lang="en-US" altLang="zh-CN" dirty="0"/>
              <a:t>CaCO</a:t>
            </a:r>
            <a:r>
              <a:rPr lang="en-US" altLang="zh-CN" baseline="-25000" dirty="0"/>
              <a:t>3</a:t>
            </a:r>
            <a:r>
              <a:rPr lang="zh-CN" altLang="en-US" dirty="0"/>
              <a:t>，而贝壳内有外层和内层之分，分别是两种晶体结构不同的碳酸钙，外层叫方解石，内层叫霰（</a:t>
            </a:r>
            <a:r>
              <a:rPr lang="en-US" altLang="zh-CN" dirty="0"/>
              <a:t>xi</a:t>
            </a:r>
            <a:r>
              <a:rPr lang="zh-CN" altLang="en-US" dirty="0">
                <a:latin typeface="Arial" panose="020B0604020202020204" pitchFamily="34" charset="0"/>
                <a:cs typeface="Arial" panose="020B0604020202020204" pitchFamily="34" charset="0"/>
              </a:rPr>
              <a:t>à</a:t>
            </a:r>
            <a:r>
              <a:rPr lang="en-US" altLang="zh-CN" dirty="0">
                <a:latin typeface="Arial" panose="020B0604020202020204" pitchFamily="34" charset="0"/>
                <a:cs typeface="Arial" panose="020B0604020202020204" pitchFamily="34" charset="0"/>
              </a:rPr>
              <a:t>n</a:t>
            </a:r>
            <a:r>
              <a:rPr lang="zh-CN" altLang="en-US" dirty="0"/>
              <a:t>）石，各有各的功能</a:t>
            </a:r>
            <a:r>
              <a:rPr lang="en-US" altLang="zh-CN" dirty="0"/>
              <a:t>—</a:t>
            </a:r>
            <a:r>
              <a:rPr lang="zh-CN" altLang="en-US" dirty="0"/>
              <a:t>方解石因坚硬而起保护作用，霰石因光滑而使软体自由移动。</a:t>
            </a:r>
            <a:endParaRPr lang="zh-CN" altLang="en-US" dirty="0"/>
          </a:p>
          <a:p>
            <a:pPr marL="0" indent="0">
              <a:buNone/>
            </a:pPr>
            <a:endParaRPr lang="zh-CN" altLang="en-US" dirty="0"/>
          </a:p>
        </p:txBody>
      </p:sp>
      <p:pic>
        <p:nvPicPr>
          <p:cNvPr id="4" name="图片 3"/>
          <p:cNvPicPr>
            <a:picLocks noChangeAspect="1"/>
          </p:cNvPicPr>
          <p:nvPr/>
        </p:nvPicPr>
        <p:blipFill>
          <a:blip r:embed="rId1"/>
          <a:stretch>
            <a:fillRect/>
          </a:stretch>
        </p:blipFill>
        <p:spPr>
          <a:xfrm>
            <a:off x="2718435" y="3302000"/>
            <a:ext cx="3756025" cy="1989455"/>
          </a:xfrm>
          <a:prstGeom prst="rect">
            <a:avLst/>
          </a:prstGeom>
          <a:ln w="25400">
            <a:solidFill>
              <a:schemeClr val="accent1"/>
            </a:solidFill>
          </a:ln>
        </p:spPr>
      </p:pic>
      <p:sp>
        <p:nvSpPr>
          <p:cNvPr id="5" name="文本框 4"/>
          <p:cNvSpPr txBox="1"/>
          <p:nvPr/>
        </p:nvSpPr>
        <p:spPr>
          <a:xfrm>
            <a:off x="8076565" y="6052820"/>
            <a:ext cx="3419475" cy="368300"/>
          </a:xfrm>
          <a:prstGeom prst="rect">
            <a:avLst/>
          </a:prstGeom>
          <a:noFill/>
        </p:spPr>
        <p:txBody>
          <a:bodyPr wrap="square" rtlCol="0">
            <a:spAutoFit/>
          </a:bodyPr>
          <a:lstStyle/>
          <a:p>
            <a:r>
              <a:rPr lang="zh-CN" altLang="en-US"/>
              <a:t>内容来自人教版选择性必修</a:t>
            </a:r>
            <a:r>
              <a:rPr lang="en-US" altLang="zh-CN"/>
              <a:t>2</a:t>
            </a:r>
            <a:r>
              <a:rPr lang="zh-CN" altLang="en-US"/>
              <a:t>：</a:t>
            </a:r>
            <a:r>
              <a:rPr lang="en-US" altLang="zh-CN"/>
              <a:t>4</a:t>
            </a:r>
            <a:endParaRPr lang="en-US" altLang="zh-CN"/>
          </a:p>
        </p:txBody>
      </p:sp>
      <p:grpSp>
        <p:nvGrpSpPr>
          <p:cNvPr id="10" name="组合 9"/>
          <p:cNvGrpSpPr/>
          <p:nvPr/>
        </p:nvGrpSpPr>
        <p:grpSpPr>
          <a:xfrm>
            <a:off x="7101074" y="3286798"/>
            <a:ext cx="3683635" cy="2004526"/>
            <a:chOff x="8573" y="5012"/>
            <a:chExt cx="7305" cy="3975"/>
          </a:xfrm>
        </p:grpSpPr>
        <p:pic>
          <p:nvPicPr>
            <p:cNvPr id="11" name="图片 10"/>
            <p:cNvPicPr>
              <a:picLocks noChangeAspect="1"/>
            </p:cNvPicPr>
            <p:nvPr/>
          </p:nvPicPr>
          <p:blipFill>
            <a:blip r:embed="rId2"/>
            <a:stretch>
              <a:fillRect/>
            </a:stretch>
          </p:blipFill>
          <p:spPr>
            <a:xfrm>
              <a:off x="8573" y="5012"/>
              <a:ext cx="7305" cy="3975"/>
            </a:xfrm>
            <a:prstGeom prst="rect">
              <a:avLst/>
            </a:prstGeom>
            <a:ln w="25400">
              <a:solidFill>
                <a:schemeClr val="accent1"/>
              </a:solidFill>
            </a:ln>
          </p:spPr>
        </p:pic>
        <p:sp>
          <p:nvSpPr>
            <p:cNvPr id="12" name="矩形 11"/>
            <p:cNvSpPr/>
            <p:nvPr/>
          </p:nvSpPr>
          <p:spPr>
            <a:xfrm>
              <a:off x="8629" y="5013"/>
              <a:ext cx="3714" cy="377"/>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4" name="圆角右箭头 13"/>
          <p:cNvSpPr/>
          <p:nvPr/>
        </p:nvSpPr>
        <p:spPr>
          <a:xfrm flipV="1">
            <a:off x="1303020" y="3615055"/>
            <a:ext cx="920115" cy="890905"/>
          </a:xfrm>
          <a:prstGeom prst="bentArrow">
            <a:avLst/>
          </a:prstGeom>
          <a:gradFill>
            <a:gsLst>
              <a:gs pos="0">
                <a:schemeClr val="accent1">
                  <a:lumMod val="5000"/>
                  <a:lumOff val="95000"/>
                </a:schemeClr>
              </a:gs>
              <a:gs pos="30000">
                <a:schemeClr val="accent1">
                  <a:lumMod val="45000"/>
                  <a:lumOff val="55000"/>
                </a:schemeClr>
              </a:gs>
              <a:gs pos="0">
                <a:srgbClr val="D3D8F7">
                  <a:alpha val="100000"/>
                </a:srgbClr>
              </a:gs>
              <a:gs pos="58000">
                <a:schemeClr val="accent1"/>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solidFill>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17,</a:t>
            </a:r>
            <a:r>
              <a:rPr lang="zh-CN" altLang="en-US">
                <a:sym typeface="+mn-ea"/>
              </a:rPr>
              <a:t>必修</a:t>
            </a:r>
            <a:r>
              <a:rPr lang="en-US" altLang="zh-CN">
                <a:sym typeface="+mn-ea"/>
              </a:rPr>
              <a:t>2-</a:t>
            </a:r>
            <a:r>
              <a:rPr lang="zh-CN" altLang="en-US">
                <a:sym typeface="+mn-ea"/>
              </a:rPr>
              <a:t>石油综合利用</a:t>
            </a:r>
            <a:endParaRPr lang="zh-CN" altLang="en-US">
              <a:sym typeface="+mn-ea"/>
            </a:endParaRPr>
          </a:p>
        </p:txBody>
      </p:sp>
      <p:sp>
        <p:nvSpPr>
          <p:cNvPr id="12" name="文本框 11"/>
          <p:cNvSpPr txBox="1"/>
          <p:nvPr/>
        </p:nvSpPr>
        <p:spPr>
          <a:xfrm>
            <a:off x="8221980" y="6362700"/>
            <a:ext cx="3560445" cy="368300"/>
          </a:xfrm>
          <a:prstGeom prst="rect">
            <a:avLst/>
          </a:prstGeom>
          <a:noFill/>
        </p:spPr>
        <p:txBody>
          <a:bodyPr wrap="square" rtlCol="0">
            <a:spAutoFit/>
          </a:bodyPr>
          <a:lstStyle/>
          <a:p>
            <a:r>
              <a:rPr lang="zh-CN" altLang="en-US"/>
              <a:t>内容来自人教版必修</a:t>
            </a:r>
            <a:r>
              <a:rPr lang="en-US" altLang="zh-CN"/>
              <a:t>2:P104</a:t>
            </a:r>
            <a:endParaRPr lang="en-US" altLang="zh-CN"/>
          </a:p>
        </p:txBody>
      </p:sp>
      <p:pic>
        <p:nvPicPr>
          <p:cNvPr id="4" name="图片 3" descr="/Users/xiaochaoyang/Library/Containers/com.kingsoft.wpsoffice.mac/Data/tmp/photoeditapp/20250521153457/temp.pngtemp"/>
          <p:cNvPicPr>
            <a:picLocks noChangeAspect="1"/>
          </p:cNvPicPr>
          <p:nvPr/>
        </p:nvPicPr>
        <p:blipFill>
          <a:blip r:embed="rId1"/>
          <a:srcRect b="551"/>
          <a:stretch>
            <a:fillRect/>
          </a:stretch>
        </p:blipFill>
        <p:spPr>
          <a:xfrm>
            <a:off x="3146425" y="1240155"/>
            <a:ext cx="6052820" cy="4812030"/>
          </a:xfrm>
          <a:prstGeom prst="rect">
            <a:avLst/>
          </a:prstGeom>
        </p:spPr>
      </p:pic>
      <p:sp>
        <p:nvSpPr>
          <p:cNvPr id="6" name="矩形 5"/>
          <p:cNvSpPr/>
          <p:nvPr/>
        </p:nvSpPr>
        <p:spPr>
          <a:xfrm>
            <a:off x="4303395" y="2118995"/>
            <a:ext cx="964565" cy="1904365"/>
          </a:xfrm>
          <a:prstGeom prst="rect">
            <a:avLst/>
          </a:prstGeom>
          <a:solidFill>
            <a:schemeClr val="accent1">
              <a:alpha val="3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nvSpPr>
        <p:spPr>
          <a:xfrm>
            <a:off x="4551680" y="4458335"/>
            <a:ext cx="3034030" cy="600075"/>
          </a:xfrm>
          <a:prstGeom prst="rect">
            <a:avLst/>
          </a:prstGeom>
          <a:solidFill>
            <a:schemeClr val="accent1">
              <a:alpha val="3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p:cNvSpPr txBox="1"/>
          <p:nvPr/>
        </p:nvSpPr>
        <p:spPr>
          <a:xfrm>
            <a:off x="578485" y="1705610"/>
            <a:ext cx="1166495" cy="471170"/>
          </a:xfrm>
          <a:prstGeom prst="rect">
            <a:avLst/>
          </a:prstGeom>
          <a:noFill/>
        </p:spPr>
        <p:txBody>
          <a:bodyPr wrap="square" rtlCol="0" anchor="ctr" anchorCtr="0">
            <a:noAutofit/>
          </a:bodyPr>
          <a:lstStyle/>
          <a:p>
            <a:pPr algn="ctr"/>
            <a:r>
              <a:rPr lang="zh-CN" altLang="en-US" sz="2800"/>
              <a:t>分馏</a:t>
            </a:r>
            <a:endParaRPr lang="zh-CN" altLang="en-US" sz="2800"/>
          </a:p>
        </p:txBody>
      </p:sp>
      <p:cxnSp>
        <p:nvCxnSpPr>
          <p:cNvPr id="13" name="曲线连接符 12"/>
          <p:cNvCxnSpPr/>
          <p:nvPr/>
        </p:nvCxnSpPr>
        <p:spPr>
          <a:xfrm rot="10800000">
            <a:off x="1744345" y="1941195"/>
            <a:ext cx="2558415" cy="1130300"/>
          </a:xfrm>
          <a:prstGeom prst="curvedConnector3">
            <a:avLst>
              <a:gd name="adj1" fmla="val 49988"/>
            </a:avLst>
          </a:prstGeom>
          <a:ln w="31750">
            <a:tailEnd type="triangle"/>
          </a:ln>
        </p:spPr>
        <p:style>
          <a:lnRef idx="2">
            <a:schemeClr val="accent1"/>
          </a:lnRef>
          <a:fillRef idx="0">
            <a:srgbClr val="FFFFFF"/>
          </a:fillRef>
          <a:effectRef idx="0">
            <a:srgbClr val="FFFFFF"/>
          </a:effectRef>
          <a:fontRef idx="minor">
            <a:schemeClr val="tx1"/>
          </a:fontRef>
        </p:style>
      </p:cxnSp>
      <p:cxnSp>
        <p:nvCxnSpPr>
          <p:cNvPr id="14" name="曲线连接符 13"/>
          <p:cNvCxnSpPr>
            <a:stCxn id="7" idx="1"/>
            <a:endCxn id="8" idx="3"/>
          </p:cNvCxnSpPr>
          <p:nvPr/>
        </p:nvCxnSpPr>
        <p:spPr>
          <a:xfrm rot="10800000">
            <a:off x="1744980" y="1940560"/>
            <a:ext cx="2806700" cy="2817495"/>
          </a:xfrm>
          <a:prstGeom prst="curvedConnector3">
            <a:avLst>
              <a:gd name="adj1" fmla="val 50000"/>
            </a:avLst>
          </a:prstGeom>
          <a:ln w="31750">
            <a:tailEnd type="triangle"/>
          </a:ln>
        </p:spPr>
        <p:style>
          <a:lnRef idx="2">
            <a:schemeClr val="accent1"/>
          </a:lnRef>
          <a:fillRef idx="0">
            <a:srgbClr val="FFFFFF"/>
          </a:fillRef>
          <a:effectRef idx="0">
            <a:srgbClr val="FFFFFF"/>
          </a:effectRef>
          <a:fontRef idx="minor">
            <a:schemeClr val="tx1"/>
          </a:fontRef>
        </p:style>
      </p:cxnSp>
      <p:sp>
        <p:nvSpPr>
          <p:cNvPr id="15" name="文本框 14"/>
          <p:cNvSpPr txBox="1"/>
          <p:nvPr/>
        </p:nvSpPr>
        <p:spPr>
          <a:xfrm>
            <a:off x="709930" y="2506980"/>
            <a:ext cx="2069465" cy="2584450"/>
          </a:xfrm>
          <a:prstGeom prst="rect">
            <a:avLst/>
          </a:prstGeom>
          <a:noFill/>
        </p:spPr>
        <p:txBody>
          <a:bodyPr wrap="square" rtlCol="0">
            <a:spAutoFit/>
          </a:bodyPr>
          <a:lstStyle/>
          <a:p>
            <a:pPr>
              <a:lnSpc>
                <a:spcPct val="150000"/>
              </a:lnSpc>
            </a:pPr>
            <a:r>
              <a:rPr lang="zh-CN" altLang="en-US"/>
              <a:t>通过分馏可以分离石油中沸点不同的组分</a:t>
            </a:r>
            <a:r>
              <a:rPr lang="en-US" altLang="zh-CN"/>
              <a:t>。</a:t>
            </a:r>
            <a:r>
              <a:rPr lang="zh-CN" altLang="en-US"/>
              <a:t>石油经过分馏可获得汽油</a:t>
            </a:r>
            <a:r>
              <a:rPr lang="en-US" altLang="zh-CN"/>
              <a:t>、</a:t>
            </a:r>
            <a:r>
              <a:rPr lang="zh-CN" altLang="en-US"/>
              <a:t>煤油</a:t>
            </a:r>
            <a:r>
              <a:rPr lang="en-US" altLang="zh-CN"/>
              <a:t>、</a:t>
            </a:r>
            <a:r>
              <a:rPr lang="zh-CN" altLang="en-US"/>
              <a:t>柴油等含碳原子少的轻质油</a:t>
            </a:r>
            <a:r>
              <a:rPr lang="en-US" altLang="zh-CN"/>
              <a:t>。</a:t>
            </a:r>
            <a:endParaRPr lang="en-US" altLang="zh-CN"/>
          </a:p>
        </p:txBody>
      </p:sp>
      <p:sp>
        <p:nvSpPr>
          <p:cNvPr id="16" name="矩形 15"/>
          <p:cNvSpPr/>
          <p:nvPr/>
        </p:nvSpPr>
        <p:spPr>
          <a:xfrm>
            <a:off x="7991475" y="1941195"/>
            <a:ext cx="740410" cy="2584450"/>
          </a:xfrm>
          <a:prstGeom prst="rect">
            <a:avLst/>
          </a:prstGeom>
          <a:solidFill>
            <a:schemeClr val="accent4">
              <a:lumMod val="75000"/>
              <a:alpha val="3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文本框 16"/>
          <p:cNvSpPr txBox="1"/>
          <p:nvPr/>
        </p:nvSpPr>
        <p:spPr>
          <a:xfrm>
            <a:off x="9199245" y="768985"/>
            <a:ext cx="1166495" cy="471170"/>
          </a:xfrm>
          <a:prstGeom prst="rect">
            <a:avLst/>
          </a:prstGeom>
          <a:noFill/>
        </p:spPr>
        <p:txBody>
          <a:bodyPr wrap="square" rtlCol="0" anchor="ctr" anchorCtr="0">
            <a:noAutofit/>
          </a:bodyPr>
          <a:lstStyle/>
          <a:p>
            <a:pPr algn="ctr"/>
            <a:r>
              <a:rPr lang="zh-CN" altLang="en-US" sz="2800"/>
              <a:t>裂化</a:t>
            </a:r>
            <a:endParaRPr lang="zh-CN" altLang="en-US" sz="2800"/>
          </a:p>
        </p:txBody>
      </p:sp>
      <p:cxnSp>
        <p:nvCxnSpPr>
          <p:cNvPr id="18" name="曲线连接符 17"/>
          <p:cNvCxnSpPr>
            <a:stCxn id="16" idx="0"/>
            <a:endCxn id="17" idx="1"/>
          </p:cNvCxnSpPr>
          <p:nvPr/>
        </p:nvCxnSpPr>
        <p:spPr>
          <a:xfrm rot="16200000">
            <a:off x="8311515" y="1054100"/>
            <a:ext cx="936625" cy="837565"/>
          </a:xfrm>
          <a:prstGeom prst="curvedConnector2">
            <a:avLst/>
          </a:prstGeom>
          <a:ln w="31750">
            <a:tailEnd type="triangle"/>
          </a:ln>
        </p:spPr>
        <p:style>
          <a:lnRef idx="2">
            <a:schemeClr val="accent1"/>
          </a:lnRef>
          <a:fillRef idx="0">
            <a:srgbClr val="FFFFFF"/>
          </a:fillRef>
          <a:effectRef idx="0">
            <a:srgbClr val="FFFFFF"/>
          </a:effectRef>
          <a:fontRef idx="minor">
            <a:schemeClr val="tx1"/>
          </a:fontRef>
        </p:style>
      </p:cxnSp>
      <p:sp>
        <p:nvSpPr>
          <p:cNvPr id="19" name="文本框 18"/>
          <p:cNvSpPr txBox="1"/>
          <p:nvPr/>
        </p:nvSpPr>
        <p:spPr>
          <a:xfrm>
            <a:off x="9137650" y="1315085"/>
            <a:ext cx="2315210" cy="1337945"/>
          </a:xfrm>
          <a:prstGeom prst="rect">
            <a:avLst/>
          </a:prstGeom>
          <a:noFill/>
        </p:spPr>
        <p:txBody>
          <a:bodyPr wrap="square" rtlCol="0">
            <a:spAutoFit/>
          </a:bodyPr>
          <a:lstStyle/>
          <a:p>
            <a:pPr>
              <a:lnSpc>
                <a:spcPct val="150000"/>
              </a:lnSpc>
            </a:pPr>
            <a:r>
              <a:rPr lang="zh-CN" altLang="en-US"/>
              <a:t>通过裂化可将碳原子数多的重油转化为轻质油</a:t>
            </a:r>
            <a:r>
              <a:rPr lang="en-US" altLang="zh-CN"/>
              <a:t>（</a:t>
            </a:r>
            <a:r>
              <a:rPr lang="zh-CN" altLang="en-US"/>
              <a:t>如汽油</a:t>
            </a:r>
            <a:r>
              <a:rPr lang="en-US" altLang="zh-CN"/>
              <a:t>）</a:t>
            </a:r>
            <a:r>
              <a:rPr lang="zh-CN" altLang="en-US"/>
              <a:t>等</a:t>
            </a:r>
            <a:r>
              <a:rPr lang="en-US" altLang="zh-CN"/>
              <a:t>。</a:t>
            </a:r>
            <a:endParaRPr lang="en-US" altLang="zh-CN"/>
          </a:p>
        </p:txBody>
      </p:sp>
      <p:sp>
        <p:nvSpPr>
          <p:cNvPr id="20" name="文本框 19"/>
          <p:cNvSpPr txBox="1"/>
          <p:nvPr/>
        </p:nvSpPr>
        <p:spPr>
          <a:xfrm>
            <a:off x="9199245" y="2924810"/>
            <a:ext cx="2246630" cy="1337945"/>
          </a:xfrm>
          <a:prstGeom prst="rect">
            <a:avLst/>
          </a:prstGeom>
          <a:noFill/>
        </p:spPr>
        <p:txBody>
          <a:bodyPr wrap="square" rtlCol="0">
            <a:spAutoFit/>
          </a:bodyPr>
          <a:lstStyle/>
          <a:p>
            <a:pPr>
              <a:lnSpc>
                <a:spcPct val="150000"/>
              </a:lnSpc>
            </a:pPr>
            <a:r>
              <a:rPr lang="zh-CN" altLang="en-US"/>
              <a:t>石油通过裂化和裂解可得到乙烯</a:t>
            </a:r>
            <a:r>
              <a:rPr lang="en-US" altLang="zh-CN"/>
              <a:t>、</a:t>
            </a:r>
            <a:r>
              <a:rPr lang="zh-CN" altLang="en-US"/>
              <a:t>丙烯</a:t>
            </a:r>
            <a:r>
              <a:rPr lang="en-US" altLang="zh-CN"/>
              <a:t>、</a:t>
            </a:r>
            <a:r>
              <a:rPr lang="zh-CN" altLang="en-US"/>
              <a:t>甲烷等化工基本原料</a:t>
            </a:r>
            <a:endParaRPr lang="zh-CN" altLang="en-US"/>
          </a:p>
        </p:txBody>
      </p:sp>
      <p:sp>
        <p:nvSpPr>
          <p:cNvPr id="22" name="文本框 21"/>
          <p:cNvSpPr txBox="1"/>
          <p:nvPr/>
        </p:nvSpPr>
        <p:spPr>
          <a:xfrm>
            <a:off x="9199245" y="4436110"/>
            <a:ext cx="2273300" cy="1753235"/>
          </a:xfrm>
          <a:prstGeom prst="rect">
            <a:avLst/>
          </a:prstGeom>
          <a:noFill/>
        </p:spPr>
        <p:txBody>
          <a:bodyPr wrap="square" rtlCol="0">
            <a:spAutoFit/>
          </a:bodyPr>
          <a:lstStyle/>
          <a:p>
            <a:pPr>
              <a:lnSpc>
                <a:spcPct val="150000"/>
              </a:lnSpc>
            </a:pPr>
            <a:r>
              <a:rPr lang="zh-CN" altLang="en-US"/>
              <a:t>石油在加热和催化剂作用下通过结构调整可得环状烃</a:t>
            </a:r>
            <a:r>
              <a:rPr lang="en-US" altLang="zh-CN"/>
              <a:t>。</a:t>
            </a:r>
            <a:r>
              <a:rPr lang="zh-CN" altLang="en-US"/>
              <a:t>如甲苯等</a:t>
            </a:r>
            <a:r>
              <a:rPr lang="en-US" altLang="zh-CN"/>
              <a:t>。</a:t>
            </a:r>
            <a:endParaRPr lang="en-US" altLang="zh-CN"/>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5" grpId="0"/>
      <p:bldP spid="16" grpId="0" animBg="1"/>
      <p:bldP spid="17" grpId="0"/>
      <p:bldP spid="19" grpId="0"/>
      <p:bldP spid="20"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18.</a:t>
            </a:r>
            <a:r>
              <a:rPr lang="zh-CN" altLang="en-US">
                <a:sym typeface="+mn-ea"/>
              </a:rPr>
              <a:t>必修</a:t>
            </a:r>
            <a:r>
              <a:rPr lang="en-US" altLang="zh-CN">
                <a:sym typeface="+mn-ea"/>
              </a:rPr>
              <a:t>1-</a:t>
            </a:r>
            <a:r>
              <a:rPr lang="zh-CN" altLang="en-US">
                <a:sym typeface="+mn-ea"/>
              </a:rPr>
              <a:t>关于合金</a:t>
            </a:r>
            <a:endParaRPr lang="zh-CN" altLang="en-US">
              <a:sym typeface="+mn-ea"/>
            </a:endParaRPr>
          </a:p>
        </p:txBody>
      </p:sp>
      <p:pic>
        <p:nvPicPr>
          <p:cNvPr id="4" name="图片 3" descr="截屏2025-05-22 13.50.32"/>
          <p:cNvPicPr>
            <a:picLocks noChangeAspect="1"/>
          </p:cNvPicPr>
          <p:nvPr/>
        </p:nvPicPr>
        <p:blipFill>
          <a:blip r:embed="rId1"/>
          <a:stretch>
            <a:fillRect/>
          </a:stretch>
        </p:blipFill>
        <p:spPr>
          <a:xfrm>
            <a:off x="586740" y="1485265"/>
            <a:ext cx="3382645" cy="3988435"/>
          </a:xfrm>
          <a:prstGeom prst="rect">
            <a:avLst/>
          </a:prstGeom>
        </p:spPr>
      </p:pic>
      <p:sp>
        <p:nvSpPr>
          <p:cNvPr id="12" name="文本框 11"/>
          <p:cNvSpPr txBox="1"/>
          <p:nvPr/>
        </p:nvSpPr>
        <p:spPr>
          <a:xfrm>
            <a:off x="8221980" y="6362700"/>
            <a:ext cx="3560445" cy="368300"/>
          </a:xfrm>
          <a:prstGeom prst="rect">
            <a:avLst/>
          </a:prstGeom>
          <a:noFill/>
        </p:spPr>
        <p:txBody>
          <a:bodyPr wrap="square" rtlCol="0">
            <a:spAutoFit/>
          </a:bodyPr>
          <a:lstStyle/>
          <a:p>
            <a:r>
              <a:rPr lang="zh-CN" altLang="en-US"/>
              <a:t>内容来自人教版必修</a:t>
            </a:r>
            <a:r>
              <a:rPr lang="en-US" altLang="zh-CN"/>
              <a:t>2:78</a:t>
            </a:r>
            <a:endParaRPr lang="en-US" altLang="zh-CN"/>
          </a:p>
        </p:txBody>
      </p:sp>
      <p:sp>
        <p:nvSpPr>
          <p:cNvPr id="5" name="文本框 4"/>
          <p:cNvSpPr txBox="1"/>
          <p:nvPr/>
        </p:nvSpPr>
        <p:spPr>
          <a:xfrm>
            <a:off x="4248785" y="2716530"/>
            <a:ext cx="6783070" cy="2399665"/>
          </a:xfrm>
          <a:prstGeom prst="rect">
            <a:avLst/>
          </a:prstGeom>
          <a:noFill/>
        </p:spPr>
        <p:txBody>
          <a:bodyPr wrap="square" rtlCol="0" anchor="t">
            <a:spAutoFit/>
          </a:bodyPr>
          <a:lstStyle/>
          <a:p>
            <a:pPr>
              <a:lnSpc>
                <a:spcPct val="150000"/>
              </a:lnSpc>
            </a:pPr>
            <a:r>
              <a:rPr lang="zh-CN" altLang="en-US" sz="2000">
                <a:latin typeface="宋体" pitchFamily="2" charset="-122"/>
                <a:ea typeface="宋体" pitchFamily="2" charset="-122"/>
                <a:cs typeface="宋体" pitchFamily="2" charset="-122"/>
              </a:rPr>
              <a:t>常见的一些合金的硬度比其成分金属的大，是因为在纯金属内，所有原子的大小和形状都是相同的，原子的排列十分规整；加入或大或小的其他元素的原子后</a:t>
            </a:r>
            <a:r>
              <a:rPr lang="en-US" altLang="zh-CN" sz="2000">
                <a:latin typeface="宋体" pitchFamily="2" charset="-122"/>
                <a:ea typeface="宋体" pitchFamily="2" charset="-122"/>
                <a:cs typeface="宋体" pitchFamily="2" charset="-122"/>
              </a:rPr>
              <a:t>（</a:t>
            </a:r>
            <a:r>
              <a:rPr lang="zh-CN" altLang="en-US" sz="2000">
                <a:latin typeface="宋体" pitchFamily="2" charset="-122"/>
                <a:ea typeface="宋体" pitchFamily="2" charset="-122"/>
                <a:cs typeface="宋体" pitchFamily="2" charset="-122"/>
              </a:rPr>
              <a:t>见右图</a:t>
            </a:r>
            <a:r>
              <a:rPr lang="en-US" altLang="zh-CN" sz="2000">
                <a:latin typeface="宋体" pitchFamily="2" charset="-122"/>
                <a:ea typeface="宋体" pitchFamily="2" charset="-122"/>
                <a:cs typeface="宋体" pitchFamily="2" charset="-122"/>
              </a:rPr>
              <a:t>）</a:t>
            </a:r>
            <a:r>
              <a:rPr lang="zh-CN" altLang="en-US" sz="2000">
                <a:latin typeface="宋体" pitchFamily="2" charset="-122"/>
                <a:ea typeface="宋体" pitchFamily="2" charset="-122"/>
                <a:cs typeface="宋体" pitchFamily="2" charset="-122"/>
              </a:rPr>
              <a:t>，改变了金属原子有规则的层状排列，使原子层之间的相对滑动变得困难，导致合金的硬度变大</a:t>
            </a:r>
            <a:r>
              <a:rPr lang="en-US" altLang="zh-CN" sz="2000">
                <a:latin typeface="宋体" pitchFamily="2" charset="-122"/>
                <a:ea typeface="宋体" pitchFamily="2" charset="-122"/>
                <a:cs typeface="宋体" pitchFamily="2" charset="-122"/>
              </a:rPr>
              <a:t>。</a:t>
            </a:r>
            <a:endParaRPr lang="en-US" altLang="zh-CN" sz="2000">
              <a:latin typeface="宋体" pitchFamily="2" charset="-122"/>
              <a:ea typeface="宋体" pitchFamily="2" charset="-122"/>
              <a:cs typeface="宋体" pitchFamily="2" charset="-122"/>
            </a:endParaRPr>
          </a:p>
        </p:txBody>
      </p:sp>
      <p:sp>
        <p:nvSpPr>
          <p:cNvPr id="6" name="文本框 5"/>
          <p:cNvSpPr txBox="1"/>
          <p:nvPr/>
        </p:nvSpPr>
        <p:spPr>
          <a:xfrm>
            <a:off x="4248785" y="2037080"/>
            <a:ext cx="4064000" cy="460375"/>
          </a:xfrm>
          <a:prstGeom prst="rect">
            <a:avLst/>
          </a:prstGeom>
          <a:noFill/>
        </p:spPr>
        <p:txBody>
          <a:bodyPr wrap="square" rtlCol="0">
            <a:spAutoFit/>
          </a:bodyPr>
          <a:lstStyle/>
          <a:p>
            <a:r>
              <a:rPr lang="zh-CN" altLang="en-US" sz="2400" b="1">
                <a:solidFill>
                  <a:srgbClr val="7030A0"/>
                </a:solidFill>
                <a:latin typeface="宋体" pitchFamily="2" charset="-122"/>
                <a:ea typeface="宋体" pitchFamily="2" charset="-122"/>
              </a:rPr>
              <a:t>合金硬度为什么大于纯金属</a:t>
            </a:r>
            <a:r>
              <a:rPr lang="en-US" altLang="zh-CN" sz="2400" b="1">
                <a:solidFill>
                  <a:srgbClr val="7030A0"/>
                </a:solidFill>
                <a:latin typeface="宋体" pitchFamily="2" charset="-122"/>
                <a:ea typeface="宋体" pitchFamily="2" charset="-122"/>
              </a:rPr>
              <a:t>？</a:t>
            </a:r>
            <a:endParaRPr lang="en-US" altLang="zh-CN" sz="2400" b="1">
              <a:solidFill>
                <a:srgbClr val="7030A0"/>
              </a:solidFill>
              <a:latin typeface="宋体" pitchFamily="2" charset="-122"/>
              <a:ea typeface="宋体"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19.</a:t>
            </a:r>
            <a:r>
              <a:rPr lang="zh-CN" altLang="en-US">
                <a:sym typeface="+mn-ea"/>
              </a:rPr>
              <a:t>必修</a:t>
            </a:r>
            <a:r>
              <a:rPr lang="en-US" altLang="zh-CN">
                <a:sym typeface="+mn-ea"/>
              </a:rPr>
              <a:t>1-</a:t>
            </a:r>
            <a:r>
              <a:rPr lang="zh-CN" altLang="en-US">
                <a:sym typeface="+mn-ea"/>
              </a:rPr>
              <a:t>关于稀土</a:t>
            </a:r>
            <a:endParaRPr lang="zh-CN" altLang="en-US">
              <a:sym typeface="+mn-ea"/>
            </a:endParaRPr>
          </a:p>
        </p:txBody>
      </p:sp>
      <p:sp>
        <p:nvSpPr>
          <p:cNvPr id="12" name="文本框 11"/>
          <p:cNvSpPr txBox="1"/>
          <p:nvPr/>
        </p:nvSpPr>
        <p:spPr>
          <a:xfrm>
            <a:off x="8221980" y="6362700"/>
            <a:ext cx="3560445" cy="368300"/>
          </a:xfrm>
          <a:prstGeom prst="rect">
            <a:avLst/>
          </a:prstGeom>
          <a:noFill/>
        </p:spPr>
        <p:txBody>
          <a:bodyPr wrap="square" rtlCol="0">
            <a:spAutoFit/>
          </a:bodyPr>
          <a:lstStyle/>
          <a:p>
            <a:r>
              <a:rPr lang="zh-CN" altLang="en-US"/>
              <a:t>内容来自人教版必修</a:t>
            </a:r>
            <a:r>
              <a:rPr lang="en-US" altLang="zh-CN"/>
              <a:t>2:78</a:t>
            </a:r>
            <a:endParaRPr lang="en-US" altLang="zh-CN"/>
          </a:p>
        </p:txBody>
      </p:sp>
      <p:pic>
        <p:nvPicPr>
          <p:cNvPr id="7" name="图片 6" descr="/Users/xiaochaoyang/Library/Containers/com.kingsoft.wpsoffice.mac/Data/tmp/photoeditapp/20250522140119/temp.pngtemp"/>
          <p:cNvPicPr>
            <a:picLocks noChangeAspect="1"/>
          </p:cNvPicPr>
          <p:nvPr/>
        </p:nvPicPr>
        <p:blipFill>
          <a:blip r:embed="rId1"/>
          <a:srcRect t="9985" b="8134"/>
          <a:stretch>
            <a:fillRect/>
          </a:stretch>
        </p:blipFill>
        <p:spPr>
          <a:xfrm rot="16200000">
            <a:off x="1778000" y="147955"/>
            <a:ext cx="4961890" cy="7125970"/>
          </a:xfrm>
          <a:prstGeom prst="rect">
            <a:avLst/>
          </a:prstGeom>
        </p:spPr>
      </p:pic>
      <p:sp>
        <p:nvSpPr>
          <p:cNvPr id="8" name="文本框 7"/>
          <p:cNvSpPr txBox="1"/>
          <p:nvPr/>
        </p:nvSpPr>
        <p:spPr>
          <a:xfrm>
            <a:off x="8098155" y="1169035"/>
            <a:ext cx="3397250" cy="2306955"/>
          </a:xfrm>
          <a:prstGeom prst="rect">
            <a:avLst/>
          </a:prstGeom>
        </p:spPr>
        <p:txBody>
          <a:bodyPr wrap="square">
            <a:spAutoFit/>
          </a:bodyPr>
          <a:lstStyle/>
          <a:p>
            <a:pPr marL="0" indent="0">
              <a:spcBef>
                <a:spcPct val="0"/>
              </a:spcBef>
              <a:spcAft>
                <a:spcPct val="0"/>
              </a:spcAft>
            </a:pPr>
            <a:r>
              <a:rPr lang="zh-CN" altLang="en-US" b="0" i="0">
                <a:solidFill>
                  <a:schemeClr val="tx1"/>
                </a:solidFill>
                <a:uFillTx/>
                <a:latin typeface="Times New Roman" panose="02020603050405020304" charset="0"/>
                <a:ea typeface="monospace"/>
              </a:rPr>
              <a:t>在金属元素中，有一类性质相似，并在自然界共生在一起的稀土元素，它们是元素周期表中原子序数</a:t>
            </a:r>
            <a:r>
              <a:rPr lang="en-US" altLang="zh-CN" b="0" i="0">
                <a:solidFill>
                  <a:schemeClr val="tx1"/>
                </a:solidFill>
                <a:uFillTx/>
                <a:latin typeface="Times New Roman" panose="02020603050405020304" charset="0"/>
                <a:ea typeface="serif"/>
              </a:rPr>
              <a:t>57~71</a:t>
            </a:r>
            <a:r>
              <a:rPr lang="zh-CN" altLang="en-US" b="0" i="0">
                <a:solidFill>
                  <a:schemeClr val="tx1"/>
                </a:solidFill>
                <a:uFillTx/>
                <a:latin typeface="Times New Roman" panose="02020603050405020304" charset="0"/>
                <a:ea typeface="monospace"/>
              </a:rPr>
              <a:t>（从镧至镥，称为镧系元素）的</a:t>
            </a:r>
            <a:r>
              <a:rPr lang="en-US" altLang="zh-CN" b="0" i="0">
                <a:solidFill>
                  <a:schemeClr val="tx1"/>
                </a:solidFill>
                <a:uFillTx/>
                <a:latin typeface="Times New Roman" panose="02020603050405020304" charset="0"/>
                <a:ea typeface="serif"/>
              </a:rPr>
              <a:t>15</a:t>
            </a:r>
            <a:r>
              <a:rPr lang="zh-CN" altLang="en-US" b="0" i="0">
                <a:solidFill>
                  <a:schemeClr val="tx1"/>
                </a:solidFill>
                <a:uFillTx/>
                <a:latin typeface="Times New Roman" panose="02020603050405020304" charset="0"/>
                <a:ea typeface="monospace"/>
              </a:rPr>
              <a:t>种元素以及钪和钇，共</a:t>
            </a:r>
            <a:r>
              <a:rPr lang="en-US" altLang="zh-CN" b="0" i="0">
                <a:solidFill>
                  <a:schemeClr val="tx1"/>
                </a:solidFill>
                <a:uFillTx/>
                <a:latin typeface="Times New Roman" panose="02020603050405020304" charset="0"/>
                <a:ea typeface="serif"/>
              </a:rPr>
              <a:t>17</a:t>
            </a:r>
            <a:r>
              <a:rPr lang="zh-CN" altLang="en-US" b="0" i="0">
                <a:solidFill>
                  <a:schemeClr val="tx1"/>
                </a:solidFill>
                <a:uFillTx/>
                <a:latin typeface="Times New Roman" panose="02020603050405020304" charset="0"/>
                <a:ea typeface="monospace"/>
              </a:rPr>
              <a:t>种元素。稀土金属在科技、生产中有广泛的用途，被誉为新材料的宝库。</a:t>
            </a:r>
            <a:endParaRPr lang="zh-CN" altLang="en-US" b="0" i="0">
              <a:solidFill>
                <a:schemeClr val="tx1"/>
              </a:solidFill>
              <a:uFillTx/>
              <a:latin typeface="Times New Roman" panose="02020603050405020304" charset="0"/>
              <a:ea typeface="monospace"/>
            </a:endParaRPr>
          </a:p>
        </p:txBody>
      </p:sp>
      <p:sp>
        <p:nvSpPr>
          <p:cNvPr id="11" name="文本框 10"/>
          <p:cNvSpPr txBox="1"/>
          <p:nvPr/>
        </p:nvSpPr>
        <p:spPr>
          <a:xfrm>
            <a:off x="8221980" y="3881755"/>
            <a:ext cx="3397250" cy="1476375"/>
          </a:xfrm>
          <a:prstGeom prst="rect">
            <a:avLst/>
          </a:prstGeom>
        </p:spPr>
        <p:txBody>
          <a:bodyPr wrap="square" rtlCol="0" anchor="t">
            <a:spAutoFit/>
          </a:bodyPr>
          <a:lstStyle/>
          <a:p>
            <a:pPr lvl="0" algn="l">
              <a:buClrTx/>
              <a:buSzTx/>
              <a:buFontTx/>
            </a:pPr>
            <a:r>
              <a:rPr lang="zh-CN" altLang="en-US">
                <a:uFillTx/>
                <a:latin typeface="Times New Roman" panose="02020603050405020304" charset="0"/>
                <a:ea typeface="monospace"/>
                <a:sym typeface="+mn-ea"/>
              </a:rPr>
              <a:t>稀土元素又被称为“冶金工业的维生素”。例如，在钢中加入稀土元素，可以增加钢的塑性、韧性、耐磨性、耐热性、耐腐蚀性和抗氧化性等。</a:t>
            </a:r>
            <a:endParaRPr lang="zh-CN" altLang="en-US">
              <a:uFillTx/>
              <a:latin typeface="Times New Roman" panose="02020603050405020304" charset="0"/>
              <a:ea typeface="monospace"/>
              <a:sym typeface="+mn-ea"/>
            </a:endParaRPr>
          </a:p>
        </p:txBody>
      </p:sp>
      <p:sp>
        <p:nvSpPr>
          <p:cNvPr id="3" name="矩形 2"/>
          <p:cNvSpPr/>
          <p:nvPr/>
        </p:nvSpPr>
        <p:spPr>
          <a:xfrm>
            <a:off x="1725295" y="3009265"/>
            <a:ext cx="325120" cy="975360"/>
          </a:xfrm>
          <a:prstGeom prst="rect">
            <a:avLst/>
          </a:prstGeom>
          <a:solidFill>
            <a:schemeClr val="accent6">
              <a:lumMod val="75000"/>
              <a:alpha val="61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nvSpPr>
        <p:spPr>
          <a:xfrm>
            <a:off x="1137285" y="4997450"/>
            <a:ext cx="5527040" cy="462915"/>
          </a:xfrm>
          <a:prstGeom prst="rect">
            <a:avLst/>
          </a:prstGeom>
          <a:solidFill>
            <a:schemeClr val="accent6">
              <a:lumMod val="75000"/>
              <a:alpha val="61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p:txBody>
          <a:bodyPr/>
          <a:lstStyle/>
          <a:p>
            <a:r>
              <a:rPr lang="zh-CN" altLang="en-US" dirty="0">
                <a:sym typeface="+mn-ea"/>
              </a:rPr>
              <a:t>实验复习</a:t>
            </a:r>
            <a:endParaRPr lang="zh-CN" altLang="en-US" dirty="0">
              <a:sym typeface="+mn-ea"/>
            </a:endParaRPr>
          </a:p>
        </p:txBody>
      </p:sp>
      <p:sp>
        <p:nvSpPr>
          <p:cNvPr id="6" name="节编号"/>
          <p:cNvSpPr>
            <a:spLocks noGrp="1"/>
          </p:cNvSpPr>
          <p:nvPr>
            <p:ph type="body" sz="quarter" idx="13"/>
            <p:custDataLst>
              <p:tags r:id="rId2"/>
            </p:custDataLst>
          </p:nvPr>
        </p:nvSpPr>
        <p:spPr/>
        <p:txBody>
          <a:bodyPr>
            <a:normAutofit lnSpcReduction="20000"/>
          </a:bodyPr>
          <a:lstStyle/>
          <a:p>
            <a:r>
              <a:rPr lang="en-US" altLang="zh-CN"/>
              <a:t>PART</a:t>
            </a:r>
            <a:r>
              <a:rPr lang="zh-CN" altLang="en-US"/>
              <a:t>0</a:t>
            </a:r>
            <a:r>
              <a:rPr lang="en-US" altLang="zh-CN"/>
              <a:t>2</a:t>
            </a:r>
            <a:endParaRPr lang="en-US" altLang="zh-CN"/>
          </a:p>
        </p:txBody>
      </p:sp>
    </p:spTree>
    <p:custDataLst>
      <p:tags r:id="rId3"/>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2.1</a:t>
            </a:r>
            <a:r>
              <a:rPr lang="zh-CN" altLang="en-US"/>
              <a:t>安全标识</a:t>
            </a:r>
            <a:endParaRPr lang="zh-CN" altLang="en-US"/>
          </a:p>
        </p:txBody>
      </p:sp>
      <p:graphicFrame>
        <p:nvGraphicFramePr>
          <p:cNvPr id="8" name="表格 7"/>
          <p:cNvGraphicFramePr/>
          <p:nvPr>
            <p:custDataLst>
              <p:tags r:id="rId1"/>
            </p:custDataLst>
          </p:nvPr>
        </p:nvGraphicFramePr>
        <p:xfrm>
          <a:off x="528320" y="1450340"/>
          <a:ext cx="3430270" cy="4701000"/>
        </p:xfrm>
        <a:graphic>
          <a:graphicData uri="http://schemas.openxmlformats.org/drawingml/2006/table">
            <a:tbl>
              <a:tblPr firstRow="1" bandRow="1">
                <a:tableStyleId>{5C22544A-7EE6-4342-B048-85BDC9FD1C3A}</a:tableStyleId>
              </a:tblPr>
              <a:tblGrid>
                <a:gridCol w="1478915"/>
                <a:gridCol w="1951355"/>
              </a:tblGrid>
              <a:tr h="381000">
                <a:tc>
                  <a:txBody>
                    <a:bodyPr/>
                    <a:lstStyle/>
                    <a:p>
                      <a:pPr algn="ctr">
                        <a:buNone/>
                      </a:pPr>
                      <a:r>
                        <a:rPr lang="zh-CN" altLang="en-US"/>
                        <a:t>类别</a:t>
                      </a: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a:t>标识</a:t>
                      </a: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1080000">
                <a:tc>
                  <a:txBody>
                    <a:bodyPr/>
                    <a:lstStyle/>
                    <a:p>
                      <a:pPr algn="ctr">
                        <a:buNone/>
                      </a:pPr>
                      <a:r>
                        <a:rPr lang="zh-CN" altLang="en-US"/>
                        <a:t>易燃类物质</a:t>
                      </a: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1080000">
                <a:tc>
                  <a:txBody>
                    <a:bodyPr/>
                    <a:lstStyle/>
                    <a:p>
                      <a:pPr algn="ctr">
                        <a:buNone/>
                      </a:pPr>
                      <a:r>
                        <a:rPr lang="zh-CN" altLang="en-US"/>
                        <a:t>氧化性物质</a:t>
                      </a: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1080000">
                <a:tc>
                  <a:txBody>
                    <a:bodyPr/>
                    <a:lstStyle/>
                    <a:p>
                      <a:pPr algn="ctr">
                        <a:buNone/>
                      </a:pPr>
                      <a:r>
                        <a:rPr lang="zh-CN" altLang="en-US"/>
                        <a:t>爆炸类物质</a:t>
                      </a: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1080000">
                <a:tc>
                  <a:txBody>
                    <a:bodyPr/>
                    <a:lstStyle/>
                    <a:p>
                      <a:pPr algn="ctr">
                        <a:buNone/>
                      </a:pPr>
                      <a:r>
                        <a:rPr lang="zh-CN" altLang="en-US"/>
                        <a:t>腐蚀类物质</a:t>
                      </a: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bl>
          </a:graphicData>
        </a:graphic>
      </p:graphicFrame>
      <p:pic>
        <p:nvPicPr>
          <p:cNvPr id="4" name="图片 3" descr="截屏2025-05-22 13.29.03"/>
          <p:cNvPicPr>
            <a:picLocks noChangeAspect="1"/>
          </p:cNvPicPr>
          <p:nvPr/>
        </p:nvPicPr>
        <p:blipFill>
          <a:blip r:embed="rId2"/>
          <a:srcRect l="11144" t="33726" r="61163" b="14489"/>
          <a:stretch>
            <a:fillRect/>
          </a:stretch>
        </p:blipFill>
        <p:spPr>
          <a:xfrm>
            <a:off x="2542858" y="1908810"/>
            <a:ext cx="949960" cy="948690"/>
          </a:xfrm>
          <a:prstGeom prst="rect">
            <a:avLst/>
          </a:prstGeom>
        </p:spPr>
      </p:pic>
      <p:pic>
        <p:nvPicPr>
          <p:cNvPr id="5" name="图片 4" descr="截屏2025-05-22 13.29.52"/>
          <p:cNvPicPr>
            <a:picLocks noChangeAspect="1"/>
          </p:cNvPicPr>
          <p:nvPr/>
        </p:nvPicPr>
        <p:blipFill>
          <a:blip r:embed="rId3"/>
          <a:srcRect l="9727" t="19322" r="61724" b="7909"/>
          <a:stretch>
            <a:fillRect/>
          </a:stretch>
        </p:blipFill>
        <p:spPr>
          <a:xfrm>
            <a:off x="2522220" y="2990850"/>
            <a:ext cx="991235" cy="948690"/>
          </a:xfrm>
          <a:prstGeom prst="rect">
            <a:avLst/>
          </a:prstGeom>
        </p:spPr>
      </p:pic>
      <p:pic>
        <p:nvPicPr>
          <p:cNvPr id="9" name="图片 8"/>
          <p:cNvPicPr>
            <a:picLocks noChangeAspect="1"/>
          </p:cNvPicPr>
          <p:nvPr/>
        </p:nvPicPr>
        <p:blipFill>
          <a:blip r:embed="rId4"/>
          <a:srcRect r="47146" b="80430"/>
          <a:stretch>
            <a:fillRect/>
          </a:stretch>
        </p:blipFill>
        <p:spPr>
          <a:xfrm>
            <a:off x="2329815" y="4072890"/>
            <a:ext cx="1376045" cy="948690"/>
          </a:xfrm>
          <a:prstGeom prst="rect">
            <a:avLst/>
          </a:prstGeom>
        </p:spPr>
      </p:pic>
      <p:pic>
        <p:nvPicPr>
          <p:cNvPr id="10" name="图片 9"/>
          <p:cNvPicPr>
            <a:picLocks noChangeAspect="1"/>
          </p:cNvPicPr>
          <p:nvPr/>
        </p:nvPicPr>
        <p:blipFill>
          <a:blip r:embed="rId4"/>
          <a:srcRect l="4610" t="20644" r="49927" b="60454"/>
          <a:stretch>
            <a:fillRect/>
          </a:stretch>
        </p:blipFill>
        <p:spPr>
          <a:xfrm>
            <a:off x="2426018" y="5154930"/>
            <a:ext cx="1183640" cy="916305"/>
          </a:xfrm>
          <a:prstGeom prst="rect">
            <a:avLst/>
          </a:prstGeom>
        </p:spPr>
      </p:pic>
      <p:graphicFrame>
        <p:nvGraphicFramePr>
          <p:cNvPr id="11" name="表格 10"/>
          <p:cNvGraphicFramePr/>
          <p:nvPr>
            <p:custDataLst>
              <p:tags r:id="rId5"/>
            </p:custDataLst>
          </p:nvPr>
        </p:nvGraphicFramePr>
        <p:xfrm>
          <a:off x="4380865" y="1403350"/>
          <a:ext cx="3430270" cy="4701000"/>
        </p:xfrm>
        <a:graphic>
          <a:graphicData uri="http://schemas.openxmlformats.org/drawingml/2006/table">
            <a:tbl>
              <a:tblPr firstRow="1" bandRow="1">
                <a:tableStyleId>{5C22544A-7EE6-4342-B048-85BDC9FD1C3A}</a:tableStyleId>
              </a:tblPr>
              <a:tblGrid>
                <a:gridCol w="1478915"/>
                <a:gridCol w="1951355"/>
              </a:tblGrid>
              <a:tr h="381000">
                <a:tc>
                  <a:txBody>
                    <a:bodyPr/>
                    <a:lstStyle/>
                    <a:p>
                      <a:pPr algn="ctr">
                        <a:buNone/>
                      </a:pPr>
                      <a:r>
                        <a:rPr lang="zh-CN" altLang="en-US"/>
                        <a:t>类别</a:t>
                      </a: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a:t>标识</a:t>
                      </a: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1080000">
                <a:tc>
                  <a:txBody>
                    <a:bodyPr/>
                    <a:lstStyle/>
                    <a:p>
                      <a:pPr algn="ctr">
                        <a:buNone/>
                      </a:pPr>
                      <a:r>
                        <a:rPr lang="zh-CN" altLang="en-US"/>
                        <a:t>加压气体</a:t>
                      </a: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1080000">
                <a:tc>
                  <a:txBody>
                    <a:bodyPr/>
                    <a:lstStyle/>
                    <a:p>
                      <a:pPr algn="ctr">
                        <a:buNone/>
                      </a:pPr>
                      <a:r>
                        <a:rPr lang="zh-CN" altLang="en-US"/>
                        <a:t>毒性物质</a:t>
                      </a: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1080000">
                <a:tc>
                  <a:txBody>
                    <a:bodyPr/>
                    <a:lstStyle/>
                    <a:p>
                      <a:pPr algn="ctr">
                        <a:buNone/>
                      </a:pPr>
                      <a:r>
                        <a:rPr lang="zh-CN" altLang="en-US"/>
                        <a:t>警示</a:t>
                      </a: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1080000">
                <a:tc>
                  <a:txBody>
                    <a:bodyPr/>
                    <a:lstStyle/>
                    <a:p>
                      <a:pPr algn="ctr">
                        <a:buNone/>
                      </a:pPr>
                      <a:r>
                        <a:rPr lang="en-US" altLang="zh-CN" sz="1800">
                          <a:sym typeface="+mn-ea"/>
                        </a:rPr>
                        <a:t>——</a:t>
                      </a:r>
                      <a:endParaRPr lang="en-US" altLang="zh-CN"/>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en-US" altLang="zh-CN" sz="1800">
                          <a:sym typeface="+mn-ea"/>
                        </a:rPr>
                        <a:t>——</a:t>
                      </a: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bl>
          </a:graphicData>
        </a:graphic>
      </p:graphicFrame>
      <p:pic>
        <p:nvPicPr>
          <p:cNvPr id="14" name="图片 13"/>
          <p:cNvPicPr>
            <a:picLocks noChangeAspect="1"/>
          </p:cNvPicPr>
          <p:nvPr/>
        </p:nvPicPr>
        <p:blipFill>
          <a:blip r:embed="rId4"/>
          <a:srcRect l="7390" t="41472" r="47146" b="40452"/>
          <a:stretch>
            <a:fillRect/>
          </a:stretch>
        </p:blipFill>
        <p:spPr>
          <a:xfrm>
            <a:off x="6268720" y="1872615"/>
            <a:ext cx="1183640" cy="876300"/>
          </a:xfrm>
          <a:prstGeom prst="rect">
            <a:avLst/>
          </a:prstGeom>
        </p:spPr>
      </p:pic>
      <p:pic>
        <p:nvPicPr>
          <p:cNvPr id="15" name="图片 14"/>
          <p:cNvPicPr>
            <a:picLocks noChangeAspect="1"/>
          </p:cNvPicPr>
          <p:nvPr/>
        </p:nvPicPr>
        <p:blipFill>
          <a:blip r:embed="rId4"/>
          <a:srcRect l="9244" t="60884" r="49927" b="20214"/>
          <a:stretch>
            <a:fillRect/>
          </a:stretch>
        </p:blipFill>
        <p:spPr>
          <a:xfrm>
            <a:off x="6268720" y="2941955"/>
            <a:ext cx="1062990" cy="916305"/>
          </a:xfrm>
          <a:prstGeom prst="rect">
            <a:avLst/>
          </a:prstGeom>
        </p:spPr>
      </p:pic>
      <p:pic>
        <p:nvPicPr>
          <p:cNvPr id="16" name="图片 15"/>
          <p:cNvPicPr>
            <a:picLocks noChangeAspect="1"/>
          </p:cNvPicPr>
          <p:nvPr/>
        </p:nvPicPr>
        <p:blipFill>
          <a:blip r:embed="rId4"/>
          <a:srcRect l="8756" t="81319" r="50415" b="605"/>
          <a:stretch>
            <a:fillRect/>
          </a:stretch>
        </p:blipFill>
        <p:spPr>
          <a:xfrm>
            <a:off x="6268720" y="4051300"/>
            <a:ext cx="1062990" cy="876300"/>
          </a:xfrm>
          <a:prstGeom prst="rect">
            <a:avLst/>
          </a:prstGeom>
        </p:spPr>
      </p:pic>
      <p:graphicFrame>
        <p:nvGraphicFramePr>
          <p:cNvPr id="17" name="表格 16"/>
          <p:cNvGraphicFramePr/>
          <p:nvPr>
            <p:custDataLst>
              <p:tags r:id="rId6"/>
            </p:custDataLst>
          </p:nvPr>
        </p:nvGraphicFramePr>
        <p:xfrm>
          <a:off x="8233410" y="1403350"/>
          <a:ext cx="3430270" cy="4701000"/>
        </p:xfrm>
        <a:graphic>
          <a:graphicData uri="http://schemas.openxmlformats.org/drawingml/2006/table">
            <a:tbl>
              <a:tblPr firstRow="1" bandRow="1">
                <a:tableStyleId>{5C22544A-7EE6-4342-B048-85BDC9FD1C3A}</a:tableStyleId>
              </a:tblPr>
              <a:tblGrid>
                <a:gridCol w="1478915"/>
                <a:gridCol w="1951355"/>
              </a:tblGrid>
              <a:tr h="381000">
                <a:tc>
                  <a:txBody>
                    <a:bodyPr/>
                    <a:lstStyle/>
                    <a:p>
                      <a:pPr algn="ctr">
                        <a:buNone/>
                      </a:pPr>
                      <a:r>
                        <a:rPr lang="zh-CN" altLang="en-US"/>
                        <a:t>类别</a:t>
                      </a: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a:t>标识</a:t>
                      </a: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1080000">
                <a:tc>
                  <a:txBody>
                    <a:bodyPr/>
                    <a:lstStyle/>
                    <a:p>
                      <a:pPr algn="ctr">
                        <a:buNone/>
                      </a:pPr>
                      <a:r>
                        <a:rPr lang="zh-CN" altLang="en-US"/>
                        <a:t>健康危险</a:t>
                      </a: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1080000">
                <a:tc>
                  <a:txBody>
                    <a:bodyPr/>
                    <a:lstStyle/>
                    <a:p>
                      <a:pPr algn="ctr">
                        <a:buNone/>
                      </a:pPr>
                      <a:r>
                        <a:rPr lang="zh-CN" altLang="en-US"/>
                        <a:t>环境污染</a:t>
                      </a: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1080000">
                <a:tc>
                  <a:txBody>
                    <a:bodyPr/>
                    <a:lstStyle/>
                    <a:p>
                      <a:pPr algn="ctr">
                        <a:buNone/>
                      </a:pPr>
                      <a:r>
                        <a:rPr lang="en-US" altLang="zh-CN"/>
                        <a:t>——</a:t>
                      </a:r>
                      <a:endParaRPr lang="en-US" altLang="zh-CN"/>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en-US" altLang="zh-CN"/>
                        <a:t>——</a:t>
                      </a:r>
                      <a:endParaRPr lang="en-US" altLang="zh-CN"/>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1080000">
                <a:tc>
                  <a:txBody>
                    <a:bodyPr/>
                    <a:lstStyle/>
                    <a:p>
                      <a:pPr algn="ctr">
                        <a:buNone/>
                      </a:pPr>
                      <a:r>
                        <a:rPr lang="en-US" altLang="zh-CN"/>
                        <a:t>——</a:t>
                      </a:r>
                      <a:endParaRPr lang="en-US" altLang="zh-CN"/>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en-US" altLang="zh-CN"/>
                        <a:t>——</a:t>
                      </a:r>
                      <a:endParaRPr lang="en-US" altLang="zh-CN"/>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bl>
          </a:graphicData>
        </a:graphic>
      </p:graphicFrame>
      <p:pic>
        <p:nvPicPr>
          <p:cNvPr id="7" name="图片 6" descr="截屏2025-05-22 13.30.35"/>
          <p:cNvPicPr>
            <a:picLocks noChangeAspect="1"/>
          </p:cNvPicPr>
          <p:nvPr/>
        </p:nvPicPr>
        <p:blipFill>
          <a:blip r:embed="rId7"/>
          <a:srcRect l="9938" t="3251" r="53944" b="50947"/>
          <a:stretch>
            <a:fillRect/>
          </a:stretch>
        </p:blipFill>
        <p:spPr>
          <a:xfrm>
            <a:off x="10121265" y="1868170"/>
            <a:ext cx="991235" cy="948690"/>
          </a:xfrm>
          <a:prstGeom prst="rect">
            <a:avLst/>
          </a:prstGeom>
        </p:spPr>
      </p:pic>
      <p:pic>
        <p:nvPicPr>
          <p:cNvPr id="21" name="图片 20" descr="截屏2025-05-22 13.30.35"/>
          <p:cNvPicPr>
            <a:picLocks noChangeAspect="1"/>
          </p:cNvPicPr>
          <p:nvPr/>
        </p:nvPicPr>
        <p:blipFill>
          <a:blip r:embed="rId7"/>
          <a:srcRect l="10401" t="53958" r="53481" b="240"/>
          <a:stretch>
            <a:fillRect/>
          </a:stretch>
        </p:blipFill>
        <p:spPr>
          <a:xfrm>
            <a:off x="10158730" y="2941955"/>
            <a:ext cx="991235" cy="948690"/>
          </a:xfrm>
          <a:prstGeom prst="rect">
            <a:avLst/>
          </a:prstGeom>
        </p:spPr>
      </p:pic>
      <p:sp>
        <p:nvSpPr>
          <p:cNvPr id="22" name="文本框 21"/>
          <p:cNvSpPr txBox="1"/>
          <p:nvPr/>
        </p:nvSpPr>
        <p:spPr>
          <a:xfrm>
            <a:off x="8221980" y="6362700"/>
            <a:ext cx="3560445" cy="368300"/>
          </a:xfrm>
          <a:prstGeom prst="rect">
            <a:avLst/>
          </a:prstGeom>
          <a:noFill/>
        </p:spPr>
        <p:txBody>
          <a:bodyPr wrap="square" rtlCol="0">
            <a:spAutoFit/>
          </a:bodyPr>
          <a:lstStyle/>
          <a:p>
            <a:r>
              <a:rPr lang="zh-CN" altLang="en-US"/>
              <a:t>内容来自人教版必修</a:t>
            </a:r>
            <a:r>
              <a:rPr lang="en-US" altLang="zh-CN"/>
              <a:t>2:P104</a:t>
            </a:r>
            <a:endParaRPr lang="en-US" altLang="zh-CN"/>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2.1</a:t>
            </a:r>
            <a:r>
              <a:rPr lang="zh-CN" altLang="en-US"/>
              <a:t>安全标识</a:t>
            </a:r>
            <a:endParaRPr lang="zh-CN" altLang="en-US"/>
          </a:p>
        </p:txBody>
      </p:sp>
      <p:graphicFrame>
        <p:nvGraphicFramePr>
          <p:cNvPr id="5" name="表格 4"/>
          <p:cNvGraphicFramePr/>
          <p:nvPr/>
        </p:nvGraphicFramePr>
        <p:xfrm>
          <a:off x="549910" y="1520507"/>
          <a:ext cx="11356160" cy="3989705"/>
        </p:xfrm>
        <a:graphic>
          <a:graphicData uri="http://schemas.openxmlformats.org/drawingml/2006/table">
            <a:tbl>
              <a:tblPr/>
              <a:tblGrid>
                <a:gridCol w="772160"/>
                <a:gridCol w="1512000"/>
                <a:gridCol w="1512000"/>
                <a:gridCol w="1512000"/>
                <a:gridCol w="1512000"/>
                <a:gridCol w="1512000"/>
                <a:gridCol w="1512000"/>
                <a:gridCol w="1512000"/>
              </a:tblGrid>
              <a:tr h="1576705">
                <a:tc>
                  <a:txBody>
                    <a:bodyPr/>
                    <a:lstStyle/>
                    <a:p>
                      <a:pPr marL="0" indent="0" algn="ctr">
                        <a:lnSpc>
                          <a:spcPct val="110000"/>
                        </a:lnSpc>
                        <a:spcBef>
                          <a:spcPct val="0"/>
                        </a:spcBef>
                        <a:spcAft>
                          <a:spcPct val="0"/>
                        </a:spcAft>
                      </a:pPr>
                      <a:r>
                        <a:rPr lang="zh-CN" sz="1800">
                          <a:latin typeface="Times New Roman" panose="02020603050405020304"/>
                          <a:ea typeface="宋体" pitchFamily="2" charset="-122"/>
                        </a:rPr>
                        <a:t>图标</a:t>
                      </a:r>
                      <a:endParaRPr lang="zh-CN" sz="18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a:lnSpc>
                          <a:spcPct val="110000"/>
                        </a:lnSpc>
                        <a:spcBef>
                          <a:spcPct val="0"/>
                        </a:spcBef>
                        <a:spcAft>
                          <a:spcPct val="0"/>
                        </a:spcAft>
                      </a:pPr>
                      <a:r>
                        <a:rPr lang="en-US" altLang="zh-CN" sz="1600">
                          <a:latin typeface="Times New Roman" panose="02020603050405020304"/>
                          <a:ea typeface="宋体" pitchFamily="2" charset="-122"/>
                        </a:rPr>
                        <a:t> </a:t>
                      </a:r>
                      <a:endParaRPr lang="en-US" altLang="zh-CN" sz="16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a:lnSpc>
                          <a:spcPct val="110000"/>
                        </a:lnSpc>
                        <a:spcBef>
                          <a:spcPct val="0"/>
                        </a:spcBef>
                        <a:spcAft>
                          <a:spcPct val="0"/>
                        </a:spcAft>
                      </a:pPr>
                      <a:r>
                        <a:rPr lang="en-US" altLang="zh-CN" sz="1600">
                          <a:latin typeface="Times New Roman" panose="02020603050405020304"/>
                          <a:ea typeface="宋体" pitchFamily="2" charset="-122"/>
                        </a:rPr>
                        <a:t> </a:t>
                      </a:r>
                      <a:endParaRPr lang="en-US" altLang="zh-CN" sz="16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a:lnSpc>
                          <a:spcPct val="110000"/>
                        </a:lnSpc>
                        <a:spcBef>
                          <a:spcPct val="0"/>
                        </a:spcBef>
                        <a:spcAft>
                          <a:spcPct val="0"/>
                        </a:spcAft>
                      </a:pPr>
                      <a:r>
                        <a:rPr lang="en-US" altLang="zh-CN" sz="1600">
                          <a:latin typeface="Times New Roman" panose="02020603050405020304"/>
                          <a:ea typeface="宋体" pitchFamily="2" charset="-122"/>
                        </a:rPr>
                        <a:t> </a:t>
                      </a:r>
                      <a:endParaRPr lang="en-US" altLang="zh-CN" sz="16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a:lnSpc>
                          <a:spcPct val="110000"/>
                        </a:lnSpc>
                        <a:spcBef>
                          <a:spcPct val="0"/>
                        </a:spcBef>
                        <a:spcAft>
                          <a:spcPct val="0"/>
                        </a:spcAft>
                      </a:pPr>
                      <a:r>
                        <a:rPr lang="en-US" altLang="zh-CN" sz="1600">
                          <a:latin typeface="Times New Roman" panose="02020603050405020304"/>
                          <a:ea typeface="宋体" pitchFamily="2" charset="-122"/>
                        </a:rPr>
                        <a:t> </a:t>
                      </a:r>
                      <a:endParaRPr lang="en-US" altLang="zh-CN" sz="16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a:lnSpc>
                          <a:spcPct val="110000"/>
                        </a:lnSpc>
                        <a:spcBef>
                          <a:spcPct val="0"/>
                        </a:spcBef>
                        <a:spcAft>
                          <a:spcPct val="0"/>
                        </a:spcAft>
                      </a:pPr>
                      <a:r>
                        <a:rPr lang="en-US" altLang="zh-CN" sz="1600">
                          <a:latin typeface="Times New Roman" panose="02020603050405020304"/>
                          <a:ea typeface="宋体" pitchFamily="2" charset="-122"/>
                        </a:rPr>
                        <a:t> </a:t>
                      </a:r>
                      <a:endParaRPr lang="en-US" altLang="zh-CN" sz="16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a:lnSpc>
                          <a:spcPct val="110000"/>
                        </a:lnSpc>
                        <a:spcBef>
                          <a:spcPct val="0"/>
                        </a:spcBef>
                        <a:spcAft>
                          <a:spcPct val="0"/>
                        </a:spcAft>
                      </a:pPr>
                      <a:r>
                        <a:rPr lang="en-US" altLang="zh-CN" sz="1600">
                          <a:latin typeface="Times New Roman" panose="02020603050405020304"/>
                          <a:ea typeface="宋体" pitchFamily="2" charset="-122"/>
                        </a:rPr>
                        <a:t> </a:t>
                      </a:r>
                      <a:endParaRPr lang="en-US" altLang="zh-CN" sz="16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a:lnSpc>
                          <a:spcPct val="110000"/>
                        </a:lnSpc>
                        <a:spcBef>
                          <a:spcPct val="0"/>
                        </a:spcBef>
                        <a:spcAft>
                          <a:spcPct val="0"/>
                        </a:spcAft>
                      </a:pPr>
                      <a:r>
                        <a:rPr lang="en-US" altLang="zh-CN" sz="1600">
                          <a:latin typeface="Times New Roman" panose="02020603050405020304"/>
                          <a:ea typeface="宋体" pitchFamily="2" charset="-122"/>
                        </a:rPr>
                        <a:t> </a:t>
                      </a:r>
                      <a:endParaRPr lang="en-US" altLang="zh-CN" sz="16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071370">
                <a:tc>
                  <a:txBody>
                    <a:bodyPr/>
                    <a:lstStyle/>
                    <a:p>
                      <a:pPr marL="0" indent="0" algn="ctr">
                        <a:lnSpc>
                          <a:spcPct val="110000"/>
                        </a:lnSpc>
                        <a:spcBef>
                          <a:spcPct val="0"/>
                        </a:spcBef>
                        <a:spcAft>
                          <a:spcPct val="0"/>
                        </a:spcAft>
                      </a:pPr>
                      <a:r>
                        <a:rPr lang="zh-CN" sz="1800">
                          <a:latin typeface="Times New Roman" panose="02020603050405020304"/>
                          <a:ea typeface="宋体" pitchFamily="2" charset="-122"/>
                        </a:rPr>
                        <a:t>说明</a:t>
                      </a:r>
                      <a:endParaRPr lang="zh-CN" sz="18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just">
                        <a:lnSpc>
                          <a:spcPct val="110000"/>
                        </a:lnSpc>
                        <a:spcBef>
                          <a:spcPct val="0"/>
                        </a:spcBef>
                        <a:spcAft>
                          <a:spcPct val="0"/>
                        </a:spcAft>
                      </a:pPr>
                      <a:r>
                        <a:rPr lang="zh-CN" sz="2000">
                          <a:latin typeface="Times New Roman" panose="02020603050405020304"/>
                          <a:ea typeface="宋体" pitchFamily="2" charset="-122"/>
                        </a:rPr>
                        <a:t>进行化学实验需要佩戴护目镜，以保护眼睛</a:t>
                      </a:r>
                      <a:endParaRPr lang="zh-CN" sz="2000">
                        <a:latin typeface="Times New Roman" panose="02020603050405020304"/>
                        <a:ea typeface="宋体" pitchFamily="2" charset="-122"/>
                      </a:endParaRP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just">
                        <a:lnSpc>
                          <a:spcPct val="110000"/>
                        </a:lnSpc>
                        <a:spcBef>
                          <a:spcPct val="0"/>
                        </a:spcBef>
                        <a:spcAft>
                          <a:spcPct val="0"/>
                        </a:spcAft>
                      </a:pPr>
                      <a:r>
                        <a:rPr lang="zh-CN" sz="2000">
                          <a:latin typeface="Times New Roman" panose="02020603050405020304"/>
                          <a:ea typeface="宋体" pitchFamily="2" charset="-122"/>
                        </a:rPr>
                        <a:t>实验结束后，离开实验前需用肥皂等清洗双手</a:t>
                      </a:r>
                      <a:endParaRPr lang="zh-CN" sz="2000">
                        <a:latin typeface="Times New Roman" panose="02020603050405020304"/>
                        <a:ea typeface="宋体" pitchFamily="2" charset="-122"/>
                      </a:endParaRP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just">
                        <a:lnSpc>
                          <a:spcPct val="110000"/>
                        </a:lnSpc>
                        <a:spcBef>
                          <a:spcPct val="0"/>
                        </a:spcBef>
                        <a:spcAft>
                          <a:spcPct val="0"/>
                        </a:spcAft>
                      </a:pPr>
                      <a:r>
                        <a:rPr lang="zh-CN" sz="2000">
                          <a:latin typeface="Times New Roman" panose="02020603050405020304"/>
                          <a:ea typeface="宋体" pitchFamily="2" charset="-122"/>
                        </a:rPr>
                        <a:t>实验中会用到电器。禁止湿手操作，实验完毕应及时切断电源</a:t>
                      </a:r>
                      <a:endParaRPr lang="zh-CN" sz="2000">
                        <a:latin typeface="Times New Roman" panose="02020603050405020304"/>
                        <a:ea typeface="宋体" pitchFamily="2" charset="-122"/>
                      </a:endParaRP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just">
                        <a:lnSpc>
                          <a:spcPct val="110000"/>
                        </a:lnSpc>
                        <a:spcBef>
                          <a:spcPct val="0"/>
                        </a:spcBef>
                        <a:spcAft>
                          <a:spcPct val="0"/>
                        </a:spcAft>
                      </a:pPr>
                      <a:r>
                        <a:rPr lang="zh-CN" sz="2000">
                          <a:latin typeface="Times New Roman" panose="02020603050405020304"/>
                          <a:ea typeface="宋体" pitchFamily="2" charset="-122"/>
                        </a:rPr>
                        <a:t>实验中会用到或产生有害气体，或产生烟、雾。应开启排风管道或排风扇</a:t>
                      </a:r>
                      <a:endParaRPr lang="zh-CN" sz="2000">
                        <a:latin typeface="Times New Roman" panose="02020603050405020304"/>
                        <a:ea typeface="宋体" pitchFamily="2" charset="-122"/>
                      </a:endParaRP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just">
                        <a:lnSpc>
                          <a:spcPct val="110000"/>
                        </a:lnSpc>
                        <a:spcBef>
                          <a:spcPct val="0"/>
                        </a:spcBef>
                        <a:spcAft>
                          <a:spcPct val="0"/>
                        </a:spcAft>
                      </a:pPr>
                      <a:r>
                        <a:rPr lang="zh-CN" sz="2000">
                          <a:latin typeface="Times New Roman" panose="02020603050405020304"/>
                          <a:ea typeface="宋体" pitchFamily="2" charset="-122"/>
                        </a:rPr>
                        <a:t>实验中会遇到加热操作，或用到温度较高的仪器。应选择合适的工具进行操作，避免直接触碰</a:t>
                      </a:r>
                      <a:endParaRPr lang="zh-CN" sz="2000">
                        <a:latin typeface="Times New Roman" panose="02020603050405020304"/>
                        <a:ea typeface="宋体" pitchFamily="2" charset="-122"/>
                      </a:endParaRP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just">
                        <a:lnSpc>
                          <a:spcPct val="110000"/>
                        </a:lnSpc>
                        <a:spcBef>
                          <a:spcPct val="0"/>
                        </a:spcBef>
                        <a:spcAft>
                          <a:spcPct val="0"/>
                        </a:spcAft>
                      </a:pPr>
                      <a:r>
                        <a:rPr lang="zh-CN" sz="2000">
                          <a:latin typeface="Times New Roman" panose="02020603050405020304"/>
                          <a:ea typeface="宋体" pitchFamily="2" charset="-122"/>
                        </a:rPr>
                        <a:t>实验中会用到明火。要正确使用火源，并束好长发、系紧宽松衣物</a:t>
                      </a:r>
                      <a:endParaRPr lang="zh-CN" sz="2000">
                        <a:latin typeface="Times New Roman" panose="02020603050405020304"/>
                        <a:ea typeface="宋体" pitchFamily="2" charset="-122"/>
                      </a:endParaRP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just">
                        <a:lnSpc>
                          <a:spcPct val="110000"/>
                        </a:lnSpc>
                        <a:spcBef>
                          <a:spcPct val="0"/>
                        </a:spcBef>
                        <a:spcAft>
                          <a:spcPct val="0"/>
                        </a:spcAft>
                      </a:pPr>
                      <a:r>
                        <a:rPr lang="zh-CN" sz="2000">
                          <a:latin typeface="Times New Roman" panose="02020603050405020304"/>
                          <a:ea typeface="宋体" pitchFamily="2" charset="-122"/>
                        </a:rPr>
                        <a:t>实验中会用到锋利物品。应按照实验操作使用，避免锐器指向自己或他人，防止扎伤或割伤</a:t>
                      </a:r>
                      <a:endParaRPr lang="zh-CN" sz="2000">
                        <a:latin typeface="Times New Roman" panose="02020603050405020304"/>
                        <a:ea typeface="宋体" pitchFamily="2" charset="-122"/>
                      </a:endParaRP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6" name="图片 5" descr="/Users/xiaochaoyang/Library/Containers/com.kingsoft.wpsoffice.mac/Data/tmp/photoeditapp/20250520173759/temp.pngtemp"/>
          <p:cNvPicPr/>
          <p:nvPr/>
        </p:nvPicPr>
        <p:blipFill>
          <a:blip r:embed="rId1"/>
          <a:srcRect/>
          <a:stretch>
            <a:fillRect/>
          </a:stretch>
        </p:blipFill>
        <p:spPr>
          <a:xfrm>
            <a:off x="1402080" y="1594485"/>
            <a:ext cx="1275080" cy="1421765"/>
          </a:xfrm>
          <a:prstGeom prst="rect">
            <a:avLst/>
          </a:prstGeom>
        </p:spPr>
      </p:pic>
      <p:pic>
        <p:nvPicPr>
          <p:cNvPr id="7" name="图片 6" descr="/Users/xiaochaoyang/Library/Containers/com.kingsoft.wpsoffice.mac/Data/tmp/photoeditapp/20250520173807/temp.pngtemp"/>
          <p:cNvPicPr/>
          <p:nvPr/>
        </p:nvPicPr>
        <p:blipFill>
          <a:blip r:embed="rId2"/>
          <a:stretch>
            <a:fillRect/>
          </a:stretch>
        </p:blipFill>
        <p:spPr>
          <a:xfrm>
            <a:off x="3025140" y="1601470"/>
            <a:ext cx="1134110" cy="1445895"/>
          </a:xfrm>
          <a:prstGeom prst="rect">
            <a:avLst/>
          </a:prstGeom>
        </p:spPr>
      </p:pic>
      <p:pic>
        <p:nvPicPr>
          <p:cNvPr id="8" name="图片 7" descr="/Users/xiaochaoyang/Library/Containers/com.kingsoft.wpsoffice.mac/Data/tmp/photoeditapp/20250520173814/temp.pngtemp"/>
          <p:cNvPicPr/>
          <p:nvPr/>
        </p:nvPicPr>
        <p:blipFill>
          <a:blip r:embed="rId3"/>
          <a:stretch>
            <a:fillRect/>
          </a:stretch>
        </p:blipFill>
        <p:spPr>
          <a:xfrm>
            <a:off x="4625975" y="1578610"/>
            <a:ext cx="1092200" cy="1410335"/>
          </a:xfrm>
          <a:prstGeom prst="rect">
            <a:avLst/>
          </a:prstGeom>
        </p:spPr>
      </p:pic>
      <p:pic>
        <p:nvPicPr>
          <p:cNvPr id="9" name="图片 8" descr="/Users/xiaochaoyang/Library/Containers/com.kingsoft.wpsoffice.mac/Data/tmp/photoeditapp/20250520173820/temp.pngtemp"/>
          <p:cNvPicPr/>
          <p:nvPr/>
        </p:nvPicPr>
        <p:blipFill>
          <a:blip r:embed="rId4"/>
          <a:stretch>
            <a:fillRect/>
          </a:stretch>
        </p:blipFill>
        <p:spPr>
          <a:xfrm>
            <a:off x="6023610" y="1578610"/>
            <a:ext cx="1176020" cy="1445895"/>
          </a:xfrm>
          <a:prstGeom prst="rect">
            <a:avLst/>
          </a:prstGeom>
        </p:spPr>
      </p:pic>
      <p:pic>
        <p:nvPicPr>
          <p:cNvPr id="10" name="图片 9" descr="/Users/xiaochaoyang/Library/Containers/com.kingsoft.wpsoffice.mac/Data/tmp/photoeditapp/20250520173827/temp.pngtemp"/>
          <p:cNvPicPr/>
          <p:nvPr/>
        </p:nvPicPr>
        <p:blipFill>
          <a:blip r:embed="rId5"/>
          <a:stretch>
            <a:fillRect/>
          </a:stretch>
        </p:blipFill>
        <p:spPr>
          <a:xfrm>
            <a:off x="7666355" y="1564640"/>
            <a:ext cx="1092200" cy="1482725"/>
          </a:xfrm>
          <a:prstGeom prst="rect">
            <a:avLst/>
          </a:prstGeom>
        </p:spPr>
      </p:pic>
      <p:pic>
        <p:nvPicPr>
          <p:cNvPr id="11" name="图片 10" descr="/Users/xiaochaoyang/Library/Containers/com.kingsoft.wpsoffice.mac/Data/tmp/photoeditapp/20250520173835/temp.pngtemp"/>
          <p:cNvPicPr/>
          <p:nvPr/>
        </p:nvPicPr>
        <p:blipFill>
          <a:blip r:embed="rId6"/>
          <a:stretch>
            <a:fillRect/>
          </a:stretch>
        </p:blipFill>
        <p:spPr>
          <a:xfrm>
            <a:off x="9063990" y="1651000"/>
            <a:ext cx="1176020" cy="1337945"/>
          </a:xfrm>
          <a:prstGeom prst="rect">
            <a:avLst/>
          </a:prstGeom>
        </p:spPr>
      </p:pic>
      <p:pic>
        <p:nvPicPr>
          <p:cNvPr id="12" name="图片 11" descr="/Users/xiaochaoyang/Library/Containers/com.kingsoft.wpsoffice.mac/Data/tmp/photoeditapp/20250520173843/temp.pngtemp"/>
          <p:cNvPicPr/>
          <p:nvPr/>
        </p:nvPicPr>
        <p:blipFill>
          <a:blip r:embed="rId7"/>
          <a:stretch>
            <a:fillRect/>
          </a:stretch>
        </p:blipFill>
        <p:spPr>
          <a:xfrm>
            <a:off x="10545445" y="1614170"/>
            <a:ext cx="1218565" cy="1410335"/>
          </a:xfrm>
          <a:prstGeom prst="rect">
            <a:avLst/>
          </a:prstGeom>
        </p:spPr>
      </p:pic>
    </p:spTree>
    <p:custDataLst>
      <p:tags r:id="rId8"/>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t>2.1</a:t>
            </a:r>
            <a:r>
              <a:rPr lang="zh-CN" altLang="en-US"/>
              <a:t>安全标识</a:t>
            </a:r>
            <a:endParaRPr lang="zh-CN" altLang="en-US"/>
          </a:p>
        </p:txBody>
      </p:sp>
      <p:sp>
        <p:nvSpPr>
          <p:cNvPr id="3" name="内容占位符 2"/>
          <p:cNvSpPr>
            <a:spLocks noGrp="1"/>
          </p:cNvSpPr>
          <p:nvPr>
            <p:ph idx="1"/>
          </p:nvPr>
        </p:nvSpPr>
        <p:spPr>
          <a:xfrm>
            <a:off x="695960" y="1301750"/>
            <a:ext cx="10800080" cy="639445"/>
          </a:xfrm>
        </p:spPr>
        <p:txBody>
          <a:bodyPr/>
          <a:lstStyle/>
          <a:p>
            <a:r>
              <a:rPr lang="en-US" altLang="zh-CN"/>
              <a:t>2024</a:t>
            </a:r>
            <a:r>
              <a:rPr lang="zh-CN" altLang="en-US"/>
              <a:t>湖南卷</a:t>
            </a:r>
            <a:r>
              <a:rPr lang="en-US" altLang="zh-CN"/>
              <a:t>-15</a:t>
            </a:r>
            <a:r>
              <a:rPr lang="zh-CN" altLang="en-US"/>
              <a:t>节选</a:t>
            </a:r>
            <a:endParaRPr lang="zh-CN" altLang="en-US"/>
          </a:p>
        </p:txBody>
      </p:sp>
      <p:sp>
        <p:nvSpPr>
          <p:cNvPr id="14" name="文本框 13"/>
          <p:cNvSpPr txBox="1"/>
          <p:nvPr/>
        </p:nvSpPr>
        <p:spPr>
          <a:xfrm>
            <a:off x="695960" y="1941195"/>
            <a:ext cx="10513695" cy="1198880"/>
          </a:xfrm>
          <a:prstGeom prst="rect">
            <a:avLst/>
          </a:prstGeom>
          <a:noFill/>
        </p:spPr>
        <p:txBody>
          <a:bodyPr wrap="square" rtlCol="0" anchor="t">
            <a:spAutoFit/>
          </a:bodyPr>
          <a:lstStyle/>
          <a:p>
            <a:pPr>
              <a:lnSpc>
                <a:spcPct val="150000"/>
              </a:lnSpc>
            </a:pPr>
            <a:r>
              <a:rPr lang="zh-CN" altLang="en-US" sz="2400"/>
              <a:t>下列与实验有关的图标表示排风的是</a:t>
            </a:r>
            <a:r>
              <a:rPr lang="en-US" altLang="zh-CN" sz="2400"/>
              <a:t>       (</a:t>
            </a:r>
            <a:r>
              <a:rPr lang="zh-CN" altLang="en-US" sz="2400"/>
              <a:t>填标号</a:t>
            </a:r>
            <a:r>
              <a:rPr lang="en-US" altLang="zh-CN" sz="2400"/>
              <a:t>)</a:t>
            </a:r>
            <a:r>
              <a:rPr lang="zh-CN" altLang="en-US" sz="2400"/>
              <a:t>；</a:t>
            </a:r>
            <a:endParaRPr lang="zh-CN" altLang="en-US" sz="2400"/>
          </a:p>
          <a:p>
            <a:pPr>
              <a:lnSpc>
                <a:spcPct val="150000"/>
              </a:lnSpc>
            </a:pPr>
            <a:r>
              <a:rPr lang="en-US" altLang="zh-CN" sz="2400"/>
              <a:t>A</a:t>
            </a:r>
            <a:r>
              <a:rPr lang="zh-CN" altLang="en-US" sz="2400"/>
              <a:t>．</a:t>
            </a:r>
            <a:r>
              <a:rPr lang="en-US" altLang="zh-CN" sz="2400"/>
              <a:t> </a:t>
            </a:r>
            <a:r>
              <a:rPr lang="en-US" altLang="en-US" sz="2400"/>
              <a:t> </a:t>
            </a:r>
            <a:r>
              <a:rPr lang="en-US" sz="2400"/>
              <a:t>               </a:t>
            </a:r>
            <a:r>
              <a:rPr lang="en-US" altLang="en-US" sz="2400"/>
              <a:t>  </a:t>
            </a:r>
            <a:r>
              <a:rPr lang="en-US" altLang="zh-CN" sz="2400"/>
              <a:t>B</a:t>
            </a:r>
            <a:r>
              <a:rPr lang="zh-CN" altLang="en-US" sz="2400"/>
              <a:t>．</a:t>
            </a:r>
            <a:r>
              <a:rPr lang="en-US" altLang="zh-CN" sz="2400"/>
              <a:t>               </a:t>
            </a:r>
            <a:r>
              <a:rPr lang="en-US" altLang="en-US" sz="2400"/>
              <a:t>   </a:t>
            </a:r>
            <a:r>
              <a:rPr lang="en-US" altLang="zh-CN" sz="2400"/>
              <a:t>C</a:t>
            </a:r>
            <a:r>
              <a:rPr lang="zh-CN" altLang="en-US" sz="2400"/>
              <a:t>．</a:t>
            </a:r>
            <a:r>
              <a:rPr lang="en-US" altLang="zh-CN" sz="2400"/>
              <a:t>                </a:t>
            </a:r>
            <a:r>
              <a:rPr lang="en-US" altLang="en-US" sz="2400"/>
              <a:t>    </a:t>
            </a:r>
            <a:r>
              <a:rPr lang="en-US" altLang="zh-CN" sz="2400"/>
              <a:t>D</a:t>
            </a:r>
            <a:r>
              <a:rPr lang="zh-CN" altLang="en-US" sz="2400"/>
              <a:t>．</a:t>
            </a:r>
            <a:r>
              <a:rPr lang="en-US" altLang="zh-CN" sz="2400"/>
              <a:t>                     </a:t>
            </a:r>
            <a:r>
              <a:rPr lang="en-US" altLang="en-US" sz="2400"/>
              <a:t>    </a:t>
            </a:r>
            <a:r>
              <a:rPr lang="en-US" altLang="zh-CN" sz="2400"/>
              <a:t>E</a:t>
            </a:r>
            <a:r>
              <a:rPr lang="zh-CN" altLang="en-US" sz="2400"/>
              <a:t>．</a:t>
            </a:r>
            <a:endParaRPr lang="zh-CN" altLang="en-US" sz="2400"/>
          </a:p>
        </p:txBody>
      </p:sp>
      <p:pic>
        <p:nvPicPr>
          <p:cNvPr id="16" name="图片 15"/>
          <p:cNvPicPr/>
          <p:nvPr/>
        </p:nvPicPr>
        <p:blipFill>
          <a:blip r:embed="rId1"/>
          <a:stretch>
            <a:fillRect/>
          </a:stretch>
        </p:blipFill>
        <p:spPr>
          <a:xfrm>
            <a:off x="1233805" y="2713355"/>
            <a:ext cx="1375410" cy="1069975"/>
          </a:xfrm>
          <a:prstGeom prst="rect">
            <a:avLst/>
          </a:prstGeom>
        </p:spPr>
      </p:pic>
      <p:pic>
        <p:nvPicPr>
          <p:cNvPr id="18" name="图片 17"/>
          <p:cNvPicPr/>
          <p:nvPr/>
        </p:nvPicPr>
        <p:blipFill>
          <a:blip r:embed="rId2"/>
          <a:stretch>
            <a:fillRect/>
          </a:stretch>
        </p:blipFill>
        <p:spPr>
          <a:xfrm>
            <a:off x="3298825" y="2713355"/>
            <a:ext cx="1376045" cy="1155700"/>
          </a:xfrm>
          <a:prstGeom prst="rect">
            <a:avLst/>
          </a:prstGeom>
        </p:spPr>
      </p:pic>
      <p:pic>
        <p:nvPicPr>
          <p:cNvPr id="20" name="图片 19"/>
          <p:cNvPicPr/>
          <p:nvPr/>
        </p:nvPicPr>
        <p:blipFill>
          <a:blip r:embed="rId3"/>
          <a:stretch>
            <a:fillRect/>
          </a:stretch>
        </p:blipFill>
        <p:spPr>
          <a:xfrm>
            <a:off x="5558790" y="2586990"/>
            <a:ext cx="1457960" cy="1282065"/>
          </a:xfrm>
          <a:prstGeom prst="rect">
            <a:avLst/>
          </a:prstGeom>
        </p:spPr>
      </p:pic>
      <p:pic>
        <p:nvPicPr>
          <p:cNvPr id="22" name="图片 21"/>
          <p:cNvPicPr/>
          <p:nvPr/>
        </p:nvPicPr>
        <p:blipFill>
          <a:blip r:embed="rId4"/>
          <a:stretch>
            <a:fillRect/>
          </a:stretch>
        </p:blipFill>
        <p:spPr>
          <a:xfrm>
            <a:off x="7802245" y="2586990"/>
            <a:ext cx="1389380" cy="1191260"/>
          </a:xfrm>
          <a:prstGeom prst="rect">
            <a:avLst/>
          </a:prstGeom>
        </p:spPr>
      </p:pic>
      <p:pic>
        <p:nvPicPr>
          <p:cNvPr id="24" name="图片 23"/>
          <p:cNvPicPr/>
          <p:nvPr/>
        </p:nvPicPr>
        <p:blipFill>
          <a:blip r:embed="rId5"/>
          <a:stretch>
            <a:fillRect/>
          </a:stretch>
        </p:blipFill>
        <p:spPr>
          <a:xfrm>
            <a:off x="10323195" y="2586990"/>
            <a:ext cx="1378585" cy="1282065"/>
          </a:xfrm>
          <a:prstGeom prst="rect">
            <a:avLst/>
          </a:prstGeom>
        </p:spPr>
      </p:pic>
    </p:spTree>
    <p:custDataLst>
      <p:tags r:id="rId6"/>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2.2</a:t>
            </a:r>
            <a:r>
              <a:rPr lang="zh-CN" altLang="en-US"/>
              <a:t>教材实验中的小知识点</a:t>
            </a:r>
            <a:endParaRPr lang="zh-CN" altLang="en-US"/>
          </a:p>
        </p:txBody>
      </p:sp>
      <p:sp>
        <p:nvSpPr>
          <p:cNvPr id="3" name="内容占位符 2"/>
          <p:cNvSpPr>
            <a:spLocks noGrp="1"/>
          </p:cNvSpPr>
          <p:nvPr>
            <p:ph idx="1"/>
          </p:nvPr>
        </p:nvSpPr>
        <p:spPr>
          <a:xfrm>
            <a:off x="695960" y="1118235"/>
            <a:ext cx="10800080" cy="644525"/>
          </a:xfrm>
        </p:spPr>
        <p:txBody>
          <a:bodyPr anchor="ctr" anchorCtr="0"/>
          <a:lstStyle/>
          <a:p>
            <a:pPr>
              <a:lnSpc>
                <a:spcPct val="100000"/>
              </a:lnSpc>
            </a:pPr>
            <a:r>
              <a:rPr lang="zh-CN" altLang="en-US">
                <a:solidFill>
                  <a:srgbClr val="7030A0"/>
                </a:solidFill>
              </a:rPr>
              <a:t>必修</a:t>
            </a:r>
            <a:r>
              <a:rPr lang="en-US" altLang="zh-CN">
                <a:solidFill>
                  <a:srgbClr val="7030A0"/>
                </a:solidFill>
              </a:rPr>
              <a:t>1:</a:t>
            </a:r>
            <a:endParaRPr lang="en-US" altLang="zh-CN">
              <a:solidFill>
                <a:srgbClr val="7030A0"/>
              </a:solidFill>
            </a:endParaRPr>
          </a:p>
        </p:txBody>
      </p:sp>
      <p:sp>
        <p:nvSpPr>
          <p:cNvPr id="4" name="文本框 3"/>
          <p:cNvSpPr txBox="1"/>
          <p:nvPr/>
        </p:nvSpPr>
        <p:spPr>
          <a:xfrm>
            <a:off x="698500" y="1813560"/>
            <a:ext cx="10963275" cy="706755"/>
          </a:xfrm>
          <a:prstGeom prst="rect">
            <a:avLst/>
          </a:prstGeom>
          <a:noFill/>
        </p:spPr>
        <p:txBody>
          <a:bodyPr wrap="square" rtlCol="0" anchor="t" anchorCtr="0">
            <a:spAutoFit/>
          </a:bodyPr>
          <a:lstStyle/>
          <a:p>
            <a:pPr lvl="0" algn="l">
              <a:buClrTx/>
              <a:buSzTx/>
              <a:buFontTx/>
            </a:pPr>
            <a:r>
              <a:rPr lang="en-US" altLang="zh-CN" sz="2000">
                <a:uFillTx/>
                <a:latin typeface="Times New Roman" panose="02020603050405020304" charset="0"/>
                <a:ea typeface="宋体-简" panose="02010800040101010101" charset="-122"/>
                <a:sym typeface="+mn-ea"/>
              </a:rPr>
              <a:t>1.氢氧化铁胶体制备：将烧杯中的蒸馏水加热至沸腾，向沸水中逐滴加入5〜6滴FeCl</a:t>
            </a:r>
            <a:r>
              <a:rPr lang="en-US" altLang="zh-CN" sz="2000" baseline="-25000">
                <a:uFillTx/>
                <a:latin typeface="Times New Roman" panose="02020603050405020304" charset="0"/>
                <a:ea typeface="宋体-简" panose="02010800040101010101" charset="-122"/>
                <a:sym typeface="+mn-ea"/>
              </a:rPr>
              <a:t>3</a:t>
            </a:r>
            <a:r>
              <a:rPr lang="en-US" altLang="zh-CN" sz="2000">
                <a:uFillTx/>
                <a:latin typeface="Times New Roman" panose="02020603050405020304" charset="0"/>
                <a:ea typeface="宋体-简" panose="02010800040101010101" charset="-122"/>
                <a:sym typeface="+mn-ea"/>
              </a:rPr>
              <a:t>饱和溶液。继续煮沸至溶液呈红褐色，停止加热。观察制得的Fe(OH)</a:t>
            </a:r>
            <a:r>
              <a:rPr lang="en-US" altLang="zh-CN" sz="2000" baseline="-25000">
                <a:uFillTx/>
                <a:latin typeface="Times New Roman" panose="02020603050405020304" charset="0"/>
                <a:ea typeface="宋体-简" panose="02010800040101010101" charset="-122"/>
                <a:sym typeface="+mn-ea"/>
              </a:rPr>
              <a:t>3</a:t>
            </a:r>
            <a:r>
              <a:rPr lang="en-US" altLang="zh-CN" sz="2000">
                <a:uFillTx/>
                <a:latin typeface="Times New Roman" panose="02020603050405020304" charset="0"/>
                <a:ea typeface="宋体-简" panose="02010800040101010101" charset="-122"/>
                <a:sym typeface="+mn-ea"/>
              </a:rPr>
              <a:t>胶体。</a:t>
            </a:r>
            <a:endParaRPr lang="en-US" altLang="zh-CN" sz="2000">
              <a:uFillTx/>
              <a:latin typeface="Times New Roman" panose="02020603050405020304" charset="0"/>
              <a:ea typeface="宋体-简" panose="02010800040101010101" charset="-122"/>
              <a:sym typeface="+mn-ea"/>
            </a:endParaRPr>
          </a:p>
        </p:txBody>
      </p:sp>
      <p:sp>
        <p:nvSpPr>
          <p:cNvPr id="5" name="文本框 4"/>
          <p:cNvSpPr txBox="1"/>
          <p:nvPr/>
        </p:nvSpPr>
        <p:spPr>
          <a:xfrm>
            <a:off x="698500" y="2734945"/>
            <a:ext cx="6096000" cy="398780"/>
          </a:xfrm>
          <a:prstGeom prst="rect">
            <a:avLst/>
          </a:prstGeom>
          <a:noFill/>
        </p:spPr>
        <p:txBody>
          <a:bodyPr wrap="square" rtlCol="0" anchor="t">
            <a:spAutoFit/>
          </a:bodyPr>
          <a:lstStyle/>
          <a:p>
            <a:pPr lvl="0" algn="l">
              <a:buClrTx/>
              <a:buSzTx/>
              <a:buFontTx/>
            </a:pPr>
            <a:r>
              <a:rPr lang="en-US" altLang="zh-CN" sz="2000">
                <a:uFillTx/>
                <a:latin typeface="Times New Roman" panose="02020603050405020304" charset="0"/>
                <a:ea typeface="宋体-简" panose="02010800040101010101" charset="-122"/>
                <a:sym typeface="+mn-ea"/>
              </a:rPr>
              <a:t>2.丁达尔效应可以鉴别溶液和胶体</a:t>
            </a:r>
            <a:endParaRPr lang="en-US" altLang="zh-CN" sz="2000">
              <a:uFillTx/>
              <a:latin typeface="Times New Roman" panose="02020603050405020304" charset="0"/>
              <a:ea typeface="宋体-简" panose="02010800040101010101" charset="-122"/>
              <a:sym typeface="+mn-ea"/>
            </a:endParaRPr>
          </a:p>
        </p:txBody>
      </p:sp>
      <p:sp>
        <p:nvSpPr>
          <p:cNvPr id="6" name="文本框 5"/>
          <p:cNvSpPr txBox="1"/>
          <p:nvPr/>
        </p:nvSpPr>
        <p:spPr>
          <a:xfrm>
            <a:off x="698500" y="3348355"/>
            <a:ext cx="6096000" cy="398780"/>
          </a:xfrm>
          <a:prstGeom prst="rect">
            <a:avLst/>
          </a:prstGeom>
          <a:noFill/>
        </p:spPr>
        <p:txBody>
          <a:bodyPr wrap="square" rtlCol="0" anchor="t">
            <a:spAutoFit/>
          </a:bodyPr>
          <a:lstStyle/>
          <a:p>
            <a:r>
              <a:rPr lang="en-US" altLang="zh-CN" sz="2000">
                <a:solidFill>
                  <a:schemeClr val="tx1"/>
                </a:solidFill>
                <a:uFillTx/>
                <a:latin typeface="Times New Roman" panose="02020603050405020304" charset="0"/>
                <a:ea typeface="宋体-简" panose="02010800040101010101" charset="-122"/>
                <a:sym typeface="+mn-ea"/>
              </a:rPr>
              <a:t>3.Cl</a:t>
            </a:r>
            <a:r>
              <a:rPr lang="en-US" altLang="zh-CN" sz="2000" baseline="30000">
                <a:solidFill>
                  <a:schemeClr val="tx1"/>
                </a:solidFill>
                <a:uFillTx/>
                <a:latin typeface="Times New Roman" panose="02020603050405020304" charset="0"/>
                <a:ea typeface="宋体-简" panose="02010800040101010101" charset="-122"/>
                <a:sym typeface="+mn-ea"/>
              </a:rPr>
              <a:t>－</a:t>
            </a:r>
            <a:r>
              <a:rPr lang="en-US" altLang="zh-CN" sz="2000">
                <a:solidFill>
                  <a:schemeClr val="tx1"/>
                </a:solidFill>
                <a:uFillTx/>
                <a:latin typeface="Times New Roman" panose="02020603050405020304" charset="0"/>
                <a:ea typeface="宋体-简" panose="02010800040101010101" charset="-122"/>
                <a:sym typeface="+mn-ea"/>
              </a:rPr>
              <a:t>、SO</a:t>
            </a:r>
            <a:r>
              <a:rPr lang="en-US" altLang="zh-CN" sz="2000" baseline="-25000">
                <a:solidFill>
                  <a:schemeClr val="tx1"/>
                </a:solidFill>
                <a:uFillTx/>
                <a:latin typeface="Times New Roman" panose="02020603050405020304" charset="0"/>
                <a:ea typeface="宋体-简" panose="02010800040101010101" charset="-122"/>
                <a:sym typeface="+mn-ea"/>
              </a:rPr>
              <a:t>4</a:t>
            </a:r>
            <a:r>
              <a:rPr lang="en-US" altLang="zh-CN" sz="2000" baseline="30000">
                <a:solidFill>
                  <a:schemeClr val="tx1"/>
                </a:solidFill>
                <a:uFillTx/>
                <a:latin typeface="Times New Roman" panose="02020603050405020304" charset="0"/>
                <a:ea typeface="宋体-简" panose="02010800040101010101" charset="-122"/>
                <a:sym typeface="+mn-ea"/>
              </a:rPr>
              <a:t>2－</a:t>
            </a:r>
            <a:r>
              <a:rPr lang="zh-CN" altLang="en-US" sz="2000">
                <a:solidFill>
                  <a:schemeClr val="tx1"/>
                </a:solidFill>
                <a:uFillTx/>
                <a:latin typeface="Times New Roman" panose="02020603050405020304" charset="0"/>
                <a:ea typeface="宋体-简" panose="02010800040101010101" charset="-122"/>
                <a:sym typeface="+mn-ea"/>
              </a:rPr>
              <a:t>检验</a:t>
            </a:r>
            <a:endParaRPr lang="zh-CN" altLang="en-US" sz="2000">
              <a:solidFill>
                <a:schemeClr val="tx1"/>
              </a:solidFill>
              <a:uFillTx/>
              <a:latin typeface="Times New Roman" panose="02020603050405020304" charset="0"/>
              <a:ea typeface="宋体-简" panose="02010800040101010101" charset="-122"/>
              <a:sym typeface="+mn-ea"/>
            </a:endParaRPr>
          </a:p>
        </p:txBody>
      </p:sp>
      <p:sp>
        <p:nvSpPr>
          <p:cNvPr id="7" name="文本框 6"/>
          <p:cNvSpPr txBox="1"/>
          <p:nvPr/>
        </p:nvSpPr>
        <p:spPr>
          <a:xfrm>
            <a:off x="699135" y="3961765"/>
            <a:ext cx="10796905" cy="398780"/>
          </a:xfrm>
          <a:prstGeom prst="rect">
            <a:avLst/>
          </a:prstGeom>
          <a:noFill/>
        </p:spPr>
        <p:txBody>
          <a:bodyPr wrap="square" rtlCol="0" anchor="t">
            <a:spAutoFit/>
          </a:bodyPr>
          <a:lstStyle/>
          <a:p>
            <a:pPr lvl="0" algn="l">
              <a:buClrTx/>
              <a:buSzTx/>
              <a:buFontTx/>
            </a:pPr>
            <a:r>
              <a:rPr lang="en-US" altLang="zh-CN" sz="2000">
                <a:uFillTx/>
                <a:latin typeface="Times New Roman" panose="02020603050405020304" charset="0"/>
                <a:ea typeface="宋体-简" panose="02010800040101010101" charset="-122"/>
                <a:sym typeface="+mn-ea"/>
              </a:rPr>
              <a:t>物质（离子）检验范式：取样于试管中，滴</a:t>
            </a:r>
            <a:r>
              <a:rPr lang="zh-CN" altLang="en-US" sz="2000">
                <a:uFillTx/>
                <a:latin typeface="Times New Roman" panose="02020603050405020304" charset="0"/>
                <a:ea typeface="宋体-简" panose="02010800040101010101" charset="-122"/>
                <a:sym typeface="+mn-ea"/>
              </a:rPr>
              <a:t>加</a:t>
            </a:r>
            <a:r>
              <a:rPr lang="en-US" altLang="zh-CN" sz="2000">
                <a:uFillTx/>
                <a:latin typeface="Times New Roman" panose="02020603050405020304" charset="0"/>
                <a:ea typeface="宋体-简" panose="02010800040101010101" charset="-122"/>
                <a:sym typeface="+mn-ea"/>
              </a:rPr>
              <a:t>什么什么试剂，若有什么什么现象则有什么什么。</a:t>
            </a:r>
            <a:endParaRPr lang="en-US" altLang="zh-CN" sz="2000">
              <a:uFillTx/>
              <a:latin typeface="Times New Roman" panose="02020603050405020304" charset="0"/>
              <a:ea typeface="宋体-简" panose="02010800040101010101" charset="-122"/>
              <a:sym typeface="+mn-ea"/>
            </a:endParaRPr>
          </a:p>
        </p:txBody>
      </p:sp>
      <p:sp>
        <p:nvSpPr>
          <p:cNvPr id="8" name="文本框 7"/>
          <p:cNvSpPr txBox="1"/>
          <p:nvPr/>
        </p:nvSpPr>
        <p:spPr>
          <a:xfrm>
            <a:off x="697865" y="4575175"/>
            <a:ext cx="11210290" cy="458470"/>
          </a:xfrm>
          <a:prstGeom prst="rect">
            <a:avLst/>
          </a:prstGeom>
          <a:noFill/>
        </p:spPr>
        <p:txBody>
          <a:bodyPr wrap="square" rtlCol="0" anchor="t">
            <a:noAutofit/>
          </a:bodyPr>
          <a:lstStyle/>
          <a:p>
            <a:pPr lvl="0" algn="l">
              <a:buClrTx/>
              <a:buSzTx/>
              <a:buFontTx/>
            </a:pPr>
            <a:r>
              <a:rPr lang="en-US" altLang="zh-CN" sz="2000">
                <a:uFillTx/>
                <a:latin typeface="Times New Roman" panose="02020603050405020304" charset="0"/>
                <a:ea typeface="宋体-简" panose="02010800040101010101" charset="-122"/>
                <a:sym typeface="+mn-ea"/>
              </a:rPr>
              <a:t>Cl</a:t>
            </a:r>
            <a:r>
              <a:rPr lang="en-US" altLang="zh-CN" sz="2000" baseline="30000">
                <a:uFillTx/>
                <a:latin typeface="宋体" pitchFamily="2" charset="-122"/>
                <a:ea typeface="宋体" pitchFamily="2" charset="-122"/>
                <a:sym typeface="+mn-ea"/>
              </a:rPr>
              <a:t>－</a:t>
            </a:r>
            <a:r>
              <a:rPr lang="en-US" altLang="zh-CN" sz="2000">
                <a:uFillTx/>
                <a:latin typeface="Times New Roman" panose="02020603050405020304" charset="0"/>
                <a:ea typeface="宋体-简" panose="02010800040101010101" charset="-122"/>
                <a:sym typeface="+mn-ea"/>
              </a:rPr>
              <a:t>取样于试管中，滴</a:t>
            </a:r>
            <a:r>
              <a:rPr lang="zh-CN" altLang="en-US" sz="2000">
                <a:uFillTx/>
                <a:latin typeface="Times New Roman" panose="02020603050405020304" charset="0"/>
                <a:ea typeface="宋体-简" panose="02010800040101010101" charset="-122"/>
                <a:sym typeface="+mn-ea"/>
              </a:rPr>
              <a:t>加</a:t>
            </a:r>
            <a:r>
              <a:rPr lang="en-US" altLang="zh-CN" sz="2000">
                <a:uFillTx/>
                <a:latin typeface="Times New Roman" panose="02020603050405020304" charset="0"/>
                <a:ea typeface="宋体-简" panose="02010800040101010101" charset="-122"/>
                <a:sym typeface="+mn-ea"/>
              </a:rPr>
              <a:t>稀硝酸，无明显现象，再滴</a:t>
            </a:r>
            <a:r>
              <a:rPr lang="zh-CN" altLang="en-US" sz="2000">
                <a:uFillTx/>
                <a:latin typeface="Times New Roman" panose="02020603050405020304" charset="0"/>
                <a:ea typeface="宋体-简" panose="02010800040101010101" charset="-122"/>
                <a:sym typeface="+mn-ea"/>
              </a:rPr>
              <a:t>加</a:t>
            </a:r>
            <a:r>
              <a:rPr lang="en-US" altLang="zh-CN" sz="2000">
                <a:uFillTx/>
                <a:latin typeface="Times New Roman" panose="02020603050405020304" charset="0"/>
                <a:ea typeface="宋体-简" panose="02010800040101010101" charset="-122"/>
                <a:sym typeface="+mn-ea"/>
              </a:rPr>
              <a:t>AgNO</a:t>
            </a:r>
            <a:r>
              <a:rPr lang="en-US" altLang="zh-CN" sz="2000" baseline="-25000">
                <a:uFillTx/>
                <a:latin typeface="Times New Roman" panose="02020603050405020304" charset="0"/>
                <a:ea typeface="宋体-简" panose="02010800040101010101" charset="-122"/>
                <a:sym typeface="+mn-ea"/>
              </a:rPr>
              <a:t>3</a:t>
            </a:r>
            <a:r>
              <a:rPr lang="en-US" altLang="zh-CN" sz="2000">
                <a:uFillTx/>
                <a:latin typeface="Times New Roman" panose="02020603050405020304" charset="0"/>
                <a:ea typeface="宋体-简" panose="02010800040101010101" charset="-122"/>
                <a:sym typeface="+mn-ea"/>
              </a:rPr>
              <a:t>溶液，若白色沉淀则有样品中含有Cl</a:t>
            </a:r>
            <a:r>
              <a:rPr lang="en-US" altLang="zh-CN" sz="2000" baseline="30000">
                <a:uFillTx/>
                <a:latin typeface="宋体" pitchFamily="2" charset="-122"/>
                <a:ea typeface="宋体" pitchFamily="2" charset="-122"/>
                <a:sym typeface="+mn-ea"/>
              </a:rPr>
              <a:t>－</a:t>
            </a:r>
            <a:r>
              <a:rPr lang="en-US" altLang="zh-CN" sz="2000">
                <a:uFillTx/>
                <a:latin typeface="Times New Roman" panose="02020603050405020304" charset="0"/>
                <a:ea typeface="宋体-简" panose="02010800040101010101" charset="-122"/>
                <a:sym typeface="+mn-ea"/>
              </a:rPr>
              <a:t>。</a:t>
            </a:r>
            <a:endParaRPr lang="en-US" altLang="zh-CN" sz="2000">
              <a:uFillTx/>
              <a:latin typeface="Times New Roman" panose="02020603050405020304" charset="0"/>
              <a:ea typeface="宋体-简" panose="02010800040101010101" charset="-122"/>
              <a:sym typeface="+mn-ea"/>
            </a:endParaRPr>
          </a:p>
          <a:p>
            <a:pPr lvl="0" algn="l">
              <a:buClrTx/>
              <a:buSzTx/>
              <a:buFontTx/>
            </a:pPr>
            <a:endParaRPr lang="en-US" altLang="zh-CN" sz="2000">
              <a:uFillTx/>
              <a:latin typeface="Times New Roman" panose="02020603050405020304" charset="0"/>
              <a:ea typeface="宋体-简" panose="02010800040101010101" charset="-122"/>
              <a:sym typeface="+mn-ea"/>
            </a:endParaRPr>
          </a:p>
        </p:txBody>
      </p:sp>
      <p:sp>
        <p:nvSpPr>
          <p:cNvPr id="9" name="文本框 8"/>
          <p:cNvSpPr txBox="1"/>
          <p:nvPr/>
        </p:nvSpPr>
        <p:spPr>
          <a:xfrm>
            <a:off x="695960" y="5248275"/>
            <a:ext cx="10965815" cy="706755"/>
          </a:xfrm>
          <a:prstGeom prst="rect">
            <a:avLst/>
          </a:prstGeom>
          <a:noFill/>
        </p:spPr>
        <p:txBody>
          <a:bodyPr wrap="square" rtlCol="0" anchor="t">
            <a:spAutoFit/>
          </a:bodyPr>
          <a:lstStyle/>
          <a:p>
            <a:r>
              <a:rPr lang="en-US" altLang="zh-CN" sz="2000">
                <a:uFillTx/>
                <a:latin typeface="Times New Roman" panose="02020603050405020304" charset="0"/>
                <a:ea typeface="宋体-简" panose="02010800040101010101" charset="-122"/>
                <a:sym typeface="+mn-ea"/>
              </a:rPr>
              <a:t>SO</a:t>
            </a:r>
            <a:r>
              <a:rPr lang="en-US" altLang="zh-CN" sz="2000" baseline="-25000">
                <a:uFillTx/>
                <a:latin typeface="Times New Roman" panose="02020603050405020304" charset="0"/>
                <a:ea typeface="宋体-简" panose="02010800040101010101" charset="-122"/>
                <a:sym typeface="+mn-ea"/>
              </a:rPr>
              <a:t>4</a:t>
            </a:r>
            <a:r>
              <a:rPr lang="en-US" altLang="zh-CN" sz="2000" baseline="30000">
                <a:uFillTx/>
                <a:latin typeface="Times New Roman" panose="02020603050405020304" charset="0"/>
                <a:ea typeface="宋体-简" panose="02010800040101010101" charset="-122"/>
                <a:sym typeface="+mn-ea"/>
              </a:rPr>
              <a:t>2－</a:t>
            </a:r>
            <a:r>
              <a:rPr lang="zh-CN" altLang="en-US" sz="2000">
                <a:uFillTx/>
                <a:latin typeface="Times New Roman" panose="02020603050405020304" charset="0"/>
                <a:ea typeface="宋体-简" panose="02010800040101010101" charset="-122"/>
                <a:sym typeface="+mn-ea"/>
              </a:rPr>
              <a:t>检验</a:t>
            </a:r>
            <a:r>
              <a:rPr lang="en-US" altLang="zh-CN" sz="2000">
                <a:uFillTx/>
                <a:latin typeface="Times New Roman" panose="02020603050405020304" charset="0"/>
                <a:ea typeface="宋体-简" panose="02010800040101010101" charset="-122"/>
                <a:sym typeface="+mn-ea"/>
              </a:rPr>
              <a:t>取样于试管中，滴</a:t>
            </a:r>
            <a:r>
              <a:rPr lang="zh-CN" altLang="en-US" sz="2000">
                <a:uFillTx/>
                <a:latin typeface="Times New Roman" panose="02020603050405020304" charset="0"/>
                <a:ea typeface="宋体-简" panose="02010800040101010101" charset="-122"/>
                <a:sym typeface="+mn-ea"/>
              </a:rPr>
              <a:t>加</a:t>
            </a:r>
            <a:r>
              <a:rPr lang="en-US" altLang="zh-CN" sz="2000">
                <a:uFillTx/>
                <a:latin typeface="Times New Roman" panose="02020603050405020304" charset="0"/>
                <a:ea typeface="宋体-简" panose="02010800040101010101" charset="-122"/>
                <a:sym typeface="+mn-ea"/>
              </a:rPr>
              <a:t>稀</a:t>
            </a:r>
            <a:r>
              <a:rPr lang="zh-CN" altLang="en-US" sz="2000">
                <a:uFillTx/>
                <a:latin typeface="Times New Roman" panose="02020603050405020304" charset="0"/>
                <a:ea typeface="宋体-简" panose="02010800040101010101" charset="-122"/>
                <a:sym typeface="+mn-ea"/>
              </a:rPr>
              <a:t>盐酸</a:t>
            </a:r>
            <a:r>
              <a:rPr lang="en-US" altLang="zh-CN" sz="2000">
                <a:uFillTx/>
                <a:latin typeface="Times New Roman" panose="02020603050405020304" charset="0"/>
                <a:ea typeface="宋体-简" panose="02010800040101010101" charset="-122"/>
                <a:sym typeface="+mn-ea"/>
              </a:rPr>
              <a:t>，无明显现象，再滴</a:t>
            </a:r>
            <a:r>
              <a:rPr lang="zh-CN" altLang="en-US" sz="2000">
                <a:uFillTx/>
                <a:latin typeface="Times New Roman" panose="02020603050405020304" charset="0"/>
                <a:ea typeface="宋体-简" panose="02010800040101010101" charset="-122"/>
                <a:sym typeface="+mn-ea"/>
              </a:rPr>
              <a:t>加</a:t>
            </a:r>
            <a:r>
              <a:rPr lang="en-US" altLang="zh-CN" sz="2000">
                <a:uFillTx/>
                <a:latin typeface="Times New Roman" panose="02020603050405020304" charset="0"/>
                <a:ea typeface="宋体-简" panose="02010800040101010101" charset="-122"/>
                <a:sym typeface="+mn-ea"/>
              </a:rPr>
              <a:t>BaCl</a:t>
            </a:r>
            <a:r>
              <a:rPr lang="en-US" altLang="zh-CN" sz="2000" baseline="-25000">
                <a:uFillTx/>
                <a:latin typeface="Times New Roman" panose="02020603050405020304" charset="0"/>
                <a:ea typeface="宋体-简" panose="02010800040101010101" charset="-122"/>
                <a:sym typeface="+mn-ea"/>
              </a:rPr>
              <a:t>2</a:t>
            </a:r>
            <a:r>
              <a:rPr lang="en-US" altLang="zh-CN" sz="2000">
                <a:uFillTx/>
                <a:latin typeface="Times New Roman" panose="02020603050405020304" charset="0"/>
                <a:ea typeface="宋体-简" panose="02010800040101010101" charset="-122"/>
                <a:sym typeface="+mn-ea"/>
              </a:rPr>
              <a:t>溶液，若白色沉淀则有样品中含有SO</a:t>
            </a:r>
            <a:r>
              <a:rPr lang="en-US" altLang="zh-CN" sz="2000" baseline="-25000">
                <a:uFillTx/>
                <a:latin typeface="Times New Roman" panose="02020603050405020304" charset="0"/>
                <a:ea typeface="宋体-简" panose="02010800040101010101" charset="-122"/>
                <a:sym typeface="+mn-ea"/>
              </a:rPr>
              <a:t>4</a:t>
            </a:r>
            <a:r>
              <a:rPr lang="en-US" altLang="zh-CN" sz="2000" baseline="30000">
                <a:uFillTx/>
                <a:latin typeface="Times New Roman" panose="02020603050405020304" charset="0"/>
                <a:ea typeface="宋体-简" panose="02010800040101010101" charset="-122"/>
                <a:sym typeface="+mn-ea"/>
              </a:rPr>
              <a:t>2－</a:t>
            </a:r>
            <a:r>
              <a:rPr lang="en-US" altLang="zh-CN" sz="2000">
                <a:uFillTx/>
                <a:latin typeface="Times New Roman" panose="02020603050405020304" charset="0"/>
                <a:ea typeface="宋体-简" panose="02010800040101010101" charset="-122"/>
                <a:sym typeface="+mn-ea"/>
              </a:rPr>
              <a:t>。</a:t>
            </a:r>
            <a:endParaRPr lang="zh-CN" altLang="en-US" sz="2000">
              <a:uFillTx/>
              <a:latin typeface="Times New Roman" panose="02020603050405020304" charset="0"/>
              <a:ea typeface="宋体-简" panose="0201080004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2.2</a:t>
            </a:r>
            <a:r>
              <a:rPr lang="zh-CN" altLang="en-US"/>
              <a:t>教材实验中的小知识点</a:t>
            </a:r>
            <a:endParaRPr lang="zh-CN" altLang="en-US"/>
          </a:p>
        </p:txBody>
      </p:sp>
      <p:sp>
        <p:nvSpPr>
          <p:cNvPr id="3" name="内容占位符 2"/>
          <p:cNvSpPr>
            <a:spLocks noGrp="1"/>
          </p:cNvSpPr>
          <p:nvPr>
            <p:ph idx="1"/>
          </p:nvPr>
        </p:nvSpPr>
        <p:spPr>
          <a:xfrm>
            <a:off x="695960" y="1118235"/>
            <a:ext cx="10800080" cy="644525"/>
          </a:xfrm>
        </p:spPr>
        <p:txBody>
          <a:bodyPr anchor="ctr" anchorCtr="0"/>
          <a:lstStyle/>
          <a:p>
            <a:pPr>
              <a:lnSpc>
                <a:spcPct val="100000"/>
              </a:lnSpc>
            </a:pPr>
            <a:r>
              <a:rPr lang="zh-CN" altLang="en-US">
                <a:solidFill>
                  <a:srgbClr val="7030A0"/>
                </a:solidFill>
              </a:rPr>
              <a:t>必修</a:t>
            </a:r>
            <a:r>
              <a:rPr lang="en-US" altLang="zh-CN">
                <a:solidFill>
                  <a:srgbClr val="7030A0"/>
                </a:solidFill>
              </a:rPr>
              <a:t>1:</a:t>
            </a:r>
            <a:endParaRPr lang="en-US" altLang="zh-CN">
              <a:solidFill>
                <a:srgbClr val="7030A0"/>
              </a:solidFill>
            </a:endParaRPr>
          </a:p>
        </p:txBody>
      </p:sp>
      <p:sp>
        <p:nvSpPr>
          <p:cNvPr id="4" name="文本框 3"/>
          <p:cNvSpPr txBox="1"/>
          <p:nvPr/>
        </p:nvSpPr>
        <p:spPr>
          <a:xfrm>
            <a:off x="698500" y="1691640"/>
            <a:ext cx="10460990" cy="398780"/>
          </a:xfrm>
          <a:prstGeom prst="rect">
            <a:avLst/>
          </a:prstGeom>
          <a:noFill/>
        </p:spPr>
        <p:txBody>
          <a:bodyPr wrap="square" rtlCol="0" anchor="t" anchorCtr="0">
            <a:spAutoFit/>
          </a:bodyPr>
          <a:lstStyle/>
          <a:p>
            <a:pPr lvl="0" algn="l">
              <a:buClrTx/>
              <a:buSzTx/>
              <a:buFontTx/>
            </a:pPr>
            <a:r>
              <a:rPr lang="en-US" altLang="zh-CN" sz="2000">
                <a:uFillTx/>
                <a:latin typeface="Times New Roman" panose="02020603050405020304" charset="0"/>
                <a:ea typeface="宋体-简" panose="02010800040101010101" charset="-122"/>
                <a:sym typeface="+mn-ea"/>
              </a:rPr>
              <a:t>1.</a:t>
            </a:r>
            <a:r>
              <a:rPr lang="zh-CN" altLang="en-US" sz="2000">
                <a:uFillTx/>
                <a:latin typeface="Times New Roman" panose="02020603050405020304" charset="0"/>
                <a:ea typeface="宋体-简" panose="02010800040101010101" charset="-122"/>
                <a:sym typeface="+mn-ea"/>
              </a:rPr>
              <a:t>焰色反应实验</a:t>
            </a:r>
            <a:r>
              <a:rPr lang="en-US" altLang="zh-CN" sz="2000">
                <a:uFillTx/>
                <a:latin typeface="Times New Roman" panose="02020603050405020304" charset="0"/>
                <a:ea typeface="宋体-简" panose="02010800040101010101" charset="-122"/>
                <a:sym typeface="+mn-ea"/>
              </a:rPr>
              <a:t>-</a:t>
            </a:r>
            <a:r>
              <a:rPr lang="zh-CN" altLang="en-US" sz="2000">
                <a:uFillTx/>
                <a:latin typeface="Times New Roman" panose="02020603050405020304" charset="0"/>
                <a:ea typeface="宋体-简" panose="02010800040101010101" charset="-122"/>
                <a:sym typeface="+mn-ea"/>
              </a:rPr>
              <a:t>洗涤铂丝</a:t>
            </a:r>
            <a:endParaRPr lang="zh-CN" altLang="en-US" sz="2000">
              <a:uFillTx/>
              <a:latin typeface="Times New Roman" panose="02020603050405020304" charset="0"/>
              <a:ea typeface="宋体-简" panose="02010800040101010101" charset="-122"/>
              <a:sym typeface="+mn-ea"/>
            </a:endParaRPr>
          </a:p>
        </p:txBody>
      </p:sp>
      <p:sp>
        <p:nvSpPr>
          <p:cNvPr id="5" name="文本框 4"/>
          <p:cNvSpPr txBox="1"/>
          <p:nvPr/>
        </p:nvSpPr>
        <p:spPr>
          <a:xfrm>
            <a:off x="695960" y="3122295"/>
            <a:ext cx="6096000" cy="398780"/>
          </a:xfrm>
          <a:prstGeom prst="rect">
            <a:avLst/>
          </a:prstGeom>
          <a:noFill/>
        </p:spPr>
        <p:txBody>
          <a:bodyPr wrap="square" rtlCol="0" anchor="t">
            <a:spAutoFit/>
          </a:bodyPr>
          <a:lstStyle/>
          <a:p>
            <a:pPr lvl="0" algn="l">
              <a:buClrTx/>
              <a:buSzTx/>
              <a:buFontTx/>
            </a:pPr>
            <a:r>
              <a:rPr lang="en-US" altLang="zh-CN" sz="2000">
                <a:uFillTx/>
                <a:latin typeface="Times New Roman" panose="02020603050405020304" charset="0"/>
                <a:ea typeface="宋体-简" panose="02010800040101010101" charset="-122"/>
                <a:sym typeface="+mn-ea"/>
              </a:rPr>
              <a:t>2.</a:t>
            </a:r>
            <a:r>
              <a:rPr lang="zh-CN" altLang="en-US" sz="2000">
                <a:uFillTx/>
                <a:latin typeface="Times New Roman" panose="02020603050405020304" charset="0"/>
                <a:ea typeface="宋体-简" panose="02010800040101010101" charset="-122"/>
                <a:sym typeface="+mn-ea"/>
              </a:rPr>
              <a:t>配制一定物质的量浓度溶液</a:t>
            </a:r>
            <a:endParaRPr lang="zh-CN" altLang="en-US" sz="2000">
              <a:uFillTx/>
              <a:latin typeface="Times New Roman" panose="02020603050405020304" charset="0"/>
              <a:ea typeface="宋体-简" panose="02010800040101010101" charset="-122"/>
              <a:sym typeface="+mn-ea"/>
            </a:endParaRPr>
          </a:p>
        </p:txBody>
      </p:sp>
      <p:sp>
        <p:nvSpPr>
          <p:cNvPr id="8" name="文本框 7"/>
          <p:cNvSpPr txBox="1"/>
          <p:nvPr/>
        </p:nvSpPr>
        <p:spPr>
          <a:xfrm>
            <a:off x="698500" y="3683635"/>
            <a:ext cx="10463530" cy="398145"/>
          </a:xfrm>
          <a:prstGeom prst="rect">
            <a:avLst/>
          </a:prstGeom>
          <a:noFill/>
        </p:spPr>
        <p:txBody>
          <a:bodyPr wrap="square" rtlCol="0" anchor="t">
            <a:noAutofit/>
          </a:bodyPr>
          <a:lstStyle/>
          <a:p>
            <a:pPr lvl="0" algn="l">
              <a:buClrTx/>
              <a:buSzTx/>
              <a:buFontTx/>
            </a:pPr>
            <a:r>
              <a:rPr lang="en-US" altLang="zh-CN" sz="2000">
                <a:uFillTx/>
                <a:latin typeface="Times New Roman" panose="02020603050405020304" charset="0"/>
                <a:ea typeface="宋体-简" panose="02010800040101010101" charset="-122"/>
                <a:sym typeface="+mn-ea"/>
              </a:rPr>
              <a:t>（1）</a:t>
            </a:r>
            <a:r>
              <a:rPr lang="zh-CN" altLang="en-US" sz="2000">
                <a:uFillTx/>
                <a:latin typeface="Times New Roman" panose="02020603050405020304" charset="0"/>
                <a:ea typeface="宋体-简" panose="02010800040101010101" charset="-122"/>
                <a:sym typeface="+mn-ea"/>
              </a:rPr>
              <a:t>在装置容量瓶时</a:t>
            </a:r>
            <a:r>
              <a:rPr lang="en-US" altLang="zh-CN" sz="2000">
                <a:uFillTx/>
                <a:latin typeface="Times New Roman" panose="02020603050405020304" charset="0"/>
                <a:ea typeface="宋体-简" panose="02010800040101010101" charset="-122"/>
                <a:sym typeface="+mn-ea"/>
              </a:rPr>
              <a:t>，</a:t>
            </a:r>
            <a:r>
              <a:rPr lang="zh-CN" altLang="en-US" sz="2000">
                <a:uFillTx/>
                <a:latin typeface="Times New Roman" panose="02020603050405020304" charset="0"/>
                <a:ea typeface="宋体-简" panose="02010800040101010101" charset="-122"/>
                <a:sym typeface="+mn-ea"/>
              </a:rPr>
              <a:t>要写好容积</a:t>
            </a:r>
            <a:endParaRPr lang="zh-CN" altLang="en-US" sz="2000">
              <a:uFillTx/>
              <a:latin typeface="Times New Roman" panose="02020603050405020304" charset="0"/>
              <a:ea typeface="宋体-简" panose="02010800040101010101" charset="-122"/>
              <a:sym typeface="+mn-ea"/>
            </a:endParaRPr>
          </a:p>
        </p:txBody>
      </p:sp>
      <p:sp>
        <p:nvSpPr>
          <p:cNvPr id="9" name="文本框 8"/>
          <p:cNvSpPr txBox="1"/>
          <p:nvPr/>
        </p:nvSpPr>
        <p:spPr>
          <a:xfrm>
            <a:off x="701040" y="4244340"/>
            <a:ext cx="10965815" cy="398780"/>
          </a:xfrm>
          <a:prstGeom prst="rect">
            <a:avLst/>
          </a:prstGeom>
          <a:noFill/>
        </p:spPr>
        <p:txBody>
          <a:bodyPr wrap="square" rtlCol="0" anchor="t">
            <a:spAutoFit/>
          </a:bodyPr>
          <a:lstStyle/>
          <a:p>
            <a:r>
              <a:rPr lang="en-US" altLang="zh-CN" sz="2000">
                <a:uFillTx/>
                <a:latin typeface="Times New Roman" panose="02020603050405020304" charset="0"/>
                <a:ea typeface="宋体-简" panose="02010800040101010101" charset="-122"/>
                <a:sym typeface="+mn-ea"/>
              </a:rPr>
              <a:t>（2）</a:t>
            </a:r>
            <a:r>
              <a:rPr lang="zh-CN" altLang="en-US" sz="2000">
                <a:uFillTx/>
                <a:latin typeface="Times New Roman" panose="02020603050405020304" charset="0"/>
                <a:ea typeface="宋体-简" panose="02010800040101010101" charset="-122"/>
                <a:sym typeface="+mn-ea"/>
              </a:rPr>
              <a:t>所配溶液体积没有相应规格的容量瓶</a:t>
            </a:r>
            <a:r>
              <a:rPr lang="en-US" altLang="zh-CN" sz="2000">
                <a:uFillTx/>
                <a:latin typeface="Times New Roman" panose="02020603050405020304" charset="0"/>
                <a:ea typeface="宋体-简" panose="02010800040101010101" charset="-122"/>
                <a:sym typeface="+mn-ea"/>
              </a:rPr>
              <a:t>，</a:t>
            </a:r>
            <a:r>
              <a:rPr lang="zh-CN" altLang="en-US" sz="2000">
                <a:uFillTx/>
                <a:latin typeface="Times New Roman" panose="02020603050405020304" charset="0"/>
                <a:ea typeface="宋体-简" panose="02010800040101010101" charset="-122"/>
                <a:sym typeface="+mn-ea"/>
              </a:rPr>
              <a:t>选较大体积容量瓶</a:t>
            </a:r>
            <a:r>
              <a:rPr lang="en-US" altLang="zh-CN" sz="2000">
                <a:uFillTx/>
                <a:latin typeface="Times New Roman" panose="02020603050405020304" charset="0"/>
                <a:ea typeface="宋体-简" panose="02010800040101010101" charset="-122"/>
                <a:sym typeface="+mn-ea"/>
              </a:rPr>
              <a:t>。</a:t>
            </a:r>
            <a:endParaRPr lang="en-US" altLang="zh-CN" sz="2000">
              <a:uFillTx/>
              <a:latin typeface="Times New Roman" panose="02020603050405020304" charset="0"/>
              <a:ea typeface="宋体-简" panose="02010800040101010101" charset="-122"/>
              <a:sym typeface="+mn-ea"/>
            </a:endParaRPr>
          </a:p>
        </p:txBody>
      </p:sp>
      <p:sp>
        <p:nvSpPr>
          <p:cNvPr id="10" name="文本框 9"/>
          <p:cNvSpPr txBox="1"/>
          <p:nvPr/>
        </p:nvSpPr>
        <p:spPr>
          <a:xfrm>
            <a:off x="698500" y="2252980"/>
            <a:ext cx="10553065" cy="706755"/>
          </a:xfrm>
          <a:prstGeom prst="rect">
            <a:avLst/>
          </a:prstGeom>
        </p:spPr>
        <p:txBody>
          <a:bodyPr wrap="square">
            <a:spAutoFit/>
          </a:bodyPr>
          <a:lstStyle/>
          <a:p>
            <a:pPr marL="0" indent="0" algn="just" defTabSz="266700">
              <a:spcBef>
                <a:spcPct val="0"/>
              </a:spcBef>
              <a:spcAft>
                <a:spcPct val="0"/>
              </a:spcAft>
            </a:pPr>
            <a:r>
              <a:rPr lang="zh-CN" altLang="en-US" sz="2000">
                <a:latin typeface="Times New Roman" panose="02020603050405020304"/>
                <a:ea typeface="宋体" pitchFamily="2" charset="-122"/>
              </a:rPr>
              <a:t>将铂丝（或铁丝）用盐酸洗净后，在外焰上灼烧至与原来的火焰颜色相同时，再蘸取碳酸钾溶液做同样的实验</a:t>
            </a:r>
            <a:endParaRPr lang="zh-CN" altLang="en-US" sz="2000">
              <a:latin typeface="Times New Roman" panose="02020603050405020304"/>
              <a:ea typeface="宋体"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695960" y="360045"/>
            <a:ext cx="10800080" cy="720090"/>
          </a:xfrm>
        </p:spPr>
        <p:txBody>
          <a:bodyPr/>
          <a:lstStyle/>
          <a:p>
            <a:r>
              <a:rPr lang="en-US" altLang="zh-CN"/>
              <a:t>2.2</a:t>
            </a:r>
            <a:r>
              <a:rPr lang="zh-CN" altLang="en-US"/>
              <a:t>教材实验中的小知识点</a:t>
            </a:r>
            <a:endParaRPr lang="zh-CN" altLang="en-US"/>
          </a:p>
        </p:txBody>
      </p:sp>
      <p:sp>
        <p:nvSpPr>
          <p:cNvPr id="3" name="内容占位符 2"/>
          <p:cNvSpPr>
            <a:spLocks noGrp="1"/>
          </p:cNvSpPr>
          <p:nvPr>
            <p:ph idx="1"/>
          </p:nvPr>
        </p:nvSpPr>
        <p:spPr>
          <a:xfrm>
            <a:off x="695960" y="1118235"/>
            <a:ext cx="10800080" cy="644525"/>
          </a:xfrm>
        </p:spPr>
        <p:txBody>
          <a:bodyPr anchor="ctr" anchorCtr="0"/>
          <a:lstStyle/>
          <a:p>
            <a:pPr>
              <a:lnSpc>
                <a:spcPct val="100000"/>
              </a:lnSpc>
            </a:pPr>
            <a:r>
              <a:rPr lang="zh-CN" altLang="en-US">
                <a:solidFill>
                  <a:srgbClr val="7030A0"/>
                </a:solidFill>
              </a:rPr>
              <a:t>必修</a:t>
            </a:r>
            <a:r>
              <a:rPr lang="en-US" altLang="zh-CN">
                <a:solidFill>
                  <a:srgbClr val="7030A0"/>
                </a:solidFill>
              </a:rPr>
              <a:t>1:</a:t>
            </a:r>
            <a:endParaRPr lang="en-US" altLang="zh-CN">
              <a:solidFill>
                <a:srgbClr val="7030A0"/>
              </a:solidFill>
            </a:endParaRPr>
          </a:p>
        </p:txBody>
      </p:sp>
      <p:sp>
        <p:nvSpPr>
          <p:cNvPr id="4" name="文本框 3"/>
          <p:cNvSpPr txBox="1"/>
          <p:nvPr/>
        </p:nvSpPr>
        <p:spPr>
          <a:xfrm>
            <a:off x="698500" y="1691640"/>
            <a:ext cx="10460990" cy="398780"/>
          </a:xfrm>
          <a:prstGeom prst="rect">
            <a:avLst/>
          </a:prstGeom>
          <a:noFill/>
        </p:spPr>
        <p:txBody>
          <a:bodyPr wrap="square" rtlCol="0" anchor="t" anchorCtr="0">
            <a:spAutoFit/>
          </a:bodyPr>
          <a:lstStyle/>
          <a:p>
            <a:pPr lvl="0" algn="l">
              <a:buClrTx/>
              <a:buSzTx/>
              <a:buFontTx/>
            </a:pPr>
            <a:r>
              <a:rPr lang="en-US" altLang="zh-CN" sz="2000">
                <a:uFillTx/>
                <a:latin typeface="Times New Roman" panose="02020603050405020304" charset="0"/>
                <a:ea typeface="宋体-简" panose="02010800040101010101" charset="-122"/>
                <a:sym typeface="+mn-ea"/>
              </a:rPr>
              <a:t>Al</a:t>
            </a:r>
            <a:r>
              <a:rPr lang="zh-CN" altLang="en-US" sz="2000">
                <a:uFillTx/>
                <a:latin typeface="Times New Roman" panose="02020603050405020304" charset="0"/>
                <a:ea typeface="宋体-简" panose="02010800040101010101" charset="-122"/>
                <a:sym typeface="+mn-ea"/>
              </a:rPr>
              <a:t>元素的性质</a:t>
            </a:r>
            <a:endParaRPr lang="zh-CN" altLang="en-US" sz="2000">
              <a:uFillTx/>
              <a:latin typeface="Times New Roman" panose="02020603050405020304" charset="0"/>
              <a:ea typeface="宋体-简" panose="02010800040101010101" charset="-122"/>
              <a:sym typeface="+mn-ea"/>
            </a:endParaRPr>
          </a:p>
        </p:txBody>
      </p:sp>
      <p:sp>
        <p:nvSpPr>
          <p:cNvPr id="10" name="文本框 9"/>
          <p:cNvSpPr txBox="1"/>
          <p:nvPr/>
        </p:nvSpPr>
        <p:spPr>
          <a:xfrm>
            <a:off x="698500" y="2252980"/>
            <a:ext cx="10553065" cy="706755"/>
          </a:xfrm>
          <a:prstGeom prst="rect">
            <a:avLst/>
          </a:prstGeom>
        </p:spPr>
        <p:txBody>
          <a:bodyPr wrap="square">
            <a:spAutoFit/>
          </a:bodyPr>
          <a:lstStyle/>
          <a:p>
            <a:pPr marL="0" indent="0" algn="just" defTabSz="266700">
              <a:spcBef>
                <a:spcPct val="0"/>
              </a:spcBef>
              <a:spcAft>
                <a:spcPct val="0"/>
              </a:spcAft>
            </a:pPr>
            <a:r>
              <a:rPr lang="en-US" altLang="zh-CN" sz="2000">
                <a:latin typeface="Times New Roman" panose="02020603050405020304"/>
                <a:ea typeface="宋体" pitchFamily="2" charset="-122"/>
              </a:rPr>
              <a:t>Al(OH)</a:t>
            </a:r>
            <a:r>
              <a:rPr lang="en-US" altLang="zh-CN" sz="2000" baseline="-25000">
                <a:latin typeface="Times New Roman" panose="02020603050405020304"/>
                <a:ea typeface="宋体" pitchFamily="2" charset="-122"/>
              </a:rPr>
              <a:t>3</a:t>
            </a:r>
            <a:r>
              <a:rPr lang="zh-CN" altLang="en-US" sz="2000">
                <a:latin typeface="Times New Roman" panose="02020603050405020304"/>
                <a:ea typeface="宋体" pitchFamily="2" charset="-122"/>
              </a:rPr>
              <a:t>既能与酸反应又能与</a:t>
            </a:r>
            <a:r>
              <a:rPr lang="en-US" altLang="zh-CN" sz="2000">
                <a:latin typeface="Times New Roman" panose="02020603050405020304"/>
                <a:ea typeface="宋体" pitchFamily="2" charset="-122"/>
              </a:rPr>
              <a:t>（</a:t>
            </a:r>
            <a:r>
              <a:rPr lang="zh-CN" altLang="en-US" sz="2000">
                <a:latin typeface="Times New Roman" panose="02020603050405020304"/>
                <a:ea typeface="宋体" pitchFamily="2" charset="-122"/>
              </a:rPr>
              <a:t>强</a:t>
            </a:r>
            <a:r>
              <a:rPr lang="en-US" altLang="zh-CN" sz="2000">
                <a:latin typeface="Times New Roman" panose="02020603050405020304"/>
                <a:ea typeface="宋体" pitchFamily="2" charset="-122"/>
              </a:rPr>
              <a:t>）</a:t>
            </a:r>
            <a:r>
              <a:rPr lang="zh-CN" altLang="en-US" sz="2000">
                <a:latin typeface="Times New Roman" panose="02020603050405020304"/>
                <a:ea typeface="宋体" pitchFamily="2" charset="-122"/>
              </a:rPr>
              <a:t>碱反应</a:t>
            </a:r>
            <a:r>
              <a:rPr lang="en-US" altLang="zh-CN" sz="2000">
                <a:latin typeface="Times New Roman" panose="02020603050405020304"/>
                <a:ea typeface="宋体" pitchFamily="2" charset="-122"/>
              </a:rPr>
              <a:t>，</a:t>
            </a:r>
            <a:r>
              <a:rPr lang="zh-CN" altLang="en-US" sz="2000">
                <a:latin typeface="Times New Roman" panose="02020603050405020304"/>
                <a:ea typeface="宋体" pitchFamily="2" charset="-122"/>
              </a:rPr>
              <a:t>体现</a:t>
            </a:r>
            <a:r>
              <a:rPr lang="en-US" altLang="zh-CN" sz="2000">
                <a:latin typeface="Times New Roman" panose="02020603050405020304"/>
                <a:ea typeface="宋体" pitchFamily="2" charset="-122"/>
              </a:rPr>
              <a:t>Al(OH)</a:t>
            </a:r>
            <a:r>
              <a:rPr lang="en-US" altLang="zh-CN" sz="2000" baseline="-25000">
                <a:latin typeface="Times New Roman" panose="02020603050405020304"/>
                <a:ea typeface="宋体" pitchFamily="2" charset="-122"/>
              </a:rPr>
              <a:t>3</a:t>
            </a:r>
            <a:r>
              <a:rPr lang="zh-CN" altLang="en-US" sz="2000">
                <a:latin typeface="Times New Roman" panose="02020603050405020304"/>
                <a:ea typeface="宋体" pitchFamily="2" charset="-122"/>
              </a:rPr>
              <a:t>具有两性</a:t>
            </a:r>
            <a:r>
              <a:rPr lang="en-US" altLang="zh-CN" sz="2000">
                <a:latin typeface="Times New Roman" panose="02020603050405020304"/>
                <a:ea typeface="宋体" pitchFamily="2" charset="-122"/>
              </a:rPr>
              <a:t>，</a:t>
            </a:r>
            <a:r>
              <a:rPr lang="zh-CN" altLang="en-US" sz="2000">
                <a:latin typeface="Times New Roman" panose="02020603050405020304"/>
                <a:ea typeface="宋体" pitchFamily="2" charset="-122"/>
              </a:rPr>
              <a:t>又体现</a:t>
            </a:r>
            <a:r>
              <a:rPr lang="en-US" altLang="zh-CN" sz="2000">
                <a:latin typeface="Times New Roman" panose="02020603050405020304"/>
                <a:ea typeface="宋体" pitchFamily="2" charset="-122"/>
              </a:rPr>
              <a:t>Al</a:t>
            </a:r>
            <a:r>
              <a:rPr lang="zh-CN" altLang="en-US" sz="2000">
                <a:latin typeface="Times New Roman" panose="02020603050405020304"/>
                <a:ea typeface="宋体" pitchFamily="2" charset="-122"/>
              </a:rPr>
              <a:t>元素既有金属性</a:t>
            </a:r>
            <a:r>
              <a:rPr lang="en-US" altLang="zh-CN" sz="2000">
                <a:latin typeface="Times New Roman" panose="02020603050405020304"/>
                <a:ea typeface="宋体" pitchFamily="2" charset="-122"/>
              </a:rPr>
              <a:t>，</a:t>
            </a:r>
            <a:r>
              <a:rPr lang="zh-CN" altLang="en-US" sz="2000">
                <a:latin typeface="Times New Roman" panose="02020603050405020304"/>
                <a:ea typeface="宋体" pitchFamily="2" charset="-122"/>
              </a:rPr>
              <a:t>又有非金属性</a:t>
            </a:r>
            <a:r>
              <a:rPr lang="en-US" altLang="zh-CN" sz="2000">
                <a:latin typeface="Times New Roman" panose="02020603050405020304"/>
                <a:ea typeface="宋体" pitchFamily="2" charset="-122"/>
              </a:rPr>
              <a:t>。</a:t>
            </a:r>
            <a:endParaRPr lang="en-US" altLang="zh-CN" sz="2000">
              <a:latin typeface="Times New Roman" panose="02020603050405020304"/>
              <a:ea typeface="宋体" pitchFamily="2" charset="-122"/>
            </a:endParaRPr>
          </a:p>
        </p:txBody>
      </p:sp>
      <p:graphicFrame>
        <p:nvGraphicFramePr>
          <p:cNvPr id="6" name="表格 5"/>
          <p:cNvGraphicFramePr/>
          <p:nvPr>
            <p:custDataLst>
              <p:tags r:id="rId1"/>
            </p:custDataLst>
          </p:nvPr>
        </p:nvGraphicFramePr>
        <p:xfrm>
          <a:off x="935355" y="3122295"/>
          <a:ext cx="10148570" cy="1939925"/>
        </p:xfrm>
        <a:graphic>
          <a:graphicData uri="http://schemas.openxmlformats.org/drawingml/2006/table">
            <a:tbl>
              <a:tblPr/>
              <a:tblGrid>
                <a:gridCol w="1275715"/>
                <a:gridCol w="1348105"/>
                <a:gridCol w="1219200"/>
                <a:gridCol w="1219200"/>
                <a:gridCol w="1219200"/>
                <a:gridCol w="1218565"/>
                <a:gridCol w="2648585"/>
              </a:tblGrid>
              <a:tr h="476885">
                <a:tc>
                  <a:txBody>
                    <a:bodyPr/>
                    <a:lstStyle/>
                    <a:p>
                      <a:pPr marL="0" indent="0" algn="ctr" defTabSz="914400">
                        <a:spcBef>
                          <a:spcPct val="0"/>
                        </a:spcBef>
                        <a:spcAft>
                          <a:spcPct val="0"/>
                        </a:spcAft>
                        <a:buNone/>
                        <a:tabLst>
                          <a:tab pos="784860" algn="l"/>
                        </a:tabLst>
                      </a:pPr>
                      <a:r>
                        <a:rPr lang="en-US" altLang="zh-CN" sz="2400">
                          <a:latin typeface="Times New Roman" panose="02020603050405020304"/>
                          <a:ea typeface="Times New Roman" panose="02020603050405020304"/>
                        </a:rPr>
                        <a:t>Na</a:t>
                      </a:r>
                      <a:endParaRPr lang="en-US" altLang="zh-CN" sz="2400">
                        <a:latin typeface="Times New Roman" panose="02020603050405020304"/>
                        <a:ea typeface="Times New Roman" panose="02020603050405020304"/>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buNone/>
                        <a:tabLst>
                          <a:tab pos="784860" algn="l"/>
                        </a:tabLst>
                      </a:pPr>
                      <a:r>
                        <a:rPr lang="en-US" altLang="zh-CN" sz="2400">
                          <a:latin typeface="Times New Roman" panose="02020603050405020304"/>
                          <a:ea typeface="Times New Roman" panose="02020603050405020304"/>
                        </a:rPr>
                        <a:t>Mg</a:t>
                      </a:r>
                      <a:endParaRPr lang="en-US" altLang="zh-CN" sz="2400">
                        <a:latin typeface="Times New Roman" panose="02020603050405020304"/>
                        <a:ea typeface="Times New Roman" panose="02020603050405020304"/>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buNone/>
                        <a:tabLst>
                          <a:tab pos="784860" algn="l"/>
                        </a:tabLst>
                      </a:pPr>
                      <a:r>
                        <a:rPr lang="en-US" altLang="zh-CN" sz="2400">
                          <a:latin typeface="Times New Roman" panose="02020603050405020304"/>
                          <a:ea typeface="Times New Roman" panose="02020603050405020304"/>
                        </a:rPr>
                        <a:t>Al</a:t>
                      </a:r>
                      <a:endParaRPr lang="en-US" altLang="zh-CN" sz="2400">
                        <a:latin typeface="Times New Roman" panose="02020603050405020304"/>
                        <a:ea typeface="Times New Roman" panose="02020603050405020304"/>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en-US" altLang="zh-CN" sz="2400">
                          <a:latin typeface="Times New Roman" panose="02020603050405020304"/>
                          <a:ea typeface="Times New Roman" panose="02020603050405020304"/>
                        </a:rPr>
                        <a:t>Si</a:t>
                      </a:r>
                      <a:endParaRPr lang="en-US" altLang="zh-CN" sz="2400">
                        <a:latin typeface="Times New Roman" panose="02020603050405020304"/>
                        <a:ea typeface="Times New Roman" panose="02020603050405020304"/>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en-US" altLang="zh-CN" sz="2400">
                          <a:latin typeface="Times New Roman" panose="02020603050405020304"/>
                          <a:ea typeface="Times New Roman" panose="02020603050405020304"/>
                        </a:rPr>
                        <a:t>P</a:t>
                      </a:r>
                      <a:endParaRPr lang="en-US" altLang="zh-CN" sz="2400">
                        <a:latin typeface="Times New Roman" panose="02020603050405020304"/>
                        <a:ea typeface="Times New Roman" panose="02020603050405020304"/>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en-US" altLang="zh-CN" sz="2400">
                          <a:latin typeface="Times New Roman" panose="02020603050405020304"/>
                          <a:ea typeface="Times New Roman" panose="02020603050405020304"/>
                        </a:rPr>
                        <a:t>S</a:t>
                      </a:r>
                      <a:endParaRPr lang="en-US" altLang="zh-CN" sz="2400">
                        <a:latin typeface="Times New Roman" panose="02020603050405020304"/>
                        <a:ea typeface="Times New Roman" panose="02020603050405020304"/>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en-US" altLang="zh-CN" sz="2400">
                          <a:latin typeface="Times New Roman" panose="02020603050405020304"/>
                          <a:ea typeface="Times New Roman" panose="02020603050405020304"/>
                        </a:rPr>
                        <a:t>Cl</a:t>
                      </a:r>
                      <a:endParaRPr lang="en-US" altLang="zh-CN" sz="2400">
                        <a:latin typeface="Times New Roman" panose="02020603050405020304"/>
                        <a:ea typeface="Times New Roman" panose="02020603050405020304"/>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lstStyle/>
                    <a:p>
                      <a:pPr marL="0" indent="0" algn="ctr" defTabSz="914400">
                        <a:spcBef>
                          <a:spcPct val="0"/>
                        </a:spcBef>
                        <a:spcAft>
                          <a:spcPct val="0"/>
                        </a:spcAft>
                        <a:buNone/>
                        <a:tabLst>
                          <a:tab pos="784860" algn="l"/>
                        </a:tabLst>
                      </a:pPr>
                      <a:r>
                        <a:rPr lang="en-US" altLang="zh-CN" sz="2400">
                          <a:latin typeface="Times New Roman" panose="02020603050405020304"/>
                          <a:ea typeface="宋体" pitchFamily="2" charset="-122"/>
                        </a:rPr>
                        <a:t>NaOH</a:t>
                      </a:r>
                      <a:endParaRPr lang="en-US" altLang="zh-CN" sz="2400">
                        <a:latin typeface="Times New Roman" panose="02020603050405020304"/>
                        <a:ea typeface="宋体" pitchFamily="2" charset="-122"/>
                      </a:endParaRPr>
                    </a:p>
                    <a:p>
                      <a:pPr marL="0" indent="0" algn="ctr" defTabSz="914400">
                        <a:spcBef>
                          <a:spcPct val="0"/>
                        </a:spcBef>
                        <a:spcAft>
                          <a:spcPct val="0"/>
                        </a:spcAft>
                        <a:buNone/>
                        <a:tabLst>
                          <a:tab pos="784860" algn="l"/>
                        </a:tabLst>
                      </a:pPr>
                      <a:r>
                        <a:rPr lang="zh-CN" altLang="en-US" sz="2400">
                          <a:latin typeface="Times New Roman" panose="02020603050405020304"/>
                          <a:ea typeface="宋体" pitchFamily="2" charset="-122"/>
                        </a:rPr>
                        <a:t>强碱</a:t>
                      </a:r>
                      <a:endParaRPr lang="zh-CN" altLang="en-US" sz="24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buNone/>
                        <a:tabLst>
                          <a:tab pos="784860" algn="l"/>
                        </a:tabLst>
                      </a:pPr>
                      <a:r>
                        <a:rPr lang="en-US" altLang="zh-CN" sz="2400">
                          <a:latin typeface="Times New Roman" panose="02020603050405020304"/>
                          <a:ea typeface="宋体" pitchFamily="2" charset="-122"/>
                        </a:rPr>
                        <a:t>Mg(OH)</a:t>
                      </a:r>
                      <a:r>
                        <a:rPr lang="en-US" altLang="zh-CN" sz="2400" baseline="-25000">
                          <a:latin typeface="Times New Roman" panose="02020603050405020304"/>
                          <a:ea typeface="宋体" pitchFamily="2" charset="-122"/>
                        </a:rPr>
                        <a:t>2</a:t>
                      </a:r>
                      <a:endParaRPr lang="en-US" altLang="zh-CN" sz="2400" baseline="-25000">
                        <a:latin typeface="Times New Roman" panose="02020603050405020304"/>
                        <a:ea typeface="宋体" pitchFamily="2" charset="-122"/>
                      </a:endParaRPr>
                    </a:p>
                    <a:p>
                      <a:pPr marL="0" algn="ctr" defTabSz="914400">
                        <a:buClrTx/>
                        <a:buSzTx/>
                        <a:buFontTx/>
                        <a:buNone/>
                        <a:tabLst>
                          <a:tab pos="784860" algn="l"/>
                        </a:tabLst>
                      </a:pPr>
                      <a:r>
                        <a:rPr lang="zh-CN" altLang="en-US" sz="2400">
                          <a:latin typeface="Times New Roman" panose="02020603050405020304"/>
                          <a:ea typeface="宋体" pitchFamily="2" charset="-122"/>
                        </a:rPr>
                        <a:t>中强碱</a:t>
                      </a:r>
                      <a:endParaRPr lang="zh-CN" altLang="en-US" sz="24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buNone/>
                        <a:tabLst>
                          <a:tab pos="784860" algn="l"/>
                        </a:tabLst>
                      </a:pPr>
                      <a:r>
                        <a:rPr lang="en-US" altLang="zh-CN" sz="2400">
                          <a:latin typeface="Times New Roman" panose="02020603050405020304"/>
                          <a:ea typeface="宋体" pitchFamily="2" charset="-122"/>
                        </a:rPr>
                        <a:t>Al(OH)</a:t>
                      </a:r>
                      <a:r>
                        <a:rPr lang="en-US" altLang="zh-CN" sz="2400" baseline="-25000">
                          <a:latin typeface="Times New Roman" panose="02020603050405020304"/>
                          <a:ea typeface="宋体" pitchFamily="2" charset="-122"/>
                        </a:rPr>
                        <a:t>3</a:t>
                      </a:r>
                      <a:endParaRPr lang="en-US" altLang="zh-CN" sz="2400" baseline="-25000">
                        <a:latin typeface="Times New Roman" panose="02020603050405020304"/>
                        <a:ea typeface="宋体" pitchFamily="2" charset="-122"/>
                      </a:endParaRPr>
                    </a:p>
                    <a:p>
                      <a:pPr marL="0" algn="ctr" defTabSz="914400">
                        <a:buClrTx/>
                        <a:buSzTx/>
                        <a:buFontTx/>
                        <a:buNone/>
                        <a:tabLst>
                          <a:tab pos="784860" algn="l"/>
                        </a:tabLst>
                      </a:pPr>
                      <a:r>
                        <a:rPr lang="zh-CN" altLang="en-US" sz="2400">
                          <a:latin typeface="Times New Roman" panose="02020603050405020304"/>
                          <a:ea typeface="宋体" pitchFamily="2" charset="-122"/>
                        </a:rPr>
                        <a:t>两性物质</a:t>
                      </a:r>
                      <a:endParaRPr lang="zh-CN" altLang="en-US" sz="24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en-US" altLang="zh-CN" sz="2400">
                          <a:latin typeface="Times New Roman" panose="02020603050405020304"/>
                          <a:ea typeface="Times New Roman" panose="02020603050405020304"/>
                        </a:rPr>
                        <a:t>H</a:t>
                      </a:r>
                      <a:r>
                        <a:rPr lang="en-US" altLang="zh-CN" sz="2400" baseline="-25000">
                          <a:latin typeface="Times New Roman" panose="02020603050405020304"/>
                          <a:ea typeface="Times New Roman" panose="02020603050405020304"/>
                        </a:rPr>
                        <a:t>2</a:t>
                      </a:r>
                      <a:r>
                        <a:rPr lang="en-US" altLang="zh-CN" sz="2400">
                          <a:latin typeface="Times New Roman" panose="02020603050405020304"/>
                          <a:ea typeface="Times New Roman" panose="02020603050405020304"/>
                        </a:rPr>
                        <a:t>SiO</a:t>
                      </a:r>
                      <a:r>
                        <a:rPr lang="en-US" altLang="zh-CN" sz="2400" baseline="-25000">
                          <a:latin typeface="Times New Roman" panose="02020603050405020304"/>
                          <a:ea typeface="Times New Roman" panose="02020603050405020304"/>
                        </a:rPr>
                        <a:t>3</a:t>
                      </a:r>
                      <a:r>
                        <a:rPr lang="zh-CN" sz="2400">
                          <a:latin typeface="Times New Roman" panose="02020603050405020304"/>
                          <a:ea typeface="宋体" pitchFamily="2" charset="-122"/>
                        </a:rPr>
                        <a:t>（硅酸）</a:t>
                      </a:r>
                      <a:endParaRPr lang="zh-CN" sz="2400">
                        <a:latin typeface="Times New Roman" panose="02020603050405020304"/>
                        <a:ea typeface="宋体" pitchFamily="2" charset="-122"/>
                      </a:endParaRPr>
                    </a:p>
                    <a:p>
                      <a:pPr marL="0" indent="0" algn="ctr" defTabSz="914400">
                        <a:spcBef>
                          <a:spcPct val="0"/>
                        </a:spcBef>
                        <a:spcAft>
                          <a:spcPct val="0"/>
                        </a:spcAft>
                        <a:tabLst>
                          <a:tab pos="784860" algn="l"/>
                        </a:tabLst>
                      </a:pPr>
                      <a:r>
                        <a:rPr lang="zh-CN" sz="2400">
                          <a:latin typeface="Times New Roman" panose="02020603050405020304"/>
                          <a:ea typeface="宋体" pitchFamily="2" charset="-122"/>
                        </a:rPr>
                        <a:t>弱酸</a:t>
                      </a:r>
                      <a:endParaRPr lang="zh-CN" sz="24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en-US" altLang="zh-CN" sz="2400">
                          <a:latin typeface="Times New Roman" panose="02020603050405020304"/>
                          <a:ea typeface="Times New Roman" panose="02020603050405020304"/>
                        </a:rPr>
                        <a:t>H</a:t>
                      </a:r>
                      <a:r>
                        <a:rPr lang="en-US" altLang="zh-CN" sz="2400" baseline="-25000">
                          <a:latin typeface="Times New Roman" panose="02020603050405020304"/>
                          <a:ea typeface="Times New Roman" panose="02020603050405020304"/>
                        </a:rPr>
                        <a:t>3</a:t>
                      </a:r>
                      <a:r>
                        <a:rPr lang="en-US" altLang="zh-CN" sz="2400">
                          <a:latin typeface="Times New Roman" panose="02020603050405020304"/>
                          <a:ea typeface="Times New Roman" panose="02020603050405020304"/>
                        </a:rPr>
                        <a:t>PO</a:t>
                      </a:r>
                      <a:r>
                        <a:rPr lang="en-US" altLang="zh-CN" sz="2400" baseline="-25000">
                          <a:latin typeface="Times New Roman" panose="02020603050405020304"/>
                          <a:ea typeface="Times New Roman" panose="02020603050405020304"/>
                        </a:rPr>
                        <a:t>4</a:t>
                      </a:r>
                      <a:r>
                        <a:rPr lang="zh-CN" sz="2400">
                          <a:latin typeface="Times New Roman" panose="02020603050405020304"/>
                          <a:ea typeface="宋体" pitchFamily="2" charset="-122"/>
                        </a:rPr>
                        <a:t>（磷酸）</a:t>
                      </a:r>
                      <a:endParaRPr lang="zh-CN" sz="2400">
                        <a:latin typeface="Times New Roman" panose="02020603050405020304"/>
                        <a:ea typeface="宋体" pitchFamily="2" charset="-122"/>
                      </a:endParaRPr>
                    </a:p>
                    <a:p>
                      <a:pPr marL="0" indent="0" algn="ctr" defTabSz="914400">
                        <a:spcBef>
                          <a:spcPct val="0"/>
                        </a:spcBef>
                        <a:spcAft>
                          <a:spcPct val="0"/>
                        </a:spcAft>
                        <a:tabLst>
                          <a:tab pos="784860" algn="l"/>
                        </a:tabLst>
                      </a:pPr>
                      <a:r>
                        <a:rPr lang="zh-CN" sz="2400">
                          <a:latin typeface="Times New Roman" panose="02020603050405020304"/>
                          <a:ea typeface="宋体" pitchFamily="2" charset="-122"/>
                        </a:rPr>
                        <a:t>中强酸</a:t>
                      </a:r>
                      <a:endParaRPr lang="zh-CN" sz="24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en-US" altLang="zh-CN" sz="2400">
                          <a:latin typeface="Times New Roman" panose="02020603050405020304"/>
                          <a:ea typeface="Times New Roman" panose="02020603050405020304"/>
                        </a:rPr>
                        <a:t>H</a:t>
                      </a:r>
                      <a:r>
                        <a:rPr lang="en-US" altLang="zh-CN" sz="2400" baseline="-25000">
                          <a:latin typeface="Times New Roman" panose="02020603050405020304"/>
                          <a:ea typeface="Times New Roman" panose="02020603050405020304"/>
                        </a:rPr>
                        <a:t>2</a:t>
                      </a:r>
                      <a:r>
                        <a:rPr lang="en-US" altLang="zh-CN" sz="2400">
                          <a:latin typeface="Times New Roman" panose="02020603050405020304"/>
                          <a:ea typeface="Times New Roman" panose="02020603050405020304"/>
                        </a:rPr>
                        <a:t>SO</a:t>
                      </a:r>
                      <a:r>
                        <a:rPr lang="en-US" altLang="zh-CN" sz="2400" baseline="-25000">
                          <a:latin typeface="Times New Roman" panose="02020603050405020304"/>
                          <a:ea typeface="Times New Roman" panose="02020603050405020304"/>
                        </a:rPr>
                        <a:t>4</a:t>
                      </a:r>
                      <a:r>
                        <a:rPr lang="zh-CN" sz="2400">
                          <a:latin typeface="Times New Roman" panose="02020603050405020304"/>
                          <a:ea typeface="宋体" pitchFamily="2" charset="-122"/>
                        </a:rPr>
                        <a:t>（硫酸）</a:t>
                      </a:r>
                      <a:endParaRPr lang="zh-CN" sz="2400">
                        <a:latin typeface="Times New Roman" panose="02020603050405020304"/>
                        <a:ea typeface="宋体" pitchFamily="2" charset="-122"/>
                      </a:endParaRPr>
                    </a:p>
                    <a:p>
                      <a:pPr marL="0" indent="0" algn="ctr" defTabSz="914400">
                        <a:spcBef>
                          <a:spcPct val="0"/>
                        </a:spcBef>
                        <a:spcAft>
                          <a:spcPct val="0"/>
                        </a:spcAft>
                        <a:tabLst>
                          <a:tab pos="784860" algn="l"/>
                        </a:tabLst>
                      </a:pPr>
                      <a:r>
                        <a:rPr lang="zh-CN" sz="2400">
                          <a:latin typeface="Times New Roman" panose="02020603050405020304"/>
                          <a:ea typeface="宋体" pitchFamily="2" charset="-122"/>
                        </a:rPr>
                        <a:t>强酸</a:t>
                      </a:r>
                      <a:endParaRPr lang="zh-CN" sz="24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en-US" altLang="zh-CN" sz="2400">
                          <a:latin typeface="Times New Roman" panose="02020603050405020304"/>
                          <a:ea typeface="Times New Roman" panose="02020603050405020304"/>
                        </a:rPr>
                        <a:t>HClO</a:t>
                      </a:r>
                      <a:r>
                        <a:rPr lang="en-US" altLang="zh-CN" sz="2400" baseline="-25000">
                          <a:latin typeface="Times New Roman" panose="02020603050405020304"/>
                          <a:ea typeface="Times New Roman" panose="02020603050405020304"/>
                        </a:rPr>
                        <a:t>4</a:t>
                      </a:r>
                      <a:endParaRPr lang="en-US" altLang="zh-CN" sz="2400" baseline="-25000">
                        <a:latin typeface="Times New Roman" panose="02020603050405020304"/>
                        <a:ea typeface="Times New Roman" panose="02020603050405020304"/>
                      </a:endParaRPr>
                    </a:p>
                    <a:p>
                      <a:pPr marL="0" indent="0" algn="ctr" defTabSz="914400">
                        <a:spcBef>
                          <a:spcPct val="0"/>
                        </a:spcBef>
                        <a:spcAft>
                          <a:spcPct val="0"/>
                        </a:spcAft>
                        <a:tabLst>
                          <a:tab pos="784860" algn="l"/>
                        </a:tabLst>
                      </a:pPr>
                      <a:r>
                        <a:rPr lang="zh-CN" sz="2400">
                          <a:latin typeface="Times New Roman" panose="02020603050405020304"/>
                          <a:ea typeface="宋体" pitchFamily="2" charset="-122"/>
                        </a:rPr>
                        <a:t>（高氯酸）</a:t>
                      </a:r>
                      <a:endParaRPr lang="zh-CN" sz="2400">
                        <a:latin typeface="Times New Roman" panose="02020603050405020304"/>
                        <a:ea typeface="宋体" pitchFamily="2" charset="-122"/>
                      </a:endParaRPr>
                    </a:p>
                    <a:p>
                      <a:pPr marL="0" indent="0" algn="ctr" defTabSz="914400">
                        <a:spcBef>
                          <a:spcPct val="0"/>
                        </a:spcBef>
                        <a:spcAft>
                          <a:spcPct val="0"/>
                        </a:spcAft>
                        <a:tabLst>
                          <a:tab pos="784860" algn="l"/>
                        </a:tabLst>
                      </a:pPr>
                      <a:r>
                        <a:rPr lang="zh-CN" sz="2400">
                          <a:latin typeface="Times New Roman" panose="02020603050405020304"/>
                          <a:ea typeface="宋体" pitchFamily="2" charset="-122"/>
                        </a:rPr>
                        <a:t>强酸</a:t>
                      </a:r>
                      <a:endParaRPr lang="zh-CN" sz="2400">
                        <a:latin typeface="Times New Roman" panose="02020603050405020304"/>
                        <a:ea typeface="宋体" pitchFamily="2" charset="-122"/>
                      </a:endParaRPr>
                    </a:p>
                    <a:p>
                      <a:pPr marL="0" indent="0" algn="ctr" defTabSz="914400">
                        <a:spcBef>
                          <a:spcPct val="0"/>
                        </a:spcBef>
                        <a:spcAft>
                          <a:spcPct val="0"/>
                        </a:spcAft>
                        <a:tabLst>
                          <a:tab pos="784860" algn="l"/>
                        </a:tabLst>
                      </a:pPr>
                      <a:r>
                        <a:rPr lang="zh-CN" sz="2400">
                          <a:latin typeface="Times New Roman" panose="02020603050405020304"/>
                          <a:ea typeface="宋体" pitchFamily="2" charset="-122"/>
                        </a:rPr>
                        <a:t>（酸性比</a:t>
                      </a:r>
                      <a:r>
                        <a:rPr lang="en-US" altLang="zh-CN" sz="2400">
                          <a:latin typeface="Times New Roman" panose="02020603050405020304"/>
                          <a:ea typeface="Times New Roman" panose="02020603050405020304"/>
                        </a:rPr>
                        <a:t>H</a:t>
                      </a:r>
                      <a:r>
                        <a:rPr lang="en-US" altLang="zh-CN" sz="2400" baseline="-25000">
                          <a:latin typeface="Times New Roman" panose="02020603050405020304"/>
                          <a:ea typeface="Times New Roman" panose="02020603050405020304"/>
                        </a:rPr>
                        <a:t>2</a:t>
                      </a:r>
                      <a:r>
                        <a:rPr lang="en-US" altLang="zh-CN" sz="2400">
                          <a:latin typeface="Times New Roman" panose="02020603050405020304"/>
                          <a:ea typeface="Times New Roman" panose="02020603050405020304"/>
                        </a:rPr>
                        <a:t>SO</a:t>
                      </a:r>
                      <a:r>
                        <a:rPr lang="en-US" altLang="zh-CN" sz="2400" baseline="-25000">
                          <a:latin typeface="Times New Roman" panose="02020603050405020304"/>
                          <a:ea typeface="Times New Roman" panose="02020603050405020304"/>
                        </a:rPr>
                        <a:t>4</a:t>
                      </a:r>
                      <a:r>
                        <a:rPr lang="zh-CN" sz="2400">
                          <a:latin typeface="Times New Roman" panose="02020603050405020304"/>
                          <a:ea typeface="宋体" pitchFamily="2" charset="-122"/>
                        </a:rPr>
                        <a:t>强）</a:t>
                      </a:r>
                      <a:endParaRPr lang="zh-CN" sz="24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7" name="文本框 6"/>
          <p:cNvSpPr txBox="1"/>
          <p:nvPr/>
        </p:nvSpPr>
        <p:spPr>
          <a:xfrm>
            <a:off x="2382520" y="5224780"/>
            <a:ext cx="1952625" cy="460375"/>
          </a:xfrm>
          <a:prstGeom prst="rect">
            <a:avLst/>
          </a:prstGeom>
          <a:noFill/>
        </p:spPr>
        <p:txBody>
          <a:bodyPr wrap="square" rtlCol="0">
            <a:spAutoFit/>
          </a:bodyPr>
          <a:lstStyle/>
          <a:p>
            <a:r>
              <a:rPr lang="zh-CN" altLang="en-US" sz="2400"/>
              <a:t>金属性减弱</a:t>
            </a:r>
            <a:endParaRPr lang="zh-CN" altLang="en-US" sz="2400"/>
          </a:p>
        </p:txBody>
      </p:sp>
      <p:cxnSp>
        <p:nvCxnSpPr>
          <p:cNvPr id="11" name="直接箭头连接符 10"/>
          <p:cNvCxnSpPr/>
          <p:nvPr/>
        </p:nvCxnSpPr>
        <p:spPr>
          <a:xfrm>
            <a:off x="4335145" y="5455285"/>
            <a:ext cx="1508760" cy="0"/>
          </a:xfrm>
          <a:prstGeom prst="straightConnector1">
            <a:avLst/>
          </a:prstGeom>
          <a:ln w="31750" cap="flat" cmpd="sng">
            <a:solidFill>
              <a:schemeClr val="accent1"/>
            </a:solidFill>
            <a:prstDash val="solid"/>
            <a:miter lim="800000"/>
            <a:headEnd type="none"/>
            <a:tailEnd type="triangle" w="lg" len="lg"/>
          </a:ln>
        </p:spPr>
        <p:style>
          <a:lnRef idx="2">
            <a:schemeClr val="accent1"/>
          </a:lnRef>
          <a:fillRef idx="0">
            <a:srgbClr val="FFFFFF"/>
          </a:fillRef>
          <a:effectRef idx="0">
            <a:srgbClr val="FFFFFF"/>
          </a:effectRef>
          <a:fontRef idx="minor">
            <a:schemeClr val="tx1"/>
          </a:fontRef>
        </p:style>
      </p:cxnSp>
      <p:sp>
        <p:nvSpPr>
          <p:cNvPr id="15" name="文本框 14"/>
          <p:cNvSpPr txBox="1"/>
          <p:nvPr/>
        </p:nvSpPr>
        <p:spPr>
          <a:xfrm>
            <a:off x="2382520" y="5847715"/>
            <a:ext cx="2239010" cy="460375"/>
          </a:xfrm>
          <a:prstGeom prst="rect">
            <a:avLst/>
          </a:prstGeom>
          <a:noFill/>
        </p:spPr>
        <p:txBody>
          <a:bodyPr wrap="square" rtlCol="0">
            <a:spAutoFit/>
          </a:bodyPr>
          <a:lstStyle/>
          <a:p>
            <a:r>
              <a:rPr lang="zh-CN" altLang="en-US" sz="2400"/>
              <a:t>非金属性增强</a:t>
            </a:r>
            <a:endParaRPr lang="zh-CN" altLang="en-US" sz="2400"/>
          </a:p>
        </p:txBody>
      </p:sp>
      <p:cxnSp>
        <p:nvCxnSpPr>
          <p:cNvPr id="16" name="直接箭头连接符 15"/>
          <p:cNvCxnSpPr/>
          <p:nvPr/>
        </p:nvCxnSpPr>
        <p:spPr>
          <a:xfrm>
            <a:off x="4335145" y="6044565"/>
            <a:ext cx="1508760" cy="0"/>
          </a:xfrm>
          <a:prstGeom prst="straightConnector1">
            <a:avLst/>
          </a:prstGeom>
          <a:ln w="31750" cap="flat" cmpd="sng">
            <a:solidFill>
              <a:schemeClr val="accent1"/>
            </a:solidFill>
            <a:prstDash val="solid"/>
            <a:miter lim="800000"/>
            <a:headEnd type="none"/>
            <a:tailEnd type="triangle" w="lg" len="lg"/>
          </a:ln>
        </p:spPr>
        <p:style>
          <a:lnRef idx="2">
            <a:schemeClr val="accent1"/>
          </a:lnRef>
          <a:fillRef idx="0">
            <a:srgbClr val="FFFFFF"/>
          </a:fillRef>
          <a:effectRef idx="0">
            <a:srgbClr val="FFFFFF"/>
          </a:effectRef>
          <a:fontRef idx="minor">
            <a:schemeClr val="tx1"/>
          </a:fontRef>
        </p:style>
      </p:cxn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选择性必修</a:t>
            </a:r>
            <a:r>
              <a:rPr lang="en-US" altLang="zh-CN">
                <a:sym typeface="+mn-ea"/>
              </a:rPr>
              <a:t>2-</a:t>
            </a:r>
            <a:r>
              <a:rPr lang="zh-CN" altLang="en-US">
                <a:sym typeface="+mn-ea"/>
              </a:rPr>
              <a:t>元素周期表对角线原则</a:t>
            </a:r>
            <a:endParaRPr lang="zh-CN" altLang="en-US">
              <a:sym typeface="+mn-ea"/>
            </a:endParaRPr>
          </a:p>
        </p:txBody>
      </p:sp>
      <p:sp>
        <p:nvSpPr>
          <p:cNvPr id="3" name="内容占位符 2"/>
          <p:cNvSpPr>
            <a:spLocks noGrp="1"/>
          </p:cNvSpPr>
          <p:nvPr>
            <p:ph idx="1"/>
          </p:nvPr>
        </p:nvSpPr>
        <p:spPr>
          <a:xfrm>
            <a:off x="695960" y="1301750"/>
            <a:ext cx="10800080" cy="560705"/>
          </a:xfrm>
        </p:spPr>
        <p:txBody>
          <a:bodyPr/>
          <a:lstStyle/>
          <a:p>
            <a:r>
              <a:rPr lang="zh-CN" altLang="en-US"/>
              <a:t>在元素周期表中，某些主族元素与右下放的主族元素有相似性质。</a:t>
            </a:r>
            <a:endParaRPr lang="zh-CN" altLang="en-US"/>
          </a:p>
        </p:txBody>
      </p:sp>
      <p:graphicFrame>
        <p:nvGraphicFramePr>
          <p:cNvPr id="4" name="表格 3"/>
          <p:cNvGraphicFramePr/>
          <p:nvPr/>
        </p:nvGraphicFramePr>
        <p:xfrm>
          <a:off x="860425" y="2493010"/>
          <a:ext cx="8533765" cy="1872000"/>
        </p:xfrm>
        <a:graphic>
          <a:graphicData uri="http://schemas.openxmlformats.org/drawingml/2006/table">
            <a:tbl>
              <a:tblPr firstRow="1" firstCol="1" bandRow="1">
                <a:tableStyleId>{775DCB02-9BB8-47FD-8907-85C794F793BA}</a:tableStyleId>
              </a:tblPr>
              <a:tblGrid>
                <a:gridCol w="936000"/>
                <a:gridCol w="936000"/>
                <a:gridCol w="936000"/>
                <a:gridCol w="936000"/>
              </a:tblGrid>
              <a:tr h="936000">
                <a:tc>
                  <a:txBody>
                    <a:bodyPr/>
                    <a:lstStyle/>
                    <a:p>
                      <a:pPr algn="ctr">
                        <a:buNone/>
                      </a:pPr>
                      <a:r>
                        <a:rPr lang="en-US" altLang="zh-CN" sz="3600"/>
                        <a:t>Li</a:t>
                      </a:r>
                      <a:endParaRPr lang="en-US" altLang="zh-CN" sz="3600"/>
                    </a:p>
                  </a:txBody>
                  <a:tcPr anchor="ctr">
                    <a:lnL w="28575">
                      <a:solidFill>
                        <a:schemeClr val="bg1">
                          <a:lumMod val="95000"/>
                        </a:schemeClr>
                      </a:solidFill>
                      <a:prstDash val="solid"/>
                    </a:lnL>
                    <a:lnR w="28575">
                      <a:solidFill>
                        <a:schemeClr val="bg1">
                          <a:lumMod val="95000"/>
                        </a:schemeClr>
                      </a:solidFill>
                      <a:prstDash val="solid"/>
                    </a:lnR>
                    <a:lnT w="28575">
                      <a:solidFill>
                        <a:schemeClr val="bg1">
                          <a:lumMod val="95000"/>
                        </a:schemeClr>
                      </a:solidFill>
                      <a:prstDash val="solid"/>
                    </a:lnT>
                    <a:lnB w="28575">
                      <a:solidFill>
                        <a:schemeClr val="bg1">
                          <a:lumMod val="95000"/>
                        </a:schemeClr>
                      </a:solidFill>
                      <a:prstDash val="solid"/>
                    </a:lnB>
                    <a:lnTlToBr>
                      <a:noFill/>
                    </a:lnTlToBr>
                    <a:lnBlToTr>
                      <a:noFill/>
                    </a:lnBlToTr>
                    <a:solidFill>
                      <a:schemeClr val="accent1"/>
                    </a:solidFill>
                  </a:tcPr>
                </a:tc>
                <a:tc>
                  <a:txBody>
                    <a:bodyPr/>
                    <a:lstStyle/>
                    <a:p>
                      <a:pPr algn="ctr">
                        <a:buNone/>
                      </a:pPr>
                      <a:r>
                        <a:rPr lang="en-US" altLang="zh-CN" sz="3600"/>
                        <a:t>Be</a:t>
                      </a:r>
                      <a:endParaRPr lang="en-US" altLang="zh-CN" sz="3600"/>
                    </a:p>
                  </a:txBody>
                  <a:tcPr anchor="ctr">
                    <a:lnL w="28575">
                      <a:solidFill>
                        <a:schemeClr val="bg1">
                          <a:lumMod val="95000"/>
                        </a:schemeClr>
                      </a:solidFill>
                      <a:prstDash val="solid"/>
                    </a:lnL>
                    <a:lnR w="28575">
                      <a:solidFill>
                        <a:schemeClr val="bg1">
                          <a:lumMod val="95000"/>
                        </a:schemeClr>
                      </a:solidFill>
                      <a:prstDash val="solid"/>
                    </a:lnR>
                    <a:lnT w="28575">
                      <a:solidFill>
                        <a:schemeClr val="bg1">
                          <a:lumMod val="95000"/>
                        </a:schemeClr>
                      </a:solidFill>
                      <a:prstDash val="solid"/>
                    </a:lnT>
                    <a:lnB w="28575">
                      <a:solidFill>
                        <a:schemeClr val="bg1">
                          <a:lumMod val="95000"/>
                        </a:schemeClr>
                      </a:solidFill>
                      <a:prstDash val="solid"/>
                    </a:lnB>
                    <a:lnTlToBr>
                      <a:noFill/>
                    </a:lnTlToBr>
                    <a:lnBlToTr>
                      <a:noFill/>
                    </a:lnBlToTr>
                    <a:solidFill>
                      <a:schemeClr val="accent1">
                        <a:lumMod val="40000"/>
                        <a:lumOff val="60000"/>
                      </a:schemeClr>
                    </a:solidFill>
                  </a:tcPr>
                </a:tc>
                <a:tc>
                  <a:txBody>
                    <a:bodyPr/>
                    <a:lstStyle/>
                    <a:p>
                      <a:pPr algn="ctr">
                        <a:buNone/>
                      </a:pPr>
                      <a:r>
                        <a:rPr lang="en-US" altLang="zh-CN" sz="3600"/>
                        <a:t>B</a:t>
                      </a:r>
                      <a:endParaRPr lang="en-US" altLang="zh-CN" sz="3600"/>
                    </a:p>
                  </a:txBody>
                  <a:tcPr anchor="ctr">
                    <a:lnL w="28575">
                      <a:solidFill>
                        <a:schemeClr val="bg1">
                          <a:lumMod val="95000"/>
                        </a:schemeClr>
                      </a:solidFill>
                      <a:prstDash val="solid"/>
                    </a:lnL>
                    <a:lnR w="28575">
                      <a:solidFill>
                        <a:schemeClr val="bg1">
                          <a:lumMod val="95000"/>
                        </a:schemeClr>
                      </a:solidFill>
                      <a:prstDash val="solid"/>
                    </a:lnR>
                    <a:lnT w="28575">
                      <a:solidFill>
                        <a:schemeClr val="bg1">
                          <a:lumMod val="95000"/>
                        </a:schemeClr>
                      </a:solidFill>
                      <a:prstDash val="solid"/>
                    </a:lnT>
                    <a:lnB w="28575">
                      <a:solidFill>
                        <a:schemeClr val="bg1">
                          <a:lumMod val="95000"/>
                        </a:schemeClr>
                      </a:solidFill>
                      <a:prstDash val="solid"/>
                    </a:lnB>
                    <a:lnTlToBr>
                      <a:noFill/>
                    </a:lnTlToBr>
                    <a:lnBlToTr>
                      <a:noFill/>
                    </a:lnBlToTr>
                    <a:solidFill>
                      <a:schemeClr val="accent1"/>
                    </a:solidFill>
                  </a:tcPr>
                </a:tc>
                <a:tc>
                  <a:txBody>
                    <a:bodyPr/>
                    <a:lstStyle/>
                    <a:p>
                      <a:pPr algn="ctr">
                        <a:buNone/>
                      </a:pPr>
                      <a:endParaRPr lang="zh-CN" altLang="en-US" sz="3600"/>
                    </a:p>
                  </a:txBody>
                  <a:tcPr anchor="ctr">
                    <a:lnL w="28575">
                      <a:solidFill>
                        <a:schemeClr val="bg1">
                          <a:lumMod val="95000"/>
                        </a:schemeClr>
                      </a:solidFill>
                      <a:prstDash val="solid"/>
                    </a:lnL>
                    <a:lnR w="28575">
                      <a:solidFill>
                        <a:schemeClr val="bg1">
                          <a:lumMod val="95000"/>
                        </a:schemeClr>
                      </a:solidFill>
                      <a:prstDash val="solid"/>
                    </a:lnR>
                    <a:lnT w="28575">
                      <a:solidFill>
                        <a:schemeClr val="bg1">
                          <a:lumMod val="95000"/>
                        </a:schemeClr>
                      </a:solidFill>
                      <a:prstDash val="solid"/>
                    </a:lnT>
                    <a:lnB w="28575">
                      <a:solidFill>
                        <a:schemeClr val="bg1">
                          <a:lumMod val="95000"/>
                        </a:schemeClr>
                      </a:solidFill>
                      <a:prstDash val="solid"/>
                    </a:lnB>
                    <a:lnTlToBr>
                      <a:noFill/>
                    </a:lnTlToBr>
                    <a:lnBlToTr>
                      <a:noFill/>
                    </a:lnBlToTr>
                  </a:tcPr>
                </a:tc>
              </a:tr>
              <a:tr h="936000">
                <a:tc>
                  <a:txBody>
                    <a:bodyPr/>
                    <a:lstStyle/>
                    <a:p>
                      <a:pPr algn="ctr">
                        <a:buNone/>
                      </a:pPr>
                      <a:endParaRPr lang="zh-CN" altLang="en-US" sz="3600"/>
                    </a:p>
                  </a:txBody>
                  <a:tcPr anchor="ctr">
                    <a:lnL w="28575">
                      <a:solidFill>
                        <a:schemeClr val="bg1">
                          <a:lumMod val="95000"/>
                        </a:schemeClr>
                      </a:solidFill>
                      <a:prstDash val="solid"/>
                    </a:lnL>
                    <a:lnR w="28575">
                      <a:solidFill>
                        <a:schemeClr val="bg1">
                          <a:lumMod val="95000"/>
                        </a:schemeClr>
                      </a:solidFill>
                      <a:prstDash val="solid"/>
                    </a:lnR>
                    <a:lnT w="28575">
                      <a:solidFill>
                        <a:schemeClr val="bg1">
                          <a:lumMod val="95000"/>
                        </a:schemeClr>
                      </a:solidFill>
                      <a:prstDash val="solid"/>
                    </a:lnT>
                    <a:lnB w="28575">
                      <a:solidFill>
                        <a:schemeClr val="bg1">
                          <a:lumMod val="95000"/>
                        </a:schemeClr>
                      </a:solidFill>
                      <a:prstDash val="solid"/>
                    </a:lnB>
                    <a:lnTlToBr>
                      <a:noFill/>
                    </a:lnTlToBr>
                    <a:lnBlToTr>
                      <a:noFill/>
                    </a:lnBlToTr>
                  </a:tcPr>
                </a:tc>
                <a:tc>
                  <a:txBody>
                    <a:bodyPr/>
                    <a:lstStyle/>
                    <a:p>
                      <a:pPr algn="ctr">
                        <a:buClrTx/>
                        <a:buSzTx/>
                        <a:buFontTx/>
                        <a:buNone/>
                      </a:pPr>
                      <a:r>
                        <a:rPr lang="en-US" altLang="zh-CN" sz="3600" b="1">
                          <a:solidFill>
                            <a:schemeClr val="lt1"/>
                          </a:solidFill>
                        </a:rPr>
                        <a:t>Mg</a:t>
                      </a:r>
                      <a:endParaRPr lang="en-US" altLang="zh-CN" sz="3600" b="1">
                        <a:solidFill>
                          <a:schemeClr val="lt1"/>
                        </a:solidFill>
                      </a:endParaRPr>
                    </a:p>
                  </a:txBody>
                  <a:tcPr anchor="ctr">
                    <a:lnL w="28575">
                      <a:solidFill>
                        <a:schemeClr val="bg1">
                          <a:lumMod val="95000"/>
                        </a:schemeClr>
                      </a:solidFill>
                      <a:prstDash val="solid"/>
                    </a:lnL>
                    <a:lnR w="28575">
                      <a:solidFill>
                        <a:schemeClr val="bg1">
                          <a:lumMod val="95000"/>
                        </a:schemeClr>
                      </a:solidFill>
                      <a:prstDash val="solid"/>
                    </a:lnR>
                    <a:lnT w="28575">
                      <a:solidFill>
                        <a:schemeClr val="bg1">
                          <a:lumMod val="95000"/>
                        </a:schemeClr>
                      </a:solidFill>
                      <a:prstDash val="solid"/>
                    </a:lnT>
                    <a:lnB w="28575">
                      <a:solidFill>
                        <a:schemeClr val="bg1">
                          <a:lumMod val="95000"/>
                        </a:schemeClr>
                      </a:solidFill>
                      <a:prstDash val="solid"/>
                    </a:lnB>
                    <a:lnTlToBr>
                      <a:noFill/>
                    </a:lnTlToBr>
                    <a:lnBlToTr>
                      <a:noFill/>
                    </a:lnBlToTr>
                    <a:solidFill>
                      <a:schemeClr val="accent1"/>
                    </a:solidFill>
                  </a:tcPr>
                </a:tc>
                <a:tc>
                  <a:txBody>
                    <a:bodyPr/>
                    <a:lstStyle/>
                    <a:p>
                      <a:pPr algn="ctr">
                        <a:buClrTx/>
                        <a:buSzTx/>
                        <a:buFontTx/>
                        <a:buNone/>
                      </a:pPr>
                      <a:r>
                        <a:rPr lang="en-US" altLang="zh-CN" sz="3600" b="1">
                          <a:solidFill>
                            <a:schemeClr val="lt1"/>
                          </a:solidFill>
                        </a:rPr>
                        <a:t>Al</a:t>
                      </a:r>
                      <a:endParaRPr lang="en-US" altLang="zh-CN" sz="3600" b="1">
                        <a:solidFill>
                          <a:schemeClr val="lt1"/>
                        </a:solidFill>
                      </a:endParaRPr>
                    </a:p>
                  </a:txBody>
                  <a:tcPr anchor="ctr">
                    <a:lnL w="28575">
                      <a:solidFill>
                        <a:schemeClr val="bg1">
                          <a:lumMod val="95000"/>
                        </a:schemeClr>
                      </a:solidFill>
                      <a:prstDash val="solid"/>
                    </a:lnL>
                    <a:lnR w="28575">
                      <a:solidFill>
                        <a:schemeClr val="bg1">
                          <a:lumMod val="95000"/>
                        </a:schemeClr>
                      </a:solidFill>
                      <a:prstDash val="solid"/>
                    </a:lnR>
                    <a:lnT w="28575">
                      <a:solidFill>
                        <a:schemeClr val="bg1">
                          <a:lumMod val="95000"/>
                        </a:schemeClr>
                      </a:solidFill>
                      <a:prstDash val="solid"/>
                    </a:lnT>
                    <a:lnB w="28575">
                      <a:solidFill>
                        <a:schemeClr val="bg1">
                          <a:lumMod val="95000"/>
                        </a:schemeClr>
                      </a:solidFill>
                      <a:prstDash val="solid"/>
                    </a:lnB>
                    <a:lnTlToBr>
                      <a:noFill/>
                    </a:lnTlToBr>
                    <a:lnBlToTr>
                      <a:noFill/>
                    </a:lnBlToTr>
                    <a:solidFill>
                      <a:schemeClr val="accent1">
                        <a:lumMod val="40000"/>
                        <a:lumOff val="60000"/>
                      </a:schemeClr>
                    </a:solidFill>
                  </a:tcPr>
                </a:tc>
                <a:tc>
                  <a:txBody>
                    <a:bodyPr/>
                    <a:lstStyle/>
                    <a:p>
                      <a:pPr algn="ctr">
                        <a:buClrTx/>
                        <a:buSzTx/>
                        <a:buFontTx/>
                        <a:buNone/>
                      </a:pPr>
                      <a:r>
                        <a:rPr lang="en-US" altLang="zh-CN" sz="3600" b="1">
                          <a:solidFill>
                            <a:schemeClr val="lt1"/>
                          </a:solidFill>
                        </a:rPr>
                        <a:t>Si</a:t>
                      </a:r>
                      <a:endParaRPr lang="en-US" altLang="zh-CN" sz="3600" b="1">
                        <a:solidFill>
                          <a:schemeClr val="lt1"/>
                        </a:solidFill>
                      </a:endParaRPr>
                    </a:p>
                  </a:txBody>
                  <a:tcPr anchor="ctr">
                    <a:lnL w="28575">
                      <a:solidFill>
                        <a:schemeClr val="bg1">
                          <a:lumMod val="95000"/>
                        </a:schemeClr>
                      </a:solidFill>
                      <a:prstDash val="solid"/>
                    </a:lnL>
                    <a:lnR w="28575">
                      <a:solidFill>
                        <a:schemeClr val="bg1">
                          <a:lumMod val="95000"/>
                        </a:schemeClr>
                      </a:solidFill>
                      <a:prstDash val="solid"/>
                    </a:lnR>
                    <a:lnT w="28575">
                      <a:solidFill>
                        <a:schemeClr val="bg1">
                          <a:lumMod val="95000"/>
                        </a:schemeClr>
                      </a:solidFill>
                      <a:prstDash val="solid"/>
                    </a:lnT>
                    <a:lnB w="28575">
                      <a:solidFill>
                        <a:schemeClr val="bg1">
                          <a:lumMod val="95000"/>
                        </a:schemeClr>
                      </a:solidFill>
                      <a:prstDash val="solid"/>
                    </a:lnB>
                    <a:lnTlToBr>
                      <a:noFill/>
                    </a:lnTlToBr>
                    <a:lnBlToTr>
                      <a:noFill/>
                    </a:lnBlToTr>
                    <a:solidFill>
                      <a:schemeClr val="accent1"/>
                    </a:solidFill>
                  </a:tcPr>
                </a:tc>
              </a:tr>
            </a:tbl>
          </a:graphicData>
        </a:graphic>
      </p:graphicFrame>
      <p:sp>
        <p:nvSpPr>
          <p:cNvPr id="5" name="文本框 4"/>
          <p:cNvSpPr txBox="1"/>
          <p:nvPr/>
        </p:nvSpPr>
        <p:spPr>
          <a:xfrm>
            <a:off x="5096510" y="2084070"/>
            <a:ext cx="4064000" cy="429895"/>
          </a:xfrm>
          <a:prstGeom prst="rect">
            <a:avLst/>
          </a:prstGeom>
          <a:noFill/>
        </p:spPr>
        <p:txBody>
          <a:bodyPr wrap="square" rtlCol="0">
            <a:spAutoFit/>
          </a:bodyPr>
          <a:lstStyle/>
          <a:p>
            <a:r>
              <a:rPr lang="zh-CN" altLang="en-US" sz="2200"/>
              <a:t>教材内容挖掘：</a:t>
            </a:r>
            <a:endParaRPr lang="zh-CN" altLang="en-US" sz="2200"/>
          </a:p>
        </p:txBody>
      </p:sp>
      <p:sp>
        <p:nvSpPr>
          <p:cNvPr id="6" name="文本框 5"/>
          <p:cNvSpPr txBox="1"/>
          <p:nvPr/>
        </p:nvSpPr>
        <p:spPr>
          <a:xfrm>
            <a:off x="5096510" y="2834640"/>
            <a:ext cx="6150610" cy="768350"/>
          </a:xfrm>
          <a:prstGeom prst="rect">
            <a:avLst/>
          </a:prstGeom>
          <a:noFill/>
        </p:spPr>
        <p:txBody>
          <a:bodyPr wrap="square" rtlCol="0">
            <a:spAutoFit/>
          </a:bodyPr>
          <a:lstStyle/>
          <a:p>
            <a:r>
              <a:rPr lang="en-US" altLang="zh-CN" sz="2200"/>
              <a:t>1.Li</a:t>
            </a:r>
            <a:r>
              <a:rPr lang="zh-CN" altLang="en-US" sz="2200"/>
              <a:t>与</a:t>
            </a:r>
            <a:r>
              <a:rPr lang="en-US" altLang="zh-CN" sz="2200"/>
              <a:t>Mg</a:t>
            </a:r>
            <a:r>
              <a:rPr lang="zh-CN" altLang="en-US" sz="2200"/>
              <a:t>在加热条件与氧气反应只产生普通金属氧化物。</a:t>
            </a:r>
            <a:endParaRPr lang="zh-CN" altLang="en-US" sz="2200"/>
          </a:p>
        </p:txBody>
      </p:sp>
      <p:sp>
        <p:nvSpPr>
          <p:cNvPr id="7" name="文本框 6"/>
          <p:cNvSpPr txBox="1"/>
          <p:nvPr/>
        </p:nvSpPr>
        <p:spPr>
          <a:xfrm>
            <a:off x="5096510" y="3803015"/>
            <a:ext cx="6150610" cy="768350"/>
          </a:xfrm>
          <a:prstGeom prst="rect">
            <a:avLst/>
          </a:prstGeom>
          <a:noFill/>
        </p:spPr>
        <p:txBody>
          <a:bodyPr wrap="square" rtlCol="0">
            <a:spAutoFit/>
          </a:bodyPr>
          <a:lstStyle/>
          <a:p>
            <a:r>
              <a:rPr lang="en-US" altLang="zh-CN" sz="2200"/>
              <a:t>2.Be</a:t>
            </a:r>
            <a:r>
              <a:rPr lang="zh-CN" altLang="en-US" sz="2200"/>
              <a:t>、</a:t>
            </a:r>
            <a:r>
              <a:rPr lang="en-US" altLang="zh-CN" sz="2200"/>
              <a:t>Al</a:t>
            </a:r>
            <a:r>
              <a:rPr lang="zh-CN" altLang="en-US" sz="2200"/>
              <a:t>的普通金属氧化物和氢氧化物都具有两性。</a:t>
            </a:r>
            <a:endParaRPr lang="zh-CN" altLang="en-US" sz="2200"/>
          </a:p>
        </p:txBody>
      </p:sp>
      <p:sp>
        <p:nvSpPr>
          <p:cNvPr id="8" name="文本框 7"/>
          <p:cNvSpPr txBox="1"/>
          <p:nvPr/>
        </p:nvSpPr>
        <p:spPr>
          <a:xfrm>
            <a:off x="5096510" y="4904105"/>
            <a:ext cx="6150610" cy="429895"/>
          </a:xfrm>
          <a:prstGeom prst="rect">
            <a:avLst/>
          </a:prstGeom>
          <a:noFill/>
        </p:spPr>
        <p:txBody>
          <a:bodyPr wrap="square" rtlCol="0">
            <a:spAutoFit/>
          </a:bodyPr>
          <a:lstStyle/>
          <a:p>
            <a:r>
              <a:rPr lang="en-US" altLang="zh-CN" sz="2200"/>
              <a:t>3.B</a:t>
            </a:r>
            <a:r>
              <a:rPr lang="zh-CN" altLang="en-US" sz="2200"/>
              <a:t>、</a:t>
            </a:r>
            <a:r>
              <a:rPr lang="en-US" altLang="zh-CN" sz="2200"/>
              <a:t>Si</a:t>
            </a:r>
            <a:r>
              <a:rPr lang="zh-CN" altLang="en-US" sz="2200"/>
              <a:t>元素最高价氧化物对应水化物均为弱酸</a:t>
            </a:r>
            <a:endParaRPr lang="zh-CN" altLang="en-US" sz="220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2.2</a:t>
            </a:r>
            <a:r>
              <a:rPr lang="zh-CN" altLang="en-US"/>
              <a:t>教材实验中的小知识点</a:t>
            </a:r>
            <a:endParaRPr lang="zh-CN" altLang="en-US"/>
          </a:p>
        </p:txBody>
      </p:sp>
      <p:sp>
        <p:nvSpPr>
          <p:cNvPr id="3" name="内容占位符 2"/>
          <p:cNvSpPr>
            <a:spLocks noGrp="1"/>
          </p:cNvSpPr>
          <p:nvPr>
            <p:ph idx="1"/>
          </p:nvPr>
        </p:nvSpPr>
        <p:spPr>
          <a:xfrm>
            <a:off x="695960" y="1118235"/>
            <a:ext cx="10800080" cy="644525"/>
          </a:xfrm>
        </p:spPr>
        <p:txBody>
          <a:bodyPr anchor="ctr" anchorCtr="0"/>
          <a:lstStyle/>
          <a:p>
            <a:pPr>
              <a:lnSpc>
                <a:spcPct val="100000"/>
              </a:lnSpc>
            </a:pPr>
            <a:r>
              <a:rPr lang="zh-CN" altLang="en-US">
                <a:solidFill>
                  <a:srgbClr val="7030A0"/>
                </a:solidFill>
              </a:rPr>
              <a:t>必修</a:t>
            </a:r>
            <a:r>
              <a:rPr lang="en-US" altLang="zh-CN">
                <a:solidFill>
                  <a:srgbClr val="7030A0"/>
                </a:solidFill>
              </a:rPr>
              <a:t>2:</a:t>
            </a:r>
            <a:endParaRPr lang="en-US" altLang="zh-CN">
              <a:solidFill>
                <a:srgbClr val="7030A0"/>
              </a:solidFill>
            </a:endParaRPr>
          </a:p>
        </p:txBody>
      </p:sp>
      <p:sp>
        <p:nvSpPr>
          <p:cNvPr id="4" name="文本框 3"/>
          <p:cNvSpPr txBox="1"/>
          <p:nvPr/>
        </p:nvSpPr>
        <p:spPr>
          <a:xfrm>
            <a:off x="698500" y="1691640"/>
            <a:ext cx="10460990" cy="398780"/>
          </a:xfrm>
          <a:prstGeom prst="rect">
            <a:avLst/>
          </a:prstGeom>
          <a:noFill/>
        </p:spPr>
        <p:txBody>
          <a:bodyPr wrap="square" rtlCol="0" anchor="t" anchorCtr="0">
            <a:spAutoFit/>
          </a:bodyPr>
          <a:lstStyle/>
          <a:p>
            <a:pPr lvl="0" algn="l">
              <a:buClrTx/>
              <a:buSzTx/>
              <a:buFontTx/>
            </a:pPr>
            <a:r>
              <a:rPr lang="zh-CN" altLang="en-US" sz="2000">
                <a:uFillTx/>
                <a:latin typeface="Times New Roman" panose="02020603050405020304" charset="0"/>
                <a:ea typeface="宋体-简" panose="02010800040101010101" charset="-122"/>
                <a:sym typeface="+mn-ea"/>
              </a:rPr>
              <a:t>外界条件对化学反应速率影响</a:t>
            </a:r>
            <a:endParaRPr lang="zh-CN" altLang="en-US" sz="2000">
              <a:uFillTx/>
              <a:latin typeface="Times New Roman" panose="02020603050405020304" charset="0"/>
              <a:ea typeface="宋体-简" panose="02010800040101010101" charset="-122"/>
              <a:sym typeface="+mn-ea"/>
            </a:endParaRPr>
          </a:p>
        </p:txBody>
      </p:sp>
      <p:sp>
        <p:nvSpPr>
          <p:cNvPr id="5" name="文本框 4"/>
          <p:cNvSpPr txBox="1"/>
          <p:nvPr/>
        </p:nvSpPr>
        <p:spPr>
          <a:xfrm>
            <a:off x="2910205" y="3168968"/>
            <a:ext cx="5080000" cy="398780"/>
          </a:xfrm>
          <a:prstGeom prst="rect">
            <a:avLst/>
          </a:prstGeom>
        </p:spPr>
        <p:txBody>
          <a:bodyPr>
            <a:spAutoFit/>
          </a:bodyPr>
          <a:lstStyle/>
          <a:p>
            <a:pPr marL="0" indent="0" algn="ctr" defTabSz="266700">
              <a:spcBef>
                <a:spcPct val="0"/>
              </a:spcBef>
              <a:spcAft>
                <a:spcPct val="0"/>
              </a:spcAft>
              <a:tabLst>
                <a:tab pos="784860" algn="l"/>
              </a:tabLst>
            </a:pPr>
            <a:r>
              <a:rPr lang="en-US" altLang="zh-CN" sz="2000">
                <a:latin typeface="Times New Roman" panose="02020603050405020304"/>
                <a:ea typeface="Times New Roman" panose="02020603050405020304"/>
              </a:rPr>
              <a:t>Na</a:t>
            </a:r>
            <a:r>
              <a:rPr lang="en-US" altLang="zh-CN" sz="2000" baseline="-25000">
                <a:latin typeface="Times New Roman" panose="02020603050405020304"/>
                <a:ea typeface="Times New Roman" panose="02020603050405020304"/>
              </a:rPr>
              <a:t>2</a:t>
            </a:r>
            <a:r>
              <a:rPr lang="en-US" altLang="zh-CN" sz="2000">
                <a:latin typeface="Times New Roman" panose="02020603050405020304"/>
                <a:ea typeface="Times New Roman" panose="02020603050405020304"/>
              </a:rPr>
              <a:t>S</a:t>
            </a:r>
            <a:r>
              <a:rPr lang="en-US" altLang="zh-CN" sz="2000" baseline="-25000">
                <a:latin typeface="Times New Roman" panose="02020603050405020304"/>
                <a:ea typeface="Times New Roman" panose="02020603050405020304"/>
              </a:rPr>
              <a:t>2</a:t>
            </a:r>
            <a:r>
              <a:rPr lang="en-US" altLang="zh-CN" sz="2000">
                <a:latin typeface="Times New Roman" panose="02020603050405020304"/>
                <a:ea typeface="Times New Roman" panose="02020603050405020304"/>
              </a:rPr>
              <a:t>O</a:t>
            </a:r>
            <a:r>
              <a:rPr lang="en-US" altLang="zh-CN" sz="2000" baseline="-25000">
                <a:latin typeface="Times New Roman" panose="02020603050405020304"/>
                <a:ea typeface="Times New Roman" panose="02020603050405020304"/>
              </a:rPr>
              <a:t>3</a:t>
            </a:r>
            <a:r>
              <a:rPr lang="en-US" altLang="zh-CN" sz="2000">
                <a:latin typeface="Times New Roman" panose="02020603050405020304"/>
                <a:ea typeface="Times New Roman" panose="02020603050405020304"/>
              </a:rPr>
              <a:t>+H</a:t>
            </a:r>
            <a:r>
              <a:rPr lang="en-US" altLang="zh-CN" sz="2000" baseline="-25000">
                <a:latin typeface="Times New Roman" panose="02020603050405020304"/>
                <a:ea typeface="Times New Roman" panose="02020603050405020304"/>
              </a:rPr>
              <a:t>2</a:t>
            </a:r>
            <a:r>
              <a:rPr lang="en-US" altLang="zh-CN" sz="2000">
                <a:latin typeface="Times New Roman" panose="02020603050405020304"/>
                <a:ea typeface="Times New Roman" panose="02020603050405020304"/>
              </a:rPr>
              <a:t>SO</a:t>
            </a:r>
            <a:r>
              <a:rPr lang="en-US" altLang="zh-CN" sz="2000" baseline="-25000">
                <a:latin typeface="Times New Roman" panose="02020603050405020304"/>
                <a:ea typeface="Times New Roman" panose="02020603050405020304"/>
              </a:rPr>
              <a:t>4</a:t>
            </a:r>
            <a:r>
              <a:rPr lang="en-US" altLang="zh-CN" sz="2000">
                <a:latin typeface="Times New Roman" panose="02020603050405020304"/>
                <a:ea typeface="Times New Roman" panose="02020603050405020304"/>
              </a:rPr>
              <a:t>=Na</a:t>
            </a:r>
            <a:r>
              <a:rPr lang="en-US" altLang="zh-CN" sz="2000" baseline="-25000">
                <a:latin typeface="Times New Roman" panose="02020603050405020304"/>
                <a:ea typeface="Times New Roman" panose="02020603050405020304"/>
              </a:rPr>
              <a:t>2</a:t>
            </a:r>
            <a:r>
              <a:rPr lang="en-US" altLang="zh-CN" sz="2000">
                <a:latin typeface="Times New Roman" panose="02020603050405020304"/>
                <a:ea typeface="Times New Roman" panose="02020603050405020304"/>
              </a:rPr>
              <a:t>SO</a:t>
            </a:r>
            <a:r>
              <a:rPr lang="en-US" altLang="zh-CN" sz="2000" baseline="-25000">
                <a:latin typeface="Times New Roman" panose="02020603050405020304"/>
                <a:ea typeface="Times New Roman" panose="02020603050405020304"/>
              </a:rPr>
              <a:t>4</a:t>
            </a:r>
            <a:r>
              <a:rPr lang="en-US" altLang="zh-CN" sz="2000">
                <a:latin typeface="Times New Roman" panose="02020603050405020304"/>
                <a:ea typeface="Times New Roman" panose="02020603050405020304"/>
              </a:rPr>
              <a:t>+SO</a:t>
            </a:r>
            <a:r>
              <a:rPr lang="en-US" altLang="zh-CN" sz="2000" baseline="-25000">
                <a:latin typeface="Times New Roman" panose="02020603050405020304"/>
                <a:ea typeface="Times New Roman" panose="02020603050405020304"/>
              </a:rPr>
              <a:t>2</a:t>
            </a:r>
            <a:r>
              <a:rPr lang="en-US" altLang="zh-CN" sz="2000">
                <a:latin typeface="Times New Roman" panose="02020603050405020304"/>
                <a:ea typeface="宋体" pitchFamily="2" charset="-122"/>
              </a:rPr>
              <a:t>↑</a:t>
            </a:r>
            <a:r>
              <a:rPr lang="en-US" altLang="zh-CN" sz="2000">
                <a:latin typeface="Times New Roman" panose="02020603050405020304"/>
                <a:ea typeface="Times New Roman" panose="02020603050405020304"/>
              </a:rPr>
              <a:t>+S</a:t>
            </a:r>
            <a:r>
              <a:rPr lang="en-US" altLang="zh-CN" sz="2000">
                <a:latin typeface="Times New Roman" panose="02020603050405020304"/>
                <a:ea typeface="宋体" pitchFamily="2" charset="-122"/>
              </a:rPr>
              <a:t>↓</a:t>
            </a:r>
            <a:r>
              <a:rPr lang="en-US" altLang="zh-CN" sz="2000">
                <a:latin typeface="Times New Roman" panose="02020603050405020304"/>
                <a:ea typeface="Times New Roman" panose="02020603050405020304"/>
              </a:rPr>
              <a:t>+H</a:t>
            </a:r>
            <a:r>
              <a:rPr lang="en-US" altLang="zh-CN" sz="2000" baseline="-25000">
                <a:latin typeface="Times New Roman" panose="02020603050405020304"/>
                <a:ea typeface="Times New Roman" panose="02020603050405020304"/>
              </a:rPr>
              <a:t>2</a:t>
            </a:r>
            <a:r>
              <a:rPr lang="en-US" altLang="zh-CN" sz="2000">
                <a:latin typeface="Times New Roman" panose="02020603050405020304"/>
                <a:ea typeface="Times New Roman" panose="02020603050405020304"/>
              </a:rPr>
              <a:t>O</a:t>
            </a:r>
            <a:endParaRPr lang="en-US" altLang="zh-CN" sz="2000">
              <a:latin typeface="Times New Roman" panose="02020603050405020304"/>
              <a:ea typeface="Times New Roman" panose="02020603050405020304"/>
            </a:endParaRPr>
          </a:p>
        </p:txBody>
      </p:sp>
      <p:sp>
        <p:nvSpPr>
          <p:cNvPr id="8" name="文本框 7"/>
          <p:cNvSpPr txBox="1"/>
          <p:nvPr/>
        </p:nvSpPr>
        <p:spPr>
          <a:xfrm>
            <a:off x="698500" y="2301240"/>
            <a:ext cx="10460355" cy="398780"/>
          </a:xfrm>
          <a:prstGeom prst="rect">
            <a:avLst/>
          </a:prstGeom>
          <a:noFill/>
        </p:spPr>
        <p:txBody>
          <a:bodyPr wrap="square" rtlCol="0">
            <a:spAutoFit/>
          </a:bodyPr>
          <a:lstStyle/>
          <a:p>
            <a:r>
              <a:rPr lang="zh-CN" altLang="en-US" sz="2000"/>
              <a:t>可通过硫代硫酸钠溶液变浑浊速度比较温度</a:t>
            </a:r>
            <a:r>
              <a:rPr lang="en-US" altLang="zh-CN" sz="2000"/>
              <a:t>、</a:t>
            </a:r>
            <a:r>
              <a:rPr lang="zh-CN" altLang="en-US" sz="2000"/>
              <a:t>反应物浓度对化学反应速率的影响</a:t>
            </a:r>
            <a:r>
              <a:rPr lang="en-US" altLang="zh-CN" sz="2000"/>
              <a:t>。</a:t>
            </a:r>
            <a:endParaRPr lang="en-US" altLang="zh-CN" sz="2000"/>
          </a:p>
        </p:txBody>
      </p:sp>
      <p:sp>
        <p:nvSpPr>
          <p:cNvPr id="9" name="文本框 8"/>
          <p:cNvSpPr txBox="1"/>
          <p:nvPr/>
        </p:nvSpPr>
        <p:spPr>
          <a:xfrm>
            <a:off x="699135" y="3921125"/>
            <a:ext cx="10460355" cy="398780"/>
          </a:xfrm>
          <a:prstGeom prst="rect">
            <a:avLst/>
          </a:prstGeom>
          <a:noFill/>
        </p:spPr>
        <p:txBody>
          <a:bodyPr wrap="square" rtlCol="0">
            <a:spAutoFit/>
          </a:bodyPr>
          <a:lstStyle/>
          <a:p>
            <a:r>
              <a:rPr lang="zh-CN" altLang="en-US" sz="2000"/>
              <a:t>在进行验证外界条件对化学反应速率影响实验时注意控制变量</a:t>
            </a:r>
            <a:r>
              <a:rPr lang="en-US" altLang="zh-CN" sz="2000"/>
              <a:t>。</a:t>
            </a:r>
            <a:endParaRPr lang="en-US" altLang="zh-CN" sz="2000"/>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2.2</a:t>
            </a:r>
            <a:r>
              <a:rPr lang="zh-CN" altLang="en-US"/>
              <a:t>教材实验中的小知识点</a:t>
            </a:r>
            <a:endParaRPr lang="zh-CN" altLang="en-US"/>
          </a:p>
        </p:txBody>
      </p:sp>
      <p:sp>
        <p:nvSpPr>
          <p:cNvPr id="3" name="内容占位符 2"/>
          <p:cNvSpPr>
            <a:spLocks noGrp="1"/>
          </p:cNvSpPr>
          <p:nvPr>
            <p:ph idx="1"/>
          </p:nvPr>
        </p:nvSpPr>
        <p:spPr>
          <a:xfrm>
            <a:off x="695960" y="1118235"/>
            <a:ext cx="10800080" cy="644525"/>
          </a:xfrm>
        </p:spPr>
        <p:txBody>
          <a:bodyPr anchor="ctr" anchorCtr="0"/>
          <a:lstStyle/>
          <a:p>
            <a:pPr>
              <a:lnSpc>
                <a:spcPct val="100000"/>
              </a:lnSpc>
            </a:pPr>
            <a:r>
              <a:rPr lang="zh-CN" altLang="en-US">
                <a:solidFill>
                  <a:srgbClr val="7030A0"/>
                </a:solidFill>
              </a:rPr>
              <a:t>必修</a:t>
            </a:r>
            <a:r>
              <a:rPr lang="en-US" altLang="zh-CN">
                <a:solidFill>
                  <a:srgbClr val="7030A0"/>
                </a:solidFill>
              </a:rPr>
              <a:t>2:</a:t>
            </a:r>
            <a:endParaRPr lang="en-US" altLang="zh-CN">
              <a:solidFill>
                <a:srgbClr val="7030A0"/>
              </a:solidFill>
            </a:endParaRPr>
          </a:p>
        </p:txBody>
      </p:sp>
      <p:sp>
        <p:nvSpPr>
          <p:cNvPr id="4" name="文本框 3"/>
          <p:cNvSpPr txBox="1"/>
          <p:nvPr/>
        </p:nvSpPr>
        <p:spPr>
          <a:xfrm>
            <a:off x="698500" y="1691640"/>
            <a:ext cx="10460990" cy="398780"/>
          </a:xfrm>
          <a:prstGeom prst="rect">
            <a:avLst/>
          </a:prstGeom>
          <a:noFill/>
        </p:spPr>
        <p:txBody>
          <a:bodyPr wrap="square" rtlCol="0" anchor="t" anchorCtr="0">
            <a:spAutoFit/>
          </a:bodyPr>
          <a:lstStyle/>
          <a:p>
            <a:pPr lvl="0" algn="l">
              <a:buClrTx/>
              <a:buSzTx/>
              <a:buFontTx/>
            </a:pPr>
            <a:r>
              <a:rPr lang="zh-CN" altLang="en-US" sz="2000">
                <a:uFillTx/>
                <a:latin typeface="Times New Roman" panose="02020603050405020304" charset="0"/>
                <a:ea typeface="宋体-简" panose="02010800040101010101" charset="-122"/>
                <a:sym typeface="+mn-ea"/>
              </a:rPr>
              <a:t>淀粉水解相关实验</a:t>
            </a:r>
            <a:endParaRPr lang="zh-CN" altLang="en-US" sz="2000">
              <a:uFillTx/>
              <a:latin typeface="Times New Roman" panose="02020603050405020304" charset="0"/>
              <a:ea typeface="宋体-简" panose="02010800040101010101" charset="-122"/>
              <a:sym typeface="+mn-ea"/>
            </a:endParaRPr>
          </a:p>
        </p:txBody>
      </p:sp>
      <p:sp>
        <p:nvSpPr>
          <p:cNvPr id="8" name="文本框 7"/>
          <p:cNvSpPr txBox="1"/>
          <p:nvPr/>
        </p:nvSpPr>
        <p:spPr>
          <a:xfrm>
            <a:off x="698500" y="2301240"/>
            <a:ext cx="10460355" cy="398780"/>
          </a:xfrm>
          <a:prstGeom prst="rect">
            <a:avLst/>
          </a:prstGeom>
          <a:noFill/>
        </p:spPr>
        <p:txBody>
          <a:bodyPr wrap="square" rtlCol="0">
            <a:spAutoFit/>
          </a:bodyPr>
          <a:lstStyle/>
          <a:p>
            <a:r>
              <a:rPr lang="zh-CN" altLang="en-US" sz="2000">
                <a:solidFill>
                  <a:srgbClr val="7030A0"/>
                </a:solidFill>
              </a:rPr>
              <a:t>验证淀粉水解产物</a:t>
            </a:r>
            <a:endParaRPr lang="zh-CN" altLang="en-US" sz="2000">
              <a:solidFill>
                <a:srgbClr val="7030A0"/>
              </a:solidFill>
            </a:endParaRPr>
          </a:p>
        </p:txBody>
      </p:sp>
      <p:sp>
        <p:nvSpPr>
          <p:cNvPr id="6" name="文本框 5"/>
          <p:cNvSpPr txBox="1"/>
          <p:nvPr/>
        </p:nvSpPr>
        <p:spPr>
          <a:xfrm>
            <a:off x="695960" y="2757170"/>
            <a:ext cx="10461625" cy="706755"/>
          </a:xfrm>
          <a:prstGeom prst="rect">
            <a:avLst/>
          </a:prstGeom>
        </p:spPr>
        <p:txBody>
          <a:bodyPr wrap="square">
            <a:spAutoFit/>
          </a:bodyPr>
          <a:lstStyle/>
          <a:p>
            <a:pPr marL="0" indent="0" algn="just" defTabSz="266700">
              <a:spcBef>
                <a:spcPct val="0"/>
              </a:spcBef>
              <a:spcAft>
                <a:spcPct val="0"/>
              </a:spcAft>
            </a:pPr>
            <a:r>
              <a:rPr lang="zh-CN" altLang="en-US" sz="2000">
                <a:latin typeface="Times New Roman" panose="02020603050405020304"/>
                <a:ea typeface="宋体" pitchFamily="2" charset="-122"/>
              </a:rPr>
              <a:t>待试管中溶液冷却后向其中加入</a:t>
            </a:r>
            <a:r>
              <a:rPr lang="en-US" altLang="zh-CN" sz="2000">
                <a:latin typeface="Times New Roman" panose="02020603050405020304"/>
                <a:ea typeface="Times New Roman" panose="02020603050405020304"/>
              </a:rPr>
              <a:t>NaOH</a:t>
            </a:r>
            <a:r>
              <a:rPr lang="zh-CN" altLang="en-US" sz="2000">
                <a:latin typeface="Times New Roman" panose="02020603050405020304"/>
                <a:ea typeface="宋体" pitchFamily="2" charset="-122"/>
              </a:rPr>
              <a:t>溶液，将溶液调至碱性，再加入少量新制的</a:t>
            </a:r>
            <a:r>
              <a:rPr lang="en-US" altLang="zh-CN" sz="2000">
                <a:latin typeface="Times New Roman" panose="02020603050405020304"/>
                <a:ea typeface="Times New Roman" panose="02020603050405020304"/>
              </a:rPr>
              <a:t>Cu(OH)</a:t>
            </a:r>
            <a:r>
              <a:rPr lang="en-US" altLang="zh-CN" sz="2000" baseline="-25000">
                <a:latin typeface="Times New Roman" panose="02020603050405020304"/>
                <a:ea typeface="Times New Roman" panose="02020603050405020304"/>
              </a:rPr>
              <a:t>2</a:t>
            </a:r>
            <a:r>
              <a:rPr lang="zh-CN" altLang="en-US" sz="2000">
                <a:latin typeface="Times New Roman" panose="02020603050405020304"/>
                <a:ea typeface="宋体" pitchFamily="2" charset="-122"/>
              </a:rPr>
              <a:t>，加热。</a:t>
            </a:r>
            <a:endParaRPr lang="zh-CN" altLang="en-US" sz="2000">
              <a:latin typeface="Times New Roman" panose="02020603050405020304"/>
              <a:ea typeface="宋体" pitchFamily="2" charset="-122"/>
            </a:endParaRPr>
          </a:p>
        </p:txBody>
      </p:sp>
      <p:sp>
        <p:nvSpPr>
          <p:cNvPr id="7" name="文本框 6"/>
          <p:cNvSpPr txBox="1"/>
          <p:nvPr/>
        </p:nvSpPr>
        <p:spPr>
          <a:xfrm>
            <a:off x="695960" y="3663315"/>
            <a:ext cx="10460355" cy="398780"/>
          </a:xfrm>
          <a:prstGeom prst="rect">
            <a:avLst/>
          </a:prstGeom>
          <a:noFill/>
        </p:spPr>
        <p:txBody>
          <a:bodyPr wrap="square" rtlCol="0">
            <a:spAutoFit/>
          </a:bodyPr>
          <a:lstStyle/>
          <a:p>
            <a:r>
              <a:rPr lang="zh-CN" altLang="en-US" sz="2000">
                <a:solidFill>
                  <a:srgbClr val="7030A0"/>
                </a:solidFill>
              </a:rPr>
              <a:t>验证淀粉是否完全是否完全水解</a:t>
            </a:r>
            <a:endParaRPr lang="zh-CN" altLang="en-US" sz="2000">
              <a:solidFill>
                <a:srgbClr val="7030A0"/>
              </a:solidFill>
            </a:endParaRPr>
          </a:p>
        </p:txBody>
      </p:sp>
      <p:sp>
        <p:nvSpPr>
          <p:cNvPr id="10" name="文本框 9"/>
          <p:cNvSpPr txBox="1"/>
          <p:nvPr/>
        </p:nvSpPr>
        <p:spPr>
          <a:xfrm>
            <a:off x="694690" y="4261485"/>
            <a:ext cx="10461625" cy="398780"/>
          </a:xfrm>
          <a:prstGeom prst="rect">
            <a:avLst/>
          </a:prstGeom>
        </p:spPr>
        <p:txBody>
          <a:bodyPr wrap="square">
            <a:spAutoFit/>
          </a:bodyPr>
          <a:lstStyle/>
          <a:p>
            <a:pPr marL="0" indent="0" algn="just" defTabSz="266700">
              <a:spcBef>
                <a:spcPct val="0"/>
              </a:spcBef>
              <a:spcAft>
                <a:spcPct val="0"/>
              </a:spcAft>
            </a:pPr>
            <a:r>
              <a:rPr lang="zh-CN" altLang="en-US" sz="2000">
                <a:latin typeface="Times New Roman" panose="02020603050405020304"/>
                <a:ea typeface="宋体" pitchFamily="2" charset="-122"/>
              </a:rPr>
              <a:t>待试管中溶液冷却后向其中加入</a:t>
            </a:r>
            <a:r>
              <a:rPr lang="zh-CN" altLang="en-US" sz="2000">
                <a:latin typeface="Times New Roman" panose="02020603050405020304"/>
                <a:ea typeface="Times New Roman" panose="02020603050405020304"/>
              </a:rPr>
              <a:t>碘水</a:t>
            </a:r>
            <a:r>
              <a:rPr lang="en-US" altLang="zh-CN" sz="2000">
                <a:latin typeface="Times New Roman" panose="02020603050405020304"/>
                <a:ea typeface="Times New Roman" panose="02020603050405020304"/>
              </a:rPr>
              <a:t>。</a:t>
            </a:r>
            <a:endParaRPr lang="en-US" altLang="zh-CN" sz="2000">
              <a:latin typeface="Times New Roman" panose="02020603050405020304"/>
              <a:ea typeface="Times New Roman" panose="02020603050405020304"/>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2.2</a:t>
            </a:r>
            <a:r>
              <a:rPr lang="zh-CN" altLang="en-US"/>
              <a:t>教材实验中的小知识点</a:t>
            </a:r>
            <a:endParaRPr lang="zh-CN" altLang="en-US"/>
          </a:p>
        </p:txBody>
      </p:sp>
      <p:sp>
        <p:nvSpPr>
          <p:cNvPr id="3" name="内容占位符 2"/>
          <p:cNvSpPr>
            <a:spLocks noGrp="1"/>
          </p:cNvSpPr>
          <p:nvPr>
            <p:ph idx="1"/>
          </p:nvPr>
        </p:nvSpPr>
        <p:spPr>
          <a:xfrm>
            <a:off x="695960" y="1118235"/>
            <a:ext cx="10800080" cy="644525"/>
          </a:xfrm>
        </p:spPr>
        <p:txBody>
          <a:bodyPr anchor="ctr" anchorCtr="0"/>
          <a:lstStyle/>
          <a:p>
            <a:pPr>
              <a:lnSpc>
                <a:spcPct val="100000"/>
              </a:lnSpc>
            </a:pPr>
            <a:r>
              <a:rPr lang="zh-CN" altLang="en-US">
                <a:solidFill>
                  <a:srgbClr val="7030A0"/>
                </a:solidFill>
              </a:rPr>
              <a:t>选择性必修</a:t>
            </a:r>
            <a:r>
              <a:rPr lang="en-US" altLang="zh-CN">
                <a:solidFill>
                  <a:srgbClr val="7030A0"/>
                </a:solidFill>
              </a:rPr>
              <a:t>1:</a:t>
            </a:r>
            <a:endParaRPr lang="en-US" altLang="zh-CN">
              <a:solidFill>
                <a:srgbClr val="7030A0"/>
              </a:solidFill>
            </a:endParaRPr>
          </a:p>
        </p:txBody>
      </p:sp>
      <p:sp>
        <p:nvSpPr>
          <p:cNvPr id="5" name="文本框 4"/>
          <p:cNvSpPr txBox="1"/>
          <p:nvPr/>
        </p:nvSpPr>
        <p:spPr>
          <a:xfrm>
            <a:off x="695960" y="1800543"/>
            <a:ext cx="5080000" cy="398780"/>
          </a:xfrm>
          <a:prstGeom prst="rect">
            <a:avLst/>
          </a:prstGeom>
        </p:spPr>
        <p:txBody>
          <a:bodyPr>
            <a:spAutoFit/>
          </a:bodyPr>
          <a:lstStyle/>
          <a:p>
            <a:pPr marL="0" indent="0" algn="just" defTabSz="266700">
              <a:spcBef>
                <a:spcPct val="0"/>
              </a:spcBef>
              <a:spcAft>
                <a:spcPct val="0"/>
              </a:spcAft>
            </a:pPr>
            <a:r>
              <a:rPr lang="zh-CN" altLang="en-US" sz="2000">
                <a:latin typeface="Times New Roman" panose="02020603050405020304"/>
                <a:ea typeface="宋体" pitchFamily="2" charset="-122"/>
              </a:rPr>
              <a:t>中和反应反应热的测定</a:t>
            </a:r>
            <a:endParaRPr lang="zh-CN" altLang="en-US" sz="2000">
              <a:latin typeface="Times New Roman" panose="02020603050405020304"/>
              <a:ea typeface="宋体" pitchFamily="2" charset="-122"/>
            </a:endParaRPr>
          </a:p>
        </p:txBody>
      </p:sp>
      <p:pic>
        <p:nvPicPr>
          <p:cNvPr id="9" name="图片 8" descr="/Users/xiaochaoyang/Library/Containers/com.kingsoft.wpsoffice.mac/Data/tmp/photoeditapp/20250520200756/temp.pngtemp"/>
          <p:cNvPicPr>
            <a:picLocks noChangeAspect="1"/>
          </p:cNvPicPr>
          <p:nvPr/>
        </p:nvPicPr>
        <p:blipFill>
          <a:blip r:embed="rId1"/>
          <a:stretch>
            <a:fillRect/>
          </a:stretch>
        </p:blipFill>
        <p:spPr>
          <a:xfrm>
            <a:off x="1753870" y="2541270"/>
            <a:ext cx="2133600" cy="2781300"/>
          </a:xfrm>
          <a:prstGeom prst="rect">
            <a:avLst/>
          </a:prstGeom>
        </p:spPr>
      </p:pic>
      <p:cxnSp>
        <p:nvCxnSpPr>
          <p:cNvPr id="11" name="直接箭头连接符 10"/>
          <p:cNvCxnSpPr>
            <a:endCxn id="13" idx="1"/>
          </p:cNvCxnSpPr>
          <p:nvPr/>
        </p:nvCxnSpPr>
        <p:spPr>
          <a:xfrm flipV="1">
            <a:off x="3887470" y="2978785"/>
            <a:ext cx="1171575" cy="953135"/>
          </a:xfrm>
          <a:prstGeom prst="straightConnector1">
            <a:avLst/>
          </a:prstGeom>
          <a:ln w="25400">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a:endCxn id="14" idx="1"/>
          </p:cNvCxnSpPr>
          <p:nvPr/>
        </p:nvCxnSpPr>
        <p:spPr>
          <a:xfrm>
            <a:off x="3933825" y="3909695"/>
            <a:ext cx="1125220" cy="695325"/>
          </a:xfrm>
          <a:prstGeom prst="straightConnector1">
            <a:avLst/>
          </a:prstGeom>
          <a:ln w="25400">
            <a:tailEnd type="arrow"/>
          </a:ln>
        </p:spPr>
        <p:style>
          <a:lnRef idx="2">
            <a:schemeClr val="accent1"/>
          </a:lnRef>
          <a:fillRef idx="0">
            <a:srgbClr val="FFFFFF"/>
          </a:fillRef>
          <a:effectRef idx="0">
            <a:srgbClr val="FFFFFF"/>
          </a:effectRef>
          <a:fontRef idx="minor">
            <a:schemeClr val="tx1"/>
          </a:fontRef>
        </p:style>
      </p:cxnSp>
      <p:sp>
        <p:nvSpPr>
          <p:cNvPr id="13" name="文本框 12"/>
          <p:cNvSpPr txBox="1"/>
          <p:nvPr/>
        </p:nvSpPr>
        <p:spPr>
          <a:xfrm>
            <a:off x="5059045" y="2717800"/>
            <a:ext cx="1036955" cy="521970"/>
          </a:xfrm>
          <a:prstGeom prst="rect">
            <a:avLst/>
          </a:prstGeom>
          <a:noFill/>
        </p:spPr>
        <p:txBody>
          <a:bodyPr wrap="square" rtlCol="0">
            <a:spAutoFit/>
          </a:bodyPr>
          <a:lstStyle/>
          <a:p>
            <a:pPr algn="ctr"/>
            <a:r>
              <a:rPr lang="zh-CN" altLang="en-US" sz="2800" b="1">
                <a:solidFill>
                  <a:schemeClr val="accent2">
                    <a:lumMod val="75000"/>
                  </a:schemeClr>
                </a:solidFill>
              </a:rPr>
              <a:t>保温</a:t>
            </a:r>
            <a:endParaRPr lang="zh-CN" altLang="en-US" sz="2800" b="1">
              <a:solidFill>
                <a:schemeClr val="accent2">
                  <a:lumMod val="75000"/>
                </a:schemeClr>
              </a:solidFill>
            </a:endParaRPr>
          </a:p>
        </p:txBody>
      </p:sp>
      <p:sp>
        <p:nvSpPr>
          <p:cNvPr id="14" name="文本框 13"/>
          <p:cNvSpPr txBox="1"/>
          <p:nvPr/>
        </p:nvSpPr>
        <p:spPr>
          <a:xfrm>
            <a:off x="5059045" y="4128135"/>
            <a:ext cx="1036955" cy="953135"/>
          </a:xfrm>
          <a:prstGeom prst="rect">
            <a:avLst/>
          </a:prstGeom>
          <a:noFill/>
        </p:spPr>
        <p:txBody>
          <a:bodyPr wrap="square" rtlCol="0">
            <a:spAutoFit/>
          </a:bodyPr>
          <a:lstStyle/>
          <a:p>
            <a:pPr algn="ctr"/>
            <a:r>
              <a:rPr lang="zh-CN" altLang="en-US" sz="2800" b="1">
                <a:solidFill>
                  <a:schemeClr val="accent2">
                    <a:lumMod val="75000"/>
                  </a:schemeClr>
                </a:solidFill>
              </a:rPr>
              <a:t>反应完全</a:t>
            </a:r>
            <a:endParaRPr lang="zh-CN" altLang="en-US" sz="2800" b="1">
              <a:solidFill>
                <a:schemeClr val="accent2">
                  <a:lumMod val="75000"/>
                </a:schemeClr>
              </a:solidFill>
            </a:endParaRPr>
          </a:p>
        </p:txBody>
      </p:sp>
      <p:sp>
        <p:nvSpPr>
          <p:cNvPr id="15" name="文本框 14"/>
          <p:cNvSpPr txBox="1"/>
          <p:nvPr/>
        </p:nvSpPr>
        <p:spPr>
          <a:xfrm>
            <a:off x="6648450" y="2377440"/>
            <a:ext cx="4064000" cy="460375"/>
          </a:xfrm>
          <a:prstGeom prst="rect">
            <a:avLst/>
          </a:prstGeom>
          <a:noFill/>
        </p:spPr>
        <p:txBody>
          <a:bodyPr wrap="square" rtlCol="0">
            <a:spAutoFit/>
          </a:bodyPr>
          <a:lstStyle/>
          <a:p>
            <a:r>
              <a:rPr lang="zh-CN" altLang="en-US" sz="2400"/>
              <a:t>保温材料与管口一平齐</a:t>
            </a:r>
            <a:endParaRPr lang="zh-CN" altLang="en-US" sz="2400"/>
          </a:p>
        </p:txBody>
      </p:sp>
      <p:sp>
        <p:nvSpPr>
          <p:cNvPr id="16" name="文本框 15"/>
          <p:cNvSpPr txBox="1"/>
          <p:nvPr/>
        </p:nvSpPr>
        <p:spPr>
          <a:xfrm>
            <a:off x="6648450" y="2899410"/>
            <a:ext cx="4064000" cy="460375"/>
          </a:xfrm>
          <a:prstGeom prst="rect">
            <a:avLst/>
          </a:prstGeom>
          <a:noFill/>
        </p:spPr>
        <p:txBody>
          <a:bodyPr wrap="square" rtlCol="0">
            <a:spAutoFit/>
          </a:bodyPr>
          <a:lstStyle/>
          <a:p>
            <a:r>
              <a:rPr lang="zh-CN" altLang="en-US" sz="2400"/>
              <a:t>搅拌要用玻璃搅拌器</a:t>
            </a:r>
            <a:endParaRPr lang="zh-CN" altLang="en-US" sz="2400"/>
          </a:p>
        </p:txBody>
      </p:sp>
      <p:sp>
        <p:nvSpPr>
          <p:cNvPr id="17" name="文本框 16"/>
          <p:cNvSpPr txBox="1"/>
          <p:nvPr/>
        </p:nvSpPr>
        <p:spPr>
          <a:xfrm>
            <a:off x="6648450" y="4376420"/>
            <a:ext cx="4064000" cy="460375"/>
          </a:xfrm>
          <a:prstGeom prst="rect">
            <a:avLst/>
          </a:prstGeom>
          <a:noFill/>
        </p:spPr>
        <p:txBody>
          <a:bodyPr wrap="square" rtlCol="0">
            <a:spAutoFit/>
          </a:bodyPr>
          <a:lstStyle/>
          <a:p>
            <a:r>
              <a:rPr lang="zh-CN" altLang="en-US" sz="2400"/>
              <a:t>碱过量</a:t>
            </a:r>
            <a:endParaRPr lang="zh-CN" altLang="en-US" sz="2400"/>
          </a:p>
        </p:txBody>
      </p:sp>
    </p:spTree>
    <p:custDataLst>
      <p:tags r:id="rId2"/>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2.2</a:t>
            </a:r>
            <a:r>
              <a:rPr lang="zh-CN" altLang="en-US">
                <a:sym typeface="+mn-ea"/>
              </a:rPr>
              <a:t>教材实验中的小知识点</a:t>
            </a:r>
            <a:endParaRPr lang="zh-CN" altLang="en-US"/>
          </a:p>
        </p:txBody>
      </p:sp>
      <p:sp>
        <p:nvSpPr>
          <p:cNvPr id="13" name="文本框 12"/>
          <p:cNvSpPr txBox="1"/>
          <p:nvPr/>
        </p:nvSpPr>
        <p:spPr>
          <a:xfrm>
            <a:off x="695960" y="1351915"/>
            <a:ext cx="5226685" cy="521970"/>
          </a:xfrm>
          <a:prstGeom prst="rect">
            <a:avLst/>
          </a:prstGeom>
          <a:noFill/>
        </p:spPr>
        <p:txBody>
          <a:bodyPr wrap="square" rtlCol="0">
            <a:spAutoFit/>
          </a:bodyPr>
          <a:lstStyle/>
          <a:p>
            <a:r>
              <a:rPr lang="zh-CN" altLang="en-US" sz="2800"/>
              <a:t>选择性必修</a:t>
            </a:r>
            <a:r>
              <a:rPr lang="en-US" altLang="zh-CN" sz="2800"/>
              <a:t>3——</a:t>
            </a:r>
            <a:r>
              <a:rPr lang="zh-CN" altLang="en-US" sz="2800"/>
              <a:t>乙炔性质验证</a:t>
            </a:r>
            <a:endParaRPr lang="zh-CN" altLang="en-US" sz="2800"/>
          </a:p>
        </p:txBody>
      </p:sp>
      <p:pic>
        <p:nvPicPr>
          <p:cNvPr id="14" name="图片 13" descr="截屏2025-05-20 21.33.43"/>
          <p:cNvPicPr>
            <a:picLocks noChangeAspect="1"/>
          </p:cNvPicPr>
          <p:nvPr/>
        </p:nvPicPr>
        <p:blipFill>
          <a:blip r:embed="rId1"/>
          <a:srcRect l="3851" t="7876" r="2713" b="1902"/>
          <a:stretch>
            <a:fillRect/>
          </a:stretch>
        </p:blipFill>
        <p:spPr>
          <a:xfrm>
            <a:off x="695960" y="2145665"/>
            <a:ext cx="3877310" cy="3893820"/>
          </a:xfrm>
          <a:prstGeom prst="rect">
            <a:avLst/>
          </a:prstGeom>
        </p:spPr>
      </p:pic>
      <p:sp>
        <p:nvSpPr>
          <p:cNvPr id="3" name="文本框 2"/>
          <p:cNvSpPr txBox="1"/>
          <p:nvPr/>
        </p:nvSpPr>
        <p:spPr>
          <a:xfrm>
            <a:off x="5198110" y="2242185"/>
            <a:ext cx="6095365" cy="1014730"/>
          </a:xfrm>
          <a:prstGeom prst="rect">
            <a:avLst/>
          </a:prstGeom>
          <a:noFill/>
        </p:spPr>
        <p:txBody>
          <a:bodyPr wrap="square" rtlCol="0">
            <a:spAutoFit/>
          </a:bodyPr>
          <a:lstStyle/>
          <a:p>
            <a:pPr>
              <a:lnSpc>
                <a:spcPct val="150000"/>
              </a:lnSpc>
            </a:pPr>
            <a:r>
              <a:rPr lang="en-US" altLang="zh-CN" sz="2000" b="1">
                <a:solidFill>
                  <a:schemeClr val="accent6"/>
                </a:solidFill>
                <a:uFillTx/>
                <a:latin typeface="Times New Roman" panose="02020603050405020304" charset="0"/>
                <a:ea typeface="宋体" pitchFamily="2" charset="-122"/>
                <a:cs typeface="宋体" pitchFamily="2" charset="-122"/>
              </a:rPr>
              <a:t>1.</a:t>
            </a:r>
            <a:r>
              <a:rPr lang="zh-CN" altLang="en-US" sz="2000" b="1">
                <a:solidFill>
                  <a:schemeClr val="accent6"/>
                </a:solidFill>
                <a:uFillTx/>
                <a:latin typeface="Times New Roman" panose="02020603050405020304" charset="0"/>
                <a:ea typeface="宋体" pitchFamily="2" charset="-122"/>
                <a:cs typeface="宋体" pitchFamily="2" charset="-122"/>
              </a:rPr>
              <a:t>电石与水反应非常剧烈，为了减小其反应速率，可用饱和氯化钠溶液代替水作反应试剂。</a:t>
            </a:r>
            <a:endParaRPr lang="zh-CN" altLang="en-US" sz="2000" b="1">
              <a:solidFill>
                <a:schemeClr val="accent6"/>
              </a:solidFill>
              <a:uFillTx/>
              <a:latin typeface="Times New Roman" panose="02020603050405020304" charset="0"/>
              <a:ea typeface="宋体" pitchFamily="2" charset="-122"/>
              <a:cs typeface="宋体" pitchFamily="2" charset="-122"/>
            </a:endParaRPr>
          </a:p>
        </p:txBody>
      </p:sp>
      <p:sp>
        <p:nvSpPr>
          <p:cNvPr id="15" name="文本框 14"/>
          <p:cNvSpPr txBox="1"/>
          <p:nvPr/>
        </p:nvSpPr>
        <p:spPr>
          <a:xfrm>
            <a:off x="5198110" y="3324860"/>
            <a:ext cx="6096000" cy="1476375"/>
          </a:xfrm>
          <a:prstGeom prst="rect">
            <a:avLst/>
          </a:prstGeom>
          <a:noFill/>
        </p:spPr>
        <p:txBody>
          <a:bodyPr wrap="square" rtlCol="0" anchor="t">
            <a:spAutoFit/>
          </a:bodyPr>
          <a:lstStyle/>
          <a:p>
            <a:pPr lvl="0" algn="l">
              <a:lnSpc>
                <a:spcPct val="150000"/>
              </a:lnSpc>
              <a:buClrTx/>
              <a:buSzTx/>
              <a:buFontTx/>
            </a:pPr>
            <a:r>
              <a:rPr lang="en-US" altLang="zh-CN" sz="2000" b="1">
                <a:solidFill>
                  <a:schemeClr val="accent6"/>
                </a:solidFill>
                <a:uFillTx/>
                <a:latin typeface="Times New Roman" panose="02020603050405020304" charset="0"/>
                <a:ea typeface="宋体" pitchFamily="2" charset="-122"/>
                <a:cs typeface="宋体" pitchFamily="2" charset="-122"/>
                <a:sym typeface="+mn-ea"/>
              </a:rPr>
              <a:t>2.反应制得的乙炔中通常会含有硫化氢等杂质气体，可用硫酸铜溶液吸收，以防止其干扰探究乙炔化学性质的实验。</a:t>
            </a:r>
            <a:endParaRPr lang="en-US" altLang="zh-CN" sz="2000" b="1">
              <a:solidFill>
                <a:schemeClr val="accent6"/>
              </a:solidFill>
              <a:uFillTx/>
              <a:latin typeface="Times New Roman" panose="02020603050405020304" charset="0"/>
              <a:ea typeface="宋体" pitchFamily="2" charset="-122"/>
              <a:cs typeface="宋体" pitchFamily="2" charset="-122"/>
              <a:sym typeface="+mn-ea"/>
            </a:endParaRPr>
          </a:p>
        </p:txBody>
      </p:sp>
      <p:sp>
        <p:nvSpPr>
          <p:cNvPr id="16" name="文本框 15"/>
          <p:cNvSpPr txBox="1"/>
          <p:nvPr/>
        </p:nvSpPr>
        <p:spPr>
          <a:xfrm>
            <a:off x="5198110" y="4883785"/>
            <a:ext cx="7089775" cy="553085"/>
          </a:xfrm>
          <a:prstGeom prst="rect">
            <a:avLst/>
          </a:prstGeom>
          <a:noFill/>
        </p:spPr>
        <p:txBody>
          <a:bodyPr wrap="square" rtlCol="0" anchor="t">
            <a:spAutoFit/>
          </a:bodyPr>
          <a:lstStyle/>
          <a:p>
            <a:pPr lvl="0" algn="l">
              <a:lnSpc>
                <a:spcPct val="150000"/>
              </a:lnSpc>
              <a:buClrTx/>
              <a:buSzTx/>
              <a:buFontTx/>
            </a:pPr>
            <a:r>
              <a:rPr lang="en-US" altLang="zh-CN" sz="2000" b="1">
                <a:solidFill>
                  <a:schemeClr val="accent6"/>
                </a:solidFill>
                <a:uFillTx/>
                <a:latin typeface="Times New Roman" panose="02020603050405020304" charset="0"/>
                <a:ea typeface="宋体" pitchFamily="2" charset="-122"/>
                <a:cs typeface="宋体" pitchFamily="2" charset="-122"/>
                <a:sym typeface="+mn-ea"/>
              </a:rPr>
              <a:t>3.乙炔属于可燃性气体，点燃前要检验纯度，防止爆炸。</a:t>
            </a:r>
            <a:endParaRPr lang="en-US" altLang="zh-CN" sz="2000" b="1">
              <a:solidFill>
                <a:schemeClr val="accent6"/>
              </a:solidFill>
              <a:uFillTx/>
              <a:latin typeface="Times New Roman" panose="02020603050405020304" charset="0"/>
              <a:ea typeface="宋体" pitchFamily="2" charset="-122"/>
              <a:cs typeface="宋体" pitchFamily="2"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2.2</a:t>
            </a:r>
            <a:r>
              <a:rPr lang="zh-CN" altLang="en-US">
                <a:sym typeface="+mn-ea"/>
              </a:rPr>
              <a:t>教材实验中的小知识点</a:t>
            </a:r>
            <a:endParaRPr lang="zh-CN" altLang="en-US"/>
          </a:p>
        </p:txBody>
      </p:sp>
      <p:pic>
        <p:nvPicPr>
          <p:cNvPr id="4" name="图片 3" descr="截屏2025-05-20 21.20.42"/>
          <p:cNvPicPr>
            <a:picLocks noChangeAspect="1"/>
          </p:cNvPicPr>
          <p:nvPr/>
        </p:nvPicPr>
        <p:blipFill>
          <a:blip r:embed="rId1"/>
          <a:stretch>
            <a:fillRect/>
          </a:stretch>
        </p:blipFill>
        <p:spPr>
          <a:xfrm>
            <a:off x="514985" y="2027555"/>
            <a:ext cx="7236460" cy="2802890"/>
          </a:xfrm>
          <a:prstGeom prst="rect">
            <a:avLst/>
          </a:prstGeom>
        </p:spPr>
      </p:pic>
      <p:cxnSp>
        <p:nvCxnSpPr>
          <p:cNvPr id="5" name="直接箭头连接符 4"/>
          <p:cNvCxnSpPr/>
          <p:nvPr/>
        </p:nvCxnSpPr>
        <p:spPr>
          <a:xfrm>
            <a:off x="7751445" y="3248660"/>
            <a:ext cx="560070" cy="0"/>
          </a:xfrm>
          <a:prstGeom prst="straightConnector1">
            <a:avLst/>
          </a:prstGeom>
          <a:ln w="25400">
            <a:tailEnd type="arrow"/>
          </a:ln>
        </p:spPr>
        <p:style>
          <a:lnRef idx="2">
            <a:schemeClr val="accent1"/>
          </a:lnRef>
          <a:fillRef idx="0">
            <a:srgbClr val="FFFFFF"/>
          </a:fillRef>
          <a:effectRef idx="0">
            <a:srgbClr val="FFFFFF"/>
          </a:effectRef>
          <a:fontRef idx="minor">
            <a:schemeClr val="tx1"/>
          </a:fontRef>
        </p:style>
      </p:cxnSp>
      <p:sp>
        <p:nvSpPr>
          <p:cNvPr id="6" name="文本框 5"/>
          <p:cNvSpPr txBox="1"/>
          <p:nvPr/>
        </p:nvSpPr>
        <p:spPr>
          <a:xfrm>
            <a:off x="10339705" y="2772410"/>
            <a:ext cx="1249045" cy="953135"/>
          </a:xfrm>
          <a:prstGeom prst="rect">
            <a:avLst/>
          </a:prstGeom>
          <a:noFill/>
        </p:spPr>
        <p:txBody>
          <a:bodyPr wrap="square" rtlCol="0">
            <a:spAutoFit/>
          </a:bodyPr>
          <a:lstStyle/>
          <a:p>
            <a:pPr algn="ctr"/>
            <a:r>
              <a:rPr lang="zh-CN" altLang="en-US" sz="2800"/>
              <a:t>洗涤干燥</a:t>
            </a:r>
            <a:endParaRPr lang="zh-CN" altLang="en-US" sz="2800"/>
          </a:p>
        </p:txBody>
      </p:sp>
      <p:sp>
        <p:nvSpPr>
          <p:cNvPr id="7" name="文本框 6"/>
          <p:cNvSpPr txBox="1"/>
          <p:nvPr/>
        </p:nvSpPr>
        <p:spPr>
          <a:xfrm>
            <a:off x="514985" y="4944110"/>
            <a:ext cx="2096770" cy="1076325"/>
          </a:xfrm>
          <a:prstGeom prst="rect">
            <a:avLst/>
          </a:prstGeom>
          <a:noFill/>
        </p:spPr>
        <p:txBody>
          <a:bodyPr wrap="square" rtlCol="0">
            <a:spAutoFit/>
          </a:bodyPr>
          <a:lstStyle/>
          <a:p>
            <a:pPr algn="ctr"/>
            <a:r>
              <a:rPr lang="zh-CN" altLang="en-US" sz="3200">
                <a:solidFill>
                  <a:srgbClr val="7030A0"/>
                </a:solidFill>
              </a:rPr>
              <a:t>形成热的饱和溶液</a:t>
            </a:r>
            <a:endParaRPr lang="zh-CN" altLang="en-US" sz="3200">
              <a:solidFill>
                <a:srgbClr val="7030A0"/>
              </a:solidFill>
            </a:endParaRPr>
          </a:p>
        </p:txBody>
      </p:sp>
      <p:sp>
        <p:nvSpPr>
          <p:cNvPr id="8" name="文本框 7"/>
          <p:cNvSpPr txBox="1"/>
          <p:nvPr/>
        </p:nvSpPr>
        <p:spPr>
          <a:xfrm>
            <a:off x="3084830" y="4944110"/>
            <a:ext cx="1867535" cy="1076325"/>
          </a:xfrm>
          <a:prstGeom prst="rect">
            <a:avLst/>
          </a:prstGeom>
          <a:noFill/>
        </p:spPr>
        <p:txBody>
          <a:bodyPr wrap="square" rtlCol="0">
            <a:spAutoFit/>
          </a:bodyPr>
          <a:lstStyle/>
          <a:p>
            <a:pPr algn="ctr"/>
            <a:r>
              <a:rPr lang="zh-CN" altLang="en-US" sz="3200">
                <a:solidFill>
                  <a:srgbClr val="7030A0"/>
                </a:solidFill>
              </a:rPr>
              <a:t>去掉不溶性杂质</a:t>
            </a:r>
            <a:endParaRPr lang="zh-CN" altLang="en-US" sz="3200">
              <a:solidFill>
                <a:srgbClr val="7030A0"/>
              </a:solidFill>
            </a:endParaRPr>
          </a:p>
        </p:txBody>
      </p:sp>
      <p:sp>
        <p:nvSpPr>
          <p:cNvPr id="9" name="文本框 8"/>
          <p:cNvSpPr txBox="1"/>
          <p:nvPr/>
        </p:nvSpPr>
        <p:spPr>
          <a:xfrm>
            <a:off x="6096000" y="5073650"/>
            <a:ext cx="3275330" cy="583565"/>
          </a:xfrm>
          <a:prstGeom prst="rect">
            <a:avLst/>
          </a:prstGeom>
          <a:noFill/>
        </p:spPr>
        <p:txBody>
          <a:bodyPr wrap="square" rtlCol="0">
            <a:spAutoFit/>
          </a:bodyPr>
          <a:lstStyle/>
          <a:p>
            <a:pPr algn="ctr"/>
            <a:r>
              <a:rPr lang="zh-CN" altLang="en-US" sz="3200">
                <a:solidFill>
                  <a:srgbClr val="7030A0"/>
                </a:solidFill>
              </a:rPr>
              <a:t>去掉不溶性杂质</a:t>
            </a:r>
            <a:endParaRPr lang="zh-CN" altLang="en-US" sz="3200">
              <a:solidFill>
                <a:srgbClr val="7030A0"/>
              </a:solidFill>
            </a:endParaRPr>
          </a:p>
        </p:txBody>
      </p:sp>
      <p:sp>
        <p:nvSpPr>
          <p:cNvPr id="10" name="文本框 9"/>
          <p:cNvSpPr txBox="1"/>
          <p:nvPr/>
        </p:nvSpPr>
        <p:spPr>
          <a:xfrm>
            <a:off x="8700770" y="2988310"/>
            <a:ext cx="1249045" cy="521970"/>
          </a:xfrm>
          <a:prstGeom prst="rect">
            <a:avLst/>
          </a:prstGeom>
          <a:noFill/>
        </p:spPr>
        <p:txBody>
          <a:bodyPr wrap="square" rtlCol="0">
            <a:spAutoFit/>
          </a:bodyPr>
          <a:lstStyle/>
          <a:p>
            <a:pPr algn="ctr"/>
            <a:r>
              <a:rPr lang="zh-CN" altLang="en-US" sz="2800"/>
              <a:t>过滤</a:t>
            </a:r>
            <a:endParaRPr lang="zh-CN" altLang="en-US" sz="2800"/>
          </a:p>
        </p:txBody>
      </p:sp>
      <p:cxnSp>
        <p:nvCxnSpPr>
          <p:cNvPr id="11" name="直接箭头连接符 10"/>
          <p:cNvCxnSpPr/>
          <p:nvPr/>
        </p:nvCxnSpPr>
        <p:spPr>
          <a:xfrm>
            <a:off x="9779635" y="3248660"/>
            <a:ext cx="560070" cy="0"/>
          </a:xfrm>
          <a:prstGeom prst="straightConnector1">
            <a:avLst/>
          </a:prstGeom>
          <a:ln w="25400">
            <a:tailEnd type="arrow"/>
          </a:ln>
        </p:spPr>
        <p:style>
          <a:lnRef idx="2">
            <a:schemeClr val="accent1"/>
          </a:lnRef>
          <a:fillRef idx="0">
            <a:srgbClr val="FFFFFF"/>
          </a:fillRef>
          <a:effectRef idx="0">
            <a:srgbClr val="FFFFFF"/>
          </a:effectRef>
          <a:fontRef idx="minor">
            <a:schemeClr val="tx1"/>
          </a:fontRef>
        </p:style>
      </p:cxnSp>
      <p:sp>
        <p:nvSpPr>
          <p:cNvPr id="12" name="文本框 11"/>
          <p:cNvSpPr txBox="1"/>
          <p:nvPr/>
        </p:nvSpPr>
        <p:spPr>
          <a:xfrm>
            <a:off x="10339705" y="4944110"/>
            <a:ext cx="1437640" cy="1076325"/>
          </a:xfrm>
          <a:prstGeom prst="rect">
            <a:avLst/>
          </a:prstGeom>
          <a:noFill/>
        </p:spPr>
        <p:txBody>
          <a:bodyPr wrap="square" rtlCol="0">
            <a:spAutoFit/>
          </a:bodyPr>
          <a:lstStyle/>
          <a:p>
            <a:pPr algn="ctr"/>
            <a:r>
              <a:rPr lang="zh-CN" altLang="en-US" sz="3200">
                <a:solidFill>
                  <a:srgbClr val="7030A0"/>
                </a:solidFill>
              </a:rPr>
              <a:t>去掉残留杂质</a:t>
            </a:r>
            <a:endParaRPr lang="zh-CN" altLang="en-US" sz="3200">
              <a:solidFill>
                <a:srgbClr val="7030A0"/>
              </a:solidFill>
            </a:endParaRPr>
          </a:p>
        </p:txBody>
      </p:sp>
      <p:sp>
        <p:nvSpPr>
          <p:cNvPr id="13" name="文本框 12"/>
          <p:cNvSpPr txBox="1"/>
          <p:nvPr/>
        </p:nvSpPr>
        <p:spPr>
          <a:xfrm>
            <a:off x="695960" y="1351915"/>
            <a:ext cx="4064000" cy="521970"/>
          </a:xfrm>
          <a:prstGeom prst="rect">
            <a:avLst/>
          </a:prstGeom>
          <a:noFill/>
        </p:spPr>
        <p:txBody>
          <a:bodyPr wrap="square" rtlCol="0">
            <a:spAutoFit/>
          </a:bodyPr>
          <a:lstStyle/>
          <a:p>
            <a:r>
              <a:rPr lang="zh-CN" altLang="en-US" sz="2800"/>
              <a:t>选择性必修</a:t>
            </a:r>
            <a:r>
              <a:rPr lang="en-US" altLang="zh-CN" sz="2800"/>
              <a:t>3——</a:t>
            </a:r>
            <a:r>
              <a:rPr lang="zh-CN" altLang="en-US" sz="2800"/>
              <a:t>重结晶</a:t>
            </a:r>
            <a:endParaRPr lang="zh-CN" altLang="en-US" sz="280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2.3</a:t>
            </a:r>
            <a:r>
              <a:rPr lang="zh-CN" altLang="en-US"/>
              <a:t>探究实验</a:t>
            </a:r>
            <a:endParaRPr lang="zh-CN" altLang="en-US"/>
          </a:p>
        </p:txBody>
      </p:sp>
      <p:sp>
        <p:nvSpPr>
          <p:cNvPr id="3" name="内容占位符 2"/>
          <p:cNvSpPr>
            <a:spLocks noGrp="1"/>
          </p:cNvSpPr>
          <p:nvPr>
            <p:ph idx="1"/>
          </p:nvPr>
        </p:nvSpPr>
        <p:spPr>
          <a:xfrm>
            <a:off x="695960" y="1118235"/>
            <a:ext cx="10800080" cy="644525"/>
          </a:xfrm>
        </p:spPr>
        <p:txBody>
          <a:bodyPr anchor="ctr" anchorCtr="0"/>
          <a:lstStyle/>
          <a:p>
            <a:pPr>
              <a:lnSpc>
                <a:spcPct val="100000"/>
              </a:lnSpc>
            </a:pPr>
            <a:r>
              <a:rPr lang="zh-CN" altLang="en-US" b="1">
                <a:solidFill>
                  <a:srgbClr val="7030A0"/>
                </a:solidFill>
                <a:latin typeface="Times New Roman" panose="02020603050405020304"/>
                <a:ea typeface="宋体" pitchFamily="2" charset="-122"/>
              </a:rPr>
              <a:t>原型1：</a:t>
            </a:r>
            <a:r>
              <a:rPr lang="zh-CN" altLang="en-US" b="1">
                <a:solidFill>
                  <a:srgbClr val="7030A0"/>
                </a:solidFill>
                <a:latin typeface="Times New Roman" panose="02020603050405020304"/>
                <a:ea typeface="宋体" pitchFamily="2" charset="-122"/>
                <a:sym typeface="+mn-ea"/>
              </a:rPr>
              <a:t>浓度对化学平衡的影响</a:t>
            </a:r>
            <a:endParaRPr lang="zh-CN" altLang="en-US" b="1">
              <a:solidFill>
                <a:srgbClr val="7030A0"/>
              </a:solidFill>
              <a:latin typeface="Times New Roman" panose="02020603050405020304"/>
              <a:ea typeface="宋体" pitchFamily="2" charset="-122"/>
              <a:sym typeface="+mn-ea"/>
            </a:endParaRPr>
          </a:p>
        </p:txBody>
      </p:sp>
      <p:sp>
        <p:nvSpPr>
          <p:cNvPr id="4" name="文本框 3"/>
          <p:cNvSpPr txBox="1"/>
          <p:nvPr/>
        </p:nvSpPr>
        <p:spPr>
          <a:xfrm>
            <a:off x="695960" y="1800860"/>
            <a:ext cx="5726430" cy="3784600"/>
          </a:xfrm>
          <a:prstGeom prst="rect">
            <a:avLst/>
          </a:prstGeom>
        </p:spPr>
        <p:txBody>
          <a:bodyPr wrap="square">
            <a:spAutoFit/>
          </a:bodyPr>
          <a:lstStyle/>
          <a:p>
            <a:pPr marL="0" indent="0" algn="just" defTabSz="266700">
              <a:lnSpc>
                <a:spcPct val="150000"/>
              </a:lnSpc>
              <a:spcBef>
                <a:spcPct val="0"/>
              </a:spcBef>
              <a:spcAft>
                <a:spcPct val="0"/>
              </a:spcAft>
              <a:tabLst>
                <a:tab pos="784860" algn="l"/>
              </a:tabLst>
            </a:pPr>
            <a:r>
              <a:rPr lang="en-US" altLang="zh-CN" sz="2000">
                <a:latin typeface="Times New Roman" panose="02020603050405020304"/>
                <a:ea typeface="Times New Roman" panose="02020603050405020304"/>
              </a:rPr>
              <a:t>1.FeCl</a:t>
            </a:r>
            <a:r>
              <a:rPr lang="en-US" altLang="zh-CN" sz="2000" baseline="-25000">
                <a:latin typeface="Times New Roman" panose="02020603050405020304"/>
                <a:ea typeface="Times New Roman" panose="02020603050405020304"/>
              </a:rPr>
              <a:t>3</a:t>
            </a:r>
            <a:r>
              <a:rPr lang="zh-CN" altLang="en-US" sz="2000">
                <a:latin typeface="Times New Roman" panose="02020603050405020304"/>
                <a:ea typeface="宋体" pitchFamily="2" charset="-122"/>
              </a:rPr>
              <a:t>溶液与</a:t>
            </a:r>
            <a:r>
              <a:rPr lang="en-US" altLang="zh-CN" sz="2000">
                <a:latin typeface="Times New Roman" panose="02020603050405020304"/>
                <a:ea typeface="Times New Roman" panose="02020603050405020304"/>
              </a:rPr>
              <a:t>KSCN</a:t>
            </a:r>
            <a:r>
              <a:rPr lang="zh-CN" altLang="en-US" sz="2000">
                <a:latin typeface="Times New Roman" panose="02020603050405020304"/>
                <a:ea typeface="宋体" pitchFamily="2" charset="-122"/>
              </a:rPr>
              <a:t>溶液的反应</a:t>
            </a:r>
            <a:endParaRPr lang="zh-CN" altLang="en-US" sz="2000">
              <a:latin typeface="Times New Roman" panose="02020603050405020304"/>
              <a:ea typeface="宋体" pitchFamily="2" charset="-122"/>
            </a:endParaRPr>
          </a:p>
          <a:p>
            <a:pPr marL="0" indent="0" algn="just" defTabSz="266700">
              <a:lnSpc>
                <a:spcPct val="150000"/>
              </a:lnSpc>
              <a:spcBef>
                <a:spcPct val="0"/>
              </a:spcBef>
              <a:spcAft>
                <a:spcPct val="0"/>
              </a:spcAft>
              <a:tabLst>
                <a:tab pos="784860" algn="l"/>
              </a:tabLst>
            </a:pPr>
            <a:r>
              <a:rPr lang="zh-CN" altLang="en-US" sz="2000">
                <a:latin typeface="Times New Roman" panose="02020603050405020304"/>
                <a:ea typeface="宋体" pitchFamily="2" charset="-122"/>
              </a:rPr>
              <a:t>（</a:t>
            </a:r>
            <a:r>
              <a:rPr lang="en-US" altLang="zh-CN" sz="2000">
                <a:latin typeface="Times New Roman" panose="02020603050405020304"/>
                <a:ea typeface="Times New Roman" panose="02020603050405020304"/>
              </a:rPr>
              <a:t>1</a:t>
            </a:r>
            <a:r>
              <a:rPr lang="zh-CN" altLang="en-US" sz="2000">
                <a:latin typeface="Times New Roman" panose="02020603050405020304"/>
                <a:ea typeface="宋体" pitchFamily="2" charset="-122"/>
              </a:rPr>
              <a:t>）在小烧杯中加入</a:t>
            </a:r>
            <a:r>
              <a:rPr lang="en-US" altLang="zh-CN" sz="2000">
                <a:latin typeface="Times New Roman" panose="02020603050405020304"/>
                <a:ea typeface="Times New Roman" panose="02020603050405020304"/>
              </a:rPr>
              <a:t>10 mL</a:t>
            </a:r>
            <a:r>
              <a:rPr lang="zh-CN" altLang="en-US" sz="2000">
                <a:latin typeface="Times New Roman" panose="02020603050405020304"/>
                <a:ea typeface="宋体" pitchFamily="2" charset="-122"/>
              </a:rPr>
              <a:t>蒸馏水，再滴入</a:t>
            </a:r>
            <a:r>
              <a:rPr lang="en-US" altLang="zh-CN" sz="2000">
                <a:latin typeface="Times New Roman" panose="02020603050405020304"/>
                <a:ea typeface="Times New Roman" panose="02020603050405020304"/>
              </a:rPr>
              <a:t>5</a:t>
            </a:r>
            <a:r>
              <a:rPr lang="zh-CN" altLang="en-US" sz="2000">
                <a:latin typeface="Times New Roman" panose="02020603050405020304"/>
                <a:ea typeface="宋体" pitchFamily="2" charset="-122"/>
              </a:rPr>
              <a:t>滴</a:t>
            </a:r>
            <a:r>
              <a:rPr lang="en-US" altLang="zh-CN" sz="2000">
                <a:latin typeface="Times New Roman" panose="02020603050405020304"/>
                <a:ea typeface="Times New Roman" panose="02020603050405020304"/>
              </a:rPr>
              <a:t>0.05 mol/L FeCl</a:t>
            </a:r>
            <a:r>
              <a:rPr lang="en-US" altLang="zh-CN" sz="2000" baseline="-25000">
                <a:latin typeface="Times New Roman" panose="02020603050405020304"/>
                <a:ea typeface="Times New Roman" panose="02020603050405020304"/>
              </a:rPr>
              <a:t>3</a:t>
            </a:r>
            <a:r>
              <a:rPr lang="zh-CN" altLang="en-US" sz="2000">
                <a:latin typeface="Times New Roman" panose="02020603050405020304"/>
                <a:ea typeface="宋体" pitchFamily="2" charset="-122"/>
              </a:rPr>
              <a:t>溶液，</a:t>
            </a:r>
            <a:r>
              <a:rPr lang="en-US" altLang="zh-CN" sz="2000">
                <a:latin typeface="Times New Roman" panose="02020603050405020304"/>
                <a:ea typeface="Times New Roman" panose="02020603050405020304"/>
              </a:rPr>
              <a:t>5</a:t>
            </a:r>
            <a:r>
              <a:rPr lang="zh-CN" altLang="en-US" sz="2000">
                <a:latin typeface="Times New Roman" panose="02020603050405020304"/>
                <a:ea typeface="宋体" pitchFamily="2" charset="-122"/>
              </a:rPr>
              <a:t>滴</a:t>
            </a:r>
            <a:r>
              <a:rPr lang="en-US" altLang="zh-CN" sz="2000">
                <a:latin typeface="Times New Roman" panose="02020603050405020304"/>
                <a:ea typeface="Times New Roman" panose="02020603050405020304"/>
              </a:rPr>
              <a:t>0.15 mol/L KSCN</a:t>
            </a:r>
            <a:r>
              <a:rPr lang="zh-CN" altLang="en-US" sz="2000">
                <a:latin typeface="Times New Roman" panose="02020603050405020304"/>
                <a:ea typeface="宋体" pitchFamily="2" charset="-122"/>
              </a:rPr>
              <a:t>溶液，用玻璃棒搅拌，使其充分混合，将混合均匀的溶液平均注入</a:t>
            </a:r>
            <a:r>
              <a:rPr lang="en-US" altLang="zh-CN" sz="2000">
                <a:latin typeface="Times New Roman" panose="02020603050405020304"/>
                <a:ea typeface="Times New Roman" panose="02020603050405020304"/>
              </a:rPr>
              <a:t>a</a:t>
            </a:r>
            <a:r>
              <a:rPr lang="zh-CN" altLang="en-US" sz="2000">
                <a:latin typeface="Times New Roman" panose="02020603050405020304"/>
                <a:ea typeface="宋体" pitchFamily="2" charset="-122"/>
              </a:rPr>
              <a:t>、</a:t>
            </a:r>
            <a:r>
              <a:rPr lang="en-US" altLang="zh-CN" sz="2000">
                <a:latin typeface="Times New Roman" panose="02020603050405020304"/>
                <a:ea typeface="Times New Roman" panose="02020603050405020304"/>
              </a:rPr>
              <a:t>b</a:t>
            </a:r>
            <a:r>
              <a:rPr lang="zh-CN" altLang="en-US" sz="2000">
                <a:latin typeface="Times New Roman" panose="02020603050405020304"/>
                <a:ea typeface="宋体" pitchFamily="2" charset="-122"/>
              </a:rPr>
              <a:t>、</a:t>
            </a:r>
            <a:r>
              <a:rPr lang="en-US" altLang="zh-CN" sz="2000">
                <a:latin typeface="Times New Roman" panose="02020603050405020304"/>
                <a:ea typeface="Times New Roman" panose="02020603050405020304"/>
              </a:rPr>
              <a:t>c</a:t>
            </a:r>
            <a:r>
              <a:rPr lang="zh-CN" altLang="en-US" sz="2000">
                <a:latin typeface="Times New Roman" panose="02020603050405020304"/>
                <a:ea typeface="宋体" pitchFamily="2" charset="-122"/>
              </a:rPr>
              <a:t>三支试管中。</a:t>
            </a:r>
            <a:endParaRPr lang="zh-CN" altLang="en-US" sz="2000">
              <a:latin typeface="Times New Roman" panose="02020603050405020304"/>
              <a:ea typeface="宋体" pitchFamily="2" charset="-122"/>
            </a:endParaRPr>
          </a:p>
          <a:p>
            <a:pPr marL="0" indent="0" algn="just" defTabSz="266700">
              <a:lnSpc>
                <a:spcPct val="150000"/>
              </a:lnSpc>
              <a:spcBef>
                <a:spcPct val="0"/>
              </a:spcBef>
              <a:spcAft>
                <a:spcPct val="0"/>
              </a:spcAft>
            </a:pPr>
            <a:r>
              <a:rPr lang="zh-CN" altLang="en-US" sz="2000">
                <a:latin typeface="Times New Roman" panose="02020603050405020304"/>
                <a:ea typeface="宋体" pitchFamily="2" charset="-122"/>
              </a:rPr>
              <a:t>（</a:t>
            </a:r>
            <a:r>
              <a:rPr lang="en-US" altLang="zh-CN" sz="2000">
                <a:latin typeface="Times New Roman" panose="02020603050405020304"/>
                <a:ea typeface="Times New Roman" panose="02020603050405020304"/>
              </a:rPr>
              <a:t>2</a:t>
            </a:r>
            <a:r>
              <a:rPr lang="zh-CN" altLang="en-US" sz="2000">
                <a:latin typeface="Times New Roman" panose="02020603050405020304"/>
                <a:ea typeface="宋体" pitchFamily="2" charset="-122"/>
              </a:rPr>
              <a:t>）向试管</a:t>
            </a:r>
            <a:r>
              <a:rPr lang="en-US" altLang="zh-CN" sz="2000">
                <a:latin typeface="Times New Roman" panose="02020603050405020304"/>
                <a:ea typeface="Times New Roman" panose="02020603050405020304"/>
              </a:rPr>
              <a:t>a</a:t>
            </a:r>
            <a:r>
              <a:rPr lang="zh-CN" altLang="en-US" sz="2000">
                <a:latin typeface="Times New Roman" panose="02020603050405020304"/>
                <a:ea typeface="宋体" pitchFamily="2" charset="-122"/>
              </a:rPr>
              <a:t>中滴入</a:t>
            </a:r>
            <a:r>
              <a:rPr lang="en-US" altLang="zh-CN" sz="2000">
                <a:latin typeface="Times New Roman" panose="02020603050405020304"/>
                <a:ea typeface="Times New Roman" panose="02020603050405020304"/>
              </a:rPr>
              <a:t>5</a:t>
            </a:r>
            <a:r>
              <a:rPr lang="zh-CN" altLang="en-US" sz="2000">
                <a:latin typeface="Times New Roman" panose="02020603050405020304"/>
                <a:ea typeface="宋体" pitchFamily="2" charset="-122"/>
              </a:rPr>
              <a:t>滴</a:t>
            </a:r>
            <a:r>
              <a:rPr lang="en-US" altLang="zh-CN" sz="2000">
                <a:latin typeface="Times New Roman" panose="02020603050405020304"/>
                <a:ea typeface="Times New Roman" panose="02020603050405020304"/>
              </a:rPr>
              <a:t>0.05 mol/L FeCl</a:t>
            </a:r>
            <a:r>
              <a:rPr lang="en-US" altLang="zh-CN" sz="2000" baseline="-25000">
                <a:latin typeface="Times New Roman" panose="02020603050405020304"/>
                <a:ea typeface="Times New Roman" panose="02020603050405020304"/>
              </a:rPr>
              <a:t>3</a:t>
            </a:r>
            <a:r>
              <a:rPr lang="zh-CN" altLang="en-US" sz="2000">
                <a:latin typeface="Times New Roman" panose="02020603050405020304"/>
                <a:ea typeface="宋体" pitchFamily="2" charset="-122"/>
              </a:rPr>
              <a:t>溶液，向试管</a:t>
            </a:r>
            <a:r>
              <a:rPr lang="en-US" altLang="zh-CN" sz="2000">
                <a:latin typeface="Times New Roman" panose="02020603050405020304"/>
                <a:ea typeface="Times New Roman" panose="02020603050405020304"/>
              </a:rPr>
              <a:t>b</a:t>
            </a:r>
            <a:r>
              <a:rPr lang="zh-CN" altLang="en-US" sz="2000">
                <a:latin typeface="Times New Roman" panose="02020603050405020304"/>
                <a:ea typeface="宋体" pitchFamily="2" charset="-122"/>
              </a:rPr>
              <a:t>中滴入</a:t>
            </a:r>
            <a:r>
              <a:rPr lang="en-US" altLang="zh-CN" sz="2000">
                <a:latin typeface="Times New Roman" panose="02020603050405020304"/>
                <a:ea typeface="Times New Roman" panose="02020603050405020304"/>
              </a:rPr>
              <a:t>5</a:t>
            </a:r>
            <a:r>
              <a:rPr lang="zh-CN" altLang="en-US" sz="2000">
                <a:latin typeface="Times New Roman" panose="02020603050405020304"/>
                <a:ea typeface="宋体" pitchFamily="2" charset="-122"/>
              </a:rPr>
              <a:t>滴</a:t>
            </a:r>
            <a:r>
              <a:rPr lang="en-US" altLang="zh-CN" sz="2000">
                <a:latin typeface="Times New Roman" panose="02020603050405020304"/>
                <a:ea typeface="Times New Roman" panose="02020603050405020304"/>
              </a:rPr>
              <a:t>0.15  mol/LKSCN</a:t>
            </a:r>
            <a:r>
              <a:rPr lang="zh-CN" altLang="en-US" sz="2000">
                <a:latin typeface="Times New Roman" panose="02020603050405020304"/>
                <a:ea typeface="宋体" pitchFamily="2" charset="-122"/>
              </a:rPr>
              <a:t>溶液，观察并记录实验现象，与试管</a:t>
            </a:r>
            <a:r>
              <a:rPr lang="en-US" altLang="zh-CN" sz="2000">
                <a:latin typeface="Times New Roman" panose="02020603050405020304"/>
                <a:ea typeface="Times New Roman" panose="02020603050405020304"/>
              </a:rPr>
              <a:t>c</a:t>
            </a:r>
            <a:r>
              <a:rPr lang="zh-CN" altLang="en-US" sz="2000">
                <a:latin typeface="Times New Roman" panose="02020603050405020304"/>
                <a:ea typeface="宋体" pitchFamily="2" charset="-122"/>
              </a:rPr>
              <a:t>进行对比。完成下表。</a:t>
            </a:r>
            <a:endParaRPr lang="zh-CN" altLang="en-US" sz="2000">
              <a:latin typeface="Times New Roman" panose="02020603050405020304"/>
              <a:ea typeface="宋体" pitchFamily="2" charset="-122"/>
            </a:endParaRPr>
          </a:p>
        </p:txBody>
      </p:sp>
      <p:graphicFrame>
        <p:nvGraphicFramePr>
          <p:cNvPr id="10" name="表格 9"/>
          <p:cNvGraphicFramePr/>
          <p:nvPr>
            <p:custDataLst>
              <p:tags r:id="rId1"/>
            </p:custDataLst>
          </p:nvPr>
        </p:nvGraphicFramePr>
        <p:xfrm>
          <a:off x="6627495" y="1080135"/>
          <a:ext cx="5114290" cy="2188210"/>
        </p:xfrm>
        <a:graphic>
          <a:graphicData uri="http://schemas.openxmlformats.org/drawingml/2006/table">
            <a:tbl>
              <a:tblPr/>
              <a:tblGrid>
                <a:gridCol w="828040"/>
                <a:gridCol w="2050415"/>
                <a:gridCol w="2235835"/>
              </a:tblGrid>
              <a:tr h="0">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实验内容</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向试管</a:t>
                      </a:r>
                      <a:r>
                        <a:rPr lang="en-US" altLang="zh-CN" sz="2000">
                          <a:latin typeface="Times New Roman" panose="02020603050405020304"/>
                          <a:ea typeface="Times New Roman" panose="02020603050405020304"/>
                        </a:rPr>
                        <a:t>a</a:t>
                      </a:r>
                      <a:r>
                        <a:rPr lang="zh-CN" sz="2000">
                          <a:latin typeface="Times New Roman" panose="02020603050405020304"/>
                          <a:ea typeface="宋体" pitchFamily="2" charset="-122"/>
                        </a:rPr>
                        <a:t>中滴入</a:t>
                      </a:r>
                      <a:r>
                        <a:rPr lang="en-US" altLang="zh-CN" sz="2000">
                          <a:latin typeface="Times New Roman" panose="02020603050405020304"/>
                          <a:ea typeface="Times New Roman" panose="02020603050405020304"/>
                        </a:rPr>
                        <a:t>5</a:t>
                      </a:r>
                      <a:r>
                        <a:rPr lang="zh-CN" sz="2000">
                          <a:latin typeface="Times New Roman" panose="02020603050405020304"/>
                          <a:ea typeface="宋体" pitchFamily="2" charset="-122"/>
                        </a:rPr>
                        <a:t>滴</a:t>
                      </a:r>
                      <a:r>
                        <a:rPr lang="en-US" altLang="zh-CN" sz="2000">
                          <a:latin typeface="Times New Roman" panose="02020603050405020304"/>
                          <a:ea typeface="Times New Roman" panose="02020603050405020304"/>
                        </a:rPr>
                        <a:t>0.05mol/LFeCl</a:t>
                      </a:r>
                      <a:r>
                        <a:rPr lang="en-US" altLang="zh-CN" sz="2000" baseline="-25000">
                          <a:latin typeface="Times New Roman" panose="02020603050405020304"/>
                          <a:ea typeface="Times New Roman" panose="02020603050405020304"/>
                        </a:rPr>
                        <a:t>3</a:t>
                      </a:r>
                      <a:r>
                        <a:rPr lang="zh-CN" sz="2000">
                          <a:latin typeface="Times New Roman" panose="02020603050405020304"/>
                          <a:ea typeface="宋体" pitchFamily="2" charset="-122"/>
                        </a:rPr>
                        <a:t>溶液</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向试管</a:t>
                      </a:r>
                      <a:r>
                        <a:rPr lang="en-US" altLang="zh-CN" sz="2000">
                          <a:latin typeface="Times New Roman" panose="02020603050405020304"/>
                          <a:ea typeface="Times New Roman" panose="02020603050405020304"/>
                        </a:rPr>
                        <a:t>b</a:t>
                      </a:r>
                      <a:r>
                        <a:rPr lang="zh-CN" sz="2000">
                          <a:latin typeface="Times New Roman" panose="02020603050405020304"/>
                          <a:ea typeface="宋体" pitchFamily="2" charset="-122"/>
                        </a:rPr>
                        <a:t>中滴入</a:t>
                      </a:r>
                      <a:r>
                        <a:rPr lang="en-US" altLang="zh-CN" sz="2000">
                          <a:latin typeface="Times New Roman" panose="02020603050405020304"/>
                          <a:ea typeface="Times New Roman" panose="02020603050405020304"/>
                        </a:rPr>
                        <a:t>5</a:t>
                      </a:r>
                      <a:r>
                        <a:rPr lang="zh-CN" sz="2000">
                          <a:latin typeface="Times New Roman" panose="02020603050405020304"/>
                          <a:ea typeface="宋体" pitchFamily="2" charset="-122"/>
                        </a:rPr>
                        <a:t>滴</a:t>
                      </a:r>
                      <a:r>
                        <a:rPr lang="en-US" altLang="zh-CN" sz="2000">
                          <a:latin typeface="Times New Roman" panose="02020603050405020304"/>
                          <a:ea typeface="Times New Roman" panose="02020603050405020304"/>
                        </a:rPr>
                        <a:t>0.15mol/LKSCN</a:t>
                      </a:r>
                      <a:r>
                        <a:rPr lang="zh-CN" sz="2000">
                          <a:latin typeface="Times New Roman" panose="02020603050405020304"/>
                          <a:ea typeface="宋体" pitchFamily="2" charset="-122"/>
                        </a:rPr>
                        <a:t>溶液</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实验现象</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en-US" altLang="zh-CN" sz="2000">
                          <a:latin typeface="Times New Roman" panose="02020603050405020304"/>
                          <a:ea typeface="宋体" pitchFamily="2" charset="-122"/>
                        </a:rPr>
                        <a:t> </a:t>
                      </a:r>
                      <a:endParaRPr lang="en-US" alt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en-US" altLang="zh-CN" sz="2000">
                          <a:latin typeface="Times New Roman" panose="02020603050405020304"/>
                          <a:ea typeface="宋体" pitchFamily="2" charset="-122"/>
                        </a:rPr>
                        <a:t> </a:t>
                      </a:r>
                      <a:endParaRPr lang="en-US" alt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64210">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结论</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lstStyle/>
                    <a:p>
                      <a:pPr algn="ctr" defTabSz="914400">
                        <a:spcBef>
                          <a:spcPct val="0"/>
                        </a:spcBef>
                        <a:spcAft>
                          <a:spcPct val="0"/>
                        </a:spcAft>
                        <a:tabLst>
                          <a:tab pos="784860" algn="l"/>
                        </a:tabLst>
                      </a:pPr>
                      <a:endParaRPr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bl>
          </a:graphicData>
        </a:graphic>
      </p:graphicFrame>
      <p:sp>
        <p:nvSpPr>
          <p:cNvPr id="18" name="文本框 17"/>
          <p:cNvSpPr txBox="1"/>
          <p:nvPr/>
        </p:nvSpPr>
        <p:spPr>
          <a:xfrm>
            <a:off x="6627495" y="3295015"/>
            <a:ext cx="5080000" cy="1056640"/>
          </a:xfrm>
          <a:prstGeom prst="rect">
            <a:avLst/>
          </a:prstGeom>
        </p:spPr>
        <p:txBody>
          <a:bodyPr wrap="square">
            <a:noAutofit/>
          </a:bodyPr>
          <a:lstStyle/>
          <a:p>
            <a:pPr lvl="0" algn="just" defTabSz="266700">
              <a:lnSpc>
                <a:spcPct val="150000"/>
              </a:lnSpc>
              <a:buClrTx/>
              <a:buSzTx/>
              <a:buFontTx/>
              <a:tabLst>
                <a:tab pos="784860" algn="l"/>
              </a:tabLst>
            </a:pPr>
            <a:r>
              <a:rPr lang="zh-CN" altLang="en-US" sz="2000">
                <a:latin typeface="Times New Roman" panose="02020603050405020304"/>
                <a:ea typeface="宋体" pitchFamily="2" charset="-122"/>
                <a:sym typeface="+mn-ea"/>
              </a:rPr>
              <a:t>继续向上述两支试管中分别加入少量铁粉，观察并记录实验现象。完成下表。</a:t>
            </a:r>
            <a:endParaRPr lang="zh-CN" altLang="en-US" sz="2000">
              <a:latin typeface="Times New Roman" panose="02020603050405020304"/>
              <a:ea typeface="宋体" pitchFamily="2" charset="-122"/>
              <a:sym typeface="+mn-ea"/>
            </a:endParaRPr>
          </a:p>
        </p:txBody>
      </p:sp>
      <p:graphicFrame>
        <p:nvGraphicFramePr>
          <p:cNvPr id="19" name="表格 18"/>
          <p:cNvGraphicFramePr/>
          <p:nvPr/>
        </p:nvGraphicFramePr>
        <p:xfrm>
          <a:off x="6627495" y="4378325"/>
          <a:ext cx="5142230" cy="1782445"/>
        </p:xfrm>
        <a:graphic>
          <a:graphicData uri="http://schemas.openxmlformats.org/drawingml/2006/table">
            <a:tbl>
              <a:tblPr/>
              <a:tblGrid>
                <a:gridCol w="866140"/>
                <a:gridCol w="2030095"/>
                <a:gridCol w="2245995"/>
              </a:tblGrid>
              <a:tr h="0">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实验内容</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向试管</a:t>
                      </a:r>
                      <a:r>
                        <a:rPr lang="en-US" altLang="zh-CN" sz="2000">
                          <a:latin typeface="Times New Roman" panose="02020603050405020304"/>
                          <a:ea typeface="Times New Roman" panose="02020603050405020304"/>
                        </a:rPr>
                        <a:t>a</a:t>
                      </a:r>
                      <a:r>
                        <a:rPr lang="zh-CN" sz="2000">
                          <a:latin typeface="Times New Roman" panose="02020603050405020304"/>
                          <a:ea typeface="宋体" pitchFamily="2" charset="-122"/>
                        </a:rPr>
                        <a:t>中加入少量铁粉</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向试管</a:t>
                      </a:r>
                      <a:r>
                        <a:rPr lang="en-US" altLang="zh-CN" sz="2000">
                          <a:latin typeface="Times New Roman" panose="02020603050405020304"/>
                          <a:ea typeface="Times New Roman" panose="02020603050405020304"/>
                        </a:rPr>
                        <a:t>b</a:t>
                      </a:r>
                      <a:r>
                        <a:rPr lang="zh-CN" sz="2000">
                          <a:latin typeface="Times New Roman" panose="02020603050405020304"/>
                          <a:ea typeface="宋体" pitchFamily="2" charset="-122"/>
                        </a:rPr>
                        <a:t>中加入少量铁粉</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实验现象</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en-US" altLang="zh-CN" sz="2000">
                          <a:latin typeface="Times New Roman" panose="02020603050405020304"/>
                          <a:ea typeface="宋体" pitchFamily="2" charset="-122"/>
                        </a:rPr>
                        <a:t> </a:t>
                      </a:r>
                      <a:endParaRPr lang="en-US" alt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en-US" altLang="zh-CN" sz="2000">
                          <a:latin typeface="Times New Roman" panose="02020603050405020304"/>
                          <a:ea typeface="宋体" pitchFamily="2" charset="-122"/>
                        </a:rPr>
                        <a:t> </a:t>
                      </a:r>
                      <a:endParaRPr lang="en-US" alt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63245">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结论</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lstStyle/>
                    <a:p>
                      <a:pPr algn="ctr" defTabSz="914400">
                        <a:spcBef>
                          <a:spcPct val="0"/>
                        </a:spcBef>
                        <a:spcAft>
                          <a:spcPct val="0"/>
                        </a:spcAft>
                        <a:tabLst>
                          <a:tab pos="784860" algn="l"/>
                        </a:tabLst>
                      </a:pPr>
                      <a:endParaRPr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bl>
          </a:graphicData>
        </a:graphic>
      </p:graphicFrame>
    </p:spTree>
    <p:custDataLst>
      <p:tags r:id="rId2"/>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2.3</a:t>
            </a:r>
            <a:r>
              <a:rPr lang="zh-CN" altLang="en-US">
                <a:sym typeface="+mn-ea"/>
              </a:rPr>
              <a:t>探究实验</a:t>
            </a:r>
            <a:endParaRPr lang="zh-CN" altLang="en-US"/>
          </a:p>
        </p:txBody>
      </p:sp>
      <p:sp>
        <p:nvSpPr>
          <p:cNvPr id="3" name="内容占位符 2"/>
          <p:cNvSpPr>
            <a:spLocks noGrp="1"/>
          </p:cNvSpPr>
          <p:nvPr>
            <p:ph idx="1"/>
          </p:nvPr>
        </p:nvSpPr>
        <p:spPr>
          <a:xfrm>
            <a:off x="695960" y="1118235"/>
            <a:ext cx="10800080" cy="644525"/>
          </a:xfrm>
        </p:spPr>
        <p:txBody>
          <a:bodyPr anchor="ctr" anchorCtr="0"/>
          <a:lstStyle/>
          <a:p>
            <a:pPr>
              <a:lnSpc>
                <a:spcPct val="100000"/>
              </a:lnSpc>
            </a:pPr>
            <a:r>
              <a:rPr lang="zh-CN" altLang="en-US" b="1">
                <a:solidFill>
                  <a:srgbClr val="7030A0"/>
                </a:solidFill>
                <a:latin typeface="Times New Roman" panose="02020603050405020304"/>
                <a:ea typeface="宋体" pitchFamily="2" charset="-122"/>
                <a:sym typeface="+mn-ea"/>
              </a:rPr>
              <a:t>原型</a:t>
            </a:r>
            <a:r>
              <a:rPr lang="en-US" altLang="zh-CN" b="1">
                <a:solidFill>
                  <a:srgbClr val="7030A0"/>
                </a:solidFill>
                <a:latin typeface="Times New Roman" panose="02020603050405020304"/>
                <a:ea typeface="宋体" pitchFamily="2" charset="-122"/>
                <a:sym typeface="+mn-ea"/>
              </a:rPr>
              <a:t>2</a:t>
            </a:r>
            <a:r>
              <a:rPr lang="zh-CN" altLang="en-US" b="1">
                <a:solidFill>
                  <a:srgbClr val="7030A0"/>
                </a:solidFill>
                <a:latin typeface="Times New Roman" panose="02020603050405020304"/>
                <a:ea typeface="宋体" pitchFamily="2" charset="-122"/>
                <a:sym typeface="+mn-ea"/>
              </a:rPr>
              <a:t>：浓度对化学平衡的影响</a:t>
            </a:r>
            <a:endParaRPr lang="en-US" altLang="zh-CN">
              <a:solidFill>
                <a:srgbClr val="7030A0"/>
              </a:solidFill>
            </a:endParaRPr>
          </a:p>
        </p:txBody>
      </p:sp>
      <p:sp>
        <p:nvSpPr>
          <p:cNvPr id="5" name="文本框 4"/>
          <p:cNvSpPr txBox="1"/>
          <p:nvPr/>
        </p:nvSpPr>
        <p:spPr>
          <a:xfrm>
            <a:off x="695960" y="1800543"/>
            <a:ext cx="5080000" cy="553085"/>
          </a:xfrm>
          <a:prstGeom prst="rect">
            <a:avLst/>
          </a:prstGeom>
        </p:spPr>
        <p:txBody>
          <a:bodyPr>
            <a:spAutoFit/>
          </a:bodyPr>
          <a:lstStyle/>
          <a:p>
            <a:pPr marL="0" indent="0" algn="just" defTabSz="266700">
              <a:lnSpc>
                <a:spcPct val="150000"/>
              </a:lnSpc>
              <a:spcBef>
                <a:spcPct val="0"/>
              </a:spcBef>
              <a:spcAft>
                <a:spcPct val="0"/>
              </a:spcAft>
              <a:tabLst>
                <a:tab pos="784860" algn="l"/>
              </a:tabLst>
            </a:pPr>
            <a:r>
              <a:rPr lang="en-US" altLang="zh-CN" sz="2000">
                <a:latin typeface="Times New Roman" panose="02020603050405020304"/>
                <a:ea typeface="Times New Roman" panose="02020603050405020304"/>
              </a:rPr>
              <a:t>2.</a:t>
            </a:r>
            <a:r>
              <a:rPr lang="zh-CN" altLang="en-US" sz="2000">
                <a:latin typeface="Times New Roman" panose="02020603050405020304"/>
                <a:ea typeface="宋体" pitchFamily="2" charset="-122"/>
              </a:rPr>
              <a:t>在</a:t>
            </a:r>
            <a:r>
              <a:rPr lang="en-US" altLang="zh-CN" sz="2000">
                <a:latin typeface="Times New Roman" panose="02020603050405020304"/>
                <a:ea typeface="Times New Roman" panose="02020603050405020304"/>
              </a:rPr>
              <a:t>K</a:t>
            </a:r>
            <a:r>
              <a:rPr lang="en-US" altLang="zh-CN" sz="2000" baseline="-25000">
                <a:latin typeface="Times New Roman" panose="02020603050405020304"/>
                <a:ea typeface="Times New Roman" panose="02020603050405020304"/>
              </a:rPr>
              <a:t>2</a:t>
            </a:r>
            <a:r>
              <a:rPr lang="en-US" altLang="zh-CN" sz="2000">
                <a:latin typeface="Times New Roman" panose="02020603050405020304"/>
                <a:ea typeface="Times New Roman" panose="02020603050405020304"/>
              </a:rPr>
              <a:t>Cr</a:t>
            </a:r>
            <a:r>
              <a:rPr lang="en-US" altLang="zh-CN" sz="2000" baseline="-25000">
                <a:latin typeface="Times New Roman" panose="02020603050405020304"/>
                <a:ea typeface="Times New Roman" panose="02020603050405020304"/>
              </a:rPr>
              <a:t>2</a:t>
            </a:r>
            <a:r>
              <a:rPr lang="en-US" altLang="zh-CN" sz="2000">
                <a:latin typeface="Times New Roman" panose="02020603050405020304"/>
                <a:ea typeface="Times New Roman" panose="02020603050405020304"/>
              </a:rPr>
              <a:t>O</a:t>
            </a:r>
            <a:r>
              <a:rPr lang="en-US" altLang="zh-CN" sz="2000" baseline="-25000">
                <a:latin typeface="Times New Roman" panose="02020603050405020304"/>
                <a:ea typeface="Times New Roman" panose="02020603050405020304"/>
              </a:rPr>
              <a:t>7</a:t>
            </a:r>
            <a:r>
              <a:rPr lang="zh-CN" altLang="en-US" sz="2000">
                <a:latin typeface="Times New Roman" panose="02020603050405020304"/>
                <a:ea typeface="宋体" pitchFamily="2" charset="-122"/>
              </a:rPr>
              <a:t>溶液中存在如下平衡：</a:t>
            </a:r>
            <a:endParaRPr lang="zh-CN" altLang="en-US" sz="2000">
              <a:latin typeface="Times New Roman" panose="02020603050405020304"/>
              <a:ea typeface="宋体" pitchFamily="2" charset="-122"/>
            </a:endParaRPr>
          </a:p>
        </p:txBody>
      </p:sp>
      <p:pic>
        <p:nvPicPr>
          <p:cNvPr id="6" name="图片 5" descr="截屏2025-05-20 20.30.58"/>
          <p:cNvPicPr>
            <a:picLocks noChangeAspect="1"/>
          </p:cNvPicPr>
          <p:nvPr/>
        </p:nvPicPr>
        <p:blipFill>
          <a:blip r:embed="rId1"/>
          <a:stretch>
            <a:fillRect/>
          </a:stretch>
        </p:blipFill>
        <p:spPr>
          <a:xfrm>
            <a:off x="1302385" y="2688590"/>
            <a:ext cx="3867150" cy="873760"/>
          </a:xfrm>
          <a:prstGeom prst="rect">
            <a:avLst/>
          </a:prstGeom>
        </p:spPr>
      </p:pic>
      <p:sp>
        <p:nvSpPr>
          <p:cNvPr id="7" name="文本框 6"/>
          <p:cNvSpPr txBox="1"/>
          <p:nvPr/>
        </p:nvSpPr>
        <p:spPr>
          <a:xfrm>
            <a:off x="826770" y="3562350"/>
            <a:ext cx="4700905" cy="1938020"/>
          </a:xfrm>
          <a:prstGeom prst="rect">
            <a:avLst/>
          </a:prstGeom>
        </p:spPr>
        <p:txBody>
          <a:bodyPr wrap="square">
            <a:spAutoFit/>
          </a:bodyPr>
          <a:lstStyle/>
          <a:p>
            <a:pPr marL="0" indent="0" algn="just" defTabSz="266700">
              <a:lnSpc>
                <a:spcPct val="150000"/>
              </a:lnSpc>
              <a:spcBef>
                <a:spcPct val="0"/>
              </a:spcBef>
              <a:spcAft>
                <a:spcPct val="0"/>
              </a:spcAft>
            </a:pPr>
            <a:r>
              <a:rPr lang="zh-CN" altLang="en-US" sz="2000">
                <a:latin typeface="Times New Roman" panose="02020603050405020304"/>
                <a:ea typeface="宋体" pitchFamily="2" charset="-122"/>
              </a:rPr>
              <a:t>取一支试管，加入</a:t>
            </a:r>
            <a:r>
              <a:rPr lang="en-US" altLang="zh-CN" sz="2000">
                <a:latin typeface="Times New Roman" panose="02020603050405020304"/>
                <a:ea typeface="Times New Roman" panose="02020603050405020304"/>
              </a:rPr>
              <a:t>2mL0.1mol/L</a:t>
            </a:r>
            <a:r>
              <a:rPr lang="en-US" altLang="zh-CN" sz="2000">
                <a:latin typeface="Times New Roman" panose="02020603050405020304"/>
                <a:ea typeface="宋体" pitchFamily="2" charset="-122"/>
              </a:rPr>
              <a:t> </a:t>
            </a:r>
            <a:r>
              <a:rPr lang="en-US" altLang="zh-CN" sz="2000">
                <a:latin typeface="Times New Roman" panose="02020603050405020304"/>
                <a:ea typeface="Times New Roman" panose="02020603050405020304"/>
              </a:rPr>
              <a:t>K</a:t>
            </a:r>
            <a:r>
              <a:rPr lang="en-US" altLang="zh-CN" sz="2000" baseline="-25000">
                <a:latin typeface="Times New Roman" panose="02020603050405020304"/>
                <a:ea typeface="Times New Roman" panose="02020603050405020304"/>
              </a:rPr>
              <a:t>2</a:t>
            </a:r>
            <a:r>
              <a:rPr lang="en-US" altLang="zh-CN" sz="2000">
                <a:latin typeface="Times New Roman" panose="02020603050405020304"/>
                <a:ea typeface="Times New Roman" panose="02020603050405020304"/>
              </a:rPr>
              <a:t>Cr</a:t>
            </a:r>
            <a:r>
              <a:rPr lang="en-US" altLang="zh-CN" sz="2000" baseline="-25000">
                <a:latin typeface="Times New Roman" panose="02020603050405020304"/>
                <a:ea typeface="Times New Roman" panose="02020603050405020304"/>
              </a:rPr>
              <a:t>2</a:t>
            </a:r>
            <a:r>
              <a:rPr lang="en-US" altLang="zh-CN" sz="2000">
                <a:latin typeface="Times New Roman" panose="02020603050405020304"/>
                <a:ea typeface="Times New Roman" panose="02020603050405020304"/>
              </a:rPr>
              <a:t>O</a:t>
            </a:r>
            <a:r>
              <a:rPr lang="en-US" altLang="zh-CN" sz="2000" baseline="-25000">
                <a:latin typeface="Times New Roman" panose="02020603050405020304"/>
                <a:ea typeface="Times New Roman" panose="02020603050405020304"/>
              </a:rPr>
              <a:t>7</a:t>
            </a:r>
            <a:r>
              <a:rPr lang="zh-CN" altLang="en-US" sz="2000">
                <a:latin typeface="Times New Roman" panose="02020603050405020304"/>
                <a:ea typeface="宋体" pitchFamily="2" charset="-122"/>
              </a:rPr>
              <a:t>溶液，然后按下表中的步骤进行实验，观察溶液颜色的变化，判断平衡是否发生移动及移动的方向。完成右表。</a:t>
            </a:r>
            <a:endParaRPr lang="zh-CN" altLang="en-US" sz="2000">
              <a:latin typeface="Times New Roman" panose="02020603050405020304"/>
              <a:ea typeface="宋体" pitchFamily="2" charset="-122"/>
            </a:endParaRPr>
          </a:p>
        </p:txBody>
      </p:sp>
      <p:graphicFrame>
        <p:nvGraphicFramePr>
          <p:cNvPr id="8" name="表格 7"/>
          <p:cNvGraphicFramePr/>
          <p:nvPr>
            <p:custDataLst>
              <p:tags r:id="rId2"/>
            </p:custDataLst>
          </p:nvPr>
        </p:nvGraphicFramePr>
        <p:xfrm>
          <a:off x="6188710" y="2330450"/>
          <a:ext cx="5749290" cy="1524000"/>
        </p:xfrm>
        <a:graphic>
          <a:graphicData uri="http://schemas.openxmlformats.org/drawingml/2006/table">
            <a:tbl>
              <a:tblPr/>
              <a:tblGrid>
                <a:gridCol w="2916555"/>
                <a:gridCol w="1549400"/>
                <a:gridCol w="1283335"/>
              </a:tblGrid>
              <a:tr h="0">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实验步骤</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实验现象</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结论</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a:t>
                      </a:r>
                      <a:r>
                        <a:rPr lang="en-US" altLang="zh-CN" sz="2000">
                          <a:latin typeface="Times New Roman" panose="02020603050405020304"/>
                          <a:ea typeface="Times New Roman" panose="02020603050405020304"/>
                        </a:rPr>
                        <a:t>1</a:t>
                      </a:r>
                      <a:r>
                        <a:rPr lang="zh-CN" sz="2000">
                          <a:latin typeface="Times New Roman" panose="02020603050405020304"/>
                          <a:ea typeface="宋体" pitchFamily="2" charset="-122"/>
                        </a:rPr>
                        <a:t>）向试管中滴加</a:t>
                      </a:r>
                      <a:r>
                        <a:rPr lang="en-US" altLang="zh-CN" sz="2000">
                          <a:latin typeface="Times New Roman" panose="02020603050405020304"/>
                          <a:ea typeface="Times New Roman" panose="02020603050405020304"/>
                        </a:rPr>
                        <a:t>5-10</a:t>
                      </a:r>
                      <a:r>
                        <a:rPr lang="zh-CN" sz="2000">
                          <a:latin typeface="Times New Roman" panose="02020603050405020304"/>
                          <a:ea typeface="宋体" pitchFamily="2" charset="-122"/>
                        </a:rPr>
                        <a:t>滴</a:t>
                      </a:r>
                      <a:r>
                        <a:rPr lang="en-US" altLang="zh-CN" sz="2000">
                          <a:latin typeface="Times New Roman" panose="02020603050405020304"/>
                          <a:ea typeface="Times New Roman" panose="02020603050405020304"/>
                        </a:rPr>
                        <a:t>6 mol/L NaOH</a:t>
                      </a:r>
                      <a:r>
                        <a:rPr lang="zh-CN" sz="2000">
                          <a:latin typeface="Times New Roman" panose="02020603050405020304"/>
                          <a:ea typeface="宋体" pitchFamily="2" charset="-122"/>
                        </a:rPr>
                        <a:t>溶液</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en-US" altLang="zh-CN" sz="2000">
                          <a:latin typeface="Times New Roman" panose="02020603050405020304"/>
                          <a:ea typeface="宋体" pitchFamily="2" charset="-122"/>
                        </a:rPr>
                        <a:t> </a:t>
                      </a:r>
                      <a:endParaRPr lang="en-US" alt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en-US" altLang="zh-CN" sz="2000">
                          <a:latin typeface="Times New Roman" panose="02020603050405020304"/>
                          <a:ea typeface="宋体" pitchFamily="2" charset="-122"/>
                        </a:rPr>
                        <a:t> </a:t>
                      </a:r>
                      <a:endParaRPr lang="en-US" alt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a:t>
                      </a:r>
                      <a:r>
                        <a:rPr lang="en-US" altLang="zh-CN" sz="2000">
                          <a:latin typeface="Times New Roman" panose="02020603050405020304"/>
                          <a:ea typeface="Times New Roman" panose="02020603050405020304"/>
                        </a:rPr>
                        <a:t>2</a:t>
                      </a:r>
                      <a:r>
                        <a:rPr lang="zh-CN" sz="2000">
                          <a:latin typeface="Times New Roman" panose="02020603050405020304"/>
                          <a:ea typeface="宋体" pitchFamily="2" charset="-122"/>
                        </a:rPr>
                        <a:t>）向试管中继续滴加</a:t>
                      </a:r>
                      <a:r>
                        <a:rPr lang="en-US" altLang="zh-CN" sz="2000">
                          <a:latin typeface="Times New Roman" panose="02020603050405020304"/>
                          <a:ea typeface="Times New Roman" panose="02020603050405020304"/>
                        </a:rPr>
                        <a:t>5-10</a:t>
                      </a:r>
                      <a:r>
                        <a:rPr lang="zh-CN" sz="2000">
                          <a:latin typeface="Times New Roman" panose="02020603050405020304"/>
                          <a:ea typeface="宋体" pitchFamily="2" charset="-122"/>
                        </a:rPr>
                        <a:t>滴</a:t>
                      </a:r>
                      <a:r>
                        <a:rPr lang="en-US" altLang="zh-CN" sz="2000">
                          <a:latin typeface="Times New Roman" panose="02020603050405020304"/>
                          <a:ea typeface="Times New Roman" panose="02020603050405020304"/>
                        </a:rPr>
                        <a:t>6 mol/LH</a:t>
                      </a:r>
                      <a:r>
                        <a:rPr lang="en-US" altLang="zh-CN" sz="2000" baseline="-25000">
                          <a:latin typeface="Times New Roman" panose="02020603050405020304"/>
                          <a:ea typeface="Times New Roman" panose="02020603050405020304"/>
                        </a:rPr>
                        <a:t>2</a:t>
                      </a:r>
                      <a:r>
                        <a:rPr lang="en-US" altLang="zh-CN" sz="2000">
                          <a:latin typeface="Times New Roman" panose="02020603050405020304"/>
                          <a:ea typeface="Times New Roman" panose="02020603050405020304"/>
                        </a:rPr>
                        <a:t>SO</a:t>
                      </a:r>
                      <a:r>
                        <a:rPr lang="en-US" altLang="zh-CN" sz="2000" baseline="-25000">
                          <a:latin typeface="Times New Roman" panose="02020603050405020304"/>
                          <a:ea typeface="Times New Roman" panose="02020603050405020304"/>
                        </a:rPr>
                        <a:t>4</a:t>
                      </a:r>
                      <a:r>
                        <a:rPr lang="zh-CN" sz="2000">
                          <a:latin typeface="Times New Roman" panose="02020603050405020304"/>
                          <a:ea typeface="宋体" pitchFamily="2" charset="-122"/>
                        </a:rPr>
                        <a:t>溶液</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en-US" altLang="zh-CN" sz="2000">
                          <a:latin typeface="Times New Roman" panose="02020603050405020304"/>
                          <a:ea typeface="宋体" pitchFamily="2" charset="-122"/>
                        </a:rPr>
                        <a:t> </a:t>
                      </a:r>
                      <a:endParaRPr lang="en-US" alt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defTabSz="914400">
                        <a:spcBef>
                          <a:spcPct val="0"/>
                        </a:spcBef>
                        <a:spcAft>
                          <a:spcPct val="0"/>
                        </a:spcAft>
                        <a:tabLst>
                          <a:tab pos="784860" algn="l"/>
                        </a:tabLst>
                      </a:pPr>
                      <a:endParaRPr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Tree>
    <p:custDataLst>
      <p:tags r:id="rId3"/>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2.3</a:t>
            </a:r>
            <a:r>
              <a:rPr lang="zh-CN" altLang="en-US">
                <a:sym typeface="+mn-ea"/>
              </a:rPr>
              <a:t>探究实验</a:t>
            </a:r>
            <a:endParaRPr lang="zh-CN" altLang="en-US"/>
          </a:p>
        </p:txBody>
      </p:sp>
      <p:sp>
        <p:nvSpPr>
          <p:cNvPr id="3" name="内容占位符 2"/>
          <p:cNvSpPr>
            <a:spLocks noGrp="1"/>
          </p:cNvSpPr>
          <p:nvPr>
            <p:ph idx="1"/>
          </p:nvPr>
        </p:nvSpPr>
        <p:spPr>
          <a:xfrm>
            <a:off x="695960" y="1118235"/>
            <a:ext cx="10800080" cy="644525"/>
          </a:xfrm>
        </p:spPr>
        <p:txBody>
          <a:bodyPr anchor="ctr" anchorCtr="0"/>
          <a:lstStyle/>
          <a:p>
            <a:pPr marL="0" indent="0" algn="just" defTabSz="266700">
              <a:lnSpc>
                <a:spcPct val="150000"/>
              </a:lnSpc>
              <a:spcBef>
                <a:spcPct val="0"/>
              </a:spcBef>
              <a:spcAft>
                <a:spcPct val="0"/>
              </a:spcAft>
              <a:tabLst>
                <a:tab pos="784860" algn="l"/>
              </a:tabLst>
            </a:pPr>
            <a:r>
              <a:rPr lang="zh-CN" altLang="en-US" b="1">
                <a:solidFill>
                  <a:srgbClr val="7030A0"/>
                </a:solidFill>
                <a:latin typeface="Times New Roman" panose="02020603050405020304"/>
                <a:ea typeface="宋体" pitchFamily="2" charset="-122"/>
                <a:sym typeface="+mn-ea"/>
              </a:rPr>
              <a:t>原型</a:t>
            </a:r>
            <a:r>
              <a:rPr lang="en-US" altLang="zh-CN" b="1">
                <a:solidFill>
                  <a:srgbClr val="7030A0"/>
                </a:solidFill>
                <a:latin typeface="Times New Roman" panose="02020603050405020304"/>
                <a:ea typeface="宋体" pitchFamily="2" charset="-122"/>
                <a:sym typeface="+mn-ea"/>
              </a:rPr>
              <a:t>3</a:t>
            </a:r>
            <a:r>
              <a:rPr lang="zh-CN" altLang="en-US" b="1">
                <a:solidFill>
                  <a:srgbClr val="7030A0"/>
                </a:solidFill>
                <a:latin typeface="Times New Roman" panose="02020603050405020304"/>
                <a:ea typeface="宋体" pitchFamily="2" charset="-122"/>
                <a:sym typeface="+mn-ea"/>
              </a:rPr>
              <a:t>：温度对化学平衡的影响</a:t>
            </a:r>
            <a:endParaRPr lang="zh-CN" altLang="en-US" b="1">
              <a:solidFill>
                <a:srgbClr val="7030A0"/>
              </a:solidFill>
              <a:latin typeface="Times New Roman" panose="02020603050405020304"/>
              <a:ea typeface="宋体" pitchFamily="2" charset="-122"/>
            </a:endParaRPr>
          </a:p>
        </p:txBody>
      </p:sp>
      <p:sp>
        <p:nvSpPr>
          <p:cNvPr id="11" name="文本框 10"/>
          <p:cNvSpPr txBox="1"/>
          <p:nvPr/>
        </p:nvSpPr>
        <p:spPr>
          <a:xfrm>
            <a:off x="695960" y="1801177"/>
            <a:ext cx="5080000" cy="553085"/>
          </a:xfrm>
          <a:prstGeom prst="rect">
            <a:avLst/>
          </a:prstGeom>
        </p:spPr>
        <p:txBody>
          <a:bodyPr>
            <a:spAutoFit/>
          </a:bodyPr>
          <a:lstStyle/>
          <a:p>
            <a:pPr marL="0" indent="0" algn="just" defTabSz="266700">
              <a:lnSpc>
                <a:spcPct val="150000"/>
              </a:lnSpc>
              <a:spcBef>
                <a:spcPct val="0"/>
              </a:spcBef>
              <a:spcAft>
                <a:spcPct val="0"/>
              </a:spcAft>
              <a:tabLst>
                <a:tab pos="784860" algn="l"/>
              </a:tabLst>
            </a:pPr>
            <a:r>
              <a:rPr lang="zh-CN" altLang="en-US" sz="2000">
                <a:latin typeface="Times New Roman" panose="02020603050405020304"/>
                <a:ea typeface="宋体" pitchFamily="2" charset="-122"/>
              </a:rPr>
              <a:t>在</a:t>
            </a:r>
            <a:r>
              <a:rPr lang="en-US" altLang="zh-CN" sz="2000">
                <a:latin typeface="Times New Roman" panose="02020603050405020304"/>
                <a:ea typeface="Times New Roman" panose="02020603050405020304"/>
              </a:rPr>
              <a:t>CuCl</a:t>
            </a:r>
            <a:r>
              <a:rPr lang="en-US" altLang="zh-CN" sz="2000" baseline="-25000">
                <a:latin typeface="Times New Roman" panose="02020603050405020304"/>
                <a:ea typeface="Times New Roman" panose="02020603050405020304"/>
              </a:rPr>
              <a:t>2</a:t>
            </a:r>
            <a:r>
              <a:rPr lang="zh-CN" altLang="en-US" sz="2000">
                <a:latin typeface="Times New Roman" panose="02020603050405020304"/>
                <a:ea typeface="宋体" pitchFamily="2" charset="-122"/>
              </a:rPr>
              <a:t>溶液中存在如下平衡：</a:t>
            </a:r>
            <a:endParaRPr lang="zh-CN" altLang="en-US" sz="2000">
              <a:latin typeface="Times New Roman" panose="02020603050405020304"/>
              <a:ea typeface="宋体" pitchFamily="2" charset="-122"/>
            </a:endParaRPr>
          </a:p>
        </p:txBody>
      </p:sp>
      <p:pic>
        <p:nvPicPr>
          <p:cNvPr id="12" name="图片 11" descr="截屏2025-05-20 20.34.23"/>
          <p:cNvPicPr>
            <a:picLocks noChangeAspect="1"/>
          </p:cNvPicPr>
          <p:nvPr/>
        </p:nvPicPr>
        <p:blipFill>
          <a:blip r:embed="rId1"/>
          <a:stretch>
            <a:fillRect/>
          </a:stretch>
        </p:blipFill>
        <p:spPr>
          <a:xfrm>
            <a:off x="695960" y="2921635"/>
            <a:ext cx="5306060" cy="781050"/>
          </a:xfrm>
          <a:prstGeom prst="rect">
            <a:avLst/>
          </a:prstGeom>
        </p:spPr>
      </p:pic>
      <p:sp>
        <p:nvSpPr>
          <p:cNvPr id="13" name="文本框 12"/>
          <p:cNvSpPr txBox="1"/>
          <p:nvPr/>
        </p:nvSpPr>
        <p:spPr>
          <a:xfrm>
            <a:off x="6556375" y="1763395"/>
            <a:ext cx="5306060" cy="1938020"/>
          </a:xfrm>
          <a:prstGeom prst="rect">
            <a:avLst/>
          </a:prstGeom>
        </p:spPr>
        <p:txBody>
          <a:bodyPr wrap="square">
            <a:spAutoFit/>
          </a:bodyPr>
          <a:lstStyle/>
          <a:p>
            <a:pPr marL="0" indent="0" algn="just" defTabSz="266700">
              <a:lnSpc>
                <a:spcPct val="150000"/>
              </a:lnSpc>
              <a:spcBef>
                <a:spcPct val="0"/>
              </a:spcBef>
              <a:spcAft>
                <a:spcPct val="0"/>
              </a:spcAft>
              <a:tabLst>
                <a:tab pos="784860" algn="l"/>
              </a:tabLst>
            </a:pPr>
            <a:r>
              <a:rPr lang="zh-CN" altLang="en-US" sz="2000">
                <a:latin typeface="Times New Roman" panose="02020603050405020304"/>
                <a:ea typeface="宋体" pitchFamily="2" charset="-122"/>
              </a:rPr>
              <a:t>取两支试管，分别加入</a:t>
            </a:r>
            <a:r>
              <a:rPr lang="en-US" altLang="zh-CN" sz="2000">
                <a:latin typeface="Times New Roman" panose="02020603050405020304"/>
                <a:ea typeface="Times New Roman" panose="02020603050405020304"/>
              </a:rPr>
              <a:t>2 mL0.5 mol/LCuCl</a:t>
            </a:r>
            <a:r>
              <a:rPr lang="en-US" altLang="zh-CN" sz="2000" baseline="-25000">
                <a:latin typeface="Times New Roman" panose="02020603050405020304"/>
                <a:ea typeface="Times New Roman" panose="02020603050405020304"/>
              </a:rPr>
              <a:t>2</a:t>
            </a:r>
            <a:r>
              <a:rPr lang="zh-CN" altLang="en-US" sz="2000">
                <a:latin typeface="Times New Roman" panose="02020603050405020304"/>
                <a:ea typeface="宋体" pitchFamily="2" charset="-122"/>
              </a:rPr>
              <a:t>溶液，将其中一支试管先加热，然后置于冷水中，观察并记录实验现象，与另一支试管进行对比。完成下表。</a:t>
            </a:r>
            <a:endParaRPr lang="zh-CN" altLang="en-US" sz="2000">
              <a:latin typeface="Times New Roman" panose="02020603050405020304"/>
              <a:ea typeface="宋体" pitchFamily="2" charset="-122"/>
            </a:endParaRPr>
          </a:p>
        </p:txBody>
      </p:sp>
      <p:graphicFrame>
        <p:nvGraphicFramePr>
          <p:cNvPr id="14" name="表格 13"/>
          <p:cNvGraphicFramePr/>
          <p:nvPr>
            <p:custDataLst>
              <p:tags r:id="rId2"/>
            </p:custDataLst>
          </p:nvPr>
        </p:nvGraphicFramePr>
        <p:xfrm>
          <a:off x="1744345" y="4220210"/>
          <a:ext cx="7971790" cy="914400"/>
        </p:xfrm>
        <a:graphic>
          <a:graphicData uri="http://schemas.openxmlformats.org/drawingml/2006/table">
            <a:tbl>
              <a:tblPr/>
              <a:tblGrid>
                <a:gridCol w="4328160"/>
                <a:gridCol w="1950085"/>
                <a:gridCol w="1693545"/>
              </a:tblGrid>
              <a:tr h="0">
                <a:tc>
                  <a:txBody>
                    <a:bodyPr/>
                    <a:lstStyle/>
                    <a:p>
                      <a:pPr marL="0" indent="0" algn="ctr" defTabSz="914400">
                        <a:lnSpc>
                          <a:spcPct val="150000"/>
                        </a:lnSpc>
                        <a:spcBef>
                          <a:spcPct val="0"/>
                        </a:spcBef>
                        <a:spcAft>
                          <a:spcPct val="0"/>
                        </a:spcAft>
                        <a:tabLst>
                          <a:tab pos="784860" algn="l"/>
                        </a:tabLst>
                      </a:pPr>
                      <a:r>
                        <a:rPr lang="zh-CN" sz="2000">
                          <a:latin typeface="Times New Roman" panose="02020603050405020304"/>
                          <a:ea typeface="宋体" pitchFamily="2" charset="-122"/>
                        </a:rPr>
                        <a:t>实验步骤</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lnSpc>
                          <a:spcPct val="150000"/>
                        </a:lnSpc>
                        <a:spcBef>
                          <a:spcPct val="0"/>
                        </a:spcBef>
                        <a:spcAft>
                          <a:spcPct val="0"/>
                        </a:spcAft>
                        <a:tabLst>
                          <a:tab pos="784860" algn="l"/>
                        </a:tabLst>
                      </a:pPr>
                      <a:r>
                        <a:rPr lang="zh-CN" sz="2000">
                          <a:latin typeface="Times New Roman" panose="02020603050405020304"/>
                          <a:ea typeface="宋体" pitchFamily="2" charset="-122"/>
                        </a:rPr>
                        <a:t>实验现象</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lnSpc>
                          <a:spcPct val="150000"/>
                        </a:lnSpc>
                        <a:spcBef>
                          <a:spcPct val="0"/>
                        </a:spcBef>
                        <a:spcAft>
                          <a:spcPct val="0"/>
                        </a:spcAft>
                        <a:tabLst>
                          <a:tab pos="784860" algn="l"/>
                        </a:tabLst>
                      </a:pPr>
                      <a:r>
                        <a:rPr lang="zh-CN" sz="2000">
                          <a:latin typeface="Times New Roman" panose="02020603050405020304"/>
                          <a:ea typeface="宋体" pitchFamily="2" charset="-122"/>
                        </a:rPr>
                        <a:t>结论</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lstStyle/>
                    <a:p>
                      <a:pPr marL="0" indent="0" algn="ctr" defTabSz="914400">
                        <a:lnSpc>
                          <a:spcPct val="150000"/>
                        </a:lnSpc>
                        <a:spcBef>
                          <a:spcPct val="0"/>
                        </a:spcBef>
                        <a:spcAft>
                          <a:spcPct val="0"/>
                        </a:spcAft>
                        <a:tabLst>
                          <a:tab pos="784860" algn="l"/>
                        </a:tabLst>
                      </a:pPr>
                      <a:r>
                        <a:rPr lang="zh-CN" sz="2000">
                          <a:latin typeface="Times New Roman" panose="02020603050405020304"/>
                          <a:ea typeface="宋体" pitchFamily="2" charset="-122"/>
                        </a:rPr>
                        <a:t>（</a:t>
                      </a:r>
                      <a:r>
                        <a:rPr lang="en-US" altLang="zh-CN" sz="2000">
                          <a:latin typeface="Times New Roman" panose="02020603050405020304"/>
                          <a:ea typeface="Times New Roman" panose="02020603050405020304"/>
                        </a:rPr>
                        <a:t>1</a:t>
                      </a:r>
                      <a:r>
                        <a:rPr lang="zh-CN" sz="2000">
                          <a:latin typeface="Times New Roman" panose="02020603050405020304"/>
                          <a:ea typeface="宋体" pitchFamily="2" charset="-122"/>
                        </a:rPr>
                        <a:t>）加热试管</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lnSpc>
                          <a:spcPct val="150000"/>
                        </a:lnSpc>
                        <a:spcBef>
                          <a:spcPct val="0"/>
                        </a:spcBef>
                        <a:spcAft>
                          <a:spcPct val="0"/>
                        </a:spcAft>
                        <a:tabLst>
                          <a:tab pos="784860" algn="l"/>
                        </a:tabLst>
                      </a:pPr>
                      <a:r>
                        <a:rPr lang="en-US" altLang="zh-CN" sz="2000">
                          <a:latin typeface="Times New Roman" panose="02020603050405020304"/>
                          <a:ea typeface="宋体" pitchFamily="2" charset="-122"/>
                        </a:rPr>
                        <a:t> </a:t>
                      </a:r>
                      <a:endParaRPr lang="en-US" alt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lnSpc>
                          <a:spcPct val="150000"/>
                        </a:lnSpc>
                        <a:spcBef>
                          <a:spcPct val="0"/>
                        </a:spcBef>
                        <a:spcAft>
                          <a:spcPct val="0"/>
                        </a:spcAft>
                        <a:tabLst>
                          <a:tab pos="784860" algn="l"/>
                        </a:tabLst>
                      </a:pPr>
                      <a:r>
                        <a:rPr lang="en-US" altLang="zh-CN" sz="2000">
                          <a:latin typeface="Times New Roman" panose="02020603050405020304"/>
                          <a:ea typeface="宋体" pitchFamily="2" charset="-122"/>
                        </a:rPr>
                        <a:t> </a:t>
                      </a:r>
                      <a:endParaRPr lang="en-US" alt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lstStyle/>
                    <a:p>
                      <a:pPr marL="0" indent="0" algn="ctr" defTabSz="914400">
                        <a:lnSpc>
                          <a:spcPct val="150000"/>
                        </a:lnSpc>
                        <a:spcBef>
                          <a:spcPct val="0"/>
                        </a:spcBef>
                        <a:spcAft>
                          <a:spcPct val="0"/>
                        </a:spcAft>
                        <a:tabLst>
                          <a:tab pos="784860" algn="l"/>
                        </a:tabLst>
                      </a:pPr>
                      <a:r>
                        <a:rPr lang="zh-CN" sz="2000">
                          <a:latin typeface="Times New Roman" panose="02020603050405020304"/>
                          <a:ea typeface="宋体" pitchFamily="2" charset="-122"/>
                        </a:rPr>
                        <a:t>（</a:t>
                      </a:r>
                      <a:r>
                        <a:rPr lang="en-US" altLang="zh-CN" sz="2000">
                          <a:latin typeface="Times New Roman" panose="02020603050405020304"/>
                          <a:ea typeface="Times New Roman" panose="02020603050405020304"/>
                        </a:rPr>
                        <a:t>2</a:t>
                      </a:r>
                      <a:r>
                        <a:rPr lang="zh-CN" sz="2000">
                          <a:latin typeface="Times New Roman" panose="02020603050405020304"/>
                          <a:ea typeface="宋体" pitchFamily="2" charset="-122"/>
                        </a:rPr>
                        <a:t>）将上述试管置于冷水中</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lnSpc>
                          <a:spcPct val="150000"/>
                        </a:lnSpc>
                        <a:spcBef>
                          <a:spcPct val="0"/>
                        </a:spcBef>
                        <a:spcAft>
                          <a:spcPct val="0"/>
                        </a:spcAft>
                        <a:tabLst>
                          <a:tab pos="784860" algn="l"/>
                        </a:tabLst>
                      </a:pPr>
                      <a:r>
                        <a:rPr lang="en-US" altLang="zh-CN" sz="2000">
                          <a:latin typeface="Times New Roman" panose="02020603050405020304"/>
                          <a:ea typeface="宋体" pitchFamily="2" charset="-122"/>
                        </a:rPr>
                        <a:t> </a:t>
                      </a:r>
                      <a:endParaRPr lang="en-US" alt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defTabSz="914400">
                        <a:lnSpc>
                          <a:spcPct val="150000"/>
                        </a:lnSpc>
                        <a:spcBef>
                          <a:spcPct val="0"/>
                        </a:spcBef>
                        <a:spcAft>
                          <a:spcPct val="0"/>
                        </a:spcAft>
                        <a:tabLst>
                          <a:tab pos="784860" algn="l"/>
                        </a:tabLst>
                      </a:pPr>
                      <a:endParaRPr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Tree>
    <p:custDataLst>
      <p:tags r:id="rId3"/>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2.4</a:t>
            </a:r>
            <a:r>
              <a:rPr lang="zh-CN" altLang="en-US">
                <a:sym typeface="+mn-ea"/>
              </a:rPr>
              <a:t>无机制备</a:t>
            </a:r>
            <a:endParaRPr lang="zh-CN" altLang="en-US">
              <a:sym typeface="+mn-ea"/>
            </a:endParaRPr>
          </a:p>
        </p:txBody>
      </p:sp>
      <p:sp>
        <p:nvSpPr>
          <p:cNvPr id="8" name="文本框 7"/>
          <p:cNvSpPr txBox="1"/>
          <p:nvPr/>
        </p:nvSpPr>
        <p:spPr>
          <a:xfrm>
            <a:off x="695960" y="1337945"/>
            <a:ext cx="2608580" cy="429895"/>
          </a:xfrm>
          <a:prstGeom prst="rect">
            <a:avLst/>
          </a:prstGeom>
          <a:noFill/>
        </p:spPr>
        <p:txBody>
          <a:bodyPr wrap="square" rtlCol="0">
            <a:spAutoFit/>
          </a:bodyPr>
          <a:lstStyle/>
          <a:p>
            <a:pPr algn="l"/>
            <a:r>
              <a:rPr lang="zh-CN" altLang="en-US" sz="2200" b="1">
                <a:solidFill>
                  <a:srgbClr val="7030A0"/>
                </a:solidFill>
              </a:rPr>
              <a:t>无机制备常见考查</a:t>
            </a:r>
            <a:endParaRPr lang="zh-CN" altLang="en-US" sz="2200" b="1">
              <a:solidFill>
                <a:srgbClr val="7030A0"/>
              </a:solidFill>
            </a:endParaRPr>
          </a:p>
        </p:txBody>
      </p:sp>
      <p:sp>
        <p:nvSpPr>
          <p:cNvPr id="13" name="文本框 12"/>
          <p:cNvSpPr txBox="1"/>
          <p:nvPr/>
        </p:nvSpPr>
        <p:spPr>
          <a:xfrm>
            <a:off x="974725" y="3957955"/>
            <a:ext cx="1919605" cy="647700"/>
          </a:xfrm>
          <a:prstGeom prst="rect">
            <a:avLst/>
          </a:prstGeom>
          <a:solidFill>
            <a:schemeClr val="accent6">
              <a:lumMod val="50000"/>
              <a:alpha val="61000"/>
            </a:schemeClr>
          </a:solidFill>
        </p:spPr>
        <p:txBody>
          <a:bodyPr wrap="square" rtlCol="0" anchor="ctr" anchorCtr="0">
            <a:noAutofit/>
          </a:bodyPr>
          <a:lstStyle/>
          <a:p>
            <a:pPr algn="ctr"/>
            <a:r>
              <a:rPr lang="zh-CN" altLang="en-US" sz="2400">
                <a:solidFill>
                  <a:schemeClr val="bg1"/>
                </a:solidFill>
              </a:rPr>
              <a:t>气液型反应</a:t>
            </a:r>
            <a:endParaRPr lang="zh-CN" altLang="en-US" sz="2400">
              <a:solidFill>
                <a:schemeClr val="bg1"/>
              </a:solidFill>
            </a:endParaRPr>
          </a:p>
        </p:txBody>
      </p:sp>
      <p:sp>
        <p:nvSpPr>
          <p:cNvPr id="15" name="文本框 14"/>
          <p:cNvSpPr txBox="1"/>
          <p:nvPr/>
        </p:nvSpPr>
        <p:spPr>
          <a:xfrm>
            <a:off x="3140710" y="4069715"/>
            <a:ext cx="1214755" cy="398780"/>
          </a:xfrm>
          <a:prstGeom prst="rect">
            <a:avLst/>
          </a:prstGeom>
          <a:noFill/>
        </p:spPr>
        <p:txBody>
          <a:bodyPr wrap="square" rtlCol="0" anchor="ctr" anchorCtr="0">
            <a:spAutoFit/>
          </a:bodyPr>
          <a:lstStyle/>
          <a:p>
            <a:pPr algn="ctr"/>
            <a:r>
              <a:rPr lang="zh-CN" altLang="en-US" sz="2000"/>
              <a:t>气体发生</a:t>
            </a:r>
            <a:endParaRPr lang="zh-CN" altLang="en-US" sz="2000"/>
          </a:p>
        </p:txBody>
      </p:sp>
      <p:sp>
        <p:nvSpPr>
          <p:cNvPr id="16" name="文本框 15"/>
          <p:cNvSpPr txBox="1"/>
          <p:nvPr/>
        </p:nvSpPr>
        <p:spPr>
          <a:xfrm>
            <a:off x="5006340" y="4132580"/>
            <a:ext cx="1214755" cy="398780"/>
          </a:xfrm>
          <a:prstGeom prst="rect">
            <a:avLst/>
          </a:prstGeom>
          <a:noFill/>
        </p:spPr>
        <p:txBody>
          <a:bodyPr wrap="square" rtlCol="0" anchor="ctr" anchorCtr="0">
            <a:spAutoFit/>
          </a:bodyPr>
          <a:lstStyle/>
          <a:p>
            <a:pPr algn="ctr"/>
            <a:r>
              <a:rPr lang="zh-CN" altLang="en-US" sz="2000"/>
              <a:t>气体净化</a:t>
            </a:r>
            <a:endParaRPr lang="zh-CN" altLang="en-US" sz="2000"/>
          </a:p>
        </p:txBody>
      </p:sp>
      <p:sp>
        <p:nvSpPr>
          <p:cNvPr id="19" name="文本框 18"/>
          <p:cNvSpPr txBox="1"/>
          <p:nvPr/>
        </p:nvSpPr>
        <p:spPr>
          <a:xfrm>
            <a:off x="6871970" y="4132580"/>
            <a:ext cx="1214755" cy="398780"/>
          </a:xfrm>
          <a:prstGeom prst="rect">
            <a:avLst/>
          </a:prstGeom>
          <a:noFill/>
        </p:spPr>
        <p:txBody>
          <a:bodyPr wrap="square" rtlCol="0" anchor="ctr" anchorCtr="0">
            <a:spAutoFit/>
          </a:bodyPr>
          <a:lstStyle/>
          <a:p>
            <a:pPr algn="ctr"/>
            <a:r>
              <a:rPr lang="zh-CN" altLang="en-US" sz="2000"/>
              <a:t>制备</a:t>
            </a:r>
            <a:endParaRPr lang="zh-CN" altLang="en-US" sz="2000"/>
          </a:p>
        </p:txBody>
      </p:sp>
      <p:sp>
        <p:nvSpPr>
          <p:cNvPr id="20" name="文本框 19"/>
          <p:cNvSpPr txBox="1"/>
          <p:nvPr/>
        </p:nvSpPr>
        <p:spPr>
          <a:xfrm>
            <a:off x="8737600" y="4132580"/>
            <a:ext cx="1214755" cy="398780"/>
          </a:xfrm>
          <a:prstGeom prst="rect">
            <a:avLst/>
          </a:prstGeom>
          <a:noFill/>
        </p:spPr>
        <p:txBody>
          <a:bodyPr wrap="square" rtlCol="0" anchor="ctr" anchorCtr="0">
            <a:spAutoFit/>
          </a:bodyPr>
          <a:lstStyle/>
          <a:p>
            <a:pPr algn="ctr"/>
            <a:r>
              <a:rPr lang="zh-CN" altLang="en-US" sz="2000"/>
              <a:t>尾气处理</a:t>
            </a:r>
            <a:endParaRPr lang="zh-CN" altLang="en-US" sz="2000"/>
          </a:p>
        </p:txBody>
      </p:sp>
      <p:sp>
        <p:nvSpPr>
          <p:cNvPr id="21" name="文本框 20"/>
          <p:cNvSpPr txBox="1"/>
          <p:nvPr/>
        </p:nvSpPr>
        <p:spPr>
          <a:xfrm>
            <a:off x="5586730" y="3302000"/>
            <a:ext cx="2301240" cy="398780"/>
          </a:xfrm>
          <a:prstGeom prst="rect">
            <a:avLst/>
          </a:prstGeom>
          <a:solidFill>
            <a:schemeClr val="accent6">
              <a:lumMod val="75000"/>
              <a:alpha val="61000"/>
            </a:schemeClr>
          </a:solidFill>
        </p:spPr>
        <p:txBody>
          <a:bodyPr wrap="square" rtlCol="0">
            <a:spAutoFit/>
          </a:bodyPr>
          <a:lstStyle/>
          <a:p>
            <a:pPr algn="ctr"/>
            <a:r>
              <a:rPr lang="zh-CN" altLang="en-US" sz="2000"/>
              <a:t>实验室制氯气</a:t>
            </a:r>
            <a:endParaRPr lang="zh-CN" altLang="en-US" sz="2000"/>
          </a:p>
        </p:txBody>
      </p:sp>
      <p:cxnSp>
        <p:nvCxnSpPr>
          <p:cNvPr id="22" name="直接箭头连接符 21"/>
          <p:cNvCxnSpPr>
            <a:stCxn id="15" idx="0"/>
            <a:endCxn id="21" idx="2"/>
          </p:cNvCxnSpPr>
          <p:nvPr/>
        </p:nvCxnSpPr>
        <p:spPr>
          <a:xfrm flipV="1">
            <a:off x="3748405" y="3700780"/>
            <a:ext cx="2988945" cy="368935"/>
          </a:xfrm>
          <a:prstGeom prst="straightConnector1">
            <a:avLst/>
          </a:prstGeom>
          <a:ln w="25400">
            <a:solidFill>
              <a:schemeClr val="accent5">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23" name="直接箭头连接符 22"/>
          <p:cNvCxnSpPr>
            <a:stCxn id="16" idx="0"/>
            <a:endCxn id="21" idx="2"/>
          </p:cNvCxnSpPr>
          <p:nvPr/>
        </p:nvCxnSpPr>
        <p:spPr>
          <a:xfrm flipV="1">
            <a:off x="5614035" y="3700780"/>
            <a:ext cx="1123315" cy="431800"/>
          </a:xfrm>
          <a:prstGeom prst="straightConnector1">
            <a:avLst/>
          </a:prstGeom>
          <a:ln w="25400">
            <a:solidFill>
              <a:schemeClr val="accent5">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24" name="直接箭头连接符 23"/>
          <p:cNvCxnSpPr>
            <a:stCxn id="20" idx="0"/>
            <a:endCxn id="21" idx="2"/>
          </p:cNvCxnSpPr>
          <p:nvPr/>
        </p:nvCxnSpPr>
        <p:spPr>
          <a:xfrm flipH="1" flipV="1">
            <a:off x="6737350" y="3700780"/>
            <a:ext cx="2607945" cy="431800"/>
          </a:xfrm>
          <a:prstGeom prst="straightConnector1">
            <a:avLst/>
          </a:prstGeom>
          <a:ln w="25400">
            <a:solidFill>
              <a:schemeClr val="accent5">
                <a:lumMod val="75000"/>
              </a:schemeClr>
            </a:solidFill>
            <a:tailEnd type="arrow"/>
          </a:ln>
        </p:spPr>
        <p:style>
          <a:lnRef idx="2">
            <a:schemeClr val="accent1"/>
          </a:lnRef>
          <a:fillRef idx="0">
            <a:srgbClr val="FFFFFF"/>
          </a:fillRef>
          <a:effectRef idx="0">
            <a:srgbClr val="FFFFFF"/>
          </a:effectRef>
          <a:fontRef idx="minor">
            <a:schemeClr val="tx1"/>
          </a:fontRef>
        </p:style>
      </p:cxnSp>
      <p:sp>
        <p:nvSpPr>
          <p:cNvPr id="25" name="文本框 24"/>
          <p:cNvSpPr txBox="1"/>
          <p:nvPr/>
        </p:nvSpPr>
        <p:spPr>
          <a:xfrm>
            <a:off x="3226435" y="4963160"/>
            <a:ext cx="2663190" cy="398780"/>
          </a:xfrm>
          <a:prstGeom prst="rect">
            <a:avLst/>
          </a:prstGeom>
          <a:solidFill>
            <a:schemeClr val="accent6">
              <a:lumMod val="75000"/>
              <a:alpha val="61000"/>
            </a:schemeClr>
          </a:solidFill>
        </p:spPr>
        <p:txBody>
          <a:bodyPr wrap="square" rtlCol="0">
            <a:spAutoFit/>
          </a:bodyPr>
          <a:lstStyle/>
          <a:p>
            <a:pPr algn="ctr"/>
            <a:r>
              <a:rPr lang="zh-CN" altLang="en-US" sz="2000"/>
              <a:t>氢氧化亚铁制备</a:t>
            </a:r>
            <a:endParaRPr lang="zh-CN" altLang="en-US" sz="2000"/>
          </a:p>
        </p:txBody>
      </p:sp>
      <p:cxnSp>
        <p:nvCxnSpPr>
          <p:cNvPr id="26" name="直接箭头连接符 25"/>
          <p:cNvCxnSpPr>
            <a:stCxn id="19" idx="2"/>
            <a:endCxn id="25" idx="0"/>
          </p:cNvCxnSpPr>
          <p:nvPr/>
        </p:nvCxnSpPr>
        <p:spPr>
          <a:xfrm flipH="1">
            <a:off x="4558030" y="4531360"/>
            <a:ext cx="2921635" cy="431800"/>
          </a:xfrm>
          <a:prstGeom prst="straightConnector1">
            <a:avLst/>
          </a:prstGeom>
          <a:ln w="25400">
            <a:solidFill>
              <a:schemeClr val="accent5">
                <a:lumMod val="75000"/>
              </a:schemeClr>
            </a:solidFill>
            <a:tailEnd type="arrow"/>
          </a:ln>
        </p:spPr>
        <p:style>
          <a:lnRef idx="2">
            <a:schemeClr val="accent1"/>
          </a:lnRef>
          <a:fillRef idx="0">
            <a:srgbClr val="FFFFFF"/>
          </a:fillRef>
          <a:effectRef idx="0">
            <a:srgbClr val="FFFFFF"/>
          </a:effectRef>
          <a:fontRef idx="minor">
            <a:schemeClr val="tx1"/>
          </a:fontRef>
        </p:style>
      </p:cxnSp>
      <p:sp>
        <p:nvSpPr>
          <p:cNvPr id="31" name="文本框 30"/>
          <p:cNvSpPr txBox="1"/>
          <p:nvPr/>
        </p:nvSpPr>
        <p:spPr>
          <a:xfrm>
            <a:off x="6383655" y="4970145"/>
            <a:ext cx="5222240" cy="368300"/>
          </a:xfrm>
          <a:prstGeom prst="rect">
            <a:avLst/>
          </a:prstGeom>
          <a:noFill/>
        </p:spPr>
        <p:txBody>
          <a:bodyPr wrap="square" rtlCol="0">
            <a:spAutoFit/>
          </a:bodyPr>
          <a:lstStyle/>
          <a:p>
            <a:r>
              <a:rPr lang="zh-CN" altLang="en-US">
                <a:solidFill>
                  <a:srgbClr val="C00000"/>
                </a:solidFill>
              </a:rPr>
              <a:t>易被氧化物质需要隔绝空气或者排尽装置内空气</a:t>
            </a:r>
            <a:r>
              <a:rPr lang="en-US" altLang="zh-CN">
                <a:solidFill>
                  <a:srgbClr val="C00000"/>
                </a:solidFill>
              </a:rPr>
              <a:t>。</a:t>
            </a:r>
            <a:endParaRPr lang="en-US" altLang="zh-CN">
              <a:solidFill>
                <a:srgbClr val="C00000"/>
              </a:solidFill>
            </a:endParaRPr>
          </a:p>
        </p:txBody>
      </p:sp>
      <p:sp>
        <p:nvSpPr>
          <p:cNvPr id="32" name="文本框 31"/>
          <p:cNvSpPr txBox="1"/>
          <p:nvPr/>
        </p:nvSpPr>
        <p:spPr>
          <a:xfrm>
            <a:off x="6383655" y="5568315"/>
            <a:ext cx="4757420" cy="368300"/>
          </a:xfrm>
          <a:prstGeom prst="rect">
            <a:avLst/>
          </a:prstGeom>
          <a:noFill/>
        </p:spPr>
        <p:txBody>
          <a:bodyPr wrap="square" rtlCol="0">
            <a:spAutoFit/>
          </a:bodyPr>
          <a:lstStyle/>
          <a:p>
            <a:r>
              <a:rPr lang="zh-CN" altLang="en-US">
                <a:solidFill>
                  <a:srgbClr val="C00000"/>
                </a:solidFill>
              </a:rPr>
              <a:t>制备易水解物质前后都需要连接干燥装置</a:t>
            </a:r>
            <a:r>
              <a:rPr lang="en-US" altLang="zh-CN">
                <a:solidFill>
                  <a:srgbClr val="C00000"/>
                </a:solidFill>
              </a:rPr>
              <a:t>。</a:t>
            </a:r>
            <a:endParaRPr lang="en-US" altLang="zh-CN">
              <a:solidFill>
                <a:srgbClr val="C00000"/>
              </a:solidFill>
            </a:endParaRPr>
          </a:p>
        </p:txBody>
      </p:sp>
      <p:pic>
        <p:nvPicPr>
          <p:cNvPr id="35" name="图片 34" descr="截屏2025-05-23 14.01.57"/>
          <p:cNvPicPr>
            <a:picLocks noChangeAspect="1"/>
          </p:cNvPicPr>
          <p:nvPr/>
        </p:nvPicPr>
        <p:blipFill>
          <a:blip r:embed="rId1"/>
          <a:stretch>
            <a:fillRect/>
          </a:stretch>
        </p:blipFill>
        <p:spPr>
          <a:xfrm>
            <a:off x="5622290" y="187325"/>
            <a:ext cx="6270625" cy="2843530"/>
          </a:xfrm>
          <a:prstGeom prst="rect">
            <a:avLst/>
          </a:prstGeom>
        </p:spPr>
      </p:pic>
      <p:sp>
        <p:nvSpPr>
          <p:cNvPr id="37" name="文本框 36"/>
          <p:cNvSpPr txBox="1"/>
          <p:nvPr/>
        </p:nvSpPr>
        <p:spPr>
          <a:xfrm>
            <a:off x="8221980" y="6362700"/>
            <a:ext cx="3560445" cy="368300"/>
          </a:xfrm>
          <a:prstGeom prst="rect">
            <a:avLst/>
          </a:prstGeom>
          <a:noFill/>
        </p:spPr>
        <p:txBody>
          <a:bodyPr wrap="square" rtlCol="0">
            <a:spAutoFit/>
          </a:bodyPr>
          <a:lstStyle/>
          <a:p>
            <a:r>
              <a:rPr lang="zh-CN" altLang="en-US"/>
              <a:t>内容来自人教版必修</a:t>
            </a:r>
            <a:r>
              <a:rPr lang="en-US" altLang="zh-CN"/>
              <a:t>1:49</a:t>
            </a:r>
            <a:endParaRPr lang="en-US" altLang="zh-CN"/>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par>
                                <p:cTn id="25" presetID="2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xit" presetSubtype="4" fill="hold" grpId="1" nodeType="clickEffect">
                                  <p:stCondLst>
                                    <p:cond delay="0"/>
                                  </p:stCondLst>
                                  <p:childTnLst>
                                    <p:animEffect transition="out" filter="wipe(down)">
                                      <p:cBhvr>
                                        <p:cTn id="55" dur="500"/>
                                        <p:tgtEl>
                                          <p:spTgt spid="31"/>
                                        </p:tgtEl>
                                      </p:cBhvr>
                                    </p:animEffect>
                                    <p:set>
                                      <p:cBhvr>
                                        <p:cTn id="56" dur="1" fill="hold">
                                          <p:stCondLst>
                                            <p:cond delay="499"/>
                                          </p:stCondLst>
                                        </p:cTn>
                                        <p:tgtEl>
                                          <p:spTgt spid="31"/>
                                        </p:tgtEl>
                                        <p:attrNameLst>
                                          <p:attrName>style.visibility</p:attrName>
                                        </p:attrNameLst>
                                      </p:cBhvr>
                                      <p:to>
                                        <p:strVal val="hidden"/>
                                      </p:to>
                                    </p:set>
                                  </p:childTnLst>
                                </p:cTn>
                              </p:par>
                              <p:par>
                                <p:cTn id="57" presetID="22" presetClass="exit" presetSubtype="4" fill="hold" grpId="1" nodeType="withEffect">
                                  <p:stCondLst>
                                    <p:cond delay="0"/>
                                  </p:stCondLst>
                                  <p:childTnLst>
                                    <p:animEffect transition="out" filter="wipe(down)">
                                      <p:cBhvr>
                                        <p:cTn id="58" dur="500"/>
                                        <p:tgtEl>
                                          <p:spTgt spid="32"/>
                                        </p:tgtEl>
                                      </p:cBhvr>
                                    </p:animEffect>
                                    <p:set>
                                      <p:cBhvr>
                                        <p:cTn id="59"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20" grpId="0"/>
      <p:bldP spid="21" grpId="0" bldLvl="0" animBg="1"/>
      <p:bldP spid="25" grpId="0" bldLvl="0" animBg="1"/>
      <p:bldP spid="31" grpId="0"/>
      <p:bldP spid="31" grpId="1"/>
      <p:bldP spid="32" grpId="0"/>
      <p:bldP spid="32" grpId="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2.4</a:t>
            </a:r>
            <a:r>
              <a:rPr lang="zh-CN" altLang="en-US">
                <a:sym typeface="+mn-ea"/>
              </a:rPr>
              <a:t>无机制备</a:t>
            </a:r>
            <a:endParaRPr lang="zh-CN" altLang="en-US">
              <a:sym typeface="+mn-ea"/>
            </a:endParaRPr>
          </a:p>
        </p:txBody>
      </p:sp>
      <p:sp>
        <p:nvSpPr>
          <p:cNvPr id="8" name="文本框 7"/>
          <p:cNvSpPr txBox="1"/>
          <p:nvPr/>
        </p:nvSpPr>
        <p:spPr>
          <a:xfrm>
            <a:off x="611505" y="1337945"/>
            <a:ext cx="2524125" cy="429895"/>
          </a:xfrm>
          <a:prstGeom prst="rect">
            <a:avLst/>
          </a:prstGeom>
          <a:noFill/>
        </p:spPr>
        <p:txBody>
          <a:bodyPr wrap="square" rtlCol="0">
            <a:spAutoFit/>
          </a:bodyPr>
          <a:lstStyle/>
          <a:p>
            <a:pPr algn="l"/>
            <a:r>
              <a:rPr lang="zh-CN" altLang="en-US" sz="2200" b="1">
                <a:solidFill>
                  <a:srgbClr val="7030A0"/>
                </a:solidFill>
              </a:rPr>
              <a:t>无机制备常见考查</a:t>
            </a:r>
            <a:endParaRPr lang="zh-CN" altLang="en-US" sz="2200" b="1">
              <a:solidFill>
                <a:srgbClr val="7030A0"/>
              </a:solidFill>
            </a:endParaRPr>
          </a:p>
        </p:txBody>
      </p:sp>
      <p:sp>
        <p:nvSpPr>
          <p:cNvPr id="14" name="文本框 13"/>
          <p:cNvSpPr txBox="1"/>
          <p:nvPr/>
        </p:nvSpPr>
        <p:spPr>
          <a:xfrm>
            <a:off x="3548380" y="943610"/>
            <a:ext cx="3063875" cy="647700"/>
          </a:xfrm>
          <a:prstGeom prst="rect">
            <a:avLst/>
          </a:prstGeom>
          <a:solidFill>
            <a:schemeClr val="accent6">
              <a:lumMod val="50000"/>
              <a:alpha val="61000"/>
            </a:schemeClr>
          </a:solidFill>
        </p:spPr>
        <p:txBody>
          <a:bodyPr wrap="square" rtlCol="0" anchor="ctr" anchorCtr="0">
            <a:noAutofit/>
          </a:bodyPr>
          <a:lstStyle/>
          <a:p>
            <a:pPr algn="ctr"/>
            <a:r>
              <a:rPr lang="zh-CN" altLang="en-US" sz="2400">
                <a:solidFill>
                  <a:schemeClr val="bg1"/>
                </a:solidFill>
              </a:rPr>
              <a:t>固液</a:t>
            </a:r>
            <a:r>
              <a:rPr lang="en-US" altLang="zh-CN" sz="2400">
                <a:solidFill>
                  <a:schemeClr val="bg1"/>
                </a:solidFill>
              </a:rPr>
              <a:t>（</a:t>
            </a:r>
            <a:r>
              <a:rPr lang="zh-CN" altLang="en-US" sz="2400">
                <a:solidFill>
                  <a:schemeClr val="bg1"/>
                </a:solidFill>
              </a:rPr>
              <a:t>液液</a:t>
            </a:r>
            <a:r>
              <a:rPr lang="en-US" altLang="zh-CN" sz="2400">
                <a:solidFill>
                  <a:schemeClr val="bg1"/>
                </a:solidFill>
              </a:rPr>
              <a:t>）</a:t>
            </a:r>
            <a:r>
              <a:rPr lang="zh-CN" altLang="en-US" sz="2400">
                <a:solidFill>
                  <a:schemeClr val="bg1"/>
                </a:solidFill>
              </a:rPr>
              <a:t>反应型</a:t>
            </a:r>
            <a:endParaRPr lang="zh-CN" altLang="en-US" sz="2400">
              <a:solidFill>
                <a:schemeClr val="bg1"/>
              </a:solidFill>
            </a:endParaRPr>
          </a:p>
        </p:txBody>
      </p:sp>
      <p:sp>
        <p:nvSpPr>
          <p:cNvPr id="25" name="文本框 24"/>
          <p:cNvSpPr txBox="1"/>
          <p:nvPr/>
        </p:nvSpPr>
        <p:spPr>
          <a:xfrm>
            <a:off x="7177405" y="1591310"/>
            <a:ext cx="2895600" cy="398780"/>
          </a:xfrm>
          <a:prstGeom prst="rect">
            <a:avLst/>
          </a:prstGeom>
          <a:solidFill>
            <a:schemeClr val="accent6">
              <a:lumMod val="75000"/>
              <a:alpha val="61000"/>
            </a:schemeClr>
          </a:solidFill>
        </p:spPr>
        <p:txBody>
          <a:bodyPr wrap="square" rtlCol="0">
            <a:spAutoFit/>
          </a:bodyPr>
          <a:lstStyle/>
          <a:p>
            <a:pPr algn="ctr"/>
            <a:r>
              <a:rPr lang="zh-CN" altLang="en-US" sz="2000"/>
              <a:t>氢氧化亚铁制备</a:t>
            </a:r>
            <a:endParaRPr lang="zh-CN" altLang="en-US" sz="2000"/>
          </a:p>
        </p:txBody>
      </p:sp>
      <p:sp>
        <p:nvSpPr>
          <p:cNvPr id="27" name="文本框 26"/>
          <p:cNvSpPr txBox="1"/>
          <p:nvPr/>
        </p:nvSpPr>
        <p:spPr>
          <a:xfrm>
            <a:off x="7177405" y="1054735"/>
            <a:ext cx="2895600" cy="398780"/>
          </a:xfrm>
          <a:prstGeom prst="rect">
            <a:avLst/>
          </a:prstGeom>
          <a:solidFill>
            <a:schemeClr val="accent5">
              <a:lumMod val="75000"/>
              <a:alpha val="61000"/>
            </a:schemeClr>
          </a:solidFill>
        </p:spPr>
        <p:txBody>
          <a:bodyPr wrap="square" rtlCol="0">
            <a:spAutoFit/>
          </a:bodyPr>
          <a:lstStyle/>
          <a:p>
            <a:pPr algn="ctr"/>
            <a:r>
              <a:rPr lang="en-US" altLang="zh-CN" sz="2000"/>
              <a:t>FeSO</a:t>
            </a:r>
            <a:r>
              <a:rPr lang="en-US" altLang="zh-CN" sz="2000" baseline="-25000"/>
              <a:t>4</a:t>
            </a:r>
            <a:r>
              <a:rPr lang="zh-CN" altLang="en-US" sz="2000"/>
              <a:t>晶体制备</a:t>
            </a:r>
            <a:endParaRPr lang="zh-CN" altLang="en-US" sz="2000"/>
          </a:p>
        </p:txBody>
      </p:sp>
      <p:sp>
        <p:nvSpPr>
          <p:cNvPr id="28" name="矩形 27"/>
          <p:cNvSpPr/>
          <p:nvPr/>
        </p:nvSpPr>
        <p:spPr>
          <a:xfrm>
            <a:off x="3289935" y="360680"/>
            <a:ext cx="7332345" cy="1746250"/>
          </a:xfrm>
          <a:prstGeom prst="rect">
            <a:avLst/>
          </a:prstGeom>
          <a:noFill/>
          <a:ln w="25400">
            <a:solidFill>
              <a:schemeClr val="accent5">
                <a:lumMod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0" name="文本框 29"/>
          <p:cNvSpPr txBox="1"/>
          <p:nvPr/>
        </p:nvSpPr>
        <p:spPr>
          <a:xfrm>
            <a:off x="695960" y="2414270"/>
            <a:ext cx="10010775" cy="430530"/>
          </a:xfrm>
          <a:prstGeom prst="rect">
            <a:avLst/>
          </a:prstGeom>
          <a:noFill/>
        </p:spPr>
        <p:txBody>
          <a:bodyPr wrap="square" rtlCol="0" anchor="t" anchorCtr="0">
            <a:noAutofit/>
          </a:bodyPr>
          <a:lstStyle/>
          <a:p>
            <a:pPr>
              <a:lnSpc>
                <a:spcPct val="100000"/>
              </a:lnSpc>
            </a:pPr>
            <a:r>
              <a:rPr lang="zh-CN" altLang="en-US" sz="2000">
                <a:solidFill>
                  <a:schemeClr val="tx1"/>
                </a:solidFill>
              </a:rPr>
              <a:t>首先用碱液除去废铁屑表面的油污，之后按如下步骤制备硫酸亚铁：</a:t>
            </a:r>
            <a:endParaRPr lang="zh-CN" altLang="en-US" sz="2000">
              <a:solidFill>
                <a:schemeClr val="tx1"/>
              </a:solidFill>
            </a:endParaRPr>
          </a:p>
          <a:p>
            <a:pPr>
              <a:lnSpc>
                <a:spcPct val="100000"/>
              </a:lnSpc>
            </a:pPr>
            <a:r>
              <a:rPr lang="zh-CN" altLang="en-US" sz="2000">
                <a:solidFill>
                  <a:schemeClr val="tx1"/>
                </a:solidFill>
              </a:rPr>
              <a:t>　　　　</a:t>
            </a:r>
            <a:endParaRPr lang="zh-CN" altLang="en-US" sz="2000">
              <a:solidFill>
                <a:schemeClr val="tx1"/>
              </a:solidFill>
            </a:endParaRPr>
          </a:p>
          <a:p>
            <a:pPr>
              <a:lnSpc>
                <a:spcPct val="100000"/>
              </a:lnSpc>
            </a:pPr>
            <a:r>
              <a:rPr lang="zh-CN" altLang="en-US" sz="2000">
                <a:solidFill>
                  <a:schemeClr val="tx1"/>
                </a:solidFill>
              </a:rPr>
              <a:t>　</a:t>
            </a:r>
            <a:endParaRPr lang="zh-CN" altLang="en-US" sz="2000">
              <a:solidFill>
                <a:schemeClr val="tx1"/>
              </a:solidFill>
            </a:endParaRPr>
          </a:p>
        </p:txBody>
      </p:sp>
      <p:sp>
        <p:nvSpPr>
          <p:cNvPr id="4" name="文本框 3"/>
          <p:cNvSpPr txBox="1"/>
          <p:nvPr/>
        </p:nvSpPr>
        <p:spPr>
          <a:xfrm>
            <a:off x="695960" y="2948305"/>
            <a:ext cx="8912225" cy="1014730"/>
          </a:xfrm>
          <a:prstGeom prst="rect">
            <a:avLst/>
          </a:prstGeom>
          <a:noFill/>
        </p:spPr>
        <p:txBody>
          <a:bodyPr wrap="square" rtlCol="0" anchor="t">
            <a:spAutoFit/>
          </a:bodyPr>
          <a:lstStyle/>
          <a:p>
            <a:pPr>
              <a:lnSpc>
                <a:spcPct val="100000"/>
              </a:lnSpc>
            </a:pPr>
            <a:r>
              <a:rPr lang="en-US" altLang="zh-CN" sz="2000">
                <a:sym typeface="+mn-ea"/>
              </a:rPr>
              <a:t>(1)</a:t>
            </a:r>
            <a:r>
              <a:rPr lang="zh-CN" altLang="en-US" sz="2000">
                <a:sym typeface="+mn-ea"/>
              </a:rPr>
              <a:t>在烧杯中倒入</a:t>
            </a:r>
            <a:r>
              <a:rPr lang="en-US" altLang="zh-CN" sz="2000">
                <a:sym typeface="+mn-ea"/>
              </a:rPr>
              <a:t>40mL</a:t>
            </a:r>
            <a:r>
              <a:rPr lang="zh-CN" altLang="en-US" sz="2000">
                <a:sym typeface="+mn-ea"/>
              </a:rPr>
              <a:t>稀硫酸，加入足量废铁屑，以使稀硫酸浸没所有铁屑为度。小心加热</a:t>
            </a:r>
            <a:r>
              <a:rPr lang="en-US" altLang="zh-CN" sz="2000">
                <a:sym typeface="+mn-ea"/>
              </a:rPr>
              <a:t>(</a:t>
            </a:r>
            <a:r>
              <a:rPr lang="zh-CN" altLang="en-US" sz="2000">
                <a:sym typeface="+mn-ea"/>
              </a:rPr>
              <a:t>保持温度在</a:t>
            </a:r>
            <a:r>
              <a:rPr lang="en-US" altLang="zh-CN" sz="2000">
                <a:sym typeface="+mn-ea"/>
              </a:rPr>
              <a:t>50</a:t>
            </a:r>
            <a:r>
              <a:rPr lang="en-US" altLang="en-US" sz="2000">
                <a:sym typeface="+mn-ea"/>
              </a:rPr>
              <a:t>℃</a:t>
            </a:r>
            <a:r>
              <a:rPr lang="en-US" altLang="zh-CN" sz="2000">
                <a:sym typeface="+mn-ea"/>
              </a:rPr>
              <a:t>—80</a:t>
            </a:r>
            <a:r>
              <a:rPr lang="en-US" altLang="en-US" sz="2000">
                <a:sym typeface="+mn-ea"/>
              </a:rPr>
              <a:t>℃</a:t>
            </a:r>
            <a:r>
              <a:rPr lang="zh-CN" altLang="en-US" sz="2000">
                <a:sym typeface="+mn-ea"/>
              </a:rPr>
              <a:t>之间，不要煮沸</a:t>
            </a:r>
            <a:r>
              <a:rPr lang="en-US" altLang="zh-CN" sz="2000">
                <a:sym typeface="+mn-ea"/>
              </a:rPr>
              <a:t>)</a:t>
            </a:r>
            <a:r>
              <a:rPr lang="zh-CN" altLang="en-US" sz="2000">
                <a:sym typeface="+mn-ea"/>
              </a:rPr>
              <a:t>，直到只有极少量气泡生成，同时溶液呈浅绿色为止</a:t>
            </a:r>
            <a:r>
              <a:rPr lang="en-US" altLang="zh-CN" sz="2000">
                <a:sym typeface="+mn-ea"/>
              </a:rPr>
              <a:t>(</a:t>
            </a:r>
            <a:r>
              <a:rPr lang="zh-CN" altLang="en-US" sz="2000">
                <a:sym typeface="+mn-ea"/>
              </a:rPr>
              <a:t>这时烧杯底部应留有少量铁屑</a:t>
            </a:r>
            <a:r>
              <a:rPr lang="en-US" altLang="zh-CN" sz="2000">
                <a:sym typeface="+mn-ea"/>
              </a:rPr>
              <a:t>)</a:t>
            </a:r>
            <a:r>
              <a:rPr lang="zh-CN" altLang="en-US" sz="2000">
                <a:sym typeface="+mn-ea"/>
              </a:rPr>
              <a:t>。</a:t>
            </a:r>
            <a:endParaRPr lang="zh-CN" altLang="en-US" sz="2000">
              <a:sym typeface="+mn-ea"/>
            </a:endParaRPr>
          </a:p>
        </p:txBody>
      </p:sp>
      <p:sp>
        <p:nvSpPr>
          <p:cNvPr id="5" name="文本框 4"/>
          <p:cNvSpPr txBox="1"/>
          <p:nvPr/>
        </p:nvSpPr>
        <p:spPr>
          <a:xfrm>
            <a:off x="695960" y="4066540"/>
            <a:ext cx="8721090" cy="1014730"/>
          </a:xfrm>
          <a:prstGeom prst="rect">
            <a:avLst/>
          </a:prstGeom>
          <a:noFill/>
        </p:spPr>
        <p:txBody>
          <a:bodyPr wrap="square" rtlCol="0" anchor="t">
            <a:spAutoFit/>
          </a:bodyPr>
          <a:lstStyle/>
          <a:p>
            <a:pPr>
              <a:lnSpc>
                <a:spcPct val="100000"/>
              </a:lnSpc>
            </a:pPr>
            <a:r>
              <a:rPr lang="en-US" altLang="zh-CN" sz="2000">
                <a:sym typeface="+mn-ea"/>
              </a:rPr>
              <a:t>(2)</a:t>
            </a:r>
            <a:r>
              <a:rPr lang="zh-CN" altLang="en-US" sz="2000">
                <a:sym typeface="+mn-ea"/>
              </a:rPr>
              <a:t>用少量热水通过过滤器，以提高它的温度</a:t>
            </a:r>
            <a:r>
              <a:rPr lang="en-US" altLang="zh-CN" sz="2000">
                <a:sym typeface="+mn-ea"/>
              </a:rPr>
              <a:t>(</a:t>
            </a:r>
            <a:r>
              <a:rPr lang="zh-CN" altLang="en-US" sz="2000">
                <a:sym typeface="+mn-ea"/>
              </a:rPr>
              <a:t>防止溶液在漏斗里析出晶体</a:t>
            </a:r>
            <a:r>
              <a:rPr lang="en-US" altLang="zh-CN" sz="2000">
                <a:sym typeface="+mn-ea"/>
              </a:rPr>
              <a:t>)</a:t>
            </a:r>
            <a:r>
              <a:rPr lang="zh-CN" altLang="en-US" sz="2000">
                <a:sym typeface="+mn-ea"/>
              </a:rPr>
              <a:t>，然后将溶液趁热过滤。将滤液转入试管中，用橡皮塞塞住管口</a:t>
            </a:r>
            <a:r>
              <a:rPr lang="en-US" altLang="zh-CN" sz="2000">
                <a:sym typeface="+mn-ea"/>
              </a:rPr>
              <a:t>(</a:t>
            </a:r>
            <a:r>
              <a:rPr lang="zh-CN" altLang="en-US" sz="2000">
                <a:sym typeface="+mn-ea"/>
              </a:rPr>
              <a:t>防止空气进入</a:t>
            </a:r>
            <a:r>
              <a:rPr lang="en-US" altLang="zh-CN" sz="2000">
                <a:sym typeface="+mn-ea"/>
              </a:rPr>
              <a:t>)</a:t>
            </a:r>
            <a:r>
              <a:rPr lang="zh-CN" altLang="en-US" sz="2000">
                <a:sym typeface="+mn-ea"/>
              </a:rPr>
              <a:t>，静置、冷却、结晶，观察滤液冷却生长出浅绿色硫酸亚铁晶体的　</a:t>
            </a:r>
            <a:r>
              <a:rPr lang="en-US" altLang="zh-CN" sz="2000">
                <a:sym typeface="+mn-ea"/>
              </a:rPr>
              <a:t> </a:t>
            </a:r>
            <a:r>
              <a:rPr lang="zh-CN" altLang="en-US" sz="2000">
                <a:sym typeface="+mn-ea"/>
              </a:rPr>
              <a:t>现象。</a:t>
            </a:r>
            <a:endParaRPr lang="zh-CN" altLang="en-US" sz="2000">
              <a:sym typeface="+mn-ea"/>
            </a:endParaRPr>
          </a:p>
        </p:txBody>
      </p:sp>
      <p:sp>
        <p:nvSpPr>
          <p:cNvPr id="6" name="文本框 5"/>
          <p:cNvSpPr txBox="1"/>
          <p:nvPr/>
        </p:nvSpPr>
        <p:spPr>
          <a:xfrm>
            <a:off x="695960" y="5228590"/>
            <a:ext cx="8635365" cy="398780"/>
          </a:xfrm>
          <a:prstGeom prst="rect">
            <a:avLst/>
          </a:prstGeom>
          <a:noFill/>
        </p:spPr>
        <p:txBody>
          <a:bodyPr wrap="square" rtlCol="0" anchor="t">
            <a:spAutoFit/>
          </a:bodyPr>
          <a:lstStyle/>
          <a:p>
            <a:r>
              <a:rPr lang="en-US" altLang="zh-CN" sz="2000">
                <a:sym typeface="+mn-ea"/>
              </a:rPr>
              <a:t>(3)</a:t>
            </a:r>
            <a:r>
              <a:rPr lang="zh-CN" altLang="en-US" sz="2000">
                <a:sym typeface="+mn-ea"/>
              </a:rPr>
              <a:t>待结晶完毕后，取出晶体，用少量水洗涤</a:t>
            </a:r>
            <a:r>
              <a:rPr lang="en-US" altLang="zh-CN" sz="2000">
                <a:sym typeface="+mn-ea"/>
              </a:rPr>
              <a:t>2～3</a:t>
            </a:r>
            <a:r>
              <a:rPr lang="zh-CN" altLang="en-US" sz="2000">
                <a:sym typeface="+mn-ea"/>
              </a:rPr>
              <a:t>次，再用滤纸将晶体吸干。</a:t>
            </a:r>
            <a:endParaRPr lang="zh-CN" altLang="en-US" sz="2000">
              <a:sym typeface="+mn-ea"/>
            </a:endParaRPr>
          </a:p>
        </p:txBody>
      </p:sp>
      <p:sp>
        <p:nvSpPr>
          <p:cNvPr id="7" name="文本框 6"/>
          <p:cNvSpPr txBox="1"/>
          <p:nvPr/>
        </p:nvSpPr>
        <p:spPr>
          <a:xfrm>
            <a:off x="695960" y="5828665"/>
            <a:ext cx="8215630" cy="398780"/>
          </a:xfrm>
          <a:prstGeom prst="rect">
            <a:avLst/>
          </a:prstGeom>
          <a:noFill/>
        </p:spPr>
        <p:txBody>
          <a:bodyPr wrap="square" rtlCol="0" anchor="t">
            <a:spAutoFit/>
          </a:bodyPr>
          <a:lstStyle/>
          <a:p>
            <a:pPr>
              <a:lnSpc>
                <a:spcPct val="100000"/>
              </a:lnSpc>
            </a:pPr>
            <a:r>
              <a:rPr lang="en-US" altLang="zh-CN" sz="2000">
                <a:sym typeface="+mn-ea"/>
              </a:rPr>
              <a:t>(4)</a:t>
            </a:r>
            <a:r>
              <a:rPr lang="zh-CN" altLang="en-US" sz="2000">
                <a:sym typeface="+mn-ea"/>
              </a:rPr>
              <a:t>把制得的硫酸亚铁晶体放在一个小广口瓶中，密闭保存。</a:t>
            </a:r>
            <a:endParaRPr lang="zh-CN" altLang="en-US" sz="2000">
              <a:sym typeface="+mn-ea"/>
            </a:endParaRPr>
          </a:p>
        </p:txBody>
      </p:sp>
      <p:sp>
        <p:nvSpPr>
          <p:cNvPr id="9" name="文本框 8"/>
          <p:cNvSpPr txBox="1"/>
          <p:nvPr/>
        </p:nvSpPr>
        <p:spPr>
          <a:xfrm>
            <a:off x="9887585" y="2948305"/>
            <a:ext cx="1433195" cy="460375"/>
          </a:xfrm>
          <a:prstGeom prst="rect">
            <a:avLst/>
          </a:prstGeom>
          <a:solidFill>
            <a:schemeClr val="accent5">
              <a:lumMod val="75000"/>
              <a:alpha val="61000"/>
            </a:schemeClr>
          </a:solidFill>
        </p:spPr>
        <p:txBody>
          <a:bodyPr wrap="square" rtlCol="0">
            <a:spAutoFit/>
          </a:bodyPr>
          <a:lstStyle/>
          <a:p>
            <a:pPr algn="ctr"/>
            <a:r>
              <a:rPr lang="zh-CN" altLang="en-US" sz="2400">
                <a:solidFill>
                  <a:schemeClr val="bg1"/>
                </a:solidFill>
                <a:effectLst>
                  <a:outerShdw blurRad="38100" dist="38100" dir="2700000" algn="tl">
                    <a:srgbClr val="000000">
                      <a:alpha val="43137"/>
                    </a:srgbClr>
                  </a:outerShdw>
                </a:effectLst>
              </a:rPr>
              <a:t>核心反应</a:t>
            </a:r>
            <a:endParaRPr lang="zh-CN" altLang="en-US" sz="2400">
              <a:solidFill>
                <a:schemeClr val="bg1"/>
              </a:solidFill>
              <a:effectLst>
                <a:outerShdw blurRad="38100" dist="38100" dir="2700000" algn="tl">
                  <a:srgbClr val="000000">
                    <a:alpha val="43137"/>
                  </a:srgbClr>
                </a:outerShdw>
              </a:effectLst>
            </a:endParaRPr>
          </a:p>
        </p:txBody>
      </p:sp>
      <p:sp>
        <p:nvSpPr>
          <p:cNvPr id="10" name="文本框 9"/>
          <p:cNvSpPr txBox="1"/>
          <p:nvPr/>
        </p:nvSpPr>
        <p:spPr>
          <a:xfrm>
            <a:off x="9887585" y="4066540"/>
            <a:ext cx="1433195" cy="460375"/>
          </a:xfrm>
          <a:prstGeom prst="rect">
            <a:avLst/>
          </a:prstGeom>
          <a:solidFill>
            <a:schemeClr val="accent5">
              <a:lumMod val="75000"/>
              <a:alpha val="61000"/>
            </a:schemeClr>
          </a:solidFill>
        </p:spPr>
        <p:txBody>
          <a:bodyPr wrap="square" rtlCol="0">
            <a:spAutoFit/>
          </a:bodyPr>
          <a:lstStyle/>
          <a:p>
            <a:pPr algn="ctr"/>
            <a:r>
              <a:rPr lang="zh-CN" altLang="en-US" sz="2400">
                <a:solidFill>
                  <a:schemeClr val="bg1"/>
                </a:solidFill>
                <a:effectLst>
                  <a:outerShdw blurRad="38100" dist="38100" dir="2700000" algn="tl">
                    <a:srgbClr val="000000">
                      <a:alpha val="43137"/>
                    </a:srgbClr>
                  </a:outerShdw>
                </a:effectLst>
              </a:rPr>
              <a:t>分离</a:t>
            </a:r>
            <a:endParaRPr lang="zh-CN" altLang="en-US" sz="2400">
              <a:solidFill>
                <a:schemeClr val="bg1"/>
              </a:solidFill>
              <a:effectLst>
                <a:outerShdw blurRad="38100" dist="38100" dir="2700000" algn="tl">
                  <a:srgbClr val="000000">
                    <a:alpha val="43137"/>
                  </a:srgbClr>
                </a:outerShdw>
              </a:effectLst>
            </a:endParaRPr>
          </a:p>
        </p:txBody>
      </p:sp>
      <p:sp>
        <p:nvSpPr>
          <p:cNvPr id="11" name="文本框 10"/>
          <p:cNvSpPr txBox="1"/>
          <p:nvPr/>
        </p:nvSpPr>
        <p:spPr>
          <a:xfrm>
            <a:off x="9887585" y="5276850"/>
            <a:ext cx="1433195" cy="460375"/>
          </a:xfrm>
          <a:prstGeom prst="rect">
            <a:avLst/>
          </a:prstGeom>
          <a:solidFill>
            <a:schemeClr val="accent5">
              <a:lumMod val="75000"/>
              <a:alpha val="61000"/>
            </a:schemeClr>
          </a:solidFill>
        </p:spPr>
        <p:txBody>
          <a:bodyPr wrap="square" rtlCol="0">
            <a:spAutoFit/>
          </a:bodyPr>
          <a:lstStyle/>
          <a:p>
            <a:pPr algn="ctr"/>
            <a:r>
              <a:rPr lang="zh-CN" altLang="en-US" sz="2400">
                <a:solidFill>
                  <a:schemeClr val="bg1"/>
                </a:solidFill>
                <a:effectLst>
                  <a:outerShdw blurRad="38100" dist="38100" dir="2700000" algn="tl">
                    <a:srgbClr val="000000">
                      <a:alpha val="43137"/>
                    </a:srgbClr>
                  </a:outerShdw>
                </a:effectLst>
              </a:rPr>
              <a:t>净化</a:t>
            </a:r>
            <a:endParaRPr lang="zh-CN" altLang="en-US" sz="2400">
              <a:solidFill>
                <a:schemeClr val="bg1"/>
              </a:solidFill>
              <a:effectLst>
                <a:outerShdw blurRad="38100" dist="38100" dir="2700000" algn="tl">
                  <a:srgbClr val="000000">
                    <a:alpha val="43137"/>
                  </a:srgbClr>
                </a:outerShdw>
              </a:effectLst>
            </a:endParaRPr>
          </a:p>
        </p:txBody>
      </p:sp>
      <p:sp>
        <p:nvSpPr>
          <p:cNvPr id="3" name="文本框 2"/>
          <p:cNvSpPr txBox="1"/>
          <p:nvPr/>
        </p:nvSpPr>
        <p:spPr>
          <a:xfrm>
            <a:off x="7177405" y="518160"/>
            <a:ext cx="2895600" cy="398780"/>
          </a:xfrm>
          <a:prstGeom prst="rect">
            <a:avLst/>
          </a:prstGeom>
          <a:solidFill>
            <a:schemeClr val="accent6">
              <a:lumMod val="75000"/>
              <a:alpha val="61000"/>
            </a:schemeClr>
          </a:solidFill>
        </p:spPr>
        <p:txBody>
          <a:bodyPr wrap="square" rtlCol="0">
            <a:spAutoFit/>
          </a:bodyPr>
          <a:lstStyle/>
          <a:p>
            <a:pPr algn="ctr"/>
            <a:r>
              <a:rPr lang="en-US" altLang="zh-CN" sz="2000"/>
              <a:t>[Cu(NH</a:t>
            </a:r>
            <a:r>
              <a:rPr lang="en-US" altLang="zh-CN" sz="2000" baseline="-25000"/>
              <a:t>3</a:t>
            </a:r>
            <a:r>
              <a:rPr lang="en-US" altLang="zh-CN" sz="2000"/>
              <a:t>)</a:t>
            </a:r>
            <a:r>
              <a:rPr lang="en-US" altLang="zh-CN" sz="2000" baseline="-25000"/>
              <a:t>4</a:t>
            </a:r>
            <a:r>
              <a:rPr lang="en-US" altLang="zh-CN" sz="2000"/>
              <a:t>]SO</a:t>
            </a:r>
            <a:r>
              <a:rPr lang="en-US" altLang="zh-CN" sz="2000" baseline="-25000"/>
              <a:t>4</a:t>
            </a:r>
            <a:r>
              <a:rPr lang="zh-CN" altLang="en-US" sz="2000"/>
              <a:t>晶体制备</a:t>
            </a:r>
            <a:endParaRPr lang="zh-CN" altLang="en-US" sz="200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dissolv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30" grpId="0" bldLvl="0" animBg="1"/>
      <p:bldP spid="4" grpId="0"/>
      <p:bldP spid="5" grpId="0"/>
      <p:bldP spid="6" grpId="0"/>
      <p:bldP spid="7" grpId="0"/>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3.</a:t>
            </a:r>
            <a:r>
              <a:rPr lang="zh-CN" altLang="en-US">
                <a:sym typeface="+mn-ea"/>
              </a:rPr>
              <a:t>选择性必修</a:t>
            </a:r>
            <a:r>
              <a:rPr lang="en-US" altLang="zh-CN">
                <a:sym typeface="+mn-ea"/>
              </a:rPr>
              <a:t>2-</a:t>
            </a:r>
            <a:r>
              <a:rPr lang="zh-CN" altLang="en-US">
                <a:sym typeface="+mn-ea"/>
              </a:rPr>
              <a:t>分子空间结构</a:t>
            </a:r>
            <a:endParaRPr lang="zh-CN" altLang="en-US">
              <a:sym typeface="+mn-ea"/>
            </a:endParaRPr>
          </a:p>
        </p:txBody>
      </p:sp>
      <p:pic>
        <p:nvPicPr>
          <p:cNvPr id="4" name="图片 3"/>
          <p:cNvPicPr>
            <a:picLocks noChangeAspect="1"/>
          </p:cNvPicPr>
          <p:nvPr/>
        </p:nvPicPr>
        <p:blipFill>
          <a:blip r:embed="rId1"/>
          <a:stretch>
            <a:fillRect/>
          </a:stretch>
        </p:blipFill>
        <p:spPr>
          <a:xfrm>
            <a:off x="5484495" y="1331595"/>
            <a:ext cx="5387975" cy="2851785"/>
          </a:xfrm>
          <a:prstGeom prst="rect">
            <a:avLst/>
          </a:prstGeom>
        </p:spPr>
      </p:pic>
      <p:pic>
        <p:nvPicPr>
          <p:cNvPr id="5" name="图片 4"/>
          <p:cNvPicPr>
            <a:picLocks noChangeAspect="1"/>
          </p:cNvPicPr>
          <p:nvPr/>
        </p:nvPicPr>
        <p:blipFill>
          <a:blip r:embed="rId1"/>
          <a:srcRect l="5364" t="66667" r="52955"/>
          <a:stretch>
            <a:fillRect/>
          </a:stretch>
        </p:blipFill>
        <p:spPr>
          <a:xfrm>
            <a:off x="960120" y="2271395"/>
            <a:ext cx="3868420" cy="1637665"/>
          </a:xfrm>
          <a:prstGeom prst="rect">
            <a:avLst/>
          </a:prstGeom>
        </p:spPr>
      </p:pic>
      <p:sp>
        <p:nvSpPr>
          <p:cNvPr id="6" name="矩形 5"/>
          <p:cNvSpPr/>
          <p:nvPr/>
        </p:nvSpPr>
        <p:spPr>
          <a:xfrm>
            <a:off x="5551805" y="3200400"/>
            <a:ext cx="2569210" cy="1111885"/>
          </a:xfrm>
          <a:prstGeom prst="rect">
            <a:avLst/>
          </a:prstGeom>
          <a:solidFill>
            <a:schemeClr val="accent1">
              <a:alpha val="3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7" name="曲线连接符 6"/>
          <p:cNvCxnSpPr/>
          <p:nvPr/>
        </p:nvCxnSpPr>
        <p:spPr>
          <a:xfrm rot="10800000">
            <a:off x="4828540" y="3090545"/>
            <a:ext cx="723265" cy="666115"/>
          </a:xfrm>
          <a:prstGeom prst="curvedConnector3">
            <a:avLst>
              <a:gd name="adj1" fmla="val 49956"/>
            </a:avLst>
          </a:prstGeom>
          <a:ln w="25400">
            <a:tailEnd type="arrow"/>
          </a:ln>
        </p:spPr>
        <p:style>
          <a:lnRef idx="2">
            <a:schemeClr val="accent1"/>
          </a:lnRef>
          <a:fillRef idx="0">
            <a:srgbClr val="FFFFFF"/>
          </a:fillRef>
          <a:effectRef idx="0">
            <a:srgbClr val="FFFFFF"/>
          </a:effectRef>
          <a:fontRef idx="minor">
            <a:schemeClr val="tx1"/>
          </a:fontRef>
        </p:style>
      </p:cxnSp>
      <p:sp>
        <p:nvSpPr>
          <p:cNvPr id="8" name="文本框 7"/>
          <p:cNvSpPr txBox="1"/>
          <p:nvPr/>
        </p:nvSpPr>
        <p:spPr>
          <a:xfrm>
            <a:off x="960120" y="1626235"/>
            <a:ext cx="4064000" cy="645160"/>
          </a:xfrm>
          <a:prstGeom prst="rect">
            <a:avLst/>
          </a:prstGeom>
          <a:noFill/>
        </p:spPr>
        <p:txBody>
          <a:bodyPr wrap="square" rtlCol="0">
            <a:spAutoFit/>
          </a:bodyPr>
          <a:lstStyle/>
          <a:p>
            <a:r>
              <a:rPr lang="zh-CN" altLang="en-US"/>
              <a:t>椅式环己烷（</a:t>
            </a:r>
            <a:r>
              <a:rPr lang="en-US" altLang="zh-CN"/>
              <a:t>C</a:t>
            </a:r>
            <a:r>
              <a:rPr lang="en-US" altLang="zh-CN" baseline="-25000"/>
              <a:t>6</a:t>
            </a:r>
            <a:r>
              <a:rPr lang="en-US" altLang="zh-CN"/>
              <a:t>H</a:t>
            </a:r>
            <a:r>
              <a:rPr lang="en-US" altLang="zh-CN" baseline="-25000"/>
              <a:t>12</a:t>
            </a:r>
            <a:r>
              <a:rPr lang="zh-CN" altLang="en-US"/>
              <a:t>）比船式环己烷更加稳定。</a:t>
            </a:r>
            <a:endParaRPr lang="en-US" altLang="zh-CN"/>
          </a:p>
        </p:txBody>
      </p:sp>
      <p:sp>
        <p:nvSpPr>
          <p:cNvPr id="9" name="矩形 8"/>
          <p:cNvSpPr/>
          <p:nvPr/>
        </p:nvSpPr>
        <p:spPr>
          <a:xfrm>
            <a:off x="8232140" y="3200400"/>
            <a:ext cx="1120775" cy="1111885"/>
          </a:xfrm>
          <a:prstGeom prst="rect">
            <a:avLst/>
          </a:prstGeom>
          <a:solidFill>
            <a:schemeClr val="accent4">
              <a:alpha val="44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文本框 9"/>
          <p:cNvSpPr txBox="1"/>
          <p:nvPr/>
        </p:nvSpPr>
        <p:spPr>
          <a:xfrm>
            <a:off x="5627370" y="5171440"/>
            <a:ext cx="3811270" cy="368300"/>
          </a:xfrm>
          <a:prstGeom prst="rect">
            <a:avLst/>
          </a:prstGeom>
          <a:noFill/>
        </p:spPr>
        <p:txBody>
          <a:bodyPr wrap="square" rtlCol="0">
            <a:spAutoFit/>
          </a:bodyPr>
          <a:lstStyle/>
          <a:p>
            <a:pPr algn="ctr"/>
            <a:r>
              <a:rPr lang="en-US" altLang="zh-CN"/>
              <a:t>S</a:t>
            </a:r>
            <a:r>
              <a:rPr lang="en-US" altLang="zh-CN" baseline="-25000"/>
              <a:t>8</a:t>
            </a:r>
            <a:r>
              <a:rPr lang="zh-CN" altLang="en-US"/>
              <a:t>（皇冠硫）比其他结构更加稳定</a:t>
            </a:r>
            <a:endParaRPr lang="zh-CN" altLang="en-US"/>
          </a:p>
        </p:txBody>
      </p:sp>
      <p:cxnSp>
        <p:nvCxnSpPr>
          <p:cNvPr id="11" name="曲线连接符 10"/>
          <p:cNvCxnSpPr>
            <a:stCxn id="9" idx="2"/>
            <a:endCxn id="10" idx="0"/>
          </p:cNvCxnSpPr>
          <p:nvPr/>
        </p:nvCxnSpPr>
        <p:spPr>
          <a:xfrm rot="5400000">
            <a:off x="7733665" y="4111625"/>
            <a:ext cx="859155" cy="1259840"/>
          </a:xfrm>
          <a:prstGeom prst="curvedConnector3">
            <a:avLst>
              <a:gd name="adj1" fmla="val 50000"/>
            </a:avLst>
          </a:prstGeom>
          <a:ln w="25400">
            <a:solidFill>
              <a:srgbClr val="C2E2AC"/>
            </a:solidFill>
            <a:tailEnd type="arrow"/>
          </a:ln>
        </p:spPr>
        <p:style>
          <a:lnRef idx="2">
            <a:schemeClr val="accent1"/>
          </a:lnRef>
          <a:fillRef idx="0">
            <a:srgbClr val="FFFFFF"/>
          </a:fillRef>
          <a:effectRef idx="0">
            <a:srgbClr val="FFFFFF"/>
          </a:effectRef>
          <a:fontRef idx="minor">
            <a:schemeClr val="tx1"/>
          </a:fontRef>
        </p:style>
      </p:cxnSp>
      <p:sp>
        <p:nvSpPr>
          <p:cNvPr id="12" name="文本框 11"/>
          <p:cNvSpPr txBox="1"/>
          <p:nvPr/>
        </p:nvSpPr>
        <p:spPr>
          <a:xfrm>
            <a:off x="8076565" y="6052820"/>
            <a:ext cx="3560445" cy="368300"/>
          </a:xfrm>
          <a:prstGeom prst="rect">
            <a:avLst/>
          </a:prstGeom>
          <a:noFill/>
        </p:spPr>
        <p:txBody>
          <a:bodyPr wrap="square" rtlCol="0">
            <a:spAutoFit/>
          </a:bodyPr>
          <a:lstStyle/>
          <a:p>
            <a:r>
              <a:rPr lang="zh-CN" altLang="en-US"/>
              <a:t>内容来自人教版选择性必修</a:t>
            </a:r>
            <a:r>
              <a:rPr lang="en-US" altLang="zh-CN"/>
              <a:t>2</a:t>
            </a:r>
            <a:r>
              <a:rPr lang="zh-CN" altLang="en-US"/>
              <a:t>：</a:t>
            </a:r>
            <a:r>
              <a:rPr lang="en-US" altLang="zh-CN"/>
              <a:t>44</a:t>
            </a:r>
            <a:endParaRPr lang="en-US" altLang="zh-CN"/>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2.4</a:t>
            </a:r>
            <a:r>
              <a:rPr lang="zh-CN" altLang="en-US">
                <a:sym typeface="+mn-ea"/>
              </a:rPr>
              <a:t>无机制备</a:t>
            </a:r>
            <a:endParaRPr lang="zh-CN" altLang="en-US"/>
          </a:p>
        </p:txBody>
      </p:sp>
      <p:sp>
        <p:nvSpPr>
          <p:cNvPr id="3" name="内容占位符 2"/>
          <p:cNvSpPr>
            <a:spLocks noGrp="1"/>
          </p:cNvSpPr>
          <p:nvPr>
            <p:ph idx="1"/>
          </p:nvPr>
        </p:nvSpPr>
        <p:spPr>
          <a:xfrm>
            <a:off x="695960" y="1118235"/>
            <a:ext cx="10800080" cy="644525"/>
          </a:xfrm>
        </p:spPr>
        <p:txBody>
          <a:bodyPr anchor="ctr" anchorCtr="0"/>
          <a:lstStyle/>
          <a:p>
            <a:pPr>
              <a:lnSpc>
                <a:spcPct val="100000"/>
              </a:lnSpc>
            </a:pPr>
            <a:r>
              <a:rPr lang="zh-CN" altLang="en-US">
                <a:solidFill>
                  <a:srgbClr val="7030A0"/>
                </a:solidFill>
              </a:rPr>
              <a:t>选择性必修</a:t>
            </a:r>
            <a:r>
              <a:rPr lang="en-US" altLang="zh-CN">
                <a:solidFill>
                  <a:srgbClr val="7030A0"/>
                </a:solidFill>
              </a:rPr>
              <a:t>2:</a:t>
            </a:r>
            <a:endParaRPr lang="en-US" altLang="zh-CN">
              <a:solidFill>
                <a:srgbClr val="7030A0"/>
              </a:solidFill>
            </a:endParaRPr>
          </a:p>
        </p:txBody>
      </p:sp>
      <p:sp>
        <p:nvSpPr>
          <p:cNvPr id="4" name="文本框 3"/>
          <p:cNvSpPr txBox="1"/>
          <p:nvPr/>
        </p:nvSpPr>
        <p:spPr>
          <a:xfrm>
            <a:off x="695960" y="1763077"/>
            <a:ext cx="5080000" cy="398780"/>
          </a:xfrm>
          <a:prstGeom prst="rect">
            <a:avLst/>
          </a:prstGeom>
        </p:spPr>
        <p:txBody>
          <a:bodyPr>
            <a:spAutoFit/>
          </a:bodyPr>
          <a:lstStyle/>
          <a:p>
            <a:pPr marL="0" indent="0" algn="just" defTabSz="266700">
              <a:spcBef>
                <a:spcPct val="0"/>
              </a:spcBef>
              <a:spcAft>
                <a:spcPct val="0"/>
              </a:spcAft>
              <a:tabLst>
                <a:tab pos="784860" algn="l"/>
              </a:tabLst>
            </a:pPr>
            <a:r>
              <a:rPr lang="zh-CN" altLang="en-US" sz="2000">
                <a:latin typeface="Times New Roman" panose="02020603050405020304"/>
                <a:ea typeface="宋体" pitchFamily="2" charset="-122"/>
              </a:rPr>
              <a:t>简单配合物的形成</a:t>
            </a:r>
            <a:endParaRPr lang="zh-CN" altLang="en-US" sz="2000">
              <a:latin typeface="Times New Roman" panose="02020603050405020304"/>
              <a:ea typeface="宋体" pitchFamily="2" charset="-122"/>
            </a:endParaRPr>
          </a:p>
        </p:txBody>
      </p:sp>
      <p:graphicFrame>
        <p:nvGraphicFramePr>
          <p:cNvPr id="5" name="表格 4"/>
          <p:cNvGraphicFramePr/>
          <p:nvPr>
            <p:custDataLst>
              <p:tags r:id="rId1"/>
            </p:custDataLst>
          </p:nvPr>
        </p:nvGraphicFramePr>
        <p:xfrm>
          <a:off x="695960" y="2501265"/>
          <a:ext cx="10413365" cy="2912110"/>
        </p:xfrm>
        <a:graphic>
          <a:graphicData uri="http://schemas.openxmlformats.org/drawingml/2006/table">
            <a:tbl>
              <a:tblPr/>
              <a:tblGrid>
                <a:gridCol w="1050925"/>
                <a:gridCol w="5600065"/>
              </a:tblGrid>
              <a:tr h="304800">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序号</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实验步骤</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04000">
                <a:tc rowSpan="3">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a:t>
                      </a:r>
                      <a:r>
                        <a:rPr lang="en-US" altLang="zh-CN" sz="2000">
                          <a:latin typeface="Times New Roman" panose="02020603050405020304"/>
                          <a:ea typeface="Times New Roman" panose="02020603050405020304"/>
                        </a:rPr>
                        <a:t>1</a:t>
                      </a:r>
                      <a:r>
                        <a:rPr lang="zh-CN" sz="2000">
                          <a:latin typeface="Times New Roman" panose="02020603050405020304"/>
                          <a:ea typeface="宋体" pitchFamily="2" charset="-122"/>
                        </a:rPr>
                        <a:t>）</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向盛有硫酸铜溶液的试管里加氨水</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0400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继续加入氨水</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0400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再加入乙醇</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04000">
                <a:tc rowSpan="2">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a:t>
                      </a:r>
                      <a:r>
                        <a:rPr lang="en-US" altLang="zh-CN" sz="2000">
                          <a:latin typeface="Times New Roman" panose="02020603050405020304"/>
                          <a:ea typeface="Times New Roman" panose="02020603050405020304"/>
                        </a:rPr>
                        <a:t>2</a:t>
                      </a:r>
                      <a:r>
                        <a:rPr lang="zh-CN" sz="2000">
                          <a:latin typeface="Times New Roman" panose="02020603050405020304"/>
                          <a:ea typeface="宋体" pitchFamily="2" charset="-122"/>
                        </a:rPr>
                        <a:t>）</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向盛有氯化钠溶液的试管里滴几滴硝酸银溶液</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91185">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c>
                  <a:txBody>
                    <a:bodyPr/>
                    <a:lstStyle/>
                    <a:p>
                      <a:pPr marL="0" indent="0" algn="ctr" defTabSz="914400">
                        <a:spcBef>
                          <a:spcPct val="0"/>
                        </a:spcBef>
                        <a:spcAft>
                          <a:spcPct val="0"/>
                        </a:spcAft>
                        <a:tabLst>
                          <a:tab pos="784860" algn="l"/>
                        </a:tabLst>
                      </a:pPr>
                      <a:r>
                        <a:rPr lang="zh-CN" sz="2000">
                          <a:latin typeface="Times New Roman" panose="02020603050405020304"/>
                          <a:ea typeface="宋体" pitchFamily="2" charset="-122"/>
                        </a:rPr>
                        <a:t>再滴入氨水</a:t>
                      </a:r>
                      <a:endParaRPr lang="zh-CN" sz="2000">
                        <a:latin typeface="Times New Roman" panose="02020603050405020304"/>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14" name="文本框 13"/>
          <p:cNvSpPr txBox="1"/>
          <p:nvPr/>
        </p:nvSpPr>
        <p:spPr>
          <a:xfrm>
            <a:off x="3548380" y="943610"/>
            <a:ext cx="3063875" cy="647700"/>
          </a:xfrm>
          <a:prstGeom prst="rect">
            <a:avLst/>
          </a:prstGeom>
          <a:solidFill>
            <a:schemeClr val="accent6">
              <a:lumMod val="50000"/>
              <a:alpha val="61000"/>
            </a:schemeClr>
          </a:solidFill>
        </p:spPr>
        <p:txBody>
          <a:bodyPr wrap="square" rtlCol="0" anchor="ctr" anchorCtr="0">
            <a:noAutofit/>
          </a:bodyPr>
          <a:lstStyle/>
          <a:p>
            <a:pPr algn="ctr"/>
            <a:r>
              <a:rPr lang="zh-CN" altLang="en-US" sz="2400">
                <a:solidFill>
                  <a:schemeClr val="bg1"/>
                </a:solidFill>
              </a:rPr>
              <a:t>固液</a:t>
            </a:r>
            <a:r>
              <a:rPr lang="en-US" altLang="zh-CN" sz="2400">
                <a:solidFill>
                  <a:schemeClr val="bg1"/>
                </a:solidFill>
              </a:rPr>
              <a:t>（</a:t>
            </a:r>
            <a:r>
              <a:rPr lang="zh-CN" altLang="en-US" sz="2400">
                <a:solidFill>
                  <a:schemeClr val="bg1"/>
                </a:solidFill>
              </a:rPr>
              <a:t>液液</a:t>
            </a:r>
            <a:r>
              <a:rPr lang="en-US" altLang="zh-CN" sz="2400">
                <a:solidFill>
                  <a:schemeClr val="bg1"/>
                </a:solidFill>
              </a:rPr>
              <a:t>）</a:t>
            </a:r>
            <a:r>
              <a:rPr lang="zh-CN" altLang="en-US" sz="2400">
                <a:solidFill>
                  <a:schemeClr val="bg1"/>
                </a:solidFill>
              </a:rPr>
              <a:t>反应型</a:t>
            </a:r>
            <a:endParaRPr lang="zh-CN" altLang="en-US" sz="2400">
              <a:solidFill>
                <a:schemeClr val="bg1"/>
              </a:solidFill>
            </a:endParaRPr>
          </a:p>
        </p:txBody>
      </p:sp>
      <p:sp>
        <p:nvSpPr>
          <p:cNvPr id="25" name="文本框 24"/>
          <p:cNvSpPr txBox="1"/>
          <p:nvPr/>
        </p:nvSpPr>
        <p:spPr>
          <a:xfrm>
            <a:off x="7177405" y="1591310"/>
            <a:ext cx="2895600" cy="398780"/>
          </a:xfrm>
          <a:prstGeom prst="rect">
            <a:avLst/>
          </a:prstGeom>
          <a:solidFill>
            <a:schemeClr val="accent6">
              <a:lumMod val="75000"/>
              <a:alpha val="61000"/>
            </a:schemeClr>
          </a:solidFill>
        </p:spPr>
        <p:txBody>
          <a:bodyPr wrap="square" rtlCol="0">
            <a:spAutoFit/>
          </a:bodyPr>
          <a:lstStyle/>
          <a:p>
            <a:pPr algn="ctr"/>
            <a:r>
              <a:rPr lang="zh-CN" altLang="en-US" sz="2000"/>
              <a:t>氢氧化亚铁制备</a:t>
            </a:r>
            <a:endParaRPr lang="zh-CN" altLang="en-US" sz="2000"/>
          </a:p>
        </p:txBody>
      </p:sp>
      <p:sp>
        <p:nvSpPr>
          <p:cNvPr id="27" name="文本框 26"/>
          <p:cNvSpPr txBox="1"/>
          <p:nvPr/>
        </p:nvSpPr>
        <p:spPr>
          <a:xfrm>
            <a:off x="7177405" y="1054735"/>
            <a:ext cx="2895600" cy="398780"/>
          </a:xfrm>
          <a:prstGeom prst="rect">
            <a:avLst/>
          </a:prstGeom>
          <a:solidFill>
            <a:schemeClr val="accent6">
              <a:lumMod val="75000"/>
              <a:alpha val="61000"/>
            </a:schemeClr>
          </a:solidFill>
        </p:spPr>
        <p:txBody>
          <a:bodyPr wrap="square" rtlCol="0">
            <a:spAutoFit/>
          </a:bodyPr>
          <a:lstStyle/>
          <a:p>
            <a:pPr lvl="0" algn="ctr">
              <a:buClrTx/>
              <a:buSzTx/>
              <a:buFontTx/>
            </a:pPr>
            <a:r>
              <a:rPr lang="zh-CN" altLang="en-US" sz="2000">
                <a:sym typeface="+mn-ea"/>
              </a:rPr>
              <a:t>FeSO</a:t>
            </a:r>
            <a:r>
              <a:rPr lang="zh-CN" altLang="en-US" sz="2000" baseline="-25000">
                <a:sym typeface="+mn-ea"/>
              </a:rPr>
              <a:t>4</a:t>
            </a:r>
            <a:r>
              <a:rPr lang="zh-CN" altLang="en-US" sz="2000">
                <a:sym typeface="+mn-ea"/>
              </a:rPr>
              <a:t>晶体制备</a:t>
            </a:r>
            <a:endParaRPr lang="zh-CN" altLang="en-US" sz="2000">
              <a:sym typeface="+mn-ea"/>
            </a:endParaRPr>
          </a:p>
        </p:txBody>
      </p:sp>
      <p:sp>
        <p:nvSpPr>
          <p:cNvPr id="28" name="矩形 27"/>
          <p:cNvSpPr/>
          <p:nvPr/>
        </p:nvSpPr>
        <p:spPr>
          <a:xfrm>
            <a:off x="3289935" y="360680"/>
            <a:ext cx="7332345" cy="1746250"/>
          </a:xfrm>
          <a:prstGeom prst="rect">
            <a:avLst/>
          </a:prstGeom>
          <a:noFill/>
          <a:ln w="25400">
            <a:solidFill>
              <a:schemeClr val="accent5">
                <a:lumMod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p:cNvSpPr txBox="1"/>
          <p:nvPr/>
        </p:nvSpPr>
        <p:spPr>
          <a:xfrm>
            <a:off x="7177405" y="518160"/>
            <a:ext cx="2895600" cy="398780"/>
          </a:xfrm>
          <a:prstGeom prst="rect">
            <a:avLst/>
          </a:prstGeom>
          <a:solidFill>
            <a:schemeClr val="accent4">
              <a:lumMod val="75000"/>
              <a:alpha val="61000"/>
            </a:schemeClr>
          </a:solidFill>
        </p:spPr>
        <p:txBody>
          <a:bodyPr wrap="square" rtlCol="0">
            <a:spAutoFit/>
          </a:bodyPr>
          <a:lstStyle/>
          <a:p>
            <a:pPr algn="ctr"/>
            <a:r>
              <a:rPr lang="en-US" altLang="zh-CN" sz="2000"/>
              <a:t>[Cu(NH</a:t>
            </a:r>
            <a:r>
              <a:rPr lang="en-US" altLang="zh-CN" sz="2000" baseline="-25000"/>
              <a:t>3</a:t>
            </a:r>
            <a:r>
              <a:rPr lang="en-US" altLang="zh-CN" sz="2000"/>
              <a:t>)</a:t>
            </a:r>
            <a:r>
              <a:rPr lang="en-US" altLang="zh-CN" sz="2000" baseline="-25000"/>
              <a:t>4</a:t>
            </a:r>
            <a:r>
              <a:rPr lang="en-US" altLang="zh-CN" sz="2000"/>
              <a:t>]SO</a:t>
            </a:r>
            <a:r>
              <a:rPr lang="en-US" altLang="zh-CN" sz="2000" baseline="-25000"/>
              <a:t>4</a:t>
            </a:r>
            <a:r>
              <a:rPr lang="zh-CN" altLang="en-US" sz="2000"/>
              <a:t>晶体制备</a:t>
            </a:r>
            <a:endParaRPr lang="zh-CN" altLang="en-US" sz="2000"/>
          </a:p>
        </p:txBody>
      </p:sp>
      <p:sp>
        <p:nvSpPr>
          <p:cNvPr id="7" name="文本框 6"/>
          <p:cNvSpPr txBox="1"/>
          <p:nvPr/>
        </p:nvSpPr>
        <p:spPr>
          <a:xfrm>
            <a:off x="8517890" y="3655695"/>
            <a:ext cx="2359025" cy="922020"/>
          </a:xfrm>
          <a:prstGeom prst="rect">
            <a:avLst/>
          </a:prstGeom>
          <a:solidFill>
            <a:schemeClr val="accent4">
              <a:lumMod val="75000"/>
            </a:schemeClr>
          </a:solidFill>
        </p:spPr>
        <p:txBody>
          <a:bodyPr wrap="square" rtlCol="0">
            <a:spAutoFit/>
          </a:bodyPr>
          <a:lstStyle/>
          <a:p>
            <a:r>
              <a:rPr lang="zh-CN" altLang="en-US">
                <a:solidFill>
                  <a:schemeClr val="bg1"/>
                </a:solidFill>
              </a:rPr>
              <a:t>降低溶液极性，降低产物在溶液中溶解度，促进产物析出。</a:t>
            </a:r>
            <a:endParaRPr lang="zh-CN" altLang="en-US">
              <a:solidFill>
                <a:schemeClr val="bg1"/>
              </a:solidFill>
            </a:endParaRPr>
          </a:p>
        </p:txBody>
      </p:sp>
      <p:sp>
        <p:nvSpPr>
          <p:cNvPr id="8" name="左箭头 7"/>
          <p:cNvSpPr/>
          <p:nvPr/>
        </p:nvSpPr>
        <p:spPr>
          <a:xfrm>
            <a:off x="7713980" y="3937000"/>
            <a:ext cx="484505" cy="397510"/>
          </a:xfrm>
          <a:prstGeom prst="leftArrow">
            <a:avLst/>
          </a:prstGeom>
          <a:solidFill>
            <a:srgbClr val="588E3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2.4</a:t>
            </a:r>
            <a:r>
              <a:rPr lang="zh-CN" altLang="en-US">
                <a:sym typeface="+mn-ea"/>
              </a:rPr>
              <a:t>无机制备</a:t>
            </a:r>
            <a:endParaRPr lang="zh-CN" altLang="en-US">
              <a:sym typeface="+mn-ea"/>
            </a:endParaRPr>
          </a:p>
        </p:txBody>
      </p:sp>
      <p:sp>
        <p:nvSpPr>
          <p:cNvPr id="3" name="文本框 2"/>
          <p:cNvSpPr txBox="1"/>
          <p:nvPr/>
        </p:nvSpPr>
        <p:spPr>
          <a:xfrm>
            <a:off x="695960" y="1464310"/>
            <a:ext cx="10081895" cy="645160"/>
          </a:xfrm>
          <a:prstGeom prst="rect">
            <a:avLst/>
          </a:prstGeom>
          <a:noFill/>
        </p:spPr>
        <p:txBody>
          <a:bodyPr wrap="square" rtlCol="0">
            <a:spAutoFit/>
          </a:bodyPr>
          <a:lstStyle/>
          <a:p>
            <a:pPr marL="0" indent="0" algn="just" defTabSz="266700">
              <a:spcBef>
                <a:spcPct val="0"/>
              </a:spcBef>
              <a:spcAft>
                <a:spcPct val="0"/>
              </a:spcAft>
            </a:pPr>
            <a:r>
              <a:rPr lang="zh-CN" altLang="en-US">
                <a:latin typeface="宋体" pitchFamily="2" charset="-122"/>
                <a:ea typeface="宋体" pitchFamily="2" charset="-122"/>
                <a:sym typeface="+mn-ea"/>
              </a:rPr>
              <a:t>示例：（</a:t>
            </a:r>
            <a:r>
              <a:rPr lang="en-US" altLang="zh-CN">
                <a:latin typeface="Times New Roman" panose="02020603050405020304"/>
                <a:ea typeface="宋体" pitchFamily="2" charset="-122"/>
                <a:sym typeface="+mn-ea"/>
              </a:rPr>
              <a:t>2024</a:t>
            </a:r>
            <a:r>
              <a:rPr lang="zh-CN" altLang="en-US">
                <a:latin typeface="宋体" pitchFamily="2" charset="-122"/>
                <a:ea typeface="宋体" pitchFamily="2" charset="-122"/>
                <a:sym typeface="+mn-ea"/>
              </a:rPr>
              <a:t>甘肃</a:t>
            </a:r>
            <a:r>
              <a:rPr lang="zh-CN" altLang="en-US">
                <a:latin typeface="Times New Roman" panose="02020603050405020304"/>
                <a:ea typeface="宋体" pitchFamily="2" charset="-122"/>
                <a:sym typeface="+mn-ea"/>
              </a:rPr>
              <a:t>卷</a:t>
            </a:r>
            <a:r>
              <a:rPr lang="zh-CN" altLang="en-US">
                <a:latin typeface="宋体" pitchFamily="2" charset="-122"/>
                <a:ea typeface="宋体" pitchFamily="2" charset="-122"/>
                <a:sym typeface="+mn-ea"/>
              </a:rPr>
              <a:t>）某兴趣小组设计了利用</a:t>
            </a:r>
            <a:r>
              <a:rPr lang="en-US" altLang="zh-CN">
                <a:latin typeface="Times New Roman" panose="02020603050405020304"/>
                <a:ea typeface="Times New Roman" panose="02020603050405020304"/>
                <a:sym typeface="+mn-ea"/>
              </a:rPr>
              <a:t>MnO</a:t>
            </a:r>
            <a:r>
              <a:rPr lang="en-US" altLang="zh-CN" baseline="-25000">
                <a:latin typeface="Times New Roman" panose="02020603050405020304"/>
                <a:ea typeface="Times New Roman" panose="02020603050405020304"/>
                <a:sym typeface="+mn-ea"/>
              </a:rPr>
              <a:t>2</a:t>
            </a:r>
            <a:r>
              <a:rPr lang="zh-CN" altLang="en-US">
                <a:latin typeface="宋体" pitchFamily="2" charset="-122"/>
                <a:ea typeface="宋体" pitchFamily="2" charset="-122"/>
                <a:sym typeface="+mn-ea"/>
              </a:rPr>
              <a:t>和</a:t>
            </a:r>
            <a:r>
              <a:rPr lang="en-US" altLang="zh-CN">
                <a:latin typeface="Times New Roman" panose="02020603050405020304"/>
                <a:ea typeface="Times New Roman" panose="02020603050405020304"/>
                <a:sym typeface="+mn-ea"/>
              </a:rPr>
              <a:t>H</a:t>
            </a:r>
            <a:r>
              <a:rPr lang="en-US" altLang="zh-CN" baseline="-25000">
                <a:latin typeface="Times New Roman" panose="02020603050405020304"/>
                <a:ea typeface="Times New Roman" panose="02020603050405020304"/>
                <a:sym typeface="+mn-ea"/>
              </a:rPr>
              <a:t>2</a:t>
            </a:r>
            <a:r>
              <a:rPr lang="en-US" altLang="zh-CN">
                <a:latin typeface="Times New Roman" panose="02020603050405020304"/>
                <a:ea typeface="Times New Roman" panose="02020603050405020304"/>
                <a:sym typeface="+mn-ea"/>
              </a:rPr>
              <a:t>SO</a:t>
            </a:r>
            <a:r>
              <a:rPr lang="en-US" altLang="zh-CN" baseline="-25000">
                <a:latin typeface="Times New Roman" panose="02020603050405020304"/>
                <a:ea typeface="Times New Roman" panose="02020603050405020304"/>
                <a:sym typeface="+mn-ea"/>
              </a:rPr>
              <a:t>3</a:t>
            </a:r>
            <a:r>
              <a:rPr lang="zh-CN" altLang="en-US">
                <a:latin typeface="宋体" pitchFamily="2" charset="-122"/>
                <a:ea typeface="宋体" pitchFamily="2" charset="-122"/>
                <a:sym typeface="+mn-ea"/>
              </a:rPr>
              <a:t>生成</a:t>
            </a:r>
            <a:r>
              <a:rPr lang="en-US" altLang="zh-CN">
                <a:latin typeface="Times New Roman" panose="02020603050405020304"/>
                <a:ea typeface="Times New Roman" panose="02020603050405020304"/>
                <a:sym typeface="+mn-ea"/>
              </a:rPr>
              <a:t>MnS</a:t>
            </a:r>
            <a:r>
              <a:rPr lang="en-US" altLang="zh-CN" baseline="-25000">
                <a:latin typeface="Times New Roman" panose="02020603050405020304"/>
                <a:ea typeface="Times New Roman" panose="02020603050405020304"/>
                <a:sym typeface="+mn-ea"/>
              </a:rPr>
              <a:t>2</a:t>
            </a:r>
            <a:r>
              <a:rPr lang="en-US" altLang="zh-CN">
                <a:latin typeface="Times New Roman" panose="02020603050405020304"/>
                <a:ea typeface="Times New Roman" panose="02020603050405020304"/>
                <a:sym typeface="+mn-ea"/>
              </a:rPr>
              <a:t>O</a:t>
            </a:r>
            <a:r>
              <a:rPr lang="en-US" altLang="zh-CN" baseline="-25000">
                <a:latin typeface="Times New Roman" panose="02020603050405020304"/>
                <a:ea typeface="Times New Roman" panose="02020603050405020304"/>
                <a:sym typeface="+mn-ea"/>
              </a:rPr>
              <a:t>6</a:t>
            </a:r>
            <a:r>
              <a:rPr lang="zh-CN" altLang="en-US">
                <a:latin typeface="宋体" pitchFamily="2" charset="-122"/>
                <a:ea typeface="宋体" pitchFamily="2" charset="-122"/>
                <a:sym typeface="+mn-ea"/>
              </a:rPr>
              <a:t>，再与</a:t>
            </a:r>
            <a:r>
              <a:rPr lang="en-US" altLang="zh-CN">
                <a:latin typeface="Times New Roman" panose="02020603050405020304"/>
                <a:ea typeface="Times New Roman" panose="02020603050405020304"/>
                <a:sym typeface="+mn-ea"/>
              </a:rPr>
              <a:t>Na</a:t>
            </a:r>
            <a:r>
              <a:rPr lang="en-US" altLang="zh-CN" baseline="-25000">
                <a:latin typeface="Times New Roman" panose="02020603050405020304"/>
                <a:ea typeface="Times New Roman" panose="02020603050405020304"/>
                <a:sym typeface="+mn-ea"/>
              </a:rPr>
              <a:t>2</a:t>
            </a:r>
            <a:r>
              <a:rPr lang="en-US" altLang="zh-CN">
                <a:latin typeface="Times New Roman" panose="02020603050405020304"/>
                <a:ea typeface="Times New Roman" panose="02020603050405020304"/>
                <a:sym typeface="+mn-ea"/>
              </a:rPr>
              <a:t>CO</a:t>
            </a:r>
            <a:r>
              <a:rPr lang="en-US" altLang="zh-CN" baseline="-25000">
                <a:latin typeface="Times New Roman" panose="02020603050405020304"/>
                <a:ea typeface="Times New Roman" panose="02020603050405020304"/>
                <a:sym typeface="+mn-ea"/>
              </a:rPr>
              <a:t>3</a:t>
            </a:r>
            <a:r>
              <a:rPr lang="zh-CN" altLang="en-US">
                <a:latin typeface="宋体" pitchFamily="2" charset="-122"/>
                <a:ea typeface="宋体" pitchFamily="2" charset="-122"/>
                <a:sym typeface="+mn-ea"/>
              </a:rPr>
              <a:t>反应制备</a:t>
            </a:r>
            <a:r>
              <a:rPr lang="en-US" altLang="zh-CN">
                <a:latin typeface="Times New Roman" panose="02020603050405020304"/>
                <a:ea typeface="Times New Roman" panose="02020603050405020304"/>
                <a:sym typeface="+mn-ea"/>
              </a:rPr>
              <a:t>MnS</a:t>
            </a:r>
            <a:r>
              <a:rPr lang="en-US" altLang="zh-CN" baseline="-25000">
                <a:latin typeface="Times New Roman" panose="02020603050405020304"/>
                <a:ea typeface="Times New Roman" panose="02020603050405020304"/>
                <a:sym typeface="+mn-ea"/>
              </a:rPr>
              <a:t>2</a:t>
            </a:r>
            <a:r>
              <a:rPr lang="en-US" altLang="zh-CN">
                <a:latin typeface="Times New Roman" panose="02020603050405020304"/>
                <a:ea typeface="Times New Roman" panose="02020603050405020304"/>
                <a:sym typeface="+mn-ea"/>
              </a:rPr>
              <a:t>O</a:t>
            </a:r>
            <a:r>
              <a:rPr lang="en-US" altLang="zh-CN" baseline="-25000">
                <a:latin typeface="Times New Roman" panose="02020603050405020304"/>
                <a:ea typeface="Times New Roman" panose="02020603050405020304"/>
                <a:sym typeface="+mn-ea"/>
              </a:rPr>
              <a:t>6</a:t>
            </a:r>
            <a:r>
              <a:rPr lang="en-US" altLang="zh-CN">
                <a:latin typeface="Times New Roman" panose="02020603050405020304"/>
                <a:ea typeface="宋体" pitchFamily="2" charset="-122"/>
                <a:sym typeface="+mn-ea"/>
              </a:rPr>
              <a:t>·</a:t>
            </a:r>
            <a:r>
              <a:rPr lang="en-US" altLang="zh-CN">
                <a:latin typeface="Times New Roman" panose="02020603050405020304"/>
                <a:ea typeface="Times New Roman" panose="02020603050405020304"/>
                <a:sym typeface="+mn-ea"/>
              </a:rPr>
              <a:t>2H</a:t>
            </a:r>
            <a:r>
              <a:rPr lang="en-US" altLang="zh-CN" baseline="-25000">
                <a:latin typeface="Times New Roman" panose="02020603050405020304"/>
                <a:ea typeface="Times New Roman" panose="02020603050405020304"/>
                <a:sym typeface="+mn-ea"/>
              </a:rPr>
              <a:t>2</a:t>
            </a:r>
            <a:r>
              <a:rPr lang="en-US" altLang="zh-CN">
                <a:latin typeface="Times New Roman" panose="02020603050405020304"/>
                <a:ea typeface="Times New Roman" panose="02020603050405020304"/>
                <a:sym typeface="+mn-ea"/>
              </a:rPr>
              <a:t>O</a:t>
            </a:r>
            <a:r>
              <a:rPr lang="zh-CN" altLang="en-US">
                <a:latin typeface="宋体" pitchFamily="2" charset="-122"/>
                <a:ea typeface="宋体" pitchFamily="2" charset="-122"/>
                <a:sym typeface="+mn-ea"/>
              </a:rPr>
              <a:t>的方案：</a:t>
            </a:r>
            <a:endParaRPr lang="zh-CN" altLang="en-US"/>
          </a:p>
        </p:txBody>
      </p:sp>
      <p:pic>
        <p:nvPicPr>
          <p:cNvPr id="100061" name="图片 100061" descr="@@@4ce8b21e-3e68-4d81-9a9c-c50d69fbbb58"/>
          <p:cNvPicPr>
            <a:picLocks noChangeAspect="1"/>
          </p:cNvPicPr>
          <p:nvPr/>
        </p:nvPicPr>
        <p:blipFill>
          <a:blip r:embed="rId1"/>
          <a:stretch>
            <a:fillRect/>
          </a:stretch>
        </p:blipFill>
        <p:spPr>
          <a:xfrm>
            <a:off x="1887855" y="2469515"/>
            <a:ext cx="8842375" cy="1268730"/>
          </a:xfrm>
          <a:prstGeom prst="rect">
            <a:avLst/>
          </a:prstGeom>
        </p:spPr>
      </p:pic>
      <p:grpSp>
        <p:nvGrpSpPr>
          <p:cNvPr id="7" name="组合 6"/>
          <p:cNvGrpSpPr/>
          <p:nvPr/>
        </p:nvGrpSpPr>
        <p:grpSpPr>
          <a:xfrm>
            <a:off x="269875" y="2680970"/>
            <a:ext cx="1534160" cy="2454275"/>
            <a:chOff x="1128" y="5480"/>
            <a:chExt cx="2416" cy="3865"/>
          </a:xfrm>
        </p:grpSpPr>
        <p:pic>
          <p:nvPicPr>
            <p:cNvPr id="5" name="图片 4"/>
            <p:cNvPicPr>
              <a:picLocks noChangeAspect="1"/>
            </p:cNvPicPr>
            <p:nvPr/>
          </p:nvPicPr>
          <p:blipFill>
            <a:blip r:embed="rId2"/>
            <a:stretch>
              <a:fillRect/>
            </a:stretch>
          </p:blipFill>
          <p:spPr>
            <a:xfrm>
              <a:off x="1553" y="5480"/>
              <a:ext cx="1565" cy="2990"/>
            </a:xfrm>
            <a:prstGeom prst="rect">
              <a:avLst/>
            </a:prstGeom>
          </p:spPr>
        </p:pic>
        <p:sp>
          <p:nvSpPr>
            <p:cNvPr id="6" name="文本框 5"/>
            <p:cNvSpPr txBox="1"/>
            <p:nvPr/>
          </p:nvSpPr>
          <p:spPr>
            <a:xfrm>
              <a:off x="1128" y="8765"/>
              <a:ext cx="2416" cy="580"/>
            </a:xfrm>
            <a:prstGeom prst="rect">
              <a:avLst/>
            </a:prstGeom>
            <a:noFill/>
          </p:spPr>
          <p:txBody>
            <a:bodyPr wrap="square" rtlCol="0">
              <a:spAutoFit/>
            </a:bodyPr>
            <a:lstStyle/>
            <a:p>
              <a:r>
                <a:rPr lang="en-US" altLang="zh-CN">
                  <a:solidFill>
                    <a:schemeClr val="tx1"/>
                  </a:solidFill>
                  <a:uFillTx/>
                  <a:latin typeface="Times New Roman" panose="02020603050405020304" charset="0"/>
                  <a:ea typeface="宋体" pitchFamily="2" charset="-122"/>
                </a:rPr>
                <a:t>SO</a:t>
              </a:r>
              <a:r>
                <a:rPr lang="en-US" altLang="zh-CN" baseline="-25000">
                  <a:solidFill>
                    <a:schemeClr val="tx1"/>
                  </a:solidFill>
                  <a:uFillTx/>
                  <a:latin typeface="Times New Roman" panose="02020603050405020304" charset="0"/>
                  <a:ea typeface="宋体" pitchFamily="2" charset="-122"/>
                </a:rPr>
                <a:t>2</a:t>
              </a:r>
              <a:r>
                <a:rPr lang="zh-CN" altLang="en-US">
                  <a:solidFill>
                    <a:schemeClr val="tx1"/>
                  </a:solidFill>
                  <a:uFillTx/>
                  <a:latin typeface="Times New Roman" panose="02020603050405020304" charset="0"/>
                  <a:ea typeface="宋体" pitchFamily="2" charset="-122"/>
                </a:rPr>
                <a:t>发生装置</a:t>
              </a:r>
              <a:endParaRPr lang="zh-CN" altLang="en-US">
                <a:solidFill>
                  <a:schemeClr val="tx1"/>
                </a:solidFill>
                <a:uFillTx/>
                <a:latin typeface="Times New Roman" panose="02020603050405020304" charset="0"/>
                <a:ea typeface="宋体" pitchFamily="2" charset="-122"/>
              </a:endParaRPr>
            </a:p>
          </p:txBody>
        </p:sp>
      </p:grpSp>
      <p:cxnSp>
        <p:nvCxnSpPr>
          <p:cNvPr id="8" name="曲线连接符 7"/>
          <p:cNvCxnSpPr>
            <a:stCxn id="9" idx="2"/>
            <a:endCxn id="5" idx="2"/>
          </p:cNvCxnSpPr>
          <p:nvPr/>
        </p:nvCxnSpPr>
        <p:spPr>
          <a:xfrm rot="5400000">
            <a:off x="1851025" y="2918460"/>
            <a:ext cx="846455" cy="2474595"/>
          </a:xfrm>
          <a:prstGeom prst="curvedConnector3">
            <a:avLst>
              <a:gd name="adj1" fmla="val 128132"/>
            </a:avLst>
          </a:prstGeom>
          <a:ln w="25400">
            <a:tailEnd type="triangle" w="lg" len="lg"/>
          </a:ln>
        </p:spPr>
        <p:style>
          <a:lnRef idx="2">
            <a:schemeClr val="accent1"/>
          </a:lnRef>
          <a:fillRef idx="0">
            <a:srgbClr val="FFFFFF"/>
          </a:fillRef>
          <a:effectRef idx="0">
            <a:srgbClr val="FFFFFF"/>
          </a:effectRef>
          <a:fontRef idx="minor">
            <a:schemeClr val="tx1"/>
          </a:fontRef>
        </p:style>
      </p:cxnSp>
      <p:sp>
        <p:nvSpPr>
          <p:cNvPr id="9" name="矩形 8"/>
          <p:cNvSpPr/>
          <p:nvPr/>
        </p:nvSpPr>
        <p:spPr>
          <a:xfrm>
            <a:off x="1887855" y="2628265"/>
            <a:ext cx="3247390" cy="1104900"/>
          </a:xfrm>
          <a:prstGeom prst="rect">
            <a:avLst/>
          </a:prstGeom>
          <a:noFill/>
          <a:ln w="25400"/>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文本框 9"/>
          <p:cNvSpPr txBox="1"/>
          <p:nvPr/>
        </p:nvSpPr>
        <p:spPr>
          <a:xfrm>
            <a:off x="2686050" y="2091055"/>
            <a:ext cx="1650365" cy="368300"/>
          </a:xfrm>
          <a:prstGeom prst="rect">
            <a:avLst/>
          </a:prstGeom>
          <a:solidFill>
            <a:schemeClr val="accent5">
              <a:lumMod val="40000"/>
              <a:lumOff val="60000"/>
            </a:schemeClr>
          </a:solidFill>
        </p:spPr>
        <p:txBody>
          <a:bodyPr wrap="square" rtlCol="0">
            <a:spAutoFit/>
          </a:bodyPr>
          <a:lstStyle/>
          <a:p>
            <a:pPr algn="ctr"/>
            <a:r>
              <a:rPr lang="zh-CN" altLang="en-US"/>
              <a:t>气液反应</a:t>
            </a:r>
            <a:endParaRPr lang="zh-CN" altLang="en-US"/>
          </a:p>
        </p:txBody>
      </p:sp>
      <p:sp>
        <p:nvSpPr>
          <p:cNvPr id="11" name="矩形 10"/>
          <p:cNvSpPr/>
          <p:nvPr/>
        </p:nvSpPr>
        <p:spPr>
          <a:xfrm>
            <a:off x="5233670" y="2628265"/>
            <a:ext cx="2685415" cy="1104900"/>
          </a:xfrm>
          <a:prstGeom prst="rect">
            <a:avLst/>
          </a:prstGeom>
          <a:noFill/>
          <a:ln w="25400"/>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文本框 11"/>
          <p:cNvSpPr txBox="1"/>
          <p:nvPr/>
        </p:nvSpPr>
        <p:spPr>
          <a:xfrm>
            <a:off x="5888355" y="3901440"/>
            <a:ext cx="1376680" cy="368300"/>
          </a:xfrm>
          <a:prstGeom prst="rect">
            <a:avLst/>
          </a:prstGeom>
          <a:solidFill>
            <a:schemeClr val="accent5">
              <a:lumMod val="40000"/>
              <a:lumOff val="60000"/>
            </a:schemeClr>
          </a:solidFill>
        </p:spPr>
        <p:txBody>
          <a:bodyPr wrap="square" rtlCol="0">
            <a:spAutoFit/>
          </a:bodyPr>
          <a:lstStyle/>
          <a:p>
            <a:pPr algn="ctr"/>
            <a:r>
              <a:rPr lang="zh-CN" altLang="en-US"/>
              <a:t>液液反应</a:t>
            </a:r>
            <a:endParaRPr lang="zh-CN" altLang="en-US"/>
          </a:p>
        </p:txBody>
      </p:sp>
      <p:sp>
        <p:nvSpPr>
          <p:cNvPr id="13" name="矩形 12"/>
          <p:cNvSpPr/>
          <p:nvPr/>
        </p:nvSpPr>
        <p:spPr>
          <a:xfrm>
            <a:off x="7996555" y="2628265"/>
            <a:ext cx="2810510" cy="1104900"/>
          </a:xfrm>
          <a:prstGeom prst="rect">
            <a:avLst/>
          </a:prstGeom>
          <a:noFill/>
          <a:ln w="25400"/>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文本框 13"/>
          <p:cNvSpPr txBox="1"/>
          <p:nvPr/>
        </p:nvSpPr>
        <p:spPr>
          <a:xfrm>
            <a:off x="8816975" y="3918585"/>
            <a:ext cx="1376680" cy="368300"/>
          </a:xfrm>
          <a:prstGeom prst="rect">
            <a:avLst/>
          </a:prstGeom>
          <a:solidFill>
            <a:schemeClr val="accent5">
              <a:lumMod val="40000"/>
              <a:lumOff val="60000"/>
            </a:schemeClr>
          </a:solidFill>
        </p:spPr>
        <p:txBody>
          <a:bodyPr wrap="square" rtlCol="0">
            <a:spAutoFit/>
          </a:bodyPr>
          <a:lstStyle/>
          <a:p>
            <a:pPr algn="ctr"/>
            <a:r>
              <a:rPr lang="zh-CN" altLang="en-US"/>
              <a:t>分离、净化</a:t>
            </a:r>
            <a:endParaRPr lang="zh-CN" altLang="en-US"/>
          </a:p>
        </p:txBody>
      </p:sp>
      <p:sp>
        <p:nvSpPr>
          <p:cNvPr id="15" name="矩形 14"/>
          <p:cNvSpPr/>
          <p:nvPr/>
        </p:nvSpPr>
        <p:spPr>
          <a:xfrm>
            <a:off x="4117975" y="3209290"/>
            <a:ext cx="910590" cy="523240"/>
          </a:xfrm>
          <a:prstGeom prst="rect">
            <a:avLst/>
          </a:prstGeom>
          <a:solidFill>
            <a:schemeClr val="accent1">
              <a:alpha val="2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文本框 15"/>
          <p:cNvSpPr txBox="1"/>
          <p:nvPr/>
        </p:nvSpPr>
        <p:spPr>
          <a:xfrm>
            <a:off x="997585" y="5281295"/>
            <a:ext cx="3171825" cy="829945"/>
          </a:xfrm>
          <a:prstGeom prst="rect">
            <a:avLst/>
          </a:prstGeom>
          <a:noFill/>
          <a:ln w="25400">
            <a:solidFill>
              <a:srgbClr val="7030A0"/>
            </a:solidFill>
          </a:ln>
        </p:spPr>
        <p:txBody>
          <a:bodyPr wrap="square" rtlCol="0">
            <a:spAutoFit/>
          </a:bodyPr>
          <a:lstStyle/>
          <a:p>
            <a:r>
              <a:rPr lang="zh-CN" altLang="en-US" sz="1600">
                <a:solidFill>
                  <a:schemeClr val="tx1"/>
                </a:solidFill>
                <a:uFillTx/>
                <a:latin typeface="Times New Roman" panose="02020603050405020304" charset="0"/>
                <a:ea typeface="宋体" pitchFamily="2" charset="-122"/>
              </a:rPr>
              <a:t>增大</a:t>
            </a:r>
            <a:r>
              <a:rPr lang="en-US" altLang="zh-CN" sz="1600">
                <a:solidFill>
                  <a:schemeClr val="tx1"/>
                </a:solidFill>
                <a:uFillTx/>
                <a:latin typeface="Times New Roman" panose="02020603050405020304" charset="0"/>
                <a:ea typeface="宋体" pitchFamily="2" charset="-122"/>
              </a:rPr>
              <a:t>SO</a:t>
            </a:r>
            <a:r>
              <a:rPr lang="en-US" altLang="zh-CN" sz="1600" baseline="-25000">
                <a:solidFill>
                  <a:schemeClr val="tx1"/>
                </a:solidFill>
                <a:uFillTx/>
                <a:latin typeface="Times New Roman" panose="02020603050405020304" charset="0"/>
                <a:ea typeface="宋体" pitchFamily="2" charset="-122"/>
              </a:rPr>
              <a:t>2</a:t>
            </a:r>
            <a:r>
              <a:rPr lang="zh-CN" altLang="en-US" sz="1600">
                <a:solidFill>
                  <a:schemeClr val="tx1"/>
                </a:solidFill>
                <a:uFillTx/>
                <a:latin typeface="Times New Roman" panose="02020603050405020304" charset="0"/>
                <a:ea typeface="宋体" pitchFamily="2" charset="-122"/>
              </a:rPr>
              <a:t>的溶解度、增大</a:t>
            </a:r>
            <a:r>
              <a:rPr lang="en-US" altLang="zh-CN" sz="1600">
                <a:solidFill>
                  <a:schemeClr val="tx1"/>
                </a:solidFill>
                <a:uFillTx/>
                <a:latin typeface="Times New Roman" panose="02020603050405020304" charset="0"/>
                <a:ea typeface="宋体" pitchFamily="2" charset="-122"/>
              </a:rPr>
              <a:t>H</a:t>
            </a:r>
            <a:r>
              <a:rPr lang="en-US" altLang="zh-CN" sz="1600" baseline="-25000">
                <a:solidFill>
                  <a:schemeClr val="tx1"/>
                </a:solidFill>
                <a:uFillTx/>
                <a:latin typeface="Times New Roman" panose="02020603050405020304" charset="0"/>
                <a:ea typeface="宋体" pitchFamily="2" charset="-122"/>
              </a:rPr>
              <a:t>2</a:t>
            </a:r>
            <a:r>
              <a:rPr lang="en-US" altLang="zh-CN" sz="1600">
                <a:solidFill>
                  <a:schemeClr val="tx1"/>
                </a:solidFill>
                <a:uFillTx/>
                <a:latin typeface="Times New Roman" panose="02020603050405020304" charset="0"/>
                <a:ea typeface="宋体" pitchFamily="2" charset="-122"/>
              </a:rPr>
              <a:t>SO</a:t>
            </a:r>
            <a:r>
              <a:rPr lang="en-US" altLang="zh-CN" sz="1600" baseline="-25000">
                <a:solidFill>
                  <a:schemeClr val="tx1"/>
                </a:solidFill>
                <a:uFillTx/>
                <a:latin typeface="Times New Roman" panose="02020603050405020304" charset="0"/>
                <a:ea typeface="宋体" pitchFamily="2" charset="-122"/>
              </a:rPr>
              <a:t>3</a:t>
            </a:r>
            <a:r>
              <a:rPr lang="zh-CN" altLang="en-US" sz="1600">
                <a:solidFill>
                  <a:schemeClr val="tx1"/>
                </a:solidFill>
                <a:uFillTx/>
                <a:latin typeface="Times New Roman" panose="02020603050405020304" charset="0"/>
                <a:ea typeface="宋体" pitchFamily="2" charset="-122"/>
              </a:rPr>
              <a:t>的浓度，防止温度过高有副反应</a:t>
            </a:r>
            <a:r>
              <a:rPr lang="en-US" altLang="zh-CN" sz="1600">
                <a:solidFill>
                  <a:schemeClr val="tx1"/>
                </a:solidFill>
                <a:uFillTx/>
                <a:latin typeface="Times New Roman" panose="02020603050405020304" charset="0"/>
                <a:ea typeface="宋体" pitchFamily="2" charset="-122"/>
              </a:rPr>
              <a:t>SO</a:t>
            </a:r>
            <a:r>
              <a:rPr lang="en-US" altLang="zh-CN" sz="1600" baseline="-25000">
                <a:solidFill>
                  <a:schemeClr val="tx1"/>
                </a:solidFill>
                <a:uFillTx/>
                <a:latin typeface="Times New Roman" panose="02020603050405020304" charset="0"/>
                <a:ea typeface="宋体" pitchFamily="2" charset="-122"/>
              </a:rPr>
              <a:t>2</a:t>
            </a:r>
            <a:r>
              <a:rPr lang="zh-CN" altLang="en-US" sz="1600">
                <a:solidFill>
                  <a:schemeClr val="tx1"/>
                </a:solidFill>
                <a:uFillTx/>
                <a:latin typeface="Times New Roman" panose="02020603050405020304" charset="0"/>
                <a:ea typeface="宋体" pitchFamily="2" charset="-122"/>
              </a:rPr>
              <a:t>被</a:t>
            </a:r>
            <a:r>
              <a:rPr lang="en-US" altLang="zh-CN" sz="1600">
                <a:solidFill>
                  <a:schemeClr val="tx1"/>
                </a:solidFill>
                <a:uFillTx/>
                <a:latin typeface="Times New Roman" panose="02020603050405020304" charset="0"/>
                <a:ea typeface="宋体" pitchFamily="2" charset="-122"/>
              </a:rPr>
              <a:t>MnO</a:t>
            </a:r>
            <a:r>
              <a:rPr lang="en-US" altLang="zh-CN" sz="1600" baseline="-25000">
                <a:solidFill>
                  <a:schemeClr val="tx1"/>
                </a:solidFill>
                <a:uFillTx/>
                <a:latin typeface="Times New Roman" panose="02020603050405020304" charset="0"/>
                <a:ea typeface="宋体" pitchFamily="2" charset="-122"/>
              </a:rPr>
              <a:t>2</a:t>
            </a:r>
            <a:r>
              <a:rPr lang="zh-CN" altLang="en-US" sz="1600">
                <a:solidFill>
                  <a:schemeClr val="tx1"/>
                </a:solidFill>
                <a:uFillTx/>
                <a:latin typeface="Times New Roman" panose="02020603050405020304" charset="0"/>
                <a:ea typeface="宋体" pitchFamily="2" charset="-122"/>
              </a:rPr>
              <a:t>氧化生成</a:t>
            </a:r>
            <a:r>
              <a:rPr lang="en-US" altLang="zh-CN" sz="1600">
                <a:solidFill>
                  <a:schemeClr val="tx1"/>
                </a:solidFill>
                <a:uFillTx/>
                <a:latin typeface="Times New Roman" panose="02020603050405020304" charset="0"/>
                <a:ea typeface="宋体" pitchFamily="2" charset="-122"/>
              </a:rPr>
              <a:t>MnSO</a:t>
            </a:r>
            <a:r>
              <a:rPr lang="en-US" altLang="zh-CN" sz="1600" baseline="-25000">
                <a:solidFill>
                  <a:schemeClr val="tx1"/>
                </a:solidFill>
                <a:uFillTx/>
                <a:latin typeface="Times New Roman" panose="02020603050405020304" charset="0"/>
                <a:ea typeface="宋体" pitchFamily="2" charset="-122"/>
              </a:rPr>
              <a:t>4</a:t>
            </a:r>
            <a:r>
              <a:rPr lang="zh-CN" altLang="en-US" sz="1600">
                <a:solidFill>
                  <a:schemeClr val="tx1"/>
                </a:solidFill>
                <a:uFillTx/>
                <a:latin typeface="Times New Roman" panose="02020603050405020304" charset="0"/>
                <a:ea typeface="宋体" pitchFamily="2" charset="-122"/>
              </a:rPr>
              <a:t>发生。</a:t>
            </a:r>
            <a:endParaRPr lang="zh-CN" altLang="en-US" sz="1600">
              <a:solidFill>
                <a:schemeClr val="tx1"/>
              </a:solidFill>
              <a:uFillTx/>
              <a:latin typeface="Times New Roman" panose="02020603050405020304" charset="0"/>
              <a:ea typeface="宋体" pitchFamily="2" charset="-122"/>
            </a:endParaRPr>
          </a:p>
        </p:txBody>
      </p:sp>
      <p:cxnSp>
        <p:nvCxnSpPr>
          <p:cNvPr id="17" name="曲线连接符 16"/>
          <p:cNvCxnSpPr>
            <a:stCxn id="15" idx="2"/>
            <a:endCxn id="16" idx="3"/>
          </p:cNvCxnSpPr>
          <p:nvPr/>
        </p:nvCxnSpPr>
        <p:spPr>
          <a:xfrm rot="5400000">
            <a:off x="3389630" y="4512310"/>
            <a:ext cx="1964055" cy="403860"/>
          </a:xfrm>
          <a:prstGeom prst="curvedConnector2">
            <a:avLst/>
          </a:prstGeom>
          <a:ln w="25400">
            <a:tailEnd type="triangle" w="lg" len="lg"/>
          </a:ln>
        </p:spPr>
        <p:style>
          <a:lnRef idx="2">
            <a:schemeClr val="accent1"/>
          </a:lnRef>
          <a:fillRef idx="0">
            <a:srgbClr val="FFFFFF"/>
          </a:fillRef>
          <a:effectRef idx="0">
            <a:srgbClr val="FFFFFF"/>
          </a:effectRef>
          <a:fontRef idx="minor">
            <a:schemeClr val="tx1"/>
          </a:fontRef>
        </p:style>
      </p:cxn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2.5</a:t>
            </a:r>
            <a:r>
              <a:rPr lang="zh-CN" altLang="en-US">
                <a:sym typeface="+mn-ea"/>
              </a:rPr>
              <a:t>定量测定</a:t>
            </a:r>
            <a:endParaRPr lang="zh-CN" altLang="en-US">
              <a:sym typeface="+mn-ea"/>
            </a:endParaRPr>
          </a:p>
        </p:txBody>
      </p:sp>
      <p:sp>
        <p:nvSpPr>
          <p:cNvPr id="15" name="文本框 14"/>
          <p:cNvSpPr txBox="1"/>
          <p:nvPr/>
        </p:nvSpPr>
        <p:spPr>
          <a:xfrm>
            <a:off x="695960" y="2925763"/>
            <a:ext cx="2193290" cy="460375"/>
          </a:xfrm>
          <a:prstGeom prst="rect">
            <a:avLst/>
          </a:prstGeom>
          <a:noFill/>
          <a:ln w="25400">
            <a:solidFill>
              <a:schemeClr val="accent1"/>
            </a:solidFill>
          </a:ln>
        </p:spPr>
        <p:txBody>
          <a:bodyPr wrap="square" rtlCol="0" anchor="ctr" anchorCtr="0">
            <a:spAutoFit/>
          </a:bodyPr>
          <a:lstStyle/>
          <a:p>
            <a:pPr algn="ctr"/>
            <a:r>
              <a:rPr lang="zh-CN" altLang="en-US" sz="2400" b="1">
                <a:latin typeface="宋体" pitchFamily="2" charset="-122"/>
                <a:ea typeface="宋体" pitchFamily="2" charset="-122"/>
              </a:rPr>
              <a:t>样品处理</a:t>
            </a:r>
            <a:endParaRPr lang="zh-CN" altLang="en-US" sz="2400" b="1">
              <a:latin typeface="宋体" pitchFamily="2" charset="-122"/>
              <a:ea typeface="宋体" pitchFamily="2" charset="-122"/>
            </a:endParaRPr>
          </a:p>
        </p:txBody>
      </p:sp>
      <p:sp>
        <p:nvSpPr>
          <p:cNvPr id="16" name="文本框 15"/>
          <p:cNvSpPr txBox="1"/>
          <p:nvPr/>
        </p:nvSpPr>
        <p:spPr>
          <a:xfrm>
            <a:off x="5434965" y="2925445"/>
            <a:ext cx="2193290" cy="460375"/>
          </a:xfrm>
          <a:prstGeom prst="rect">
            <a:avLst/>
          </a:prstGeom>
          <a:noFill/>
          <a:ln w="25400">
            <a:solidFill>
              <a:schemeClr val="accent1"/>
            </a:solidFill>
          </a:ln>
        </p:spPr>
        <p:txBody>
          <a:bodyPr wrap="square" rtlCol="0" anchor="ctr" anchorCtr="0">
            <a:spAutoFit/>
          </a:bodyPr>
          <a:lstStyle/>
          <a:p>
            <a:pPr algn="ctr"/>
            <a:r>
              <a:rPr lang="zh-CN" altLang="en-US" sz="2400" b="1">
                <a:latin typeface="宋体" pitchFamily="2" charset="-122"/>
                <a:ea typeface="宋体" pitchFamily="2" charset="-122"/>
              </a:rPr>
              <a:t>滴定测定</a:t>
            </a:r>
            <a:endParaRPr lang="zh-CN" altLang="en-US" sz="2400" b="1">
              <a:latin typeface="宋体" pitchFamily="2" charset="-122"/>
              <a:ea typeface="宋体" pitchFamily="2" charset="-122"/>
            </a:endParaRPr>
          </a:p>
        </p:txBody>
      </p:sp>
      <p:sp>
        <p:nvSpPr>
          <p:cNvPr id="3" name="文本框 2"/>
          <p:cNvSpPr txBox="1"/>
          <p:nvPr/>
        </p:nvSpPr>
        <p:spPr>
          <a:xfrm>
            <a:off x="695960" y="3762375"/>
            <a:ext cx="2279015" cy="398780"/>
          </a:xfrm>
          <a:prstGeom prst="rect">
            <a:avLst/>
          </a:prstGeom>
          <a:noFill/>
        </p:spPr>
        <p:txBody>
          <a:bodyPr wrap="square" rtlCol="0" anchor="t">
            <a:spAutoFit/>
          </a:bodyPr>
          <a:lstStyle/>
          <a:p>
            <a:pPr lvl="0" algn="ctr">
              <a:buClrTx/>
              <a:buSzTx/>
              <a:buFontTx/>
            </a:pPr>
            <a:r>
              <a:rPr lang="en-US" altLang="zh-CN" sz="2000">
                <a:latin typeface="宋体" pitchFamily="2" charset="-122"/>
                <a:ea typeface="宋体" pitchFamily="2" charset="-122"/>
                <a:cs typeface="宋体" pitchFamily="2" charset="-122"/>
                <a:sym typeface="+mn-ea"/>
              </a:rPr>
              <a:t>将样品转化成离子</a:t>
            </a:r>
            <a:endParaRPr lang="en-US" altLang="zh-CN" sz="2000">
              <a:latin typeface="宋体" pitchFamily="2" charset="-122"/>
              <a:ea typeface="宋体" pitchFamily="2" charset="-122"/>
              <a:cs typeface="宋体" pitchFamily="2" charset="-122"/>
              <a:sym typeface="+mn-ea"/>
            </a:endParaRPr>
          </a:p>
        </p:txBody>
      </p:sp>
      <p:sp>
        <p:nvSpPr>
          <p:cNvPr id="12" name="右箭头 11"/>
          <p:cNvSpPr/>
          <p:nvPr/>
        </p:nvSpPr>
        <p:spPr>
          <a:xfrm>
            <a:off x="3934460" y="2929255"/>
            <a:ext cx="455295" cy="45529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文本框 17"/>
          <p:cNvSpPr txBox="1"/>
          <p:nvPr/>
        </p:nvSpPr>
        <p:spPr>
          <a:xfrm>
            <a:off x="4411345" y="3975735"/>
            <a:ext cx="7084695" cy="2538095"/>
          </a:xfrm>
          <a:prstGeom prst="rect">
            <a:avLst/>
          </a:prstGeom>
          <a:noFill/>
        </p:spPr>
        <p:txBody>
          <a:bodyPr wrap="square" rtlCol="0" anchor="t">
            <a:spAutoFit/>
          </a:bodyPr>
          <a:lstStyle/>
          <a:p>
            <a:pPr indent="0" fontAlgn="auto">
              <a:spcAft>
                <a:spcPts val="600"/>
              </a:spcAft>
            </a:pPr>
            <a:r>
              <a:rPr lang="en-US" altLang="zh-CN" sz="1600">
                <a:latin typeface="宋体" pitchFamily="2" charset="-122"/>
                <a:ea typeface="宋体" pitchFamily="2" charset="-122"/>
                <a:cs typeface="宋体" pitchFamily="2" charset="-122"/>
              </a:rPr>
              <a:t>‌</a:t>
            </a:r>
            <a:r>
              <a:rPr lang="zh-CN" altLang="en-US" sz="1600">
                <a:latin typeface="宋体" pitchFamily="2" charset="-122"/>
                <a:ea typeface="宋体" pitchFamily="2" charset="-122"/>
                <a:cs typeface="宋体" pitchFamily="2" charset="-122"/>
              </a:rPr>
              <a:t>直接滴定法</a:t>
            </a:r>
            <a:r>
              <a:rPr lang="en-US" altLang="zh-CN" sz="1600">
                <a:latin typeface="宋体" pitchFamily="2" charset="-122"/>
                <a:ea typeface="宋体" pitchFamily="2" charset="-122"/>
                <a:cs typeface="宋体" pitchFamily="2" charset="-122"/>
              </a:rPr>
              <a:t>‌</a:t>
            </a:r>
            <a:r>
              <a:rPr lang="zh-CN" altLang="en-US" sz="1600">
                <a:latin typeface="宋体" pitchFamily="2" charset="-122"/>
                <a:ea typeface="宋体" pitchFamily="2" charset="-122"/>
                <a:cs typeface="宋体" pitchFamily="2" charset="-122"/>
              </a:rPr>
              <a:t>：标准溶液直接滴定待测物质，满足滴定反应条件的化学反应均可采用。直接滴定法是滴定分析法中最常用、最基本的滴定方法。</a:t>
            </a:r>
            <a:endParaRPr lang="en-US" altLang="zh-CN" sz="1600">
              <a:latin typeface="宋体" pitchFamily="2" charset="-122"/>
              <a:ea typeface="宋体" pitchFamily="2" charset="-122"/>
              <a:cs typeface="宋体" pitchFamily="2" charset="-122"/>
            </a:endParaRPr>
          </a:p>
          <a:p>
            <a:pPr indent="0" fontAlgn="auto">
              <a:spcAft>
                <a:spcPts val="600"/>
              </a:spcAft>
            </a:pPr>
            <a:r>
              <a:rPr lang="en-US" altLang="zh-CN" sz="1600">
                <a:latin typeface="宋体" pitchFamily="2" charset="-122"/>
                <a:ea typeface="宋体" pitchFamily="2" charset="-122"/>
                <a:cs typeface="宋体" pitchFamily="2" charset="-122"/>
              </a:rPr>
              <a:t>‌</a:t>
            </a:r>
            <a:r>
              <a:rPr lang="zh-CN" altLang="en-US" sz="1600">
                <a:latin typeface="宋体" pitchFamily="2" charset="-122"/>
                <a:ea typeface="宋体" pitchFamily="2" charset="-122"/>
                <a:cs typeface="宋体" pitchFamily="2" charset="-122"/>
              </a:rPr>
              <a:t>返滴定法</a:t>
            </a:r>
            <a:r>
              <a:rPr lang="en-US" altLang="zh-CN" sz="1600">
                <a:latin typeface="宋体" pitchFamily="2" charset="-122"/>
                <a:ea typeface="宋体" pitchFamily="2" charset="-122"/>
                <a:cs typeface="宋体" pitchFamily="2" charset="-122"/>
              </a:rPr>
              <a:t>‌</a:t>
            </a:r>
            <a:r>
              <a:rPr lang="zh-CN" altLang="en-US" sz="1600">
                <a:latin typeface="宋体" pitchFamily="2" charset="-122"/>
                <a:ea typeface="宋体" pitchFamily="2" charset="-122"/>
                <a:cs typeface="宋体" pitchFamily="2" charset="-122"/>
              </a:rPr>
              <a:t>：先加入过量的标准溶液，反应完成后再用另一种标准溶液滴定剩余的标准溶液。适用于滴定反应速率慢、反应物为固体或没有合适指示剂的情况。</a:t>
            </a:r>
            <a:endParaRPr lang="en-US" altLang="zh-CN" sz="1600">
              <a:latin typeface="宋体" pitchFamily="2" charset="-122"/>
              <a:ea typeface="宋体" pitchFamily="2" charset="-122"/>
              <a:cs typeface="宋体" pitchFamily="2" charset="-122"/>
            </a:endParaRPr>
          </a:p>
          <a:p>
            <a:pPr indent="0" fontAlgn="auto">
              <a:spcAft>
                <a:spcPts val="600"/>
              </a:spcAft>
            </a:pPr>
            <a:r>
              <a:rPr lang="en-US" altLang="zh-CN" sz="1600">
                <a:latin typeface="宋体" pitchFamily="2" charset="-122"/>
                <a:ea typeface="宋体" pitchFamily="2" charset="-122"/>
                <a:cs typeface="宋体" pitchFamily="2" charset="-122"/>
              </a:rPr>
              <a:t>‌</a:t>
            </a:r>
            <a:r>
              <a:rPr lang="zh-CN" altLang="en-US" sz="1600">
                <a:latin typeface="宋体" pitchFamily="2" charset="-122"/>
                <a:ea typeface="宋体" pitchFamily="2" charset="-122"/>
                <a:cs typeface="宋体" pitchFamily="2" charset="-122"/>
              </a:rPr>
              <a:t>置换滴定法</a:t>
            </a:r>
            <a:r>
              <a:rPr lang="en-US" altLang="zh-CN" sz="1600">
                <a:latin typeface="宋体" pitchFamily="2" charset="-122"/>
                <a:ea typeface="宋体" pitchFamily="2" charset="-122"/>
                <a:cs typeface="宋体" pitchFamily="2" charset="-122"/>
              </a:rPr>
              <a:t>‌</a:t>
            </a:r>
            <a:r>
              <a:rPr lang="zh-CN" altLang="en-US" sz="1600">
                <a:latin typeface="宋体" pitchFamily="2" charset="-122"/>
                <a:ea typeface="宋体" pitchFamily="2" charset="-122"/>
                <a:cs typeface="宋体" pitchFamily="2" charset="-122"/>
              </a:rPr>
              <a:t>：待测物质先与另一种物质反应置换出可滴定的物质，再用标准溶液滴定置换出的物质。适用于无法直接滴定的物质。</a:t>
            </a:r>
            <a:endParaRPr lang="en-US" altLang="zh-CN" sz="1600">
              <a:latin typeface="宋体" pitchFamily="2" charset="-122"/>
              <a:ea typeface="宋体" pitchFamily="2" charset="-122"/>
              <a:cs typeface="宋体" pitchFamily="2" charset="-122"/>
            </a:endParaRPr>
          </a:p>
          <a:p>
            <a:pPr indent="0" fontAlgn="auto">
              <a:spcAft>
                <a:spcPts val="600"/>
              </a:spcAft>
            </a:pPr>
            <a:r>
              <a:rPr lang="en-US" altLang="zh-CN" sz="1600">
                <a:latin typeface="宋体" pitchFamily="2" charset="-122"/>
                <a:ea typeface="宋体" pitchFamily="2" charset="-122"/>
                <a:cs typeface="宋体" pitchFamily="2" charset="-122"/>
              </a:rPr>
              <a:t>‌</a:t>
            </a:r>
            <a:r>
              <a:rPr lang="zh-CN" altLang="en-US" sz="1600">
                <a:latin typeface="宋体" pitchFamily="2" charset="-122"/>
                <a:ea typeface="宋体" pitchFamily="2" charset="-122"/>
                <a:cs typeface="宋体" pitchFamily="2" charset="-122"/>
              </a:rPr>
              <a:t>间接滴定法</a:t>
            </a:r>
            <a:r>
              <a:rPr lang="en-US" altLang="zh-CN" sz="1600">
                <a:latin typeface="宋体" pitchFamily="2" charset="-122"/>
                <a:ea typeface="宋体" pitchFamily="2" charset="-122"/>
                <a:cs typeface="宋体" pitchFamily="2" charset="-122"/>
              </a:rPr>
              <a:t>‌</a:t>
            </a:r>
            <a:r>
              <a:rPr lang="zh-CN" altLang="en-US" sz="1600">
                <a:latin typeface="宋体" pitchFamily="2" charset="-122"/>
                <a:ea typeface="宋体" pitchFamily="2" charset="-122"/>
                <a:cs typeface="宋体" pitchFamily="2" charset="-122"/>
              </a:rPr>
              <a:t>：待测物质通过其他化学反应间接测定，适用于待测物质不能直接与滴定剂反应的情况。【详细见后面内容】</a:t>
            </a:r>
            <a:endParaRPr lang="zh-CN" altLang="en-US" sz="1600">
              <a:latin typeface="宋体" pitchFamily="2" charset="-122"/>
              <a:ea typeface="宋体" pitchFamily="2" charset="-122"/>
              <a:cs typeface="宋体" pitchFamily="2" charset="-122"/>
            </a:endParaRPr>
          </a:p>
        </p:txBody>
      </p:sp>
      <p:pic>
        <p:nvPicPr>
          <p:cNvPr id="21" name="图片 20"/>
          <p:cNvPicPr>
            <a:picLocks noChangeAspect="1"/>
          </p:cNvPicPr>
          <p:nvPr/>
        </p:nvPicPr>
        <p:blipFill>
          <a:blip r:embed="rId1"/>
          <a:stretch>
            <a:fillRect/>
          </a:stretch>
        </p:blipFill>
        <p:spPr>
          <a:xfrm>
            <a:off x="9076055" y="2043430"/>
            <a:ext cx="1664970" cy="1804670"/>
          </a:xfrm>
          <a:prstGeom prst="rect">
            <a:avLst/>
          </a:prstGeom>
        </p:spPr>
      </p:pic>
      <p:sp>
        <p:nvSpPr>
          <p:cNvPr id="22" name="文本框 21"/>
          <p:cNvSpPr txBox="1"/>
          <p:nvPr/>
        </p:nvSpPr>
        <p:spPr>
          <a:xfrm>
            <a:off x="4806950" y="567055"/>
            <a:ext cx="4451985" cy="1906905"/>
          </a:xfrm>
          <a:prstGeom prst="rect">
            <a:avLst/>
          </a:prstGeom>
          <a:noFill/>
          <a:ln w="28575" cmpd="sng">
            <a:solidFill>
              <a:schemeClr val="accent1">
                <a:shade val="50000"/>
              </a:schemeClr>
            </a:solidFill>
            <a:prstDash val="sysDash"/>
          </a:ln>
        </p:spPr>
        <p:txBody>
          <a:bodyPr wrap="square" rtlCol="0" anchor="t">
            <a:spAutoFit/>
          </a:bodyPr>
          <a:lstStyle/>
          <a:p>
            <a:pPr lvl="0" algn="l">
              <a:spcAft>
                <a:spcPts val="600"/>
              </a:spcAft>
              <a:buClrTx/>
              <a:buSzTx/>
              <a:buFontTx/>
            </a:pPr>
            <a:r>
              <a:rPr lang="en-US" altLang="zh-CN" b="1">
                <a:solidFill>
                  <a:srgbClr val="7030A0"/>
                </a:solidFill>
                <a:latin typeface="宋体" pitchFamily="2" charset="-122"/>
                <a:ea typeface="宋体" pitchFamily="2" charset="-122"/>
                <a:cs typeface="宋体" pitchFamily="2" charset="-122"/>
                <a:sym typeface="+mn-ea"/>
              </a:rPr>
              <a:t>小贴士：</a:t>
            </a:r>
            <a:endParaRPr lang="en-US" altLang="zh-CN" b="1">
              <a:solidFill>
                <a:srgbClr val="7030A0"/>
              </a:solidFill>
              <a:latin typeface="宋体" pitchFamily="2" charset="-122"/>
              <a:ea typeface="宋体" pitchFamily="2" charset="-122"/>
              <a:cs typeface="宋体" pitchFamily="2" charset="-122"/>
              <a:sym typeface="+mn-ea"/>
            </a:endParaRPr>
          </a:p>
          <a:p>
            <a:pPr lvl="0" algn="l">
              <a:spcAft>
                <a:spcPts val="600"/>
              </a:spcAft>
              <a:buClrTx/>
              <a:buSzTx/>
              <a:buFontTx/>
            </a:pPr>
            <a:r>
              <a:rPr lang="en-US" altLang="zh-CN">
                <a:latin typeface="宋体" pitchFamily="2" charset="-122"/>
                <a:ea typeface="宋体" pitchFamily="2" charset="-122"/>
                <a:cs typeface="宋体" pitchFamily="2" charset="-122"/>
                <a:sym typeface="+mn-ea"/>
              </a:rPr>
              <a:t>1.把锥形瓶放在滴定管的下方，瓶下垫一张白纸，便于颜色观察。</a:t>
            </a:r>
            <a:endParaRPr lang="en-US" altLang="zh-CN">
              <a:latin typeface="宋体" pitchFamily="2" charset="-122"/>
              <a:ea typeface="宋体" pitchFamily="2" charset="-122"/>
              <a:cs typeface="宋体" pitchFamily="2" charset="-122"/>
              <a:sym typeface="+mn-ea"/>
            </a:endParaRPr>
          </a:p>
          <a:p>
            <a:pPr lvl="0" algn="l">
              <a:spcAft>
                <a:spcPts val="600"/>
              </a:spcAft>
              <a:buClrTx/>
              <a:buSzTx/>
              <a:buFontTx/>
            </a:pPr>
            <a:r>
              <a:rPr lang="en-US" altLang="zh-CN">
                <a:latin typeface="宋体" pitchFamily="2" charset="-122"/>
                <a:ea typeface="宋体" pitchFamily="2" charset="-122"/>
                <a:cs typeface="宋体" pitchFamily="2" charset="-122"/>
                <a:sym typeface="+mn-ea"/>
              </a:rPr>
              <a:t>2.滴定终点现象描述。最后半滴标准溶液滴入时，溶液由XX颜色变为XX颜色，且半分钟不变色。</a:t>
            </a:r>
            <a:endParaRPr lang="en-US" altLang="zh-CN">
              <a:latin typeface="宋体" pitchFamily="2" charset="-122"/>
              <a:ea typeface="宋体" pitchFamily="2" charset="-122"/>
              <a:cs typeface="宋体" pitchFamily="2"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3" grpId="0"/>
      <p:bldP spid="12" grpId="0" bldLvl="0" animBg="1"/>
      <p:bldP spid="18" grpId="0"/>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2.5</a:t>
            </a:r>
            <a:r>
              <a:rPr lang="zh-CN" altLang="en-US">
                <a:sym typeface="+mn-ea"/>
              </a:rPr>
              <a:t>定量分析</a:t>
            </a:r>
            <a:endParaRPr lang="zh-CN" altLang="en-US">
              <a:sym typeface="+mn-ea"/>
            </a:endParaRPr>
          </a:p>
        </p:txBody>
      </p:sp>
      <p:sp>
        <p:nvSpPr>
          <p:cNvPr id="3" name="文本框 2"/>
          <p:cNvSpPr txBox="1"/>
          <p:nvPr/>
        </p:nvSpPr>
        <p:spPr>
          <a:xfrm>
            <a:off x="695960" y="1250950"/>
            <a:ext cx="10081895" cy="1568450"/>
          </a:xfrm>
          <a:prstGeom prst="rect">
            <a:avLst/>
          </a:prstGeom>
          <a:noFill/>
        </p:spPr>
        <p:txBody>
          <a:bodyPr wrap="square" rtlCol="0">
            <a:spAutoFit/>
          </a:bodyPr>
          <a:lstStyle/>
          <a:p>
            <a:pPr marL="0" indent="0" algn="l" defTabSz="266700" fontAlgn="ctr">
              <a:lnSpc>
                <a:spcPct val="100000"/>
              </a:lnSpc>
              <a:spcBef>
                <a:spcPct val="0"/>
              </a:spcBef>
              <a:spcAft>
                <a:spcPct val="0"/>
              </a:spcAft>
            </a:pPr>
            <a:r>
              <a:rPr lang="zh-CN" altLang="en-US" sz="1600">
                <a:latin typeface="宋体" pitchFamily="2" charset="-122"/>
                <a:ea typeface="宋体" pitchFamily="2" charset="-122"/>
                <a:sym typeface="+mn-ea"/>
              </a:rPr>
              <a:t>示例：（</a:t>
            </a:r>
            <a:r>
              <a:rPr lang="en-US" altLang="zh-CN" sz="1600">
                <a:latin typeface="Times New Roman" panose="02020603050405020304"/>
                <a:ea typeface="宋体" pitchFamily="2" charset="-122"/>
                <a:sym typeface="+mn-ea"/>
              </a:rPr>
              <a:t>2024</a:t>
            </a:r>
            <a:r>
              <a:rPr lang="zh-CN" altLang="en-US" sz="1600">
                <a:latin typeface="宋体" pitchFamily="2" charset="-122"/>
                <a:ea typeface="宋体" pitchFamily="2" charset="-122"/>
                <a:sym typeface="+mn-ea"/>
              </a:rPr>
              <a:t>安徽</a:t>
            </a:r>
            <a:r>
              <a:rPr lang="zh-CN" altLang="en-US" sz="1600">
                <a:latin typeface="Times New Roman" panose="02020603050405020304"/>
                <a:ea typeface="宋体" pitchFamily="2" charset="-122"/>
                <a:sym typeface="+mn-ea"/>
              </a:rPr>
              <a:t>卷</a:t>
            </a:r>
            <a:r>
              <a:rPr lang="zh-CN" altLang="en-US" sz="1600">
                <a:latin typeface="宋体" pitchFamily="2" charset="-122"/>
                <a:ea typeface="宋体" pitchFamily="2" charset="-122"/>
                <a:sym typeface="+mn-ea"/>
              </a:rPr>
              <a:t>）测定铁矿石中铁含量的传统方法是</a:t>
            </a:r>
            <a:r>
              <a:rPr lang="en-US" altLang="zh-CN" sz="1600">
                <a:latin typeface="Times New Roman" panose="02020603050405020304"/>
                <a:ea typeface="Times New Roman" panose="02020603050405020304"/>
                <a:sym typeface="+mn-ea"/>
              </a:rPr>
              <a:t>SnCl</a:t>
            </a:r>
            <a:r>
              <a:rPr lang="en-US" altLang="zh-CN" sz="1600" baseline="-25000">
                <a:latin typeface="Times New Roman" panose="02020603050405020304"/>
                <a:ea typeface="Times New Roman" panose="02020603050405020304"/>
                <a:sym typeface="+mn-ea"/>
              </a:rPr>
              <a:t>2</a:t>
            </a:r>
            <a:r>
              <a:rPr lang="en-US" altLang="zh-CN" sz="1600">
                <a:latin typeface="Times New Roman" panose="02020603050405020304"/>
                <a:ea typeface="Times New Roman" panose="02020603050405020304"/>
                <a:sym typeface="+mn-ea"/>
              </a:rPr>
              <a:t>-HgCl</a:t>
            </a:r>
            <a:r>
              <a:rPr lang="en-US" altLang="zh-CN" sz="1600" baseline="-25000">
                <a:latin typeface="Times New Roman" panose="02020603050405020304"/>
                <a:ea typeface="Times New Roman" panose="02020603050405020304"/>
                <a:sym typeface="+mn-ea"/>
              </a:rPr>
              <a:t>2</a:t>
            </a:r>
            <a:r>
              <a:rPr lang="en-US" altLang="zh-CN" sz="1600">
                <a:latin typeface="Times New Roman" panose="02020603050405020304"/>
                <a:ea typeface="Times New Roman" panose="02020603050405020304"/>
                <a:sym typeface="+mn-ea"/>
              </a:rPr>
              <a:t>-K</a:t>
            </a:r>
            <a:r>
              <a:rPr lang="en-US" altLang="zh-CN" sz="1600" baseline="-25000">
                <a:latin typeface="Times New Roman" panose="02020603050405020304"/>
                <a:ea typeface="Times New Roman" panose="02020603050405020304"/>
                <a:sym typeface="+mn-ea"/>
              </a:rPr>
              <a:t>2</a:t>
            </a:r>
            <a:r>
              <a:rPr lang="en-US" altLang="zh-CN" sz="1600">
                <a:latin typeface="Times New Roman" panose="02020603050405020304"/>
                <a:ea typeface="Times New Roman" panose="02020603050405020304"/>
                <a:sym typeface="+mn-ea"/>
              </a:rPr>
              <a:t>Cr</a:t>
            </a:r>
            <a:r>
              <a:rPr lang="en-US" altLang="zh-CN" sz="1600" baseline="-25000">
                <a:latin typeface="Times New Roman" panose="02020603050405020304"/>
                <a:ea typeface="Times New Roman" panose="02020603050405020304"/>
                <a:sym typeface="+mn-ea"/>
              </a:rPr>
              <a:t>2</a:t>
            </a:r>
            <a:r>
              <a:rPr lang="en-US" altLang="zh-CN" sz="1600">
                <a:latin typeface="Times New Roman" panose="02020603050405020304"/>
                <a:ea typeface="Times New Roman" panose="02020603050405020304"/>
                <a:sym typeface="+mn-ea"/>
              </a:rPr>
              <a:t>O</a:t>
            </a:r>
            <a:r>
              <a:rPr lang="en-US" altLang="zh-CN" sz="1600" baseline="-25000">
                <a:latin typeface="Times New Roman" panose="02020603050405020304"/>
                <a:ea typeface="Times New Roman" panose="02020603050405020304"/>
                <a:sym typeface="+mn-ea"/>
              </a:rPr>
              <a:t>7</a:t>
            </a:r>
            <a:r>
              <a:rPr lang="zh-CN" altLang="en-US" sz="1600">
                <a:latin typeface="宋体" pitchFamily="2" charset="-122"/>
                <a:ea typeface="宋体" pitchFamily="2" charset="-122"/>
                <a:sym typeface="+mn-ea"/>
              </a:rPr>
              <a:t>滴定法。研究小组用该方法测定质量为</a:t>
            </a:r>
            <a:r>
              <a:rPr lang="en-US" altLang="zh-CN" sz="1600">
                <a:latin typeface="Times New Roman" panose="02020603050405020304"/>
                <a:ea typeface="Times New Roman" panose="02020603050405020304"/>
                <a:sym typeface="+mn-ea"/>
              </a:rPr>
              <a:t>ag</a:t>
            </a:r>
            <a:r>
              <a:rPr lang="zh-CN" altLang="en-US" sz="1600">
                <a:latin typeface="宋体" pitchFamily="2" charset="-122"/>
                <a:ea typeface="宋体" pitchFamily="2" charset="-122"/>
                <a:sym typeface="+mn-ea"/>
              </a:rPr>
              <a:t>的某赤铁矿试样中的铁含量。</a:t>
            </a:r>
            <a:endParaRPr lang="zh-CN" altLang="en-US" sz="1600">
              <a:latin typeface="宋体" pitchFamily="2" charset="-122"/>
              <a:ea typeface="宋体" pitchFamily="2" charset="-122"/>
            </a:endParaRPr>
          </a:p>
          <a:p>
            <a:pPr marL="0" indent="0" algn="l" defTabSz="266700" fontAlgn="ctr">
              <a:lnSpc>
                <a:spcPct val="100000"/>
              </a:lnSpc>
              <a:spcBef>
                <a:spcPct val="0"/>
              </a:spcBef>
              <a:spcAft>
                <a:spcPct val="0"/>
              </a:spcAft>
            </a:pPr>
            <a:r>
              <a:rPr lang="zh-CN" altLang="en-US" sz="1600">
                <a:latin typeface="宋体" pitchFamily="2" charset="-122"/>
                <a:ea typeface="宋体" pitchFamily="2" charset="-122"/>
                <a:sym typeface="+mn-ea"/>
              </a:rPr>
              <a:t>【配制溶液】</a:t>
            </a:r>
            <a:endParaRPr lang="zh-CN" altLang="en-US" sz="1600">
              <a:latin typeface="宋体" pitchFamily="2" charset="-122"/>
              <a:ea typeface="宋体" pitchFamily="2" charset="-122"/>
            </a:endParaRPr>
          </a:p>
          <a:p>
            <a:pPr marL="0" indent="0" algn="l" defTabSz="266700" fontAlgn="ctr">
              <a:lnSpc>
                <a:spcPct val="100000"/>
              </a:lnSpc>
              <a:spcBef>
                <a:spcPct val="0"/>
              </a:spcBef>
              <a:spcAft>
                <a:spcPct val="0"/>
              </a:spcAft>
            </a:pPr>
            <a:r>
              <a:rPr lang="en-US" altLang="zh-CN" sz="1600">
                <a:latin typeface="Times New Roman" panose="02020603050405020304"/>
                <a:ea typeface="宋体" pitchFamily="2" charset="-122"/>
                <a:sym typeface="+mn-ea"/>
              </a:rPr>
              <a:t>①</a:t>
            </a:r>
            <a:r>
              <a:rPr lang="en-US" altLang="zh-CN" sz="1600">
                <a:latin typeface="Times New Roman" panose="02020603050405020304"/>
                <a:ea typeface="Times New Roman" panose="02020603050405020304"/>
                <a:sym typeface="+mn-ea"/>
              </a:rPr>
              <a:t>cmol</a:t>
            </a:r>
            <a:r>
              <a:rPr lang="en-US" altLang="zh-CN" sz="1600">
                <a:latin typeface="Times New Roman" panose="02020603050405020304"/>
                <a:ea typeface="宋体" pitchFamily="2" charset="-122"/>
                <a:sym typeface="+mn-ea"/>
              </a:rPr>
              <a:t>·</a:t>
            </a:r>
            <a:r>
              <a:rPr lang="en-US" altLang="zh-CN" sz="1600">
                <a:latin typeface="Times New Roman" panose="02020603050405020304"/>
                <a:ea typeface="Times New Roman" panose="02020603050405020304"/>
                <a:sym typeface="+mn-ea"/>
              </a:rPr>
              <a:t>L</a:t>
            </a:r>
            <a:r>
              <a:rPr lang="zh-CN" altLang="en-US" sz="1600" baseline="30000">
                <a:latin typeface="宋体" pitchFamily="2" charset="-122"/>
                <a:ea typeface="宋体" pitchFamily="2" charset="-122"/>
                <a:sym typeface="+mn-ea"/>
              </a:rPr>
              <a:t>－</a:t>
            </a:r>
            <a:r>
              <a:rPr lang="en-US" altLang="zh-CN" sz="1600" baseline="30000">
                <a:latin typeface="Times New Roman" panose="02020603050405020304"/>
                <a:ea typeface="Times New Roman" panose="02020603050405020304"/>
                <a:sym typeface="+mn-ea"/>
              </a:rPr>
              <a:t>1</a:t>
            </a:r>
            <a:r>
              <a:rPr lang="en-US" altLang="zh-CN" sz="1600">
                <a:latin typeface="Times New Roman" panose="02020603050405020304"/>
                <a:ea typeface="Times New Roman" panose="02020603050405020304"/>
                <a:sym typeface="+mn-ea"/>
              </a:rPr>
              <a:t>K</a:t>
            </a:r>
            <a:r>
              <a:rPr lang="en-US" altLang="zh-CN" sz="1600" baseline="-25000">
                <a:latin typeface="Times New Roman" panose="02020603050405020304"/>
                <a:ea typeface="Times New Roman" panose="02020603050405020304"/>
                <a:sym typeface="+mn-ea"/>
              </a:rPr>
              <a:t>2</a:t>
            </a:r>
            <a:r>
              <a:rPr lang="en-US" altLang="zh-CN" sz="1600">
                <a:latin typeface="Times New Roman" panose="02020603050405020304"/>
                <a:ea typeface="Times New Roman" panose="02020603050405020304"/>
                <a:sym typeface="+mn-ea"/>
              </a:rPr>
              <a:t>Cr</a:t>
            </a:r>
            <a:r>
              <a:rPr lang="en-US" altLang="zh-CN" sz="1600" baseline="-25000">
                <a:latin typeface="Times New Roman" panose="02020603050405020304"/>
                <a:ea typeface="Times New Roman" panose="02020603050405020304"/>
                <a:sym typeface="+mn-ea"/>
              </a:rPr>
              <a:t>2</a:t>
            </a:r>
            <a:r>
              <a:rPr lang="en-US" altLang="zh-CN" sz="1600">
                <a:latin typeface="Times New Roman" panose="02020603050405020304"/>
                <a:ea typeface="Times New Roman" panose="02020603050405020304"/>
                <a:sym typeface="+mn-ea"/>
              </a:rPr>
              <a:t>O</a:t>
            </a:r>
            <a:r>
              <a:rPr lang="en-US" altLang="zh-CN" sz="1600" baseline="-25000">
                <a:latin typeface="Times New Roman" panose="02020603050405020304"/>
                <a:ea typeface="Times New Roman" panose="02020603050405020304"/>
                <a:sym typeface="+mn-ea"/>
              </a:rPr>
              <a:t>7</a:t>
            </a:r>
            <a:r>
              <a:rPr lang="zh-CN" altLang="en-US" sz="1600">
                <a:latin typeface="宋体" pitchFamily="2" charset="-122"/>
                <a:ea typeface="宋体" pitchFamily="2" charset="-122"/>
                <a:sym typeface="+mn-ea"/>
              </a:rPr>
              <a:t>标准溶液。</a:t>
            </a:r>
            <a:endParaRPr lang="zh-CN" altLang="en-US" sz="1600">
              <a:latin typeface="宋体" pitchFamily="2" charset="-122"/>
              <a:ea typeface="宋体" pitchFamily="2" charset="-122"/>
            </a:endParaRPr>
          </a:p>
          <a:p>
            <a:pPr marL="0" indent="0" algn="l" defTabSz="266700" fontAlgn="ctr">
              <a:lnSpc>
                <a:spcPct val="100000"/>
              </a:lnSpc>
              <a:spcBef>
                <a:spcPct val="0"/>
              </a:spcBef>
              <a:spcAft>
                <a:spcPct val="0"/>
              </a:spcAft>
            </a:pPr>
            <a:r>
              <a:rPr lang="en-US" altLang="zh-CN" sz="1600">
                <a:latin typeface="Times New Roman" panose="02020603050405020304"/>
                <a:ea typeface="宋体" pitchFamily="2" charset="-122"/>
                <a:sym typeface="+mn-ea"/>
              </a:rPr>
              <a:t>②</a:t>
            </a:r>
            <a:r>
              <a:rPr lang="en-US" altLang="zh-CN" sz="1600">
                <a:latin typeface="Times New Roman" panose="02020603050405020304"/>
                <a:ea typeface="Times New Roman" panose="02020603050405020304"/>
                <a:sym typeface="+mn-ea"/>
              </a:rPr>
              <a:t>SnCl</a:t>
            </a:r>
            <a:r>
              <a:rPr lang="en-US" altLang="zh-CN" sz="1600" baseline="-25000">
                <a:latin typeface="Times New Roman" panose="02020603050405020304"/>
                <a:ea typeface="Times New Roman" panose="02020603050405020304"/>
                <a:sym typeface="+mn-ea"/>
              </a:rPr>
              <a:t>2</a:t>
            </a:r>
            <a:r>
              <a:rPr lang="zh-CN" altLang="en-US" sz="1600">
                <a:latin typeface="宋体" pitchFamily="2" charset="-122"/>
                <a:ea typeface="宋体" pitchFamily="2" charset="-122"/>
                <a:sym typeface="+mn-ea"/>
              </a:rPr>
              <a:t>溶液：称取</a:t>
            </a:r>
            <a:r>
              <a:rPr lang="en-US" altLang="zh-CN" sz="1600">
                <a:latin typeface="Times New Roman" panose="02020603050405020304"/>
                <a:ea typeface="Times New Roman" panose="02020603050405020304"/>
                <a:sym typeface="+mn-ea"/>
              </a:rPr>
              <a:t>6gSnCl</a:t>
            </a:r>
            <a:r>
              <a:rPr lang="en-US" altLang="zh-CN" sz="1600" baseline="-25000">
                <a:latin typeface="Times New Roman" panose="02020603050405020304"/>
                <a:ea typeface="Times New Roman" panose="02020603050405020304"/>
                <a:sym typeface="+mn-ea"/>
              </a:rPr>
              <a:t>2</a:t>
            </a:r>
            <a:r>
              <a:rPr lang="en-US" altLang="zh-CN" sz="1600">
                <a:latin typeface="Times New Roman" panose="02020603050405020304"/>
                <a:ea typeface="宋体" pitchFamily="2" charset="-122"/>
                <a:sym typeface="+mn-ea"/>
              </a:rPr>
              <a:t>·</a:t>
            </a:r>
            <a:r>
              <a:rPr lang="en-US" altLang="zh-CN" sz="1600">
                <a:latin typeface="Times New Roman" panose="02020603050405020304"/>
                <a:ea typeface="Times New Roman" panose="02020603050405020304"/>
                <a:sym typeface="+mn-ea"/>
              </a:rPr>
              <a:t>2H</a:t>
            </a:r>
            <a:r>
              <a:rPr lang="en-US" altLang="zh-CN" sz="1600" baseline="-25000">
                <a:latin typeface="Times New Roman" panose="02020603050405020304"/>
                <a:ea typeface="Times New Roman" panose="02020603050405020304"/>
                <a:sym typeface="+mn-ea"/>
              </a:rPr>
              <a:t>2</a:t>
            </a:r>
            <a:r>
              <a:rPr lang="en-US" altLang="zh-CN" sz="1600">
                <a:latin typeface="Times New Roman" panose="02020603050405020304"/>
                <a:ea typeface="Times New Roman" panose="02020603050405020304"/>
                <a:sym typeface="+mn-ea"/>
              </a:rPr>
              <a:t>O</a:t>
            </a:r>
            <a:r>
              <a:rPr lang="zh-CN" altLang="en-US" sz="1600">
                <a:latin typeface="宋体" pitchFamily="2" charset="-122"/>
                <a:ea typeface="宋体" pitchFamily="2" charset="-122"/>
                <a:sym typeface="+mn-ea"/>
              </a:rPr>
              <a:t>溶于</a:t>
            </a:r>
            <a:r>
              <a:rPr lang="en-US" altLang="zh-CN" sz="1600">
                <a:latin typeface="Times New Roman" panose="02020603050405020304"/>
                <a:ea typeface="Times New Roman" panose="02020603050405020304"/>
                <a:sym typeface="+mn-ea"/>
              </a:rPr>
              <a:t>20ml</a:t>
            </a:r>
            <a:r>
              <a:rPr lang="zh-CN" altLang="en-US" sz="1600">
                <a:latin typeface="宋体" pitchFamily="2" charset="-122"/>
                <a:ea typeface="宋体" pitchFamily="2" charset="-122"/>
                <a:sym typeface="+mn-ea"/>
              </a:rPr>
              <a:t>浓盐酸，加水至</a:t>
            </a:r>
            <a:r>
              <a:rPr lang="en-US" altLang="zh-CN" sz="1600">
                <a:latin typeface="Times New Roman" panose="02020603050405020304"/>
                <a:ea typeface="Times New Roman" panose="02020603050405020304"/>
                <a:sym typeface="+mn-ea"/>
              </a:rPr>
              <a:t>100ml</a:t>
            </a:r>
            <a:r>
              <a:rPr lang="zh-CN" altLang="en-US" sz="1600">
                <a:latin typeface="宋体" pitchFamily="2" charset="-122"/>
                <a:ea typeface="宋体" pitchFamily="2" charset="-122"/>
                <a:sym typeface="+mn-ea"/>
              </a:rPr>
              <a:t>，加入少量锡粒。</a:t>
            </a:r>
            <a:endParaRPr lang="zh-CN" altLang="en-US" sz="1600">
              <a:latin typeface="宋体" pitchFamily="2" charset="-122"/>
              <a:ea typeface="宋体" pitchFamily="2" charset="-122"/>
            </a:endParaRPr>
          </a:p>
          <a:p>
            <a:pPr marL="0" indent="0" algn="l" defTabSz="266700" fontAlgn="ctr">
              <a:lnSpc>
                <a:spcPct val="100000"/>
              </a:lnSpc>
              <a:spcBef>
                <a:spcPct val="0"/>
              </a:spcBef>
              <a:spcAft>
                <a:spcPct val="0"/>
              </a:spcAft>
            </a:pPr>
            <a:r>
              <a:rPr lang="zh-CN" altLang="en-US" sz="1600">
                <a:latin typeface="宋体" pitchFamily="2" charset="-122"/>
                <a:ea typeface="宋体" pitchFamily="2" charset="-122"/>
                <a:sym typeface="+mn-ea"/>
              </a:rPr>
              <a:t>【测定含量】按下图所示</a:t>
            </a:r>
            <a:r>
              <a:rPr lang="en-US" altLang="zh-CN" sz="1600">
                <a:latin typeface="Times New Roman" panose="02020603050405020304"/>
                <a:ea typeface="宋体" pitchFamily="2" charset="-122"/>
                <a:sym typeface="+mn-ea"/>
              </a:rPr>
              <a:t>(</a:t>
            </a:r>
            <a:r>
              <a:rPr lang="zh-CN" altLang="en-US" sz="1600">
                <a:latin typeface="宋体" pitchFamily="2" charset="-122"/>
                <a:ea typeface="宋体" pitchFamily="2" charset="-122"/>
                <a:sym typeface="+mn-ea"/>
              </a:rPr>
              <a:t>加热装置路去</a:t>
            </a:r>
            <a:r>
              <a:rPr lang="en-US" altLang="zh-CN" sz="1600">
                <a:latin typeface="Times New Roman" panose="02020603050405020304"/>
                <a:ea typeface="宋体" pitchFamily="2" charset="-122"/>
                <a:sym typeface="+mn-ea"/>
              </a:rPr>
              <a:t>)</a:t>
            </a:r>
            <a:r>
              <a:rPr lang="zh-CN" altLang="en-US" sz="1600">
                <a:latin typeface="宋体" pitchFamily="2" charset="-122"/>
                <a:ea typeface="宋体" pitchFamily="2" charset="-122"/>
                <a:sym typeface="+mn-ea"/>
              </a:rPr>
              <a:t>操作步骤进行实验。</a:t>
            </a:r>
            <a:endParaRPr lang="zh-CN" altLang="en-US" sz="1600"/>
          </a:p>
        </p:txBody>
      </p:sp>
      <p:pic>
        <p:nvPicPr>
          <p:cNvPr id="100057" name="图片 100057" descr="@@@b54915d5-0141-4497-b5d3-7f9dc52426a3"/>
          <p:cNvPicPr>
            <a:picLocks noChangeAspect="1"/>
          </p:cNvPicPr>
          <p:nvPr/>
        </p:nvPicPr>
        <p:blipFill>
          <a:blip r:embed="rId1"/>
          <a:stretch>
            <a:fillRect/>
          </a:stretch>
        </p:blipFill>
        <p:spPr>
          <a:xfrm>
            <a:off x="2139950" y="3545205"/>
            <a:ext cx="6245860" cy="1555750"/>
          </a:xfrm>
          <a:prstGeom prst="rect">
            <a:avLst/>
          </a:prstGeom>
        </p:spPr>
      </p:pic>
      <p:cxnSp>
        <p:nvCxnSpPr>
          <p:cNvPr id="18" name="直接连接符 17"/>
          <p:cNvCxnSpPr/>
          <p:nvPr/>
        </p:nvCxnSpPr>
        <p:spPr>
          <a:xfrm>
            <a:off x="2247900" y="3384550"/>
            <a:ext cx="3992880" cy="10160"/>
          </a:xfrm>
          <a:prstGeom prst="line">
            <a:avLst/>
          </a:prstGeom>
          <a:ln w="25400"/>
        </p:spPr>
        <p:style>
          <a:lnRef idx="2">
            <a:schemeClr val="accent1"/>
          </a:lnRef>
          <a:fillRef idx="0">
            <a:srgbClr val="FFFFFF"/>
          </a:fillRef>
          <a:effectRef idx="0">
            <a:srgbClr val="FFFFFF"/>
          </a:effectRef>
          <a:fontRef idx="minor">
            <a:schemeClr val="tx1"/>
          </a:fontRef>
        </p:style>
      </p:cxnSp>
      <p:cxnSp>
        <p:nvCxnSpPr>
          <p:cNvPr id="19" name="直接连接符 18"/>
          <p:cNvCxnSpPr/>
          <p:nvPr/>
        </p:nvCxnSpPr>
        <p:spPr>
          <a:xfrm>
            <a:off x="6386195" y="3394710"/>
            <a:ext cx="2112010" cy="5080"/>
          </a:xfrm>
          <a:prstGeom prst="line">
            <a:avLst/>
          </a:prstGeom>
          <a:ln w="25400"/>
        </p:spPr>
        <p:style>
          <a:lnRef idx="2">
            <a:schemeClr val="accent1"/>
          </a:lnRef>
          <a:fillRef idx="0">
            <a:srgbClr val="FFFFFF"/>
          </a:fillRef>
          <a:effectRef idx="0">
            <a:srgbClr val="FFFFFF"/>
          </a:effectRef>
          <a:fontRef idx="minor">
            <a:schemeClr val="tx1"/>
          </a:fontRef>
        </p:style>
      </p:cxnSp>
      <p:sp>
        <p:nvSpPr>
          <p:cNvPr id="20" name="文本框 19"/>
          <p:cNvSpPr txBox="1"/>
          <p:nvPr/>
        </p:nvSpPr>
        <p:spPr>
          <a:xfrm>
            <a:off x="3498215" y="2930525"/>
            <a:ext cx="1492885" cy="368300"/>
          </a:xfrm>
          <a:prstGeom prst="rect">
            <a:avLst/>
          </a:prstGeom>
          <a:noFill/>
        </p:spPr>
        <p:txBody>
          <a:bodyPr wrap="square" rtlCol="0" anchor="t">
            <a:spAutoFit/>
          </a:bodyPr>
          <a:lstStyle/>
          <a:p>
            <a:pPr algn="ctr"/>
            <a:r>
              <a:rPr lang="zh-CN" altLang="en-US" b="1">
                <a:solidFill>
                  <a:srgbClr val="7030A0"/>
                </a:solidFill>
                <a:latin typeface="宋体" pitchFamily="2" charset="-122"/>
                <a:ea typeface="宋体" pitchFamily="2" charset="-122"/>
                <a:sym typeface="+mn-ea"/>
              </a:rPr>
              <a:t>样品处理</a:t>
            </a:r>
            <a:endParaRPr lang="zh-CN" altLang="en-US" b="1">
              <a:solidFill>
                <a:srgbClr val="7030A0"/>
              </a:solidFill>
              <a:latin typeface="宋体" pitchFamily="2" charset="-122"/>
              <a:ea typeface="宋体" pitchFamily="2" charset="-122"/>
              <a:sym typeface="+mn-ea"/>
            </a:endParaRPr>
          </a:p>
        </p:txBody>
      </p:sp>
      <p:sp>
        <p:nvSpPr>
          <p:cNvPr id="21" name="文本框 20"/>
          <p:cNvSpPr txBox="1"/>
          <p:nvPr/>
        </p:nvSpPr>
        <p:spPr>
          <a:xfrm>
            <a:off x="6637655" y="2930525"/>
            <a:ext cx="1492885" cy="368300"/>
          </a:xfrm>
          <a:prstGeom prst="rect">
            <a:avLst/>
          </a:prstGeom>
          <a:noFill/>
        </p:spPr>
        <p:txBody>
          <a:bodyPr wrap="square" rtlCol="0" anchor="t">
            <a:spAutoFit/>
          </a:bodyPr>
          <a:lstStyle/>
          <a:p>
            <a:pPr algn="ctr"/>
            <a:r>
              <a:rPr lang="zh-CN" altLang="en-US" b="1">
                <a:solidFill>
                  <a:srgbClr val="7030A0"/>
                </a:solidFill>
                <a:latin typeface="宋体" pitchFamily="2" charset="-122"/>
                <a:ea typeface="宋体" pitchFamily="2" charset="-122"/>
                <a:sym typeface="+mn-ea"/>
              </a:rPr>
              <a:t>滴定测定</a:t>
            </a:r>
            <a:endParaRPr lang="zh-CN" altLang="en-US" b="1">
              <a:solidFill>
                <a:srgbClr val="7030A0"/>
              </a:solidFill>
              <a:latin typeface="宋体" pitchFamily="2" charset="-122"/>
              <a:ea typeface="宋体" pitchFamily="2" charset="-122"/>
              <a:sym typeface="+mn-ea"/>
            </a:endParaRPr>
          </a:p>
        </p:txBody>
      </p:sp>
      <p:sp>
        <p:nvSpPr>
          <p:cNvPr id="22" name="文本框 21"/>
          <p:cNvSpPr txBox="1"/>
          <p:nvPr/>
        </p:nvSpPr>
        <p:spPr>
          <a:xfrm>
            <a:off x="1577975" y="5347335"/>
            <a:ext cx="2153285" cy="829945"/>
          </a:xfrm>
          <a:prstGeom prst="rect">
            <a:avLst/>
          </a:prstGeom>
          <a:noFill/>
        </p:spPr>
        <p:txBody>
          <a:bodyPr wrap="square" rtlCol="0">
            <a:spAutoFit/>
          </a:bodyPr>
          <a:lstStyle/>
          <a:p>
            <a:pPr lvl="0" algn="l" defTabSz="266700" fontAlgn="ctr">
              <a:buClrTx/>
              <a:buSzTx/>
              <a:buFontTx/>
            </a:pPr>
            <a:r>
              <a:rPr lang="zh-CN" altLang="en-US" sz="1600">
                <a:solidFill>
                  <a:schemeClr val="accent5">
                    <a:lumMod val="50000"/>
                  </a:schemeClr>
                </a:solidFill>
                <a:uFillTx/>
                <a:latin typeface="Times New Roman" panose="02020603050405020304" charset="0"/>
                <a:ea typeface="宋体" pitchFamily="2" charset="-122"/>
                <a:sym typeface="+mn-ea"/>
              </a:rPr>
              <a:t>浓盐酸将试样中Fe(III)转化为FeCl</a:t>
            </a:r>
            <a:r>
              <a:rPr lang="zh-CN" altLang="en-US" sz="1600" baseline="-25000">
                <a:solidFill>
                  <a:schemeClr val="accent5">
                    <a:lumMod val="50000"/>
                  </a:schemeClr>
                </a:solidFill>
                <a:uFillTx/>
                <a:latin typeface="Times New Roman" panose="02020603050405020304" charset="0"/>
                <a:ea typeface="宋体" pitchFamily="2" charset="-122"/>
                <a:sym typeface="+mn-ea"/>
              </a:rPr>
              <a:t>3</a:t>
            </a:r>
            <a:r>
              <a:rPr lang="zh-CN" altLang="en-US" sz="1600">
                <a:solidFill>
                  <a:schemeClr val="accent5">
                    <a:lumMod val="50000"/>
                  </a:schemeClr>
                </a:solidFill>
                <a:uFillTx/>
                <a:latin typeface="Times New Roman" panose="02020603050405020304" charset="0"/>
                <a:ea typeface="宋体" pitchFamily="2" charset="-122"/>
                <a:sym typeface="+mn-ea"/>
              </a:rPr>
              <a:t>。通过升华法收集FeCl</a:t>
            </a:r>
            <a:r>
              <a:rPr lang="zh-CN" altLang="en-US" sz="1600" baseline="-25000">
                <a:solidFill>
                  <a:schemeClr val="accent5">
                    <a:lumMod val="50000"/>
                  </a:schemeClr>
                </a:solidFill>
                <a:uFillTx/>
                <a:latin typeface="Times New Roman" panose="02020603050405020304" charset="0"/>
                <a:ea typeface="宋体" pitchFamily="2" charset="-122"/>
                <a:sym typeface="+mn-ea"/>
              </a:rPr>
              <a:t>3</a:t>
            </a:r>
            <a:r>
              <a:rPr lang="zh-CN" altLang="en-US" sz="1600">
                <a:solidFill>
                  <a:schemeClr val="accent5">
                    <a:lumMod val="50000"/>
                  </a:schemeClr>
                </a:solidFill>
                <a:uFillTx/>
                <a:latin typeface="Times New Roman" panose="02020603050405020304" charset="0"/>
                <a:ea typeface="宋体" pitchFamily="2" charset="-122"/>
                <a:sym typeface="+mn-ea"/>
              </a:rPr>
              <a:t>。</a:t>
            </a:r>
            <a:endParaRPr lang="zh-CN" altLang="en-US" sz="1600">
              <a:solidFill>
                <a:schemeClr val="accent5">
                  <a:lumMod val="50000"/>
                </a:schemeClr>
              </a:solidFill>
              <a:uFillTx/>
              <a:latin typeface="Times New Roman" panose="02020603050405020304" charset="0"/>
              <a:ea typeface="宋体" pitchFamily="2" charset="-122"/>
              <a:sym typeface="+mn-ea"/>
            </a:endParaRPr>
          </a:p>
        </p:txBody>
      </p:sp>
      <p:sp>
        <p:nvSpPr>
          <p:cNvPr id="23" name="文本框 22"/>
          <p:cNvSpPr txBox="1"/>
          <p:nvPr/>
        </p:nvSpPr>
        <p:spPr>
          <a:xfrm>
            <a:off x="3931920" y="5347335"/>
            <a:ext cx="2153285" cy="1076325"/>
          </a:xfrm>
          <a:prstGeom prst="rect">
            <a:avLst/>
          </a:prstGeom>
          <a:noFill/>
        </p:spPr>
        <p:txBody>
          <a:bodyPr wrap="square" rtlCol="0">
            <a:spAutoFit/>
          </a:bodyPr>
          <a:lstStyle/>
          <a:p>
            <a:pPr lvl="0" algn="l" defTabSz="266700" fontAlgn="ctr">
              <a:buClrTx/>
              <a:buSzTx/>
              <a:buFontTx/>
            </a:pPr>
            <a:r>
              <a:rPr lang="zh-CN" altLang="en-US" sz="1600">
                <a:solidFill>
                  <a:schemeClr val="accent5">
                    <a:lumMod val="50000"/>
                  </a:schemeClr>
                </a:solidFill>
                <a:uFillTx/>
                <a:latin typeface="Times New Roman" panose="02020603050405020304" charset="0"/>
                <a:ea typeface="宋体" pitchFamily="2" charset="-122"/>
                <a:sym typeface="+mn-ea"/>
              </a:rPr>
              <a:t>滴加稍过量的</a:t>
            </a:r>
            <a:r>
              <a:rPr lang="en-US" altLang="zh-CN" sz="1600">
                <a:solidFill>
                  <a:schemeClr val="accent5">
                    <a:lumMod val="50000"/>
                  </a:schemeClr>
                </a:solidFill>
                <a:uFillTx/>
                <a:latin typeface="Times New Roman" panose="02020603050405020304" charset="0"/>
                <a:ea typeface="宋体" pitchFamily="2" charset="-122"/>
                <a:sym typeface="+mn-ea"/>
              </a:rPr>
              <a:t>SnCl</a:t>
            </a:r>
            <a:r>
              <a:rPr lang="en-US" altLang="zh-CN" sz="1600" baseline="-25000">
                <a:solidFill>
                  <a:schemeClr val="accent5">
                    <a:lumMod val="50000"/>
                  </a:schemeClr>
                </a:solidFill>
                <a:uFillTx/>
                <a:latin typeface="Times New Roman" panose="02020603050405020304" charset="0"/>
                <a:ea typeface="宋体" pitchFamily="2" charset="-122"/>
                <a:sym typeface="+mn-ea"/>
              </a:rPr>
              <a:t>2</a:t>
            </a:r>
            <a:r>
              <a:rPr lang="zh-CN" altLang="en-US" sz="1600">
                <a:solidFill>
                  <a:schemeClr val="accent5">
                    <a:lumMod val="50000"/>
                  </a:schemeClr>
                </a:solidFill>
                <a:uFillTx/>
                <a:latin typeface="Times New Roman" panose="02020603050405020304" charset="0"/>
                <a:ea typeface="宋体" pitchFamily="2" charset="-122"/>
                <a:sym typeface="+mn-ea"/>
              </a:rPr>
              <a:t>使</a:t>
            </a:r>
            <a:r>
              <a:rPr lang="en-US" altLang="zh-CN" sz="1600">
                <a:solidFill>
                  <a:schemeClr val="accent5">
                    <a:lumMod val="50000"/>
                  </a:schemeClr>
                </a:solidFill>
                <a:uFillTx/>
                <a:latin typeface="Times New Roman" panose="02020603050405020304" charset="0"/>
                <a:ea typeface="宋体" pitchFamily="2" charset="-122"/>
                <a:sym typeface="+mn-ea"/>
              </a:rPr>
              <a:t>Fe</a:t>
            </a:r>
            <a:r>
              <a:rPr lang="en-US" altLang="zh-CN" sz="1600" baseline="30000">
                <a:solidFill>
                  <a:schemeClr val="accent5">
                    <a:lumMod val="50000"/>
                  </a:schemeClr>
                </a:solidFill>
                <a:uFillTx/>
                <a:latin typeface="Times New Roman" panose="02020603050405020304" charset="0"/>
                <a:ea typeface="宋体" pitchFamily="2" charset="-122"/>
                <a:sym typeface="+mn-ea"/>
              </a:rPr>
              <a:t>3+</a:t>
            </a:r>
            <a:r>
              <a:rPr lang="zh-CN" altLang="en-US" sz="1600">
                <a:solidFill>
                  <a:schemeClr val="accent5">
                    <a:lumMod val="50000"/>
                  </a:schemeClr>
                </a:solidFill>
                <a:uFillTx/>
                <a:latin typeface="Times New Roman" panose="02020603050405020304" charset="0"/>
                <a:ea typeface="宋体" pitchFamily="2" charset="-122"/>
                <a:sym typeface="+mn-ea"/>
              </a:rPr>
              <a:t>还原为</a:t>
            </a:r>
            <a:r>
              <a:rPr lang="en-US" altLang="zh-CN" sz="1600">
                <a:solidFill>
                  <a:schemeClr val="accent5">
                    <a:lumMod val="50000"/>
                  </a:schemeClr>
                </a:solidFill>
                <a:uFillTx/>
                <a:latin typeface="Times New Roman" panose="02020603050405020304" charset="0"/>
                <a:ea typeface="宋体" pitchFamily="2" charset="-122"/>
                <a:sym typeface="+mn-ea"/>
              </a:rPr>
              <a:t>Fe</a:t>
            </a:r>
            <a:r>
              <a:rPr lang="en-US" altLang="zh-CN" sz="1600" baseline="30000">
                <a:solidFill>
                  <a:schemeClr val="accent5">
                    <a:lumMod val="50000"/>
                  </a:schemeClr>
                </a:solidFill>
                <a:uFillTx/>
                <a:latin typeface="Times New Roman" panose="02020603050405020304" charset="0"/>
                <a:ea typeface="宋体" pitchFamily="2" charset="-122"/>
                <a:sym typeface="+mn-ea"/>
              </a:rPr>
              <a:t>2+</a:t>
            </a:r>
            <a:r>
              <a:rPr lang="zh-CN" altLang="en-US" sz="1600">
                <a:solidFill>
                  <a:schemeClr val="accent5">
                    <a:lumMod val="50000"/>
                  </a:schemeClr>
                </a:solidFill>
                <a:uFillTx/>
                <a:latin typeface="Times New Roman" panose="02020603050405020304" charset="0"/>
                <a:ea typeface="宋体" pitchFamily="2" charset="-122"/>
                <a:sym typeface="+mn-ea"/>
              </a:rPr>
              <a:t>，冷却后滴加</a:t>
            </a:r>
            <a:r>
              <a:rPr lang="en-US" altLang="zh-CN" sz="1600">
                <a:solidFill>
                  <a:schemeClr val="accent5">
                    <a:lumMod val="50000"/>
                  </a:schemeClr>
                </a:solidFill>
                <a:uFillTx/>
                <a:latin typeface="Times New Roman" panose="02020603050405020304" charset="0"/>
                <a:ea typeface="宋体" pitchFamily="2" charset="-122"/>
                <a:sym typeface="+mn-ea"/>
              </a:rPr>
              <a:t>HgCl</a:t>
            </a:r>
            <a:r>
              <a:rPr lang="en-US" altLang="zh-CN" sz="1600" baseline="-25000">
                <a:solidFill>
                  <a:schemeClr val="accent5">
                    <a:lumMod val="50000"/>
                  </a:schemeClr>
                </a:solidFill>
                <a:uFillTx/>
                <a:latin typeface="Times New Roman" panose="02020603050405020304" charset="0"/>
                <a:ea typeface="宋体" pitchFamily="2" charset="-122"/>
                <a:sym typeface="+mn-ea"/>
              </a:rPr>
              <a:t>2</a:t>
            </a:r>
            <a:r>
              <a:rPr lang="zh-CN" altLang="en-US" sz="1600">
                <a:solidFill>
                  <a:schemeClr val="accent5">
                    <a:lumMod val="50000"/>
                  </a:schemeClr>
                </a:solidFill>
                <a:uFillTx/>
                <a:latin typeface="Times New Roman" panose="02020603050405020304" charset="0"/>
                <a:ea typeface="宋体" pitchFamily="2" charset="-122"/>
                <a:sym typeface="+mn-ea"/>
              </a:rPr>
              <a:t>，将多余的</a:t>
            </a:r>
            <a:r>
              <a:rPr lang="en-US" altLang="zh-CN" sz="1600">
                <a:solidFill>
                  <a:schemeClr val="accent5">
                    <a:lumMod val="50000"/>
                  </a:schemeClr>
                </a:solidFill>
                <a:uFillTx/>
                <a:latin typeface="Times New Roman" panose="02020603050405020304" charset="0"/>
                <a:ea typeface="宋体" pitchFamily="2" charset="-122"/>
                <a:sym typeface="+mn-ea"/>
              </a:rPr>
              <a:t>Sn</a:t>
            </a:r>
            <a:r>
              <a:rPr lang="en-US" altLang="zh-CN" sz="1600" baseline="30000">
                <a:solidFill>
                  <a:schemeClr val="accent5">
                    <a:lumMod val="50000"/>
                  </a:schemeClr>
                </a:solidFill>
                <a:uFillTx/>
                <a:latin typeface="Times New Roman" panose="02020603050405020304" charset="0"/>
                <a:ea typeface="宋体" pitchFamily="2" charset="-122"/>
                <a:sym typeface="+mn-ea"/>
              </a:rPr>
              <a:t>2+</a:t>
            </a:r>
            <a:r>
              <a:rPr lang="zh-CN" altLang="en-US" sz="1600">
                <a:solidFill>
                  <a:schemeClr val="accent5">
                    <a:lumMod val="50000"/>
                  </a:schemeClr>
                </a:solidFill>
                <a:uFillTx/>
                <a:latin typeface="Times New Roman" panose="02020603050405020304" charset="0"/>
                <a:ea typeface="宋体" pitchFamily="2" charset="-122"/>
                <a:sym typeface="+mn-ea"/>
              </a:rPr>
              <a:t>氧化为</a:t>
            </a:r>
            <a:r>
              <a:rPr lang="en-US" altLang="zh-CN" sz="1600">
                <a:solidFill>
                  <a:schemeClr val="accent5">
                    <a:lumMod val="50000"/>
                  </a:schemeClr>
                </a:solidFill>
                <a:uFillTx/>
                <a:latin typeface="Times New Roman" panose="02020603050405020304" charset="0"/>
                <a:ea typeface="宋体" pitchFamily="2" charset="-122"/>
                <a:sym typeface="+mn-ea"/>
              </a:rPr>
              <a:t>Sn</a:t>
            </a:r>
            <a:r>
              <a:rPr lang="en-US" altLang="zh-CN" sz="1600" baseline="30000">
                <a:solidFill>
                  <a:schemeClr val="accent5">
                    <a:lumMod val="50000"/>
                  </a:schemeClr>
                </a:solidFill>
                <a:uFillTx/>
                <a:latin typeface="Times New Roman" panose="02020603050405020304" charset="0"/>
                <a:ea typeface="宋体" pitchFamily="2" charset="-122"/>
                <a:sym typeface="+mn-ea"/>
              </a:rPr>
              <a:t>4+</a:t>
            </a:r>
            <a:r>
              <a:rPr lang="zh-CN" altLang="en-US" sz="1600">
                <a:solidFill>
                  <a:schemeClr val="accent5">
                    <a:lumMod val="50000"/>
                  </a:schemeClr>
                </a:solidFill>
                <a:uFillTx/>
                <a:latin typeface="Times New Roman" panose="02020603050405020304" charset="0"/>
                <a:ea typeface="宋体" pitchFamily="2" charset="-122"/>
                <a:sym typeface="+mn-ea"/>
              </a:rPr>
              <a:t>。</a:t>
            </a:r>
            <a:endParaRPr lang="zh-CN" altLang="en-US" sz="1600">
              <a:solidFill>
                <a:schemeClr val="accent5">
                  <a:lumMod val="50000"/>
                </a:schemeClr>
              </a:solidFill>
              <a:uFillTx/>
              <a:latin typeface="Times New Roman" panose="02020603050405020304" charset="0"/>
              <a:ea typeface="宋体" pitchFamily="2" charset="-122"/>
              <a:sym typeface="+mn-ea"/>
            </a:endParaRPr>
          </a:p>
        </p:txBody>
      </p:sp>
      <p:sp>
        <p:nvSpPr>
          <p:cNvPr id="25" name="文本框 24"/>
          <p:cNvSpPr txBox="1"/>
          <p:nvPr/>
        </p:nvSpPr>
        <p:spPr>
          <a:xfrm>
            <a:off x="6308725" y="1777683"/>
            <a:ext cx="5080000" cy="337185"/>
          </a:xfrm>
          <a:prstGeom prst="rect">
            <a:avLst/>
          </a:prstGeom>
        </p:spPr>
        <p:txBody>
          <a:bodyPr>
            <a:spAutoFit/>
          </a:bodyPr>
          <a:lstStyle/>
          <a:p>
            <a:pPr marL="0" indent="0" algn="just" defTabSz="266700">
              <a:spcBef>
                <a:spcPct val="0"/>
              </a:spcBef>
              <a:spcAft>
                <a:spcPct val="0"/>
              </a:spcAft>
            </a:pPr>
            <a:r>
              <a:rPr lang="en-US" altLang="zh-CN" sz="1600">
                <a:latin typeface="Times New Roman" panose="02020603050405020304"/>
                <a:ea typeface="Times New Roman" panose="02020603050405020304"/>
              </a:rPr>
              <a:t>6Fe</a:t>
            </a:r>
            <a:r>
              <a:rPr lang="en-US" altLang="zh-CN" sz="1600" baseline="30000">
                <a:latin typeface="Times New Roman" panose="02020603050405020304"/>
                <a:ea typeface="Times New Roman" panose="02020603050405020304"/>
              </a:rPr>
              <a:t>2+</a:t>
            </a:r>
            <a:r>
              <a:rPr lang="en-US" altLang="zh-CN" sz="1600">
                <a:latin typeface="Times New Roman" panose="02020603050405020304"/>
                <a:ea typeface="Times New Roman" panose="02020603050405020304"/>
              </a:rPr>
              <a:t>+Cr</a:t>
            </a:r>
            <a:r>
              <a:rPr lang="en-US" altLang="zh-CN" sz="1600" baseline="-25000">
                <a:latin typeface="Times New Roman" panose="02020603050405020304"/>
                <a:ea typeface="Times New Roman" panose="02020603050405020304"/>
              </a:rPr>
              <a:t>2</a:t>
            </a:r>
            <a:r>
              <a:rPr lang="en-US" altLang="zh-CN" sz="1600">
                <a:latin typeface="Times New Roman" panose="02020603050405020304"/>
                <a:ea typeface="Times New Roman" panose="02020603050405020304"/>
              </a:rPr>
              <a:t>O</a:t>
            </a:r>
            <a:r>
              <a:rPr lang="en-US" altLang="zh-CN" sz="1600" baseline="-25000">
                <a:latin typeface="Times New Roman" panose="02020603050405020304"/>
                <a:ea typeface="Times New Roman" panose="02020603050405020304"/>
              </a:rPr>
              <a:t>7</a:t>
            </a:r>
            <a:r>
              <a:rPr lang="en-US" altLang="zh-CN" sz="1600" baseline="30000">
                <a:latin typeface="Times New Roman" panose="02020603050405020304"/>
                <a:ea typeface="Times New Roman" panose="02020603050405020304"/>
              </a:rPr>
              <a:t>2</a:t>
            </a:r>
            <a:r>
              <a:rPr lang="zh-CN" altLang="en-US" sz="1600" baseline="30000">
                <a:latin typeface="宋体" pitchFamily="2" charset="-122"/>
                <a:ea typeface="宋体" pitchFamily="2" charset="-122"/>
              </a:rPr>
              <a:t>－</a:t>
            </a:r>
            <a:r>
              <a:rPr lang="en-US" altLang="zh-CN" sz="1600">
                <a:latin typeface="Times New Roman" panose="02020603050405020304"/>
                <a:ea typeface="Times New Roman" panose="02020603050405020304"/>
              </a:rPr>
              <a:t>+14H</a:t>
            </a:r>
            <a:r>
              <a:rPr lang="en-US" altLang="zh-CN" sz="1600" baseline="30000">
                <a:latin typeface="Times New Roman" panose="02020603050405020304"/>
                <a:ea typeface="Times New Roman" panose="02020603050405020304"/>
              </a:rPr>
              <a:t>+</a:t>
            </a:r>
            <a:r>
              <a:rPr lang="en-US" altLang="zh-CN" sz="1600">
                <a:latin typeface="Times New Roman" panose="02020603050405020304"/>
                <a:ea typeface="Times New Roman" panose="02020603050405020304"/>
              </a:rPr>
              <a:t>=2Cr</a:t>
            </a:r>
            <a:r>
              <a:rPr lang="en-US" altLang="zh-CN" sz="1600" baseline="30000">
                <a:latin typeface="Times New Roman" panose="02020603050405020304"/>
                <a:ea typeface="Times New Roman" panose="02020603050405020304"/>
              </a:rPr>
              <a:t>3+</a:t>
            </a:r>
            <a:r>
              <a:rPr lang="en-US" altLang="zh-CN" sz="1600">
                <a:latin typeface="Times New Roman" panose="02020603050405020304"/>
                <a:ea typeface="Times New Roman" panose="02020603050405020304"/>
              </a:rPr>
              <a:t>+6Fe</a:t>
            </a:r>
            <a:r>
              <a:rPr lang="en-US" altLang="zh-CN" sz="1600" baseline="30000">
                <a:latin typeface="Times New Roman" panose="02020603050405020304"/>
                <a:ea typeface="Times New Roman" panose="02020603050405020304"/>
              </a:rPr>
              <a:t>3+</a:t>
            </a:r>
            <a:r>
              <a:rPr lang="en-US" altLang="zh-CN" sz="1600">
                <a:latin typeface="Times New Roman" panose="02020603050405020304"/>
                <a:ea typeface="Times New Roman" panose="02020603050405020304"/>
              </a:rPr>
              <a:t>+7H</a:t>
            </a:r>
            <a:r>
              <a:rPr lang="en-US" altLang="zh-CN" sz="1600" baseline="-25000">
                <a:latin typeface="Times New Roman" panose="02020603050405020304"/>
                <a:ea typeface="Times New Roman" panose="02020603050405020304"/>
              </a:rPr>
              <a:t>2</a:t>
            </a:r>
            <a:r>
              <a:rPr lang="en-US" altLang="zh-CN" sz="1600">
                <a:latin typeface="Times New Roman" panose="02020603050405020304"/>
                <a:ea typeface="Times New Roman" panose="02020603050405020304"/>
              </a:rPr>
              <a:t>O</a:t>
            </a:r>
            <a:endParaRPr lang="en-US" altLang="zh-CN" sz="1600">
              <a:latin typeface="Times New Roman" panose="02020603050405020304"/>
              <a:ea typeface="Times New Roman" panose="02020603050405020304"/>
            </a:endParaRPr>
          </a:p>
        </p:txBody>
      </p:sp>
      <p:sp>
        <p:nvSpPr>
          <p:cNvPr id="26" name="文本框 25"/>
          <p:cNvSpPr txBox="1"/>
          <p:nvPr/>
        </p:nvSpPr>
        <p:spPr>
          <a:xfrm>
            <a:off x="6497955" y="5347335"/>
            <a:ext cx="4700905" cy="829945"/>
          </a:xfrm>
          <a:prstGeom prst="rect">
            <a:avLst/>
          </a:prstGeom>
        </p:spPr>
        <p:txBody>
          <a:bodyPr wrap="square">
            <a:spAutoFit/>
          </a:bodyPr>
          <a:lstStyle/>
          <a:p>
            <a:pPr marL="0" indent="0" algn="just" defTabSz="266700">
              <a:spcBef>
                <a:spcPct val="0"/>
              </a:spcBef>
              <a:spcAft>
                <a:spcPct val="0"/>
              </a:spcAft>
            </a:pPr>
            <a:r>
              <a:rPr lang="zh-CN" altLang="en-US" sz="1600">
                <a:solidFill>
                  <a:schemeClr val="accent5">
                    <a:lumMod val="50000"/>
                  </a:schemeClr>
                </a:solidFill>
                <a:latin typeface="宋体" pitchFamily="2" charset="-122"/>
                <a:ea typeface="宋体" pitchFamily="2" charset="-122"/>
              </a:rPr>
              <a:t>加入硫酸和磷酸混合液后，滴加指示剂，用</a:t>
            </a:r>
            <a:r>
              <a:rPr lang="en-US" altLang="zh-CN" sz="1600">
                <a:solidFill>
                  <a:schemeClr val="accent5">
                    <a:lumMod val="50000"/>
                  </a:schemeClr>
                </a:solidFill>
                <a:latin typeface="Times New Roman" panose="02020603050405020304"/>
                <a:ea typeface="宋体" pitchFamily="2" charset="-122"/>
              </a:rPr>
              <a:t>K</a:t>
            </a:r>
            <a:r>
              <a:rPr lang="en-US" altLang="zh-CN" sz="1600" baseline="-25000">
                <a:solidFill>
                  <a:schemeClr val="accent5">
                    <a:lumMod val="50000"/>
                  </a:schemeClr>
                </a:solidFill>
                <a:latin typeface="Times New Roman" panose="02020603050405020304"/>
                <a:ea typeface="宋体" pitchFamily="2" charset="-122"/>
              </a:rPr>
              <a:t>2</a:t>
            </a:r>
            <a:r>
              <a:rPr lang="en-US" altLang="zh-CN" sz="1600">
                <a:solidFill>
                  <a:schemeClr val="accent5">
                    <a:lumMod val="50000"/>
                  </a:schemeClr>
                </a:solidFill>
                <a:latin typeface="Times New Roman" panose="02020603050405020304"/>
                <a:ea typeface="宋体" pitchFamily="2" charset="-122"/>
              </a:rPr>
              <a:t>Cr</a:t>
            </a:r>
            <a:r>
              <a:rPr lang="en-US" altLang="zh-CN" sz="1600" baseline="-25000">
                <a:solidFill>
                  <a:schemeClr val="accent5">
                    <a:lumMod val="50000"/>
                  </a:schemeClr>
                </a:solidFill>
                <a:latin typeface="Times New Roman" panose="02020603050405020304"/>
                <a:ea typeface="宋体" pitchFamily="2" charset="-122"/>
              </a:rPr>
              <a:t>2</a:t>
            </a:r>
            <a:r>
              <a:rPr lang="en-US" altLang="zh-CN" sz="1600">
                <a:solidFill>
                  <a:schemeClr val="accent5">
                    <a:lumMod val="50000"/>
                  </a:schemeClr>
                </a:solidFill>
                <a:latin typeface="Times New Roman" panose="02020603050405020304"/>
                <a:ea typeface="宋体" pitchFamily="2" charset="-122"/>
              </a:rPr>
              <a:t>O</a:t>
            </a:r>
            <a:r>
              <a:rPr lang="en-US" altLang="zh-CN" sz="1600" baseline="-25000">
                <a:solidFill>
                  <a:schemeClr val="accent5">
                    <a:lumMod val="50000"/>
                  </a:schemeClr>
                </a:solidFill>
                <a:latin typeface="Times New Roman" panose="02020603050405020304"/>
                <a:ea typeface="宋体" pitchFamily="2" charset="-122"/>
              </a:rPr>
              <a:t>7</a:t>
            </a:r>
            <a:r>
              <a:rPr lang="zh-CN" altLang="en-US" sz="1600">
                <a:solidFill>
                  <a:schemeClr val="accent5">
                    <a:lumMod val="50000"/>
                  </a:schemeClr>
                </a:solidFill>
                <a:latin typeface="宋体" pitchFamily="2" charset="-122"/>
                <a:ea typeface="宋体" pitchFamily="2" charset="-122"/>
              </a:rPr>
              <a:t>进行滴定，将</a:t>
            </a:r>
            <a:r>
              <a:rPr lang="en-US" altLang="zh-CN" sz="1600">
                <a:solidFill>
                  <a:schemeClr val="accent5">
                    <a:lumMod val="50000"/>
                  </a:schemeClr>
                </a:solidFill>
                <a:latin typeface="Times New Roman" panose="02020603050405020304"/>
                <a:ea typeface="宋体" pitchFamily="2" charset="-122"/>
              </a:rPr>
              <a:t>Fe</a:t>
            </a:r>
            <a:r>
              <a:rPr lang="en-US" altLang="zh-CN" sz="1600" baseline="30000">
                <a:solidFill>
                  <a:schemeClr val="accent5">
                    <a:lumMod val="50000"/>
                  </a:schemeClr>
                </a:solidFill>
                <a:latin typeface="Times New Roman" panose="02020603050405020304"/>
                <a:ea typeface="宋体" pitchFamily="2" charset="-122"/>
              </a:rPr>
              <a:t>2+</a:t>
            </a:r>
            <a:r>
              <a:rPr lang="zh-CN" altLang="en-US" sz="1600">
                <a:solidFill>
                  <a:schemeClr val="accent5">
                    <a:lumMod val="50000"/>
                  </a:schemeClr>
                </a:solidFill>
                <a:latin typeface="宋体" pitchFamily="2" charset="-122"/>
                <a:ea typeface="宋体" pitchFamily="2" charset="-122"/>
              </a:rPr>
              <a:t>氧化为</a:t>
            </a:r>
            <a:r>
              <a:rPr lang="en-US" altLang="zh-CN" sz="1600">
                <a:solidFill>
                  <a:schemeClr val="accent5">
                    <a:lumMod val="50000"/>
                  </a:schemeClr>
                </a:solidFill>
                <a:latin typeface="Times New Roman" panose="02020603050405020304"/>
                <a:ea typeface="宋体" pitchFamily="2" charset="-122"/>
              </a:rPr>
              <a:t>Fe</a:t>
            </a:r>
            <a:r>
              <a:rPr lang="en-US" altLang="zh-CN" sz="1600" baseline="30000">
                <a:solidFill>
                  <a:schemeClr val="accent5">
                    <a:lumMod val="50000"/>
                  </a:schemeClr>
                </a:solidFill>
                <a:latin typeface="Times New Roman" panose="02020603050405020304"/>
                <a:ea typeface="宋体" pitchFamily="2" charset="-122"/>
              </a:rPr>
              <a:t>3+</a:t>
            </a:r>
            <a:r>
              <a:rPr lang="zh-CN" altLang="en-US" sz="1600">
                <a:solidFill>
                  <a:schemeClr val="accent5">
                    <a:lumMod val="50000"/>
                  </a:schemeClr>
                </a:solidFill>
                <a:latin typeface="宋体" pitchFamily="2" charset="-122"/>
                <a:ea typeface="宋体" pitchFamily="2" charset="-122"/>
              </a:rPr>
              <a:t>，化学方程式为</a:t>
            </a:r>
            <a:r>
              <a:rPr lang="en-US" altLang="zh-CN" sz="1600">
                <a:solidFill>
                  <a:schemeClr val="accent5">
                    <a:lumMod val="50000"/>
                  </a:schemeClr>
                </a:solidFill>
                <a:latin typeface="Times New Roman" panose="02020603050405020304"/>
                <a:ea typeface="Times New Roman" panose="02020603050405020304"/>
              </a:rPr>
              <a:t>6Fe</a:t>
            </a:r>
            <a:r>
              <a:rPr lang="en-US" altLang="zh-CN" sz="1600" baseline="30000">
                <a:solidFill>
                  <a:schemeClr val="accent5">
                    <a:lumMod val="50000"/>
                  </a:schemeClr>
                </a:solidFill>
                <a:latin typeface="Times New Roman" panose="02020603050405020304"/>
                <a:ea typeface="Times New Roman" panose="02020603050405020304"/>
              </a:rPr>
              <a:t>2+</a:t>
            </a:r>
            <a:r>
              <a:rPr lang="en-US" altLang="zh-CN" sz="1600">
                <a:solidFill>
                  <a:schemeClr val="accent5">
                    <a:lumMod val="50000"/>
                  </a:schemeClr>
                </a:solidFill>
                <a:latin typeface="Times New Roman" panose="02020603050405020304"/>
                <a:ea typeface="Times New Roman" panose="02020603050405020304"/>
              </a:rPr>
              <a:t>+Cr</a:t>
            </a:r>
            <a:r>
              <a:rPr lang="en-US" altLang="zh-CN" sz="1600" baseline="-25000">
                <a:solidFill>
                  <a:schemeClr val="accent5">
                    <a:lumMod val="50000"/>
                  </a:schemeClr>
                </a:solidFill>
                <a:latin typeface="Times New Roman" panose="02020603050405020304"/>
                <a:ea typeface="Times New Roman" panose="02020603050405020304"/>
              </a:rPr>
              <a:t>2</a:t>
            </a:r>
            <a:r>
              <a:rPr lang="en-US" altLang="zh-CN" sz="1600">
                <a:solidFill>
                  <a:schemeClr val="accent5">
                    <a:lumMod val="50000"/>
                  </a:schemeClr>
                </a:solidFill>
                <a:latin typeface="Times New Roman" panose="02020603050405020304"/>
                <a:ea typeface="Times New Roman" panose="02020603050405020304"/>
              </a:rPr>
              <a:t>O</a:t>
            </a:r>
            <a:r>
              <a:rPr lang="en-US" altLang="zh-CN" sz="1600" baseline="-25000">
                <a:solidFill>
                  <a:schemeClr val="accent5">
                    <a:lumMod val="50000"/>
                  </a:schemeClr>
                </a:solidFill>
                <a:latin typeface="Times New Roman" panose="02020603050405020304"/>
                <a:ea typeface="Times New Roman" panose="02020603050405020304"/>
              </a:rPr>
              <a:t>7</a:t>
            </a:r>
            <a:r>
              <a:rPr lang="en-US" altLang="zh-CN" sz="1600" baseline="30000">
                <a:solidFill>
                  <a:schemeClr val="accent5">
                    <a:lumMod val="50000"/>
                  </a:schemeClr>
                </a:solidFill>
                <a:latin typeface="Times New Roman" panose="02020603050405020304"/>
                <a:ea typeface="Times New Roman" panose="02020603050405020304"/>
              </a:rPr>
              <a:t>2</a:t>
            </a:r>
            <a:r>
              <a:rPr lang="zh-CN" altLang="en-US" sz="1600" baseline="30000">
                <a:solidFill>
                  <a:schemeClr val="accent5">
                    <a:lumMod val="50000"/>
                  </a:schemeClr>
                </a:solidFill>
                <a:latin typeface="宋体" pitchFamily="2" charset="-122"/>
                <a:ea typeface="宋体" pitchFamily="2" charset="-122"/>
              </a:rPr>
              <a:t>－</a:t>
            </a:r>
            <a:r>
              <a:rPr lang="en-US" altLang="zh-CN" sz="1600">
                <a:solidFill>
                  <a:schemeClr val="accent5">
                    <a:lumMod val="50000"/>
                  </a:schemeClr>
                </a:solidFill>
                <a:latin typeface="Times New Roman" panose="02020603050405020304"/>
                <a:ea typeface="Times New Roman" panose="02020603050405020304"/>
              </a:rPr>
              <a:t>+14H</a:t>
            </a:r>
            <a:r>
              <a:rPr lang="en-US" altLang="zh-CN" sz="1600" baseline="30000">
                <a:solidFill>
                  <a:schemeClr val="accent5">
                    <a:lumMod val="50000"/>
                  </a:schemeClr>
                </a:solidFill>
                <a:latin typeface="Times New Roman" panose="02020603050405020304"/>
                <a:ea typeface="Times New Roman" panose="02020603050405020304"/>
              </a:rPr>
              <a:t>+</a:t>
            </a:r>
            <a:r>
              <a:rPr lang="en-US" altLang="zh-CN" sz="1600">
                <a:solidFill>
                  <a:schemeClr val="accent5">
                    <a:lumMod val="50000"/>
                  </a:schemeClr>
                </a:solidFill>
                <a:latin typeface="Times New Roman" panose="02020603050405020304"/>
                <a:ea typeface="Times New Roman" panose="02020603050405020304"/>
              </a:rPr>
              <a:t>=2Cr</a:t>
            </a:r>
            <a:r>
              <a:rPr lang="en-US" altLang="zh-CN" sz="1600" baseline="30000">
                <a:solidFill>
                  <a:schemeClr val="accent5">
                    <a:lumMod val="50000"/>
                  </a:schemeClr>
                </a:solidFill>
                <a:latin typeface="Times New Roman" panose="02020603050405020304"/>
                <a:ea typeface="Times New Roman" panose="02020603050405020304"/>
              </a:rPr>
              <a:t>3+</a:t>
            </a:r>
            <a:r>
              <a:rPr lang="en-US" altLang="zh-CN" sz="1600">
                <a:solidFill>
                  <a:schemeClr val="accent5">
                    <a:lumMod val="50000"/>
                  </a:schemeClr>
                </a:solidFill>
                <a:latin typeface="Times New Roman" panose="02020603050405020304"/>
                <a:ea typeface="Times New Roman" panose="02020603050405020304"/>
              </a:rPr>
              <a:t>+6Fe</a:t>
            </a:r>
            <a:r>
              <a:rPr lang="en-US" altLang="zh-CN" sz="1600" baseline="30000">
                <a:solidFill>
                  <a:schemeClr val="accent5">
                    <a:lumMod val="50000"/>
                  </a:schemeClr>
                </a:solidFill>
                <a:latin typeface="Times New Roman" panose="02020603050405020304"/>
                <a:ea typeface="Times New Roman" panose="02020603050405020304"/>
              </a:rPr>
              <a:t>3+</a:t>
            </a:r>
            <a:r>
              <a:rPr lang="en-US" altLang="zh-CN" sz="1600">
                <a:solidFill>
                  <a:schemeClr val="accent5">
                    <a:lumMod val="50000"/>
                  </a:schemeClr>
                </a:solidFill>
                <a:latin typeface="Times New Roman" panose="02020603050405020304"/>
                <a:ea typeface="Times New Roman" panose="02020603050405020304"/>
              </a:rPr>
              <a:t>+7H</a:t>
            </a:r>
            <a:r>
              <a:rPr lang="en-US" altLang="zh-CN" sz="1600" baseline="-25000">
                <a:solidFill>
                  <a:schemeClr val="accent5">
                    <a:lumMod val="50000"/>
                  </a:schemeClr>
                </a:solidFill>
                <a:latin typeface="Times New Roman" panose="02020603050405020304"/>
                <a:ea typeface="Times New Roman" panose="02020603050405020304"/>
              </a:rPr>
              <a:t>2</a:t>
            </a:r>
            <a:r>
              <a:rPr lang="en-US" altLang="zh-CN" sz="1600">
                <a:solidFill>
                  <a:schemeClr val="accent5">
                    <a:lumMod val="50000"/>
                  </a:schemeClr>
                </a:solidFill>
                <a:latin typeface="Times New Roman" panose="02020603050405020304"/>
                <a:ea typeface="Times New Roman" panose="02020603050405020304"/>
              </a:rPr>
              <a:t>O</a:t>
            </a:r>
            <a:r>
              <a:rPr lang="zh-CN" altLang="en-US" sz="1600">
                <a:solidFill>
                  <a:schemeClr val="accent5">
                    <a:lumMod val="50000"/>
                  </a:schemeClr>
                </a:solidFill>
                <a:latin typeface="Times New Roman" panose="02020603050405020304"/>
                <a:ea typeface="宋体" pitchFamily="2" charset="-122"/>
              </a:rPr>
              <a:t>。</a:t>
            </a:r>
            <a:endParaRPr lang="zh-CN" altLang="en-US" sz="1600">
              <a:solidFill>
                <a:schemeClr val="accent5">
                  <a:lumMod val="50000"/>
                </a:schemeClr>
              </a:solidFill>
              <a:latin typeface="Times New Roman" panose="02020603050405020304"/>
              <a:ea typeface="宋体"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nodeType="click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plus(out)">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32" fill="hold" nodeType="clickEffect">
                                  <p:stCondLst>
                                    <p:cond delay="0"/>
                                  </p:stCondLst>
                                  <p:childTnLst>
                                    <p:set>
                                      <p:cBhvr>
                                        <p:cTn id="15" dur="500" fill="hold">
                                          <p:stCondLst>
                                            <p:cond delay="0"/>
                                          </p:stCondLst>
                                        </p:cTn>
                                        <p:tgtEl>
                                          <p:spTgt spid="19"/>
                                        </p:tgtEl>
                                        <p:attrNameLst>
                                          <p:attrName>style.visibility</p:attrName>
                                        </p:attrNameLst>
                                      </p:cBhvr>
                                      <p:to>
                                        <p:strVal val="visible"/>
                                      </p:to>
                                    </p:set>
                                    <p:animEffect transition="in" filter="plus(out)">
                                      <p:cBhvr>
                                        <p:cTn id="16" dur="500"/>
                                        <p:tgtEl>
                                          <p:spTgt spid="1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6"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2.6</a:t>
            </a:r>
            <a:r>
              <a:rPr lang="zh-CN" altLang="en-US">
                <a:sym typeface="+mn-ea"/>
              </a:rPr>
              <a:t>有机制备</a:t>
            </a:r>
            <a:endParaRPr lang="zh-CN" altLang="en-US">
              <a:sym typeface="+mn-ea"/>
            </a:endParaRPr>
          </a:p>
        </p:txBody>
      </p:sp>
      <p:sp>
        <p:nvSpPr>
          <p:cNvPr id="8" name="文本框 7"/>
          <p:cNvSpPr txBox="1"/>
          <p:nvPr/>
        </p:nvSpPr>
        <p:spPr>
          <a:xfrm>
            <a:off x="695960" y="3935095"/>
            <a:ext cx="1581785" cy="429895"/>
          </a:xfrm>
          <a:prstGeom prst="rect">
            <a:avLst/>
          </a:prstGeom>
          <a:noFill/>
        </p:spPr>
        <p:txBody>
          <a:bodyPr wrap="square" rtlCol="0">
            <a:spAutoFit/>
          </a:bodyPr>
          <a:lstStyle/>
          <a:p>
            <a:pPr algn="ctr"/>
            <a:r>
              <a:rPr lang="zh-CN" altLang="en-US" sz="2200" b="1">
                <a:solidFill>
                  <a:srgbClr val="7030A0"/>
                </a:solidFill>
              </a:rPr>
              <a:t>教材变形</a:t>
            </a:r>
            <a:endParaRPr lang="zh-CN" altLang="en-US" sz="2200" b="1">
              <a:solidFill>
                <a:srgbClr val="7030A0"/>
              </a:solidFill>
            </a:endParaRPr>
          </a:p>
        </p:txBody>
      </p:sp>
      <p:pic>
        <p:nvPicPr>
          <p:cNvPr id="3" name="图片 2"/>
          <p:cNvPicPr>
            <a:picLocks noChangeAspect="1"/>
          </p:cNvPicPr>
          <p:nvPr/>
        </p:nvPicPr>
        <p:blipFill>
          <a:blip r:embed="rId1"/>
          <a:stretch>
            <a:fillRect/>
          </a:stretch>
        </p:blipFill>
        <p:spPr>
          <a:xfrm>
            <a:off x="4267200" y="1424305"/>
            <a:ext cx="3014980" cy="2595880"/>
          </a:xfrm>
          <a:prstGeom prst="rect">
            <a:avLst/>
          </a:prstGeom>
        </p:spPr>
      </p:pic>
      <p:sp>
        <p:nvSpPr>
          <p:cNvPr id="4" name="文本框 3"/>
          <p:cNvSpPr txBox="1"/>
          <p:nvPr/>
        </p:nvSpPr>
        <p:spPr>
          <a:xfrm>
            <a:off x="3505835" y="2460625"/>
            <a:ext cx="1630680" cy="505321"/>
          </a:xfrm>
          <a:prstGeom prst="roundRect">
            <a:avLst/>
          </a:prstGeom>
          <a:solidFill>
            <a:schemeClr val="accent5">
              <a:lumMod val="40000"/>
              <a:lumOff val="60000"/>
              <a:alpha val="65000"/>
            </a:schemeClr>
          </a:solidFill>
        </p:spPr>
        <p:txBody>
          <a:bodyPr wrap="square" rtlCol="0">
            <a:spAutoFit/>
          </a:bodyPr>
          <a:lstStyle/>
          <a:p>
            <a:pPr algn="ctr"/>
            <a:r>
              <a:rPr lang="zh-CN" altLang="en-US" sz="2400"/>
              <a:t>制备反应</a:t>
            </a:r>
            <a:endParaRPr lang="zh-CN" altLang="en-US" sz="2400"/>
          </a:p>
        </p:txBody>
      </p:sp>
      <p:sp>
        <p:nvSpPr>
          <p:cNvPr id="5" name="文本框 4"/>
          <p:cNvSpPr txBox="1"/>
          <p:nvPr/>
        </p:nvSpPr>
        <p:spPr>
          <a:xfrm>
            <a:off x="6617335" y="2460625"/>
            <a:ext cx="2635250" cy="514091"/>
          </a:xfrm>
          <a:prstGeom prst="roundRect">
            <a:avLst/>
          </a:prstGeom>
          <a:solidFill>
            <a:schemeClr val="accent5">
              <a:lumMod val="40000"/>
              <a:lumOff val="60000"/>
              <a:alpha val="65000"/>
            </a:schemeClr>
          </a:solidFill>
        </p:spPr>
        <p:txBody>
          <a:bodyPr wrap="square" rtlCol="0">
            <a:spAutoFit/>
          </a:bodyPr>
          <a:lstStyle/>
          <a:p>
            <a:pPr algn="ctr"/>
            <a:r>
              <a:rPr lang="zh-CN" altLang="en-US" sz="2400"/>
              <a:t>分离、净化产物</a:t>
            </a:r>
            <a:endParaRPr lang="zh-CN" altLang="en-US" sz="2400"/>
          </a:p>
        </p:txBody>
      </p:sp>
      <p:cxnSp>
        <p:nvCxnSpPr>
          <p:cNvPr id="6" name="曲线连接符 5"/>
          <p:cNvCxnSpPr>
            <a:stCxn id="4" idx="0"/>
            <a:endCxn id="5" idx="0"/>
          </p:cNvCxnSpPr>
          <p:nvPr/>
        </p:nvCxnSpPr>
        <p:spPr>
          <a:xfrm rot="16200000">
            <a:off x="6123305" y="658178"/>
            <a:ext cx="8890" cy="3613785"/>
          </a:xfrm>
          <a:prstGeom prst="curvedConnector3">
            <a:avLst>
              <a:gd name="adj1" fmla="val 10525000"/>
            </a:avLst>
          </a:prstGeom>
          <a:ln w="25400">
            <a:solidFill>
              <a:schemeClr val="accent5">
                <a:lumMod val="75000"/>
              </a:schemeClr>
            </a:solidFill>
            <a:tailEnd type="triangle" w="lg" len="lg"/>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5694045" y="1126490"/>
            <a:ext cx="730250" cy="368300"/>
          </a:xfrm>
          <a:prstGeom prst="rect">
            <a:avLst/>
          </a:prstGeom>
          <a:noFill/>
        </p:spPr>
        <p:txBody>
          <a:bodyPr wrap="square" rtlCol="0">
            <a:spAutoFit/>
          </a:bodyPr>
          <a:lstStyle/>
          <a:p>
            <a:pPr algn="ctr"/>
            <a:r>
              <a:rPr lang="zh-CN" altLang="en-US"/>
              <a:t>转移</a:t>
            </a:r>
            <a:endParaRPr lang="zh-CN" altLang="en-US"/>
          </a:p>
        </p:txBody>
      </p:sp>
      <p:sp>
        <p:nvSpPr>
          <p:cNvPr id="9" name="圆角矩形 8"/>
          <p:cNvSpPr/>
          <p:nvPr/>
        </p:nvSpPr>
        <p:spPr>
          <a:xfrm>
            <a:off x="3300095" y="2172970"/>
            <a:ext cx="6183630" cy="1008380"/>
          </a:xfrm>
          <a:prstGeom prst="roundRect">
            <a:avLst/>
          </a:prstGeom>
          <a:noFill/>
          <a:ln w="25400">
            <a:solidFill>
              <a:schemeClr val="accent6">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文本框 9"/>
          <p:cNvSpPr txBox="1"/>
          <p:nvPr/>
        </p:nvSpPr>
        <p:spPr>
          <a:xfrm>
            <a:off x="1101090" y="2320925"/>
            <a:ext cx="1436370" cy="829945"/>
          </a:xfrm>
          <a:prstGeom prst="rect">
            <a:avLst/>
          </a:prstGeom>
          <a:noFill/>
        </p:spPr>
        <p:txBody>
          <a:bodyPr wrap="square" rtlCol="0">
            <a:spAutoFit/>
          </a:bodyPr>
          <a:lstStyle/>
          <a:p>
            <a:r>
              <a:rPr lang="zh-CN" altLang="en-US" sz="2400" b="1">
                <a:solidFill>
                  <a:srgbClr val="C81D31"/>
                </a:solidFill>
                <a:latin typeface="宋体" pitchFamily="2" charset="-122"/>
                <a:ea typeface="宋体" pitchFamily="2" charset="-122"/>
              </a:rPr>
              <a:t>有机合成一般流程</a:t>
            </a:r>
            <a:endParaRPr lang="zh-CN" altLang="en-US" sz="2400" b="1">
              <a:solidFill>
                <a:srgbClr val="C81D31"/>
              </a:solidFill>
              <a:latin typeface="宋体" pitchFamily="2" charset="-122"/>
              <a:ea typeface="宋体" pitchFamily="2" charset="-122"/>
            </a:endParaRPr>
          </a:p>
        </p:txBody>
      </p:sp>
      <p:sp>
        <p:nvSpPr>
          <p:cNvPr id="11" name="文本框 10"/>
          <p:cNvSpPr txBox="1"/>
          <p:nvPr/>
        </p:nvSpPr>
        <p:spPr>
          <a:xfrm>
            <a:off x="695960" y="1337310"/>
            <a:ext cx="1581785" cy="429895"/>
          </a:xfrm>
          <a:prstGeom prst="rect">
            <a:avLst/>
          </a:prstGeom>
          <a:noFill/>
        </p:spPr>
        <p:txBody>
          <a:bodyPr wrap="square" rtlCol="0">
            <a:spAutoFit/>
          </a:bodyPr>
          <a:lstStyle/>
          <a:p>
            <a:pPr algn="ctr"/>
            <a:r>
              <a:rPr lang="zh-CN" altLang="en-US" sz="2200" b="1">
                <a:solidFill>
                  <a:srgbClr val="7030A0"/>
                </a:solidFill>
              </a:rPr>
              <a:t>教材原型</a:t>
            </a:r>
            <a:endParaRPr lang="zh-CN" altLang="en-US" sz="2200" b="1">
              <a:solidFill>
                <a:srgbClr val="7030A0"/>
              </a:solidFill>
            </a:endParaRPr>
          </a:p>
        </p:txBody>
      </p:sp>
      <p:grpSp>
        <p:nvGrpSpPr>
          <p:cNvPr id="13" name="组合 12"/>
          <p:cNvGrpSpPr/>
          <p:nvPr/>
        </p:nvGrpSpPr>
        <p:grpSpPr>
          <a:xfrm>
            <a:off x="2063750" y="4538345"/>
            <a:ext cx="2339340" cy="1898650"/>
            <a:chOff x="3250" y="7147"/>
            <a:chExt cx="3684" cy="2990"/>
          </a:xfrm>
        </p:grpSpPr>
        <p:pic>
          <p:nvPicPr>
            <p:cNvPr id="100003" name="图片 100003" descr="@@@5a0e72ab-1cdd-40d0-87b2-0178ba46da19"/>
            <p:cNvPicPr>
              <a:picLocks noChangeAspect="1"/>
            </p:cNvPicPr>
            <p:nvPr/>
          </p:nvPicPr>
          <p:blipFill>
            <a:blip r:embed="rId2"/>
            <a:stretch>
              <a:fillRect/>
            </a:stretch>
          </p:blipFill>
          <p:spPr>
            <a:xfrm>
              <a:off x="3250" y="7147"/>
              <a:ext cx="3684" cy="2873"/>
            </a:xfrm>
            <a:prstGeom prst="rect">
              <a:avLst/>
            </a:prstGeom>
          </p:spPr>
        </p:pic>
        <p:sp>
          <p:nvSpPr>
            <p:cNvPr id="12" name="文本框 11"/>
            <p:cNvSpPr txBox="1"/>
            <p:nvPr/>
          </p:nvSpPr>
          <p:spPr>
            <a:xfrm>
              <a:off x="3433" y="9207"/>
              <a:ext cx="1028" cy="930"/>
            </a:xfrm>
            <a:prstGeom prst="rect">
              <a:avLst/>
            </a:prstGeom>
            <a:solidFill>
              <a:schemeClr val="bg1"/>
            </a:solidFill>
          </p:spPr>
          <p:txBody>
            <a:bodyPr wrap="square" rtlCol="0" anchor="ctr" anchorCtr="0">
              <a:noAutofit/>
            </a:bodyPr>
            <a:lstStyle/>
            <a:p>
              <a:r>
                <a:rPr lang="zh-CN" altLang="en-US">
                  <a:latin typeface="宋体" pitchFamily="2" charset="-122"/>
                  <a:ea typeface="宋体" pitchFamily="2" charset="-122"/>
                </a:rPr>
                <a:t>乙醇</a:t>
              </a:r>
              <a:endParaRPr lang="zh-CN" altLang="en-US">
                <a:latin typeface="宋体" pitchFamily="2" charset="-122"/>
                <a:ea typeface="宋体" pitchFamily="2" charset="-122"/>
              </a:endParaRPr>
            </a:p>
          </p:txBody>
        </p:sp>
      </p:grpSp>
      <p:pic>
        <p:nvPicPr>
          <p:cNvPr id="14" name="图片 13"/>
          <p:cNvPicPr>
            <a:picLocks noChangeAspect="1"/>
          </p:cNvPicPr>
          <p:nvPr/>
        </p:nvPicPr>
        <p:blipFill>
          <a:blip r:embed="rId3"/>
          <a:stretch>
            <a:fillRect/>
          </a:stretch>
        </p:blipFill>
        <p:spPr>
          <a:xfrm>
            <a:off x="6289675" y="4479925"/>
            <a:ext cx="2419985" cy="2040890"/>
          </a:xfrm>
          <a:prstGeom prst="rect">
            <a:avLst/>
          </a:prstGeom>
        </p:spPr>
      </p:pic>
      <p:sp>
        <p:nvSpPr>
          <p:cNvPr id="17" name="文本框 16"/>
          <p:cNvSpPr txBox="1"/>
          <p:nvPr/>
        </p:nvSpPr>
        <p:spPr>
          <a:xfrm>
            <a:off x="4545965" y="4479925"/>
            <a:ext cx="1743710" cy="1753235"/>
          </a:xfrm>
          <a:prstGeom prst="rect">
            <a:avLst/>
          </a:prstGeom>
          <a:noFill/>
        </p:spPr>
        <p:txBody>
          <a:bodyPr wrap="square" rtlCol="0">
            <a:spAutoFit/>
          </a:bodyPr>
          <a:lstStyle/>
          <a:p>
            <a:r>
              <a:rPr lang="zh-CN" altLang="en-US">
                <a:solidFill>
                  <a:schemeClr val="accent6">
                    <a:lumMod val="50000"/>
                  </a:schemeClr>
                </a:solidFill>
                <a:latin typeface="宋体" pitchFamily="2" charset="-122"/>
                <a:ea typeface="宋体" pitchFamily="2" charset="-122"/>
                <a:sym typeface="+mn-ea"/>
              </a:rPr>
              <a:t>球形冷凝管进行冷凝回流提高原料利用率，通过搅拌来提高反应速率和避免爆沸。</a:t>
            </a:r>
            <a:endParaRPr lang="zh-CN" altLang="en-US">
              <a:solidFill>
                <a:schemeClr val="accent6">
                  <a:lumMod val="50000"/>
                </a:schemeClr>
              </a:solidFill>
              <a:latin typeface="宋体" pitchFamily="2" charset="-122"/>
              <a:ea typeface="宋体" pitchFamily="2" charset="-122"/>
              <a:sym typeface="+mn-ea"/>
            </a:endParaRPr>
          </a:p>
        </p:txBody>
      </p:sp>
      <p:sp>
        <p:nvSpPr>
          <p:cNvPr id="18" name="文本框 17"/>
          <p:cNvSpPr txBox="1"/>
          <p:nvPr/>
        </p:nvSpPr>
        <p:spPr>
          <a:xfrm>
            <a:off x="427355" y="4479925"/>
            <a:ext cx="1637030" cy="1476375"/>
          </a:xfrm>
          <a:prstGeom prst="rect">
            <a:avLst/>
          </a:prstGeom>
          <a:noFill/>
        </p:spPr>
        <p:txBody>
          <a:bodyPr wrap="square" rtlCol="0">
            <a:spAutoFit/>
          </a:bodyPr>
          <a:lstStyle/>
          <a:p>
            <a:r>
              <a:rPr lang="zh-CN" altLang="en-US">
                <a:solidFill>
                  <a:schemeClr val="accent6">
                    <a:lumMod val="50000"/>
                  </a:schemeClr>
                </a:solidFill>
                <a:latin typeface="宋体" pitchFamily="2" charset="-122"/>
                <a:ea typeface="宋体" pitchFamily="2" charset="-122"/>
                <a:sym typeface="+mn-ea"/>
              </a:rPr>
              <a:t>恒压滴液漏斗的支管可以平衡上下液面的气压，使液体顺利滴下。</a:t>
            </a:r>
            <a:endParaRPr lang="zh-CN" altLang="en-US">
              <a:solidFill>
                <a:schemeClr val="accent6">
                  <a:lumMod val="50000"/>
                </a:schemeClr>
              </a:solidFill>
              <a:latin typeface="宋体" pitchFamily="2" charset="-122"/>
              <a:ea typeface="宋体" pitchFamily="2" charset="-122"/>
              <a:sym typeface="+mn-ea"/>
            </a:endParaRPr>
          </a:p>
        </p:txBody>
      </p:sp>
      <p:pic>
        <p:nvPicPr>
          <p:cNvPr id="27" name="图片 26"/>
          <p:cNvPicPr>
            <a:picLocks noChangeAspect="1"/>
          </p:cNvPicPr>
          <p:nvPr/>
        </p:nvPicPr>
        <p:blipFill>
          <a:blip r:embed="rId4"/>
          <a:srcRect r="-23188"/>
          <a:stretch>
            <a:fillRect/>
          </a:stretch>
        </p:blipFill>
        <p:spPr>
          <a:xfrm>
            <a:off x="10500995" y="4084320"/>
            <a:ext cx="1079500" cy="2352675"/>
          </a:xfrm>
          <a:prstGeom prst="rect">
            <a:avLst/>
          </a:prstGeom>
        </p:spPr>
      </p:pic>
      <p:sp>
        <p:nvSpPr>
          <p:cNvPr id="28" name="文本框 27"/>
          <p:cNvSpPr txBox="1"/>
          <p:nvPr/>
        </p:nvSpPr>
        <p:spPr>
          <a:xfrm>
            <a:off x="8662035" y="4538345"/>
            <a:ext cx="1743710" cy="1753235"/>
          </a:xfrm>
          <a:prstGeom prst="rect">
            <a:avLst/>
          </a:prstGeom>
          <a:noFill/>
        </p:spPr>
        <p:txBody>
          <a:bodyPr wrap="square" rtlCol="0">
            <a:spAutoFit/>
          </a:bodyPr>
          <a:lstStyle/>
          <a:p>
            <a:pPr lvl="0" algn="l">
              <a:buClrTx/>
              <a:buSzTx/>
              <a:buFontTx/>
            </a:pPr>
            <a:r>
              <a:rPr lang="zh-CN" altLang="en-US">
                <a:solidFill>
                  <a:schemeClr val="accent6">
                    <a:lumMod val="50000"/>
                  </a:schemeClr>
                </a:solidFill>
                <a:latin typeface="宋体" pitchFamily="2" charset="-122"/>
                <a:ea typeface="宋体" pitchFamily="2" charset="-122"/>
                <a:sym typeface="+mn-ea"/>
              </a:rPr>
              <a:t>变色硅胶、分水器分离反应体系内水促进平衡正向移动，增大乙酸乙酯产率。</a:t>
            </a:r>
            <a:endParaRPr lang="zh-CN" altLang="en-US">
              <a:solidFill>
                <a:schemeClr val="accent6">
                  <a:lumMod val="50000"/>
                </a:schemeClr>
              </a:solidFill>
              <a:latin typeface="宋体" pitchFamily="2" charset="-122"/>
              <a:ea typeface="宋体" pitchFamily="2"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bldLvl="0" animBg="1"/>
      <p:bldP spid="5" grpId="0" bldLvl="0" animBg="1"/>
      <p:bldP spid="7" grpId="0"/>
      <p:bldP spid="9" grpId="0" animBg="1"/>
      <p:bldP spid="10" grpId="0"/>
      <p:bldP spid="17" grpId="0"/>
      <p:bldP spid="18" grpId="0"/>
      <p:bldP spid="28"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2.6</a:t>
            </a:r>
            <a:r>
              <a:rPr lang="zh-CN" altLang="en-US">
                <a:sym typeface="+mn-ea"/>
              </a:rPr>
              <a:t>有机制备</a:t>
            </a:r>
            <a:endParaRPr lang="zh-CN" altLang="en-US">
              <a:sym typeface="+mn-ea"/>
            </a:endParaRPr>
          </a:p>
        </p:txBody>
      </p:sp>
      <p:sp>
        <p:nvSpPr>
          <p:cNvPr id="3" name="文本框 2"/>
          <p:cNvSpPr txBox="1"/>
          <p:nvPr/>
        </p:nvSpPr>
        <p:spPr>
          <a:xfrm>
            <a:off x="695960" y="1127760"/>
            <a:ext cx="5808345" cy="829945"/>
          </a:xfrm>
          <a:prstGeom prst="rect">
            <a:avLst/>
          </a:prstGeom>
          <a:noFill/>
        </p:spPr>
        <p:txBody>
          <a:bodyPr wrap="square" rtlCol="0">
            <a:spAutoFit/>
          </a:bodyPr>
          <a:lstStyle/>
          <a:p>
            <a:pPr lvl="0" algn="l" defTabSz="266700" fontAlgn="ctr">
              <a:buClrTx/>
              <a:buSzTx/>
              <a:buFontTx/>
            </a:pPr>
            <a:r>
              <a:rPr lang="zh-CN" altLang="en-US" sz="1600">
                <a:latin typeface="宋体" pitchFamily="2" charset="-122"/>
                <a:ea typeface="宋体" pitchFamily="2" charset="-122"/>
                <a:sym typeface="+mn-ea"/>
              </a:rPr>
              <a:t>示例：（2024全国新课标卷）吡咯类化合物在导电聚合物、化学传感器及药物制剂上有着广泛应用。一种合成1-(4-甲氧基苯基)-2，5-二甲基吡咯(用吡咯X表示)的反应和方法如下：</a:t>
            </a:r>
            <a:endParaRPr lang="zh-CN" altLang="en-US" sz="1600">
              <a:latin typeface="宋体" pitchFamily="2" charset="-122"/>
              <a:ea typeface="宋体" pitchFamily="2" charset="-122"/>
              <a:sym typeface="+mn-ea"/>
            </a:endParaRPr>
          </a:p>
        </p:txBody>
      </p:sp>
      <p:pic>
        <p:nvPicPr>
          <p:cNvPr id="4" name="图片 3"/>
          <p:cNvPicPr>
            <a:picLocks noChangeAspect="1"/>
          </p:cNvPicPr>
          <p:nvPr/>
        </p:nvPicPr>
        <p:blipFill>
          <a:blip r:embed="rId1"/>
          <a:stretch>
            <a:fillRect/>
          </a:stretch>
        </p:blipFill>
        <p:spPr>
          <a:xfrm>
            <a:off x="695960" y="2117090"/>
            <a:ext cx="2564130" cy="1237615"/>
          </a:xfrm>
          <a:prstGeom prst="roundRect">
            <a:avLst/>
          </a:prstGeom>
          <a:ln>
            <a:solidFill>
              <a:srgbClr val="249087"/>
            </a:solidFill>
          </a:ln>
        </p:spPr>
      </p:pic>
      <p:sp>
        <p:nvSpPr>
          <p:cNvPr id="5" name="文本框 4"/>
          <p:cNvSpPr txBox="1"/>
          <p:nvPr/>
        </p:nvSpPr>
        <p:spPr>
          <a:xfrm>
            <a:off x="695960" y="3514090"/>
            <a:ext cx="3898265" cy="1076325"/>
          </a:xfrm>
          <a:prstGeom prst="rect">
            <a:avLst/>
          </a:prstGeom>
        </p:spPr>
        <p:txBody>
          <a:bodyPr wrap="square">
            <a:spAutoFit/>
          </a:bodyPr>
          <a:lstStyle/>
          <a:p>
            <a:pPr marL="0" indent="0" algn="l" defTabSz="266700" fontAlgn="ctr">
              <a:lnSpc>
                <a:spcPct val="100000"/>
              </a:lnSpc>
              <a:spcBef>
                <a:spcPct val="0"/>
              </a:spcBef>
              <a:spcAft>
                <a:spcPct val="0"/>
              </a:spcAft>
            </a:pPr>
            <a:r>
              <a:rPr lang="zh-CN" altLang="en-US" sz="1600">
                <a:latin typeface="宋体" pitchFamily="2" charset="-122"/>
                <a:ea typeface="宋体" pitchFamily="2" charset="-122"/>
              </a:rPr>
              <a:t>实验装置如图所示，将</a:t>
            </a:r>
            <a:r>
              <a:rPr lang="en-US" altLang="zh-CN" sz="1600">
                <a:latin typeface="Times New Roman" panose="02020603050405020304"/>
                <a:ea typeface="宋体" pitchFamily="2" charset="-122"/>
              </a:rPr>
              <a:t>100 mmol</a:t>
            </a:r>
            <a:r>
              <a:rPr lang="zh-CN" altLang="en-US" sz="1600">
                <a:latin typeface="宋体" pitchFamily="2" charset="-122"/>
                <a:ea typeface="宋体" pitchFamily="2" charset="-122"/>
              </a:rPr>
              <a:t>己</a:t>
            </a:r>
            <a:r>
              <a:rPr lang="en-US" altLang="zh-CN" sz="1600">
                <a:latin typeface="Times New Roman" panose="02020603050405020304"/>
                <a:ea typeface="宋体" pitchFamily="2" charset="-122"/>
              </a:rPr>
              <a:t>-2</a:t>
            </a:r>
            <a:r>
              <a:rPr lang="zh-CN" altLang="en-US" sz="1600">
                <a:latin typeface="宋体" pitchFamily="2" charset="-122"/>
                <a:ea typeface="宋体" pitchFamily="2" charset="-122"/>
              </a:rPr>
              <a:t>，</a:t>
            </a:r>
            <a:r>
              <a:rPr lang="en-US" altLang="zh-CN" sz="1600">
                <a:latin typeface="Times New Roman" panose="02020603050405020304"/>
                <a:ea typeface="宋体" pitchFamily="2" charset="-122"/>
              </a:rPr>
              <a:t>5-</a:t>
            </a:r>
            <a:r>
              <a:rPr lang="zh-CN" altLang="en-US" sz="1600">
                <a:latin typeface="宋体" pitchFamily="2" charset="-122"/>
                <a:ea typeface="宋体" pitchFamily="2" charset="-122"/>
              </a:rPr>
              <a:t>二酮</a:t>
            </a:r>
            <a:r>
              <a:rPr lang="en-US" altLang="zh-CN" sz="1600">
                <a:latin typeface="Times New Roman" panose="02020603050405020304"/>
                <a:ea typeface="宋体" pitchFamily="2" charset="-122"/>
              </a:rPr>
              <a:t>(</a:t>
            </a:r>
            <a:r>
              <a:rPr lang="zh-CN" altLang="en-US" sz="1600">
                <a:latin typeface="宋体" pitchFamily="2" charset="-122"/>
                <a:ea typeface="宋体" pitchFamily="2" charset="-122"/>
              </a:rPr>
              <a:t>熔点：</a:t>
            </a:r>
            <a:r>
              <a:rPr lang="en-US" altLang="zh-CN" sz="1600">
                <a:latin typeface="Times New Roman" panose="02020603050405020304"/>
                <a:ea typeface="宋体" pitchFamily="2" charset="-122"/>
              </a:rPr>
              <a:t>-5.5℃</a:t>
            </a:r>
            <a:r>
              <a:rPr lang="zh-CN" altLang="en-US" sz="1600">
                <a:latin typeface="宋体" pitchFamily="2" charset="-122"/>
                <a:ea typeface="宋体" pitchFamily="2" charset="-122"/>
              </a:rPr>
              <a:t>，密度：</a:t>
            </a:r>
            <a:r>
              <a:rPr lang="en-US" altLang="zh-CN" sz="1600">
                <a:latin typeface="Times New Roman" panose="02020603050405020304"/>
                <a:ea typeface="Times New Roman" panose="02020603050405020304"/>
              </a:rPr>
              <a:t>0.737g</a:t>
            </a:r>
            <a:r>
              <a:rPr lang="en-US" altLang="zh-CN" sz="1600">
                <a:latin typeface="Times New Roman" panose="02020603050405020304"/>
                <a:ea typeface="宋体" pitchFamily="2" charset="-122"/>
              </a:rPr>
              <a:t>·</a:t>
            </a:r>
            <a:r>
              <a:rPr lang="en-US" altLang="zh-CN" sz="1600">
                <a:latin typeface="Times New Roman" panose="02020603050405020304"/>
                <a:ea typeface="Times New Roman" panose="02020603050405020304"/>
              </a:rPr>
              <a:t>cm</a:t>
            </a:r>
            <a:r>
              <a:rPr lang="zh-CN" altLang="en-US" sz="1600" baseline="30000">
                <a:latin typeface="宋体" pitchFamily="2" charset="-122"/>
                <a:ea typeface="宋体" pitchFamily="2" charset="-122"/>
              </a:rPr>
              <a:t>－</a:t>
            </a:r>
            <a:r>
              <a:rPr lang="en-US" altLang="zh-CN" sz="1600" baseline="30000">
                <a:latin typeface="Times New Roman" panose="02020603050405020304"/>
                <a:ea typeface="Times New Roman" panose="02020603050405020304"/>
              </a:rPr>
              <a:t>3</a:t>
            </a:r>
            <a:r>
              <a:rPr lang="en-US" altLang="zh-CN" sz="1600">
                <a:latin typeface="Times New Roman" panose="02020603050405020304"/>
                <a:ea typeface="宋体" pitchFamily="2" charset="-122"/>
              </a:rPr>
              <a:t>)</a:t>
            </a:r>
            <a:r>
              <a:rPr lang="zh-CN" altLang="en-US" sz="1600">
                <a:latin typeface="宋体" pitchFamily="2" charset="-122"/>
                <a:ea typeface="宋体" pitchFamily="2" charset="-122"/>
              </a:rPr>
              <a:t>与</a:t>
            </a:r>
            <a:r>
              <a:rPr lang="en-US" altLang="zh-CN" sz="1600">
                <a:latin typeface="Times New Roman" panose="02020603050405020304"/>
                <a:ea typeface="宋体" pitchFamily="2" charset="-122"/>
              </a:rPr>
              <a:t>100 mmol 4-</a:t>
            </a:r>
            <a:r>
              <a:rPr lang="zh-CN" altLang="en-US" sz="1600">
                <a:latin typeface="宋体" pitchFamily="2" charset="-122"/>
                <a:ea typeface="宋体" pitchFamily="2" charset="-122"/>
              </a:rPr>
              <a:t>甲氧基苯胺</a:t>
            </a:r>
            <a:r>
              <a:rPr lang="en-US" altLang="zh-CN" sz="1600">
                <a:latin typeface="Times New Roman" panose="02020603050405020304"/>
                <a:ea typeface="宋体" pitchFamily="2" charset="-122"/>
              </a:rPr>
              <a:t>(</a:t>
            </a:r>
            <a:r>
              <a:rPr lang="zh-CN" altLang="en-US" sz="1600">
                <a:latin typeface="宋体" pitchFamily="2" charset="-122"/>
                <a:ea typeface="宋体" pitchFamily="2" charset="-122"/>
              </a:rPr>
              <a:t>熔点：</a:t>
            </a:r>
            <a:r>
              <a:rPr lang="en-US" altLang="zh-CN" sz="1600">
                <a:latin typeface="Times New Roman" panose="02020603050405020304"/>
                <a:ea typeface="宋体" pitchFamily="2" charset="-122"/>
              </a:rPr>
              <a:t>57℃)</a:t>
            </a:r>
            <a:r>
              <a:rPr lang="zh-CN" altLang="en-US" sz="1600">
                <a:latin typeface="宋体" pitchFamily="2" charset="-122"/>
                <a:ea typeface="宋体" pitchFamily="2" charset="-122"/>
              </a:rPr>
              <a:t>放入</a:t>
            </a:r>
            <a:r>
              <a:rPr lang="en-US" altLang="zh-CN" sz="1600">
                <a:latin typeface="Times New Roman" panose="02020603050405020304"/>
                <a:ea typeface="宋体" pitchFamily="2" charset="-122"/>
              </a:rPr>
              <a:t>①</a:t>
            </a:r>
            <a:r>
              <a:rPr lang="zh-CN" altLang="en-US" sz="1600">
                <a:latin typeface="宋体" pitchFamily="2" charset="-122"/>
                <a:ea typeface="宋体" pitchFamily="2" charset="-122"/>
              </a:rPr>
              <a:t>中，搅拌。</a:t>
            </a:r>
            <a:endParaRPr lang="zh-CN" altLang="en-US" sz="1600">
              <a:latin typeface="宋体" pitchFamily="2" charset="-122"/>
              <a:ea typeface="宋体" pitchFamily="2" charset="-122"/>
            </a:endParaRPr>
          </a:p>
        </p:txBody>
      </p:sp>
      <p:sp>
        <p:nvSpPr>
          <p:cNvPr id="6" name="文本框 5"/>
          <p:cNvSpPr txBox="1"/>
          <p:nvPr/>
        </p:nvSpPr>
        <p:spPr>
          <a:xfrm>
            <a:off x="695960" y="4749800"/>
            <a:ext cx="5080000" cy="1076325"/>
          </a:xfrm>
          <a:prstGeom prst="rect">
            <a:avLst/>
          </a:prstGeom>
        </p:spPr>
        <p:txBody>
          <a:bodyPr>
            <a:spAutoFit/>
          </a:bodyPr>
          <a:lstStyle/>
          <a:p>
            <a:pPr marL="0" indent="0" algn="l" defTabSz="266700" fontAlgn="ctr">
              <a:lnSpc>
                <a:spcPct val="100000"/>
              </a:lnSpc>
              <a:spcBef>
                <a:spcPct val="0"/>
              </a:spcBef>
              <a:spcAft>
                <a:spcPct val="0"/>
              </a:spcAft>
            </a:pPr>
            <a:r>
              <a:rPr lang="zh-CN" altLang="en-US" sz="1600">
                <a:latin typeface="宋体" pitchFamily="2" charset="-122"/>
                <a:ea typeface="宋体" pitchFamily="2" charset="-122"/>
              </a:rPr>
              <a:t>待反应完成后，加入</a:t>
            </a:r>
            <a:r>
              <a:rPr lang="en-US" altLang="zh-CN" sz="1600">
                <a:latin typeface="Times New Roman" panose="02020603050405020304"/>
                <a:ea typeface="宋体" pitchFamily="2" charset="-122"/>
              </a:rPr>
              <a:t>50%</a:t>
            </a:r>
            <a:r>
              <a:rPr lang="zh-CN" altLang="en-US" sz="1600">
                <a:latin typeface="宋体" pitchFamily="2" charset="-122"/>
                <a:ea typeface="宋体" pitchFamily="2" charset="-122"/>
              </a:rPr>
              <a:t>的乙醇溶液，析出浅棕色固体。加热至</a:t>
            </a:r>
            <a:r>
              <a:rPr lang="en-US" altLang="zh-CN" sz="1600">
                <a:latin typeface="Times New Roman" panose="02020603050405020304"/>
                <a:ea typeface="宋体" pitchFamily="2" charset="-122"/>
              </a:rPr>
              <a:t>65℃</a:t>
            </a:r>
            <a:r>
              <a:rPr lang="zh-CN" altLang="en-US" sz="1600">
                <a:latin typeface="宋体" pitchFamily="2" charset="-122"/>
                <a:ea typeface="宋体" pitchFamily="2" charset="-122"/>
              </a:rPr>
              <a:t>，至固体溶解，加入脱色剂，回流</a:t>
            </a:r>
            <a:r>
              <a:rPr lang="en-US" altLang="zh-CN" sz="1600">
                <a:latin typeface="Times New Roman" panose="02020603050405020304"/>
                <a:ea typeface="宋体" pitchFamily="2" charset="-122"/>
              </a:rPr>
              <a:t>20 min</a:t>
            </a:r>
            <a:r>
              <a:rPr lang="zh-CN" altLang="en-US" sz="1600">
                <a:latin typeface="宋体" pitchFamily="2" charset="-122"/>
                <a:ea typeface="宋体" pitchFamily="2" charset="-122"/>
              </a:rPr>
              <a:t>，趁热过滤。滤液静置至室温，冰水浴冷却，有大量白色固体析出。经过滤、洗涤、干燥得到产品。</a:t>
            </a:r>
            <a:endParaRPr lang="zh-CN" altLang="en-US" sz="1600">
              <a:latin typeface="宋体" pitchFamily="2" charset="-122"/>
              <a:ea typeface="宋体" pitchFamily="2" charset="-122"/>
            </a:endParaRPr>
          </a:p>
        </p:txBody>
      </p:sp>
      <p:pic>
        <p:nvPicPr>
          <p:cNvPr id="7" name="图片 6"/>
          <p:cNvPicPr>
            <a:picLocks noChangeAspect="1"/>
          </p:cNvPicPr>
          <p:nvPr/>
        </p:nvPicPr>
        <p:blipFill>
          <a:blip r:embed="rId2">
            <a:grayscl/>
          </a:blip>
          <a:stretch>
            <a:fillRect/>
          </a:stretch>
        </p:blipFill>
        <p:spPr>
          <a:xfrm>
            <a:off x="4594225" y="2451100"/>
            <a:ext cx="1231265" cy="2234565"/>
          </a:xfrm>
          <a:prstGeom prst="rect">
            <a:avLst/>
          </a:prstGeom>
        </p:spPr>
      </p:pic>
      <p:sp>
        <p:nvSpPr>
          <p:cNvPr id="8" name="文本框 7"/>
          <p:cNvSpPr txBox="1"/>
          <p:nvPr/>
        </p:nvSpPr>
        <p:spPr>
          <a:xfrm>
            <a:off x="6820535" y="2355850"/>
            <a:ext cx="1630680" cy="505321"/>
          </a:xfrm>
          <a:prstGeom prst="roundRect">
            <a:avLst/>
          </a:prstGeom>
          <a:solidFill>
            <a:schemeClr val="accent5">
              <a:lumMod val="75000"/>
            </a:schemeClr>
          </a:solidFill>
        </p:spPr>
        <p:txBody>
          <a:bodyPr wrap="square" rtlCol="0">
            <a:spAutoFit/>
          </a:bodyPr>
          <a:lstStyle/>
          <a:p>
            <a:pPr algn="ctr"/>
            <a:r>
              <a:rPr lang="zh-CN" altLang="en-US" sz="2400">
                <a:solidFill>
                  <a:schemeClr val="bg1"/>
                </a:solidFill>
              </a:rPr>
              <a:t>制备反应</a:t>
            </a:r>
            <a:endParaRPr lang="zh-CN" altLang="en-US" sz="2400">
              <a:solidFill>
                <a:schemeClr val="bg1"/>
              </a:solidFill>
            </a:endParaRPr>
          </a:p>
        </p:txBody>
      </p:sp>
      <p:cxnSp>
        <p:nvCxnSpPr>
          <p:cNvPr id="9" name="曲线连接符 8"/>
          <p:cNvCxnSpPr/>
          <p:nvPr/>
        </p:nvCxnSpPr>
        <p:spPr>
          <a:xfrm rot="16200000" flipV="1">
            <a:off x="4687570" y="-592455"/>
            <a:ext cx="238760" cy="5657850"/>
          </a:xfrm>
          <a:prstGeom prst="curvedConnector3">
            <a:avLst>
              <a:gd name="adj1" fmla="val 439095"/>
            </a:avLst>
          </a:prstGeom>
          <a:ln>
            <a:solidFill>
              <a:srgbClr val="249087"/>
            </a:solidFill>
            <a:tailEnd type="triangle" w="lg" len="med"/>
          </a:ln>
        </p:spPr>
        <p:style>
          <a:lnRef idx="2">
            <a:schemeClr val="accent1"/>
          </a:lnRef>
          <a:fillRef idx="0">
            <a:srgbClr val="FFFFFF"/>
          </a:fillRef>
          <a:effectRef idx="0">
            <a:srgbClr val="FFFFFF"/>
          </a:effectRef>
          <a:fontRef idx="minor">
            <a:schemeClr val="tx1"/>
          </a:fontRef>
        </p:style>
      </p:cxnSp>
      <p:cxnSp>
        <p:nvCxnSpPr>
          <p:cNvPr id="10" name="曲线连接符 9"/>
          <p:cNvCxnSpPr>
            <a:stCxn id="8" idx="2"/>
            <a:endCxn id="7" idx="3"/>
          </p:cNvCxnSpPr>
          <p:nvPr/>
        </p:nvCxnSpPr>
        <p:spPr>
          <a:xfrm rot="5400000">
            <a:off x="6376670" y="2309495"/>
            <a:ext cx="707390" cy="1810385"/>
          </a:xfrm>
          <a:prstGeom prst="curvedConnector2">
            <a:avLst/>
          </a:prstGeom>
          <a:ln>
            <a:solidFill>
              <a:srgbClr val="249087"/>
            </a:solidFill>
            <a:tailEnd type="triangle" w="lg" len="med"/>
          </a:ln>
        </p:spPr>
        <p:style>
          <a:lnRef idx="2">
            <a:schemeClr val="accent1"/>
          </a:lnRef>
          <a:fillRef idx="0">
            <a:srgbClr val="FFFFFF"/>
          </a:fillRef>
          <a:effectRef idx="0">
            <a:srgbClr val="FFFFFF"/>
          </a:effectRef>
          <a:fontRef idx="minor">
            <a:schemeClr val="tx1"/>
          </a:fontRef>
        </p:style>
      </p:cxnSp>
      <p:sp>
        <p:nvSpPr>
          <p:cNvPr id="11" name="文本框 10"/>
          <p:cNvSpPr txBox="1"/>
          <p:nvPr/>
        </p:nvSpPr>
        <p:spPr>
          <a:xfrm>
            <a:off x="3954145" y="685800"/>
            <a:ext cx="1503045" cy="441926"/>
          </a:xfrm>
          <a:prstGeom prst="roundRect">
            <a:avLst/>
          </a:prstGeom>
          <a:solidFill>
            <a:schemeClr val="accent5">
              <a:lumMod val="40000"/>
              <a:lumOff val="60000"/>
              <a:alpha val="65000"/>
            </a:schemeClr>
          </a:solidFill>
        </p:spPr>
        <p:txBody>
          <a:bodyPr wrap="square" rtlCol="0">
            <a:spAutoFit/>
          </a:bodyPr>
          <a:lstStyle/>
          <a:p>
            <a:pPr algn="ctr"/>
            <a:r>
              <a:rPr lang="zh-CN" altLang="en-US" sz="2000"/>
              <a:t>反应方程式</a:t>
            </a:r>
            <a:endParaRPr lang="zh-CN" altLang="en-US" sz="2000"/>
          </a:p>
        </p:txBody>
      </p:sp>
      <p:sp>
        <p:nvSpPr>
          <p:cNvPr id="12" name="文本框 11"/>
          <p:cNvSpPr txBox="1"/>
          <p:nvPr/>
        </p:nvSpPr>
        <p:spPr>
          <a:xfrm>
            <a:off x="6820535" y="3514090"/>
            <a:ext cx="1503045" cy="475244"/>
          </a:xfrm>
          <a:prstGeom prst="roundRect">
            <a:avLst/>
          </a:prstGeom>
          <a:solidFill>
            <a:schemeClr val="accent5">
              <a:lumMod val="40000"/>
              <a:lumOff val="60000"/>
              <a:alpha val="65000"/>
            </a:schemeClr>
          </a:solidFill>
        </p:spPr>
        <p:txBody>
          <a:bodyPr wrap="square" rtlCol="0">
            <a:spAutoFit/>
          </a:bodyPr>
          <a:lstStyle/>
          <a:p>
            <a:pPr algn="ctr"/>
            <a:r>
              <a:rPr lang="zh-CN" altLang="en-US" sz="2000"/>
              <a:t>反应装置</a:t>
            </a:r>
            <a:endParaRPr lang="zh-CN" altLang="en-US" sz="2000"/>
          </a:p>
        </p:txBody>
      </p:sp>
      <p:sp>
        <p:nvSpPr>
          <p:cNvPr id="13" name="文本框 12"/>
          <p:cNvSpPr txBox="1"/>
          <p:nvPr/>
        </p:nvSpPr>
        <p:spPr>
          <a:xfrm>
            <a:off x="6311265" y="4924425"/>
            <a:ext cx="2521585" cy="549789"/>
          </a:xfrm>
          <a:prstGeom prst="roundRect">
            <a:avLst/>
          </a:prstGeom>
          <a:solidFill>
            <a:schemeClr val="accent5">
              <a:lumMod val="75000"/>
            </a:schemeClr>
          </a:solidFill>
        </p:spPr>
        <p:txBody>
          <a:bodyPr wrap="square" rtlCol="0">
            <a:spAutoFit/>
          </a:bodyPr>
          <a:lstStyle/>
          <a:p>
            <a:pPr algn="ctr"/>
            <a:r>
              <a:rPr lang="zh-CN" altLang="en-US" sz="2400">
                <a:solidFill>
                  <a:schemeClr val="bg1"/>
                </a:solidFill>
              </a:rPr>
              <a:t>分离、净化产物</a:t>
            </a:r>
            <a:endParaRPr lang="zh-CN" altLang="en-US" sz="2400">
              <a:solidFill>
                <a:schemeClr val="bg1"/>
              </a:solidFill>
            </a:endParaRPr>
          </a:p>
        </p:txBody>
      </p:sp>
      <p:sp>
        <p:nvSpPr>
          <p:cNvPr id="14" name="文本框 13"/>
          <p:cNvSpPr txBox="1"/>
          <p:nvPr/>
        </p:nvSpPr>
        <p:spPr>
          <a:xfrm>
            <a:off x="8554720" y="3354705"/>
            <a:ext cx="2940685" cy="922020"/>
          </a:xfrm>
          <a:prstGeom prst="rect">
            <a:avLst/>
          </a:prstGeom>
          <a:noFill/>
        </p:spPr>
        <p:txBody>
          <a:bodyPr wrap="square" rtlCol="0" anchor="t">
            <a:spAutoFit/>
          </a:bodyPr>
          <a:lstStyle/>
          <a:p>
            <a:r>
              <a:rPr lang="zh-CN" altLang="en-US">
                <a:latin typeface="宋体" pitchFamily="2" charset="-122"/>
                <a:ea typeface="宋体" pitchFamily="2" charset="-122"/>
              </a:rPr>
              <a:t>利用球形冷凝管进行冷凝回流提高原料利用率，通过搅拌来提高反应速率</a:t>
            </a:r>
            <a:endParaRPr lang="zh-CN" altLang="en-US">
              <a:latin typeface="宋体" pitchFamily="2" charset="-122"/>
              <a:ea typeface="宋体" pitchFamily="2"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 grpId="0" bldLvl="0" animBg="1"/>
      <p:bldP spid="12" grpId="0" bldLvl="0" animBg="1"/>
      <p:bldP spid="13" grpId="0" bldLvl="0" animBg="1"/>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p:txBody>
          <a:bodyPr/>
          <a:lstStyle/>
          <a:p>
            <a:r>
              <a:rPr lang="zh-CN" altLang="en-US" dirty="0">
                <a:sym typeface="+mn-ea"/>
              </a:rPr>
              <a:t>答题策略与技巧</a:t>
            </a:r>
            <a:endParaRPr lang="zh-CN" altLang="en-US" dirty="0">
              <a:sym typeface="+mn-ea"/>
            </a:endParaRPr>
          </a:p>
        </p:txBody>
      </p:sp>
      <p:sp>
        <p:nvSpPr>
          <p:cNvPr id="6" name="节编号"/>
          <p:cNvSpPr>
            <a:spLocks noGrp="1"/>
          </p:cNvSpPr>
          <p:nvPr>
            <p:ph type="body" sz="quarter" idx="13"/>
            <p:custDataLst>
              <p:tags r:id="rId2"/>
            </p:custDataLst>
          </p:nvPr>
        </p:nvSpPr>
        <p:spPr/>
        <p:txBody>
          <a:bodyPr>
            <a:normAutofit lnSpcReduction="20000"/>
          </a:bodyPr>
          <a:lstStyle/>
          <a:p>
            <a:r>
              <a:rPr lang="en-US" altLang="zh-CN"/>
              <a:t>PART</a:t>
            </a:r>
            <a:r>
              <a:rPr lang="zh-CN" altLang="en-US"/>
              <a:t>0</a:t>
            </a:r>
            <a:r>
              <a:rPr lang="en-US" altLang="zh-CN"/>
              <a:t>3</a:t>
            </a:r>
            <a:endParaRPr lang="en-US" altLang="zh-CN"/>
          </a:p>
        </p:txBody>
      </p:sp>
    </p:spTree>
    <p:custDataLst>
      <p:tags r:id="rId3"/>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latin typeface="Times New Roman" panose="02020603050405020304" charset="0"/>
                <a:cs typeface="Times New Roman" panose="02020603050405020304" charset="0"/>
                <a:sym typeface="+mn-ea"/>
              </a:rPr>
              <a:t>3.1</a:t>
            </a:r>
            <a:r>
              <a:rPr lang="zh-CN" altLang="en-US">
                <a:latin typeface="Times New Roman" panose="02020603050405020304" charset="0"/>
                <a:cs typeface="Times New Roman" panose="02020603050405020304" charset="0"/>
                <a:sym typeface="+mn-ea"/>
              </a:rPr>
              <a:t>选择题攻略</a:t>
            </a:r>
            <a:r>
              <a:rPr lang="zh-CN" altLang="en-US" i="1">
                <a:latin typeface="宋体" pitchFamily="2" charset="-122"/>
                <a:ea typeface="宋体" pitchFamily="2" charset="-122"/>
                <a:cs typeface="Times New Roman" panose="02020603050405020304" charset="0"/>
                <a:sym typeface="+mn-ea"/>
              </a:rPr>
              <a:t>－</a:t>
            </a:r>
            <a:r>
              <a:rPr lang="en-US" altLang="zh-CN" i="1">
                <a:latin typeface="Times New Roman" panose="02020603050405020304" charset="0"/>
                <a:cs typeface="Times New Roman" panose="02020603050405020304" charset="0"/>
                <a:sym typeface="+mn-ea"/>
              </a:rPr>
              <a:t>N</a:t>
            </a:r>
            <a:r>
              <a:rPr lang="en-US" altLang="zh-CN" baseline="-25000">
                <a:latin typeface="Times New Roman" panose="02020603050405020304" charset="0"/>
                <a:cs typeface="Times New Roman" panose="02020603050405020304" charset="0"/>
                <a:sym typeface="+mn-ea"/>
              </a:rPr>
              <a:t>A</a:t>
            </a:r>
            <a:r>
              <a:rPr lang="zh-CN" altLang="en-US"/>
              <a:t>计算攻略</a:t>
            </a:r>
            <a:endParaRPr lang="zh-CN" altLang="en-US"/>
          </a:p>
        </p:txBody>
      </p:sp>
      <p:sp>
        <p:nvSpPr>
          <p:cNvPr id="3" name="内容占位符 2"/>
          <p:cNvSpPr>
            <a:spLocks noGrp="1"/>
          </p:cNvSpPr>
          <p:nvPr>
            <p:ph idx="1"/>
          </p:nvPr>
        </p:nvSpPr>
        <p:spPr>
          <a:xfrm>
            <a:off x="695960" y="1301750"/>
            <a:ext cx="10800080" cy="571500"/>
          </a:xfrm>
        </p:spPr>
        <p:txBody>
          <a:bodyPr/>
          <a:lstStyle/>
          <a:p>
            <a:r>
              <a:rPr lang="zh-CN" altLang="en-US" b="1">
                <a:solidFill>
                  <a:srgbClr val="7030A0"/>
                </a:solidFill>
                <a:latin typeface="宋体" pitchFamily="2" charset="-122"/>
                <a:ea typeface="宋体" pitchFamily="2" charset="-122"/>
              </a:rPr>
              <a:t>避坑指南</a:t>
            </a:r>
            <a:endParaRPr lang="zh-CN" altLang="en-US" b="1">
              <a:solidFill>
                <a:srgbClr val="7030A0"/>
              </a:solidFill>
              <a:latin typeface="宋体" pitchFamily="2" charset="-122"/>
              <a:ea typeface="宋体" pitchFamily="2" charset="-122"/>
            </a:endParaRPr>
          </a:p>
          <a:p>
            <a:endParaRPr lang="zh-CN" altLang="en-US" b="1">
              <a:solidFill>
                <a:srgbClr val="7030A0"/>
              </a:solidFill>
              <a:latin typeface="宋体" pitchFamily="2" charset="-122"/>
              <a:ea typeface="宋体" pitchFamily="2" charset="-122"/>
            </a:endParaRPr>
          </a:p>
        </p:txBody>
      </p:sp>
      <p:sp>
        <p:nvSpPr>
          <p:cNvPr id="7" name="文本框 6"/>
          <p:cNvSpPr txBox="1"/>
          <p:nvPr/>
        </p:nvSpPr>
        <p:spPr>
          <a:xfrm>
            <a:off x="553085" y="1995170"/>
            <a:ext cx="4064000" cy="368300"/>
          </a:xfrm>
          <a:prstGeom prst="rect">
            <a:avLst/>
          </a:prstGeom>
          <a:noFill/>
        </p:spPr>
        <p:txBody>
          <a:bodyPr wrap="square" rtlCol="0">
            <a:spAutoFit/>
          </a:bodyPr>
          <a:lstStyle/>
          <a:p>
            <a:r>
              <a:rPr lang="zh-CN" altLang="en-US" b="1">
                <a:latin typeface="宋体" pitchFamily="2" charset="-122"/>
                <a:ea typeface="宋体" pitchFamily="2" charset="-122"/>
                <a:cs typeface="宋体" pitchFamily="2" charset="-122"/>
              </a:rPr>
              <a:t>（</a:t>
            </a:r>
            <a:r>
              <a:rPr lang="en-US" altLang="zh-CN" b="1">
                <a:latin typeface="宋体" pitchFamily="2" charset="-122"/>
                <a:ea typeface="宋体" pitchFamily="2" charset="-122"/>
                <a:cs typeface="宋体" pitchFamily="2" charset="-122"/>
              </a:rPr>
              <a:t>1</a:t>
            </a:r>
            <a:r>
              <a:rPr lang="zh-CN" altLang="en-US" b="1">
                <a:latin typeface="宋体" pitchFamily="2" charset="-122"/>
                <a:ea typeface="宋体" pitchFamily="2" charset="-122"/>
                <a:cs typeface="宋体" pitchFamily="2" charset="-122"/>
              </a:rPr>
              <a:t>）条件不全面</a:t>
            </a:r>
            <a:endParaRPr lang="zh-CN" altLang="en-US" b="1">
              <a:latin typeface="宋体" pitchFamily="2" charset="-122"/>
              <a:ea typeface="宋体" pitchFamily="2" charset="-122"/>
              <a:cs typeface="宋体" pitchFamily="2" charset="-122"/>
            </a:endParaRPr>
          </a:p>
        </p:txBody>
      </p:sp>
      <p:sp>
        <p:nvSpPr>
          <p:cNvPr id="8" name="文本框 7"/>
          <p:cNvSpPr txBox="1"/>
          <p:nvPr/>
        </p:nvSpPr>
        <p:spPr>
          <a:xfrm>
            <a:off x="695960" y="2569845"/>
            <a:ext cx="7130415" cy="368300"/>
          </a:xfrm>
          <a:prstGeom prst="rect">
            <a:avLst/>
          </a:prstGeom>
          <a:noFill/>
        </p:spPr>
        <p:txBody>
          <a:bodyPr wrap="square" rtlCol="0">
            <a:spAutoFit/>
          </a:bodyPr>
          <a:lstStyle/>
          <a:p>
            <a:r>
              <a:rPr lang="zh-CN" altLang="en-US">
                <a:solidFill>
                  <a:schemeClr val="tx1"/>
                </a:solidFill>
                <a:uFillTx/>
                <a:latin typeface="Times New Roman" panose="02020603050405020304" charset="0"/>
                <a:ea typeface="宋体" pitchFamily="2" charset="-122"/>
              </a:rPr>
              <a:t>利用气体体积求物质的量，未提供温度、压强（标准状况下）。</a:t>
            </a:r>
            <a:endParaRPr lang="zh-CN" altLang="en-US">
              <a:solidFill>
                <a:schemeClr val="tx1"/>
              </a:solidFill>
              <a:uFillTx/>
              <a:latin typeface="Times New Roman" panose="02020603050405020304" charset="0"/>
              <a:ea typeface="宋体" pitchFamily="2" charset="-122"/>
            </a:endParaRPr>
          </a:p>
        </p:txBody>
      </p:sp>
      <p:graphicFrame>
        <p:nvGraphicFramePr>
          <p:cNvPr id="9" name="表格 8"/>
          <p:cNvGraphicFramePr/>
          <p:nvPr/>
        </p:nvGraphicFramePr>
        <p:xfrm>
          <a:off x="1137603" y="3144837"/>
          <a:ext cx="9916795" cy="2057400"/>
        </p:xfrm>
        <a:graphic>
          <a:graphicData uri="http://schemas.openxmlformats.org/drawingml/2006/table">
            <a:tbl>
              <a:tblPr/>
              <a:tblGrid>
                <a:gridCol w="917575"/>
                <a:gridCol w="8999220"/>
              </a:tblGrid>
              <a:tr h="252000">
                <a:tc>
                  <a:txBody>
                    <a:bodyPr/>
                    <a:lstStyle/>
                    <a:p>
                      <a:pPr marL="0" indent="0" algn="ctr">
                        <a:lnSpc>
                          <a:spcPct val="150000"/>
                        </a:lnSpc>
                        <a:spcBef>
                          <a:spcPct val="0"/>
                        </a:spcBef>
                        <a:spcAft>
                          <a:spcPct val="0"/>
                        </a:spcAft>
                      </a:pPr>
                      <a:r>
                        <a:rPr lang="zh-CN" sz="1800">
                          <a:solidFill>
                            <a:schemeClr val="tx1"/>
                          </a:solidFill>
                          <a:uFillTx/>
                          <a:latin typeface="Times New Roman" panose="02020603050405020304" charset="0"/>
                          <a:ea typeface="宋体" pitchFamily="2" charset="-122"/>
                        </a:rPr>
                        <a:t>状态</a:t>
                      </a:r>
                      <a:endParaRPr lang="zh-CN" sz="1800">
                        <a:solidFill>
                          <a:schemeClr val="tx1"/>
                        </a:solidFill>
                        <a:uFillTx/>
                        <a:latin typeface="Times New Roman" panose="02020603050405020304" charset="0"/>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ctr">
                        <a:lnSpc>
                          <a:spcPct val="150000"/>
                        </a:lnSpc>
                        <a:spcBef>
                          <a:spcPct val="0"/>
                        </a:spcBef>
                        <a:spcAft>
                          <a:spcPct val="0"/>
                        </a:spcAft>
                      </a:pPr>
                      <a:r>
                        <a:rPr lang="zh-CN" sz="1800">
                          <a:solidFill>
                            <a:schemeClr val="tx1"/>
                          </a:solidFill>
                          <a:uFillTx/>
                          <a:latin typeface="Times New Roman" panose="02020603050405020304" charset="0"/>
                          <a:ea typeface="宋体" pitchFamily="2" charset="-122"/>
                        </a:rPr>
                        <a:t>常考物质</a:t>
                      </a:r>
                      <a:endParaRPr lang="zh-CN" sz="1800">
                        <a:solidFill>
                          <a:schemeClr val="tx1"/>
                        </a:solidFill>
                        <a:uFillTx/>
                        <a:latin typeface="Times New Roman" panose="02020603050405020304" charset="0"/>
                        <a:ea typeface="宋体" pitchFamily="2" charset="-122"/>
                      </a:endParaRP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00">
                <a:tc>
                  <a:txBody>
                    <a:bodyPr/>
                    <a:lstStyle/>
                    <a:p>
                      <a:pPr marL="0" indent="0" algn="ctr">
                        <a:lnSpc>
                          <a:spcPct val="150000"/>
                        </a:lnSpc>
                        <a:spcBef>
                          <a:spcPct val="0"/>
                        </a:spcBef>
                        <a:spcAft>
                          <a:spcPct val="0"/>
                        </a:spcAft>
                      </a:pPr>
                      <a:r>
                        <a:rPr lang="zh-CN" sz="1800">
                          <a:solidFill>
                            <a:schemeClr val="tx1"/>
                          </a:solidFill>
                          <a:uFillTx/>
                          <a:latin typeface="Times New Roman" panose="02020603050405020304" charset="0"/>
                          <a:ea typeface="宋体" pitchFamily="2" charset="-122"/>
                        </a:rPr>
                        <a:t>固态</a:t>
                      </a:r>
                      <a:endParaRPr lang="zh-CN" sz="1800">
                        <a:solidFill>
                          <a:schemeClr val="tx1"/>
                        </a:solidFill>
                        <a:uFillTx/>
                        <a:latin typeface="Times New Roman" panose="02020603050405020304" charset="0"/>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just">
                        <a:lnSpc>
                          <a:spcPct val="150000"/>
                        </a:lnSpc>
                        <a:spcBef>
                          <a:spcPct val="0"/>
                        </a:spcBef>
                        <a:spcAft>
                          <a:spcPct val="0"/>
                        </a:spcAft>
                      </a:pPr>
                      <a:r>
                        <a:rPr lang="zh-CN" sz="1800">
                          <a:solidFill>
                            <a:schemeClr val="tx1"/>
                          </a:solidFill>
                          <a:uFillTx/>
                          <a:latin typeface="Times New Roman" panose="02020603050405020304" charset="0"/>
                          <a:ea typeface="宋体" pitchFamily="2" charset="-122"/>
                        </a:rPr>
                        <a:t>冰醋酸、</a:t>
                      </a:r>
                      <a:r>
                        <a:rPr lang="en-US" altLang="zh-CN" sz="1800">
                          <a:solidFill>
                            <a:schemeClr val="tx1"/>
                          </a:solidFill>
                          <a:uFillTx/>
                          <a:latin typeface="Times New Roman" panose="02020603050405020304" charset="0"/>
                          <a:ea typeface="宋体" pitchFamily="2" charset="-122"/>
                        </a:rPr>
                        <a:t>SO</a:t>
                      </a:r>
                      <a:r>
                        <a:rPr lang="en-US" altLang="zh-CN" sz="1800" baseline="-25000">
                          <a:solidFill>
                            <a:schemeClr val="tx1"/>
                          </a:solidFill>
                          <a:uFillTx/>
                          <a:latin typeface="Times New Roman" panose="02020603050405020304" charset="0"/>
                          <a:ea typeface="宋体" pitchFamily="2" charset="-122"/>
                        </a:rPr>
                        <a:t>3</a:t>
                      </a:r>
                      <a:r>
                        <a:rPr lang="zh-CN" sz="1800">
                          <a:solidFill>
                            <a:schemeClr val="tx1"/>
                          </a:solidFill>
                          <a:uFillTx/>
                          <a:latin typeface="Times New Roman" panose="02020603050405020304" charset="0"/>
                          <a:ea typeface="宋体" pitchFamily="2" charset="-122"/>
                        </a:rPr>
                        <a:t>、</a:t>
                      </a:r>
                      <a:r>
                        <a:rPr lang="en-US" altLang="zh-CN" sz="1800">
                          <a:solidFill>
                            <a:schemeClr val="tx1"/>
                          </a:solidFill>
                          <a:uFillTx/>
                          <a:latin typeface="Times New Roman" panose="02020603050405020304" charset="0"/>
                          <a:ea typeface="宋体" pitchFamily="2" charset="-122"/>
                        </a:rPr>
                        <a:t>17</a:t>
                      </a:r>
                      <a:r>
                        <a:rPr lang="zh-CN" sz="1800">
                          <a:solidFill>
                            <a:schemeClr val="tx1"/>
                          </a:solidFill>
                          <a:uFillTx/>
                          <a:latin typeface="Times New Roman" panose="02020603050405020304" charset="0"/>
                          <a:ea typeface="宋体" pitchFamily="2" charset="-122"/>
                        </a:rPr>
                        <a:t>个碳及以上的烃</a:t>
                      </a:r>
                      <a:endParaRPr lang="zh-CN" sz="1800">
                        <a:solidFill>
                          <a:schemeClr val="tx1"/>
                        </a:solidFill>
                        <a:uFillTx/>
                        <a:latin typeface="Times New Roman" panose="02020603050405020304" charset="0"/>
                        <a:ea typeface="宋体" pitchFamily="2" charset="-122"/>
                      </a:endParaRP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00">
                <a:tc>
                  <a:txBody>
                    <a:bodyPr/>
                    <a:lstStyle/>
                    <a:p>
                      <a:pPr marL="0" indent="0" algn="ctr">
                        <a:lnSpc>
                          <a:spcPct val="150000"/>
                        </a:lnSpc>
                        <a:spcBef>
                          <a:spcPct val="0"/>
                        </a:spcBef>
                        <a:spcAft>
                          <a:spcPct val="0"/>
                        </a:spcAft>
                      </a:pPr>
                      <a:r>
                        <a:rPr lang="zh-CN" sz="1800">
                          <a:solidFill>
                            <a:schemeClr val="tx1"/>
                          </a:solidFill>
                          <a:uFillTx/>
                          <a:latin typeface="Times New Roman" panose="02020603050405020304" charset="0"/>
                          <a:ea typeface="宋体" pitchFamily="2" charset="-122"/>
                        </a:rPr>
                        <a:t>液态</a:t>
                      </a:r>
                      <a:endParaRPr lang="zh-CN" sz="1800">
                        <a:solidFill>
                          <a:schemeClr val="tx1"/>
                        </a:solidFill>
                        <a:uFillTx/>
                        <a:latin typeface="Times New Roman" panose="02020603050405020304" charset="0"/>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just">
                        <a:lnSpc>
                          <a:spcPct val="150000"/>
                        </a:lnSpc>
                        <a:spcBef>
                          <a:spcPct val="0"/>
                        </a:spcBef>
                        <a:spcAft>
                          <a:spcPct val="0"/>
                        </a:spcAft>
                      </a:pPr>
                      <a:r>
                        <a:rPr lang="en-US" altLang="zh-CN" sz="1800">
                          <a:solidFill>
                            <a:schemeClr val="tx1"/>
                          </a:solidFill>
                          <a:uFillTx/>
                          <a:latin typeface="Times New Roman" panose="02020603050405020304" charset="0"/>
                          <a:ea typeface="宋体" pitchFamily="2" charset="-122"/>
                        </a:rPr>
                        <a:t>HF</a:t>
                      </a:r>
                      <a:r>
                        <a:rPr lang="zh-CN" sz="1800">
                          <a:solidFill>
                            <a:schemeClr val="tx1"/>
                          </a:solidFill>
                          <a:uFillTx/>
                          <a:latin typeface="Times New Roman" panose="02020603050405020304" charset="0"/>
                          <a:ea typeface="宋体" pitchFamily="2" charset="-122"/>
                        </a:rPr>
                        <a:t>、</a:t>
                      </a:r>
                      <a:r>
                        <a:rPr lang="en-US" altLang="zh-CN" sz="1800">
                          <a:solidFill>
                            <a:schemeClr val="tx1"/>
                          </a:solidFill>
                          <a:uFillTx/>
                          <a:latin typeface="Times New Roman" panose="02020603050405020304" charset="0"/>
                          <a:ea typeface="宋体" pitchFamily="2" charset="-122"/>
                        </a:rPr>
                        <a:t>NO</a:t>
                      </a:r>
                      <a:r>
                        <a:rPr lang="en-US" altLang="zh-CN" sz="1800" baseline="-25000">
                          <a:solidFill>
                            <a:schemeClr val="tx1"/>
                          </a:solidFill>
                          <a:uFillTx/>
                          <a:latin typeface="Times New Roman" panose="02020603050405020304" charset="0"/>
                          <a:ea typeface="宋体" pitchFamily="2" charset="-122"/>
                        </a:rPr>
                        <a:t>2</a:t>
                      </a:r>
                      <a:r>
                        <a:rPr lang="zh-CN" sz="1800">
                          <a:solidFill>
                            <a:schemeClr val="tx1"/>
                          </a:solidFill>
                          <a:uFillTx/>
                          <a:latin typeface="Times New Roman" panose="02020603050405020304" charset="0"/>
                          <a:ea typeface="宋体" pitchFamily="2" charset="-122"/>
                        </a:rPr>
                        <a:t>、</a:t>
                      </a:r>
                      <a:r>
                        <a:rPr lang="en-US" altLang="zh-CN" sz="1800">
                          <a:solidFill>
                            <a:schemeClr val="tx1"/>
                          </a:solidFill>
                          <a:uFillTx/>
                          <a:latin typeface="Times New Roman" panose="02020603050405020304" charset="0"/>
                          <a:ea typeface="宋体" pitchFamily="2" charset="-122"/>
                        </a:rPr>
                        <a:t>H</a:t>
                      </a:r>
                      <a:r>
                        <a:rPr lang="en-US" altLang="zh-CN" sz="1800" baseline="-25000">
                          <a:solidFill>
                            <a:schemeClr val="tx1"/>
                          </a:solidFill>
                          <a:uFillTx/>
                          <a:latin typeface="Times New Roman" panose="02020603050405020304" charset="0"/>
                          <a:ea typeface="宋体" pitchFamily="2" charset="-122"/>
                        </a:rPr>
                        <a:t>2</a:t>
                      </a:r>
                      <a:r>
                        <a:rPr lang="en-US" altLang="zh-CN" sz="1800">
                          <a:solidFill>
                            <a:schemeClr val="tx1"/>
                          </a:solidFill>
                          <a:uFillTx/>
                          <a:latin typeface="Times New Roman" panose="02020603050405020304" charset="0"/>
                          <a:ea typeface="宋体" pitchFamily="2" charset="-122"/>
                        </a:rPr>
                        <a:t>O</a:t>
                      </a:r>
                      <a:r>
                        <a:rPr lang="zh-CN" sz="1800">
                          <a:solidFill>
                            <a:schemeClr val="tx1"/>
                          </a:solidFill>
                          <a:uFillTx/>
                          <a:latin typeface="Times New Roman" panose="02020603050405020304" charset="0"/>
                          <a:ea typeface="宋体" pitchFamily="2" charset="-122"/>
                        </a:rPr>
                        <a:t>、</a:t>
                      </a:r>
                      <a:r>
                        <a:rPr lang="en-US" altLang="zh-CN" sz="1800">
                          <a:solidFill>
                            <a:schemeClr val="tx1"/>
                          </a:solidFill>
                          <a:uFillTx/>
                          <a:latin typeface="Times New Roman" panose="02020603050405020304" charset="0"/>
                          <a:ea typeface="宋体" pitchFamily="2" charset="-122"/>
                        </a:rPr>
                        <a:t>H</a:t>
                      </a:r>
                      <a:r>
                        <a:rPr lang="en-US" altLang="zh-CN" sz="1800" baseline="-25000">
                          <a:solidFill>
                            <a:schemeClr val="tx1"/>
                          </a:solidFill>
                          <a:uFillTx/>
                          <a:latin typeface="Times New Roman" panose="02020603050405020304" charset="0"/>
                          <a:ea typeface="宋体" pitchFamily="2" charset="-122"/>
                        </a:rPr>
                        <a:t>2</a:t>
                      </a:r>
                      <a:r>
                        <a:rPr lang="en-US" altLang="zh-CN" sz="1800">
                          <a:solidFill>
                            <a:schemeClr val="tx1"/>
                          </a:solidFill>
                          <a:uFillTx/>
                          <a:latin typeface="Times New Roman" panose="02020603050405020304" charset="0"/>
                          <a:ea typeface="宋体" pitchFamily="2" charset="-122"/>
                        </a:rPr>
                        <a:t>O</a:t>
                      </a:r>
                      <a:r>
                        <a:rPr lang="en-US" altLang="zh-CN" sz="1800" baseline="-25000">
                          <a:solidFill>
                            <a:schemeClr val="tx1"/>
                          </a:solidFill>
                          <a:uFillTx/>
                          <a:latin typeface="Times New Roman" panose="02020603050405020304" charset="0"/>
                          <a:ea typeface="宋体" pitchFamily="2" charset="-122"/>
                        </a:rPr>
                        <a:t>2</a:t>
                      </a:r>
                      <a:r>
                        <a:rPr lang="zh-CN" sz="1800">
                          <a:solidFill>
                            <a:schemeClr val="tx1"/>
                          </a:solidFill>
                          <a:uFillTx/>
                          <a:latin typeface="Times New Roman" panose="02020603050405020304" charset="0"/>
                          <a:ea typeface="宋体" pitchFamily="2" charset="-122"/>
                        </a:rPr>
                        <a:t>、</a:t>
                      </a:r>
                      <a:r>
                        <a:rPr lang="en-US" altLang="zh-CN" sz="1800">
                          <a:solidFill>
                            <a:schemeClr val="tx1"/>
                          </a:solidFill>
                          <a:uFillTx/>
                          <a:latin typeface="Times New Roman" panose="02020603050405020304" charset="0"/>
                          <a:ea typeface="宋体" pitchFamily="2" charset="-122"/>
                        </a:rPr>
                        <a:t>Br</a:t>
                      </a:r>
                      <a:r>
                        <a:rPr lang="en-US" altLang="zh-CN" sz="1800" baseline="-25000">
                          <a:solidFill>
                            <a:schemeClr val="tx1"/>
                          </a:solidFill>
                          <a:uFillTx/>
                          <a:latin typeface="Times New Roman" panose="02020603050405020304" charset="0"/>
                          <a:ea typeface="宋体" pitchFamily="2" charset="-122"/>
                        </a:rPr>
                        <a:t>2</a:t>
                      </a:r>
                      <a:r>
                        <a:rPr lang="zh-CN" sz="1800">
                          <a:solidFill>
                            <a:schemeClr val="tx1"/>
                          </a:solidFill>
                          <a:uFillTx/>
                          <a:latin typeface="Times New Roman" panose="02020603050405020304" charset="0"/>
                          <a:ea typeface="宋体" pitchFamily="2" charset="-122"/>
                        </a:rPr>
                        <a:t>、</a:t>
                      </a:r>
                      <a:r>
                        <a:rPr lang="en-US" altLang="zh-CN" sz="1800">
                          <a:solidFill>
                            <a:schemeClr val="tx1"/>
                          </a:solidFill>
                          <a:uFillTx/>
                          <a:latin typeface="Times New Roman" panose="02020603050405020304" charset="0"/>
                          <a:ea typeface="宋体" pitchFamily="2" charset="-122"/>
                        </a:rPr>
                        <a:t>CCl</a:t>
                      </a:r>
                      <a:r>
                        <a:rPr lang="en-US" altLang="zh-CN" sz="1800" baseline="-25000">
                          <a:solidFill>
                            <a:schemeClr val="tx1"/>
                          </a:solidFill>
                          <a:uFillTx/>
                          <a:latin typeface="Times New Roman" panose="02020603050405020304" charset="0"/>
                          <a:ea typeface="宋体" pitchFamily="2" charset="-122"/>
                        </a:rPr>
                        <a:t>4</a:t>
                      </a:r>
                      <a:r>
                        <a:rPr lang="zh-CN" sz="1800">
                          <a:solidFill>
                            <a:schemeClr val="tx1"/>
                          </a:solidFill>
                          <a:uFillTx/>
                          <a:latin typeface="Times New Roman" panose="02020603050405020304" charset="0"/>
                          <a:ea typeface="宋体" pitchFamily="2" charset="-122"/>
                        </a:rPr>
                        <a:t>、溴、氯仿、二氯甲烷、苯、二硫化碳、乙醇；</a:t>
                      </a:r>
                      <a:endParaRPr lang="zh-CN" sz="1800">
                        <a:solidFill>
                          <a:schemeClr val="tx1"/>
                        </a:solidFill>
                        <a:uFillTx/>
                        <a:latin typeface="Times New Roman" panose="02020603050405020304" charset="0"/>
                        <a:ea typeface="宋体" pitchFamily="2" charset="-122"/>
                      </a:endParaRPr>
                    </a:p>
                    <a:p>
                      <a:pPr marL="0" indent="0" algn="just">
                        <a:lnSpc>
                          <a:spcPct val="150000"/>
                        </a:lnSpc>
                        <a:spcBef>
                          <a:spcPct val="0"/>
                        </a:spcBef>
                        <a:spcAft>
                          <a:spcPct val="0"/>
                        </a:spcAft>
                      </a:pPr>
                      <a:r>
                        <a:rPr lang="zh-CN" sz="1800">
                          <a:solidFill>
                            <a:schemeClr val="tx1"/>
                          </a:solidFill>
                          <a:uFillTx/>
                          <a:latin typeface="Times New Roman" panose="02020603050405020304" charset="0"/>
                          <a:ea typeface="宋体" pitchFamily="2" charset="-122"/>
                        </a:rPr>
                        <a:t>碳原子数大于</a:t>
                      </a:r>
                      <a:r>
                        <a:rPr lang="en-US" altLang="zh-CN" sz="1800">
                          <a:solidFill>
                            <a:schemeClr val="tx1"/>
                          </a:solidFill>
                          <a:uFillTx/>
                          <a:latin typeface="Times New Roman" panose="02020603050405020304" charset="0"/>
                          <a:ea typeface="宋体" pitchFamily="2" charset="-122"/>
                        </a:rPr>
                        <a:t>4</a:t>
                      </a:r>
                      <a:r>
                        <a:rPr lang="zh-CN" sz="1800">
                          <a:solidFill>
                            <a:schemeClr val="tx1"/>
                          </a:solidFill>
                          <a:uFillTx/>
                          <a:latin typeface="Times New Roman" panose="02020603050405020304" charset="0"/>
                          <a:ea typeface="宋体" pitchFamily="2" charset="-122"/>
                        </a:rPr>
                        <a:t>而小于等于</a:t>
                      </a:r>
                      <a:r>
                        <a:rPr lang="en-US" altLang="zh-CN" sz="1800">
                          <a:solidFill>
                            <a:schemeClr val="tx1"/>
                          </a:solidFill>
                          <a:uFillTx/>
                          <a:latin typeface="Times New Roman" panose="02020603050405020304" charset="0"/>
                          <a:ea typeface="宋体" pitchFamily="2" charset="-122"/>
                        </a:rPr>
                        <a:t>16</a:t>
                      </a:r>
                      <a:r>
                        <a:rPr lang="zh-CN" sz="1800">
                          <a:solidFill>
                            <a:schemeClr val="tx1"/>
                          </a:solidFill>
                          <a:uFillTx/>
                          <a:latin typeface="Times New Roman" panose="02020603050405020304" charset="0"/>
                          <a:ea typeface="宋体" pitchFamily="2" charset="-122"/>
                        </a:rPr>
                        <a:t>的烃（新戊烷除外）</a:t>
                      </a:r>
                      <a:endParaRPr lang="zh-CN" sz="1800">
                        <a:solidFill>
                          <a:schemeClr val="tx1"/>
                        </a:solidFill>
                        <a:uFillTx/>
                        <a:latin typeface="Times New Roman" panose="02020603050405020304" charset="0"/>
                        <a:ea typeface="宋体" pitchFamily="2" charset="-122"/>
                      </a:endParaRP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00">
                <a:tc>
                  <a:txBody>
                    <a:bodyPr/>
                    <a:lstStyle/>
                    <a:p>
                      <a:pPr marL="0" indent="0" algn="ctr">
                        <a:lnSpc>
                          <a:spcPct val="150000"/>
                        </a:lnSpc>
                        <a:spcBef>
                          <a:spcPct val="0"/>
                        </a:spcBef>
                        <a:spcAft>
                          <a:spcPct val="0"/>
                        </a:spcAft>
                      </a:pPr>
                      <a:r>
                        <a:rPr lang="zh-CN" sz="1800">
                          <a:solidFill>
                            <a:schemeClr val="tx1"/>
                          </a:solidFill>
                          <a:uFillTx/>
                          <a:latin typeface="Times New Roman" panose="02020603050405020304" charset="0"/>
                          <a:ea typeface="宋体" pitchFamily="2" charset="-122"/>
                        </a:rPr>
                        <a:t>气态</a:t>
                      </a:r>
                      <a:endParaRPr lang="zh-CN" sz="1800">
                        <a:solidFill>
                          <a:schemeClr val="tx1"/>
                        </a:solidFill>
                        <a:uFillTx/>
                        <a:latin typeface="Times New Roman" panose="02020603050405020304" charset="0"/>
                        <a:ea typeface="宋体" pitchFamily="2" charset="-122"/>
                      </a:endParaRP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just">
                        <a:lnSpc>
                          <a:spcPct val="150000"/>
                        </a:lnSpc>
                        <a:spcBef>
                          <a:spcPct val="0"/>
                        </a:spcBef>
                        <a:spcAft>
                          <a:spcPct val="0"/>
                        </a:spcAft>
                      </a:pPr>
                      <a:r>
                        <a:rPr lang="zh-CN" sz="1800">
                          <a:solidFill>
                            <a:schemeClr val="tx1"/>
                          </a:solidFill>
                          <a:uFillTx/>
                          <a:latin typeface="Times New Roman" panose="02020603050405020304" charset="0"/>
                          <a:ea typeface="宋体" pitchFamily="2" charset="-122"/>
                        </a:rPr>
                        <a:t>常见有机物中碳原子数小于等于</a:t>
                      </a:r>
                      <a:r>
                        <a:rPr lang="en-US" altLang="zh-CN" sz="1800">
                          <a:solidFill>
                            <a:schemeClr val="tx1"/>
                          </a:solidFill>
                          <a:uFillTx/>
                          <a:latin typeface="Times New Roman" panose="02020603050405020304" charset="0"/>
                          <a:ea typeface="宋体" pitchFamily="2" charset="-122"/>
                        </a:rPr>
                        <a:t>4</a:t>
                      </a:r>
                      <a:r>
                        <a:rPr lang="zh-CN" sz="1800">
                          <a:solidFill>
                            <a:schemeClr val="tx1"/>
                          </a:solidFill>
                          <a:uFillTx/>
                          <a:latin typeface="Times New Roman" panose="02020603050405020304" charset="0"/>
                          <a:ea typeface="宋体" pitchFamily="2" charset="-122"/>
                        </a:rPr>
                        <a:t>的烃、新戊烷、</a:t>
                      </a:r>
                      <a:r>
                        <a:rPr lang="en-US" altLang="zh-CN" sz="1800">
                          <a:solidFill>
                            <a:schemeClr val="tx1"/>
                          </a:solidFill>
                          <a:uFillTx/>
                          <a:latin typeface="Times New Roman" panose="02020603050405020304" charset="0"/>
                          <a:ea typeface="宋体" pitchFamily="2" charset="-122"/>
                        </a:rPr>
                        <a:t>CH</a:t>
                      </a:r>
                      <a:r>
                        <a:rPr lang="en-US" altLang="zh-CN" sz="1800" baseline="-25000">
                          <a:solidFill>
                            <a:schemeClr val="tx1"/>
                          </a:solidFill>
                          <a:uFillTx/>
                          <a:latin typeface="Times New Roman" panose="02020603050405020304" charset="0"/>
                          <a:ea typeface="宋体" pitchFamily="2" charset="-122"/>
                        </a:rPr>
                        <a:t>3</a:t>
                      </a:r>
                      <a:r>
                        <a:rPr lang="en-US" altLang="zh-CN" sz="1800">
                          <a:solidFill>
                            <a:schemeClr val="tx1"/>
                          </a:solidFill>
                          <a:uFillTx/>
                          <a:latin typeface="Times New Roman" panose="02020603050405020304" charset="0"/>
                          <a:ea typeface="宋体" pitchFamily="2" charset="-122"/>
                        </a:rPr>
                        <a:t>Cl</a:t>
                      </a:r>
                      <a:r>
                        <a:rPr lang="zh-CN" sz="1800">
                          <a:solidFill>
                            <a:schemeClr val="tx1"/>
                          </a:solidFill>
                          <a:uFillTx/>
                          <a:latin typeface="Times New Roman" panose="02020603050405020304" charset="0"/>
                          <a:ea typeface="宋体" pitchFamily="2" charset="-122"/>
                        </a:rPr>
                        <a:t>、甲醛等</a:t>
                      </a:r>
                      <a:endParaRPr lang="zh-CN" sz="1800">
                        <a:solidFill>
                          <a:schemeClr val="tx1"/>
                        </a:solidFill>
                        <a:uFillTx/>
                        <a:latin typeface="Times New Roman" panose="02020603050405020304" charset="0"/>
                        <a:ea typeface="宋体" pitchFamily="2" charset="-122"/>
                      </a:endParaRP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latin typeface="Times New Roman" panose="02020603050405020304" charset="0"/>
                <a:cs typeface="Times New Roman" panose="02020603050405020304" charset="0"/>
                <a:sym typeface="+mn-ea"/>
              </a:rPr>
              <a:t>3.1</a:t>
            </a:r>
            <a:r>
              <a:rPr lang="zh-CN" altLang="en-US">
                <a:latin typeface="Times New Roman" panose="02020603050405020304" charset="0"/>
                <a:cs typeface="Times New Roman" panose="02020603050405020304" charset="0"/>
                <a:sym typeface="+mn-ea"/>
              </a:rPr>
              <a:t>选择题攻略</a:t>
            </a:r>
            <a:r>
              <a:rPr lang="zh-CN" altLang="en-US" i="1">
                <a:latin typeface="宋体" pitchFamily="2" charset="-122"/>
                <a:ea typeface="宋体" pitchFamily="2" charset="-122"/>
                <a:cs typeface="Times New Roman" panose="02020603050405020304" charset="0"/>
                <a:sym typeface="+mn-ea"/>
              </a:rPr>
              <a:t>－</a:t>
            </a:r>
            <a:r>
              <a:rPr lang="en-US" altLang="zh-CN" i="1">
                <a:latin typeface="Times New Roman" panose="02020603050405020304" charset="0"/>
                <a:cs typeface="Times New Roman" panose="02020603050405020304" charset="0"/>
                <a:sym typeface="+mn-ea"/>
              </a:rPr>
              <a:t>N</a:t>
            </a:r>
            <a:r>
              <a:rPr lang="en-US" altLang="zh-CN" baseline="-25000">
                <a:latin typeface="Times New Roman" panose="02020603050405020304" charset="0"/>
                <a:cs typeface="Times New Roman" panose="02020603050405020304" charset="0"/>
                <a:sym typeface="+mn-ea"/>
              </a:rPr>
              <a:t>A</a:t>
            </a:r>
            <a:r>
              <a:rPr lang="zh-CN" altLang="en-US"/>
              <a:t>计算攻略</a:t>
            </a:r>
            <a:endParaRPr lang="zh-CN" altLang="en-US"/>
          </a:p>
        </p:txBody>
      </p:sp>
      <p:sp>
        <p:nvSpPr>
          <p:cNvPr id="3" name="内容占位符 2"/>
          <p:cNvSpPr>
            <a:spLocks noGrp="1"/>
          </p:cNvSpPr>
          <p:nvPr>
            <p:ph idx="1"/>
          </p:nvPr>
        </p:nvSpPr>
        <p:spPr>
          <a:xfrm>
            <a:off x="695960" y="1080135"/>
            <a:ext cx="10800080" cy="571500"/>
          </a:xfrm>
        </p:spPr>
        <p:txBody>
          <a:bodyPr/>
          <a:lstStyle/>
          <a:p>
            <a:r>
              <a:rPr lang="zh-CN" altLang="en-US" b="1">
                <a:solidFill>
                  <a:srgbClr val="7030A0"/>
                </a:solidFill>
                <a:latin typeface="宋体" pitchFamily="2" charset="-122"/>
                <a:ea typeface="宋体" pitchFamily="2" charset="-122"/>
              </a:rPr>
              <a:t>避坑指南</a:t>
            </a:r>
            <a:endParaRPr lang="zh-CN" altLang="en-US" b="1">
              <a:solidFill>
                <a:srgbClr val="7030A0"/>
              </a:solidFill>
              <a:latin typeface="宋体" pitchFamily="2" charset="-122"/>
              <a:ea typeface="宋体" pitchFamily="2" charset="-122"/>
            </a:endParaRPr>
          </a:p>
          <a:p>
            <a:endParaRPr lang="zh-CN" altLang="en-US" b="1">
              <a:solidFill>
                <a:srgbClr val="7030A0"/>
              </a:solidFill>
              <a:latin typeface="宋体" pitchFamily="2" charset="-122"/>
              <a:ea typeface="宋体" pitchFamily="2" charset="-122"/>
            </a:endParaRPr>
          </a:p>
        </p:txBody>
      </p:sp>
      <p:sp>
        <p:nvSpPr>
          <p:cNvPr id="7" name="文本框 6"/>
          <p:cNvSpPr txBox="1"/>
          <p:nvPr/>
        </p:nvSpPr>
        <p:spPr>
          <a:xfrm>
            <a:off x="553085" y="1651635"/>
            <a:ext cx="4064000" cy="368300"/>
          </a:xfrm>
          <a:prstGeom prst="rect">
            <a:avLst/>
          </a:prstGeom>
          <a:noFill/>
        </p:spPr>
        <p:txBody>
          <a:bodyPr wrap="square" rtlCol="0">
            <a:spAutoFit/>
          </a:bodyPr>
          <a:lstStyle/>
          <a:p>
            <a:r>
              <a:rPr lang="zh-CN" altLang="en-US" b="1">
                <a:latin typeface="宋体" pitchFamily="2" charset="-122"/>
                <a:ea typeface="宋体" pitchFamily="2" charset="-122"/>
                <a:cs typeface="宋体" pitchFamily="2" charset="-122"/>
              </a:rPr>
              <a:t>（</a:t>
            </a:r>
            <a:r>
              <a:rPr lang="en-US" altLang="zh-CN" b="1">
                <a:latin typeface="宋体" pitchFamily="2" charset="-122"/>
                <a:ea typeface="宋体" pitchFamily="2" charset="-122"/>
                <a:cs typeface="宋体" pitchFamily="2" charset="-122"/>
              </a:rPr>
              <a:t>1</a:t>
            </a:r>
            <a:r>
              <a:rPr lang="zh-CN" altLang="en-US" b="1">
                <a:latin typeface="宋体" pitchFamily="2" charset="-122"/>
                <a:ea typeface="宋体" pitchFamily="2" charset="-122"/>
                <a:cs typeface="宋体" pitchFamily="2" charset="-122"/>
              </a:rPr>
              <a:t>）条件不全面</a:t>
            </a:r>
            <a:endParaRPr lang="zh-CN" altLang="en-US" b="1">
              <a:latin typeface="宋体" pitchFamily="2" charset="-122"/>
              <a:ea typeface="宋体" pitchFamily="2" charset="-122"/>
              <a:cs typeface="宋体" pitchFamily="2" charset="-122"/>
            </a:endParaRPr>
          </a:p>
        </p:txBody>
      </p:sp>
      <p:sp>
        <p:nvSpPr>
          <p:cNvPr id="8" name="文本框 7"/>
          <p:cNvSpPr txBox="1"/>
          <p:nvPr/>
        </p:nvSpPr>
        <p:spPr>
          <a:xfrm>
            <a:off x="1137920" y="2110740"/>
            <a:ext cx="7130415" cy="368300"/>
          </a:xfrm>
          <a:prstGeom prst="rect">
            <a:avLst/>
          </a:prstGeom>
          <a:noFill/>
        </p:spPr>
        <p:txBody>
          <a:bodyPr wrap="square" rtlCol="0">
            <a:spAutoFit/>
          </a:bodyPr>
          <a:lstStyle/>
          <a:p>
            <a:r>
              <a:rPr lang="zh-CN" altLang="en-US">
                <a:solidFill>
                  <a:schemeClr val="tx1"/>
                </a:solidFill>
                <a:uFillTx/>
                <a:latin typeface="宋体" pitchFamily="2" charset="-122"/>
                <a:ea typeface="宋体" pitchFamily="2" charset="-122"/>
              </a:rPr>
              <a:t>✭</a:t>
            </a:r>
            <a:r>
              <a:rPr lang="zh-CN" altLang="en-US">
                <a:solidFill>
                  <a:schemeClr val="tx1"/>
                </a:solidFill>
                <a:uFillTx/>
                <a:latin typeface="Times New Roman" panose="02020603050405020304" charset="0"/>
                <a:ea typeface="宋体" pitchFamily="2" charset="-122"/>
              </a:rPr>
              <a:t>利用气体体积求物质的量，未提供温度、压强（标准状况下）。</a:t>
            </a:r>
            <a:endParaRPr lang="zh-CN" altLang="en-US">
              <a:solidFill>
                <a:schemeClr val="tx1"/>
              </a:solidFill>
              <a:uFillTx/>
              <a:latin typeface="Times New Roman" panose="02020603050405020304" charset="0"/>
              <a:ea typeface="宋体" pitchFamily="2" charset="-122"/>
            </a:endParaRPr>
          </a:p>
        </p:txBody>
      </p:sp>
      <p:graphicFrame>
        <p:nvGraphicFramePr>
          <p:cNvPr id="9" name="表格 8"/>
          <p:cNvGraphicFramePr/>
          <p:nvPr/>
        </p:nvGraphicFramePr>
        <p:xfrm>
          <a:off x="1137603" y="2591752"/>
          <a:ext cx="9916795" cy="2057400"/>
        </p:xfrm>
        <a:graphic>
          <a:graphicData uri="http://schemas.openxmlformats.org/drawingml/2006/table">
            <a:tbl>
              <a:tblPr firstRow="1" bandRow="1">
                <a:tableStyleId>{184CCD3E-030D-4146-A368-FC8D9030EAFA}</a:tableStyleId>
              </a:tblPr>
              <a:tblGrid>
                <a:gridCol w="917575"/>
                <a:gridCol w="8999220"/>
              </a:tblGrid>
              <a:tr h="252000">
                <a:tc>
                  <a:txBody>
                    <a:bodyPr/>
                    <a:lstStyle/>
                    <a:p>
                      <a:pPr marL="0" indent="0" algn="ctr">
                        <a:lnSpc>
                          <a:spcPct val="150000"/>
                        </a:lnSpc>
                        <a:spcBef>
                          <a:spcPct val="0"/>
                        </a:spcBef>
                        <a:spcAft>
                          <a:spcPct val="0"/>
                        </a:spcAft>
                      </a:pPr>
                      <a:r>
                        <a:rPr lang="zh-CN" sz="1800">
                          <a:uFillTx/>
                          <a:latin typeface="Times New Roman" panose="02020603050405020304" charset="0"/>
                          <a:ea typeface="宋体" pitchFamily="2" charset="-122"/>
                        </a:rPr>
                        <a:t>状态</a:t>
                      </a:r>
                      <a:endParaRPr lang="zh-CN" sz="1800">
                        <a:uFillTx/>
                        <a:latin typeface="Times New Roman" panose="02020603050405020304" charset="0"/>
                        <a:ea typeface="宋体" pitchFamily="2" charset="-122"/>
                      </a:endParaRPr>
                    </a:p>
                  </a:txBody>
                  <a:tcPr marL="68580" marR="68580" marT="0" marB="0" anchor="ctr"/>
                </a:tc>
                <a:tc>
                  <a:txBody>
                    <a:bodyPr/>
                    <a:lstStyle/>
                    <a:p>
                      <a:pPr marL="0" indent="0" algn="ctr">
                        <a:lnSpc>
                          <a:spcPct val="150000"/>
                        </a:lnSpc>
                        <a:spcBef>
                          <a:spcPct val="0"/>
                        </a:spcBef>
                        <a:spcAft>
                          <a:spcPct val="0"/>
                        </a:spcAft>
                      </a:pPr>
                      <a:r>
                        <a:rPr lang="zh-CN" sz="1800">
                          <a:uFillTx/>
                          <a:latin typeface="Times New Roman" panose="02020603050405020304" charset="0"/>
                          <a:ea typeface="宋体" pitchFamily="2" charset="-122"/>
                        </a:rPr>
                        <a:t>常考物质</a:t>
                      </a:r>
                      <a:endParaRPr lang="zh-CN" sz="1800">
                        <a:uFillTx/>
                        <a:latin typeface="Times New Roman" panose="02020603050405020304" charset="0"/>
                        <a:ea typeface="宋体" pitchFamily="2" charset="-122"/>
                      </a:endParaRPr>
                    </a:p>
                  </a:txBody>
                  <a:tcPr marL="68580" marR="68580" marT="0" marB="0"/>
                </a:tc>
              </a:tr>
              <a:tr h="252000">
                <a:tc>
                  <a:txBody>
                    <a:bodyPr/>
                    <a:lstStyle/>
                    <a:p>
                      <a:pPr marL="0" indent="0" algn="ctr">
                        <a:lnSpc>
                          <a:spcPct val="150000"/>
                        </a:lnSpc>
                        <a:spcBef>
                          <a:spcPct val="0"/>
                        </a:spcBef>
                        <a:spcAft>
                          <a:spcPct val="0"/>
                        </a:spcAft>
                      </a:pPr>
                      <a:r>
                        <a:rPr lang="zh-CN" sz="1800">
                          <a:uFillTx/>
                          <a:latin typeface="Times New Roman" panose="02020603050405020304" charset="0"/>
                          <a:ea typeface="宋体" pitchFamily="2" charset="-122"/>
                        </a:rPr>
                        <a:t>固态</a:t>
                      </a:r>
                      <a:endParaRPr lang="zh-CN" sz="1800">
                        <a:uFillTx/>
                        <a:latin typeface="Times New Roman" panose="02020603050405020304" charset="0"/>
                        <a:ea typeface="宋体" pitchFamily="2" charset="-122"/>
                      </a:endParaRPr>
                    </a:p>
                  </a:txBody>
                  <a:tcPr marL="68580" marR="68580" marT="0" marB="0" anchor="ctr"/>
                </a:tc>
                <a:tc>
                  <a:txBody>
                    <a:bodyPr/>
                    <a:lstStyle/>
                    <a:p>
                      <a:pPr marL="0" indent="0" algn="just">
                        <a:lnSpc>
                          <a:spcPct val="150000"/>
                        </a:lnSpc>
                        <a:spcBef>
                          <a:spcPct val="0"/>
                        </a:spcBef>
                        <a:spcAft>
                          <a:spcPct val="0"/>
                        </a:spcAft>
                      </a:pPr>
                      <a:r>
                        <a:rPr lang="zh-CN" sz="1800">
                          <a:uFillTx/>
                          <a:latin typeface="Times New Roman" panose="02020603050405020304" charset="0"/>
                          <a:ea typeface="宋体" pitchFamily="2" charset="-122"/>
                        </a:rPr>
                        <a:t>冰醋酸、</a:t>
                      </a:r>
                      <a:r>
                        <a:rPr lang="en-US" altLang="zh-CN" sz="1800">
                          <a:uFillTx/>
                          <a:latin typeface="Times New Roman" panose="02020603050405020304" charset="0"/>
                          <a:ea typeface="宋体" pitchFamily="2" charset="-122"/>
                        </a:rPr>
                        <a:t>SO</a:t>
                      </a:r>
                      <a:r>
                        <a:rPr lang="en-US" altLang="zh-CN" sz="1800" baseline="-25000">
                          <a:uFillTx/>
                          <a:latin typeface="Times New Roman" panose="02020603050405020304" charset="0"/>
                          <a:ea typeface="宋体" pitchFamily="2" charset="-122"/>
                        </a:rPr>
                        <a:t>3</a:t>
                      </a:r>
                      <a:r>
                        <a:rPr lang="zh-CN" sz="1800">
                          <a:uFillTx/>
                          <a:latin typeface="Times New Roman" panose="02020603050405020304" charset="0"/>
                          <a:ea typeface="宋体" pitchFamily="2" charset="-122"/>
                        </a:rPr>
                        <a:t>、</a:t>
                      </a:r>
                      <a:r>
                        <a:rPr lang="en-US" altLang="zh-CN" sz="1800">
                          <a:uFillTx/>
                          <a:latin typeface="Times New Roman" panose="02020603050405020304" charset="0"/>
                          <a:ea typeface="宋体" pitchFamily="2" charset="-122"/>
                        </a:rPr>
                        <a:t>17</a:t>
                      </a:r>
                      <a:r>
                        <a:rPr lang="zh-CN" sz="1800">
                          <a:uFillTx/>
                          <a:latin typeface="Times New Roman" panose="02020603050405020304" charset="0"/>
                          <a:ea typeface="宋体" pitchFamily="2" charset="-122"/>
                        </a:rPr>
                        <a:t>个碳及以上的烃</a:t>
                      </a:r>
                      <a:endParaRPr lang="zh-CN" sz="1800">
                        <a:uFillTx/>
                        <a:latin typeface="Times New Roman" panose="02020603050405020304" charset="0"/>
                        <a:ea typeface="宋体" pitchFamily="2" charset="-122"/>
                      </a:endParaRPr>
                    </a:p>
                  </a:txBody>
                  <a:tcPr marL="68580" marR="68580" marT="0" marB="0"/>
                </a:tc>
              </a:tr>
              <a:tr h="252000">
                <a:tc>
                  <a:txBody>
                    <a:bodyPr/>
                    <a:lstStyle/>
                    <a:p>
                      <a:pPr marL="0" indent="0" algn="ctr">
                        <a:lnSpc>
                          <a:spcPct val="150000"/>
                        </a:lnSpc>
                        <a:spcBef>
                          <a:spcPct val="0"/>
                        </a:spcBef>
                        <a:spcAft>
                          <a:spcPct val="0"/>
                        </a:spcAft>
                      </a:pPr>
                      <a:r>
                        <a:rPr lang="zh-CN" sz="1800">
                          <a:uFillTx/>
                          <a:latin typeface="Times New Roman" panose="02020603050405020304" charset="0"/>
                          <a:ea typeface="宋体" pitchFamily="2" charset="-122"/>
                        </a:rPr>
                        <a:t>液态</a:t>
                      </a:r>
                      <a:endParaRPr lang="zh-CN" sz="1800">
                        <a:uFillTx/>
                        <a:latin typeface="Times New Roman" panose="02020603050405020304" charset="0"/>
                        <a:ea typeface="宋体" pitchFamily="2" charset="-122"/>
                      </a:endParaRPr>
                    </a:p>
                  </a:txBody>
                  <a:tcPr marL="68580" marR="68580" marT="0" marB="0" anchor="ctr"/>
                </a:tc>
                <a:tc>
                  <a:txBody>
                    <a:bodyPr/>
                    <a:lstStyle/>
                    <a:p>
                      <a:pPr marL="0" indent="0" algn="just">
                        <a:lnSpc>
                          <a:spcPct val="150000"/>
                        </a:lnSpc>
                        <a:spcBef>
                          <a:spcPct val="0"/>
                        </a:spcBef>
                        <a:spcAft>
                          <a:spcPct val="0"/>
                        </a:spcAft>
                      </a:pPr>
                      <a:r>
                        <a:rPr lang="en-US" altLang="zh-CN" sz="1800">
                          <a:uFillTx/>
                          <a:latin typeface="Times New Roman" panose="02020603050405020304" charset="0"/>
                          <a:ea typeface="宋体" pitchFamily="2" charset="-122"/>
                        </a:rPr>
                        <a:t>HF</a:t>
                      </a:r>
                      <a:r>
                        <a:rPr lang="zh-CN" sz="1800">
                          <a:uFillTx/>
                          <a:latin typeface="Times New Roman" panose="02020603050405020304" charset="0"/>
                          <a:ea typeface="宋体" pitchFamily="2" charset="-122"/>
                        </a:rPr>
                        <a:t>、</a:t>
                      </a:r>
                      <a:r>
                        <a:rPr lang="en-US" altLang="zh-CN" sz="1800">
                          <a:uFillTx/>
                          <a:latin typeface="Times New Roman" panose="02020603050405020304" charset="0"/>
                          <a:ea typeface="宋体" pitchFamily="2" charset="-122"/>
                        </a:rPr>
                        <a:t>NO</a:t>
                      </a:r>
                      <a:r>
                        <a:rPr lang="en-US" altLang="zh-CN" sz="1800" baseline="-25000">
                          <a:uFillTx/>
                          <a:latin typeface="Times New Roman" panose="02020603050405020304" charset="0"/>
                          <a:ea typeface="宋体" pitchFamily="2" charset="-122"/>
                        </a:rPr>
                        <a:t>2</a:t>
                      </a:r>
                      <a:r>
                        <a:rPr lang="zh-CN" sz="1800">
                          <a:uFillTx/>
                          <a:latin typeface="Times New Roman" panose="02020603050405020304" charset="0"/>
                          <a:ea typeface="宋体" pitchFamily="2" charset="-122"/>
                        </a:rPr>
                        <a:t>、</a:t>
                      </a:r>
                      <a:r>
                        <a:rPr lang="en-US" altLang="zh-CN" sz="1800">
                          <a:uFillTx/>
                          <a:latin typeface="Times New Roman" panose="02020603050405020304" charset="0"/>
                          <a:ea typeface="宋体" pitchFamily="2" charset="-122"/>
                        </a:rPr>
                        <a:t>H</a:t>
                      </a:r>
                      <a:r>
                        <a:rPr lang="en-US" altLang="zh-CN" sz="1800" baseline="-25000">
                          <a:uFillTx/>
                          <a:latin typeface="Times New Roman" panose="02020603050405020304" charset="0"/>
                          <a:ea typeface="宋体" pitchFamily="2" charset="-122"/>
                        </a:rPr>
                        <a:t>2</a:t>
                      </a:r>
                      <a:r>
                        <a:rPr lang="en-US" altLang="zh-CN" sz="1800">
                          <a:uFillTx/>
                          <a:latin typeface="Times New Roman" panose="02020603050405020304" charset="0"/>
                          <a:ea typeface="宋体" pitchFamily="2" charset="-122"/>
                        </a:rPr>
                        <a:t>O</a:t>
                      </a:r>
                      <a:r>
                        <a:rPr lang="zh-CN" sz="1800">
                          <a:uFillTx/>
                          <a:latin typeface="Times New Roman" panose="02020603050405020304" charset="0"/>
                          <a:ea typeface="宋体" pitchFamily="2" charset="-122"/>
                        </a:rPr>
                        <a:t>、</a:t>
                      </a:r>
                      <a:r>
                        <a:rPr lang="en-US" altLang="zh-CN" sz="1800">
                          <a:uFillTx/>
                          <a:latin typeface="Times New Roman" panose="02020603050405020304" charset="0"/>
                          <a:ea typeface="宋体" pitchFamily="2" charset="-122"/>
                        </a:rPr>
                        <a:t>H</a:t>
                      </a:r>
                      <a:r>
                        <a:rPr lang="en-US" altLang="zh-CN" sz="1800" baseline="-25000">
                          <a:uFillTx/>
                          <a:latin typeface="Times New Roman" panose="02020603050405020304" charset="0"/>
                          <a:ea typeface="宋体" pitchFamily="2" charset="-122"/>
                        </a:rPr>
                        <a:t>2</a:t>
                      </a:r>
                      <a:r>
                        <a:rPr lang="en-US" altLang="zh-CN" sz="1800">
                          <a:uFillTx/>
                          <a:latin typeface="Times New Roman" panose="02020603050405020304" charset="0"/>
                          <a:ea typeface="宋体" pitchFamily="2" charset="-122"/>
                        </a:rPr>
                        <a:t>O</a:t>
                      </a:r>
                      <a:r>
                        <a:rPr lang="en-US" altLang="zh-CN" sz="1800" baseline="-25000">
                          <a:uFillTx/>
                          <a:latin typeface="Times New Roman" panose="02020603050405020304" charset="0"/>
                          <a:ea typeface="宋体" pitchFamily="2" charset="-122"/>
                        </a:rPr>
                        <a:t>2</a:t>
                      </a:r>
                      <a:r>
                        <a:rPr lang="zh-CN" sz="1800">
                          <a:uFillTx/>
                          <a:latin typeface="Times New Roman" panose="02020603050405020304" charset="0"/>
                          <a:ea typeface="宋体" pitchFamily="2" charset="-122"/>
                        </a:rPr>
                        <a:t>、</a:t>
                      </a:r>
                      <a:r>
                        <a:rPr lang="en-US" altLang="zh-CN" sz="1800">
                          <a:uFillTx/>
                          <a:latin typeface="Times New Roman" panose="02020603050405020304" charset="0"/>
                          <a:ea typeface="宋体" pitchFamily="2" charset="-122"/>
                        </a:rPr>
                        <a:t>Br</a:t>
                      </a:r>
                      <a:r>
                        <a:rPr lang="en-US" altLang="zh-CN" sz="1800" baseline="-25000">
                          <a:uFillTx/>
                          <a:latin typeface="Times New Roman" panose="02020603050405020304" charset="0"/>
                          <a:ea typeface="宋体" pitchFamily="2" charset="-122"/>
                        </a:rPr>
                        <a:t>2</a:t>
                      </a:r>
                      <a:r>
                        <a:rPr lang="zh-CN" sz="1800">
                          <a:uFillTx/>
                          <a:latin typeface="Times New Roman" panose="02020603050405020304" charset="0"/>
                          <a:ea typeface="宋体" pitchFamily="2" charset="-122"/>
                        </a:rPr>
                        <a:t>、</a:t>
                      </a:r>
                      <a:r>
                        <a:rPr lang="en-US" altLang="zh-CN" sz="1800">
                          <a:uFillTx/>
                          <a:latin typeface="Times New Roman" panose="02020603050405020304" charset="0"/>
                          <a:ea typeface="宋体" pitchFamily="2" charset="-122"/>
                        </a:rPr>
                        <a:t>CCl</a:t>
                      </a:r>
                      <a:r>
                        <a:rPr lang="en-US" altLang="zh-CN" sz="1800" baseline="-25000">
                          <a:uFillTx/>
                          <a:latin typeface="Times New Roman" panose="02020603050405020304" charset="0"/>
                          <a:ea typeface="宋体" pitchFamily="2" charset="-122"/>
                        </a:rPr>
                        <a:t>4</a:t>
                      </a:r>
                      <a:r>
                        <a:rPr lang="zh-CN" sz="1800">
                          <a:uFillTx/>
                          <a:latin typeface="Times New Roman" panose="02020603050405020304" charset="0"/>
                          <a:ea typeface="宋体" pitchFamily="2" charset="-122"/>
                        </a:rPr>
                        <a:t>、溴、氯仿、二氯甲烷、苯、二硫化碳、乙醇；</a:t>
                      </a:r>
                      <a:endParaRPr lang="zh-CN" sz="1800">
                        <a:uFillTx/>
                        <a:latin typeface="Times New Roman" panose="02020603050405020304" charset="0"/>
                        <a:ea typeface="宋体" pitchFamily="2" charset="-122"/>
                      </a:endParaRPr>
                    </a:p>
                    <a:p>
                      <a:pPr marL="0" indent="0" algn="just">
                        <a:lnSpc>
                          <a:spcPct val="150000"/>
                        </a:lnSpc>
                        <a:spcBef>
                          <a:spcPct val="0"/>
                        </a:spcBef>
                        <a:spcAft>
                          <a:spcPct val="0"/>
                        </a:spcAft>
                      </a:pPr>
                      <a:r>
                        <a:rPr lang="zh-CN" sz="1800">
                          <a:uFillTx/>
                          <a:latin typeface="Times New Roman" panose="02020603050405020304" charset="0"/>
                          <a:ea typeface="宋体" pitchFamily="2" charset="-122"/>
                        </a:rPr>
                        <a:t>碳原子数大于</a:t>
                      </a:r>
                      <a:r>
                        <a:rPr lang="en-US" altLang="zh-CN" sz="1800">
                          <a:uFillTx/>
                          <a:latin typeface="Times New Roman" panose="02020603050405020304" charset="0"/>
                          <a:ea typeface="宋体" pitchFamily="2" charset="-122"/>
                        </a:rPr>
                        <a:t>4</a:t>
                      </a:r>
                      <a:r>
                        <a:rPr lang="zh-CN" sz="1800">
                          <a:uFillTx/>
                          <a:latin typeface="Times New Roman" panose="02020603050405020304" charset="0"/>
                          <a:ea typeface="宋体" pitchFamily="2" charset="-122"/>
                        </a:rPr>
                        <a:t>而小于等于</a:t>
                      </a:r>
                      <a:r>
                        <a:rPr lang="en-US" altLang="zh-CN" sz="1800">
                          <a:uFillTx/>
                          <a:latin typeface="Times New Roman" panose="02020603050405020304" charset="0"/>
                          <a:ea typeface="宋体" pitchFamily="2" charset="-122"/>
                        </a:rPr>
                        <a:t>16</a:t>
                      </a:r>
                      <a:r>
                        <a:rPr lang="zh-CN" sz="1800">
                          <a:uFillTx/>
                          <a:latin typeface="Times New Roman" panose="02020603050405020304" charset="0"/>
                          <a:ea typeface="宋体" pitchFamily="2" charset="-122"/>
                        </a:rPr>
                        <a:t>的烃（新戊烷除外）</a:t>
                      </a:r>
                      <a:endParaRPr lang="zh-CN" sz="1800">
                        <a:uFillTx/>
                        <a:latin typeface="Times New Roman" panose="02020603050405020304" charset="0"/>
                        <a:ea typeface="宋体" pitchFamily="2" charset="-122"/>
                      </a:endParaRPr>
                    </a:p>
                  </a:txBody>
                  <a:tcPr marL="68580" marR="68580" marT="0" marB="0"/>
                </a:tc>
              </a:tr>
              <a:tr h="252000">
                <a:tc>
                  <a:txBody>
                    <a:bodyPr/>
                    <a:lstStyle/>
                    <a:p>
                      <a:pPr marL="0" indent="0" algn="ctr">
                        <a:lnSpc>
                          <a:spcPct val="150000"/>
                        </a:lnSpc>
                        <a:spcBef>
                          <a:spcPct val="0"/>
                        </a:spcBef>
                        <a:spcAft>
                          <a:spcPct val="0"/>
                        </a:spcAft>
                      </a:pPr>
                      <a:r>
                        <a:rPr lang="zh-CN" sz="1800">
                          <a:uFillTx/>
                          <a:latin typeface="Times New Roman" panose="02020603050405020304" charset="0"/>
                          <a:ea typeface="宋体" pitchFamily="2" charset="-122"/>
                        </a:rPr>
                        <a:t>气态</a:t>
                      </a:r>
                      <a:endParaRPr lang="zh-CN" sz="1800">
                        <a:uFillTx/>
                        <a:latin typeface="Times New Roman" panose="02020603050405020304" charset="0"/>
                        <a:ea typeface="宋体" pitchFamily="2" charset="-122"/>
                      </a:endParaRPr>
                    </a:p>
                  </a:txBody>
                  <a:tcPr marL="68580" marR="68580" marT="0" marB="0" anchor="ctr"/>
                </a:tc>
                <a:tc>
                  <a:txBody>
                    <a:bodyPr/>
                    <a:lstStyle/>
                    <a:p>
                      <a:pPr marL="0" indent="0" algn="just">
                        <a:lnSpc>
                          <a:spcPct val="150000"/>
                        </a:lnSpc>
                        <a:spcBef>
                          <a:spcPct val="0"/>
                        </a:spcBef>
                        <a:spcAft>
                          <a:spcPct val="0"/>
                        </a:spcAft>
                      </a:pPr>
                      <a:r>
                        <a:rPr lang="zh-CN" sz="1800">
                          <a:uFillTx/>
                          <a:latin typeface="Times New Roman" panose="02020603050405020304" charset="0"/>
                          <a:ea typeface="宋体" pitchFamily="2" charset="-122"/>
                        </a:rPr>
                        <a:t>常见有机物中碳原子数小于等于</a:t>
                      </a:r>
                      <a:r>
                        <a:rPr lang="en-US" altLang="zh-CN" sz="1800">
                          <a:uFillTx/>
                          <a:latin typeface="Times New Roman" panose="02020603050405020304" charset="0"/>
                          <a:ea typeface="宋体" pitchFamily="2" charset="-122"/>
                        </a:rPr>
                        <a:t>4</a:t>
                      </a:r>
                      <a:r>
                        <a:rPr lang="zh-CN" sz="1800">
                          <a:uFillTx/>
                          <a:latin typeface="Times New Roman" panose="02020603050405020304" charset="0"/>
                          <a:ea typeface="宋体" pitchFamily="2" charset="-122"/>
                        </a:rPr>
                        <a:t>的烃、新戊烷、</a:t>
                      </a:r>
                      <a:r>
                        <a:rPr lang="en-US" altLang="zh-CN" sz="1800">
                          <a:uFillTx/>
                          <a:latin typeface="Times New Roman" panose="02020603050405020304" charset="0"/>
                          <a:ea typeface="宋体" pitchFamily="2" charset="-122"/>
                        </a:rPr>
                        <a:t>CH</a:t>
                      </a:r>
                      <a:r>
                        <a:rPr lang="en-US" altLang="zh-CN" sz="1800" baseline="-25000">
                          <a:uFillTx/>
                          <a:latin typeface="Times New Roman" panose="02020603050405020304" charset="0"/>
                          <a:ea typeface="宋体" pitchFamily="2" charset="-122"/>
                        </a:rPr>
                        <a:t>3</a:t>
                      </a:r>
                      <a:r>
                        <a:rPr lang="en-US" altLang="zh-CN" sz="1800">
                          <a:uFillTx/>
                          <a:latin typeface="Times New Roman" panose="02020603050405020304" charset="0"/>
                          <a:ea typeface="宋体" pitchFamily="2" charset="-122"/>
                        </a:rPr>
                        <a:t>Cl</a:t>
                      </a:r>
                      <a:r>
                        <a:rPr lang="zh-CN" sz="1800">
                          <a:uFillTx/>
                          <a:latin typeface="Times New Roman" panose="02020603050405020304" charset="0"/>
                          <a:ea typeface="宋体" pitchFamily="2" charset="-122"/>
                        </a:rPr>
                        <a:t>、甲醛等</a:t>
                      </a:r>
                      <a:endParaRPr lang="zh-CN" sz="1800">
                        <a:uFillTx/>
                        <a:latin typeface="Times New Roman" panose="02020603050405020304" charset="0"/>
                        <a:ea typeface="宋体" pitchFamily="2" charset="-122"/>
                      </a:endParaRPr>
                    </a:p>
                  </a:txBody>
                  <a:tcPr marL="68580" marR="68580" marT="0" marB="0"/>
                </a:tc>
              </a:tr>
            </a:tbl>
          </a:graphicData>
        </a:graphic>
      </p:graphicFrame>
      <p:sp>
        <p:nvSpPr>
          <p:cNvPr id="4" name="文本框 3"/>
          <p:cNvSpPr txBox="1"/>
          <p:nvPr/>
        </p:nvSpPr>
        <p:spPr>
          <a:xfrm>
            <a:off x="1137920" y="4844415"/>
            <a:ext cx="6096000" cy="368300"/>
          </a:xfrm>
          <a:prstGeom prst="rect">
            <a:avLst/>
          </a:prstGeom>
          <a:noFill/>
        </p:spPr>
        <p:txBody>
          <a:bodyPr wrap="square" rtlCol="0" anchor="t">
            <a:spAutoFit/>
          </a:bodyPr>
          <a:lstStyle/>
          <a:p>
            <a:pPr lvl="0" algn="l">
              <a:buClrTx/>
              <a:buSzTx/>
              <a:buFontTx/>
            </a:pPr>
            <a:r>
              <a:rPr lang="zh-CN" altLang="en-US">
                <a:uFillTx/>
                <a:latin typeface="宋体" pitchFamily="2" charset="-122"/>
                <a:ea typeface="宋体" pitchFamily="2" charset="-122"/>
                <a:sym typeface="+mn-ea"/>
              </a:rPr>
              <a:t>✮已知浓度，是否指明体积</a:t>
            </a:r>
            <a:endParaRPr lang="zh-CN" altLang="en-US">
              <a:uFillTx/>
              <a:latin typeface="宋体" pitchFamily="2" charset="-122"/>
              <a:ea typeface="宋体" pitchFamily="2" charset="-122"/>
              <a:sym typeface="+mn-ea"/>
            </a:endParaRPr>
          </a:p>
        </p:txBody>
      </p:sp>
    </p:spTree>
    <p:custDataLst>
      <p:tags r:id="rId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latin typeface="Times New Roman" panose="02020603050405020304" charset="0"/>
                <a:cs typeface="Times New Roman" panose="02020603050405020304" charset="0"/>
                <a:sym typeface="+mn-ea"/>
              </a:rPr>
              <a:t>3.1</a:t>
            </a:r>
            <a:r>
              <a:rPr lang="zh-CN" altLang="en-US">
                <a:latin typeface="Times New Roman" panose="02020603050405020304" charset="0"/>
                <a:cs typeface="Times New Roman" panose="02020603050405020304" charset="0"/>
                <a:sym typeface="+mn-ea"/>
              </a:rPr>
              <a:t>选择题攻略</a:t>
            </a:r>
            <a:r>
              <a:rPr lang="zh-CN" altLang="en-US" i="1">
                <a:latin typeface="宋体" pitchFamily="2" charset="-122"/>
                <a:ea typeface="宋体" pitchFamily="2" charset="-122"/>
                <a:cs typeface="Times New Roman" panose="02020603050405020304" charset="0"/>
                <a:sym typeface="+mn-ea"/>
              </a:rPr>
              <a:t>－</a:t>
            </a:r>
            <a:r>
              <a:rPr lang="en-US" altLang="zh-CN" i="1">
                <a:latin typeface="Times New Roman" panose="02020603050405020304" charset="0"/>
                <a:cs typeface="Times New Roman" panose="02020603050405020304" charset="0"/>
                <a:sym typeface="+mn-ea"/>
              </a:rPr>
              <a:t>N</a:t>
            </a:r>
            <a:r>
              <a:rPr lang="en-US" altLang="zh-CN" baseline="-25000">
                <a:latin typeface="Times New Roman" panose="02020603050405020304" charset="0"/>
                <a:cs typeface="Times New Roman" panose="02020603050405020304" charset="0"/>
                <a:sym typeface="+mn-ea"/>
              </a:rPr>
              <a:t>A</a:t>
            </a:r>
            <a:r>
              <a:rPr lang="zh-CN" altLang="en-US"/>
              <a:t>计算攻略</a:t>
            </a:r>
            <a:endParaRPr lang="zh-CN" altLang="en-US"/>
          </a:p>
        </p:txBody>
      </p:sp>
      <p:sp>
        <p:nvSpPr>
          <p:cNvPr id="3" name="内容占位符 2"/>
          <p:cNvSpPr>
            <a:spLocks noGrp="1"/>
          </p:cNvSpPr>
          <p:nvPr>
            <p:ph idx="1"/>
          </p:nvPr>
        </p:nvSpPr>
        <p:spPr>
          <a:xfrm>
            <a:off x="695960" y="1301750"/>
            <a:ext cx="10800080" cy="571500"/>
          </a:xfrm>
        </p:spPr>
        <p:txBody>
          <a:bodyPr/>
          <a:lstStyle/>
          <a:p>
            <a:r>
              <a:rPr lang="zh-CN" altLang="en-US" b="1">
                <a:solidFill>
                  <a:srgbClr val="7030A0"/>
                </a:solidFill>
                <a:latin typeface="宋体" pitchFamily="2" charset="-122"/>
                <a:ea typeface="宋体" pitchFamily="2" charset="-122"/>
              </a:rPr>
              <a:t>避坑指南</a:t>
            </a:r>
            <a:endParaRPr lang="zh-CN" altLang="en-US" b="1">
              <a:solidFill>
                <a:srgbClr val="7030A0"/>
              </a:solidFill>
              <a:latin typeface="宋体" pitchFamily="2" charset="-122"/>
              <a:ea typeface="宋体" pitchFamily="2" charset="-122"/>
            </a:endParaRPr>
          </a:p>
          <a:p>
            <a:endParaRPr lang="zh-CN" altLang="en-US" b="1">
              <a:solidFill>
                <a:srgbClr val="7030A0"/>
              </a:solidFill>
              <a:latin typeface="宋体" pitchFamily="2" charset="-122"/>
              <a:ea typeface="宋体" pitchFamily="2" charset="-122"/>
            </a:endParaRPr>
          </a:p>
        </p:txBody>
      </p:sp>
      <p:sp>
        <p:nvSpPr>
          <p:cNvPr id="7" name="文本框 6"/>
          <p:cNvSpPr txBox="1"/>
          <p:nvPr/>
        </p:nvSpPr>
        <p:spPr>
          <a:xfrm>
            <a:off x="553085" y="1995170"/>
            <a:ext cx="4064000" cy="398780"/>
          </a:xfrm>
          <a:prstGeom prst="rect">
            <a:avLst/>
          </a:prstGeom>
          <a:noFill/>
        </p:spPr>
        <p:txBody>
          <a:bodyPr wrap="square" rtlCol="0">
            <a:spAutoFit/>
          </a:bodyPr>
          <a:lstStyle/>
          <a:p>
            <a:r>
              <a:rPr lang="zh-CN" altLang="en-US" sz="2000" b="1">
                <a:latin typeface="宋体" pitchFamily="2" charset="-122"/>
                <a:ea typeface="宋体" pitchFamily="2" charset="-122"/>
                <a:cs typeface="宋体" pitchFamily="2" charset="-122"/>
              </a:rPr>
              <a:t>（</a:t>
            </a:r>
            <a:r>
              <a:rPr lang="en-US" altLang="zh-CN" sz="2000" b="1">
                <a:latin typeface="宋体" pitchFamily="2" charset="-122"/>
                <a:ea typeface="宋体" pitchFamily="2" charset="-122"/>
                <a:cs typeface="宋体" pitchFamily="2" charset="-122"/>
              </a:rPr>
              <a:t>2</a:t>
            </a:r>
            <a:r>
              <a:rPr lang="zh-CN" altLang="en-US" sz="2000" b="1">
                <a:latin typeface="宋体" pitchFamily="2" charset="-122"/>
                <a:ea typeface="宋体" pitchFamily="2" charset="-122"/>
                <a:cs typeface="宋体" pitchFamily="2" charset="-122"/>
              </a:rPr>
              <a:t>）</a:t>
            </a:r>
            <a:r>
              <a:rPr lang="zh-CN" altLang="en-US" sz="2000">
                <a:uFillTx/>
                <a:latin typeface="Times New Roman" panose="02020603050405020304" charset="0"/>
                <a:ea typeface="宋体" pitchFamily="2" charset="-122"/>
                <a:sym typeface="+mn-ea"/>
              </a:rPr>
              <a:t>可逆过程</a:t>
            </a:r>
            <a:endParaRPr lang="zh-CN" altLang="en-US" sz="2000" b="1">
              <a:latin typeface="宋体" pitchFamily="2" charset="-122"/>
              <a:ea typeface="宋体" pitchFamily="2" charset="-122"/>
              <a:cs typeface="宋体" pitchFamily="2" charset="-122"/>
            </a:endParaRPr>
          </a:p>
        </p:txBody>
      </p:sp>
      <p:sp>
        <p:nvSpPr>
          <p:cNvPr id="5" name="文本框 4"/>
          <p:cNvSpPr txBox="1"/>
          <p:nvPr/>
        </p:nvSpPr>
        <p:spPr>
          <a:xfrm>
            <a:off x="686435" y="2722245"/>
            <a:ext cx="10800080" cy="706755"/>
          </a:xfrm>
          <a:prstGeom prst="rect">
            <a:avLst/>
          </a:prstGeom>
        </p:spPr>
        <p:txBody>
          <a:bodyPr wrap="square">
            <a:spAutoFit/>
          </a:bodyPr>
          <a:lstStyle/>
          <a:p>
            <a:pPr marL="0" indent="0" algn="just" defTabSz="266700">
              <a:spcBef>
                <a:spcPct val="0"/>
              </a:spcBef>
              <a:spcAft>
                <a:spcPct val="0"/>
              </a:spcAft>
            </a:pPr>
            <a:r>
              <a:rPr lang="zh-CN" altLang="en-US" sz="2000">
                <a:uFillTx/>
                <a:latin typeface="宋体" pitchFamily="2" charset="-122"/>
                <a:ea typeface="宋体" pitchFamily="2" charset="-122"/>
                <a:sym typeface="+mn-ea"/>
              </a:rPr>
              <a:t>✭</a:t>
            </a:r>
            <a:r>
              <a:rPr lang="zh-CN" altLang="en-US" sz="2000">
                <a:solidFill>
                  <a:schemeClr val="tx1"/>
                </a:solidFill>
                <a:uFillTx/>
                <a:latin typeface="Times New Roman" panose="02020603050405020304" charset="0"/>
                <a:ea typeface="宋体" pitchFamily="2" charset="-122"/>
              </a:rPr>
              <a:t>弱电解质的电离平衡、盐类的水解平衡等引起微粒数目的改变。如：</a:t>
            </a:r>
            <a:r>
              <a:rPr lang="en-US" altLang="zh-CN" sz="2000">
                <a:solidFill>
                  <a:schemeClr val="tx1"/>
                </a:solidFill>
                <a:uFillTx/>
                <a:latin typeface="Times New Roman" panose="02020603050405020304" charset="0"/>
                <a:ea typeface="宋体" pitchFamily="2" charset="-122"/>
              </a:rPr>
              <a:t>1 L0.1 mol/L</a:t>
            </a:r>
            <a:r>
              <a:rPr lang="zh-CN" altLang="en-US" sz="2000">
                <a:solidFill>
                  <a:schemeClr val="tx1"/>
                </a:solidFill>
                <a:uFillTx/>
                <a:latin typeface="Times New Roman" panose="02020603050405020304" charset="0"/>
                <a:ea typeface="宋体" pitchFamily="2" charset="-122"/>
              </a:rPr>
              <a:t>的氨水含有的</a:t>
            </a:r>
            <a:r>
              <a:rPr lang="en-US" altLang="zh-CN" sz="2000">
                <a:solidFill>
                  <a:schemeClr val="tx1"/>
                </a:solidFill>
                <a:uFillTx/>
                <a:latin typeface="Times New Roman" panose="02020603050405020304" charset="0"/>
                <a:ea typeface="宋体" pitchFamily="2" charset="-122"/>
              </a:rPr>
              <a:t>NH</a:t>
            </a:r>
            <a:r>
              <a:rPr lang="en-US" altLang="zh-CN" sz="2000" baseline="-25000">
                <a:solidFill>
                  <a:schemeClr val="tx1"/>
                </a:solidFill>
                <a:uFillTx/>
                <a:latin typeface="Times New Roman" panose="02020603050405020304" charset="0"/>
                <a:ea typeface="宋体" pitchFamily="2" charset="-122"/>
              </a:rPr>
              <a:t>4</a:t>
            </a:r>
            <a:r>
              <a:rPr lang="en-US" altLang="zh-CN" sz="2000" baseline="30000">
                <a:solidFill>
                  <a:schemeClr val="tx1"/>
                </a:solidFill>
                <a:uFillTx/>
                <a:latin typeface="Times New Roman" panose="02020603050405020304" charset="0"/>
                <a:ea typeface="宋体" pitchFamily="2" charset="-122"/>
              </a:rPr>
              <a:t>+</a:t>
            </a:r>
            <a:r>
              <a:rPr lang="zh-CN" altLang="en-US" sz="2000">
                <a:solidFill>
                  <a:schemeClr val="tx1"/>
                </a:solidFill>
                <a:uFillTx/>
                <a:latin typeface="Times New Roman" panose="02020603050405020304" charset="0"/>
                <a:ea typeface="宋体" pitchFamily="2" charset="-122"/>
              </a:rPr>
              <a:t>个数小于</a:t>
            </a:r>
            <a:r>
              <a:rPr lang="en-US" altLang="zh-CN" sz="2000">
                <a:solidFill>
                  <a:schemeClr val="tx1"/>
                </a:solidFill>
                <a:uFillTx/>
                <a:latin typeface="Times New Roman" panose="02020603050405020304" charset="0"/>
                <a:ea typeface="宋体" pitchFamily="2" charset="-122"/>
              </a:rPr>
              <a:t>0.1 </a:t>
            </a:r>
            <a:r>
              <a:rPr lang="en-US" altLang="zh-CN" sz="2000" i="1">
                <a:solidFill>
                  <a:schemeClr val="tx1"/>
                </a:solidFill>
                <a:uFillTx/>
                <a:latin typeface="Times New Roman" panose="02020603050405020304" charset="0"/>
                <a:ea typeface="宋体" pitchFamily="2" charset="-122"/>
              </a:rPr>
              <a:t>N</a:t>
            </a:r>
            <a:r>
              <a:rPr lang="en-US" altLang="zh-CN" sz="2000" baseline="-25000">
                <a:solidFill>
                  <a:schemeClr val="tx1"/>
                </a:solidFill>
                <a:uFillTx/>
                <a:latin typeface="Times New Roman" panose="02020603050405020304" charset="0"/>
                <a:ea typeface="宋体" pitchFamily="2" charset="-122"/>
              </a:rPr>
              <a:t>A</a:t>
            </a:r>
            <a:endParaRPr lang="en-US" altLang="zh-CN" sz="2000" baseline="-25000">
              <a:solidFill>
                <a:schemeClr val="tx1"/>
              </a:solidFill>
              <a:uFillTx/>
              <a:latin typeface="Times New Roman" panose="02020603050405020304" charset="0"/>
              <a:ea typeface="宋体" pitchFamily="2" charset="-122"/>
            </a:endParaRPr>
          </a:p>
        </p:txBody>
      </p:sp>
      <p:sp>
        <p:nvSpPr>
          <p:cNvPr id="10" name="文本框 9"/>
          <p:cNvSpPr txBox="1"/>
          <p:nvPr/>
        </p:nvSpPr>
        <p:spPr>
          <a:xfrm>
            <a:off x="695960" y="3757295"/>
            <a:ext cx="10800080" cy="706755"/>
          </a:xfrm>
          <a:prstGeom prst="rect">
            <a:avLst/>
          </a:prstGeom>
        </p:spPr>
        <p:txBody>
          <a:bodyPr wrap="square">
            <a:spAutoFit/>
          </a:bodyPr>
          <a:lstStyle/>
          <a:p>
            <a:pPr marL="0" indent="0" algn="just" defTabSz="266700">
              <a:spcBef>
                <a:spcPct val="0"/>
              </a:spcBef>
              <a:spcAft>
                <a:spcPct val="0"/>
              </a:spcAft>
            </a:pPr>
            <a:r>
              <a:rPr lang="zh-CN" altLang="en-US" sz="2000">
                <a:uFillTx/>
                <a:latin typeface="Times New Roman" panose="02020603050405020304" charset="0"/>
                <a:ea typeface="宋体" pitchFamily="2" charset="-122"/>
                <a:sym typeface="+mn-ea"/>
              </a:rPr>
              <a:t>✭</a:t>
            </a:r>
            <a:r>
              <a:rPr lang="zh-CN" altLang="en-US" sz="2000">
                <a:latin typeface="Times New Roman" panose="02020603050405020304" charset="0"/>
                <a:ea typeface="宋体" pitchFamily="2" charset="-122"/>
              </a:rPr>
              <a:t>物质间的变化具有一定的隐蔽性，有时需要借助方程式分析才能挖掘出隐含的变化情况。如</a:t>
            </a:r>
            <a:r>
              <a:rPr lang="en-US" altLang="zh-CN" sz="2000">
                <a:latin typeface="Times New Roman" panose="02020603050405020304" charset="0"/>
                <a:ea typeface="宋体" pitchFamily="2" charset="-122"/>
              </a:rPr>
              <a:t>“NO</a:t>
            </a:r>
            <a:r>
              <a:rPr lang="zh-CN" altLang="en-US" sz="2000">
                <a:latin typeface="Times New Roman" panose="02020603050405020304" charset="0"/>
                <a:ea typeface="宋体" pitchFamily="2" charset="-122"/>
              </a:rPr>
              <a:t>和</a:t>
            </a:r>
            <a:r>
              <a:rPr lang="en-US" altLang="zh-CN" sz="2000">
                <a:latin typeface="Times New Roman" panose="02020603050405020304" charset="0"/>
                <a:ea typeface="宋体" pitchFamily="2" charset="-122"/>
              </a:rPr>
              <a:t>O</a:t>
            </a:r>
            <a:r>
              <a:rPr lang="en-US" altLang="zh-CN" sz="2000" baseline="-25000">
                <a:latin typeface="Times New Roman" panose="02020603050405020304" charset="0"/>
                <a:ea typeface="宋体" pitchFamily="2" charset="-122"/>
              </a:rPr>
              <a:t>2</a:t>
            </a:r>
            <a:r>
              <a:rPr lang="zh-CN" altLang="en-US" sz="2000">
                <a:latin typeface="Times New Roman" panose="02020603050405020304" charset="0"/>
                <a:ea typeface="宋体" pitchFamily="2" charset="-122"/>
              </a:rPr>
              <a:t>的混合气”，不但要考虑</a:t>
            </a:r>
            <a:r>
              <a:rPr lang="en-US" altLang="zh-CN" sz="2000">
                <a:latin typeface="Times New Roman" panose="02020603050405020304" charset="0"/>
                <a:ea typeface="宋体" pitchFamily="2" charset="-122"/>
              </a:rPr>
              <a:t>2NO(g)</a:t>
            </a:r>
            <a:r>
              <a:rPr lang="zh-CN" altLang="en-US" sz="2000">
                <a:latin typeface="Times New Roman" panose="02020603050405020304" charset="0"/>
                <a:ea typeface="宋体" pitchFamily="2" charset="-122"/>
              </a:rPr>
              <a:t>＋</a:t>
            </a:r>
            <a:r>
              <a:rPr lang="en-US" altLang="zh-CN" sz="2000">
                <a:latin typeface="Times New Roman" panose="02020603050405020304" charset="0"/>
                <a:ea typeface="宋体" pitchFamily="2" charset="-122"/>
              </a:rPr>
              <a:t>O</a:t>
            </a:r>
            <a:r>
              <a:rPr lang="en-US" altLang="zh-CN" sz="2000" baseline="-25000">
                <a:latin typeface="Times New Roman" panose="02020603050405020304" charset="0"/>
                <a:ea typeface="宋体" pitchFamily="2" charset="-122"/>
              </a:rPr>
              <a:t>2</a:t>
            </a:r>
            <a:r>
              <a:rPr lang="en-US" altLang="zh-CN" sz="2000">
                <a:latin typeface="Times New Roman" panose="02020603050405020304" charset="0"/>
                <a:ea typeface="宋体" pitchFamily="2" charset="-122"/>
              </a:rPr>
              <a:t>(g)=2NO</a:t>
            </a:r>
            <a:r>
              <a:rPr lang="en-US" altLang="zh-CN" sz="2000" baseline="-25000">
                <a:latin typeface="Times New Roman" panose="02020603050405020304" charset="0"/>
                <a:ea typeface="宋体" pitchFamily="2" charset="-122"/>
              </a:rPr>
              <a:t>2</a:t>
            </a:r>
            <a:r>
              <a:rPr lang="en-US" altLang="zh-CN" sz="2000">
                <a:latin typeface="Times New Roman" panose="02020603050405020304" charset="0"/>
                <a:ea typeface="宋体" pitchFamily="2" charset="-122"/>
              </a:rPr>
              <a:t>(g)</a:t>
            </a:r>
            <a:r>
              <a:rPr lang="zh-CN" altLang="en-US" sz="2000">
                <a:latin typeface="Times New Roman" panose="02020603050405020304" charset="0"/>
                <a:ea typeface="宋体" pitchFamily="2" charset="-122"/>
              </a:rPr>
              <a:t>，还应考虑</a:t>
            </a:r>
            <a:r>
              <a:rPr lang="en-US" altLang="zh-CN" sz="2000">
                <a:latin typeface="Times New Roman" panose="02020603050405020304" charset="0"/>
                <a:ea typeface="宋体" pitchFamily="2" charset="-122"/>
              </a:rPr>
              <a:t>2 NO</a:t>
            </a:r>
            <a:r>
              <a:rPr lang="en-US" altLang="zh-CN" sz="2000" baseline="-25000">
                <a:latin typeface="Times New Roman" panose="02020603050405020304" charset="0"/>
                <a:ea typeface="宋体" pitchFamily="2" charset="-122"/>
              </a:rPr>
              <a:t>2</a:t>
            </a:r>
            <a:r>
              <a:rPr lang="en-US" altLang="zh-CN" sz="2000">
                <a:latin typeface="Times New Roman" panose="02020603050405020304" charset="0"/>
                <a:ea typeface="宋体" pitchFamily="2" charset="-122"/>
              </a:rPr>
              <a:t> (g)</a:t>
            </a:r>
            <a:r>
              <a:rPr lang="en-US" altLang="zh-CN" sz="2000" i="0">
                <a:solidFill>
                  <a:srgbClr val="333333"/>
                </a:solidFill>
                <a:latin typeface="Times New Roman" panose="02020603050405020304" charset="0"/>
                <a:ea typeface="宋体" pitchFamily="2" charset="-122"/>
              </a:rPr>
              <a:t>⇌</a:t>
            </a:r>
            <a:r>
              <a:rPr lang="en-US" altLang="zh-CN" sz="2000">
                <a:latin typeface="Times New Roman" panose="02020603050405020304" charset="0"/>
                <a:ea typeface="宋体" pitchFamily="2" charset="-122"/>
              </a:rPr>
              <a:t>N</a:t>
            </a:r>
            <a:r>
              <a:rPr lang="en-US" altLang="zh-CN" sz="2000" baseline="-25000">
                <a:latin typeface="Times New Roman" panose="02020603050405020304" charset="0"/>
                <a:ea typeface="宋体" pitchFamily="2" charset="-122"/>
              </a:rPr>
              <a:t>2</a:t>
            </a:r>
            <a:r>
              <a:rPr lang="en-US" altLang="zh-CN" sz="2000">
                <a:latin typeface="Times New Roman" panose="02020603050405020304" charset="0"/>
                <a:ea typeface="宋体" pitchFamily="2" charset="-122"/>
              </a:rPr>
              <a:t>O</a:t>
            </a:r>
            <a:r>
              <a:rPr lang="en-US" altLang="zh-CN" sz="2000" baseline="-25000">
                <a:latin typeface="Times New Roman" panose="02020603050405020304" charset="0"/>
                <a:ea typeface="宋体" pitchFamily="2" charset="-122"/>
              </a:rPr>
              <a:t>4</a:t>
            </a:r>
            <a:r>
              <a:rPr lang="en-US" altLang="zh-CN" sz="2000">
                <a:latin typeface="Times New Roman" panose="02020603050405020304" charset="0"/>
                <a:ea typeface="宋体" pitchFamily="2" charset="-122"/>
              </a:rPr>
              <a:t> (g)</a:t>
            </a:r>
            <a:r>
              <a:rPr lang="zh-CN" altLang="en-US" sz="2000">
                <a:latin typeface="Times New Roman" panose="02020603050405020304" charset="0"/>
                <a:ea typeface="宋体" pitchFamily="2" charset="-122"/>
              </a:rPr>
              <a:t>等。</a:t>
            </a:r>
            <a:endParaRPr lang="zh-CN" altLang="en-US" sz="2000">
              <a:latin typeface="Times New Roman" panose="02020603050405020304" charset="0"/>
              <a:ea typeface="宋体" pitchFamily="2" charset="-122"/>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3.</a:t>
            </a:r>
            <a:r>
              <a:rPr lang="zh-CN" altLang="en-US">
                <a:sym typeface="+mn-ea"/>
              </a:rPr>
              <a:t>选择性必修</a:t>
            </a:r>
            <a:r>
              <a:rPr lang="en-US" altLang="zh-CN">
                <a:sym typeface="+mn-ea"/>
              </a:rPr>
              <a:t>2-</a:t>
            </a:r>
            <a:r>
              <a:rPr lang="zh-CN" altLang="en-US">
                <a:sym typeface="+mn-ea"/>
              </a:rPr>
              <a:t>分子空间结构</a:t>
            </a:r>
            <a:endParaRPr lang="zh-CN" altLang="en-US">
              <a:sym typeface="+mn-ea"/>
            </a:endParaRPr>
          </a:p>
        </p:txBody>
      </p:sp>
      <p:sp>
        <p:nvSpPr>
          <p:cNvPr id="12" name="文本框 11"/>
          <p:cNvSpPr txBox="1"/>
          <p:nvPr/>
        </p:nvSpPr>
        <p:spPr>
          <a:xfrm>
            <a:off x="8076565" y="6052820"/>
            <a:ext cx="3560445" cy="368300"/>
          </a:xfrm>
          <a:prstGeom prst="rect">
            <a:avLst/>
          </a:prstGeom>
          <a:noFill/>
        </p:spPr>
        <p:txBody>
          <a:bodyPr wrap="square" rtlCol="0">
            <a:spAutoFit/>
          </a:bodyPr>
          <a:lstStyle/>
          <a:p>
            <a:r>
              <a:rPr lang="zh-CN" altLang="en-US"/>
              <a:t>内容来自人教版选择性必修</a:t>
            </a:r>
            <a:r>
              <a:rPr lang="en-US" altLang="zh-CN"/>
              <a:t>2</a:t>
            </a:r>
            <a:r>
              <a:rPr lang="zh-CN" altLang="en-US"/>
              <a:t>：</a:t>
            </a:r>
            <a:r>
              <a:rPr lang="en-US" altLang="zh-CN"/>
              <a:t>44</a:t>
            </a:r>
            <a:endParaRPr lang="en-US" altLang="zh-CN"/>
          </a:p>
        </p:txBody>
      </p:sp>
      <p:pic>
        <p:nvPicPr>
          <p:cNvPr id="3" name="图片 2"/>
          <p:cNvPicPr>
            <a:picLocks noChangeAspect="1"/>
          </p:cNvPicPr>
          <p:nvPr/>
        </p:nvPicPr>
        <p:blipFill>
          <a:blip r:embed="rId1"/>
          <a:srcRect l="2980" r="3605"/>
          <a:stretch>
            <a:fillRect/>
          </a:stretch>
        </p:blipFill>
        <p:spPr>
          <a:xfrm>
            <a:off x="575310" y="1125855"/>
            <a:ext cx="5410835" cy="2365375"/>
          </a:xfrm>
          <a:prstGeom prst="rect">
            <a:avLst/>
          </a:prstGeom>
        </p:spPr>
      </p:pic>
      <p:grpSp>
        <p:nvGrpSpPr>
          <p:cNvPr id="16" name="组合 15"/>
          <p:cNvGrpSpPr/>
          <p:nvPr/>
        </p:nvGrpSpPr>
        <p:grpSpPr>
          <a:xfrm>
            <a:off x="8164195" y="2771140"/>
            <a:ext cx="2393950" cy="1504315"/>
            <a:chOff x="10624" y="2830"/>
            <a:chExt cx="3770" cy="2369"/>
          </a:xfrm>
        </p:grpSpPr>
        <p:sp>
          <p:nvSpPr>
            <p:cNvPr id="14" name="椭圆 13"/>
            <p:cNvSpPr/>
            <p:nvPr/>
          </p:nvSpPr>
          <p:spPr>
            <a:xfrm>
              <a:off x="10624" y="3705"/>
              <a:ext cx="1495" cy="1495"/>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b="100000"/>
              </a:path>
              <a:tileRect t="-100000" r="-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椭圆 14"/>
            <p:cNvSpPr/>
            <p:nvPr/>
          </p:nvSpPr>
          <p:spPr>
            <a:xfrm>
              <a:off x="12900" y="3705"/>
              <a:ext cx="1495" cy="1495"/>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b="100000"/>
              </a:path>
              <a:tileRect t="-100000" r="-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椭圆 12"/>
            <p:cNvSpPr/>
            <p:nvPr/>
          </p:nvSpPr>
          <p:spPr>
            <a:xfrm>
              <a:off x="11755" y="2830"/>
              <a:ext cx="1495" cy="1495"/>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b="100000"/>
              </a:path>
              <a:tileRect t="-100000" r="-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7" name="文本框 16"/>
          <p:cNvSpPr txBox="1"/>
          <p:nvPr/>
        </p:nvSpPr>
        <p:spPr>
          <a:xfrm>
            <a:off x="8768398" y="4558665"/>
            <a:ext cx="1185545" cy="368300"/>
          </a:xfrm>
          <a:prstGeom prst="rect">
            <a:avLst/>
          </a:prstGeom>
          <a:noFill/>
        </p:spPr>
        <p:txBody>
          <a:bodyPr wrap="square" rtlCol="0">
            <a:spAutoFit/>
          </a:bodyPr>
          <a:lstStyle/>
          <a:p>
            <a:pPr algn="ctr"/>
            <a:r>
              <a:rPr lang="zh-CN" altLang="en-US"/>
              <a:t>臭氧分子</a:t>
            </a:r>
            <a:endParaRPr lang="zh-CN" altLang="en-US"/>
          </a:p>
        </p:txBody>
      </p:sp>
      <p:sp>
        <p:nvSpPr>
          <p:cNvPr id="18" name="文本框 17"/>
          <p:cNvSpPr txBox="1"/>
          <p:nvPr/>
        </p:nvSpPr>
        <p:spPr>
          <a:xfrm>
            <a:off x="898525" y="4124960"/>
            <a:ext cx="3500120" cy="368300"/>
          </a:xfrm>
          <a:prstGeom prst="rect">
            <a:avLst/>
          </a:prstGeom>
          <a:noFill/>
        </p:spPr>
        <p:txBody>
          <a:bodyPr wrap="square" rtlCol="0" anchor="t">
            <a:spAutoFit/>
          </a:bodyPr>
          <a:lstStyle/>
          <a:p>
            <a:r>
              <a:rPr lang="zh-CN" altLang="en-US">
                <a:latin typeface="宋体" pitchFamily="2" charset="-122"/>
                <a:ea typeface="宋体" pitchFamily="2" charset="-122"/>
              </a:rPr>
              <a:t>结构与水分子的相似为极性分子</a:t>
            </a:r>
            <a:endParaRPr lang="zh-CN" altLang="en-US">
              <a:latin typeface="宋体" pitchFamily="2" charset="-122"/>
              <a:ea typeface="宋体" pitchFamily="2" charset="-122"/>
            </a:endParaRPr>
          </a:p>
        </p:txBody>
      </p:sp>
      <p:grpSp>
        <p:nvGrpSpPr>
          <p:cNvPr id="24" name="组合 23"/>
          <p:cNvGrpSpPr/>
          <p:nvPr/>
        </p:nvGrpSpPr>
        <p:grpSpPr>
          <a:xfrm>
            <a:off x="8440103" y="797560"/>
            <a:ext cx="1842135" cy="1207770"/>
            <a:chOff x="13275" y="1256"/>
            <a:chExt cx="2901" cy="1902"/>
          </a:xfrm>
        </p:grpSpPr>
        <p:sp>
          <p:nvSpPr>
            <p:cNvPr id="21" name="椭圆 20"/>
            <p:cNvSpPr/>
            <p:nvPr/>
          </p:nvSpPr>
          <p:spPr>
            <a:xfrm>
              <a:off x="13275" y="2203"/>
              <a:ext cx="940" cy="940"/>
            </a:xfrm>
            <a:prstGeom prst="ellipse">
              <a:avLst/>
            </a:prstGeom>
            <a:gradFill>
              <a:gsLst>
                <a:gs pos="0">
                  <a:schemeClr val="accent1">
                    <a:lumMod val="5000"/>
                    <a:lumOff val="95000"/>
                  </a:schemeClr>
                </a:gs>
                <a:gs pos="74000">
                  <a:srgbClr val="00B0F0"/>
                </a:gs>
                <a:gs pos="83000">
                  <a:srgbClr val="00B0F0"/>
                </a:gs>
                <a:gs pos="100000">
                  <a:srgbClr val="00B0F0"/>
                </a:gs>
              </a:gsLst>
              <a:path path="rect">
                <a:fillToRect l="100000" b="100000"/>
              </a:path>
              <a:tileRect t="-100000" r="-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椭圆 21"/>
            <p:cNvSpPr/>
            <p:nvPr/>
          </p:nvSpPr>
          <p:spPr>
            <a:xfrm>
              <a:off x="15236" y="2218"/>
              <a:ext cx="940" cy="940"/>
            </a:xfrm>
            <a:prstGeom prst="ellipse">
              <a:avLst/>
            </a:prstGeom>
            <a:gradFill>
              <a:gsLst>
                <a:gs pos="0">
                  <a:schemeClr val="accent1">
                    <a:lumMod val="5000"/>
                    <a:lumOff val="95000"/>
                  </a:schemeClr>
                </a:gs>
                <a:gs pos="74000">
                  <a:srgbClr val="00B0F0"/>
                </a:gs>
                <a:gs pos="83000">
                  <a:srgbClr val="00B0F0"/>
                </a:gs>
                <a:gs pos="100000">
                  <a:srgbClr val="00B0F0"/>
                </a:gs>
              </a:gsLst>
              <a:path path="rect">
                <a:fillToRect l="100000" b="100000"/>
              </a:path>
              <a:tileRect t="-100000" r="-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椭圆 19"/>
            <p:cNvSpPr/>
            <p:nvPr/>
          </p:nvSpPr>
          <p:spPr>
            <a:xfrm>
              <a:off x="13988" y="1256"/>
              <a:ext cx="1495" cy="1495"/>
            </a:xfrm>
            <a:prstGeom prst="ellipse">
              <a:avLst/>
            </a:prstGeom>
            <a:gradFill>
              <a:gsLst>
                <a:gs pos="0">
                  <a:schemeClr val="accent1">
                    <a:lumMod val="5000"/>
                    <a:lumOff val="95000"/>
                  </a:schemeClr>
                </a:gs>
                <a:gs pos="74000">
                  <a:schemeClr val="accent5"/>
                </a:gs>
                <a:gs pos="83000">
                  <a:schemeClr val="accent5"/>
                </a:gs>
                <a:gs pos="100000">
                  <a:schemeClr val="accent5"/>
                </a:gs>
              </a:gsLst>
              <a:path path="rect">
                <a:fillToRect l="100000" b="100000"/>
              </a:path>
              <a:tileRect t="-100000" r="-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3" name="文本框 22"/>
          <p:cNvSpPr txBox="1"/>
          <p:nvPr/>
        </p:nvSpPr>
        <p:spPr>
          <a:xfrm>
            <a:off x="8768398" y="2124075"/>
            <a:ext cx="1185545" cy="368300"/>
          </a:xfrm>
          <a:prstGeom prst="rect">
            <a:avLst/>
          </a:prstGeom>
          <a:noFill/>
        </p:spPr>
        <p:txBody>
          <a:bodyPr wrap="square" rtlCol="0">
            <a:spAutoFit/>
          </a:bodyPr>
          <a:lstStyle/>
          <a:p>
            <a:pPr algn="ctr"/>
            <a:r>
              <a:rPr lang="zh-CN" altLang="en-US"/>
              <a:t>水分子</a:t>
            </a:r>
            <a:endParaRPr lang="zh-CN" altLang="en-US"/>
          </a:p>
        </p:txBody>
      </p:sp>
      <p:sp>
        <p:nvSpPr>
          <p:cNvPr id="25" name="文本框 24"/>
          <p:cNvSpPr txBox="1"/>
          <p:nvPr/>
        </p:nvSpPr>
        <p:spPr>
          <a:xfrm>
            <a:off x="695960" y="3491230"/>
            <a:ext cx="1570990" cy="460375"/>
          </a:xfrm>
          <a:prstGeom prst="rect">
            <a:avLst/>
          </a:prstGeom>
          <a:noFill/>
        </p:spPr>
        <p:txBody>
          <a:bodyPr wrap="square" rtlCol="0" anchor="t">
            <a:spAutoFit/>
          </a:bodyPr>
          <a:lstStyle/>
          <a:p>
            <a:pPr algn="ctr"/>
            <a:r>
              <a:rPr lang="zh-CN" altLang="en-US" sz="2400" b="1">
                <a:latin typeface="宋体" pitchFamily="2" charset="-122"/>
                <a:ea typeface="宋体" pitchFamily="2" charset="-122"/>
                <a:sym typeface="+mn-ea"/>
              </a:rPr>
              <a:t>臭氧分子</a:t>
            </a:r>
            <a:endParaRPr lang="zh-CN" altLang="en-US" sz="2400" b="1">
              <a:latin typeface="宋体" pitchFamily="2" charset="-122"/>
              <a:ea typeface="宋体" pitchFamily="2" charset="-122"/>
              <a:sym typeface="+mn-ea"/>
            </a:endParaRPr>
          </a:p>
        </p:txBody>
      </p:sp>
      <p:sp>
        <p:nvSpPr>
          <p:cNvPr id="26" name="文本框 25"/>
          <p:cNvSpPr txBox="1"/>
          <p:nvPr/>
        </p:nvSpPr>
        <p:spPr>
          <a:xfrm>
            <a:off x="898525" y="4704080"/>
            <a:ext cx="3500120" cy="368300"/>
          </a:xfrm>
          <a:prstGeom prst="rect">
            <a:avLst/>
          </a:prstGeom>
          <a:noFill/>
        </p:spPr>
        <p:txBody>
          <a:bodyPr wrap="square" rtlCol="0" anchor="t">
            <a:spAutoFit/>
          </a:bodyPr>
          <a:lstStyle/>
          <a:p>
            <a:r>
              <a:rPr lang="zh-CN" altLang="en-US">
                <a:latin typeface="宋体" pitchFamily="2" charset="-122"/>
                <a:ea typeface="宋体" pitchFamily="2" charset="-122"/>
              </a:rPr>
              <a:t>共价键为极性键</a:t>
            </a:r>
            <a:endParaRPr lang="zh-CN" altLang="en-US">
              <a:latin typeface="宋体" pitchFamily="2" charset="-122"/>
              <a:ea typeface="宋体" pitchFamily="2" charset="-122"/>
            </a:endParaRPr>
          </a:p>
        </p:txBody>
      </p:sp>
      <p:sp>
        <p:nvSpPr>
          <p:cNvPr id="27" name="文本框 26"/>
          <p:cNvSpPr txBox="1"/>
          <p:nvPr/>
        </p:nvSpPr>
        <p:spPr>
          <a:xfrm>
            <a:off x="898525" y="5283200"/>
            <a:ext cx="3500120" cy="368300"/>
          </a:xfrm>
          <a:prstGeom prst="rect">
            <a:avLst/>
          </a:prstGeom>
          <a:noFill/>
        </p:spPr>
        <p:txBody>
          <a:bodyPr wrap="square" rtlCol="0" anchor="t">
            <a:spAutoFit/>
          </a:bodyPr>
          <a:lstStyle/>
          <a:p>
            <a:r>
              <a:rPr lang="zh-CN" altLang="en-US">
                <a:latin typeface="宋体" pitchFamily="2" charset="-122"/>
                <a:ea typeface="宋体" pitchFamily="2" charset="-122"/>
              </a:rPr>
              <a:t>在四氯化碳溶解度大于水</a:t>
            </a:r>
            <a:endParaRPr lang="zh-CN" altLang="en-US">
              <a:latin typeface="宋体" pitchFamily="2" charset="-122"/>
              <a:ea typeface="宋体" pitchFamily="2" charset="-122"/>
            </a:endParaRPr>
          </a:p>
        </p:txBody>
      </p:sp>
    </p:spTree>
    <p:custDataLst>
      <p:tags r:id="rId2"/>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latin typeface="Times New Roman" panose="02020603050405020304" charset="0"/>
                <a:cs typeface="Times New Roman" panose="02020603050405020304" charset="0"/>
                <a:sym typeface="+mn-ea"/>
              </a:rPr>
              <a:t>3.1</a:t>
            </a:r>
            <a:r>
              <a:rPr lang="zh-CN" altLang="en-US">
                <a:latin typeface="Times New Roman" panose="02020603050405020304" charset="0"/>
                <a:cs typeface="Times New Roman" panose="02020603050405020304" charset="0"/>
                <a:sym typeface="+mn-ea"/>
              </a:rPr>
              <a:t>选择题攻略</a:t>
            </a:r>
            <a:r>
              <a:rPr lang="zh-CN" altLang="en-US" i="1">
                <a:latin typeface="宋体" pitchFamily="2" charset="-122"/>
                <a:ea typeface="宋体" pitchFamily="2" charset="-122"/>
                <a:cs typeface="Times New Roman" panose="02020603050405020304" charset="0"/>
                <a:sym typeface="+mn-ea"/>
              </a:rPr>
              <a:t>－</a:t>
            </a:r>
            <a:r>
              <a:rPr lang="en-US" altLang="zh-CN" i="1">
                <a:latin typeface="Times New Roman" panose="02020603050405020304" charset="0"/>
                <a:cs typeface="Times New Roman" panose="02020603050405020304" charset="0"/>
                <a:sym typeface="+mn-ea"/>
              </a:rPr>
              <a:t>N</a:t>
            </a:r>
            <a:r>
              <a:rPr lang="en-US" altLang="zh-CN" baseline="-25000">
                <a:latin typeface="Times New Roman" panose="02020603050405020304" charset="0"/>
                <a:cs typeface="Times New Roman" panose="02020603050405020304" charset="0"/>
                <a:sym typeface="+mn-ea"/>
              </a:rPr>
              <a:t>A</a:t>
            </a:r>
            <a:r>
              <a:rPr lang="zh-CN" altLang="en-US"/>
              <a:t>计算攻略</a:t>
            </a:r>
            <a:endParaRPr lang="zh-CN" altLang="en-US"/>
          </a:p>
        </p:txBody>
      </p:sp>
      <p:sp>
        <p:nvSpPr>
          <p:cNvPr id="3" name="内容占位符 2"/>
          <p:cNvSpPr>
            <a:spLocks noGrp="1"/>
          </p:cNvSpPr>
          <p:nvPr>
            <p:ph idx="1"/>
          </p:nvPr>
        </p:nvSpPr>
        <p:spPr>
          <a:xfrm>
            <a:off x="695960" y="1301750"/>
            <a:ext cx="10800080" cy="571500"/>
          </a:xfrm>
        </p:spPr>
        <p:txBody>
          <a:bodyPr/>
          <a:lstStyle/>
          <a:p>
            <a:r>
              <a:rPr lang="zh-CN" altLang="en-US" b="1">
                <a:solidFill>
                  <a:srgbClr val="7030A0"/>
                </a:solidFill>
                <a:latin typeface="宋体" pitchFamily="2" charset="-122"/>
                <a:ea typeface="宋体" pitchFamily="2" charset="-122"/>
              </a:rPr>
              <a:t>避坑指南</a:t>
            </a:r>
            <a:endParaRPr lang="zh-CN" altLang="en-US" b="1">
              <a:solidFill>
                <a:srgbClr val="7030A0"/>
              </a:solidFill>
              <a:latin typeface="宋体" pitchFamily="2" charset="-122"/>
              <a:ea typeface="宋体" pitchFamily="2" charset="-122"/>
            </a:endParaRPr>
          </a:p>
          <a:p>
            <a:endParaRPr lang="zh-CN" altLang="en-US" b="1">
              <a:solidFill>
                <a:srgbClr val="7030A0"/>
              </a:solidFill>
              <a:latin typeface="宋体" pitchFamily="2" charset="-122"/>
              <a:ea typeface="宋体" pitchFamily="2" charset="-122"/>
            </a:endParaRPr>
          </a:p>
        </p:txBody>
      </p:sp>
      <p:sp>
        <p:nvSpPr>
          <p:cNvPr id="7" name="文本框 6"/>
          <p:cNvSpPr txBox="1"/>
          <p:nvPr/>
        </p:nvSpPr>
        <p:spPr>
          <a:xfrm>
            <a:off x="695960" y="1964690"/>
            <a:ext cx="4064000" cy="398780"/>
          </a:xfrm>
          <a:prstGeom prst="rect">
            <a:avLst/>
          </a:prstGeom>
          <a:noFill/>
        </p:spPr>
        <p:txBody>
          <a:bodyPr wrap="square" rtlCol="0">
            <a:spAutoFit/>
          </a:bodyPr>
          <a:lstStyle/>
          <a:p>
            <a:r>
              <a:rPr lang="zh-CN" altLang="en-US" sz="2000" b="1">
                <a:latin typeface="宋体" pitchFamily="2" charset="-122"/>
                <a:ea typeface="宋体" pitchFamily="2" charset="-122"/>
                <a:cs typeface="宋体" pitchFamily="2" charset="-122"/>
              </a:rPr>
              <a:t>（</a:t>
            </a:r>
            <a:r>
              <a:rPr lang="en-US" altLang="zh-CN" sz="2000" b="1">
                <a:latin typeface="宋体" pitchFamily="2" charset="-122"/>
                <a:ea typeface="宋体" pitchFamily="2" charset="-122"/>
                <a:cs typeface="宋体" pitchFamily="2" charset="-122"/>
              </a:rPr>
              <a:t>3</a:t>
            </a:r>
            <a:r>
              <a:rPr lang="zh-CN" altLang="en-US" sz="2000" b="1">
                <a:latin typeface="宋体" pitchFamily="2" charset="-122"/>
                <a:ea typeface="宋体" pitchFamily="2" charset="-122"/>
                <a:cs typeface="宋体" pitchFamily="2" charset="-122"/>
              </a:rPr>
              <a:t>）摩尔质量</a:t>
            </a:r>
            <a:endParaRPr lang="zh-CN" altLang="en-US" sz="2000" b="1">
              <a:latin typeface="宋体" pitchFamily="2" charset="-122"/>
              <a:ea typeface="宋体" pitchFamily="2" charset="-122"/>
              <a:cs typeface="宋体" pitchFamily="2" charset="-122"/>
            </a:endParaRPr>
          </a:p>
        </p:txBody>
      </p:sp>
      <p:sp>
        <p:nvSpPr>
          <p:cNvPr id="4" name="文本框 3"/>
          <p:cNvSpPr txBox="1"/>
          <p:nvPr/>
        </p:nvSpPr>
        <p:spPr>
          <a:xfrm>
            <a:off x="695960" y="2485390"/>
            <a:ext cx="10723245" cy="706755"/>
          </a:xfrm>
          <a:prstGeom prst="rect">
            <a:avLst/>
          </a:prstGeom>
        </p:spPr>
        <p:txBody>
          <a:bodyPr wrap="square">
            <a:spAutoFit/>
          </a:bodyPr>
          <a:lstStyle/>
          <a:p>
            <a:pPr marL="0" indent="0" algn="just" defTabSz="266700">
              <a:spcBef>
                <a:spcPct val="0"/>
              </a:spcBef>
              <a:spcAft>
                <a:spcPct val="0"/>
              </a:spcAft>
            </a:pPr>
            <a:r>
              <a:rPr lang="zh-CN" altLang="en-US" sz="2000">
                <a:uFillTx/>
                <a:latin typeface="Times New Roman" panose="02020603050405020304" charset="0"/>
                <a:ea typeface="宋体" pitchFamily="2" charset="-122"/>
                <a:sym typeface="+mn-ea"/>
              </a:rPr>
              <a:t>✭</a:t>
            </a:r>
            <a:r>
              <a:rPr lang="zh-CN" altLang="en-US" sz="2000">
                <a:solidFill>
                  <a:schemeClr val="tx1"/>
                </a:solidFill>
                <a:uFillTx/>
                <a:latin typeface="Times New Roman" panose="02020603050405020304" charset="0"/>
                <a:ea typeface="宋体" pitchFamily="2" charset="-122"/>
              </a:rPr>
              <a:t>要注意同位素引入时，同位素原子中子数变化对质量数变化的影响，核电荷数和核外电子数未发生变化。比如：重水</a:t>
            </a:r>
            <a:r>
              <a:rPr lang="en-US" altLang="zh-CN" sz="2000">
                <a:solidFill>
                  <a:schemeClr val="tx1"/>
                </a:solidFill>
                <a:uFillTx/>
                <a:latin typeface="Times New Roman" panose="02020603050405020304" charset="0"/>
                <a:ea typeface="宋体" pitchFamily="2" charset="-122"/>
              </a:rPr>
              <a:t>(D</a:t>
            </a:r>
            <a:r>
              <a:rPr lang="en-US" altLang="zh-CN" sz="2000" baseline="-25000">
                <a:solidFill>
                  <a:schemeClr val="tx1"/>
                </a:solidFill>
                <a:uFillTx/>
                <a:latin typeface="Times New Roman" panose="02020603050405020304" charset="0"/>
                <a:ea typeface="宋体" pitchFamily="2" charset="-122"/>
              </a:rPr>
              <a:t>2</a:t>
            </a:r>
            <a:r>
              <a:rPr lang="en-US" altLang="zh-CN" sz="2000">
                <a:solidFill>
                  <a:schemeClr val="tx1"/>
                </a:solidFill>
                <a:uFillTx/>
                <a:latin typeface="Times New Roman" panose="02020603050405020304" charset="0"/>
                <a:ea typeface="宋体" pitchFamily="2" charset="-122"/>
              </a:rPr>
              <a:t>O)</a:t>
            </a:r>
            <a:r>
              <a:rPr lang="zh-CN" altLang="en-US" sz="2000">
                <a:solidFill>
                  <a:schemeClr val="tx1"/>
                </a:solidFill>
                <a:uFillTx/>
                <a:latin typeface="Times New Roman" panose="02020603050405020304" charset="0"/>
                <a:ea typeface="宋体" pitchFamily="2" charset="-122"/>
              </a:rPr>
              <a:t>和</a:t>
            </a:r>
            <a:r>
              <a:rPr lang="en-US" altLang="zh-CN" sz="2000">
                <a:solidFill>
                  <a:schemeClr val="tx1"/>
                </a:solidFill>
                <a:uFillTx/>
                <a:latin typeface="Times New Roman" panose="02020603050405020304" charset="0"/>
                <a:ea typeface="宋体" pitchFamily="2" charset="-122"/>
              </a:rPr>
              <a:t>H</a:t>
            </a:r>
            <a:r>
              <a:rPr lang="en-US" altLang="zh-CN" sz="2000" baseline="-25000">
                <a:solidFill>
                  <a:schemeClr val="tx1"/>
                </a:solidFill>
                <a:uFillTx/>
                <a:latin typeface="Times New Roman" panose="02020603050405020304" charset="0"/>
                <a:ea typeface="宋体" pitchFamily="2" charset="-122"/>
              </a:rPr>
              <a:t>2</a:t>
            </a:r>
            <a:r>
              <a:rPr lang="en-US" altLang="zh-CN" sz="2000" baseline="30000">
                <a:solidFill>
                  <a:schemeClr val="tx1"/>
                </a:solidFill>
                <a:uFillTx/>
                <a:latin typeface="Times New Roman" panose="02020603050405020304" charset="0"/>
                <a:ea typeface="宋体" pitchFamily="2" charset="-122"/>
              </a:rPr>
              <a:t>18</a:t>
            </a:r>
            <a:r>
              <a:rPr lang="en-US" altLang="zh-CN" sz="2000">
                <a:solidFill>
                  <a:schemeClr val="tx1"/>
                </a:solidFill>
                <a:uFillTx/>
                <a:latin typeface="Times New Roman" panose="02020603050405020304" charset="0"/>
                <a:ea typeface="宋体" pitchFamily="2" charset="-122"/>
              </a:rPr>
              <a:t>O</a:t>
            </a:r>
            <a:r>
              <a:rPr lang="zh-CN" altLang="en-US" sz="2000">
                <a:solidFill>
                  <a:schemeClr val="tx1"/>
                </a:solidFill>
                <a:uFillTx/>
                <a:latin typeface="Times New Roman" panose="02020603050405020304" charset="0"/>
                <a:ea typeface="宋体" pitchFamily="2" charset="-122"/>
              </a:rPr>
              <a:t>摩尔质量均为</a:t>
            </a:r>
            <a:r>
              <a:rPr lang="en-US" altLang="zh-CN" sz="2000">
                <a:solidFill>
                  <a:schemeClr val="tx1"/>
                </a:solidFill>
                <a:uFillTx/>
                <a:latin typeface="Times New Roman" panose="02020603050405020304" charset="0"/>
                <a:ea typeface="宋体" pitchFamily="2" charset="-122"/>
              </a:rPr>
              <a:t>20 g/mol</a:t>
            </a:r>
            <a:endParaRPr lang="en-US" altLang="zh-CN" sz="2000">
              <a:solidFill>
                <a:schemeClr val="tx1"/>
              </a:solidFill>
              <a:uFillTx/>
              <a:latin typeface="Times New Roman" panose="02020603050405020304" charset="0"/>
              <a:ea typeface="宋体" pitchFamily="2" charset="-122"/>
            </a:endParaRPr>
          </a:p>
        </p:txBody>
      </p:sp>
      <p:sp>
        <p:nvSpPr>
          <p:cNvPr id="6" name="文本框 5"/>
          <p:cNvSpPr txBox="1"/>
          <p:nvPr/>
        </p:nvSpPr>
        <p:spPr>
          <a:xfrm>
            <a:off x="695960" y="3314065"/>
            <a:ext cx="4064000" cy="398780"/>
          </a:xfrm>
          <a:prstGeom prst="rect">
            <a:avLst/>
          </a:prstGeom>
          <a:noFill/>
        </p:spPr>
        <p:txBody>
          <a:bodyPr wrap="square" rtlCol="0">
            <a:spAutoFit/>
          </a:bodyPr>
          <a:lstStyle/>
          <a:p>
            <a:r>
              <a:rPr lang="zh-CN" altLang="en-US" sz="2000" b="1">
                <a:latin typeface="宋体" pitchFamily="2" charset="-122"/>
                <a:ea typeface="宋体" pitchFamily="2" charset="-122"/>
                <a:cs typeface="宋体" pitchFamily="2" charset="-122"/>
              </a:rPr>
              <a:t>（</a:t>
            </a:r>
            <a:r>
              <a:rPr lang="en-US" altLang="zh-CN" sz="2000" b="1">
                <a:latin typeface="宋体" pitchFamily="2" charset="-122"/>
                <a:ea typeface="宋体" pitchFamily="2" charset="-122"/>
                <a:cs typeface="宋体" pitchFamily="2" charset="-122"/>
              </a:rPr>
              <a:t>4</a:t>
            </a:r>
            <a:r>
              <a:rPr lang="zh-CN" altLang="en-US" sz="2000" b="1">
                <a:latin typeface="宋体" pitchFamily="2" charset="-122"/>
                <a:ea typeface="宋体" pitchFamily="2" charset="-122"/>
                <a:cs typeface="宋体" pitchFamily="2" charset="-122"/>
              </a:rPr>
              <a:t>）特殊粒子关系</a:t>
            </a:r>
            <a:endParaRPr lang="zh-CN" altLang="en-US" sz="2000" b="1">
              <a:latin typeface="宋体" pitchFamily="2" charset="-122"/>
              <a:ea typeface="宋体" pitchFamily="2" charset="-122"/>
              <a:cs typeface="宋体" pitchFamily="2" charset="-122"/>
            </a:endParaRPr>
          </a:p>
        </p:txBody>
      </p:sp>
      <p:sp>
        <p:nvSpPr>
          <p:cNvPr id="8" name="文本框 7"/>
          <p:cNvSpPr txBox="1"/>
          <p:nvPr/>
        </p:nvSpPr>
        <p:spPr>
          <a:xfrm>
            <a:off x="695960" y="3834765"/>
            <a:ext cx="10723245" cy="706755"/>
          </a:xfrm>
          <a:prstGeom prst="rect">
            <a:avLst/>
          </a:prstGeom>
        </p:spPr>
        <p:txBody>
          <a:bodyPr wrap="square">
            <a:spAutoFit/>
          </a:bodyPr>
          <a:lstStyle/>
          <a:p>
            <a:pPr marL="0" indent="0" algn="just" defTabSz="266700">
              <a:spcBef>
                <a:spcPct val="0"/>
              </a:spcBef>
              <a:spcAft>
                <a:spcPct val="0"/>
              </a:spcAft>
            </a:pPr>
            <a:r>
              <a:rPr lang="zh-CN" altLang="en-US" sz="2000">
                <a:uFillTx/>
                <a:latin typeface="Times New Roman" panose="02020603050405020304" charset="0"/>
                <a:ea typeface="宋体" pitchFamily="2" charset="-122"/>
                <a:sym typeface="+mn-ea"/>
              </a:rPr>
              <a:t>✭</a:t>
            </a:r>
            <a:r>
              <a:rPr lang="zh-CN" altLang="en-US" sz="2000">
                <a:solidFill>
                  <a:schemeClr val="tx1"/>
                </a:solidFill>
                <a:uFillTx/>
                <a:latin typeface="Times New Roman" panose="02020603050405020304" charset="0"/>
                <a:ea typeface="宋体" pitchFamily="2" charset="-122"/>
              </a:rPr>
              <a:t>特殊离子化合物数量关系： </a:t>
            </a:r>
            <a:r>
              <a:rPr lang="en-US" altLang="zh-CN" sz="2000">
                <a:solidFill>
                  <a:schemeClr val="tx1"/>
                </a:solidFill>
                <a:uFillTx/>
                <a:latin typeface="Times New Roman" panose="02020603050405020304" charset="0"/>
                <a:ea typeface="宋体" pitchFamily="2" charset="-122"/>
              </a:rPr>
              <a:t>Na</a:t>
            </a:r>
            <a:r>
              <a:rPr lang="en-US" altLang="zh-CN" sz="2000" baseline="-25000">
                <a:solidFill>
                  <a:schemeClr val="tx1"/>
                </a:solidFill>
                <a:uFillTx/>
                <a:latin typeface="Times New Roman" panose="02020603050405020304" charset="0"/>
                <a:ea typeface="宋体" pitchFamily="2" charset="-122"/>
              </a:rPr>
              <a:t>2</a:t>
            </a:r>
            <a:r>
              <a:rPr lang="en-US" altLang="zh-CN" sz="2000">
                <a:solidFill>
                  <a:schemeClr val="tx1"/>
                </a:solidFill>
                <a:uFillTx/>
                <a:latin typeface="Times New Roman" panose="02020603050405020304" charset="0"/>
                <a:ea typeface="宋体" pitchFamily="2" charset="-122"/>
              </a:rPr>
              <a:t>O</a:t>
            </a:r>
            <a:r>
              <a:rPr lang="en-US" altLang="zh-CN" sz="2000" baseline="-25000">
                <a:solidFill>
                  <a:schemeClr val="tx1"/>
                </a:solidFill>
                <a:uFillTx/>
                <a:latin typeface="Times New Roman" panose="02020603050405020304" charset="0"/>
                <a:ea typeface="宋体" pitchFamily="2" charset="-122"/>
              </a:rPr>
              <a:t>2</a:t>
            </a:r>
            <a:r>
              <a:rPr lang="en-US" altLang="zh-CN" sz="2000">
                <a:solidFill>
                  <a:schemeClr val="tx1"/>
                </a:solidFill>
                <a:uFillTx/>
                <a:latin typeface="Times New Roman" panose="02020603050405020304" charset="0"/>
                <a:ea typeface="宋体" pitchFamily="2" charset="-122"/>
              </a:rPr>
              <a:t>( </a:t>
            </a:r>
            <a:r>
              <a:rPr lang="zh-CN" altLang="en-US" sz="2000">
                <a:solidFill>
                  <a:schemeClr val="tx1"/>
                </a:solidFill>
                <a:uFillTx/>
                <a:latin typeface="Times New Roman" panose="02020603050405020304" charset="0"/>
                <a:ea typeface="宋体" pitchFamily="2" charset="-122"/>
              </a:rPr>
              <a:t>阳离子与阴离子之比为</a:t>
            </a:r>
            <a:r>
              <a:rPr lang="en-US" altLang="zh-CN" sz="2000">
                <a:solidFill>
                  <a:schemeClr val="tx1"/>
                </a:solidFill>
                <a:uFillTx/>
                <a:latin typeface="Times New Roman" panose="02020603050405020304" charset="0"/>
                <a:ea typeface="宋体" pitchFamily="2" charset="-122"/>
              </a:rPr>
              <a:t>2:1) </a:t>
            </a:r>
            <a:r>
              <a:rPr lang="zh-CN" altLang="en-US" sz="2000">
                <a:solidFill>
                  <a:schemeClr val="tx1"/>
                </a:solidFill>
                <a:uFillTx/>
                <a:latin typeface="Times New Roman" panose="02020603050405020304" charset="0"/>
                <a:ea typeface="宋体" pitchFamily="2" charset="-122"/>
              </a:rPr>
              <a:t>，</a:t>
            </a:r>
            <a:r>
              <a:rPr lang="en-US" altLang="zh-CN" sz="2000">
                <a:solidFill>
                  <a:schemeClr val="tx1"/>
                </a:solidFill>
                <a:uFillTx/>
                <a:latin typeface="Times New Roman" panose="02020603050405020304" charset="0"/>
                <a:ea typeface="宋体" pitchFamily="2" charset="-122"/>
              </a:rPr>
              <a:t>CaC</a:t>
            </a:r>
            <a:r>
              <a:rPr lang="en-US" altLang="zh-CN" sz="2000" baseline="-25000">
                <a:solidFill>
                  <a:schemeClr val="tx1"/>
                </a:solidFill>
                <a:uFillTx/>
                <a:latin typeface="Times New Roman" panose="02020603050405020304" charset="0"/>
                <a:ea typeface="宋体" pitchFamily="2" charset="-122"/>
              </a:rPr>
              <a:t>2</a:t>
            </a:r>
            <a:r>
              <a:rPr lang="en-US" altLang="zh-CN" sz="2000">
                <a:solidFill>
                  <a:schemeClr val="tx1"/>
                </a:solidFill>
                <a:uFillTx/>
                <a:latin typeface="Times New Roman" panose="02020603050405020304" charset="0"/>
                <a:ea typeface="宋体" pitchFamily="2" charset="-122"/>
              </a:rPr>
              <a:t>( </a:t>
            </a:r>
            <a:r>
              <a:rPr lang="zh-CN" altLang="en-US" sz="2000">
                <a:solidFill>
                  <a:schemeClr val="tx1"/>
                </a:solidFill>
                <a:uFillTx/>
                <a:latin typeface="Times New Roman" panose="02020603050405020304" charset="0"/>
                <a:ea typeface="宋体" pitchFamily="2" charset="-122"/>
              </a:rPr>
              <a:t>阳离子与阴离子之比为</a:t>
            </a:r>
            <a:r>
              <a:rPr lang="en-US" altLang="zh-CN" sz="2000">
                <a:solidFill>
                  <a:schemeClr val="tx1"/>
                </a:solidFill>
                <a:uFillTx/>
                <a:latin typeface="Times New Roman" panose="02020603050405020304" charset="0"/>
                <a:ea typeface="宋体" pitchFamily="2" charset="-122"/>
              </a:rPr>
              <a:t>1: 1) </a:t>
            </a:r>
            <a:r>
              <a:rPr lang="zh-CN" altLang="en-US" sz="2000">
                <a:solidFill>
                  <a:schemeClr val="tx1"/>
                </a:solidFill>
                <a:uFillTx/>
                <a:latin typeface="Times New Roman" panose="02020603050405020304" charset="0"/>
                <a:ea typeface="宋体" pitchFamily="2" charset="-122"/>
              </a:rPr>
              <a:t>，</a:t>
            </a:r>
            <a:r>
              <a:rPr lang="en-US" altLang="zh-CN" sz="2000">
                <a:solidFill>
                  <a:schemeClr val="tx1"/>
                </a:solidFill>
                <a:uFillTx/>
                <a:latin typeface="Times New Roman" panose="02020603050405020304" charset="0"/>
                <a:ea typeface="宋体" pitchFamily="2" charset="-122"/>
              </a:rPr>
              <a:t>BaO</a:t>
            </a:r>
            <a:r>
              <a:rPr lang="en-US" altLang="zh-CN" sz="2000" baseline="-25000">
                <a:solidFill>
                  <a:schemeClr val="tx1"/>
                </a:solidFill>
                <a:uFillTx/>
                <a:latin typeface="Times New Roman" panose="02020603050405020304" charset="0"/>
                <a:ea typeface="宋体" pitchFamily="2" charset="-122"/>
              </a:rPr>
              <a:t>2</a:t>
            </a:r>
            <a:r>
              <a:rPr lang="en-US" altLang="zh-CN" sz="2000">
                <a:solidFill>
                  <a:schemeClr val="tx1"/>
                </a:solidFill>
                <a:uFillTx/>
                <a:latin typeface="Times New Roman" panose="02020603050405020304" charset="0"/>
                <a:ea typeface="宋体" pitchFamily="2" charset="-122"/>
              </a:rPr>
              <a:t>( </a:t>
            </a:r>
            <a:r>
              <a:rPr lang="zh-CN" altLang="en-US" sz="2000">
                <a:solidFill>
                  <a:schemeClr val="tx1"/>
                </a:solidFill>
                <a:uFillTx/>
                <a:latin typeface="Times New Roman" panose="02020603050405020304" charset="0"/>
                <a:ea typeface="宋体" pitchFamily="2" charset="-122"/>
              </a:rPr>
              <a:t>阳离子与阴离子之比为</a:t>
            </a:r>
            <a:r>
              <a:rPr lang="en-US" altLang="zh-CN" sz="2000">
                <a:solidFill>
                  <a:schemeClr val="tx1"/>
                </a:solidFill>
                <a:uFillTx/>
                <a:latin typeface="Times New Roman" panose="02020603050405020304" charset="0"/>
                <a:ea typeface="宋体" pitchFamily="2" charset="-122"/>
              </a:rPr>
              <a:t>1: 1)</a:t>
            </a:r>
            <a:r>
              <a:rPr lang="zh-CN" altLang="en-US" sz="2000">
                <a:solidFill>
                  <a:schemeClr val="tx1"/>
                </a:solidFill>
                <a:uFillTx/>
                <a:latin typeface="Times New Roman" panose="02020603050405020304" charset="0"/>
                <a:ea typeface="宋体" pitchFamily="2" charset="-122"/>
              </a:rPr>
              <a:t>。</a:t>
            </a:r>
            <a:endParaRPr lang="zh-CN" altLang="en-US" sz="2000">
              <a:solidFill>
                <a:schemeClr val="tx1"/>
              </a:solidFill>
              <a:uFillTx/>
              <a:latin typeface="Times New Roman" panose="02020603050405020304" charset="0"/>
              <a:ea typeface="宋体" pitchFamily="2" charset="-122"/>
            </a:endParaRPr>
          </a:p>
        </p:txBody>
      </p:sp>
      <p:sp>
        <p:nvSpPr>
          <p:cNvPr id="12" name="文本框 11"/>
          <p:cNvSpPr txBox="1"/>
          <p:nvPr/>
        </p:nvSpPr>
        <p:spPr>
          <a:xfrm>
            <a:off x="695960" y="4663440"/>
            <a:ext cx="10870565" cy="1014730"/>
          </a:xfrm>
          <a:prstGeom prst="rect">
            <a:avLst/>
          </a:prstGeom>
        </p:spPr>
        <p:txBody>
          <a:bodyPr wrap="square">
            <a:spAutoFit/>
          </a:bodyPr>
          <a:lstStyle/>
          <a:p>
            <a:pPr marL="0" indent="0" algn="just" defTabSz="266700">
              <a:spcBef>
                <a:spcPct val="0"/>
              </a:spcBef>
              <a:spcAft>
                <a:spcPct val="0"/>
              </a:spcAft>
            </a:pPr>
            <a:r>
              <a:rPr lang="zh-CN" altLang="en-US" sz="2000">
                <a:solidFill>
                  <a:schemeClr val="tx1"/>
                </a:solidFill>
                <a:uFillTx/>
                <a:latin typeface="Times New Roman" panose="02020603050405020304" charset="0"/>
                <a:ea typeface="宋体" pitchFamily="2" charset="-122"/>
                <a:sym typeface="+mn-ea"/>
              </a:rPr>
              <a:t>✭相同最简式的物质：</a:t>
            </a:r>
            <a:r>
              <a:rPr lang="en-US" altLang="zh-CN" sz="2000">
                <a:solidFill>
                  <a:schemeClr val="tx1"/>
                </a:solidFill>
                <a:uFillTx/>
                <a:latin typeface="Times New Roman" panose="02020603050405020304" charset="0"/>
                <a:ea typeface="宋体" pitchFamily="2" charset="-122"/>
              </a:rPr>
              <a:t>NO</a:t>
            </a:r>
            <a:r>
              <a:rPr lang="en-US" altLang="zh-CN" sz="2000" baseline="-25000">
                <a:solidFill>
                  <a:schemeClr val="tx1"/>
                </a:solidFill>
                <a:uFillTx/>
                <a:latin typeface="Times New Roman" panose="02020603050405020304" charset="0"/>
                <a:ea typeface="宋体" pitchFamily="2" charset="-122"/>
              </a:rPr>
              <a:t>2</a:t>
            </a:r>
            <a:r>
              <a:rPr lang="zh-CN" altLang="en-US" sz="2000">
                <a:solidFill>
                  <a:schemeClr val="tx1"/>
                </a:solidFill>
                <a:uFillTx/>
                <a:latin typeface="Times New Roman" panose="02020603050405020304" charset="0"/>
                <a:ea typeface="宋体" pitchFamily="2" charset="-122"/>
              </a:rPr>
              <a:t>与</a:t>
            </a:r>
            <a:r>
              <a:rPr lang="en-US" altLang="zh-CN" sz="2000">
                <a:solidFill>
                  <a:schemeClr val="tx1"/>
                </a:solidFill>
                <a:uFillTx/>
                <a:latin typeface="Times New Roman" panose="02020603050405020304" charset="0"/>
                <a:ea typeface="宋体" pitchFamily="2" charset="-122"/>
              </a:rPr>
              <a:t>N</a:t>
            </a:r>
            <a:r>
              <a:rPr lang="en-US" altLang="zh-CN" sz="2000" baseline="-25000">
                <a:solidFill>
                  <a:schemeClr val="tx1"/>
                </a:solidFill>
                <a:uFillTx/>
                <a:latin typeface="Times New Roman" panose="02020603050405020304" charset="0"/>
                <a:ea typeface="宋体" pitchFamily="2" charset="-122"/>
              </a:rPr>
              <a:t>2</a:t>
            </a:r>
            <a:r>
              <a:rPr lang="en-US" altLang="zh-CN" sz="2000">
                <a:solidFill>
                  <a:schemeClr val="tx1"/>
                </a:solidFill>
                <a:uFillTx/>
                <a:latin typeface="Times New Roman" panose="02020603050405020304" charset="0"/>
                <a:ea typeface="宋体" pitchFamily="2" charset="-122"/>
              </a:rPr>
              <a:t>O</a:t>
            </a:r>
            <a:r>
              <a:rPr lang="en-US" altLang="zh-CN" sz="2000" baseline="-25000">
                <a:solidFill>
                  <a:schemeClr val="tx1"/>
                </a:solidFill>
                <a:uFillTx/>
                <a:latin typeface="Times New Roman" panose="02020603050405020304" charset="0"/>
                <a:ea typeface="宋体" pitchFamily="2" charset="-122"/>
              </a:rPr>
              <a:t>4</a:t>
            </a:r>
            <a:r>
              <a:rPr lang="zh-CN" altLang="en-US" sz="2000">
                <a:solidFill>
                  <a:schemeClr val="tx1"/>
                </a:solidFill>
                <a:uFillTx/>
                <a:latin typeface="Times New Roman" panose="02020603050405020304" charset="0"/>
                <a:ea typeface="宋体" pitchFamily="2" charset="-122"/>
              </a:rPr>
              <a:t>、乙烯与丙烯、乙炔与苯、乙酸与葡萄糖、两种物质互为同分异构体等，只要总质量一定，则其混合物中原子个数比保持不变。如</a:t>
            </a:r>
            <a:r>
              <a:rPr lang="en-US" altLang="zh-CN" sz="2000">
                <a:solidFill>
                  <a:schemeClr val="tx1"/>
                </a:solidFill>
                <a:uFillTx/>
                <a:latin typeface="Times New Roman" panose="02020603050405020304" charset="0"/>
                <a:ea typeface="宋体" pitchFamily="2" charset="-122"/>
              </a:rPr>
              <a:t>14g</a:t>
            </a:r>
            <a:r>
              <a:rPr lang="zh-CN" altLang="en-US" sz="2000">
                <a:solidFill>
                  <a:schemeClr val="tx1"/>
                </a:solidFill>
                <a:uFillTx/>
                <a:latin typeface="Times New Roman" panose="02020603050405020304" charset="0"/>
                <a:ea typeface="宋体" pitchFamily="2" charset="-122"/>
              </a:rPr>
              <a:t>的乙烯和丙烯混合气体中，</a:t>
            </a:r>
            <a:r>
              <a:rPr lang="en-US" altLang="zh-CN" sz="2000">
                <a:solidFill>
                  <a:schemeClr val="tx1"/>
                </a:solidFill>
                <a:uFillTx/>
                <a:latin typeface="Times New Roman" panose="02020603050405020304" charset="0"/>
                <a:ea typeface="宋体" pitchFamily="2" charset="-122"/>
              </a:rPr>
              <a:t>C:H</a:t>
            </a:r>
            <a:r>
              <a:rPr lang="zh-CN" altLang="en-US" sz="2000">
                <a:solidFill>
                  <a:schemeClr val="tx1"/>
                </a:solidFill>
                <a:uFillTx/>
                <a:latin typeface="Times New Roman" panose="02020603050405020304" charset="0"/>
                <a:ea typeface="宋体" pitchFamily="2" charset="-122"/>
              </a:rPr>
              <a:t>原子个数比为</a:t>
            </a:r>
            <a:r>
              <a:rPr lang="en-US" altLang="zh-CN" sz="2000">
                <a:solidFill>
                  <a:schemeClr val="tx1"/>
                </a:solidFill>
                <a:uFillTx/>
                <a:latin typeface="Times New Roman" panose="02020603050405020304" charset="0"/>
                <a:ea typeface="宋体" pitchFamily="2" charset="-122"/>
              </a:rPr>
              <a:t>1:2</a:t>
            </a:r>
            <a:r>
              <a:rPr lang="zh-CN" altLang="en-US" sz="2000">
                <a:solidFill>
                  <a:schemeClr val="tx1"/>
                </a:solidFill>
                <a:uFillTx/>
                <a:latin typeface="Times New Roman" panose="02020603050405020304" charset="0"/>
                <a:ea typeface="宋体" pitchFamily="2" charset="-122"/>
              </a:rPr>
              <a:t>。</a:t>
            </a:r>
            <a:endParaRPr lang="zh-CN" altLang="en-US" sz="2000">
              <a:solidFill>
                <a:schemeClr val="tx1"/>
              </a:solidFill>
              <a:uFillTx/>
              <a:latin typeface="Times New Roman" panose="02020603050405020304" charset="0"/>
              <a:ea typeface="宋体" pitchFamily="2" charset="-122"/>
            </a:endParaRPr>
          </a:p>
        </p:txBody>
      </p:sp>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latin typeface="Times New Roman" panose="02020603050405020304" charset="0"/>
                <a:cs typeface="Times New Roman" panose="02020603050405020304" charset="0"/>
                <a:sym typeface="+mn-ea"/>
              </a:rPr>
              <a:t>3.1</a:t>
            </a:r>
            <a:r>
              <a:rPr lang="zh-CN" altLang="en-US">
                <a:latin typeface="Times New Roman" panose="02020603050405020304" charset="0"/>
                <a:cs typeface="Times New Roman" panose="02020603050405020304" charset="0"/>
                <a:sym typeface="+mn-ea"/>
              </a:rPr>
              <a:t>选择题攻略</a:t>
            </a:r>
            <a:r>
              <a:rPr lang="zh-CN" altLang="en-US" i="1">
                <a:latin typeface="宋体" pitchFamily="2" charset="-122"/>
                <a:ea typeface="宋体" pitchFamily="2" charset="-122"/>
                <a:cs typeface="Times New Roman" panose="02020603050405020304" charset="0"/>
                <a:sym typeface="+mn-ea"/>
              </a:rPr>
              <a:t>－</a:t>
            </a:r>
            <a:r>
              <a:rPr lang="en-US" altLang="zh-CN" i="1">
                <a:latin typeface="Times New Roman" panose="02020603050405020304" charset="0"/>
                <a:cs typeface="Times New Roman" panose="02020603050405020304" charset="0"/>
                <a:sym typeface="+mn-ea"/>
              </a:rPr>
              <a:t>N</a:t>
            </a:r>
            <a:r>
              <a:rPr lang="en-US" altLang="zh-CN" baseline="-25000">
                <a:latin typeface="Times New Roman" panose="02020603050405020304" charset="0"/>
                <a:cs typeface="Times New Roman" panose="02020603050405020304" charset="0"/>
                <a:sym typeface="+mn-ea"/>
              </a:rPr>
              <a:t>A</a:t>
            </a:r>
            <a:r>
              <a:rPr lang="zh-CN" altLang="en-US">
                <a:latin typeface="Times New Roman" panose="02020603050405020304" charset="0"/>
                <a:cs typeface="Times New Roman" panose="02020603050405020304" charset="0"/>
              </a:rPr>
              <a:t>计算攻略</a:t>
            </a:r>
            <a:endParaRPr lang="zh-CN" altLang="en-US">
              <a:latin typeface="Times New Roman" panose="02020603050405020304" charset="0"/>
              <a:cs typeface="Times New Roman" panose="02020603050405020304" charset="0"/>
            </a:endParaRPr>
          </a:p>
        </p:txBody>
      </p:sp>
      <p:sp>
        <p:nvSpPr>
          <p:cNvPr id="3" name="内容占位符 2"/>
          <p:cNvSpPr>
            <a:spLocks noGrp="1"/>
          </p:cNvSpPr>
          <p:nvPr>
            <p:ph idx="1"/>
          </p:nvPr>
        </p:nvSpPr>
        <p:spPr>
          <a:xfrm>
            <a:off x="695960" y="1301750"/>
            <a:ext cx="10800080" cy="571500"/>
          </a:xfrm>
        </p:spPr>
        <p:txBody>
          <a:bodyPr/>
          <a:lstStyle/>
          <a:p>
            <a:r>
              <a:rPr lang="zh-CN" altLang="en-US" b="1">
                <a:solidFill>
                  <a:srgbClr val="7030A0"/>
                </a:solidFill>
                <a:latin typeface="宋体" pitchFamily="2" charset="-122"/>
                <a:ea typeface="宋体" pitchFamily="2" charset="-122"/>
              </a:rPr>
              <a:t>示例分析</a:t>
            </a:r>
            <a:endParaRPr lang="zh-CN" altLang="en-US" b="1">
              <a:solidFill>
                <a:srgbClr val="7030A0"/>
              </a:solidFill>
              <a:latin typeface="宋体" pitchFamily="2" charset="-122"/>
              <a:ea typeface="宋体" pitchFamily="2" charset="-122"/>
            </a:endParaRPr>
          </a:p>
          <a:p>
            <a:endParaRPr lang="zh-CN" altLang="en-US" b="1">
              <a:solidFill>
                <a:srgbClr val="7030A0"/>
              </a:solidFill>
              <a:latin typeface="宋体" pitchFamily="2" charset="-122"/>
              <a:ea typeface="宋体" pitchFamily="2" charset="-122"/>
            </a:endParaRPr>
          </a:p>
        </p:txBody>
      </p:sp>
      <p:sp>
        <p:nvSpPr>
          <p:cNvPr id="5" name="文本框 4"/>
          <p:cNvSpPr txBox="1"/>
          <p:nvPr>
            <p:custDataLst>
              <p:tags r:id="rId1"/>
            </p:custDataLst>
          </p:nvPr>
        </p:nvSpPr>
        <p:spPr>
          <a:xfrm>
            <a:off x="822325" y="2002155"/>
            <a:ext cx="7727315" cy="398780"/>
          </a:xfrm>
          <a:prstGeom prst="rect">
            <a:avLst/>
          </a:prstGeom>
        </p:spPr>
        <p:txBody>
          <a:bodyPr wrap="square">
            <a:spAutoFit/>
          </a:bodyPr>
          <a:lstStyle/>
          <a:p>
            <a:pPr marL="0" indent="0" algn="just" defTabSz="266700">
              <a:spcBef>
                <a:spcPct val="0"/>
              </a:spcBef>
              <a:spcAft>
                <a:spcPct val="0"/>
              </a:spcAft>
            </a:pPr>
            <a:r>
              <a:rPr lang="en-US" altLang="zh-CN" sz="2000">
                <a:latin typeface="Times New Roman" panose="02020603050405020304"/>
                <a:ea typeface="Times New Roman" panose="02020603050405020304"/>
              </a:rPr>
              <a:t>(24</a:t>
            </a:r>
            <a:r>
              <a:rPr lang="zh-CN" altLang="en-US" sz="2000">
                <a:latin typeface="Times New Roman" panose="02020603050405020304"/>
                <a:ea typeface="Times New Roman" panose="02020603050405020304"/>
              </a:rPr>
              <a:t>年海南节选</a:t>
            </a:r>
            <a:r>
              <a:rPr lang="en-US" altLang="zh-CN" sz="2000">
                <a:latin typeface="Times New Roman" panose="02020603050405020304"/>
                <a:ea typeface="Times New Roman" panose="02020603050405020304"/>
              </a:rPr>
              <a:t>)1 L 0.1 mol/LNaClO</a:t>
            </a:r>
            <a:r>
              <a:rPr lang="zh-CN" altLang="en-US" sz="2000">
                <a:latin typeface="宋体" pitchFamily="2" charset="-122"/>
                <a:ea typeface="宋体" pitchFamily="2" charset="-122"/>
              </a:rPr>
              <a:t>溶液中</a:t>
            </a:r>
            <a:r>
              <a:rPr lang="en-US" altLang="zh-CN" sz="2000">
                <a:latin typeface="Times New Roman" panose="02020603050405020304"/>
                <a:ea typeface="Times New Roman" panose="02020603050405020304"/>
              </a:rPr>
              <a:t>ClO</a:t>
            </a:r>
            <a:r>
              <a:rPr lang="zh-CN" altLang="en-US" sz="2000" baseline="30000">
                <a:latin typeface="宋体" pitchFamily="2" charset="-122"/>
                <a:ea typeface="宋体" pitchFamily="2" charset="-122"/>
              </a:rPr>
              <a:t>－</a:t>
            </a:r>
            <a:r>
              <a:rPr lang="zh-CN" altLang="en-US" sz="2000">
                <a:latin typeface="宋体" pitchFamily="2" charset="-122"/>
                <a:ea typeface="宋体" pitchFamily="2" charset="-122"/>
              </a:rPr>
              <a:t>的数目为</a:t>
            </a:r>
            <a:r>
              <a:rPr lang="en-US" altLang="zh-CN" sz="2000">
                <a:latin typeface="Times New Roman" panose="02020603050405020304"/>
                <a:ea typeface="Times New Roman" panose="02020603050405020304"/>
              </a:rPr>
              <a:t>0.1</a:t>
            </a:r>
            <a:r>
              <a:rPr lang="en-US" altLang="zh-CN" sz="2000" i="1">
                <a:latin typeface="Times New Roman" panose="02020603050405020304"/>
                <a:ea typeface="Times New Roman" panose="02020603050405020304"/>
              </a:rPr>
              <a:t> N</a:t>
            </a:r>
            <a:r>
              <a:rPr lang="en-US" altLang="zh-CN" sz="2000" baseline="-25000">
                <a:latin typeface="Times New Roman" panose="02020603050405020304"/>
                <a:ea typeface="Times New Roman" panose="02020603050405020304"/>
              </a:rPr>
              <a:t>A</a:t>
            </a:r>
            <a:endParaRPr lang="en-US" altLang="zh-CN" sz="2000" baseline="-25000">
              <a:latin typeface="Times New Roman" panose="02020603050405020304"/>
              <a:ea typeface="Times New Roman" panose="02020603050405020304"/>
            </a:endParaRPr>
          </a:p>
        </p:txBody>
      </p:sp>
      <p:sp>
        <p:nvSpPr>
          <p:cNvPr id="9" name="文本框 8"/>
          <p:cNvSpPr txBox="1"/>
          <p:nvPr>
            <p:custDataLst>
              <p:tags r:id="rId2"/>
            </p:custDataLst>
          </p:nvPr>
        </p:nvSpPr>
        <p:spPr>
          <a:xfrm>
            <a:off x="822325" y="2562225"/>
            <a:ext cx="10328275" cy="1322070"/>
          </a:xfrm>
          <a:prstGeom prst="rect">
            <a:avLst/>
          </a:prstGeom>
        </p:spPr>
        <p:txBody>
          <a:bodyPr wrap="square">
            <a:spAutoFit/>
          </a:bodyPr>
          <a:lstStyle/>
          <a:p>
            <a:pPr marL="0" indent="0" algn="just" defTabSz="266700">
              <a:spcBef>
                <a:spcPct val="0"/>
              </a:spcBef>
              <a:spcAft>
                <a:spcPct val="0"/>
              </a:spcAft>
            </a:pPr>
            <a:r>
              <a:rPr lang="zh-CN" altLang="en-US" sz="2000">
                <a:solidFill>
                  <a:srgbClr val="FF0000"/>
                </a:solidFill>
                <a:uFillTx/>
                <a:latin typeface="Times New Roman" panose="02020603050405020304" charset="0"/>
                <a:ea typeface="宋体" pitchFamily="2" charset="-122"/>
                <a:sym typeface="+mn-ea"/>
              </a:rPr>
              <a:t>【答案】</a:t>
            </a:r>
            <a:r>
              <a:rPr lang="zh-CN" altLang="en-US" sz="2000">
                <a:solidFill>
                  <a:srgbClr val="FF0000"/>
                </a:solidFill>
                <a:uFillTx/>
                <a:latin typeface="Times New Roman" panose="02020603050405020304" charset="0"/>
                <a:ea typeface="宋体" pitchFamily="2" charset="-122"/>
              </a:rPr>
              <a:t>错误</a:t>
            </a:r>
            <a:endParaRPr lang="zh-CN" altLang="en-US" sz="2000">
              <a:solidFill>
                <a:srgbClr val="FF0000"/>
              </a:solidFill>
              <a:uFillTx/>
              <a:latin typeface="Times New Roman" panose="02020603050405020304" charset="0"/>
              <a:ea typeface="宋体" pitchFamily="2" charset="-122"/>
            </a:endParaRPr>
          </a:p>
          <a:p>
            <a:pPr marL="0" indent="0" algn="just" defTabSz="266700">
              <a:spcBef>
                <a:spcPct val="0"/>
              </a:spcBef>
              <a:spcAft>
                <a:spcPct val="0"/>
              </a:spcAft>
            </a:pPr>
            <a:r>
              <a:rPr lang="zh-CN" altLang="en-US" sz="2000">
                <a:solidFill>
                  <a:srgbClr val="FF0000"/>
                </a:solidFill>
                <a:uFillTx/>
                <a:latin typeface="Times New Roman" panose="02020603050405020304" charset="0"/>
                <a:ea typeface="宋体" pitchFamily="2" charset="-122"/>
              </a:rPr>
              <a:t>【解析】</a:t>
            </a:r>
            <a:endParaRPr lang="zh-CN" altLang="en-US" sz="2000">
              <a:solidFill>
                <a:srgbClr val="FF0000"/>
              </a:solidFill>
              <a:uFillTx/>
              <a:latin typeface="Times New Roman" panose="02020603050405020304" charset="0"/>
              <a:ea typeface="宋体" pitchFamily="2" charset="-122"/>
            </a:endParaRPr>
          </a:p>
          <a:p>
            <a:pPr marL="0" indent="0" algn="just" defTabSz="266700">
              <a:spcBef>
                <a:spcPct val="0"/>
              </a:spcBef>
              <a:spcAft>
                <a:spcPct val="0"/>
              </a:spcAft>
            </a:pPr>
            <a:r>
              <a:rPr lang="zh-CN" altLang="en-US" sz="2000">
                <a:solidFill>
                  <a:schemeClr val="tx1"/>
                </a:solidFill>
                <a:uFillTx/>
                <a:latin typeface="Times New Roman" panose="02020603050405020304" charset="0"/>
                <a:ea typeface="宋体" pitchFamily="2" charset="-122"/>
              </a:rPr>
              <a:t>次氯酸根离子为弱酸根离子，水溶液中部分水解生成次氯酸和氢氧根离子，故</a:t>
            </a:r>
            <a:r>
              <a:rPr lang="en-US" altLang="zh-CN" sz="2000">
                <a:solidFill>
                  <a:schemeClr val="tx1"/>
                </a:solidFill>
                <a:uFillTx/>
                <a:latin typeface="Times New Roman" panose="02020603050405020304" charset="0"/>
                <a:ea typeface="宋体" pitchFamily="2" charset="-122"/>
              </a:rPr>
              <a:t>1 L0.1 mol/L NaClO</a:t>
            </a:r>
            <a:r>
              <a:rPr lang="zh-CN" altLang="en-US" sz="2000">
                <a:solidFill>
                  <a:schemeClr val="tx1"/>
                </a:solidFill>
                <a:uFillTx/>
                <a:latin typeface="Times New Roman" panose="02020603050405020304" charset="0"/>
                <a:ea typeface="宋体" pitchFamily="2" charset="-122"/>
              </a:rPr>
              <a:t>溶液中</a:t>
            </a:r>
            <a:r>
              <a:rPr lang="en-US" altLang="zh-CN" sz="2000">
                <a:solidFill>
                  <a:schemeClr val="tx1"/>
                </a:solidFill>
                <a:uFillTx/>
                <a:latin typeface="Times New Roman" panose="02020603050405020304" charset="0"/>
                <a:ea typeface="宋体" pitchFamily="2" charset="-122"/>
              </a:rPr>
              <a:t>ClO</a:t>
            </a:r>
            <a:r>
              <a:rPr lang="zh-CN" altLang="en-US" sz="2000" baseline="30000">
                <a:solidFill>
                  <a:schemeClr val="tx1"/>
                </a:solidFill>
                <a:uFillTx/>
                <a:latin typeface="Times New Roman" panose="02020603050405020304" charset="0"/>
                <a:ea typeface="宋体" pitchFamily="2" charset="-122"/>
              </a:rPr>
              <a:t>－</a:t>
            </a:r>
            <a:r>
              <a:rPr lang="zh-CN" altLang="en-US" sz="2000">
                <a:solidFill>
                  <a:schemeClr val="tx1"/>
                </a:solidFill>
                <a:uFillTx/>
                <a:latin typeface="Times New Roman" panose="02020603050405020304" charset="0"/>
                <a:ea typeface="宋体" pitchFamily="2" charset="-122"/>
              </a:rPr>
              <a:t>的数目小于</a:t>
            </a:r>
            <a:r>
              <a:rPr lang="en-US" altLang="zh-CN" sz="2000">
                <a:solidFill>
                  <a:schemeClr val="tx1"/>
                </a:solidFill>
                <a:uFillTx/>
                <a:latin typeface="Times New Roman" panose="02020603050405020304" charset="0"/>
                <a:ea typeface="宋体" pitchFamily="2" charset="-122"/>
              </a:rPr>
              <a:t>0.1 </a:t>
            </a:r>
            <a:r>
              <a:rPr lang="en-US" altLang="zh-CN" sz="2000" i="1">
                <a:solidFill>
                  <a:schemeClr val="tx1"/>
                </a:solidFill>
                <a:uFillTx/>
                <a:latin typeface="Times New Roman" panose="02020603050405020304" charset="0"/>
                <a:ea typeface="宋体" pitchFamily="2" charset="-122"/>
              </a:rPr>
              <a:t>N</a:t>
            </a:r>
            <a:r>
              <a:rPr lang="en-US" altLang="zh-CN" sz="2000" baseline="-25000">
                <a:solidFill>
                  <a:schemeClr val="tx1"/>
                </a:solidFill>
                <a:uFillTx/>
                <a:latin typeface="Times New Roman" panose="02020603050405020304" charset="0"/>
                <a:ea typeface="宋体" pitchFamily="2" charset="-122"/>
              </a:rPr>
              <a:t>A</a:t>
            </a:r>
            <a:endParaRPr lang="en-US" altLang="zh-CN" sz="2000" baseline="-25000">
              <a:solidFill>
                <a:schemeClr val="tx1"/>
              </a:solidFill>
              <a:uFillTx/>
              <a:latin typeface="Times New Roman" panose="02020603050405020304" charset="0"/>
              <a:ea typeface="宋体" pitchFamily="2" charset="-122"/>
            </a:endParaRPr>
          </a:p>
        </p:txBody>
      </p:sp>
      <p:sp>
        <p:nvSpPr>
          <p:cNvPr id="10" name="文本框 9"/>
          <p:cNvSpPr txBox="1"/>
          <p:nvPr>
            <p:custDataLst>
              <p:tags r:id="rId3"/>
            </p:custDataLst>
          </p:nvPr>
        </p:nvSpPr>
        <p:spPr>
          <a:xfrm>
            <a:off x="822325" y="4045585"/>
            <a:ext cx="9222105" cy="398780"/>
          </a:xfrm>
          <a:prstGeom prst="rect">
            <a:avLst/>
          </a:prstGeom>
        </p:spPr>
        <p:txBody>
          <a:bodyPr wrap="square">
            <a:spAutoFit/>
          </a:bodyPr>
          <a:lstStyle/>
          <a:p>
            <a:pPr marL="0" indent="0" algn="just" defTabSz="266700">
              <a:spcBef>
                <a:spcPct val="0"/>
              </a:spcBef>
              <a:spcAft>
                <a:spcPct val="0"/>
              </a:spcAft>
            </a:pPr>
            <a:r>
              <a:rPr lang="en-US" altLang="zh-CN" sz="2000">
                <a:latin typeface="Times New Roman" panose="02020603050405020304"/>
                <a:ea typeface="Times New Roman" panose="02020603050405020304"/>
              </a:rPr>
              <a:t>(24</a:t>
            </a:r>
            <a:r>
              <a:rPr lang="zh-CN" altLang="en-US" sz="2000">
                <a:latin typeface="Times New Roman" panose="02020603050405020304"/>
                <a:ea typeface="Times New Roman" panose="02020603050405020304"/>
              </a:rPr>
              <a:t>年海南节选</a:t>
            </a:r>
            <a:r>
              <a:rPr lang="en-US" altLang="zh-CN" sz="2000">
                <a:latin typeface="Times New Roman" panose="02020603050405020304"/>
                <a:ea typeface="Times New Roman" panose="02020603050405020304"/>
              </a:rPr>
              <a:t>)1 mol Cl</a:t>
            </a:r>
            <a:r>
              <a:rPr lang="en-US" altLang="zh-CN" sz="2000" baseline="-25000">
                <a:latin typeface="Times New Roman" panose="02020603050405020304"/>
                <a:ea typeface="Times New Roman" panose="02020603050405020304"/>
              </a:rPr>
              <a:t>2</a:t>
            </a:r>
            <a:r>
              <a:rPr lang="zh-CN" altLang="en-US" sz="2000">
                <a:latin typeface="Times New Roman" panose="02020603050405020304"/>
                <a:ea typeface="Times New Roman" panose="02020603050405020304"/>
              </a:rPr>
              <a:t>与足量</a:t>
            </a:r>
            <a:r>
              <a:rPr lang="en-US" altLang="zh-CN" sz="2000">
                <a:latin typeface="Times New Roman" panose="02020603050405020304"/>
                <a:ea typeface="Times New Roman" panose="02020603050405020304"/>
              </a:rPr>
              <a:t>CH</a:t>
            </a:r>
            <a:r>
              <a:rPr lang="en-US" altLang="zh-CN" sz="2000" baseline="-25000">
                <a:latin typeface="Times New Roman" panose="02020603050405020304"/>
                <a:ea typeface="Times New Roman" panose="02020603050405020304"/>
              </a:rPr>
              <a:t>4</a:t>
            </a:r>
            <a:r>
              <a:rPr lang="zh-CN" altLang="en-US" sz="2000">
                <a:latin typeface="Times New Roman" panose="02020603050405020304"/>
                <a:ea typeface="Times New Roman" panose="02020603050405020304"/>
              </a:rPr>
              <a:t>发生取代反应生成</a:t>
            </a:r>
            <a:r>
              <a:rPr lang="en-US" altLang="zh-CN" sz="2000">
                <a:latin typeface="Times New Roman" panose="02020603050405020304"/>
                <a:ea typeface="Times New Roman" panose="02020603050405020304"/>
              </a:rPr>
              <a:t>HCl</a:t>
            </a:r>
            <a:r>
              <a:rPr lang="zh-CN" altLang="en-US" sz="2000">
                <a:latin typeface="Times New Roman" panose="02020603050405020304"/>
                <a:ea typeface="Times New Roman" panose="02020603050405020304"/>
              </a:rPr>
              <a:t>分子的数目为</a:t>
            </a:r>
            <a:r>
              <a:rPr lang="en-US" altLang="zh-CN" sz="2000">
                <a:latin typeface="Times New Roman" panose="02020603050405020304"/>
                <a:ea typeface="Times New Roman" panose="02020603050405020304"/>
              </a:rPr>
              <a:t>2 </a:t>
            </a:r>
            <a:r>
              <a:rPr lang="en-US" altLang="zh-CN" sz="2000" i="1">
                <a:latin typeface="Times New Roman" panose="02020603050405020304"/>
                <a:ea typeface="Times New Roman" panose="02020603050405020304"/>
              </a:rPr>
              <a:t>N</a:t>
            </a:r>
            <a:r>
              <a:rPr lang="en-US" altLang="zh-CN" sz="2000" baseline="-25000">
                <a:latin typeface="Times New Roman" panose="02020603050405020304"/>
                <a:ea typeface="Times New Roman" panose="02020603050405020304"/>
              </a:rPr>
              <a:t>A</a:t>
            </a:r>
            <a:endParaRPr lang="en-US" altLang="zh-CN" sz="2000" baseline="-25000">
              <a:latin typeface="Times New Roman" panose="02020603050405020304"/>
              <a:ea typeface="Times New Roman" panose="02020603050405020304"/>
            </a:endParaRPr>
          </a:p>
        </p:txBody>
      </p:sp>
      <p:sp>
        <p:nvSpPr>
          <p:cNvPr id="11" name="文本框 10"/>
          <p:cNvSpPr txBox="1"/>
          <p:nvPr>
            <p:custDataLst>
              <p:tags r:id="rId4"/>
            </p:custDataLst>
          </p:nvPr>
        </p:nvSpPr>
        <p:spPr>
          <a:xfrm>
            <a:off x="822325" y="4605655"/>
            <a:ext cx="10328275" cy="1322070"/>
          </a:xfrm>
          <a:prstGeom prst="rect">
            <a:avLst/>
          </a:prstGeom>
        </p:spPr>
        <p:txBody>
          <a:bodyPr wrap="square">
            <a:spAutoFit/>
          </a:bodyPr>
          <a:lstStyle/>
          <a:p>
            <a:pPr marL="0" indent="0" algn="just" defTabSz="266700">
              <a:spcBef>
                <a:spcPct val="0"/>
              </a:spcBef>
              <a:spcAft>
                <a:spcPct val="0"/>
              </a:spcAft>
            </a:pPr>
            <a:r>
              <a:rPr lang="zh-CN" altLang="en-US" sz="2000">
                <a:solidFill>
                  <a:srgbClr val="FF0000"/>
                </a:solidFill>
                <a:uFillTx/>
                <a:latin typeface="Times New Roman" panose="02020603050405020304" charset="0"/>
                <a:ea typeface="宋体" pitchFamily="2" charset="-122"/>
                <a:sym typeface="+mn-ea"/>
              </a:rPr>
              <a:t>【答案】</a:t>
            </a:r>
            <a:r>
              <a:rPr lang="zh-CN" altLang="en-US" sz="2000">
                <a:solidFill>
                  <a:srgbClr val="FF0000"/>
                </a:solidFill>
                <a:uFillTx/>
                <a:latin typeface="Times New Roman" panose="02020603050405020304" charset="0"/>
                <a:ea typeface="宋体" pitchFamily="2" charset="-122"/>
              </a:rPr>
              <a:t>错误</a:t>
            </a:r>
            <a:endParaRPr lang="zh-CN" altLang="en-US" sz="2000">
              <a:solidFill>
                <a:srgbClr val="FF0000"/>
              </a:solidFill>
              <a:uFillTx/>
              <a:latin typeface="Times New Roman" panose="02020603050405020304" charset="0"/>
              <a:ea typeface="宋体" pitchFamily="2" charset="-122"/>
            </a:endParaRPr>
          </a:p>
          <a:p>
            <a:pPr marL="0" indent="0" algn="just" defTabSz="266700">
              <a:spcBef>
                <a:spcPct val="0"/>
              </a:spcBef>
              <a:spcAft>
                <a:spcPct val="0"/>
              </a:spcAft>
            </a:pPr>
            <a:r>
              <a:rPr lang="zh-CN" altLang="en-US" sz="2000">
                <a:solidFill>
                  <a:srgbClr val="FF0000"/>
                </a:solidFill>
                <a:uFillTx/>
                <a:latin typeface="Times New Roman" panose="02020603050405020304" charset="0"/>
                <a:ea typeface="宋体" pitchFamily="2" charset="-122"/>
              </a:rPr>
              <a:t>【解析】</a:t>
            </a:r>
            <a:endParaRPr lang="zh-CN" altLang="en-US" sz="2000">
              <a:solidFill>
                <a:srgbClr val="FF0000"/>
              </a:solidFill>
              <a:uFillTx/>
              <a:latin typeface="Times New Roman" panose="02020603050405020304" charset="0"/>
              <a:ea typeface="宋体" pitchFamily="2" charset="-122"/>
            </a:endParaRPr>
          </a:p>
          <a:p>
            <a:pPr marL="0" indent="0" algn="just" defTabSz="266700">
              <a:spcBef>
                <a:spcPct val="0"/>
              </a:spcBef>
              <a:spcAft>
                <a:spcPct val="0"/>
              </a:spcAft>
            </a:pPr>
            <a:r>
              <a:rPr lang="zh-CN" altLang="en-US" sz="2000">
                <a:latin typeface="宋体" pitchFamily="2" charset="-122"/>
                <a:ea typeface="宋体" pitchFamily="2" charset="-122"/>
                <a:sym typeface="+mn-ea"/>
              </a:rPr>
              <a:t>甲烷与氯气发生取代反应为连锁反应，同时得到四种氯代产物和</a:t>
            </a:r>
            <a:r>
              <a:rPr lang="en-US" altLang="zh-CN" sz="2000">
                <a:latin typeface="Times New Roman" panose="02020603050405020304"/>
                <a:ea typeface="宋体" pitchFamily="2" charset="-122"/>
                <a:sym typeface="+mn-ea"/>
              </a:rPr>
              <a:t>HCl</a:t>
            </a:r>
            <a:r>
              <a:rPr lang="zh-CN" altLang="en-US" sz="2000">
                <a:latin typeface="宋体" pitchFamily="2" charset="-122"/>
                <a:ea typeface="宋体" pitchFamily="2" charset="-122"/>
                <a:sym typeface="+mn-ea"/>
              </a:rPr>
              <a:t>，结合氯原子守恒，可知</a:t>
            </a:r>
            <a:r>
              <a:rPr lang="en-US" altLang="zh-CN" sz="2000">
                <a:latin typeface="Times New Roman" panose="02020603050405020304"/>
                <a:ea typeface="Times New Roman" panose="02020603050405020304"/>
                <a:sym typeface="+mn-ea"/>
              </a:rPr>
              <a:t>1 mol Cl</a:t>
            </a:r>
            <a:r>
              <a:rPr lang="en-US" altLang="zh-CN" sz="2000" baseline="-25000">
                <a:latin typeface="Times New Roman" panose="02020603050405020304"/>
                <a:ea typeface="Times New Roman" panose="02020603050405020304"/>
                <a:sym typeface="+mn-ea"/>
              </a:rPr>
              <a:t>2</a:t>
            </a:r>
            <a:r>
              <a:rPr lang="zh-CN" altLang="en-US" sz="2000">
                <a:latin typeface="宋体" pitchFamily="2" charset="-122"/>
                <a:ea typeface="宋体" pitchFamily="2" charset="-122"/>
                <a:sym typeface="+mn-ea"/>
              </a:rPr>
              <a:t>与足量</a:t>
            </a:r>
            <a:r>
              <a:rPr lang="en-US" altLang="zh-CN" sz="2000">
                <a:latin typeface="Times New Roman" panose="02020603050405020304"/>
                <a:ea typeface="Times New Roman" panose="02020603050405020304"/>
                <a:sym typeface="+mn-ea"/>
              </a:rPr>
              <a:t>CH</a:t>
            </a:r>
            <a:r>
              <a:rPr lang="en-US" altLang="zh-CN" sz="2000" baseline="-25000">
                <a:latin typeface="Times New Roman" panose="02020603050405020304"/>
                <a:ea typeface="Times New Roman" panose="02020603050405020304"/>
                <a:sym typeface="+mn-ea"/>
              </a:rPr>
              <a:t>4</a:t>
            </a:r>
            <a:r>
              <a:rPr lang="zh-CN" altLang="en-US" sz="2000">
                <a:latin typeface="宋体" pitchFamily="2" charset="-122"/>
                <a:ea typeface="宋体" pitchFamily="2" charset="-122"/>
                <a:sym typeface="+mn-ea"/>
              </a:rPr>
              <a:t>发生取代反应生成</a:t>
            </a:r>
            <a:r>
              <a:rPr lang="en-US" altLang="zh-CN" sz="2000">
                <a:latin typeface="Times New Roman" panose="02020603050405020304"/>
                <a:ea typeface="宋体" pitchFamily="2" charset="-122"/>
                <a:sym typeface="+mn-ea"/>
              </a:rPr>
              <a:t>HCl</a:t>
            </a:r>
            <a:r>
              <a:rPr lang="zh-CN" altLang="en-US" sz="2000">
                <a:latin typeface="宋体" pitchFamily="2" charset="-122"/>
                <a:ea typeface="宋体" pitchFamily="2" charset="-122"/>
                <a:sym typeface="+mn-ea"/>
              </a:rPr>
              <a:t>分子的数目为</a:t>
            </a:r>
            <a:r>
              <a:rPr lang="en-US" altLang="zh-CN" sz="2000" i="1">
                <a:latin typeface="Times New Roman" panose="02020603050405020304"/>
                <a:ea typeface="Times New Roman" panose="02020603050405020304"/>
                <a:sym typeface="+mn-ea"/>
              </a:rPr>
              <a:t>N</a:t>
            </a:r>
            <a:r>
              <a:rPr lang="en-US" altLang="zh-CN" sz="2000" baseline="-25000">
                <a:latin typeface="Times New Roman" panose="02020603050405020304"/>
                <a:ea typeface="Times New Roman" panose="02020603050405020304"/>
                <a:sym typeface="+mn-ea"/>
              </a:rPr>
              <a:t>A</a:t>
            </a:r>
            <a:endParaRPr lang="en-US" altLang="zh-CN" sz="2000" baseline="-25000">
              <a:solidFill>
                <a:schemeClr val="tx1"/>
              </a:solidFill>
              <a:uFillTx/>
              <a:latin typeface="Times New Roman" panose="02020603050405020304" charset="0"/>
              <a:ea typeface="宋体" pitchFamily="2"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latin typeface="Times New Roman" panose="02020603050405020304" charset="0"/>
                <a:cs typeface="Times New Roman" panose="02020603050405020304" charset="0"/>
                <a:sym typeface="+mn-ea"/>
              </a:rPr>
              <a:t>3.1</a:t>
            </a:r>
            <a:r>
              <a:rPr lang="zh-CN" altLang="en-US">
                <a:latin typeface="Times New Roman" panose="02020603050405020304" charset="0"/>
                <a:cs typeface="Times New Roman" panose="02020603050405020304" charset="0"/>
                <a:sym typeface="+mn-ea"/>
              </a:rPr>
              <a:t>选择题攻略</a:t>
            </a:r>
            <a:r>
              <a:rPr lang="zh-CN" altLang="en-US" i="1">
                <a:latin typeface="宋体" pitchFamily="2" charset="-122"/>
                <a:ea typeface="宋体" pitchFamily="2" charset="-122"/>
                <a:cs typeface="Times New Roman" panose="02020603050405020304" charset="0"/>
                <a:sym typeface="+mn-ea"/>
              </a:rPr>
              <a:t>－</a:t>
            </a:r>
            <a:r>
              <a:rPr lang="en-US" altLang="zh-CN">
                <a:latin typeface="Times New Roman" panose="02020603050405020304" charset="0"/>
                <a:cs typeface="Times New Roman" panose="02020603050405020304" charset="0"/>
                <a:sym typeface="+mn-ea"/>
              </a:rPr>
              <a:t>N</a:t>
            </a:r>
            <a:r>
              <a:rPr lang="en-US" altLang="zh-CN" baseline="-25000">
                <a:latin typeface="Times New Roman" panose="02020603050405020304" charset="0"/>
                <a:cs typeface="Times New Roman" panose="02020603050405020304" charset="0"/>
                <a:sym typeface="+mn-ea"/>
              </a:rPr>
              <a:t>A</a:t>
            </a:r>
            <a:r>
              <a:rPr lang="zh-CN" altLang="en-US"/>
              <a:t>计算攻略</a:t>
            </a:r>
            <a:endParaRPr lang="zh-CN" altLang="en-US"/>
          </a:p>
        </p:txBody>
      </p:sp>
      <p:sp>
        <p:nvSpPr>
          <p:cNvPr id="3" name="内容占位符 2"/>
          <p:cNvSpPr>
            <a:spLocks noGrp="1"/>
          </p:cNvSpPr>
          <p:nvPr>
            <p:ph idx="1"/>
          </p:nvPr>
        </p:nvSpPr>
        <p:spPr>
          <a:xfrm>
            <a:off x="695960" y="1301750"/>
            <a:ext cx="10800080" cy="571500"/>
          </a:xfrm>
        </p:spPr>
        <p:txBody>
          <a:bodyPr/>
          <a:lstStyle/>
          <a:p>
            <a:r>
              <a:rPr lang="zh-CN" altLang="en-US" b="1">
                <a:solidFill>
                  <a:srgbClr val="7030A0"/>
                </a:solidFill>
                <a:latin typeface="宋体" pitchFamily="2" charset="-122"/>
                <a:ea typeface="宋体" pitchFamily="2" charset="-122"/>
              </a:rPr>
              <a:t>示例分析</a:t>
            </a:r>
            <a:endParaRPr lang="zh-CN" altLang="en-US" b="1">
              <a:solidFill>
                <a:srgbClr val="7030A0"/>
              </a:solidFill>
              <a:latin typeface="宋体" pitchFamily="2" charset="-122"/>
              <a:ea typeface="宋体" pitchFamily="2" charset="-122"/>
            </a:endParaRPr>
          </a:p>
          <a:p>
            <a:endParaRPr lang="zh-CN" altLang="en-US" b="1">
              <a:solidFill>
                <a:srgbClr val="7030A0"/>
              </a:solidFill>
              <a:latin typeface="宋体" pitchFamily="2" charset="-122"/>
              <a:ea typeface="宋体" pitchFamily="2" charset="-122"/>
            </a:endParaRPr>
          </a:p>
        </p:txBody>
      </p:sp>
      <p:sp>
        <p:nvSpPr>
          <p:cNvPr id="5" name="文本框 4"/>
          <p:cNvSpPr txBox="1"/>
          <p:nvPr>
            <p:custDataLst>
              <p:tags r:id="rId1"/>
            </p:custDataLst>
          </p:nvPr>
        </p:nvSpPr>
        <p:spPr>
          <a:xfrm>
            <a:off x="822325" y="2002155"/>
            <a:ext cx="7727315" cy="598805"/>
          </a:xfrm>
          <a:prstGeom prst="rect">
            <a:avLst/>
          </a:prstGeom>
        </p:spPr>
        <p:txBody>
          <a:bodyPr wrap="square">
            <a:spAutoFit/>
          </a:bodyPr>
          <a:lstStyle/>
          <a:p>
            <a:pPr marL="0" indent="0" algn="just" defTabSz="266700">
              <a:spcBef>
                <a:spcPct val="0"/>
              </a:spcBef>
              <a:spcAft>
                <a:spcPct val="0"/>
              </a:spcAft>
            </a:pPr>
            <a:r>
              <a:rPr lang="en-US" altLang="zh-CN" sz="2000">
                <a:latin typeface="Times New Roman" panose="02020603050405020304"/>
                <a:ea typeface="Times New Roman" panose="02020603050405020304"/>
              </a:rPr>
              <a:t>(24</a:t>
            </a:r>
            <a:r>
              <a:rPr lang="zh-CN" altLang="en-US" sz="2000">
                <a:latin typeface="Times New Roman" panose="02020603050405020304"/>
                <a:ea typeface="Times New Roman" panose="02020603050405020304"/>
              </a:rPr>
              <a:t>年广东节选</a:t>
            </a:r>
            <a:r>
              <a:rPr lang="en-US" altLang="zh-CN" sz="2000">
                <a:latin typeface="Times New Roman" panose="02020603050405020304"/>
                <a:ea typeface="Times New Roman" panose="02020603050405020304"/>
              </a:rPr>
              <a:t>)</a:t>
            </a:r>
            <a:r>
              <a:rPr lang="en-US" altLang="zh-CN" sz="2000">
                <a:latin typeface="Times New Roman" panose="02020603050405020304"/>
                <a:ea typeface="Times New Roman" panose="02020603050405020304"/>
                <a:sym typeface="+mn-ea"/>
              </a:rPr>
              <a:t>Na</a:t>
            </a:r>
            <a:r>
              <a:rPr lang="zh-CN" altLang="en-US" sz="2000">
                <a:latin typeface="宋体" pitchFamily="2" charset="-122"/>
                <a:ea typeface="宋体" pitchFamily="2" charset="-122"/>
                <a:sym typeface="+mn-ea"/>
              </a:rPr>
              <a:t>与</a:t>
            </a:r>
            <a:r>
              <a:rPr lang="en-US" altLang="zh-CN" sz="2000">
                <a:latin typeface="Times New Roman" panose="02020603050405020304"/>
                <a:ea typeface="Times New Roman" panose="02020603050405020304"/>
                <a:sym typeface="+mn-ea"/>
              </a:rPr>
              <a:t>H</a:t>
            </a:r>
            <a:r>
              <a:rPr lang="en-US" altLang="zh-CN" sz="2000" baseline="-25000">
                <a:latin typeface="Times New Roman" panose="02020603050405020304"/>
                <a:ea typeface="Times New Roman" panose="02020603050405020304"/>
                <a:sym typeface="+mn-ea"/>
              </a:rPr>
              <a:t>2</a:t>
            </a:r>
            <a:r>
              <a:rPr lang="en-US" altLang="zh-CN" sz="2000">
                <a:latin typeface="Times New Roman" panose="02020603050405020304"/>
                <a:ea typeface="Times New Roman" panose="02020603050405020304"/>
                <a:sym typeface="+mn-ea"/>
              </a:rPr>
              <a:t>O</a:t>
            </a:r>
            <a:r>
              <a:rPr lang="zh-CN" altLang="en-US" sz="2000">
                <a:latin typeface="宋体" pitchFamily="2" charset="-122"/>
                <a:ea typeface="宋体" pitchFamily="2" charset="-122"/>
                <a:sym typeface="+mn-ea"/>
              </a:rPr>
              <a:t>反应生成</a:t>
            </a:r>
            <a:r>
              <a:rPr lang="en-US" altLang="zh-CN" sz="2000">
                <a:latin typeface="Times New Roman" panose="02020603050405020304"/>
                <a:ea typeface="Times New Roman" panose="02020603050405020304"/>
                <a:sym typeface="+mn-ea"/>
              </a:rPr>
              <a:t>11.2 L H</a:t>
            </a:r>
            <a:r>
              <a:rPr lang="en-US" altLang="zh-CN" sz="2000" baseline="-25000">
                <a:latin typeface="Times New Roman" panose="02020603050405020304"/>
                <a:ea typeface="Times New Roman" panose="02020603050405020304"/>
                <a:sym typeface="+mn-ea"/>
              </a:rPr>
              <a:t>2</a:t>
            </a:r>
            <a:r>
              <a:rPr lang="zh-CN" altLang="en-US" sz="2000">
                <a:latin typeface="宋体" pitchFamily="2" charset="-122"/>
                <a:ea typeface="宋体" pitchFamily="2" charset="-122"/>
                <a:sym typeface="+mn-ea"/>
              </a:rPr>
              <a:t>，转移电子数目为</a:t>
            </a:r>
            <a:r>
              <a:rPr lang="en-US" altLang="zh-CN" sz="2000" i="1">
                <a:latin typeface="Times New Roman" panose="02020603050405020304"/>
                <a:ea typeface="Times New Roman" panose="02020603050405020304"/>
                <a:sym typeface="+mn-ea"/>
              </a:rPr>
              <a:t>N</a:t>
            </a:r>
            <a:r>
              <a:rPr lang="en-US" altLang="zh-CN" sz="2000" baseline="-25000">
                <a:latin typeface="Times New Roman" panose="02020603050405020304"/>
                <a:ea typeface="Times New Roman" panose="02020603050405020304"/>
                <a:sym typeface="+mn-ea"/>
              </a:rPr>
              <a:t>A</a:t>
            </a:r>
            <a:endParaRPr lang="en-US" altLang="zh-CN" sz="2000" baseline="-25000">
              <a:latin typeface="Times New Roman" panose="02020603050405020304"/>
              <a:ea typeface="Times New Roman" panose="02020603050405020304"/>
            </a:endParaRPr>
          </a:p>
          <a:p>
            <a:pPr marL="0" indent="0" algn="just" defTabSz="266700">
              <a:spcBef>
                <a:spcPct val="0"/>
              </a:spcBef>
              <a:spcAft>
                <a:spcPct val="0"/>
              </a:spcAft>
            </a:pPr>
            <a:endParaRPr lang="en-US" altLang="zh-CN" sz="2000" baseline="-25000">
              <a:latin typeface="Times New Roman" panose="02020603050405020304"/>
              <a:ea typeface="Times New Roman" panose="02020603050405020304"/>
            </a:endParaRPr>
          </a:p>
        </p:txBody>
      </p:sp>
      <p:sp>
        <p:nvSpPr>
          <p:cNvPr id="9" name="文本框 8"/>
          <p:cNvSpPr txBox="1"/>
          <p:nvPr>
            <p:custDataLst>
              <p:tags r:id="rId2"/>
            </p:custDataLst>
          </p:nvPr>
        </p:nvSpPr>
        <p:spPr>
          <a:xfrm>
            <a:off x="822325" y="2562225"/>
            <a:ext cx="10328275" cy="1322070"/>
          </a:xfrm>
          <a:prstGeom prst="rect">
            <a:avLst/>
          </a:prstGeom>
        </p:spPr>
        <p:txBody>
          <a:bodyPr wrap="square">
            <a:spAutoFit/>
          </a:bodyPr>
          <a:lstStyle/>
          <a:p>
            <a:pPr marL="0" indent="0" algn="just" defTabSz="266700">
              <a:spcBef>
                <a:spcPct val="0"/>
              </a:spcBef>
              <a:spcAft>
                <a:spcPct val="0"/>
              </a:spcAft>
            </a:pPr>
            <a:r>
              <a:rPr lang="zh-CN" altLang="en-US" sz="2000">
                <a:solidFill>
                  <a:srgbClr val="FF0000"/>
                </a:solidFill>
                <a:uFillTx/>
                <a:latin typeface="Times New Roman" panose="02020603050405020304" charset="0"/>
                <a:ea typeface="宋体" pitchFamily="2" charset="-122"/>
                <a:sym typeface="+mn-ea"/>
              </a:rPr>
              <a:t>【答案】</a:t>
            </a:r>
            <a:r>
              <a:rPr lang="zh-CN" altLang="en-US" sz="2000">
                <a:solidFill>
                  <a:srgbClr val="FF0000"/>
                </a:solidFill>
                <a:uFillTx/>
                <a:latin typeface="Times New Roman" panose="02020603050405020304" charset="0"/>
                <a:ea typeface="宋体" pitchFamily="2" charset="-122"/>
              </a:rPr>
              <a:t>错误</a:t>
            </a:r>
            <a:endParaRPr lang="zh-CN" altLang="en-US" sz="2000">
              <a:solidFill>
                <a:srgbClr val="FF0000"/>
              </a:solidFill>
              <a:uFillTx/>
              <a:latin typeface="Times New Roman" panose="02020603050405020304" charset="0"/>
              <a:ea typeface="宋体" pitchFamily="2" charset="-122"/>
            </a:endParaRPr>
          </a:p>
          <a:p>
            <a:pPr marL="0" indent="0" algn="just" defTabSz="266700">
              <a:spcBef>
                <a:spcPct val="0"/>
              </a:spcBef>
              <a:spcAft>
                <a:spcPct val="0"/>
              </a:spcAft>
            </a:pPr>
            <a:r>
              <a:rPr lang="zh-CN" altLang="en-US" sz="2000">
                <a:solidFill>
                  <a:srgbClr val="FF0000"/>
                </a:solidFill>
                <a:uFillTx/>
                <a:latin typeface="Times New Roman" panose="02020603050405020304" charset="0"/>
                <a:ea typeface="宋体" pitchFamily="2" charset="-122"/>
              </a:rPr>
              <a:t>【解析】</a:t>
            </a:r>
            <a:endParaRPr lang="zh-CN" altLang="en-US" sz="2000">
              <a:solidFill>
                <a:srgbClr val="FF0000"/>
              </a:solidFill>
              <a:uFillTx/>
              <a:latin typeface="Times New Roman" panose="02020603050405020304" charset="0"/>
              <a:ea typeface="宋体" pitchFamily="2" charset="-122"/>
            </a:endParaRPr>
          </a:p>
          <a:p>
            <a:pPr marL="0" indent="0" algn="just" defTabSz="266700">
              <a:spcBef>
                <a:spcPct val="0"/>
              </a:spcBef>
              <a:spcAft>
                <a:spcPct val="0"/>
              </a:spcAft>
            </a:pPr>
            <a:r>
              <a:rPr lang="en-US" altLang="zh-CN" sz="2000">
                <a:latin typeface="Times New Roman" panose="02020603050405020304"/>
                <a:ea typeface="宋体" pitchFamily="2" charset="-122"/>
                <a:sym typeface="+mn-ea"/>
              </a:rPr>
              <a:t>Na</a:t>
            </a:r>
            <a:r>
              <a:rPr lang="zh-CN" altLang="en-US" sz="2000">
                <a:latin typeface="宋体" pitchFamily="2" charset="-122"/>
                <a:ea typeface="宋体" pitchFamily="2" charset="-122"/>
                <a:sym typeface="+mn-ea"/>
              </a:rPr>
              <a:t>与</a:t>
            </a:r>
            <a:r>
              <a:rPr lang="en-US" altLang="zh-CN" sz="2000">
                <a:latin typeface="Times New Roman" panose="02020603050405020304"/>
                <a:ea typeface="宋体" pitchFamily="2" charset="-122"/>
                <a:sym typeface="+mn-ea"/>
              </a:rPr>
              <a:t>H</a:t>
            </a:r>
            <a:r>
              <a:rPr lang="en-US" altLang="zh-CN" sz="2000" baseline="-25000">
                <a:latin typeface="Times New Roman" panose="02020603050405020304"/>
                <a:ea typeface="宋体" pitchFamily="2" charset="-122"/>
                <a:sym typeface="+mn-ea"/>
              </a:rPr>
              <a:t>2</a:t>
            </a:r>
            <a:r>
              <a:rPr lang="en-US" altLang="zh-CN" sz="2000">
                <a:latin typeface="Times New Roman" panose="02020603050405020304"/>
                <a:ea typeface="宋体" pitchFamily="2" charset="-122"/>
                <a:sym typeface="+mn-ea"/>
              </a:rPr>
              <a:t>O</a:t>
            </a:r>
            <a:r>
              <a:rPr lang="zh-CN" altLang="en-US" sz="2000">
                <a:latin typeface="宋体" pitchFamily="2" charset="-122"/>
                <a:ea typeface="宋体" pitchFamily="2" charset="-122"/>
                <a:sym typeface="+mn-ea"/>
              </a:rPr>
              <a:t>反应生成</a:t>
            </a:r>
            <a:r>
              <a:rPr lang="en-US" altLang="zh-CN" sz="2000">
                <a:latin typeface="Times New Roman" panose="02020603050405020304"/>
                <a:ea typeface="宋体" pitchFamily="2" charset="-122"/>
                <a:sym typeface="+mn-ea"/>
              </a:rPr>
              <a:t>11.2 LH</a:t>
            </a:r>
            <a:r>
              <a:rPr lang="en-US" altLang="zh-CN" sz="2000" baseline="-25000">
                <a:latin typeface="Times New Roman" panose="02020603050405020304"/>
                <a:ea typeface="宋体" pitchFamily="2" charset="-122"/>
                <a:sym typeface="+mn-ea"/>
              </a:rPr>
              <a:t>2</a:t>
            </a:r>
            <a:r>
              <a:rPr lang="zh-CN" altLang="en-US" sz="2000">
                <a:latin typeface="宋体" pitchFamily="2" charset="-122"/>
                <a:ea typeface="宋体" pitchFamily="2" charset="-122"/>
                <a:sym typeface="+mn-ea"/>
              </a:rPr>
              <a:t>，由于未给出气体所处的状态，无法求出生成气体的物质的量，也无法得出转移电子数目</a:t>
            </a:r>
            <a:endParaRPr lang="en-US" altLang="zh-CN" sz="2000" baseline="-25000">
              <a:solidFill>
                <a:schemeClr val="tx1"/>
              </a:solidFill>
              <a:uFillTx/>
              <a:latin typeface="Times New Roman" panose="02020603050405020304" charset="0"/>
              <a:ea typeface="宋体" pitchFamily="2" charset="-122"/>
            </a:endParaRPr>
          </a:p>
        </p:txBody>
      </p:sp>
      <p:sp>
        <p:nvSpPr>
          <p:cNvPr id="10" name="文本框 9"/>
          <p:cNvSpPr txBox="1"/>
          <p:nvPr>
            <p:custDataLst>
              <p:tags r:id="rId3"/>
            </p:custDataLst>
          </p:nvPr>
        </p:nvSpPr>
        <p:spPr>
          <a:xfrm>
            <a:off x="822325" y="4045585"/>
            <a:ext cx="9222105" cy="398780"/>
          </a:xfrm>
          <a:prstGeom prst="rect">
            <a:avLst/>
          </a:prstGeom>
        </p:spPr>
        <p:txBody>
          <a:bodyPr wrap="square">
            <a:spAutoFit/>
          </a:bodyPr>
          <a:lstStyle/>
          <a:p>
            <a:pPr marL="0" indent="0" algn="just" defTabSz="266700">
              <a:spcBef>
                <a:spcPct val="0"/>
              </a:spcBef>
              <a:spcAft>
                <a:spcPct val="0"/>
              </a:spcAft>
            </a:pPr>
            <a:r>
              <a:rPr lang="en-US" altLang="zh-CN" sz="2000">
                <a:latin typeface="Times New Roman" panose="02020603050405020304"/>
                <a:ea typeface="Times New Roman" panose="02020603050405020304"/>
              </a:rPr>
              <a:t>(24</a:t>
            </a:r>
            <a:r>
              <a:rPr lang="zh-CN" altLang="en-US" sz="2000">
                <a:latin typeface="Times New Roman" panose="02020603050405020304"/>
                <a:ea typeface="Times New Roman" panose="02020603050405020304"/>
              </a:rPr>
              <a:t>年海南节选</a:t>
            </a:r>
            <a:r>
              <a:rPr lang="en-US" altLang="zh-CN" sz="2000">
                <a:latin typeface="Times New Roman" panose="02020603050405020304"/>
                <a:ea typeface="Times New Roman" panose="02020603050405020304"/>
              </a:rPr>
              <a:t>)</a:t>
            </a:r>
            <a:r>
              <a:rPr lang="en-US" altLang="zh-CN" sz="2000">
                <a:latin typeface="Times New Roman" panose="02020603050405020304"/>
                <a:ea typeface="Times New Roman" panose="02020603050405020304"/>
                <a:sym typeface="+mn-ea"/>
              </a:rPr>
              <a:t>1mol KO</a:t>
            </a:r>
            <a:r>
              <a:rPr lang="en-US" altLang="zh-CN" sz="2000" baseline="-25000">
                <a:latin typeface="Times New Roman" panose="02020603050405020304"/>
                <a:ea typeface="Times New Roman" panose="02020603050405020304"/>
                <a:sym typeface="+mn-ea"/>
              </a:rPr>
              <a:t>2</a:t>
            </a:r>
            <a:r>
              <a:rPr lang="zh-CN" altLang="en-US" sz="2000">
                <a:latin typeface="宋体" pitchFamily="2" charset="-122"/>
                <a:ea typeface="宋体" pitchFamily="2" charset="-122"/>
                <a:sym typeface="+mn-ea"/>
              </a:rPr>
              <a:t>晶体中离子的数目为</a:t>
            </a:r>
            <a:r>
              <a:rPr lang="en-US" altLang="zh-CN" sz="2000">
                <a:latin typeface="Times New Roman" panose="02020603050405020304"/>
                <a:ea typeface="Times New Roman" panose="02020603050405020304"/>
                <a:sym typeface="+mn-ea"/>
              </a:rPr>
              <a:t>3 </a:t>
            </a:r>
            <a:r>
              <a:rPr lang="en-US" altLang="zh-CN" sz="2000" i="1">
                <a:latin typeface="Times New Roman" panose="02020603050405020304"/>
                <a:ea typeface="Times New Roman" panose="02020603050405020304"/>
                <a:sym typeface="+mn-ea"/>
              </a:rPr>
              <a:t>N</a:t>
            </a:r>
            <a:r>
              <a:rPr lang="en-US" altLang="zh-CN" sz="2000" baseline="-25000">
                <a:latin typeface="Times New Roman" panose="02020603050405020304"/>
                <a:ea typeface="Times New Roman" panose="02020603050405020304"/>
                <a:sym typeface="+mn-ea"/>
              </a:rPr>
              <a:t>A</a:t>
            </a:r>
            <a:endParaRPr lang="en-US" altLang="zh-CN" sz="2000" baseline="-25000">
              <a:latin typeface="Times New Roman" panose="02020603050405020304"/>
              <a:ea typeface="Times New Roman" panose="02020603050405020304"/>
            </a:endParaRPr>
          </a:p>
        </p:txBody>
      </p:sp>
      <p:sp>
        <p:nvSpPr>
          <p:cNvPr id="11" name="文本框 10"/>
          <p:cNvSpPr txBox="1"/>
          <p:nvPr>
            <p:custDataLst>
              <p:tags r:id="rId4"/>
            </p:custDataLst>
          </p:nvPr>
        </p:nvSpPr>
        <p:spPr>
          <a:xfrm>
            <a:off x="822325" y="4605655"/>
            <a:ext cx="10328275" cy="1014730"/>
          </a:xfrm>
          <a:prstGeom prst="rect">
            <a:avLst/>
          </a:prstGeom>
        </p:spPr>
        <p:txBody>
          <a:bodyPr wrap="square">
            <a:spAutoFit/>
          </a:bodyPr>
          <a:lstStyle/>
          <a:p>
            <a:pPr lvl="0" algn="just" defTabSz="266700">
              <a:buClrTx/>
              <a:buSzTx/>
              <a:buFontTx/>
            </a:pPr>
            <a:r>
              <a:rPr lang="en-US" altLang="zh-CN" sz="2000">
                <a:solidFill>
                  <a:srgbClr val="FF0000"/>
                </a:solidFill>
                <a:latin typeface="Times New Roman" panose="02020603050405020304"/>
                <a:ea typeface="Times New Roman" panose="02020603050405020304"/>
                <a:sym typeface="+mn-ea"/>
              </a:rPr>
              <a:t>【答案】错误</a:t>
            </a:r>
            <a:endParaRPr lang="en-US" altLang="zh-CN" sz="2000">
              <a:solidFill>
                <a:srgbClr val="FF0000"/>
              </a:solidFill>
              <a:latin typeface="Times New Roman" panose="02020603050405020304"/>
              <a:ea typeface="Times New Roman" panose="02020603050405020304"/>
              <a:sym typeface="+mn-ea"/>
            </a:endParaRPr>
          </a:p>
          <a:p>
            <a:pPr lvl="0" algn="just" defTabSz="266700">
              <a:buClrTx/>
              <a:buSzTx/>
              <a:buFontTx/>
            </a:pPr>
            <a:r>
              <a:rPr lang="en-US" altLang="zh-CN" sz="2000">
                <a:solidFill>
                  <a:srgbClr val="FF0000"/>
                </a:solidFill>
                <a:latin typeface="Times New Roman" panose="02020603050405020304"/>
                <a:ea typeface="Times New Roman" panose="02020603050405020304"/>
                <a:sym typeface="+mn-ea"/>
              </a:rPr>
              <a:t>【解析】</a:t>
            </a:r>
            <a:endParaRPr lang="en-US" altLang="zh-CN" sz="2000">
              <a:solidFill>
                <a:srgbClr val="FF0000"/>
              </a:solidFill>
              <a:latin typeface="Times New Roman" panose="02020603050405020304"/>
              <a:ea typeface="Times New Roman" panose="02020603050405020304"/>
              <a:sym typeface="+mn-ea"/>
            </a:endParaRPr>
          </a:p>
          <a:p>
            <a:pPr lvl="0" algn="just" defTabSz="266700">
              <a:buClrTx/>
              <a:buSzTx/>
              <a:buFontTx/>
            </a:pPr>
            <a:r>
              <a:rPr lang="en-US" altLang="zh-CN" sz="2000">
                <a:latin typeface="Times New Roman" panose="02020603050405020304"/>
                <a:ea typeface="Times New Roman" panose="02020603050405020304"/>
                <a:sym typeface="+mn-ea"/>
              </a:rPr>
              <a:t>KO</a:t>
            </a:r>
            <a:r>
              <a:rPr lang="en-US" altLang="zh-CN" sz="2000" baseline="-25000">
                <a:latin typeface="Times New Roman" panose="02020603050405020304"/>
                <a:ea typeface="Times New Roman" panose="02020603050405020304"/>
                <a:sym typeface="+mn-ea"/>
              </a:rPr>
              <a:t>2</a:t>
            </a:r>
            <a:r>
              <a:rPr lang="en-US" altLang="zh-CN" sz="2000">
                <a:latin typeface="Times New Roman" panose="02020603050405020304"/>
                <a:ea typeface="Times New Roman" panose="02020603050405020304"/>
                <a:sym typeface="+mn-ea"/>
              </a:rPr>
              <a:t>晶体是由K</a:t>
            </a:r>
            <a:r>
              <a:rPr lang="en-US" altLang="zh-CN" sz="2000" baseline="30000">
                <a:latin typeface="Times New Roman" panose="02020603050405020304"/>
                <a:ea typeface="Times New Roman" panose="02020603050405020304"/>
                <a:sym typeface="+mn-ea"/>
              </a:rPr>
              <a:t>+</a:t>
            </a:r>
            <a:r>
              <a:rPr lang="en-US" altLang="zh-CN" sz="2000">
                <a:latin typeface="Times New Roman" panose="02020603050405020304"/>
                <a:ea typeface="Times New Roman" panose="02020603050405020304"/>
                <a:sym typeface="+mn-ea"/>
              </a:rPr>
              <a:t>和O</a:t>
            </a:r>
            <a:r>
              <a:rPr lang="en-US" altLang="zh-CN" sz="2000" baseline="-25000">
                <a:latin typeface="Times New Roman" panose="02020603050405020304"/>
                <a:ea typeface="Times New Roman" panose="02020603050405020304"/>
                <a:sym typeface="+mn-ea"/>
              </a:rPr>
              <a:t>2</a:t>
            </a:r>
            <a:r>
              <a:rPr lang="en-US" altLang="zh-CN" sz="2000" baseline="30000">
                <a:latin typeface="Times New Roman" panose="02020603050405020304"/>
                <a:ea typeface="Times New Roman" panose="02020603050405020304"/>
                <a:sym typeface="+mn-ea"/>
              </a:rPr>
              <a:t>－</a:t>
            </a:r>
            <a:r>
              <a:rPr lang="zh-CN" altLang="en-US" sz="2000">
                <a:latin typeface="Times New Roman" panose="02020603050405020304"/>
                <a:ea typeface="宋体" pitchFamily="2" charset="-122"/>
                <a:sym typeface="+mn-ea"/>
              </a:rPr>
              <a:t>，</a:t>
            </a:r>
            <a:r>
              <a:rPr lang="en-US" altLang="zh-CN" sz="2000">
                <a:latin typeface="Times New Roman" panose="02020603050405020304"/>
                <a:ea typeface="宋体" pitchFamily="2" charset="-122"/>
                <a:sym typeface="+mn-ea"/>
              </a:rPr>
              <a:t>1 mol</a:t>
            </a:r>
            <a:r>
              <a:rPr lang="zh-CN" altLang="en-US" sz="2000">
                <a:latin typeface="Times New Roman" panose="02020603050405020304"/>
                <a:ea typeface="宋体" pitchFamily="2" charset="-122"/>
                <a:sym typeface="+mn-ea"/>
              </a:rPr>
              <a:t>晶体中离子的数目为</a:t>
            </a:r>
            <a:r>
              <a:rPr lang="en-US" altLang="zh-CN" sz="2000">
                <a:latin typeface="Times New Roman" panose="02020603050405020304"/>
                <a:ea typeface="宋体" pitchFamily="2" charset="-122"/>
                <a:sym typeface="+mn-ea"/>
              </a:rPr>
              <a:t>2 </a:t>
            </a:r>
            <a:r>
              <a:rPr lang="en-US" altLang="zh-CN" sz="2000" i="1">
                <a:latin typeface="Times New Roman" panose="02020603050405020304"/>
                <a:ea typeface="Times New Roman" panose="02020603050405020304"/>
                <a:sym typeface="+mn-ea"/>
              </a:rPr>
              <a:t>N</a:t>
            </a:r>
            <a:r>
              <a:rPr lang="en-US" altLang="zh-CN" sz="2000" baseline="-25000">
                <a:latin typeface="Times New Roman" panose="02020603050405020304"/>
                <a:ea typeface="Times New Roman" panose="02020603050405020304"/>
                <a:sym typeface="+mn-ea"/>
              </a:rPr>
              <a:t>A</a:t>
            </a:r>
            <a:endParaRPr lang="en-US" altLang="zh-CN" sz="2000">
              <a:latin typeface="Times New Roman" panose="02020603050405020304"/>
              <a:ea typeface="宋体" pitchFamily="2" charset="-122"/>
              <a:sym typeface="+mn-ea"/>
            </a:endParaRPr>
          </a:p>
        </p:txBody>
      </p:sp>
      <p:sp>
        <p:nvSpPr>
          <p:cNvPr id="7" name="文本框 6"/>
          <p:cNvSpPr txBox="1"/>
          <p:nvPr/>
        </p:nvSpPr>
        <p:spPr>
          <a:xfrm>
            <a:off x="3556000" y="3260408"/>
            <a:ext cx="5080000" cy="250825"/>
          </a:xfrm>
          <a:prstGeom prst="rect">
            <a:avLst/>
          </a:prstGeom>
        </p:spPr>
        <p:txBody>
          <a:bodyPr>
            <a:spAutoFit/>
          </a:bodyPr>
          <a:lstStyle/>
          <a:p>
            <a:pPr marL="0" indent="0" algn="just" defTabSz="266700">
              <a:spcBef>
                <a:spcPct val="0"/>
              </a:spcBef>
              <a:spcAft>
                <a:spcPct val="0"/>
              </a:spcAft>
            </a:pPr>
            <a:endParaRPr lang="en-US" altLang="zh-CN" sz="1600" baseline="-25000">
              <a:latin typeface="Times New Roman" panose="02020603050405020304"/>
              <a:ea typeface="Times New Roman" panose="02020603050405020304"/>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latin typeface="Times New Roman" panose="02020603050405020304" charset="0"/>
                <a:cs typeface="Times New Roman" panose="02020603050405020304" charset="0"/>
                <a:sym typeface="+mn-ea"/>
              </a:rPr>
              <a:t>3.2</a:t>
            </a:r>
            <a:r>
              <a:rPr lang="zh-CN" altLang="en-US">
                <a:latin typeface="Times New Roman" panose="02020603050405020304" charset="0"/>
                <a:cs typeface="Times New Roman" panose="02020603050405020304" charset="0"/>
                <a:sym typeface="+mn-ea"/>
              </a:rPr>
              <a:t>选择题攻略</a:t>
            </a:r>
            <a:r>
              <a:rPr lang="zh-CN" altLang="en-US" i="1">
                <a:latin typeface="宋体" pitchFamily="2" charset="-122"/>
                <a:ea typeface="宋体" pitchFamily="2" charset="-122"/>
                <a:cs typeface="Times New Roman" panose="02020603050405020304" charset="0"/>
                <a:sym typeface="+mn-ea"/>
              </a:rPr>
              <a:t>－</a:t>
            </a:r>
            <a:r>
              <a:rPr lang="zh-CN" altLang="en-US">
                <a:latin typeface="Times New Roman" panose="02020603050405020304" charset="0"/>
                <a:cs typeface="Times New Roman" panose="02020603050405020304" charset="0"/>
                <a:sym typeface="+mn-ea"/>
              </a:rPr>
              <a:t>势能及机理图像分析</a:t>
            </a:r>
            <a:endParaRPr lang="zh-CN" altLang="en-US">
              <a:latin typeface="Times New Roman" panose="02020603050405020304" charset="0"/>
              <a:cs typeface="Times New Roman" panose="02020603050405020304" charset="0"/>
              <a:sym typeface="+mn-ea"/>
            </a:endParaRPr>
          </a:p>
        </p:txBody>
      </p:sp>
      <p:sp>
        <p:nvSpPr>
          <p:cNvPr id="8" name="内容占位符 7"/>
          <p:cNvSpPr>
            <a:spLocks noGrp="1"/>
          </p:cNvSpPr>
          <p:nvPr>
            <p:ph idx="1"/>
          </p:nvPr>
        </p:nvSpPr>
        <p:spPr>
          <a:xfrm>
            <a:off x="695960" y="1301750"/>
            <a:ext cx="10800080" cy="571500"/>
          </a:xfrm>
        </p:spPr>
        <p:txBody>
          <a:bodyPr/>
          <a:lstStyle/>
          <a:p>
            <a:r>
              <a:rPr lang="zh-CN" altLang="en-US" b="1">
                <a:solidFill>
                  <a:srgbClr val="7030A0"/>
                </a:solidFill>
                <a:latin typeface="宋体" pitchFamily="2" charset="-122"/>
                <a:ea typeface="宋体" pitchFamily="2" charset="-122"/>
              </a:rPr>
              <a:t>势能图像信息拆解</a:t>
            </a:r>
            <a:endParaRPr lang="zh-CN" altLang="en-US" b="1">
              <a:solidFill>
                <a:srgbClr val="7030A0"/>
              </a:solidFill>
              <a:latin typeface="宋体" pitchFamily="2" charset="-122"/>
              <a:ea typeface="宋体" pitchFamily="2" charset="-122"/>
            </a:endParaRPr>
          </a:p>
        </p:txBody>
      </p:sp>
      <p:cxnSp>
        <p:nvCxnSpPr>
          <p:cNvPr id="44" name="直接箭头连接符 43"/>
          <p:cNvCxnSpPr/>
          <p:nvPr/>
        </p:nvCxnSpPr>
        <p:spPr>
          <a:xfrm flipV="1">
            <a:off x="698500" y="1999615"/>
            <a:ext cx="0" cy="3020060"/>
          </a:xfrm>
          <a:prstGeom prst="straightConnector1">
            <a:avLst/>
          </a:prstGeom>
          <a:ln w="25400">
            <a:solidFill>
              <a:schemeClr val="accent1">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45" name="直接箭头连接符 44"/>
          <p:cNvCxnSpPr/>
          <p:nvPr/>
        </p:nvCxnSpPr>
        <p:spPr>
          <a:xfrm>
            <a:off x="695325" y="5020945"/>
            <a:ext cx="3748405" cy="0"/>
          </a:xfrm>
          <a:prstGeom prst="straightConnector1">
            <a:avLst/>
          </a:prstGeom>
          <a:ln w="25400">
            <a:solidFill>
              <a:schemeClr val="accent1">
                <a:lumMod val="75000"/>
              </a:schemeClr>
            </a:solidFill>
            <a:tailEnd type="arrow"/>
          </a:ln>
        </p:spPr>
        <p:style>
          <a:lnRef idx="2">
            <a:schemeClr val="accent1"/>
          </a:lnRef>
          <a:fillRef idx="0">
            <a:srgbClr val="FFFFFF"/>
          </a:fillRef>
          <a:effectRef idx="0">
            <a:srgbClr val="FFFFFF"/>
          </a:effectRef>
          <a:fontRef idx="minor">
            <a:schemeClr val="tx1"/>
          </a:fontRef>
        </p:style>
      </p:cxnSp>
      <p:sp>
        <p:nvSpPr>
          <p:cNvPr id="47" name="文本框 46"/>
          <p:cNvSpPr txBox="1"/>
          <p:nvPr/>
        </p:nvSpPr>
        <p:spPr>
          <a:xfrm>
            <a:off x="215900" y="3034665"/>
            <a:ext cx="459740" cy="819785"/>
          </a:xfrm>
          <a:prstGeom prst="rect">
            <a:avLst/>
          </a:prstGeom>
          <a:noFill/>
        </p:spPr>
        <p:txBody>
          <a:bodyPr vert="eaVert" wrap="square" rtlCol="0" anchor="ctr" anchorCtr="0">
            <a:spAutoFit/>
          </a:bodyPr>
          <a:lstStyle/>
          <a:p>
            <a:pPr algn="ctr"/>
            <a:r>
              <a:rPr lang="zh-CN" altLang="en-US"/>
              <a:t>势能</a:t>
            </a:r>
            <a:endParaRPr lang="zh-CN" altLang="en-US"/>
          </a:p>
        </p:txBody>
      </p:sp>
      <p:sp>
        <p:nvSpPr>
          <p:cNvPr id="49" name="任意多边形 48"/>
          <p:cNvSpPr/>
          <p:nvPr/>
        </p:nvSpPr>
        <p:spPr>
          <a:xfrm>
            <a:off x="878840" y="2748280"/>
            <a:ext cx="3232785" cy="1896110"/>
          </a:xfrm>
          <a:custGeom>
            <a:avLst/>
            <a:gdLst>
              <a:gd name="connisteX0" fmla="*/ 0 w 3232785"/>
              <a:gd name="connsiteY0" fmla="*/ 1007382 h 1896044"/>
              <a:gd name="connisteX1" fmla="*/ 610870 w 3232785"/>
              <a:gd name="connsiteY1" fmla="*/ 947692 h 1896044"/>
              <a:gd name="connisteX2" fmla="*/ 938530 w 3232785"/>
              <a:gd name="connsiteY2" fmla="*/ 396512 h 1896044"/>
              <a:gd name="connisteX3" fmla="*/ 1176655 w 3232785"/>
              <a:gd name="connsiteY3" fmla="*/ 724172 h 1896044"/>
              <a:gd name="connisteX4" fmla="*/ 1430020 w 3232785"/>
              <a:gd name="connsiteY4" fmla="*/ 24402 h 1896044"/>
              <a:gd name="connisteX5" fmla="*/ 1847215 w 3232785"/>
              <a:gd name="connsiteY5" fmla="*/ 1588407 h 1896044"/>
              <a:gd name="connisteX6" fmla="*/ 3098800 w 3232785"/>
              <a:gd name="connsiteY6" fmla="*/ 1871617 h 1896044"/>
              <a:gd name="connisteX7" fmla="*/ 3098800 w 3232785"/>
              <a:gd name="connsiteY7" fmla="*/ 1871617 h 1896044"/>
              <a:gd name="connisteX8" fmla="*/ 3232785 w 3232785"/>
              <a:gd name="connsiteY8" fmla="*/ 1886857 h 189604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3232785" h="1896044">
                <a:moveTo>
                  <a:pt x="0" y="1007382"/>
                </a:moveTo>
                <a:cubicBezTo>
                  <a:pt x="115570" y="1006747"/>
                  <a:pt x="422910" y="1069612"/>
                  <a:pt x="610870" y="947692"/>
                </a:cubicBezTo>
                <a:cubicBezTo>
                  <a:pt x="798830" y="825772"/>
                  <a:pt x="825500" y="440962"/>
                  <a:pt x="938530" y="396512"/>
                </a:cubicBezTo>
                <a:cubicBezTo>
                  <a:pt x="1051560" y="352062"/>
                  <a:pt x="1078230" y="798467"/>
                  <a:pt x="1176655" y="724172"/>
                </a:cubicBezTo>
                <a:cubicBezTo>
                  <a:pt x="1275080" y="649877"/>
                  <a:pt x="1296035" y="-148318"/>
                  <a:pt x="1430020" y="24402"/>
                </a:cubicBezTo>
                <a:cubicBezTo>
                  <a:pt x="1564005" y="197122"/>
                  <a:pt x="1513205" y="1218837"/>
                  <a:pt x="1847215" y="1588407"/>
                </a:cubicBezTo>
                <a:cubicBezTo>
                  <a:pt x="2181225" y="1957977"/>
                  <a:pt x="2848610" y="1815102"/>
                  <a:pt x="3098800" y="1871617"/>
                </a:cubicBezTo>
                <a:cubicBezTo>
                  <a:pt x="3348990" y="1928132"/>
                  <a:pt x="3072130" y="1868442"/>
                  <a:pt x="3098800" y="1871617"/>
                </a:cubicBezTo>
                <a:cubicBezTo>
                  <a:pt x="3125470" y="1874792"/>
                  <a:pt x="3206115" y="1883682"/>
                  <a:pt x="3232785" y="1886857"/>
                </a:cubicBezTo>
              </a:path>
            </a:pathLst>
          </a:custGeom>
          <a:ln w="25400">
            <a:solidFill>
              <a:schemeClr val="accent6">
                <a:lumMod val="75000"/>
              </a:schemeClr>
            </a:solidFill>
          </a:ln>
        </p:spPr>
        <p:style>
          <a:lnRef idx="3">
            <a:schemeClr val="accent1"/>
          </a:lnRef>
          <a:fillRef idx="0">
            <a:srgbClr val="FFFFFF"/>
          </a:fillRef>
          <a:effectRef idx="0">
            <a:srgbClr val="FFFFFF"/>
          </a:effectRef>
          <a:fontRef idx="minor">
            <a:schemeClr val="tx1"/>
          </a:fontRef>
        </p:style>
        <p:txBody>
          <a:bodyPr rtlCol="0" anchor="ctr"/>
          <a:lstStyle/>
          <a:p>
            <a:pPr algn="ctr"/>
            <a:endParaRPr lang="zh-CN" altLang="en-US" sz="1400" dirty="0">
              <a:solidFill>
                <a:schemeClr val="bg1"/>
              </a:solidFill>
              <a:latin typeface="黑体" panose="02010609060101010101" charset="-122"/>
              <a:ea typeface="黑体" panose="02010609060101010101" charset="-122"/>
            </a:endParaRPr>
          </a:p>
        </p:txBody>
      </p:sp>
      <p:cxnSp>
        <p:nvCxnSpPr>
          <p:cNvPr id="62" name="直接连接符 61"/>
          <p:cNvCxnSpPr/>
          <p:nvPr/>
        </p:nvCxnSpPr>
        <p:spPr>
          <a:xfrm>
            <a:off x="2032635" y="2930525"/>
            <a:ext cx="0" cy="748665"/>
          </a:xfrm>
          <a:prstGeom prst="line">
            <a:avLst/>
          </a:prstGeom>
          <a:ln w="25400">
            <a:solidFill>
              <a:schemeClr val="tx1"/>
            </a:solidFill>
            <a:prstDash val="sysDash"/>
          </a:ln>
        </p:spPr>
        <p:style>
          <a:lnRef idx="2">
            <a:schemeClr val="accent1"/>
          </a:lnRef>
          <a:fillRef idx="0">
            <a:srgbClr val="FFFFFF"/>
          </a:fillRef>
          <a:effectRef idx="0">
            <a:srgbClr val="FFFFFF"/>
          </a:effectRef>
          <a:fontRef idx="minor">
            <a:schemeClr val="tx1"/>
          </a:fontRef>
        </p:style>
      </p:cxnSp>
      <p:sp>
        <p:nvSpPr>
          <p:cNvPr id="63" name="文本框 62"/>
          <p:cNvSpPr txBox="1"/>
          <p:nvPr/>
        </p:nvSpPr>
        <p:spPr>
          <a:xfrm>
            <a:off x="1608455" y="3665220"/>
            <a:ext cx="848995" cy="317500"/>
          </a:xfrm>
          <a:prstGeom prst="rect">
            <a:avLst/>
          </a:prstGeom>
          <a:no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600" b="1">
                <a:solidFill>
                  <a:srgbClr val="FF0000"/>
                </a:solidFill>
                <a:effectLst/>
                <a:uFillTx/>
                <a:latin typeface="Times New Roman" panose="02020603050405020304" charset="0"/>
                <a:ea typeface="宋体" pitchFamily="2" charset="-122"/>
                <a:sym typeface="+mn-ea"/>
              </a:rPr>
              <a:t>中间体</a:t>
            </a:r>
            <a:endParaRPr lang="zh-CN" altLang="en-US" sz="1600" b="1">
              <a:solidFill>
                <a:srgbClr val="FF0000"/>
              </a:solidFill>
              <a:effectLst/>
              <a:uFillTx/>
              <a:latin typeface="Times New Roman" panose="02020603050405020304" charset="0"/>
              <a:ea typeface="宋体" pitchFamily="2" charset="-122"/>
              <a:sym typeface="+mn-ea"/>
            </a:endParaRPr>
          </a:p>
        </p:txBody>
      </p:sp>
      <p:cxnSp>
        <p:nvCxnSpPr>
          <p:cNvPr id="64" name="直接连接符 63"/>
          <p:cNvCxnSpPr/>
          <p:nvPr/>
        </p:nvCxnSpPr>
        <p:spPr>
          <a:xfrm>
            <a:off x="986790" y="2916555"/>
            <a:ext cx="0" cy="1137920"/>
          </a:xfrm>
          <a:prstGeom prst="line">
            <a:avLst/>
          </a:prstGeom>
          <a:ln w="25400">
            <a:solidFill>
              <a:schemeClr val="tx1"/>
            </a:solidFill>
            <a:prstDash val="sysDash"/>
          </a:ln>
        </p:spPr>
        <p:style>
          <a:lnRef idx="2">
            <a:schemeClr val="accent1"/>
          </a:lnRef>
          <a:fillRef idx="0">
            <a:srgbClr val="FFFFFF"/>
          </a:fillRef>
          <a:effectRef idx="0">
            <a:srgbClr val="FFFFFF"/>
          </a:effectRef>
          <a:fontRef idx="minor">
            <a:schemeClr val="tx1"/>
          </a:fontRef>
        </p:style>
      </p:cxnSp>
      <p:cxnSp>
        <p:nvCxnSpPr>
          <p:cNvPr id="65" name="直接连接符 64"/>
          <p:cNvCxnSpPr/>
          <p:nvPr/>
        </p:nvCxnSpPr>
        <p:spPr>
          <a:xfrm>
            <a:off x="3767455" y="2905760"/>
            <a:ext cx="0" cy="1804670"/>
          </a:xfrm>
          <a:prstGeom prst="line">
            <a:avLst/>
          </a:prstGeom>
          <a:ln w="25400">
            <a:solidFill>
              <a:schemeClr val="tx1"/>
            </a:solidFill>
            <a:prstDash val="sysDash"/>
          </a:ln>
        </p:spPr>
        <p:style>
          <a:lnRef idx="2">
            <a:schemeClr val="accent1"/>
          </a:lnRef>
          <a:fillRef idx="0">
            <a:srgbClr val="FFFFFF"/>
          </a:fillRef>
          <a:effectRef idx="0">
            <a:srgbClr val="FFFFFF"/>
          </a:effectRef>
          <a:fontRef idx="minor">
            <a:schemeClr val="tx1"/>
          </a:fontRef>
        </p:style>
      </p:cxnSp>
      <p:sp>
        <p:nvSpPr>
          <p:cNvPr id="66" name="文本框 65"/>
          <p:cNvSpPr txBox="1"/>
          <p:nvPr/>
        </p:nvSpPr>
        <p:spPr>
          <a:xfrm>
            <a:off x="911860" y="4620260"/>
            <a:ext cx="1261745" cy="337185"/>
          </a:xfrm>
          <a:prstGeom prst="rect">
            <a:avLst/>
          </a:prstGeom>
          <a:noFill/>
        </p:spPr>
        <p:txBody>
          <a:bodyPr wrap="square" rtlCol="0">
            <a:spAutoFit/>
          </a:bodyPr>
          <a:lstStyle/>
          <a:p>
            <a:pPr algn="ctr"/>
            <a:r>
              <a:rPr lang="zh-CN" altLang="en-US" sz="1600"/>
              <a:t>基元反应</a:t>
            </a:r>
            <a:r>
              <a:rPr lang="en-US" altLang="zh-CN" sz="1600"/>
              <a:t>(1)</a:t>
            </a:r>
            <a:endParaRPr lang="zh-CN" altLang="en-US" sz="1600"/>
          </a:p>
        </p:txBody>
      </p:sp>
      <p:sp>
        <p:nvSpPr>
          <p:cNvPr id="67" name="文本框 66"/>
          <p:cNvSpPr txBox="1"/>
          <p:nvPr/>
        </p:nvSpPr>
        <p:spPr>
          <a:xfrm>
            <a:off x="2284095" y="4652010"/>
            <a:ext cx="1288415" cy="337185"/>
          </a:xfrm>
          <a:prstGeom prst="rect">
            <a:avLst/>
          </a:prstGeom>
          <a:noFill/>
        </p:spPr>
        <p:txBody>
          <a:bodyPr wrap="square" rtlCol="0">
            <a:spAutoFit/>
          </a:bodyPr>
          <a:lstStyle/>
          <a:p>
            <a:pPr algn="ctr"/>
            <a:r>
              <a:rPr lang="zh-CN" altLang="en-US" sz="1600"/>
              <a:t>基元反应</a:t>
            </a:r>
            <a:r>
              <a:rPr lang="en-US" altLang="zh-CN" sz="1600"/>
              <a:t>(2)</a:t>
            </a:r>
            <a:endParaRPr lang="en-US" altLang="zh-CN" sz="1600"/>
          </a:p>
        </p:txBody>
      </p:sp>
      <p:grpSp>
        <p:nvGrpSpPr>
          <p:cNvPr id="4" name="组合 3"/>
          <p:cNvGrpSpPr/>
          <p:nvPr/>
        </p:nvGrpSpPr>
        <p:grpSpPr>
          <a:xfrm>
            <a:off x="4687570" y="4279900"/>
            <a:ext cx="5496560" cy="923290"/>
            <a:chOff x="7382" y="6740"/>
            <a:chExt cx="8656" cy="1454"/>
          </a:xfrm>
        </p:grpSpPr>
        <p:sp>
          <p:nvSpPr>
            <p:cNvPr id="19" name="左大括号 18"/>
            <p:cNvSpPr/>
            <p:nvPr/>
          </p:nvSpPr>
          <p:spPr>
            <a:xfrm>
              <a:off x="11185" y="6740"/>
              <a:ext cx="119" cy="1320"/>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20" name="文本框 19"/>
            <p:cNvSpPr txBox="1"/>
            <p:nvPr/>
          </p:nvSpPr>
          <p:spPr>
            <a:xfrm>
              <a:off x="7382" y="7031"/>
              <a:ext cx="3537" cy="580"/>
            </a:xfrm>
            <a:prstGeom prst="rect">
              <a:avLst/>
            </a:prstGeom>
            <a:noFill/>
          </p:spPr>
          <p:txBody>
            <a:bodyPr wrap="square" rtlCol="0">
              <a:spAutoFit/>
            </a:bodyPr>
            <a:lstStyle/>
            <a:p>
              <a:pPr algn="ctr"/>
              <a:r>
                <a:rPr lang="zh-CN" altLang="en-US"/>
                <a:t>图像中活化能拆解</a:t>
              </a:r>
              <a:endParaRPr lang="zh-CN" altLang="en-US"/>
            </a:p>
          </p:txBody>
        </p:sp>
        <p:sp>
          <p:nvSpPr>
            <p:cNvPr id="21" name="文本框 20"/>
            <p:cNvSpPr txBox="1"/>
            <p:nvPr/>
          </p:nvSpPr>
          <p:spPr>
            <a:xfrm>
              <a:off x="11570" y="6740"/>
              <a:ext cx="4450" cy="580"/>
            </a:xfrm>
            <a:prstGeom prst="rect">
              <a:avLst/>
            </a:prstGeom>
            <a:noFill/>
          </p:spPr>
          <p:txBody>
            <a:bodyPr wrap="square" rtlCol="0">
              <a:spAutoFit/>
            </a:bodyPr>
            <a:lstStyle/>
            <a:p>
              <a:r>
                <a:rPr lang="zh-CN" altLang="en-US"/>
                <a:t>上坡高度为正反应活化能</a:t>
              </a:r>
              <a:endParaRPr lang="zh-CN" altLang="en-US"/>
            </a:p>
          </p:txBody>
        </p:sp>
        <p:sp>
          <p:nvSpPr>
            <p:cNvPr id="22" name="文本框 21"/>
            <p:cNvSpPr txBox="1"/>
            <p:nvPr/>
          </p:nvSpPr>
          <p:spPr>
            <a:xfrm>
              <a:off x="11570" y="7614"/>
              <a:ext cx="4468" cy="580"/>
            </a:xfrm>
            <a:prstGeom prst="rect">
              <a:avLst/>
            </a:prstGeom>
            <a:noFill/>
          </p:spPr>
          <p:txBody>
            <a:bodyPr wrap="square" rtlCol="0">
              <a:spAutoFit/>
            </a:bodyPr>
            <a:lstStyle/>
            <a:p>
              <a:r>
                <a:rPr lang="zh-CN" altLang="en-US"/>
                <a:t>下坡高度为逆反应活化能</a:t>
              </a:r>
              <a:endParaRPr lang="zh-CN" altLang="en-US"/>
            </a:p>
          </p:txBody>
        </p:sp>
      </p:grpSp>
      <p:grpSp>
        <p:nvGrpSpPr>
          <p:cNvPr id="3" name="组合 2"/>
          <p:cNvGrpSpPr/>
          <p:nvPr/>
        </p:nvGrpSpPr>
        <p:grpSpPr>
          <a:xfrm>
            <a:off x="4687570" y="1910080"/>
            <a:ext cx="6746875" cy="2043430"/>
            <a:chOff x="7382" y="3008"/>
            <a:chExt cx="10625" cy="3218"/>
          </a:xfrm>
        </p:grpSpPr>
        <p:sp>
          <p:nvSpPr>
            <p:cNvPr id="14" name="文本框 13"/>
            <p:cNvSpPr txBox="1"/>
            <p:nvPr/>
          </p:nvSpPr>
          <p:spPr>
            <a:xfrm>
              <a:off x="11431" y="3008"/>
              <a:ext cx="6577" cy="1016"/>
            </a:xfrm>
            <a:prstGeom prst="rect">
              <a:avLst/>
            </a:prstGeom>
            <a:noFill/>
          </p:spPr>
          <p:txBody>
            <a:bodyPr wrap="square" rtlCol="0">
              <a:spAutoFit/>
            </a:bodyPr>
            <a:lstStyle/>
            <a:p>
              <a:r>
                <a:rPr lang="zh-CN" altLang="en-US"/>
                <a:t>不含过渡态</a:t>
              </a:r>
              <a:r>
                <a:rPr lang="zh-CN" altLang="en-US">
                  <a:ea typeface="宋体" pitchFamily="2" charset="-122"/>
                </a:rPr>
                <a:t>：</a:t>
              </a:r>
              <a:r>
                <a:rPr lang="zh-CN" altLang="en-US"/>
                <a:t>一下或者一上是一个基元反应。</a:t>
              </a:r>
              <a:endParaRPr lang="zh-CN" altLang="en-US"/>
            </a:p>
          </p:txBody>
        </p:sp>
        <p:sp>
          <p:nvSpPr>
            <p:cNvPr id="15" name="文本框 14"/>
            <p:cNvSpPr txBox="1"/>
            <p:nvPr/>
          </p:nvSpPr>
          <p:spPr>
            <a:xfrm>
              <a:off x="11421" y="4338"/>
              <a:ext cx="6587" cy="1888"/>
            </a:xfrm>
            <a:prstGeom prst="rect">
              <a:avLst/>
            </a:prstGeom>
            <a:noFill/>
          </p:spPr>
          <p:txBody>
            <a:bodyPr wrap="square" rtlCol="0">
              <a:spAutoFit/>
            </a:bodyPr>
            <a:lstStyle/>
            <a:p>
              <a:r>
                <a:rPr lang="zh-CN" altLang="en-US"/>
                <a:t>含过渡态</a:t>
              </a:r>
              <a:r>
                <a:rPr lang="zh-CN" altLang="en-US">
                  <a:ea typeface="宋体" pitchFamily="2" charset="-122"/>
                </a:rPr>
                <a:t>：</a:t>
              </a:r>
              <a:r>
                <a:rPr lang="zh-CN" altLang="en-US"/>
                <a:t>上山加下山是一个基元反应。上山高度是该基元反应活化能。上山方向不固定，大部分从左到右上，部分试题从右到左上。</a:t>
              </a:r>
              <a:endParaRPr lang="zh-CN" altLang="en-US"/>
            </a:p>
          </p:txBody>
        </p:sp>
        <p:sp>
          <p:nvSpPr>
            <p:cNvPr id="16" name="文本框 15"/>
            <p:cNvSpPr txBox="1"/>
            <p:nvPr/>
          </p:nvSpPr>
          <p:spPr>
            <a:xfrm>
              <a:off x="7382" y="4361"/>
              <a:ext cx="3537" cy="580"/>
            </a:xfrm>
            <a:prstGeom prst="rect">
              <a:avLst/>
            </a:prstGeom>
            <a:noFill/>
          </p:spPr>
          <p:txBody>
            <a:bodyPr wrap="square" rtlCol="0">
              <a:spAutoFit/>
            </a:bodyPr>
            <a:lstStyle/>
            <a:p>
              <a:pPr algn="ctr"/>
              <a:r>
                <a:rPr lang="zh-CN" altLang="en-US"/>
                <a:t>图像中基元反应拆解</a:t>
              </a:r>
              <a:endParaRPr lang="zh-CN" altLang="en-US"/>
            </a:p>
          </p:txBody>
        </p:sp>
        <p:sp>
          <p:nvSpPr>
            <p:cNvPr id="23" name="左大括号 22"/>
            <p:cNvSpPr/>
            <p:nvPr/>
          </p:nvSpPr>
          <p:spPr>
            <a:xfrm>
              <a:off x="11049" y="3149"/>
              <a:ext cx="382" cy="2970"/>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left)">
                                      <p:cBhvr>
                                        <p:cTn id="15" dur="500"/>
                                        <p:tgtEl>
                                          <p:spTgt spid="45"/>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3000" fill="hold">
                                          <p:stCondLst>
                                            <p:cond delay="0"/>
                                          </p:stCondLst>
                                        </p:cTn>
                                        <p:tgtEl>
                                          <p:spTgt spid="49"/>
                                        </p:tgtEl>
                                        <p:attrNameLst>
                                          <p:attrName>style.visibility</p:attrName>
                                        </p:attrNameLst>
                                      </p:cBhvr>
                                      <p:to>
                                        <p:strVal val="visible"/>
                                      </p:to>
                                    </p:set>
                                    <p:animEffect transition="in" filter="wipe(left)">
                                      <p:cBhvr>
                                        <p:cTn id="19" dur="30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up)">
                                      <p:cBhvr>
                                        <p:cTn id="24" dur="500"/>
                                        <p:tgtEl>
                                          <p:spTgt spid="62"/>
                                        </p:tgtEl>
                                      </p:cBhvr>
                                    </p:animEffect>
                                  </p:childTnLst>
                                </p:cTn>
                              </p:par>
                              <p:par>
                                <p:cTn id="25" presetID="22" presetClass="entr" presetSubtype="1" fill="hold" nodeType="with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up)">
                                      <p:cBhvr>
                                        <p:cTn id="27" dur="500"/>
                                        <p:tgtEl>
                                          <p:spTgt spid="64"/>
                                        </p:tgtEl>
                                      </p:cBhvr>
                                    </p:animEffect>
                                  </p:childTnLst>
                                </p:cTn>
                              </p:par>
                              <p:par>
                                <p:cTn id="28" presetID="22" presetClass="entr" presetSubtype="1" fill="hold" nodeType="with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wipe(up)">
                                      <p:cBhvr>
                                        <p:cTn id="30" dur="500"/>
                                        <p:tgtEl>
                                          <p:spTgt spid="6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fade">
                                      <p:cBhvr>
                                        <p:cTn id="35" dur="500"/>
                                        <p:tgtEl>
                                          <p:spTgt spid="6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fade">
                                      <p:cBhvr>
                                        <p:cTn id="38" dur="500"/>
                                        <p:tgtEl>
                                          <p:spTgt spid="6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500"/>
                                        <p:tgtEl>
                                          <p:spTgt spid="6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bldLvl="0" animBg="1"/>
      <p:bldP spid="63" grpId="0" bldLvl="0" animBg="1"/>
      <p:bldP spid="66" grpId="0"/>
      <p:bldP spid="67"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latin typeface="Times New Roman" panose="02020603050405020304" charset="0"/>
                <a:cs typeface="Times New Roman" panose="02020603050405020304" charset="0"/>
                <a:sym typeface="+mn-ea"/>
              </a:rPr>
              <a:t>3.2</a:t>
            </a:r>
            <a:r>
              <a:rPr lang="zh-CN" altLang="en-US">
                <a:latin typeface="Times New Roman" panose="02020603050405020304" charset="0"/>
                <a:cs typeface="Times New Roman" panose="02020603050405020304" charset="0"/>
                <a:sym typeface="+mn-ea"/>
              </a:rPr>
              <a:t>选择题攻略</a:t>
            </a:r>
            <a:r>
              <a:rPr lang="zh-CN" altLang="en-US" i="1">
                <a:latin typeface="宋体" pitchFamily="2" charset="-122"/>
                <a:ea typeface="宋体" pitchFamily="2" charset="-122"/>
                <a:cs typeface="Times New Roman" panose="02020603050405020304" charset="0"/>
                <a:sym typeface="+mn-ea"/>
              </a:rPr>
              <a:t>－</a:t>
            </a:r>
            <a:r>
              <a:rPr lang="zh-CN" altLang="en-US">
                <a:latin typeface="Times New Roman" panose="02020603050405020304" charset="0"/>
                <a:cs typeface="Times New Roman" panose="02020603050405020304" charset="0"/>
                <a:sym typeface="+mn-ea"/>
              </a:rPr>
              <a:t>势能及机理图像分析</a:t>
            </a:r>
            <a:endParaRPr lang="zh-CN" altLang="en-US">
              <a:latin typeface="Times New Roman" panose="02020603050405020304" charset="0"/>
              <a:cs typeface="Times New Roman" panose="02020603050405020304" charset="0"/>
              <a:sym typeface="+mn-ea"/>
            </a:endParaRPr>
          </a:p>
        </p:txBody>
      </p:sp>
      <p:sp>
        <p:nvSpPr>
          <p:cNvPr id="8" name="内容占位符 7"/>
          <p:cNvSpPr>
            <a:spLocks noGrp="1"/>
          </p:cNvSpPr>
          <p:nvPr>
            <p:ph idx="1"/>
          </p:nvPr>
        </p:nvSpPr>
        <p:spPr>
          <a:xfrm>
            <a:off x="695960" y="1301750"/>
            <a:ext cx="10800080" cy="571500"/>
          </a:xfrm>
        </p:spPr>
        <p:txBody>
          <a:bodyPr/>
          <a:lstStyle/>
          <a:p>
            <a:r>
              <a:rPr lang="zh-CN" altLang="en-US" b="1">
                <a:solidFill>
                  <a:srgbClr val="7030A0"/>
                </a:solidFill>
                <a:latin typeface="宋体" pitchFamily="2" charset="-122"/>
                <a:ea typeface="宋体" pitchFamily="2" charset="-122"/>
              </a:rPr>
              <a:t>势能图像信息拆解</a:t>
            </a:r>
            <a:endParaRPr lang="zh-CN" altLang="en-US" b="1">
              <a:solidFill>
                <a:srgbClr val="7030A0"/>
              </a:solidFill>
              <a:latin typeface="宋体" pitchFamily="2" charset="-122"/>
              <a:ea typeface="宋体" pitchFamily="2" charset="-122"/>
            </a:endParaRPr>
          </a:p>
        </p:txBody>
      </p:sp>
      <p:sp>
        <p:nvSpPr>
          <p:cNvPr id="4" name="文本框 3"/>
          <p:cNvSpPr txBox="1"/>
          <p:nvPr>
            <p:custDataLst>
              <p:tags r:id="rId1"/>
            </p:custDataLst>
          </p:nvPr>
        </p:nvSpPr>
        <p:spPr>
          <a:xfrm>
            <a:off x="685800" y="2002790"/>
            <a:ext cx="10735310" cy="1198880"/>
          </a:xfrm>
          <a:prstGeom prst="rect">
            <a:avLst/>
          </a:prstGeom>
          <a:noFill/>
          <a:ln w="9525">
            <a:noFill/>
          </a:ln>
        </p:spPr>
        <p:txBody>
          <a:bodyPr wrap="square" rtlCol="0" anchor="t">
            <a:spAutoFit/>
          </a:bodyPr>
          <a:lstStyle/>
          <a:p>
            <a:pPr lvl="0" algn="l">
              <a:buClrTx/>
              <a:buSzTx/>
              <a:buFontTx/>
            </a:pPr>
            <a:r>
              <a:rPr lang="zh-CN" altLang="en-US" sz="2400">
                <a:uFillTx/>
                <a:latin typeface="Times New Roman" panose="02020603050405020304" charset="0"/>
                <a:ea typeface="宋体" pitchFamily="2" charset="-122"/>
                <a:cs typeface="宋体" pitchFamily="2" charset="-122"/>
                <a:sym typeface="+mn-ea"/>
              </a:rPr>
              <a:t>示例</a:t>
            </a:r>
            <a:r>
              <a:rPr lang="en-US" altLang="zh-CN" sz="2400">
                <a:uFillTx/>
                <a:latin typeface="Times New Roman" panose="02020603050405020304" charset="0"/>
                <a:ea typeface="宋体" pitchFamily="2" charset="-122"/>
                <a:cs typeface="宋体" pitchFamily="2" charset="-122"/>
                <a:sym typeface="+mn-ea"/>
              </a:rPr>
              <a:t>(</a:t>
            </a:r>
            <a:r>
              <a:rPr lang="en-US" sz="2400">
                <a:uFillTx/>
                <a:latin typeface="Times New Roman" panose="02020603050405020304" charset="0"/>
                <a:ea typeface="宋体" pitchFamily="2" charset="-122"/>
                <a:cs typeface="宋体" pitchFamily="2" charset="-122"/>
                <a:sym typeface="+mn-ea"/>
              </a:rPr>
              <a:t>2024安徽</a:t>
            </a:r>
            <a:r>
              <a:rPr lang="zh-CN" altLang="en-US" sz="2400">
                <a:uFillTx/>
                <a:latin typeface="Times New Roman" panose="02020603050405020304" charset="0"/>
                <a:ea typeface="宋体" pitchFamily="2" charset="-122"/>
                <a:cs typeface="宋体" pitchFamily="2" charset="-122"/>
                <a:sym typeface="+mn-ea"/>
              </a:rPr>
              <a:t>卷</a:t>
            </a:r>
            <a:r>
              <a:rPr lang="en-US" sz="2400">
                <a:uFillTx/>
                <a:latin typeface="Times New Roman" panose="02020603050405020304" charset="0"/>
                <a:ea typeface="宋体" pitchFamily="2" charset="-122"/>
                <a:cs typeface="宋体" pitchFamily="2" charset="-122"/>
                <a:sym typeface="+mn-ea"/>
              </a:rPr>
              <a:t>)某温度下，在密闭容器中充入一定量的X(g)，发生下列反应：X</a:t>
            </a:r>
            <a:r>
              <a:rPr lang="en-US" sz="2400" baseline="-25000">
                <a:uFillTx/>
                <a:latin typeface="Times New Roman" panose="02020603050405020304" charset="0"/>
                <a:ea typeface="宋体" pitchFamily="2" charset="-122"/>
                <a:cs typeface="宋体" pitchFamily="2" charset="-122"/>
                <a:sym typeface="+mn-ea"/>
              </a:rPr>
              <a:t>(g)</a:t>
            </a:r>
            <a:r>
              <a:rPr lang="en-US" sz="2400">
                <a:uFillTx/>
                <a:latin typeface="Times New Roman" panose="02020603050405020304" charset="0"/>
                <a:ea typeface="宋体" pitchFamily="2" charset="-122"/>
                <a:cs typeface="宋体" pitchFamily="2" charset="-122"/>
                <a:sym typeface="+mn-ea"/>
              </a:rPr>
              <a:t>⇌Y</a:t>
            </a:r>
            <a:r>
              <a:rPr lang="en-US" sz="2400" baseline="-25000">
                <a:uFillTx/>
                <a:latin typeface="Times New Roman" panose="02020603050405020304" charset="0"/>
                <a:ea typeface="宋体" pitchFamily="2" charset="-122"/>
                <a:cs typeface="宋体" pitchFamily="2" charset="-122"/>
                <a:sym typeface="+mn-ea"/>
              </a:rPr>
              <a:t>(g)</a:t>
            </a:r>
            <a:r>
              <a:rPr lang="en-US" sz="2400">
                <a:uFillTx/>
                <a:latin typeface="Times New Roman" panose="02020603050405020304" charset="0"/>
                <a:ea typeface="宋体" pitchFamily="2" charset="-122"/>
                <a:cs typeface="宋体" pitchFamily="2" charset="-122"/>
                <a:sym typeface="+mn-ea"/>
              </a:rPr>
              <a:t>(ΔH</a:t>
            </a:r>
            <a:r>
              <a:rPr lang="en-US" sz="2400" baseline="-25000">
                <a:uFillTx/>
                <a:latin typeface="Times New Roman" panose="02020603050405020304" charset="0"/>
                <a:ea typeface="宋体" pitchFamily="2" charset="-122"/>
                <a:cs typeface="宋体" pitchFamily="2" charset="-122"/>
                <a:sym typeface="+mn-ea"/>
              </a:rPr>
              <a:t>1</a:t>
            </a:r>
            <a:r>
              <a:rPr lang="en-US" sz="2400">
                <a:uFillTx/>
                <a:latin typeface="Times New Roman" panose="02020603050405020304" charset="0"/>
                <a:ea typeface="宋体" pitchFamily="2" charset="-122"/>
                <a:cs typeface="宋体" pitchFamily="2" charset="-122"/>
                <a:sym typeface="+mn-ea"/>
              </a:rPr>
              <a:t>&lt;0)，Y</a:t>
            </a:r>
            <a:r>
              <a:rPr lang="en-US" sz="2400" baseline="-25000">
                <a:uFillTx/>
                <a:latin typeface="Times New Roman" panose="02020603050405020304" charset="0"/>
                <a:ea typeface="宋体" pitchFamily="2" charset="-122"/>
                <a:cs typeface="宋体" pitchFamily="2" charset="-122"/>
                <a:sym typeface="+mn-ea"/>
              </a:rPr>
              <a:t>(g)</a:t>
            </a:r>
            <a:r>
              <a:rPr lang="en-US" sz="2400">
                <a:uFillTx/>
                <a:latin typeface="Times New Roman" panose="02020603050405020304" charset="0"/>
                <a:ea typeface="宋体" pitchFamily="2" charset="-122"/>
                <a:cs typeface="宋体" pitchFamily="2" charset="-122"/>
                <a:sym typeface="+mn-ea"/>
              </a:rPr>
              <a:t>⇌Z</a:t>
            </a:r>
            <a:r>
              <a:rPr lang="en-US" sz="2400" baseline="-25000">
                <a:uFillTx/>
                <a:latin typeface="Times New Roman" panose="02020603050405020304" charset="0"/>
                <a:ea typeface="宋体" pitchFamily="2" charset="-122"/>
                <a:cs typeface="宋体" pitchFamily="2" charset="-122"/>
                <a:sym typeface="+mn-ea"/>
              </a:rPr>
              <a:t>(g)</a:t>
            </a:r>
            <a:r>
              <a:rPr lang="en-US" sz="2400">
                <a:uFillTx/>
                <a:latin typeface="Times New Roman" panose="02020603050405020304" charset="0"/>
                <a:ea typeface="宋体" pitchFamily="2" charset="-122"/>
                <a:cs typeface="宋体" pitchFamily="2" charset="-122"/>
                <a:sym typeface="+mn-ea"/>
              </a:rPr>
              <a:t>(ΔH</a:t>
            </a:r>
            <a:r>
              <a:rPr lang="en-US" sz="2400" baseline="-25000">
                <a:uFillTx/>
                <a:latin typeface="Times New Roman" panose="02020603050405020304" charset="0"/>
                <a:ea typeface="宋体" pitchFamily="2" charset="-122"/>
                <a:cs typeface="宋体" pitchFamily="2" charset="-122"/>
                <a:sym typeface="+mn-ea"/>
              </a:rPr>
              <a:t>2</a:t>
            </a:r>
            <a:r>
              <a:rPr lang="en-US" sz="2400">
                <a:uFillTx/>
                <a:latin typeface="Times New Roman" panose="02020603050405020304" charset="0"/>
                <a:ea typeface="宋体" pitchFamily="2" charset="-122"/>
                <a:cs typeface="宋体" pitchFamily="2" charset="-122"/>
                <a:sym typeface="+mn-ea"/>
              </a:rPr>
              <a:t>&lt;0)，测得各气体浓度与反应时间的关系如图所示。</a:t>
            </a:r>
            <a:endParaRPr lang="en-US" sz="2400">
              <a:uFillTx/>
              <a:latin typeface="Times New Roman" panose="02020603050405020304" charset="0"/>
              <a:ea typeface="宋体" pitchFamily="2" charset="-122"/>
              <a:cs typeface="宋体" pitchFamily="2" charset="-122"/>
              <a:sym typeface="+mn-ea"/>
            </a:endParaRPr>
          </a:p>
        </p:txBody>
      </p:sp>
      <p:pic>
        <p:nvPicPr>
          <p:cNvPr id="5" name="图片 4"/>
          <p:cNvPicPr>
            <a:picLocks noChangeAspect="1"/>
          </p:cNvPicPr>
          <p:nvPr>
            <p:custDataLst>
              <p:tags r:id="rId2"/>
            </p:custDataLst>
          </p:nvPr>
        </p:nvPicPr>
        <p:blipFill>
          <a:blip r:embed="rId3"/>
          <a:stretch>
            <a:fillRect/>
          </a:stretch>
        </p:blipFill>
        <p:spPr>
          <a:xfrm>
            <a:off x="4181475" y="4281170"/>
            <a:ext cx="2956560" cy="2226945"/>
          </a:xfrm>
          <a:prstGeom prst="rect">
            <a:avLst/>
          </a:prstGeom>
        </p:spPr>
      </p:pic>
      <p:sp>
        <p:nvSpPr>
          <p:cNvPr id="6" name="文本框 5"/>
          <p:cNvSpPr txBox="1"/>
          <p:nvPr/>
        </p:nvSpPr>
        <p:spPr>
          <a:xfrm>
            <a:off x="1786890" y="3411855"/>
            <a:ext cx="2394585" cy="460375"/>
          </a:xfrm>
          <a:prstGeom prst="rect">
            <a:avLst/>
          </a:prstGeom>
          <a:noFill/>
        </p:spPr>
        <p:txBody>
          <a:bodyPr wrap="square" rtlCol="0" anchor="t">
            <a:spAutoFit/>
          </a:bodyPr>
          <a:lstStyle/>
          <a:p>
            <a:r>
              <a:rPr lang="en-US" sz="2400">
                <a:uFillTx/>
                <a:latin typeface="Times New Roman" panose="02020603050405020304" charset="0"/>
                <a:ea typeface="宋体" pitchFamily="2" charset="-122"/>
                <a:cs typeface="宋体" pitchFamily="2" charset="-122"/>
                <a:sym typeface="+mn-ea"/>
              </a:rPr>
              <a:t>X</a:t>
            </a:r>
            <a:r>
              <a:rPr lang="en-US" sz="2400" baseline="-25000">
                <a:uFillTx/>
                <a:latin typeface="Times New Roman" panose="02020603050405020304" charset="0"/>
                <a:ea typeface="宋体" pitchFamily="2" charset="-122"/>
                <a:cs typeface="宋体" pitchFamily="2" charset="-122"/>
                <a:sym typeface="+mn-ea"/>
              </a:rPr>
              <a:t>(g)</a:t>
            </a:r>
            <a:r>
              <a:rPr lang="en-US" sz="2400">
                <a:uFillTx/>
                <a:latin typeface="Times New Roman" panose="02020603050405020304" charset="0"/>
                <a:ea typeface="宋体" pitchFamily="2" charset="-122"/>
                <a:cs typeface="宋体" pitchFamily="2" charset="-122"/>
                <a:sym typeface="+mn-ea"/>
              </a:rPr>
              <a:t>⇌Y</a:t>
            </a:r>
            <a:r>
              <a:rPr lang="en-US" sz="2400" baseline="-25000">
                <a:uFillTx/>
                <a:latin typeface="Times New Roman" panose="02020603050405020304" charset="0"/>
                <a:ea typeface="宋体" pitchFamily="2" charset="-122"/>
                <a:cs typeface="宋体" pitchFamily="2" charset="-122"/>
                <a:sym typeface="+mn-ea"/>
              </a:rPr>
              <a:t>(g)</a:t>
            </a:r>
            <a:r>
              <a:rPr lang="en-US" sz="2400">
                <a:uFillTx/>
                <a:latin typeface="Times New Roman" panose="02020603050405020304" charset="0"/>
                <a:ea typeface="宋体" pitchFamily="2" charset="-122"/>
                <a:cs typeface="宋体" pitchFamily="2" charset="-122"/>
                <a:sym typeface="+mn-ea"/>
              </a:rPr>
              <a:t>(ΔH</a:t>
            </a:r>
            <a:r>
              <a:rPr lang="en-US" sz="2400" baseline="-25000">
                <a:uFillTx/>
                <a:latin typeface="Times New Roman" panose="02020603050405020304" charset="0"/>
                <a:ea typeface="宋体" pitchFamily="2" charset="-122"/>
                <a:cs typeface="宋体" pitchFamily="2" charset="-122"/>
                <a:sym typeface="+mn-ea"/>
              </a:rPr>
              <a:t>1</a:t>
            </a:r>
            <a:r>
              <a:rPr lang="en-US" sz="2400">
                <a:uFillTx/>
                <a:latin typeface="Times New Roman" panose="02020603050405020304" charset="0"/>
                <a:ea typeface="宋体" pitchFamily="2" charset="-122"/>
                <a:cs typeface="宋体" pitchFamily="2" charset="-122"/>
                <a:sym typeface="+mn-ea"/>
              </a:rPr>
              <a:t>&lt;0)</a:t>
            </a:r>
            <a:endParaRPr lang="en-US" altLang="en-US" sz="2400">
              <a:uFillTx/>
              <a:latin typeface="Times New Roman" panose="02020603050405020304" charset="0"/>
              <a:ea typeface="宋体" pitchFamily="2" charset="-122"/>
              <a:cs typeface="宋体" pitchFamily="2" charset="-122"/>
              <a:sym typeface="+mn-ea"/>
            </a:endParaRPr>
          </a:p>
        </p:txBody>
      </p:sp>
      <p:sp>
        <p:nvSpPr>
          <p:cNvPr id="7" name="文本框 6"/>
          <p:cNvSpPr txBox="1"/>
          <p:nvPr/>
        </p:nvSpPr>
        <p:spPr>
          <a:xfrm>
            <a:off x="7138035" y="3411855"/>
            <a:ext cx="3057525" cy="460375"/>
          </a:xfrm>
          <a:prstGeom prst="rect">
            <a:avLst/>
          </a:prstGeom>
          <a:noFill/>
        </p:spPr>
        <p:txBody>
          <a:bodyPr wrap="square" rtlCol="0" anchor="t">
            <a:spAutoFit/>
          </a:bodyPr>
          <a:lstStyle/>
          <a:p>
            <a:r>
              <a:rPr lang="en-US" sz="2400">
                <a:uFillTx/>
                <a:latin typeface="Times New Roman" panose="02020603050405020304" charset="0"/>
                <a:ea typeface="宋体" pitchFamily="2" charset="-122"/>
                <a:cs typeface="宋体" pitchFamily="2" charset="-122"/>
                <a:sym typeface="+mn-ea"/>
              </a:rPr>
              <a:t>Y</a:t>
            </a:r>
            <a:r>
              <a:rPr lang="en-US" sz="2400" baseline="-25000">
                <a:uFillTx/>
                <a:latin typeface="Times New Roman" panose="02020603050405020304" charset="0"/>
                <a:ea typeface="宋体" pitchFamily="2" charset="-122"/>
                <a:cs typeface="宋体" pitchFamily="2" charset="-122"/>
                <a:sym typeface="+mn-ea"/>
              </a:rPr>
              <a:t>(g)</a:t>
            </a:r>
            <a:r>
              <a:rPr lang="en-US" sz="2400">
                <a:uFillTx/>
                <a:latin typeface="Times New Roman" panose="02020603050405020304" charset="0"/>
                <a:ea typeface="宋体" pitchFamily="2" charset="-122"/>
                <a:cs typeface="宋体" pitchFamily="2" charset="-122"/>
                <a:sym typeface="+mn-ea"/>
              </a:rPr>
              <a:t>⇌Z</a:t>
            </a:r>
            <a:r>
              <a:rPr lang="en-US" sz="2400" baseline="-25000">
                <a:uFillTx/>
                <a:latin typeface="Times New Roman" panose="02020603050405020304" charset="0"/>
                <a:ea typeface="宋体" pitchFamily="2" charset="-122"/>
                <a:cs typeface="宋体" pitchFamily="2" charset="-122"/>
                <a:sym typeface="+mn-ea"/>
              </a:rPr>
              <a:t>(g)</a:t>
            </a:r>
            <a:r>
              <a:rPr lang="en-US" sz="2400">
                <a:uFillTx/>
                <a:latin typeface="Times New Roman" panose="02020603050405020304" charset="0"/>
                <a:ea typeface="宋体" pitchFamily="2" charset="-122"/>
                <a:cs typeface="宋体" pitchFamily="2" charset="-122"/>
                <a:sym typeface="+mn-ea"/>
              </a:rPr>
              <a:t>(ΔH</a:t>
            </a:r>
            <a:r>
              <a:rPr lang="en-US" sz="2400" baseline="-25000">
                <a:uFillTx/>
                <a:latin typeface="Times New Roman" panose="02020603050405020304" charset="0"/>
                <a:ea typeface="宋体" pitchFamily="2" charset="-122"/>
                <a:cs typeface="宋体" pitchFamily="2" charset="-122"/>
                <a:sym typeface="+mn-ea"/>
              </a:rPr>
              <a:t>2</a:t>
            </a:r>
            <a:r>
              <a:rPr lang="en-US" sz="2400">
                <a:uFillTx/>
                <a:latin typeface="Times New Roman" panose="02020603050405020304" charset="0"/>
                <a:ea typeface="宋体" pitchFamily="2" charset="-122"/>
                <a:cs typeface="宋体" pitchFamily="2" charset="-122"/>
                <a:sym typeface="+mn-ea"/>
              </a:rPr>
              <a:t>&lt;0)</a:t>
            </a:r>
            <a:endParaRPr lang="en-US" altLang="en-US" sz="2400">
              <a:uFillTx/>
              <a:latin typeface="Times New Roman" panose="02020603050405020304" charset="0"/>
              <a:ea typeface="宋体" pitchFamily="2" charset="-122"/>
              <a:cs typeface="宋体" pitchFamily="2" charset="-122"/>
              <a:sym typeface="+mn-ea"/>
            </a:endParaRPr>
          </a:p>
        </p:txBody>
      </p:sp>
      <p:sp>
        <p:nvSpPr>
          <p:cNvPr id="3" name="任意多边形 2"/>
          <p:cNvSpPr/>
          <p:nvPr/>
        </p:nvSpPr>
        <p:spPr>
          <a:xfrm>
            <a:off x="4369435" y="4034155"/>
            <a:ext cx="557530" cy="2402840"/>
          </a:xfrm>
          <a:custGeom>
            <a:avLst/>
            <a:gdLst>
              <a:gd name="connisteX0" fmla="*/ 47518 w 557736"/>
              <a:gd name="connsiteY0" fmla="*/ 281800 h 2402717"/>
              <a:gd name="connisteX1" fmla="*/ 47518 w 557736"/>
              <a:gd name="connsiteY1" fmla="*/ 2089010 h 2402717"/>
              <a:gd name="connisteX2" fmla="*/ 395498 w 557736"/>
              <a:gd name="connsiteY2" fmla="*/ 2236330 h 2402717"/>
              <a:gd name="connisteX3" fmla="*/ 556153 w 557736"/>
              <a:gd name="connsiteY3" fmla="*/ 884415 h 2402717"/>
              <a:gd name="connisteX4" fmla="*/ 328823 w 557736"/>
              <a:gd name="connsiteY4" fmla="*/ 107810 h 2402717"/>
              <a:gd name="connisteX5" fmla="*/ 47518 w 557736"/>
              <a:gd name="connsiteY5" fmla="*/ 281800 h 240271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557736" h="2402718">
                <a:moveTo>
                  <a:pt x="47518" y="281801"/>
                </a:moveTo>
                <a:cubicBezTo>
                  <a:pt x="-8997" y="678041"/>
                  <a:pt x="-22332" y="1697851"/>
                  <a:pt x="47518" y="2089011"/>
                </a:cubicBezTo>
                <a:cubicBezTo>
                  <a:pt x="117368" y="2480171"/>
                  <a:pt x="293898" y="2476996"/>
                  <a:pt x="395498" y="2236331"/>
                </a:cubicBezTo>
                <a:cubicBezTo>
                  <a:pt x="497098" y="1995666"/>
                  <a:pt x="569488" y="1309866"/>
                  <a:pt x="556153" y="884416"/>
                </a:cubicBezTo>
                <a:cubicBezTo>
                  <a:pt x="542818" y="458966"/>
                  <a:pt x="430423" y="228461"/>
                  <a:pt x="328823" y="107811"/>
                </a:cubicBezTo>
                <a:cubicBezTo>
                  <a:pt x="227223" y="-12839"/>
                  <a:pt x="104033" y="-114439"/>
                  <a:pt x="47518" y="281801"/>
                </a:cubicBezTo>
                <a:close/>
              </a:path>
            </a:pathLst>
          </a:custGeom>
          <a:solidFill>
            <a:srgbClr val="B6E6F8">
              <a:alpha val="6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黑体" panose="02010609060101010101" charset="-122"/>
              <a:ea typeface="黑体" panose="02010609060101010101" charset="-122"/>
            </a:endParaRPr>
          </a:p>
        </p:txBody>
      </p:sp>
      <p:cxnSp>
        <p:nvCxnSpPr>
          <p:cNvPr id="9" name="曲线连接符 8"/>
          <p:cNvCxnSpPr/>
          <p:nvPr/>
        </p:nvCxnSpPr>
        <p:spPr>
          <a:xfrm rot="10800000">
            <a:off x="2983865" y="3872230"/>
            <a:ext cx="1196975" cy="1522730"/>
          </a:xfrm>
          <a:prstGeom prst="curvedConnector2">
            <a:avLst/>
          </a:prstGeom>
          <a:ln w="25400">
            <a:tailEnd type="triangle" w="lg" len="lg"/>
          </a:ln>
        </p:spPr>
        <p:style>
          <a:lnRef idx="2">
            <a:schemeClr val="accent1"/>
          </a:lnRef>
          <a:fillRef idx="0">
            <a:srgbClr val="FFFFFF"/>
          </a:fillRef>
          <a:effectRef idx="0">
            <a:srgbClr val="FFFFFF"/>
          </a:effectRef>
          <a:fontRef idx="minor">
            <a:schemeClr val="tx1"/>
          </a:fontRef>
        </p:style>
      </p:cxnSp>
      <p:cxnSp>
        <p:nvCxnSpPr>
          <p:cNvPr id="10" name="曲线连接符 9"/>
          <p:cNvCxnSpPr>
            <a:stCxn id="12" idx="5"/>
            <a:endCxn id="7" idx="2"/>
          </p:cNvCxnSpPr>
          <p:nvPr/>
        </p:nvCxnSpPr>
        <p:spPr>
          <a:xfrm flipV="1">
            <a:off x="7375525" y="3872230"/>
            <a:ext cx="1291590" cy="1140460"/>
          </a:xfrm>
          <a:prstGeom prst="curvedConnector2">
            <a:avLst/>
          </a:prstGeom>
          <a:ln w="25400">
            <a:solidFill>
              <a:schemeClr val="accent6"/>
            </a:solidFill>
            <a:tailEnd type="triangle" w="lg" len="lg"/>
          </a:ln>
        </p:spPr>
        <p:style>
          <a:lnRef idx="2">
            <a:schemeClr val="accent1"/>
          </a:lnRef>
          <a:fillRef idx="0">
            <a:srgbClr val="FFFFFF"/>
          </a:fillRef>
          <a:effectRef idx="0">
            <a:srgbClr val="FFFFFF"/>
          </a:effectRef>
          <a:fontRef idx="minor">
            <a:schemeClr val="tx1"/>
          </a:fontRef>
        </p:style>
      </p:cxnSp>
      <p:sp>
        <p:nvSpPr>
          <p:cNvPr id="12" name="任意多边形 11"/>
          <p:cNvSpPr/>
          <p:nvPr/>
        </p:nvSpPr>
        <p:spPr>
          <a:xfrm>
            <a:off x="4548505" y="4855845"/>
            <a:ext cx="3016250" cy="1344295"/>
          </a:xfrm>
          <a:custGeom>
            <a:avLst/>
            <a:gdLst>
              <a:gd name="connisteX0" fmla="*/ 1274390 w 3016102"/>
              <a:gd name="connsiteY0" fmla="*/ 35978 h 1344421"/>
              <a:gd name="connisteX1" fmla="*/ 96465 w 3016102"/>
              <a:gd name="connsiteY1" fmla="*/ 236638 h 1344421"/>
              <a:gd name="connisteX2" fmla="*/ 337130 w 3016102"/>
              <a:gd name="connsiteY2" fmla="*/ 1079918 h 1344421"/>
              <a:gd name="connisteX3" fmla="*/ 1796360 w 3016102"/>
              <a:gd name="connsiteY3" fmla="*/ 1240573 h 1344421"/>
              <a:gd name="connisteX4" fmla="*/ 2813630 w 3016102"/>
              <a:gd name="connsiteY4" fmla="*/ 1240573 h 1344421"/>
              <a:gd name="connisteX5" fmla="*/ 2826965 w 3016102"/>
              <a:gd name="connsiteY5" fmla="*/ 156628 h 1344421"/>
              <a:gd name="connisteX6" fmla="*/ 1274390 w 3016102"/>
              <a:gd name="connsiteY6" fmla="*/ 35978 h 1344421"/>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3016103" h="1344421">
                <a:moveTo>
                  <a:pt x="1274391" y="35979"/>
                </a:moveTo>
                <a:cubicBezTo>
                  <a:pt x="728291" y="51854"/>
                  <a:pt x="283791" y="27724"/>
                  <a:pt x="96466" y="236639"/>
                </a:cubicBezTo>
                <a:cubicBezTo>
                  <a:pt x="-90859" y="445554"/>
                  <a:pt x="-2594" y="879259"/>
                  <a:pt x="337131" y="1079919"/>
                </a:cubicBezTo>
                <a:cubicBezTo>
                  <a:pt x="676856" y="1280579"/>
                  <a:pt x="1301061" y="1208189"/>
                  <a:pt x="1796361" y="1240574"/>
                </a:cubicBezTo>
                <a:cubicBezTo>
                  <a:pt x="2291661" y="1272959"/>
                  <a:pt x="2607256" y="1457109"/>
                  <a:pt x="2813631" y="1240574"/>
                </a:cubicBezTo>
                <a:cubicBezTo>
                  <a:pt x="3020006" y="1024039"/>
                  <a:pt x="3134941" y="397294"/>
                  <a:pt x="2826966" y="156629"/>
                </a:cubicBezTo>
                <a:cubicBezTo>
                  <a:pt x="2518991" y="-84036"/>
                  <a:pt x="1820491" y="20104"/>
                  <a:pt x="1274391" y="35979"/>
                </a:cubicBezTo>
                <a:close/>
              </a:path>
            </a:pathLst>
          </a:custGeom>
          <a:solidFill>
            <a:schemeClr val="accent6">
              <a:lumMod val="40000"/>
              <a:lumOff val="60000"/>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黑体" panose="02010609060101010101" charset="-122"/>
              <a:ea typeface="黑体" panose="02010609060101010101" charset="-122"/>
            </a:endParaRPr>
          </a:p>
        </p:txBody>
      </p:sp>
      <p:sp>
        <p:nvSpPr>
          <p:cNvPr id="13" name="文本框 12"/>
          <p:cNvSpPr txBox="1"/>
          <p:nvPr/>
        </p:nvSpPr>
        <p:spPr>
          <a:xfrm>
            <a:off x="1206500" y="5297805"/>
            <a:ext cx="2394585" cy="460375"/>
          </a:xfrm>
          <a:prstGeom prst="rect">
            <a:avLst/>
          </a:prstGeom>
          <a:noFill/>
        </p:spPr>
        <p:txBody>
          <a:bodyPr wrap="square" rtlCol="0">
            <a:spAutoFit/>
          </a:bodyPr>
          <a:lstStyle/>
          <a:p>
            <a:r>
              <a:rPr lang="zh-CN" altLang="en-US" sz="2400" b="1">
                <a:solidFill>
                  <a:schemeClr val="accent4">
                    <a:lumMod val="75000"/>
                  </a:schemeClr>
                </a:solidFill>
              </a:rPr>
              <a:t>快反应活化能小</a:t>
            </a:r>
            <a:endParaRPr lang="zh-CN" altLang="en-US" sz="2400" b="1">
              <a:solidFill>
                <a:schemeClr val="accent4">
                  <a:lumMod val="75000"/>
                </a:schemeClr>
              </a:solidFill>
            </a:endParaRPr>
          </a:p>
        </p:txBody>
      </p:sp>
      <p:sp>
        <p:nvSpPr>
          <p:cNvPr id="11" name="文本框 10"/>
          <p:cNvSpPr txBox="1"/>
          <p:nvPr/>
        </p:nvSpPr>
        <p:spPr>
          <a:xfrm>
            <a:off x="8185150" y="4934585"/>
            <a:ext cx="2394585" cy="460375"/>
          </a:xfrm>
          <a:prstGeom prst="rect">
            <a:avLst/>
          </a:prstGeom>
          <a:noFill/>
        </p:spPr>
        <p:txBody>
          <a:bodyPr wrap="square" rtlCol="0">
            <a:spAutoFit/>
          </a:bodyPr>
          <a:lstStyle/>
          <a:p>
            <a:r>
              <a:rPr lang="zh-CN" altLang="en-US" sz="2400" b="1">
                <a:solidFill>
                  <a:schemeClr val="accent4">
                    <a:lumMod val="75000"/>
                  </a:schemeClr>
                </a:solidFill>
              </a:rPr>
              <a:t>慢反应活化能大</a:t>
            </a:r>
            <a:endParaRPr lang="zh-CN" altLang="en-US" sz="2400" b="1">
              <a:solidFill>
                <a:schemeClr val="accent4">
                  <a:lumMod val="75000"/>
                </a:schemeClr>
              </a:solidFill>
            </a:endParaRPr>
          </a:p>
        </p:txBody>
      </p:sp>
      <p:sp>
        <p:nvSpPr>
          <p:cNvPr id="17" name="任意多边形 16"/>
          <p:cNvSpPr/>
          <p:nvPr/>
        </p:nvSpPr>
        <p:spPr>
          <a:xfrm>
            <a:off x="1537970" y="3260725"/>
            <a:ext cx="2831465" cy="714375"/>
          </a:xfrm>
          <a:custGeom>
            <a:avLst/>
            <a:gdLst>
              <a:gd name="connisteX0" fmla="*/ 637324 w 2831607"/>
              <a:gd name="connsiteY0" fmla="*/ 21156 h 714265"/>
              <a:gd name="connisteX1" fmla="*/ 8039 w 2831607"/>
              <a:gd name="connsiteY1" fmla="*/ 315796 h 714265"/>
              <a:gd name="connisteX2" fmla="*/ 436664 w 2831607"/>
              <a:gd name="connsiteY2" fmla="*/ 663776 h 714265"/>
              <a:gd name="connisteX3" fmla="*/ 1829219 w 2831607"/>
              <a:gd name="connsiteY3" fmla="*/ 690446 h 714265"/>
              <a:gd name="connisteX4" fmla="*/ 2752509 w 2831607"/>
              <a:gd name="connsiteY4" fmla="*/ 543126 h 714265"/>
              <a:gd name="connisteX5" fmla="*/ 2471839 w 2831607"/>
              <a:gd name="connsiteY5" fmla="*/ 101801 h 714265"/>
              <a:gd name="connisteX6" fmla="*/ 637324 w 2831607"/>
              <a:gd name="connsiteY6" fmla="*/ 21156 h 71426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2831608" h="714266">
                <a:moveTo>
                  <a:pt x="637325" y="21157"/>
                </a:moveTo>
                <a:cubicBezTo>
                  <a:pt x="144565" y="63702"/>
                  <a:pt x="48045" y="187527"/>
                  <a:pt x="8040" y="315797"/>
                </a:cubicBezTo>
                <a:cubicBezTo>
                  <a:pt x="-31965" y="444067"/>
                  <a:pt x="72175" y="588847"/>
                  <a:pt x="436665" y="663777"/>
                </a:cubicBezTo>
                <a:cubicBezTo>
                  <a:pt x="801155" y="738707"/>
                  <a:pt x="1366305" y="714577"/>
                  <a:pt x="1829220" y="690447"/>
                </a:cubicBezTo>
                <a:cubicBezTo>
                  <a:pt x="2292135" y="666317"/>
                  <a:pt x="2624240" y="660602"/>
                  <a:pt x="2752510" y="543127"/>
                </a:cubicBezTo>
                <a:cubicBezTo>
                  <a:pt x="2880780" y="425652"/>
                  <a:pt x="2894750" y="205942"/>
                  <a:pt x="2471840" y="101802"/>
                </a:cubicBezTo>
                <a:cubicBezTo>
                  <a:pt x="2048930" y="-2338"/>
                  <a:pt x="1130085" y="-21388"/>
                  <a:pt x="637325" y="21157"/>
                </a:cubicBezTo>
                <a:close/>
              </a:path>
            </a:pathLst>
          </a:custGeom>
          <a:solidFill>
            <a:schemeClr val="accent2">
              <a:lumMod val="20000"/>
              <a:lumOff val="80000"/>
              <a:alpha val="4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黑体" panose="02010609060101010101" charset="-122"/>
              <a:ea typeface="黑体" panose="02010609060101010101" charset="-122"/>
            </a:endParaRPr>
          </a:p>
        </p:txBody>
      </p:sp>
      <p:sp>
        <p:nvSpPr>
          <p:cNvPr id="18" name="文本框 17"/>
          <p:cNvSpPr txBox="1"/>
          <p:nvPr/>
        </p:nvSpPr>
        <p:spPr>
          <a:xfrm>
            <a:off x="685800" y="4121785"/>
            <a:ext cx="2217420" cy="829945"/>
          </a:xfrm>
          <a:prstGeom prst="rect">
            <a:avLst/>
          </a:prstGeom>
          <a:noFill/>
        </p:spPr>
        <p:txBody>
          <a:bodyPr wrap="square" rtlCol="0">
            <a:spAutoFit/>
          </a:bodyPr>
          <a:lstStyle/>
          <a:p>
            <a:r>
              <a:rPr lang="zh-CN" altLang="en-US" sz="2400" b="1">
                <a:solidFill>
                  <a:schemeClr val="accent2">
                    <a:lumMod val="75000"/>
                  </a:schemeClr>
                </a:solidFill>
              </a:rPr>
              <a:t>反应物能量大于产物能量</a:t>
            </a:r>
            <a:endParaRPr lang="zh-CN" altLang="en-US" sz="2400" b="1">
              <a:solidFill>
                <a:schemeClr val="accent2">
                  <a:lumMod val="75000"/>
                </a:schemeClr>
              </a:solidFill>
            </a:endParaRPr>
          </a:p>
        </p:txBody>
      </p:sp>
      <p:sp>
        <p:nvSpPr>
          <p:cNvPr id="24" name="文本框 23"/>
          <p:cNvSpPr txBox="1"/>
          <p:nvPr/>
        </p:nvSpPr>
        <p:spPr>
          <a:xfrm>
            <a:off x="9119870" y="4018915"/>
            <a:ext cx="2217420" cy="829945"/>
          </a:xfrm>
          <a:prstGeom prst="rect">
            <a:avLst/>
          </a:prstGeom>
          <a:noFill/>
        </p:spPr>
        <p:txBody>
          <a:bodyPr wrap="square" rtlCol="0">
            <a:spAutoFit/>
          </a:bodyPr>
          <a:lstStyle/>
          <a:p>
            <a:r>
              <a:rPr lang="zh-CN" altLang="en-US" sz="2400" b="1">
                <a:solidFill>
                  <a:schemeClr val="accent2">
                    <a:lumMod val="75000"/>
                  </a:schemeClr>
                </a:solidFill>
              </a:rPr>
              <a:t>反应物能量大于产物能量</a:t>
            </a:r>
            <a:endParaRPr lang="zh-CN" altLang="en-US" sz="2400" b="1">
              <a:solidFill>
                <a:schemeClr val="accent2">
                  <a:lumMod val="75000"/>
                </a:schemeClr>
              </a:solidFill>
            </a:endParaRPr>
          </a:p>
        </p:txBody>
      </p:sp>
      <p:sp>
        <p:nvSpPr>
          <p:cNvPr id="25" name="任意多边形 24"/>
          <p:cNvSpPr/>
          <p:nvPr/>
        </p:nvSpPr>
        <p:spPr>
          <a:xfrm>
            <a:off x="6898640" y="3267710"/>
            <a:ext cx="2756535" cy="848360"/>
          </a:xfrm>
          <a:custGeom>
            <a:avLst/>
            <a:gdLst>
              <a:gd name="connisteX0" fmla="*/ 830635 w 2756255"/>
              <a:gd name="connsiteY0" fmla="*/ 4733 h 848334"/>
              <a:gd name="connisteX1" fmla="*/ 690 w 2756255"/>
              <a:gd name="connsiteY1" fmla="*/ 245398 h 848334"/>
              <a:gd name="connisteX2" fmla="*/ 723955 w 2756255"/>
              <a:gd name="connsiteY2" fmla="*/ 794673 h 848334"/>
              <a:gd name="connisteX3" fmla="*/ 1272595 w 2756255"/>
              <a:gd name="connsiteY3" fmla="*/ 808008 h 848334"/>
              <a:gd name="connisteX4" fmla="*/ 1835205 w 2756255"/>
              <a:gd name="connsiteY4" fmla="*/ 794673 h 848334"/>
              <a:gd name="connisteX5" fmla="*/ 2584505 w 2756255"/>
              <a:gd name="connsiteY5" fmla="*/ 700693 h 848334"/>
              <a:gd name="connisteX6" fmla="*/ 2731825 w 2756255"/>
              <a:gd name="connsiteY6" fmla="*/ 366048 h 848334"/>
              <a:gd name="connisteX7" fmla="*/ 2330505 w 2756255"/>
              <a:gd name="connsiteY7" fmla="*/ 125383 h 848334"/>
              <a:gd name="connisteX8" fmla="*/ 830635 w 2756255"/>
              <a:gd name="connsiteY8" fmla="*/ 4733 h 84833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2756256" h="848335">
                <a:moveTo>
                  <a:pt x="830635" y="4733"/>
                </a:moveTo>
                <a:cubicBezTo>
                  <a:pt x="364545" y="28863"/>
                  <a:pt x="22280" y="87283"/>
                  <a:pt x="690" y="245398"/>
                </a:cubicBezTo>
                <a:cubicBezTo>
                  <a:pt x="-20900" y="403513"/>
                  <a:pt x="469320" y="682278"/>
                  <a:pt x="723955" y="794673"/>
                </a:cubicBezTo>
                <a:cubicBezTo>
                  <a:pt x="978590" y="907068"/>
                  <a:pt x="1050345" y="808008"/>
                  <a:pt x="1272595" y="808008"/>
                </a:cubicBezTo>
                <a:cubicBezTo>
                  <a:pt x="1494845" y="808008"/>
                  <a:pt x="1572950" y="816263"/>
                  <a:pt x="1835205" y="794673"/>
                </a:cubicBezTo>
                <a:cubicBezTo>
                  <a:pt x="2097460" y="773083"/>
                  <a:pt x="2405435" y="786418"/>
                  <a:pt x="2584505" y="700693"/>
                </a:cubicBezTo>
                <a:cubicBezTo>
                  <a:pt x="2763575" y="614968"/>
                  <a:pt x="2782625" y="480983"/>
                  <a:pt x="2731825" y="366048"/>
                </a:cubicBezTo>
                <a:cubicBezTo>
                  <a:pt x="2681025" y="251113"/>
                  <a:pt x="2710870" y="197773"/>
                  <a:pt x="2330505" y="125383"/>
                </a:cubicBezTo>
                <a:cubicBezTo>
                  <a:pt x="1950140" y="52993"/>
                  <a:pt x="1296725" y="-19397"/>
                  <a:pt x="830635" y="4733"/>
                </a:cubicBezTo>
                <a:close/>
              </a:path>
            </a:pathLst>
          </a:custGeom>
          <a:solidFill>
            <a:schemeClr val="accent4">
              <a:alpha val="48000"/>
            </a:schemeClr>
          </a:solidFill>
          <a:ln>
            <a:noFill/>
          </a:ln>
          <a:effectLst>
            <a:outerShdw blurRad="177800" dist="63500" dir="5400000" sx="99000" sy="99000" algn="t" rotWithShape="0">
              <a:srgbClr val="295991">
                <a:alpha val="4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黑体" panose="02010609060101010101" charset="-122"/>
              <a:ea typeface="黑体" panose="02010609060101010101"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2" grpId="0" bldLvl="0" animBg="1"/>
      <p:bldP spid="13" grpId="0"/>
      <p:bldP spid="11" grpId="0"/>
      <p:bldP spid="17" grpId="0" bldLvl="0" animBg="1"/>
      <p:bldP spid="18" grpId="0"/>
      <p:bldP spid="24" grpId="0"/>
      <p:bldP spid="25"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latin typeface="Times New Roman" panose="02020603050405020304" charset="0"/>
                <a:cs typeface="Times New Roman" panose="02020603050405020304" charset="0"/>
                <a:sym typeface="+mn-ea"/>
              </a:rPr>
              <a:t>3.2</a:t>
            </a:r>
            <a:r>
              <a:rPr lang="zh-CN" altLang="en-US">
                <a:latin typeface="Times New Roman" panose="02020603050405020304" charset="0"/>
                <a:cs typeface="Times New Roman" panose="02020603050405020304" charset="0"/>
                <a:sym typeface="+mn-ea"/>
              </a:rPr>
              <a:t>选择题攻略</a:t>
            </a:r>
            <a:r>
              <a:rPr lang="zh-CN" altLang="en-US" i="1">
                <a:latin typeface="宋体" pitchFamily="2" charset="-122"/>
                <a:ea typeface="宋体" pitchFamily="2" charset="-122"/>
                <a:cs typeface="Times New Roman" panose="02020603050405020304" charset="0"/>
                <a:sym typeface="+mn-ea"/>
              </a:rPr>
              <a:t>－</a:t>
            </a:r>
            <a:r>
              <a:rPr lang="zh-CN" altLang="en-US">
                <a:latin typeface="Times New Roman" panose="02020603050405020304" charset="0"/>
                <a:cs typeface="Times New Roman" panose="02020603050405020304" charset="0"/>
                <a:sym typeface="+mn-ea"/>
              </a:rPr>
              <a:t>势能及机理图像分析</a:t>
            </a:r>
            <a:endParaRPr lang="zh-CN" altLang="en-US">
              <a:latin typeface="Times New Roman" panose="02020603050405020304" charset="0"/>
              <a:cs typeface="Times New Roman" panose="02020603050405020304" charset="0"/>
              <a:sym typeface="+mn-ea"/>
            </a:endParaRPr>
          </a:p>
        </p:txBody>
      </p:sp>
      <p:sp>
        <p:nvSpPr>
          <p:cNvPr id="8" name="内容占位符 7"/>
          <p:cNvSpPr>
            <a:spLocks noGrp="1"/>
          </p:cNvSpPr>
          <p:nvPr>
            <p:ph idx="1"/>
          </p:nvPr>
        </p:nvSpPr>
        <p:spPr>
          <a:xfrm>
            <a:off x="695960" y="1149350"/>
            <a:ext cx="10800080" cy="571500"/>
          </a:xfrm>
        </p:spPr>
        <p:txBody>
          <a:bodyPr/>
          <a:lstStyle/>
          <a:p>
            <a:r>
              <a:rPr lang="zh-CN" altLang="en-US" b="1">
                <a:solidFill>
                  <a:srgbClr val="7030A0"/>
                </a:solidFill>
                <a:latin typeface="宋体" pitchFamily="2" charset="-122"/>
                <a:ea typeface="宋体" pitchFamily="2" charset="-122"/>
              </a:rPr>
              <a:t>势能图像信息拆解</a:t>
            </a:r>
            <a:endParaRPr lang="zh-CN" altLang="en-US" b="1">
              <a:solidFill>
                <a:srgbClr val="7030A0"/>
              </a:solidFill>
              <a:latin typeface="宋体" pitchFamily="2" charset="-122"/>
              <a:ea typeface="宋体" pitchFamily="2" charset="-122"/>
            </a:endParaRPr>
          </a:p>
        </p:txBody>
      </p:sp>
      <p:grpSp>
        <p:nvGrpSpPr>
          <p:cNvPr id="3" name="组合 2"/>
          <p:cNvGrpSpPr/>
          <p:nvPr/>
        </p:nvGrpSpPr>
        <p:grpSpPr>
          <a:xfrm>
            <a:off x="1141095" y="1720850"/>
            <a:ext cx="3942080" cy="1582420"/>
            <a:chOff x="1797" y="2710"/>
            <a:chExt cx="6208" cy="2492"/>
          </a:xfrm>
        </p:grpSpPr>
        <p:sp>
          <p:nvSpPr>
            <p:cNvPr id="15" name="文本框 14"/>
            <p:cNvSpPr txBox="1"/>
            <p:nvPr>
              <p:custDataLst>
                <p:tags r:id="rId1"/>
              </p:custDataLst>
            </p:nvPr>
          </p:nvSpPr>
          <p:spPr>
            <a:xfrm>
              <a:off x="2814" y="2710"/>
              <a:ext cx="3771" cy="725"/>
            </a:xfrm>
            <a:prstGeom prst="rect">
              <a:avLst/>
            </a:prstGeom>
            <a:noFill/>
          </p:spPr>
          <p:txBody>
            <a:bodyPr wrap="square" rtlCol="0" anchor="t">
              <a:spAutoFit/>
            </a:bodyPr>
            <a:lstStyle/>
            <a:p>
              <a:r>
                <a:rPr lang="en-US" sz="2400">
                  <a:uFillTx/>
                  <a:latin typeface="Times New Roman" panose="02020603050405020304" charset="0"/>
                  <a:ea typeface="宋体" pitchFamily="2" charset="-122"/>
                  <a:cs typeface="宋体" pitchFamily="2" charset="-122"/>
                  <a:sym typeface="+mn-ea"/>
                </a:rPr>
                <a:t>X</a:t>
              </a:r>
              <a:r>
                <a:rPr lang="en-US" sz="2400" baseline="-25000">
                  <a:uFillTx/>
                  <a:latin typeface="Times New Roman" panose="02020603050405020304" charset="0"/>
                  <a:ea typeface="宋体" pitchFamily="2" charset="-122"/>
                  <a:cs typeface="宋体" pitchFamily="2" charset="-122"/>
                  <a:sym typeface="+mn-ea"/>
                </a:rPr>
                <a:t>(g)</a:t>
              </a:r>
              <a:r>
                <a:rPr lang="en-US" sz="2400">
                  <a:uFillTx/>
                  <a:latin typeface="Times New Roman" panose="02020603050405020304" charset="0"/>
                  <a:ea typeface="宋体" pitchFamily="2" charset="-122"/>
                  <a:cs typeface="宋体" pitchFamily="2" charset="-122"/>
                  <a:sym typeface="+mn-ea"/>
                </a:rPr>
                <a:t>⇌Y</a:t>
              </a:r>
              <a:r>
                <a:rPr lang="en-US" sz="2400" baseline="-25000">
                  <a:uFillTx/>
                  <a:latin typeface="Times New Roman" panose="02020603050405020304" charset="0"/>
                  <a:ea typeface="宋体" pitchFamily="2" charset="-122"/>
                  <a:cs typeface="宋体" pitchFamily="2" charset="-122"/>
                  <a:sym typeface="+mn-ea"/>
                </a:rPr>
                <a:t>(g)</a:t>
              </a:r>
              <a:r>
                <a:rPr lang="en-US" sz="2400">
                  <a:uFillTx/>
                  <a:latin typeface="Times New Roman" panose="02020603050405020304" charset="0"/>
                  <a:ea typeface="宋体" pitchFamily="2" charset="-122"/>
                  <a:cs typeface="宋体" pitchFamily="2" charset="-122"/>
                  <a:sym typeface="+mn-ea"/>
                </a:rPr>
                <a:t>(ΔH</a:t>
              </a:r>
              <a:r>
                <a:rPr lang="en-US" sz="2400" baseline="-25000">
                  <a:uFillTx/>
                  <a:latin typeface="Times New Roman" panose="02020603050405020304" charset="0"/>
                  <a:ea typeface="宋体" pitchFamily="2" charset="-122"/>
                  <a:cs typeface="宋体" pitchFamily="2" charset="-122"/>
                  <a:sym typeface="+mn-ea"/>
                </a:rPr>
                <a:t>1</a:t>
              </a:r>
              <a:r>
                <a:rPr lang="en-US" sz="2400">
                  <a:uFillTx/>
                  <a:latin typeface="Times New Roman" panose="02020603050405020304" charset="0"/>
                  <a:ea typeface="宋体" pitchFamily="2" charset="-122"/>
                  <a:cs typeface="宋体" pitchFamily="2" charset="-122"/>
                  <a:sym typeface="+mn-ea"/>
                </a:rPr>
                <a:t>&lt;0)</a:t>
              </a:r>
              <a:endParaRPr lang="en-US" altLang="en-US" sz="2400">
                <a:uFillTx/>
                <a:latin typeface="Times New Roman" panose="02020603050405020304" charset="0"/>
                <a:ea typeface="宋体" pitchFamily="2" charset="-122"/>
                <a:cs typeface="宋体" pitchFamily="2" charset="-122"/>
                <a:sym typeface="+mn-ea"/>
              </a:endParaRPr>
            </a:p>
          </p:txBody>
        </p:sp>
        <p:sp>
          <p:nvSpPr>
            <p:cNvPr id="19" name="文本框 18"/>
            <p:cNvSpPr txBox="1"/>
            <p:nvPr>
              <p:custDataLst>
                <p:tags r:id="rId2"/>
              </p:custDataLst>
            </p:nvPr>
          </p:nvSpPr>
          <p:spPr>
            <a:xfrm>
              <a:off x="1797" y="3705"/>
              <a:ext cx="6209" cy="628"/>
            </a:xfrm>
            <a:prstGeom prst="rect">
              <a:avLst/>
            </a:prstGeom>
            <a:noFill/>
          </p:spPr>
          <p:txBody>
            <a:bodyPr wrap="square" rtlCol="0">
              <a:spAutoFit/>
            </a:bodyPr>
            <a:lstStyle/>
            <a:p>
              <a:pPr algn="ctr"/>
              <a:r>
                <a:rPr lang="zh-CN" altLang="en-US" sz="2000" b="1">
                  <a:solidFill>
                    <a:schemeClr val="accent2">
                      <a:lumMod val="75000"/>
                    </a:schemeClr>
                  </a:solidFill>
                </a:rPr>
                <a:t>反应物能量大于产物能量</a:t>
              </a:r>
              <a:endParaRPr lang="zh-CN" altLang="en-US" sz="2000" b="1">
                <a:solidFill>
                  <a:schemeClr val="accent2">
                    <a:lumMod val="75000"/>
                  </a:schemeClr>
                </a:solidFill>
              </a:endParaRPr>
            </a:p>
          </p:txBody>
        </p:sp>
        <p:sp>
          <p:nvSpPr>
            <p:cNvPr id="21" name="文本框 20"/>
            <p:cNvSpPr txBox="1"/>
            <p:nvPr>
              <p:custDataLst>
                <p:tags r:id="rId3"/>
              </p:custDataLst>
            </p:nvPr>
          </p:nvSpPr>
          <p:spPr>
            <a:xfrm>
              <a:off x="2814" y="4574"/>
              <a:ext cx="3771" cy="628"/>
            </a:xfrm>
            <a:prstGeom prst="rect">
              <a:avLst/>
            </a:prstGeom>
            <a:noFill/>
          </p:spPr>
          <p:txBody>
            <a:bodyPr wrap="square" rtlCol="0">
              <a:spAutoFit/>
            </a:bodyPr>
            <a:lstStyle/>
            <a:p>
              <a:r>
                <a:rPr lang="zh-CN" altLang="en-US" sz="2000" b="1">
                  <a:solidFill>
                    <a:schemeClr val="accent4">
                      <a:lumMod val="75000"/>
                    </a:schemeClr>
                  </a:solidFill>
                </a:rPr>
                <a:t>快反应活化能小</a:t>
              </a:r>
              <a:endParaRPr lang="zh-CN" altLang="en-US" sz="2000" b="1">
                <a:solidFill>
                  <a:schemeClr val="accent4">
                    <a:lumMod val="75000"/>
                  </a:schemeClr>
                </a:solidFill>
              </a:endParaRPr>
            </a:p>
          </p:txBody>
        </p:sp>
      </p:grpSp>
      <p:grpSp>
        <p:nvGrpSpPr>
          <p:cNvPr id="4" name="组合 3"/>
          <p:cNvGrpSpPr/>
          <p:nvPr/>
        </p:nvGrpSpPr>
        <p:grpSpPr>
          <a:xfrm>
            <a:off x="6268720" y="1720850"/>
            <a:ext cx="3926205" cy="1662430"/>
            <a:chOff x="9872" y="2710"/>
            <a:chExt cx="6183" cy="2618"/>
          </a:xfrm>
        </p:grpSpPr>
        <p:sp>
          <p:nvSpPr>
            <p:cNvPr id="16" name="文本框 15"/>
            <p:cNvSpPr txBox="1"/>
            <p:nvPr>
              <p:custDataLst>
                <p:tags r:id="rId4"/>
              </p:custDataLst>
            </p:nvPr>
          </p:nvSpPr>
          <p:spPr>
            <a:xfrm>
              <a:off x="11241" y="2710"/>
              <a:ext cx="4815" cy="725"/>
            </a:xfrm>
            <a:prstGeom prst="rect">
              <a:avLst/>
            </a:prstGeom>
            <a:noFill/>
          </p:spPr>
          <p:txBody>
            <a:bodyPr wrap="square" rtlCol="0" anchor="t">
              <a:spAutoFit/>
            </a:bodyPr>
            <a:lstStyle/>
            <a:p>
              <a:r>
                <a:rPr lang="en-US" sz="2400">
                  <a:uFillTx/>
                  <a:latin typeface="Times New Roman" panose="02020603050405020304" charset="0"/>
                  <a:ea typeface="宋体" pitchFamily="2" charset="-122"/>
                  <a:cs typeface="宋体" pitchFamily="2" charset="-122"/>
                  <a:sym typeface="+mn-ea"/>
                </a:rPr>
                <a:t>Y</a:t>
              </a:r>
              <a:r>
                <a:rPr lang="en-US" sz="2400" baseline="-25000">
                  <a:uFillTx/>
                  <a:latin typeface="Times New Roman" panose="02020603050405020304" charset="0"/>
                  <a:ea typeface="宋体" pitchFamily="2" charset="-122"/>
                  <a:cs typeface="宋体" pitchFamily="2" charset="-122"/>
                  <a:sym typeface="+mn-ea"/>
                </a:rPr>
                <a:t>(g)</a:t>
              </a:r>
              <a:r>
                <a:rPr lang="en-US" sz="2400">
                  <a:uFillTx/>
                  <a:latin typeface="Times New Roman" panose="02020603050405020304" charset="0"/>
                  <a:ea typeface="宋体" pitchFamily="2" charset="-122"/>
                  <a:cs typeface="宋体" pitchFamily="2" charset="-122"/>
                  <a:sym typeface="+mn-ea"/>
                </a:rPr>
                <a:t>⇌Z</a:t>
              </a:r>
              <a:r>
                <a:rPr lang="en-US" sz="2400" baseline="-25000">
                  <a:uFillTx/>
                  <a:latin typeface="Times New Roman" panose="02020603050405020304" charset="0"/>
                  <a:ea typeface="宋体" pitchFamily="2" charset="-122"/>
                  <a:cs typeface="宋体" pitchFamily="2" charset="-122"/>
                  <a:sym typeface="+mn-ea"/>
                </a:rPr>
                <a:t>(g)</a:t>
              </a:r>
              <a:r>
                <a:rPr lang="en-US" sz="2400">
                  <a:uFillTx/>
                  <a:latin typeface="Times New Roman" panose="02020603050405020304" charset="0"/>
                  <a:ea typeface="宋体" pitchFamily="2" charset="-122"/>
                  <a:cs typeface="宋体" pitchFamily="2" charset="-122"/>
                  <a:sym typeface="+mn-ea"/>
                </a:rPr>
                <a:t>(ΔH</a:t>
              </a:r>
              <a:r>
                <a:rPr lang="en-US" sz="2400" baseline="-25000">
                  <a:uFillTx/>
                  <a:latin typeface="Times New Roman" panose="02020603050405020304" charset="0"/>
                  <a:ea typeface="宋体" pitchFamily="2" charset="-122"/>
                  <a:cs typeface="宋体" pitchFamily="2" charset="-122"/>
                  <a:sym typeface="+mn-ea"/>
                </a:rPr>
                <a:t>2</a:t>
              </a:r>
              <a:r>
                <a:rPr lang="en-US" sz="2400">
                  <a:uFillTx/>
                  <a:latin typeface="Times New Roman" panose="02020603050405020304" charset="0"/>
                  <a:ea typeface="宋体" pitchFamily="2" charset="-122"/>
                  <a:cs typeface="宋体" pitchFamily="2" charset="-122"/>
                  <a:sym typeface="+mn-ea"/>
                </a:rPr>
                <a:t>&lt;0)</a:t>
              </a:r>
              <a:endParaRPr lang="en-US" altLang="en-US" sz="2400">
                <a:uFillTx/>
                <a:latin typeface="Times New Roman" panose="02020603050405020304" charset="0"/>
                <a:ea typeface="宋体" pitchFamily="2" charset="-122"/>
                <a:cs typeface="宋体" pitchFamily="2" charset="-122"/>
                <a:sym typeface="+mn-ea"/>
              </a:endParaRPr>
            </a:p>
          </p:txBody>
        </p:sp>
        <p:sp>
          <p:nvSpPr>
            <p:cNvPr id="20" name="文本框 19"/>
            <p:cNvSpPr txBox="1"/>
            <p:nvPr>
              <p:custDataLst>
                <p:tags r:id="rId5"/>
              </p:custDataLst>
            </p:nvPr>
          </p:nvSpPr>
          <p:spPr>
            <a:xfrm>
              <a:off x="9872" y="3769"/>
              <a:ext cx="6000" cy="628"/>
            </a:xfrm>
            <a:prstGeom prst="rect">
              <a:avLst/>
            </a:prstGeom>
            <a:noFill/>
          </p:spPr>
          <p:txBody>
            <a:bodyPr wrap="square" rtlCol="0">
              <a:spAutoFit/>
            </a:bodyPr>
            <a:lstStyle/>
            <a:p>
              <a:pPr algn="ctr"/>
              <a:r>
                <a:rPr lang="zh-CN" altLang="en-US" sz="2000" b="1">
                  <a:solidFill>
                    <a:schemeClr val="accent2">
                      <a:lumMod val="75000"/>
                    </a:schemeClr>
                  </a:solidFill>
                </a:rPr>
                <a:t>反应物能量大于产物能量</a:t>
              </a:r>
              <a:endParaRPr lang="zh-CN" altLang="en-US" sz="2000" b="1">
                <a:solidFill>
                  <a:schemeClr val="accent2">
                    <a:lumMod val="75000"/>
                  </a:schemeClr>
                </a:solidFill>
              </a:endParaRPr>
            </a:p>
          </p:txBody>
        </p:sp>
        <p:sp>
          <p:nvSpPr>
            <p:cNvPr id="22" name="文本框 21"/>
            <p:cNvSpPr txBox="1"/>
            <p:nvPr>
              <p:custDataLst>
                <p:tags r:id="rId6"/>
              </p:custDataLst>
            </p:nvPr>
          </p:nvSpPr>
          <p:spPr>
            <a:xfrm>
              <a:off x="11241" y="4700"/>
              <a:ext cx="3771" cy="628"/>
            </a:xfrm>
            <a:prstGeom prst="rect">
              <a:avLst/>
            </a:prstGeom>
            <a:noFill/>
          </p:spPr>
          <p:txBody>
            <a:bodyPr wrap="square" rtlCol="0">
              <a:spAutoFit/>
            </a:bodyPr>
            <a:lstStyle/>
            <a:p>
              <a:r>
                <a:rPr lang="zh-CN" altLang="en-US" sz="2000" b="1">
                  <a:solidFill>
                    <a:schemeClr val="accent4">
                      <a:lumMod val="75000"/>
                    </a:schemeClr>
                  </a:solidFill>
                </a:rPr>
                <a:t>慢反应活化能大</a:t>
              </a:r>
              <a:endParaRPr lang="zh-CN" altLang="en-US" sz="2000" b="1">
                <a:solidFill>
                  <a:schemeClr val="accent4">
                    <a:lumMod val="75000"/>
                  </a:schemeClr>
                </a:solidFill>
              </a:endParaRPr>
            </a:p>
          </p:txBody>
        </p:sp>
      </p:grpSp>
      <p:pic>
        <p:nvPicPr>
          <p:cNvPr id="23" name="图片 22"/>
          <p:cNvPicPr>
            <a:picLocks noChangeAspect="1"/>
          </p:cNvPicPr>
          <p:nvPr/>
        </p:nvPicPr>
        <p:blipFill>
          <a:blip r:embed="rId7"/>
          <a:stretch>
            <a:fillRect/>
          </a:stretch>
        </p:blipFill>
        <p:spPr>
          <a:xfrm>
            <a:off x="3936365" y="3794125"/>
            <a:ext cx="3087370" cy="2595245"/>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latin typeface="Times New Roman" panose="02020603050405020304" charset="0"/>
                <a:cs typeface="Times New Roman" panose="02020603050405020304" charset="0"/>
                <a:sym typeface="+mn-ea"/>
              </a:rPr>
              <a:t>3.2</a:t>
            </a:r>
            <a:r>
              <a:rPr lang="zh-CN" altLang="en-US">
                <a:latin typeface="Times New Roman" panose="02020603050405020304" charset="0"/>
                <a:cs typeface="Times New Roman" panose="02020603050405020304" charset="0"/>
                <a:sym typeface="+mn-ea"/>
              </a:rPr>
              <a:t>选择题攻略</a:t>
            </a:r>
            <a:r>
              <a:rPr lang="zh-CN" altLang="en-US" i="1">
                <a:latin typeface="宋体" pitchFamily="2" charset="-122"/>
                <a:ea typeface="宋体" pitchFamily="2" charset="-122"/>
                <a:cs typeface="Times New Roman" panose="02020603050405020304" charset="0"/>
                <a:sym typeface="+mn-ea"/>
              </a:rPr>
              <a:t>－</a:t>
            </a:r>
            <a:r>
              <a:rPr lang="zh-CN" altLang="en-US">
                <a:latin typeface="Times New Roman" panose="02020603050405020304" charset="0"/>
                <a:cs typeface="Times New Roman" panose="02020603050405020304" charset="0"/>
                <a:sym typeface="+mn-ea"/>
              </a:rPr>
              <a:t>势能及机理图像分析</a:t>
            </a:r>
            <a:endParaRPr lang="zh-CN" altLang="en-US">
              <a:latin typeface="Times New Roman" panose="02020603050405020304" charset="0"/>
              <a:cs typeface="Times New Roman" panose="02020603050405020304" charset="0"/>
              <a:sym typeface="+mn-ea"/>
            </a:endParaRPr>
          </a:p>
        </p:txBody>
      </p:sp>
      <p:sp>
        <p:nvSpPr>
          <p:cNvPr id="8" name="内容占位符 7"/>
          <p:cNvSpPr>
            <a:spLocks noGrp="1"/>
          </p:cNvSpPr>
          <p:nvPr>
            <p:ph idx="1"/>
          </p:nvPr>
        </p:nvSpPr>
        <p:spPr>
          <a:xfrm>
            <a:off x="695960" y="1301750"/>
            <a:ext cx="10800080" cy="571500"/>
          </a:xfrm>
        </p:spPr>
        <p:txBody>
          <a:bodyPr>
            <a:normAutofit lnSpcReduction="20000"/>
          </a:bodyPr>
          <a:lstStyle/>
          <a:p>
            <a:r>
              <a:rPr lang="zh-CN" altLang="en-US" b="1">
                <a:solidFill>
                  <a:srgbClr val="7030A0"/>
                </a:solidFill>
                <a:sym typeface="+mn-ea"/>
              </a:rPr>
              <a:t>机理图像分析</a:t>
            </a:r>
            <a:endParaRPr lang="zh-CN" altLang="en-US" b="1">
              <a:solidFill>
                <a:srgbClr val="7030A0"/>
              </a:solidFill>
              <a:latin typeface="宋体" pitchFamily="2" charset="-122"/>
              <a:ea typeface="宋体" pitchFamily="2" charset="-122"/>
              <a:sym typeface="+mn-ea"/>
            </a:endParaRPr>
          </a:p>
        </p:txBody>
      </p:sp>
      <p:sp>
        <p:nvSpPr>
          <p:cNvPr id="4" name="文本框 3"/>
          <p:cNvSpPr txBox="1"/>
          <p:nvPr/>
        </p:nvSpPr>
        <p:spPr>
          <a:xfrm>
            <a:off x="812800" y="2233930"/>
            <a:ext cx="963295" cy="521970"/>
          </a:xfrm>
          <a:prstGeom prst="rect">
            <a:avLst/>
          </a:prstGeom>
          <a:noFill/>
        </p:spPr>
        <p:txBody>
          <a:bodyPr wrap="square" rtlCol="0">
            <a:spAutoFit/>
          </a:bodyPr>
          <a:lstStyle/>
          <a:p>
            <a:pPr lvl="0" algn="ctr">
              <a:buClrTx/>
              <a:buSzTx/>
              <a:buFontTx/>
            </a:pPr>
            <a:r>
              <a:rPr lang="zh-CN" altLang="en-US" sz="2800" b="1">
                <a:solidFill>
                  <a:schemeClr val="accent2">
                    <a:lumMod val="75000"/>
                  </a:schemeClr>
                </a:solidFill>
                <a:sym typeface="+mn-ea"/>
              </a:rPr>
              <a:t>一剂</a:t>
            </a:r>
            <a:endParaRPr lang="zh-CN" altLang="en-US" sz="2800" b="1">
              <a:solidFill>
                <a:schemeClr val="accent2">
                  <a:lumMod val="75000"/>
                </a:schemeClr>
              </a:solidFill>
              <a:sym typeface="+mn-ea"/>
            </a:endParaRPr>
          </a:p>
        </p:txBody>
      </p:sp>
      <p:sp>
        <p:nvSpPr>
          <p:cNvPr id="11" name="文本框 10"/>
          <p:cNvSpPr txBox="1"/>
          <p:nvPr>
            <p:custDataLst>
              <p:tags r:id="rId1"/>
            </p:custDataLst>
          </p:nvPr>
        </p:nvSpPr>
        <p:spPr>
          <a:xfrm>
            <a:off x="2940050" y="1899920"/>
            <a:ext cx="4450080" cy="4327525"/>
          </a:xfrm>
          <a:prstGeom prst="rect">
            <a:avLst/>
          </a:prstGeom>
          <a:noFill/>
        </p:spPr>
        <p:txBody>
          <a:bodyPr wrap="none" rtlCol="0">
            <a:noAutofit/>
          </a:bodyPr>
          <a:lstStyle/>
          <a:p>
            <a:pPr>
              <a:lnSpc>
                <a:spcPct val="250000"/>
              </a:lnSpc>
            </a:pPr>
            <a:r>
              <a:rPr lang="zh-CN" altLang="en-US" sz="2400"/>
              <a:t>先进后出来是催化剂</a:t>
            </a:r>
            <a:endParaRPr lang="zh-CN" altLang="en-US" sz="2400"/>
          </a:p>
          <a:p>
            <a:pPr>
              <a:lnSpc>
                <a:spcPct val="250000"/>
              </a:lnSpc>
            </a:pPr>
            <a:r>
              <a:rPr lang="zh-CN" altLang="en-US" sz="2400"/>
              <a:t>出来进去是中间体（中间产物）</a:t>
            </a:r>
            <a:endParaRPr lang="zh-CN" altLang="en-US" sz="2400"/>
          </a:p>
          <a:p>
            <a:pPr>
              <a:lnSpc>
                <a:spcPct val="250000"/>
              </a:lnSpc>
            </a:pPr>
            <a:r>
              <a:rPr lang="zh-CN" altLang="en-US" sz="2400"/>
              <a:t>进去不出来反应物</a:t>
            </a:r>
            <a:endParaRPr lang="zh-CN" altLang="en-US" sz="2400"/>
          </a:p>
          <a:p>
            <a:pPr>
              <a:lnSpc>
                <a:spcPct val="250000"/>
              </a:lnSpc>
            </a:pPr>
            <a:r>
              <a:rPr lang="zh-CN" altLang="en-US" sz="2400"/>
              <a:t>出来不进去是产物</a:t>
            </a:r>
            <a:endParaRPr lang="zh-CN" altLang="en-US" sz="2400"/>
          </a:p>
        </p:txBody>
      </p:sp>
      <p:sp>
        <p:nvSpPr>
          <p:cNvPr id="6" name="文本框 5"/>
          <p:cNvSpPr txBox="1"/>
          <p:nvPr/>
        </p:nvSpPr>
        <p:spPr>
          <a:xfrm>
            <a:off x="828040" y="4224020"/>
            <a:ext cx="962660" cy="596900"/>
          </a:xfrm>
          <a:prstGeom prst="rect">
            <a:avLst/>
          </a:prstGeom>
          <a:noFill/>
        </p:spPr>
        <p:txBody>
          <a:bodyPr wrap="square" rtlCol="0" anchor="t">
            <a:noAutofit/>
          </a:bodyPr>
          <a:lstStyle/>
          <a:p>
            <a:r>
              <a:rPr lang="zh-CN" altLang="en-US" sz="2800" b="1">
                <a:solidFill>
                  <a:srgbClr val="FF0000"/>
                </a:solidFill>
                <a:sym typeface="+mn-ea"/>
              </a:rPr>
              <a:t>三物</a:t>
            </a:r>
            <a:endParaRPr lang="zh-CN" altLang="en-US" sz="2800" b="1">
              <a:solidFill>
                <a:srgbClr val="FF0000"/>
              </a:solidFill>
              <a:sym typeface="+mn-ea"/>
            </a:endParaRPr>
          </a:p>
        </p:txBody>
      </p:sp>
      <p:sp>
        <p:nvSpPr>
          <p:cNvPr id="7" name="右箭头 6"/>
          <p:cNvSpPr/>
          <p:nvPr/>
        </p:nvSpPr>
        <p:spPr>
          <a:xfrm>
            <a:off x="1790700" y="2233930"/>
            <a:ext cx="617220" cy="568325"/>
          </a:xfrm>
          <a:prstGeom prst="rightArrow">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黑体" panose="02010609060101010101" charset="-122"/>
              <a:ea typeface="黑体" panose="02010609060101010101" charset="-122"/>
            </a:endParaRPr>
          </a:p>
        </p:txBody>
      </p:sp>
      <p:sp>
        <p:nvSpPr>
          <p:cNvPr id="5" name="右箭头 4"/>
          <p:cNvSpPr/>
          <p:nvPr/>
        </p:nvSpPr>
        <p:spPr>
          <a:xfrm>
            <a:off x="1790700" y="4224020"/>
            <a:ext cx="617220" cy="568325"/>
          </a:xfrm>
          <a:prstGeom prst="rightArrow">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黑体" panose="02010609060101010101" charset="-122"/>
              <a:ea typeface="黑体" panose="02010609060101010101" charset="-122"/>
            </a:endParaRPr>
          </a:p>
        </p:txBody>
      </p:sp>
      <p:sp>
        <p:nvSpPr>
          <p:cNvPr id="9" name="左大括号 8"/>
          <p:cNvSpPr/>
          <p:nvPr/>
        </p:nvSpPr>
        <p:spPr>
          <a:xfrm>
            <a:off x="2648585" y="3321050"/>
            <a:ext cx="135255" cy="2374900"/>
          </a:xfrm>
          <a:prstGeom prst="leftBrace">
            <a:avLst/>
          </a:prstGeom>
          <a:ln w="28575">
            <a:solidFill>
              <a:schemeClr val="accent1">
                <a:lumMod val="75000"/>
              </a:schemeClr>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pic>
        <p:nvPicPr>
          <p:cNvPr id="12" name="图片 11"/>
          <p:cNvPicPr/>
          <p:nvPr>
            <p:custDataLst>
              <p:tags r:id="rId2"/>
            </p:custDataLst>
          </p:nvPr>
        </p:nvPicPr>
        <p:blipFill>
          <a:blip r:embed="rId3"/>
          <a:stretch>
            <a:fillRect/>
          </a:stretch>
        </p:blipFill>
        <p:spPr>
          <a:xfrm>
            <a:off x="7390130" y="2266950"/>
            <a:ext cx="3947795" cy="2553970"/>
          </a:xfrm>
          <a:prstGeom prst="rect">
            <a:avLst/>
          </a:prstGeom>
          <a:noFill/>
          <a:ln w="9525">
            <a:noFill/>
          </a:ln>
        </p:spPr>
      </p:pic>
      <p:sp>
        <p:nvSpPr>
          <p:cNvPr id="10" name="文本框 9"/>
          <p:cNvSpPr txBox="1"/>
          <p:nvPr/>
        </p:nvSpPr>
        <p:spPr>
          <a:xfrm>
            <a:off x="8488680" y="5400675"/>
            <a:ext cx="1460500" cy="460375"/>
          </a:xfrm>
          <a:prstGeom prst="rect">
            <a:avLst/>
          </a:prstGeom>
          <a:noFill/>
        </p:spPr>
        <p:txBody>
          <a:bodyPr wrap="square" rtlCol="0">
            <a:spAutoFit/>
          </a:bodyPr>
          <a:lstStyle/>
          <a:p>
            <a:pPr algn="ctr"/>
            <a:r>
              <a:rPr lang="zh-CN" altLang="en-US" sz="2400">
                <a:solidFill>
                  <a:srgbClr val="FF0000"/>
                </a:solidFill>
              </a:rPr>
              <a:t>反应物</a:t>
            </a:r>
            <a:endParaRPr lang="zh-CN" altLang="en-US" sz="2400">
              <a:solidFill>
                <a:srgbClr val="FF0000"/>
              </a:solidFill>
            </a:endParaRPr>
          </a:p>
        </p:txBody>
      </p:sp>
      <p:sp>
        <p:nvSpPr>
          <p:cNvPr id="13" name="椭圆 12"/>
          <p:cNvSpPr/>
          <p:nvPr/>
        </p:nvSpPr>
        <p:spPr>
          <a:xfrm>
            <a:off x="7390130" y="3321050"/>
            <a:ext cx="676910" cy="676910"/>
          </a:xfrm>
          <a:prstGeom prst="ellipse">
            <a:avLst/>
          </a:prstGeom>
          <a:noFill/>
          <a:ln w="25400">
            <a:solidFill>
              <a:schemeClr val="accent1"/>
            </a:solidFill>
          </a:ln>
          <a:effectLst>
            <a:outerShdw blurRad="177800" dist="63500" dir="5400000" sx="99000" sy="99000" algn="t" rotWithShape="0">
              <a:srgbClr val="295991">
                <a:alpha val="4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黑体" panose="02010609060101010101" charset="-122"/>
              <a:ea typeface="黑体" panose="02010609060101010101" charset="-122"/>
            </a:endParaRPr>
          </a:p>
        </p:txBody>
      </p:sp>
      <p:sp>
        <p:nvSpPr>
          <p:cNvPr id="17" name="椭圆 16"/>
          <p:cNvSpPr/>
          <p:nvPr/>
        </p:nvSpPr>
        <p:spPr>
          <a:xfrm>
            <a:off x="9933940" y="4144010"/>
            <a:ext cx="1113790" cy="676910"/>
          </a:xfrm>
          <a:prstGeom prst="ellipse">
            <a:avLst/>
          </a:prstGeom>
          <a:noFill/>
          <a:ln w="25400">
            <a:solidFill>
              <a:schemeClr val="accent1"/>
            </a:solidFill>
          </a:ln>
          <a:effectLst>
            <a:outerShdw blurRad="177800" dist="63500" dir="5400000" sx="99000" sy="99000" algn="t" rotWithShape="0">
              <a:srgbClr val="295991">
                <a:alpha val="4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黑体" panose="02010609060101010101" charset="-122"/>
              <a:ea typeface="黑体" panose="02010609060101010101" charset="-122"/>
            </a:endParaRPr>
          </a:p>
        </p:txBody>
      </p:sp>
      <p:cxnSp>
        <p:nvCxnSpPr>
          <p:cNvPr id="18" name="曲线连接符 17"/>
          <p:cNvCxnSpPr/>
          <p:nvPr/>
        </p:nvCxnSpPr>
        <p:spPr>
          <a:xfrm rot="16200000" flipV="1">
            <a:off x="7771765" y="3954145"/>
            <a:ext cx="1402715" cy="1490345"/>
          </a:xfrm>
          <a:prstGeom prst="curvedConnector3">
            <a:avLst>
              <a:gd name="adj1" fmla="val 49977"/>
            </a:avLst>
          </a:prstGeom>
          <a:ln w="25400">
            <a:tailEnd type="triangle" w="med" len="med"/>
          </a:ln>
        </p:spPr>
        <p:style>
          <a:lnRef idx="2">
            <a:schemeClr val="accent1"/>
          </a:lnRef>
          <a:fillRef idx="0">
            <a:srgbClr val="FFFFFF"/>
          </a:fillRef>
          <a:effectRef idx="0">
            <a:srgbClr val="FFFFFF"/>
          </a:effectRef>
          <a:fontRef idx="minor">
            <a:schemeClr val="tx1"/>
          </a:fontRef>
        </p:style>
      </p:cxnSp>
      <p:cxnSp>
        <p:nvCxnSpPr>
          <p:cNvPr id="24" name="曲线连接符 23"/>
          <p:cNvCxnSpPr>
            <a:stCxn id="10" idx="0"/>
            <a:endCxn id="17" idx="4"/>
          </p:cNvCxnSpPr>
          <p:nvPr/>
        </p:nvCxnSpPr>
        <p:spPr>
          <a:xfrm rot="16200000">
            <a:off x="9564370" y="4474845"/>
            <a:ext cx="579755" cy="1271905"/>
          </a:xfrm>
          <a:prstGeom prst="curvedConnector3">
            <a:avLst>
              <a:gd name="adj1" fmla="val 49945"/>
            </a:avLst>
          </a:prstGeom>
          <a:ln w="25400">
            <a:tailEnd type="triangle" w="med" len="med"/>
          </a:ln>
        </p:spPr>
        <p:style>
          <a:lnRef idx="2">
            <a:schemeClr val="accent1"/>
          </a:lnRef>
          <a:fillRef idx="0">
            <a:srgbClr val="FFFFFF"/>
          </a:fillRef>
          <a:effectRef idx="0">
            <a:srgbClr val="FFFFFF"/>
          </a:effectRef>
          <a:fontRef idx="minor">
            <a:schemeClr val="tx1"/>
          </a:fontRef>
        </p:style>
      </p:cxnSp>
      <p:sp>
        <p:nvSpPr>
          <p:cNvPr id="25" name="文本框 24"/>
          <p:cNvSpPr txBox="1"/>
          <p:nvPr/>
        </p:nvSpPr>
        <p:spPr>
          <a:xfrm>
            <a:off x="8473440" y="1076325"/>
            <a:ext cx="1460500" cy="460375"/>
          </a:xfrm>
          <a:prstGeom prst="rect">
            <a:avLst/>
          </a:prstGeom>
          <a:noFill/>
        </p:spPr>
        <p:txBody>
          <a:bodyPr wrap="square" rtlCol="0">
            <a:spAutoFit/>
          </a:bodyPr>
          <a:lstStyle/>
          <a:p>
            <a:pPr algn="ctr"/>
            <a:r>
              <a:rPr lang="zh-CN" altLang="en-US" sz="2400">
                <a:solidFill>
                  <a:srgbClr val="FF0000"/>
                </a:solidFill>
              </a:rPr>
              <a:t>产物</a:t>
            </a:r>
            <a:endParaRPr lang="zh-CN" altLang="en-US" sz="2400">
              <a:solidFill>
                <a:srgbClr val="FF0000"/>
              </a:solidFill>
            </a:endParaRPr>
          </a:p>
        </p:txBody>
      </p:sp>
      <p:sp>
        <p:nvSpPr>
          <p:cNvPr id="26" name="椭圆 25"/>
          <p:cNvSpPr/>
          <p:nvPr/>
        </p:nvSpPr>
        <p:spPr>
          <a:xfrm>
            <a:off x="9813290" y="2267585"/>
            <a:ext cx="1699895" cy="887095"/>
          </a:xfrm>
          <a:prstGeom prst="ellipse">
            <a:avLst/>
          </a:prstGeom>
          <a:noFill/>
          <a:ln w="25400">
            <a:solidFill>
              <a:schemeClr val="accent1"/>
            </a:solidFill>
          </a:ln>
          <a:effectLst>
            <a:outerShdw blurRad="177800" dist="63500" dir="5400000" sx="99000" sy="99000" algn="t" rotWithShape="0">
              <a:srgbClr val="295991">
                <a:alpha val="4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黑体" panose="02010609060101010101" charset="-122"/>
              <a:ea typeface="黑体" panose="02010609060101010101" charset="-122"/>
            </a:endParaRPr>
          </a:p>
        </p:txBody>
      </p:sp>
      <p:cxnSp>
        <p:nvCxnSpPr>
          <p:cNvPr id="27" name="曲线连接符 26"/>
          <p:cNvCxnSpPr>
            <a:stCxn id="25" idx="2"/>
            <a:endCxn id="26" idx="0"/>
          </p:cNvCxnSpPr>
          <p:nvPr/>
        </p:nvCxnSpPr>
        <p:spPr>
          <a:xfrm rot="5400000" flipV="1">
            <a:off x="9568180" y="1171575"/>
            <a:ext cx="730885" cy="1459865"/>
          </a:xfrm>
          <a:prstGeom prst="curvedConnector3">
            <a:avLst>
              <a:gd name="adj1" fmla="val 50043"/>
            </a:avLst>
          </a:prstGeom>
          <a:ln w="9525">
            <a:tailEnd type="triangle"/>
          </a:ln>
        </p:spPr>
        <p:style>
          <a:lnRef idx="2">
            <a:schemeClr val="accent1"/>
          </a:lnRef>
          <a:fillRef idx="0">
            <a:srgbClr val="FFFFFF"/>
          </a:fillRef>
          <a:effectRef idx="0">
            <a:srgbClr val="FFFFFF"/>
          </a:effectRef>
          <a:fontRef idx="minor">
            <a:schemeClr val="tx1"/>
          </a:fontRef>
        </p:style>
      </p:cxnSp>
      <p:sp>
        <p:nvSpPr>
          <p:cNvPr id="28" name="文本框 27"/>
          <p:cNvSpPr txBox="1"/>
          <p:nvPr/>
        </p:nvSpPr>
        <p:spPr>
          <a:xfrm>
            <a:off x="8255000" y="2390140"/>
            <a:ext cx="963295" cy="368300"/>
          </a:xfrm>
          <a:prstGeom prst="rect">
            <a:avLst/>
          </a:prstGeom>
          <a:noFill/>
        </p:spPr>
        <p:txBody>
          <a:bodyPr wrap="square" rtlCol="0">
            <a:spAutoFit/>
          </a:bodyPr>
          <a:lstStyle/>
          <a:p>
            <a:pPr algn="ctr"/>
            <a:r>
              <a:rPr lang="zh-CN" altLang="en-US" b="1">
                <a:solidFill>
                  <a:schemeClr val="accent2">
                    <a:lumMod val="75000"/>
                  </a:schemeClr>
                </a:solidFill>
              </a:rPr>
              <a:t>催化剂</a:t>
            </a:r>
            <a:endParaRPr lang="zh-CN" altLang="en-US" b="1">
              <a:solidFill>
                <a:schemeClr val="accent2">
                  <a:lumMod val="75000"/>
                </a:schemeClr>
              </a:solidFill>
            </a:endParaRPr>
          </a:p>
        </p:txBody>
      </p:sp>
      <p:sp>
        <p:nvSpPr>
          <p:cNvPr id="29" name="文本框 28"/>
          <p:cNvSpPr txBox="1"/>
          <p:nvPr/>
        </p:nvSpPr>
        <p:spPr>
          <a:xfrm>
            <a:off x="8006715" y="3763645"/>
            <a:ext cx="1460500" cy="460375"/>
          </a:xfrm>
          <a:prstGeom prst="rect">
            <a:avLst/>
          </a:prstGeom>
          <a:noFill/>
        </p:spPr>
        <p:txBody>
          <a:bodyPr wrap="square" rtlCol="0" anchor="ctr" anchorCtr="0">
            <a:spAutoFit/>
          </a:bodyPr>
          <a:lstStyle/>
          <a:p>
            <a:pPr lvl="0" algn="ctr">
              <a:buClrTx/>
              <a:buSzTx/>
              <a:buFontTx/>
            </a:pPr>
            <a:r>
              <a:rPr lang="zh-CN" altLang="en-US" b="1">
                <a:solidFill>
                  <a:schemeClr val="accent2">
                    <a:lumMod val="75000"/>
                  </a:schemeClr>
                </a:solidFill>
                <a:sym typeface="+mn-ea"/>
              </a:rPr>
              <a:t>中间体</a:t>
            </a:r>
            <a:endParaRPr lang="zh-CN" altLang="en-US" b="1">
              <a:solidFill>
                <a:schemeClr val="accent2">
                  <a:lumMod val="75000"/>
                </a:schemeClr>
              </a:solidFill>
              <a:sym typeface="+mn-ea"/>
            </a:endParaRPr>
          </a:p>
        </p:txBody>
      </p:sp>
    </p:spTree>
    <p:custDataLst>
      <p:tags r:id="rId4"/>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695960" y="360045"/>
            <a:ext cx="10800080" cy="720090"/>
          </a:xfrm>
        </p:spPr>
        <p:txBody>
          <a:bodyPr/>
          <a:lstStyle/>
          <a:p>
            <a:r>
              <a:rPr lang="en-US" altLang="zh-CN">
                <a:latin typeface="Times New Roman" panose="02020603050405020304" charset="0"/>
                <a:cs typeface="Times New Roman" panose="02020603050405020304" charset="0"/>
                <a:sym typeface="+mn-ea"/>
              </a:rPr>
              <a:t>3.2</a:t>
            </a:r>
            <a:r>
              <a:rPr lang="zh-CN" altLang="en-US">
                <a:latin typeface="Times New Roman" panose="02020603050405020304" charset="0"/>
                <a:cs typeface="Times New Roman" panose="02020603050405020304" charset="0"/>
                <a:sym typeface="+mn-ea"/>
              </a:rPr>
              <a:t>选择题攻略</a:t>
            </a:r>
            <a:r>
              <a:rPr lang="zh-CN" altLang="en-US" i="1">
                <a:latin typeface="宋体" pitchFamily="2" charset="-122"/>
                <a:ea typeface="宋体" pitchFamily="2" charset="-122"/>
                <a:cs typeface="Times New Roman" panose="02020603050405020304" charset="0"/>
                <a:sym typeface="+mn-ea"/>
              </a:rPr>
              <a:t>－</a:t>
            </a:r>
            <a:r>
              <a:rPr lang="zh-CN" altLang="en-US">
                <a:latin typeface="Times New Roman" panose="02020603050405020304" charset="0"/>
                <a:cs typeface="Times New Roman" panose="02020603050405020304" charset="0"/>
                <a:sym typeface="+mn-ea"/>
              </a:rPr>
              <a:t>势能及机理图像分析</a:t>
            </a:r>
            <a:endParaRPr lang="zh-CN" altLang="en-US">
              <a:latin typeface="Times New Roman" panose="02020603050405020304" charset="0"/>
              <a:cs typeface="Times New Roman" panose="02020603050405020304" charset="0"/>
              <a:sym typeface="+mn-ea"/>
            </a:endParaRPr>
          </a:p>
        </p:txBody>
      </p:sp>
      <p:sp>
        <p:nvSpPr>
          <p:cNvPr id="8" name="内容占位符 7"/>
          <p:cNvSpPr>
            <a:spLocks noGrp="1"/>
          </p:cNvSpPr>
          <p:nvPr>
            <p:ph idx="1"/>
          </p:nvPr>
        </p:nvSpPr>
        <p:spPr>
          <a:xfrm>
            <a:off x="695960" y="1246505"/>
            <a:ext cx="10800080" cy="571500"/>
          </a:xfrm>
        </p:spPr>
        <p:txBody>
          <a:bodyPr/>
          <a:lstStyle/>
          <a:p>
            <a:r>
              <a:rPr lang="zh-CN" altLang="en-US" b="1">
                <a:solidFill>
                  <a:srgbClr val="7030A0"/>
                </a:solidFill>
                <a:latin typeface="宋体" pitchFamily="2" charset="-122"/>
                <a:ea typeface="宋体" pitchFamily="2" charset="-122"/>
              </a:rPr>
              <a:t>势能图像信息拆解</a:t>
            </a:r>
            <a:endParaRPr lang="zh-CN" altLang="en-US" b="1">
              <a:solidFill>
                <a:srgbClr val="7030A0"/>
              </a:solidFill>
              <a:latin typeface="宋体" pitchFamily="2" charset="-122"/>
              <a:ea typeface="宋体" pitchFamily="2" charset="-122"/>
            </a:endParaRPr>
          </a:p>
        </p:txBody>
      </p:sp>
      <p:sp>
        <p:nvSpPr>
          <p:cNvPr id="4" name="文本框 3"/>
          <p:cNvSpPr txBox="1"/>
          <p:nvPr>
            <p:custDataLst>
              <p:tags r:id="rId1"/>
            </p:custDataLst>
          </p:nvPr>
        </p:nvSpPr>
        <p:spPr>
          <a:xfrm>
            <a:off x="695960" y="1889760"/>
            <a:ext cx="10735310" cy="1322070"/>
          </a:xfrm>
          <a:prstGeom prst="rect">
            <a:avLst/>
          </a:prstGeom>
          <a:noFill/>
          <a:ln w="9525">
            <a:noFill/>
          </a:ln>
        </p:spPr>
        <p:txBody>
          <a:bodyPr wrap="square" rtlCol="0" anchor="t">
            <a:spAutoFit/>
          </a:bodyPr>
          <a:lstStyle/>
          <a:p>
            <a:pPr indent="0"/>
            <a:r>
              <a:rPr lang="zh-CN" sz="2000">
                <a:solidFill>
                  <a:schemeClr val="tx1"/>
                </a:solidFill>
                <a:uFillTx/>
                <a:latin typeface="Times New Roman" panose="02020603050405020304" charset="0"/>
                <a:ea typeface="宋体" pitchFamily="2" charset="-122"/>
                <a:cs typeface="宋体" pitchFamily="2" charset="-122"/>
                <a:sym typeface="+mn-ea"/>
              </a:rPr>
              <a:t>示例</a:t>
            </a:r>
            <a:r>
              <a:rPr lang="zh-CN" altLang="en-US" sz="2000">
                <a:solidFill>
                  <a:schemeClr val="tx1"/>
                </a:solidFill>
                <a:uFillTx/>
                <a:latin typeface="Times New Roman" panose="02020603050405020304" charset="0"/>
                <a:ea typeface="宋体" pitchFamily="2" charset="-122"/>
                <a:cs typeface="宋体" pitchFamily="2" charset="-122"/>
                <a:sym typeface="+mn-ea"/>
              </a:rPr>
              <a:t>（</a:t>
            </a:r>
            <a:r>
              <a:rPr lang="en-US" altLang="zh-CN" sz="2000">
                <a:solidFill>
                  <a:schemeClr val="tx1"/>
                </a:solidFill>
                <a:uFillTx/>
                <a:latin typeface="Times New Roman" panose="02020603050405020304" charset="0"/>
                <a:ea typeface="宋体" pitchFamily="2" charset="-122"/>
                <a:cs typeface="宋体" pitchFamily="2" charset="-122"/>
                <a:sym typeface="+mn-ea"/>
              </a:rPr>
              <a:t>2023</a:t>
            </a:r>
            <a:r>
              <a:rPr lang="zh-CN" altLang="en-US" sz="2000">
                <a:solidFill>
                  <a:schemeClr val="tx1"/>
                </a:solidFill>
                <a:uFillTx/>
                <a:latin typeface="Times New Roman" panose="02020603050405020304" charset="0"/>
                <a:ea typeface="宋体" pitchFamily="2" charset="-122"/>
                <a:cs typeface="宋体" pitchFamily="2" charset="-122"/>
                <a:sym typeface="+mn-ea"/>
              </a:rPr>
              <a:t>湖南考高考题）</a:t>
            </a:r>
            <a:r>
              <a:rPr lang="en-US" altLang="zh-CN" sz="2000">
                <a:solidFill>
                  <a:schemeClr val="tx1"/>
                </a:solidFill>
                <a:uFillTx/>
                <a:latin typeface="Times New Roman" panose="02020603050405020304" charset="0"/>
                <a:ea typeface="宋体" pitchFamily="2" charset="-122"/>
                <a:cs typeface="宋体" pitchFamily="2" charset="-122"/>
                <a:sym typeface="+mn-ea"/>
              </a:rPr>
              <a:t>N</a:t>
            </a:r>
            <a:r>
              <a:rPr lang="en-US" altLang="zh-CN" sz="2000" baseline="-25000">
                <a:solidFill>
                  <a:schemeClr val="tx1"/>
                </a:solidFill>
                <a:uFillTx/>
                <a:latin typeface="Times New Roman" panose="02020603050405020304" charset="0"/>
                <a:ea typeface="宋体" pitchFamily="2" charset="-122"/>
                <a:cs typeface="宋体" pitchFamily="2" charset="-122"/>
                <a:sym typeface="+mn-ea"/>
              </a:rPr>
              <a:t>2</a:t>
            </a:r>
            <a:r>
              <a:rPr lang="en-US" altLang="zh-CN" sz="2000">
                <a:solidFill>
                  <a:schemeClr val="tx1"/>
                </a:solidFill>
                <a:uFillTx/>
                <a:latin typeface="Times New Roman" panose="02020603050405020304" charset="0"/>
                <a:ea typeface="宋体" pitchFamily="2" charset="-122"/>
                <a:cs typeface="宋体" pitchFamily="2" charset="-122"/>
                <a:sym typeface="+mn-ea"/>
              </a:rPr>
              <a:t>H</a:t>
            </a:r>
            <a:r>
              <a:rPr lang="en-US" altLang="zh-CN" sz="2000" baseline="-25000">
                <a:solidFill>
                  <a:schemeClr val="tx1"/>
                </a:solidFill>
                <a:uFillTx/>
                <a:latin typeface="Times New Roman" panose="02020603050405020304" charset="0"/>
                <a:ea typeface="宋体" pitchFamily="2" charset="-122"/>
                <a:cs typeface="宋体" pitchFamily="2" charset="-122"/>
                <a:sym typeface="+mn-ea"/>
              </a:rPr>
              <a:t>4</a:t>
            </a:r>
            <a:r>
              <a:rPr lang="zh-CN" altLang="en-US" sz="2000">
                <a:solidFill>
                  <a:schemeClr val="tx1"/>
                </a:solidFill>
                <a:uFillTx/>
                <a:latin typeface="Times New Roman" panose="02020603050405020304" charset="0"/>
                <a:ea typeface="宋体" pitchFamily="2" charset="-122"/>
                <a:cs typeface="宋体" pitchFamily="2" charset="-122"/>
                <a:sym typeface="+mn-ea"/>
              </a:rPr>
              <a:t>是一种强还原性的高能物质，在航天、能源等领域有广泛应用。我国科学家合成的某</a:t>
            </a:r>
            <a:r>
              <a:rPr lang="en-US" altLang="zh-CN" sz="2000">
                <a:solidFill>
                  <a:schemeClr val="tx1"/>
                </a:solidFill>
                <a:uFillTx/>
                <a:latin typeface="Times New Roman" panose="02020603050405020304" charset="0"/>
                <a:ea typeface="宋体" pitchFamily="2" charset="-122"/>
                <a:cs typeface="宋体" pitchFamily="2" charset="-122"/>
                <a:sym typeface="+mn-ea"/>
              </a:rPr>
              <a:t>Ru(</a:t>
            </a:r>
            <a:r>
              <a:rPr lang="en-US" altLang="en-US" sz="2000">
                <a:solidFill>
                  <a:schemeClr val="tx1"/>
                </a:solidFill>
                <a:uFillTx/>
                <a:latin typeface="Times New Roman" panose="02020603050405020304" charset="0"/>
                <a:ea typeface="宋体" pitchFamily="2" charset="-122"/>
                <a:cs typeface="宋体" pitchFamily="2" charset="-122"/>
                <a:sym typeface="+mn-ea"/>
              </a:rPr>
              <a:t>Ⅱ</a:t>
            </a:r>
            <a:r>
              <a:rPr lang="en-US" altLang="zh-CN" sz="2000">
                <a:solidFill>
                  <a:schemeClr val="tx1"/>
                </a:solidFill>
                <a:uFillTx/>
                <a:latin typeface="Times New Roman" panose="02020603050405020304" charset="0"/>
                <a:ea typeface="宋体" pitchFamily="2" charset="-122"/>
                <a:cs typeface="宋体" pitchFamily="2" charset="-122"/>
                <a:sym typeface="+mn-ea"/>
              </a:rPr>
              <a:t>)</a:t>
            </a:r>
            <a:r>
              <a:rPr lang="zh-CN" altLang="en-US" sz="2000">
                <a:solidFill>
                  <a:schemeClr val="tx1"/>
                </a:solidFill>
                <a:uFillTx/>
                <a:latin typeface="Times New Roman" panose="02020603050405020304" charset="0"/>
                <a:ea typeface="宋体" pitchFamily="2" charset="-122"/>
                <a:cs typeface="宋体" pitchFamily="2" charset="-122"/>
                <a:sym typeface="+mn-ea"/>
              </a:rPr>
              <a:t>催化剂</a:t>
            </a:r>
            <a:r>
              <a:rPr lang="en-US" altLang="zh-CN" sz="2000">
                <a:solidFill>
                  <a:schemeClr val="tx1"/>
                </a:solidFill>
                <a:uFillTx/>
                <a:latin typeface="Times New Roman" panose="02020603050405020304" charset="0"/>
                <a:ea typeface="宋体" pitchFamily="2" charset="-122"/>
                <a:cs typeface="宋体" pitchFamily="2" charset="-122"/>
                <a:sym typeface="+mn-ea"/>
              </a:rPr>
              <a:t>(</a:t>
            </a:r>
            <a:r>
              <a:rPr lang="zh-CN" altLang="en-US" sz="2000">
                <a:solidFill>
                  <a:schemeClr val="tx1"/>
                </a:solidFill>
                <a:uFillTx/>
                <a:latin typeface="Times New Roman" panose="02020603050405020304" charset="0"/>
                <a:ea typeface="宋体" pitchFamily="2" charset="-122"/>
                <a:cs typeface="宋体" pitchFamily="2" charset="-122"/>
                <a:sym typeface="+mn-ea"/>
              </a:rPr>
              <a:t>用</a:t>
            </a:r>
            <a:r>
              <a:rPr lang="en-US" altLang="zh-CN" sz="2000">
                <a:solidFill>
                  <a:schemeClr val="tx1"/>
                </a:solidFill>
                <a:uFillTx/>
                <a:latin typeface="Times New Roman" panose="02020603050405020304" charset="0"/>
                <a:ea typeface="宋体" pitchFamily="2" charset="-122"/>
                <a:cs typeface="宋体" pitchFamily="2" charset="-122"/>
                <a:sym typeface="+mn-ea"/>
              </a:rPr>
              <a:t>[L-Ru-NH</a:t>
            </a:r>
            <a:r>
              <a:rPr lang="en-US" altLang="zh-CN" sz="2000" baseline="-25000">
                <a:solidFill>
                  <a:schemeClr val="tx1"/>
                </a:solidFill>
                <a:uFillTx/>
                <a:latin typeface="Times New Roman" panose="02020603050405020304" charset="0"/>
                <a:ea typeface="宋体" pitchFamily="2" charset="-122"/>
                <a:cs typeface="宋体" pitchFamily="2" charset="-122"/>
                <a:sym typeface="+mn-ea"/>
              </a:rPr>
              <a:t>3</a:t>
            </a:r>
            <a:r>
              <a:rPr lang="en-US" altLang="zh-CN" sz="2000">
                <a:solidFill>
                  <a:schemeClr val="tx1"/>
                </a:solidFill>
                <a:uFillTx/>
                <a:latin typeface="Times New Roman" panose="02020603050405020304" charset="0"/>
                <a:ea typeface="宋体" pitchFamily="2" charset="-122"/>
                <a:cs typeface="宋体" pitchFamily="2" charset="-122"/>
                <a:sym typeface="+mn-ea"/>
              </a:rPr>
              <a:t>]</a:t>
            </a:r>
            <a:r>
              <a:rPr lang="en-US" altLang="zh-CN" sz="2000" baseline="30000">
                <a:solidFill>
                  <a:schemeClr val="tx1"/>
                </a:solidFill>
                <a:uFillTx/>
                <a:latin typeface="Times New Roman" panose="02020603050405020304" charset="0"/>
                <a:ea typeface="宋体" pitchFamily="2" charset="-122"/>
                <a:cs typeface="宋体" pitchFamily="2" charset="-122"/>
                <a:sym typeface="+mn-ea"/>
              </a:rPr>
              <a:t>+</a:t>
            </a:r>
            <a:r>
              <a:rPr lang="zh-CN" altLang="en-US" sz="2000">
                <a:solidFill>
                  <a:schemeClr val="tx1"/>
                </a:solidFill>
                <a:uFillTx/>
                <a:latin typeface="Times New Roman" panose="02020603050405020304" charset="0"/>
                <a:ea typeface="宋体" pitchFamily="2" charset="-122"/>
                <a:cs typeface="宋体" pitchFamily="2" charset="-122"/>
                <a:sym typeface="+mn-ea"/>
              </a:rPr>
              <a:t>表示</a:t>
            </a:r>
            <a:r>
              <a:rPr lang="en-US" altLang="zh-CN" sz="2000">
                <a:solidFill>
                  <a:schemeClr val="tx1"/>
                </a:solidFill>
                <a:uFillTx/>
                <a:latin typeface="Times New Roman" panose="02020603050405020304" charset="0"/>
                <a:ea typeface="宋体" pitchFamily="2" charset="-122"/>
                <a:cs typeface="宋体" pitchFamily="2" charset="-122"/>
                <a:sym typeface="+mn-ea"/>
              </a:rPr>
              <a:t>)</a:t>
            </a:r>
            <a:r>
              <a:rPr lang="zh-CN" altLang="en-US" sz="2000">
                <a:solidFill>
                  <a:schemeClr val="tx1"/>
                </a:solidFill>
                <a:uFillTx/>
                <a:latin typeface="Times New Roman" panose="02020603050405020304" charset="0"/>
                <a:ea typeface="宋体" pitchFamily="2" charset="-122"/>
                <a:cs typeface="宋体" pitchFamily="2" charset="-122"/>
                <a:sym typeface="+mn-ea"/>
              </a:rPr>
              <a:t>能高效电催化氧化</a:t>
            </a:r>
            <a:r>
              <a:rPr lang="en-US" altLang="zh-CN" sz="2000">
                <a:solidFill>
                  <a:schemeClr val="tx1"/>
                </a:solidFill>
                <a:uFillTx/>
                <a:latin typeface="Times New Roman" panose="02020603050405020304" charset="0"/>
                <a:ea typeface="宋体" pitchFamily="2" charset="-122"/>
                <a:cs typeface="宋体" pitchFamily="2" charset="-122"/>
                <a:sym typeface="+mn-ea"/>
              </a:rPr>
              <a:t>NH</a:t>
            </a:r>
            <a:r>
              <a:rPr lang="en-US" altLang="zh-CN" sz="2000" baseline="-25000">
                <a:solidFill>
                  <a:schemeClr val="tx1"/>
                </a:solidFill>
                <a:uFillTx/>
                <a:latin typeface="Times New Roman" panose="02020603050405020304" charset="0"/>
                <a:ea typeface="宋体" pitchFamily="2" charset="-122"/>
                <a:cs typeface="宋体" pitchFamily="2" charset="-122"/>
                <a:sym typeface="+mn-ea"/>
              </a:rPr>
              <a:t>3</a:t>
            </a:r>
            <a:r>
              <a:rPr lang="zh-CN" altLang="en-US" sz="2000">
                <a:solidFill>
                  <a:schemeClr val="tx1"/>
                </a:solidFill>
                <a:uFillTx/>
                <a:latin typeface="Times New Roman" panose="02020603050405020304" charset="0"/>
                <a:ea typeface="宋体" pitchFamily="2" charset="-122"/>
                <a:cs typeface="宋体" pitchFamily="2" charset="-122"/>
                <a:sym typeface="+mn-ea"/>
              </a:rPr>
              <a:t>合成</a:t>
            </a:r>
            <a:r>
              <a:rPr lang="en-US" altLang="zh-CN" sz="2000">
                <a:solidFill>
                  <a:schemeClr val="tx1"/>
                </a:solidFill>
                <a:uFillTx/>
                <a:latin typeface="Times New Roman" panose="02020603050405020304" charset="0"/>
                <a:ea typeface="宋体" pitchFamily="2" charset="-122"/>
                <a:cs typeface="宋体" pitchFamily="2" charset="-122"/>
                <a:sym typeface="+mn-ea"/>
              </a:rPr>
              <a:t>N</a:t>
            </a:r>
            <a:r>
              <a:rPr lang="en-US" altLang="zh-CN" sz="2000" baseline="-25000">
                <a:solidFill>
                  <a:schemeClr val="tx1"/>
                </a:solidFill>
                <a:uFillTx/>
                <a:latin typeface="Times New Roman" panose="02020603050405020304" charset="0"/>
                <a:ea typeface="宋体" pitchFamily="2" charset="-122"/>
                <a:cs typeface="宋体" pitchFamily="2" charset="-122"/>
                <a:sym typeface="+mn-ea"/>
              </a:rPr>
              <a:t>2</a:t>
            </a:r>
            <a:r>
              <a:rPr lang="en-US" altLang="zh-CN" sz="2000">
                <a:solidFill>
                  <a:schemeClr val="tx1"/>
                </a:solidFill>
                <a:uFillTx/>
                <a:latin typeface="Times New Roman" panose="02020603050405020304" charset="0"/>
                <a:ea typeface="宋体" pitchFamily="2" charset="-122"/>
                <a:cs typeface="宋体" pitchFamily="2" charset="-122"/>
                <a:sym typeface="+mn-ea"/>
              </a:rPr>
              <a:t>H</a:t>
            </a:r>
            <a:r>
              <a:rPr lang="en-US" altLang="zh-CN" sz="2000" baseline="-25000">
                <a:solidFill>
                  <a:schemeClr val="tx1"/>
                </a:solidFill>
                <a:uFillTx/>
                <a:latin typeface="Times New Roman" panose="02020603050405020304" charset="0"/>
                <a:ea typeface="宋体" pitchFamily="2" charset="-122"/>
                <a:cs typeface="宋体" pitchFamily="2" charset="-122"/>
                <a:sym typeface="+mn-ea"/>
              </a:rPr>
              <a:t>4</a:t>
            </a:r>
            <a:r>
              <a:rPr lang="zh-CN" altLang="en-US" sz="2000">
                <a:solidFill>
                  <a:schemeClr val="tx1"/>
                </a:solidFill>
                <a:uFillTx/>
                <a:latin typeface="Times New Roman" panose="02020603050405020304" charset="0"/>
                <a:ea typeface="宋体" pitchFamily="2" charset="-122"/>
                <a:cs typeface="宋体" pitchFamily="2" charset="-122"/>
                <a:sym typeface="+mn-ea"/>
              </a:rPr>
              <a:t>，其反应机理如图所示。</a:t>
            </a:r>
            <a:endParaRPr lang="zh-CN" altLang="en-US" sz="2000">
              <a:solidFill>
                <a:schemeClr val="tx1"/>
              </a:solidFill>
              <a:uFillTx/>
              <a:latin typeface="Times New Roman" panose="02020603050405020304" charset="0"/>
              <a:ea typeface="宋体" pitchFamily="2" charset="-122"/>
              <a:cs typeface="宋体" pitchFamily="2" charset="-122"/>
              <a:sym typeface="+mn-ea"/>
            </a:endParaRPr>
          </a:p>
          <a:p>
            <a:pPr indent="0"/>
            <a:endParaRPr lang="zh-CN" altLang="en-US" sz="2000">
              <a:solidFill>
                <a:schemeClr val="tx1"/>
              </a:solidFill>
              <a:uFillTx/>
              <a:latin typeface="Times New Roman" panose="02020603050405020304" charset="0"/>
              <a:ea typeface="宋体" pitchFamily="2" charset="-122"/>
              <a:cs typeface="宋体" pitchFamily="2" charset="-122"/>
              <a:sym typeface="+mn-ea"/>
            </a:endParaRPr>
          </a:p>
        </p:txBody>
      </p:sp>
      <p:pic>
        <p:nvPicPr>
          <p:cNvPr id="100009" name="图片 100009" descr="@@@702ad428-ba8d-493c-b865-b9578a987965"/>
          <p:cNvPicPr>
            <a:picLocks noChangeAspect="1"/>
          </p:cNvPicPr>
          <p:nvPr/>
        </p:nvPicPr>
        <p:blipFill>
          <a:blip r:embed="rId2"/>
          <a:stretch>
            <a:fillRect/>
          </a:stretch>
        </p:blipFill>
        <p:spPr>
          <a:xfrm>
            <a:off x="3297555" y="3283585"/>
            <a:ext cx="4824095" cy="2820035"/>
          </a:xfrm>
          <a:prstGeom prst="rect">
            <a:avLst/>
          </a:prstGeom>
        </p:spPr>
      </p:pic>
      <p:sp>
        <p:nvSpPr>
          <p:cNvPr id="14" name="文本框 13"/>
          <p:cNvSpPr txBox="1"/>
          <p:nvPr/>
        </p:nvSpPr>
        <p:spPr>
          <a:xfrm>
            <a:off x="5640705" y="4307840"/>
            <a:ext cx="817245" cy="814705"/>
          </a:xfrm>
          <a:prstGeom prst="ellipse">
            <a:avLst/>
          </a:prstGeom>
          <a:noFill/>
          <a:ln w="38100">
            <a:solidFill>
              <a:schemeClr val="accent1"/>
            </a:solidFill>
          </a:ln>
        </p:spPr>
        <p:txBody>
          <a:bodyPr wrap="square" rtlCol="0">
            <a:noAutofit/>
          </a:bodyPr>
          <a:lstStyle/>
          <a:p>
            <a:pPr algn="ctr"/>
            <a:r>
              <a:rPr lang="zh-CN" altLang="en-US" sz="1400" b="1">
                <a:solidFill>
                  <a:schemeClr val="tx2">
                    <a:lumMod val="25000"/>
                  </a:schemeClr>
                </a:solidFill>
              </a:rPr>
              <a:t>反应物</a:t>
            </a:r>
            <a:endParaRPr lang="zh-CN" altLang="en-US" sz="1400" b="1">
              <a:solidFill>
                <a:schemeClr val="tx2">
                  <a:lumMod val="25000"/>
                </a:schemeClr>
              </a:solidFill>
            </a:endParaRPr>
          </a:p>
        </p:txBody>
      </p:sp>
      <p:cxnSp>
        <p:nvCxnSpPr>
          <p:cNvPr id="15" name="曲线连接符 14"/>
          <p:cNvCxnSpPr/>
          <p:nvPr/>
        </p:nvCxnSpPr>
        <p:spPr>
          <a:xfrm rot="16200000" flipV="1">
            <a:off x="5031740" y="3692525"/>
            <a:ext cx="437515" cy="1018540"/>
          </a:xfrm>
          <a:prstGeom prst="curvedConnector2">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4239260" y="3731895"/>
            <a:ext cx="502285" cy="50228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7327900" y="4620260"/>
            <a:ext cx="502285" cy="50228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曲线连接符 19"/>
          <p:cNvCxnSpPr>
            <a:stCxn id="14" idx="7"/>
            <a:endCxn id="19" idx="0"/>
          </p:cNvCxnSpPr>
          <p:nvPr/>
        </p:nvCxnSpPr>
        <p:spPr>
          <a:xfrm rot="16200000" flipH="1">
            <a:off x="6862445" y="3903345"/>
            <a:ext cx="193040" cy="1240790"/>
          </a:xfrm>
          <a:prstGeom prst="curvedConnector3">
            <a:avLst>
              <a:gd name="adj1" fmla="val -185197"/>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8503285" y="3136900"/>
            <a:ext cx="817245" cy="851177"/>
          </a:xfrm>
          <a:prstGeom prst="ellipse">
            <a:avLst/>
          </a:prstGeom>
          <a:noFill/>
          <a:ln w="38100">
            <a:solidFill>
              <a:schemeClr val="accent6"/>
            </a:solidFill>
          </a:ln>
        </p:spPr>
        <p:txBody>
          <a:bodyPr wrap="square" rtlCol="0">
            <a:spAutoFit/>
          </a:bodyPr>
          <a:lstStyle/>
          <a:p>
            <a:pPr algn="ctr"/>
            <a:r>
              <a:rPr lang="zh-CN" altLang="en-US" sz="1600" b="1">
                <a:solidFill>
                  <a:schemeClr val="tx2">
                    <a:lumMod val="25000"/>
                  </a:schemeClr>
                </a:solidFill>
              </a:rPr>
              <a:t>产物</a:t>
            </a:r>
            <a:endParaRPr lang="zh-CN" altLang="en-US" sz="1600" b="1">
              <a:solidFill>
                <a:schemeClr val="tx2">
                  <a:lumMod val="25000"/>
                </a:schemeClr>
              </a:solidFill>
            </a:endParaRPr>
          </a:p>
        </p:txBody>
      </p:sp>
      <p:sp>
        <p:nvSpPr>
          <p:cNvPr id="22" name="椭圆 21"/>
          <p:cNvSpPr/>
          <p:nvPr/>
        </p:nvSpPr>
        <p:spPr>
          <a:xfrm>
            <a:off x="7327900" y="5149215"/>
            <a:ext cx="502285" cy="5022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4490085" y="3229610"/>
            <a:ext cx="502285" cy="5022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曲线连接符 25"/>
          <p:cNvCxnSpPr>
            <a:stCxn id="21" idx="0"/>
            <a:endCxn id="23" idx="0"/>
          </p:cNvCxnSpPr>
          <p:nvPr/>
        </p:nvCxnSpPr>
        <p:spPr>
          <a:xfrm rot="16200000" flipH="1" flipV="1">
            <a:off x="6780530" y="1097915"/>
            <a:ext cx="92710" cy="4170680"/>
          </a:xfrm>
          <a:prstGeom prst="curvedConnector3">
            <a:avLst>
              <a:gd name="adj1" fmla="val -441780"/>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曲线连接符 26"/>
          <p:cNvCxnSpPr>
            <a:stCxn id="21" idx="4"/>
            <a:endCxn id="22" idx="6"/>
          </p:cNvCxnSpPr>
          <p:nvPr/>
        </p:nvCxnSpPr>
        <p:spPr>
          <a:xfrm rot="5400000">
            <a:off x="7664768" y="4153218"/>
            <a:ext cx="1412875" cy="1082040"/>
          </a:xfrm>
          <a:prstGeom prst="curvedConnector2">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8" name="椭圆 27"/>
          <p:cNvSpPr/>
          <p:nvPr/>
        </p:nvSpPr>
        <p:spPr>
          <a:xfrm>
            <a:off x="7162165" y="3456305"/>
            <a:ext cx="502285" cy="5022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曲线连接符 28"/>
          <p:cNvCxnSpPr>
            <a:stCxn id="21" idx="3"/>
            <a:endCxn id="28" idx="5"/>
          </p:cNvCxnSpPr>
          <p:nvPr/>
        </p:nvCxnSpPr>
        <p:spPr>
          <a:xfrm rot="5400000">
            <a:off x="8095933" y="3358198"/>
            <a:ext cx="21590" cy="1031875"/>
          </a:xfrm>
          <a:prstGeom prst="curvedConnector3">
            <a:avLst>
              <a:gd name="adj1" fmla="val 167794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3906520" y="5410835"/>
            <a:ext cx="977265" cy="368300"/>
          </a:xfrm>
          <a:prstGeom prst="rect">
            <a:avLst/>
          </a:prstGeom>
          <a:noFill/>
        </p:spPr>
        <p:txBody>
          <a:bodyPr wrap="square" rtlCol="0">
            <a:spAutoFit/>
          </a:bodyPr>
          <a:lstStyle/>
          <a:p>
            <a:r>
              <a:rPr lang="zh-CN" altLang="en-US" b="1">
                <a:solidFill>
                  <a:schemeClr val="accent3">
                    <a:lumMod val="60000"/>
                    <a:lumOff val="40000"/>
                  </a:schemeClr>
                </a:solidFill>
              </a:rPr>
              <a:t>催化剂</a:t>
            </a:r>
            <a:endParaRPr lang="zh-CN" altLang="en-US" b="1">
              <a:solidFill>
                <a:schemeClr val="accent3">
                  <a:lumMod val="60000"/>
                  <a:lumOff val="40000"/>
                </a:schemeClr>
              </a:solidFill>
            </a:endParaRPr>
          </a:p>
        </p:txBody>
      </p:sp>
      <p:sp>
        <p:nvSpPr>
          <p:cNvPr id="31" name="矩形 30"/>
          <p:cNvSpPr/>
          <p:nvPr/>
        </p:nvSpPr>
        <p:spPr>
          <a:xfrm>
            <a:off x="3297555" y="4163060"/>
            <a:ext cx="2195195" cy="1130935"/>
          </a:xfrm>
          <a:prstGeom prst="rect">
            <a:avLst/>
          </a:prstGeom>
          <a:noFill/>
          <a:ln w="476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right)">
                                      <p:cBhvr>
                                        <p:cTn id="26" dur="500"/>
                                        <p:tgtEl>
                                          <p:spTgt spid="21"/>
                                        </p:tgtEl>
                                      </p:cBhvr>
                                    </p:animEffect>
                                  </p:childTnLst>
                                </p:cTn>
                              </p:par>
                              <p:par>
                                <p:cTn id="27" presetID="22" presetClass="entr" presetSubtype="2"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right)">
                                      <p:cBhvr>
                                        <p:cTn id="29" dur="500"/>
                                        <p:tgtEl>
                                          <p:spTgt spid="26"/>
                                        </p:tgtEl>
                                      </p:cBhvr>
                                    </p:animEffect>
                                  </p:childTnLst>
                                </p:cTn>
                              </p:par>
                              <p:par>
                                <p:cTn id="30" presetID="22" presetClass="entr" presetSubtype="2"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right)">
                                      <p:cBhvr>
                                        <p:cTn id="32" dur="500"/>
                                        <p:tgtEl>
                                          <p:spTgt spid="29"/>
                                        </p:tgtEl>
                                      </p:cBhvr>
                                    </p:animEffect>
                                  </p:childTnLst>
                                </p:cTn>
                              </p:par>
                              <p:par>
                                <p:cTn id="33" presetID="22" presetClass="entr" presetSubtype="2"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right)">
                                      <p:cBhvr>
                                        <p:cTn id="35" dur="500"/>
                                        <p:tgtEl>
                                          <p:spTgt spid="27"/>
                                        </p:tgtEl>
                                      </p:cBhvr>
                                    </p:animEffect>
                                  </p:childTnLst>
                                </p:cTn>
                              </p:par>
                            </p:childTnLst>
                          </p:cTn>
                        </p:par>
                        <p:par>
                          <p:cTn id="36" fill="hold">
                            <p:stCondLst>
                              <p:cond delay="500"/>
                            </p:stCondLst>
                            <p:childTnLst>
                              <p:par>
                                <p:cTn id="37" presetID="22" presetClass="entr" presetSubtype="2"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right)">
                                      <p:cBhvr>
                                        <p:cTn id="39" dur="500"/>
                                        <p:tgtEl>
                                          <p:spTgt spid="22"/>
                                        </p:tgtEl>
                                      </p:cBhvr>
                                    </p:animEffect>
                                  </p:childTnLst>
                                </p:cTn>
                              </p:par>
                            </p:childTnLst>
                          </p:cTn>
                        </p:par>
                        <p:par>
                          <p:cTn id="40" fill="hold">
                            <p:stCondLst>
                              <p:cond delay="1000"/>
                            </p:stCondLst>
                            <p:childTnLst>
                              <p:par>
                                <p:cTn id="41" presetID="22" presetClass="entr" presetSubtype="2"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right)">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P spid="21" grpId="0" animBg="1"/>
      <p:bldP spid="22" grpId="0" animBg="1"/>
      <p:bldP spid="23" grpId="0" animBg="1"/>
      <p:bldP spid="30" grpId="0"/>
      <p:bldP spid="31"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latin typeface="Times New Roman" panose="02020603050405020304" charset="0"/>
                <a:cs typeface="Times New Roman" panose="02020603050405020304" charset="0"/>
                <a:sym typeface="+mn-ea"/>
              </a:rPr>
              <a:t>3.3</a:t>
            </a:r>
            <a:r>
              <a:rPr lang="zh-CN" altLang="en-US">
                <a:latin typeface="Times New Roman" panose="02020603050405020304" charset="0"/>
                <a:cs typeface="Times New Roman" panose="02020603050405020304" charset="0"/>
                <a:sym typeface="+mn-ea"/>
              </a:rPr>
              <a:t>选择题攻略</a:t>
            </a:r>
            <a:r>
              <a:rPr lang="zh-CN" altLang="en-US" i="1">
                <a:latin typeface="宋体" pitchFamily="2" charset="-122"/>
                <a:ea typeface="宋体" pitchFamily="2" charset="-122"/>
                <a:cs typeface="Times New Roman" panose="02020603050405020304" charset="0"/>
                <a:sym typeface="+mn-ea"/>
              </a:rPr>
              <a:t>－</a:t>
            </a:r>
            <a:r>
              <a:rPr lang="zh-CN" altLang="en-US">
                <a:latin typeface="Times New Roman" panose="02020603050405020304" charset="0"/>
                <a:cs typeface="Times New Roman" panose="02020603050405020304" charset="0"/>
                <a:sym typeface="+mn-ea"/>
              </a:rPr>
              <a:t>离子方程式与离子共存的正误判断</a:t>
            </a:r>
            <a:endParaRPr lang="zh-CN" altLang="en-US">
              <a:latin typeface="Times New Roman" panose="02020603050405020304" charset="0"/>
              <a:cs typeface="Times New Roman" panose="02020603050405020304" charset="0"/>
              <a:sym typeface="+mn-ea"/>
            </a:endParaRPr>
          </a:p>
        </p:txBody>
      </p:sp>
      <p:sp>
        <p:nvSpPr>
          <p:cNvPr id="8" name="内容占位符 7"/>
          <p:cNvSpPr>
            <a:spLocks noGrp="1"/>
          </p:cNvSpPr>
          <p:nvPr>
            <p:ph idx="1"/>
          </p:nvPr>
        </p:nvSpPr>
        <p:spPr>
          <a:xfrm>
            <a:off x="753110" y="1301750"/>
            <a:ext cx="2961005" cy="391160"/>
          </a:xfrm>
        </p:spPr>
        <p:txBody>
          <a:bodyPr>
            <a:normAutofit lnSpcReduction="10000"/>
          </a:bodyPr>
          <a:lstStyle/>
          <a:p>
            <a:r>
              <a:rPr lang="zh-CN" altLang="en-US" sz="2000" b="1">
                <a:solidFill>
                  <a:srgbClr val="7030A0"/>
                </a:solidFill>
                <a:latin typeface="宋体" pitchFamily="2" charset="-122"/>
                <a:ea typeface="宋体" pitchFamily="2" charset="-122"/>
                <a:sym typeface="+mn-ea"/>
              </a:rPr>
              <a:t>判断是否符合客观事实</a:t>
            </a:r>
            <a:endParaRPr lang="zh-CN" altLang="en-US" sz="2000" b="1">
              <a:solidFill>
                <a:srgbClr val="7030A0"/>
              </a:solidFill>
              <a:latin typeface="宋体" pitchFamily="2" charset="-122"/>
              <a:ea typeface="宋体" pitchFamily="2" charset="-122"/>
              <a:sym typeface="+mn-ea"/>
            </a:endParaRPr>
          </a:p>
        </p:txBody>
      </p:sp>
      <p:sp>
        <p:nvSpPr>
          <p:cNvPr id="3" name="内容占位符 7"/>
          <p:cNvSpPr>
            <a:spLocks noGrp="1"/>
          </p:cNvSpPr>
          <p:nvPr>
            <p:custDataLst>
              <p:tags r:id="rId1"/>
            </p:custDataLst>
          </p:nvPr>
        </p:nvSpPr>
        <p:spPr>
          <a:xfrm>
            <a:off x="753110" y="2472055"/>
            <a:ext cx="2961005" cy="391160"/>
          </a:xfrm>
          <a:prstGeom prst="rect">
            <a:avLst/>
          </a:prstGeom>
        </p:spPr>
        <p:txBody>
          <a:bodyPr vert="horz" wrap="square" lIns="0" tIns="0" rIns="0" bIns="0" rtlCol="0">
            <a:normAutofit lnSpcReduction="10000"/>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b="1">
                <a:solidFill>
                  <a:srgbClr val="7030A0"/>
                </a:solidFill>
                <a:latin typeface="宋体" pitchFamily="2" charset="-122"/>
                <a:ea typeface="宋体" pitchFamily="2" charset="-122"/>
                <a:sym typeface="+mn-ea"/>
              </a:rPr>
              <a:t>化学式拆分的准确性</a:t>
            </a:r>
            <a:endParaRPr lang="zh-CN" altLang="en-US" sz="2000" b="1">
              <a:solidFill>
                <a:srgbClr val="7030A0"/>
              </a:solidFill>
              <a:latin typeface="宋体" pitchFamily="2" charset="-122"/>
              <a:ea typeface="宋体" pitchFamily="2" charset="-122"/>
              <a:sym typeface="+mn-ea"/>
            </a:endParaRPr>
          </a:p>
        </p:txBody>
      </p:sp>
      <p:sp>
        <p:nvSpPr>
          <p:cNvPr id="14" name="内容占位符 7"/>
          <p:cNvSpPr>
            <a:spLocks noGrp="1"/>
          </p:cNvSpPr>
          <p:nvPr>
            <p:custDataLst>
              <p:tags r:id="rId2"/>
            </p:custDataLst>
          </p:nvPr>
        </p:nvSpPr>
        <p:spPr>
          <a:xfrm>
            <a:off x="753110" y="3395980"/>
            <a:ext cx="2961005" cy="391160"/>
          </a:xfrm>
          <a:prstGeom prst="rect">
            <a:avLst/>
          </a:prstGeom>
        </p:spPr>
        <p:txBody>
          <a:bodyPr vert="horz" wrap="square" lIns="0" tIns="0" rIns="0" bIns="0" rtlCol="0">
            <a:normAutofit lnSpcReduction="10000"/>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b="1">
                <a:solidFill>
                  <a:srgbClr val="7030A0"/>
                </a:solidFill>
                <a:latin typeface="宋体" pitchFamily="2" charset="-122"/>
                <a:ea typeface="宋体" pitchFamily="2" charset="-122"/>
                <a:sym typeface="+mn-ea"/>
              </a:rPr>
              <a:t>判断产物的正确性</a:t>
            </a:r>
            <a:endParaRPr lang="zh-CN" altLang="en-US" sz="2000" b="1">
              <a:solidFill>
                <a:srgbClr val="7030A0"/>
              </a:solidFill>
              <a:latin typeface="宋体" pitchFamily="2" charset="-122"/>
              <a:ea typeface="宋体" pitchFamily="2" charset="-122"/>
              <a:sym typeface="+mn-ea"/>
            </a:endParaRPr>
          </a:p>
        </p:txBody>
      </p:sp>
      <p:sp>
        <p:nvSpPr>
          <p:cNvPr id="15" name="内容占位符 7"/>
          <p:cNvSpPr>
            <a:spLocks noGrp="1"/>
          </p:cNvSpPr>
          <p:nvPr/>
        </p:nvSpPr>
        <p:spPr>
          <a:xfrm>
            <a:off x="753110" y="4812665"/>
            <a:ext cx="2961005" cy="391160"/>
          </a:xfrm>
          <a:prstGeom prst="rect">
            <a:avLst/>
          </a:prstGeom>
        </p:spPr>
        <p:txBody>
          <a:bodyPr vert="horz" wrap="square" lIns="0" tIns="0" rIns="0" bIns="0" rtlCol="0">
            <a:normAutofit lnSpcReduction="10000"/>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b="1">
                <a:solidFill>
                  <a:srgbClr val="7030A0"/>
                </a:solidFill>
                <a:latin typeface="宋体" pitchFamily="2" charset="-122"/>
                <a:ea typeface="宋体" pitchFamily="2" charset="-122"/>
                <a:sym typeface="+mn-ea"/>
              </a:rPr>
              <a:t>判断守恒性</a:t>
            </a:r>
            <a:endParaRPr lang="zh-CN" altLang="en-US" sz="2000" b="1">
              <a:solidFill>
                <a:srgbClr val="7030A0"/>
              </a:solidFill>
              <a:latin typeface="宋体" pitchFamily="2" charset="-122"/>
              <a:ea typeface="宋体" pitchFamily="2" charset="-122"/>
              <a:sym typeface="+mn-ea"/>
            </a:endParaRPr>
          </a:p>
        </p:txBody>
      </p:sp>
      <p:sp>
        <p:nvSpPr>
          <p:cNvPr id="16" name="文本框 15"/>
          <p:cNvSpPr txBox="1"/>
          <p:nvPr>
            <p:custDataLst>
              <p:tags r:id="rId3"/>
            </p:custDataLst>
          </p:nvPr>
        </p:nvSpPr>
        <p:spPr>
          <a:xfrm>
            <a:off x="753110" y="1790700"/>
            <a:ext cx="7356475" cy="583565"/>
          </a:xfrm>
          <a:prstGeom prst="rect">
            <a:avLst/>
          </a:prstGeom>
        </p:spPr>
        <p:txBody>
          <a:bodyPr wrap="square">
            <a:spAutoFit/>
          </a:bodyPr>
          <a:lstStyle/>
          <a:p>
            <a:pPr indent="0" algn="just" defTabSz="266700" fontAlgn="auto">
              <a:lnSpc>
                <a:spcPct val="100000"/>
              </a:lnSpc>
              <a:spcBef>
                <a:spcPct val="0"/>
              </a:spcBef>
              <a:spcAft>
                <a:spcPct val="0"/>
              </a:spcAft>
              <a:tabLst>
                <a:tab pos="4457700" algn="l"/>
              </a:tabLst>
            </a:pPr>
            <a:r>
              <a:rPr lang="en-US" altLang="zh-CN" sz="1600">
                <a:latin typeface="Times New Roman" panose="02020603050405020304"/>
                <a:ea typeface="宋体" pitchFamily="2" charset="-122"/>
              </a:rPr>
              <a:t>(1)</a:t>
            </a:r>
            <a:r>
              <a:rPr lang="zh-CN" altLang="en-US" sz="1600">
                <a:latin typeface="宋体" pitchFamily="2" charset="-122"/>
                <a:ea typeface="宋体" pitchFamily="2" charset="-122"/>
              </a:rPr>
              <a:t>实际发生的离子是否写全。</a:t>
            </a:r>
            <a:endParaRPr lang="zh-CN" altLang="en-US" sz="1600">
              <a:latin typeface="宋体" pitchFamily="2" charset="-122"/>
              <a:ea typeface="宋体" pitchFamily="2" charset="-122"/>
            </a:endParaRPr>
          </a:p>
          <a:p>
            <a:pPr indent="0" algn="just" defTabSz="266700" fontAlgn="auto">
              <a:lnSpc>
                <a:spcPct val="100000"/>
              </a:lnSpc>
              <a:spcBef>
                <a:spcPct val="0"/>
              </a:spcBef>
              <a:spcAft>
                <a:spcPct val="0"/>
              </a:spcAft>
              <a:tabLst>
                <a:tab pos="4457700" algn="l"/>
              </a:tabLst>
            </a:pPr>
            <a:r>
              <a:rPr lang="en-US" altLang="zh-CN" sz="1600">
                <a:latin typeface="Times New Roman" panose="02020603050405020304"/>
                <a:ea typeface="宋体" pitchFamily="2" charset="-122"/>
              </a:rPr>
              <a:t>(2)</a:t>
            </a:r>
            <a:r>
              <a:rPr lang="zh-CN" altLang="en-US" sz="1600">
                <a:latin typeface="宋体" pitchFamily="2" charset="-122"/>
                <a:ea typeface="宋体" pitchFamily="2" charset="-122"/>
              </a:rPr>
              <a:t>方程式中的化学式、符号及反应物和产物是否符合客观事实。</a:t>
            </a:r>
            <a:endParaRPr lang="zh-CN" altLang="en-US" sz="1600">
              <a:latin typeface="宋体" pitchFamily="2" charset="-122"/>
              <a:ea typeface="宋体" pitchFamily="2" charset="-122"/>
            </a:endParaRPr>
          </a:p>
        </p:txBody>
      </p:sp>
      <p:sp>
        <p:nvSpPr>
          <p:cNvPr id="19" name="文本框 18"/>
          <p:cNvSpPr txBox="1"/>
          <p:nvPr>
            <p:custDataLst>
              <p:tags r:id="rId4"/>
            </p:custDataLst>
          </p:nvPr>
        </p:nvSpPr>
        <p:spPr>
          <a:xfrm>
            <a:off x="753110" y="2961005"/>
            <a:ext cx="7356475" cy="337185"/>
          </a:xfrm>
          <a:prstGeom prst="rect">
            <a:avLst/>
          </a:prstGeom>
        </p:spPr>
        <p:txBody>
          <a:bodyPr wrap="square">
            <a:spAutoFit/>
          </a:bodyPr>
          <a:lstStyle/>
          <a:p>
            <a:pPr indent="0" algn="just" defTabSz="266700" fontAlgn="auto">
              <a:lnSpc>
                <a:spcPct val="100000"/>
              </a:lnSpc>
              <a:spcBef>
                <a:spcPct val="0"/>
              </a:spcBef>
              <a:spcAft>
                <a:spcPct val="0"/>
              </a:spcAft>
              <a:tabLst>
                <a:tab pos="4457700" algn="l"/>
              </a:tabLst>
            </a:pPr>
            <a:r>
              <a:rPr lang="zh-CN" altLang="en-US" sz="1600">
                <a:latin typeface="宋体" pitchFamily="2" charset="-122"/>
                <a:ea typeface="宋体" pitchFamily="2" charset="-122"/>
              </a:rPr>
              <a:t>同时满足易溶、易电离两个条件的物质才能改写为离子形式，否则以化学式表示。</a:t>
            </a:r>
            <a:endParaRPr lang="zh-CN" altLang="en-US" sz="1600">
              <a:latin typeface="宋体" pitchFamily="2" charset="-122"/>
              <a:ea typeface="宋体" pitchFamily="2" charset="-122"/>
            </a:endParaRPr>
          </a:p>
        </p:txBody>
      </p:sp>
      <p:sp>
        <p:nvSpPr>
          <p:cNvPr id="20" name="文本框 19"/>
          <p:cNvSpPr txBox="1"/>
          <p:nvPr>
            <p:custDataLst>
              <p:tags r:id="rId5"/>
            </p:custDataLst>
          </p:nvPr>
        </p:nvSpPr>
        <p:spPr>
          <a:xfrm>
            <a:off x="753110" y="3884930"/>
            <a:ext cx="7356475" cy="829945"/>
          </a:xfrm>
          <a:prstGeom prst="rect">
            <a:avLst/>
          </a:prstGeom>
        </p:spPr>
        <p:txBody>
          <a:bodyPr wrap="square">
            <a:spAutoFit/>
          </a:bodyPr>
          <a:lstStyle/>
          <a:p>
            <a:pPr indent="0" algn="just" defTabSz="266700" fontAlgn="auto">
              <a:lnSpc>
                <a:spcPct val="100000"/>
              </a:lnSpc>
              <a:spcBef>
                <a:spcPct val="0"/>
              </a:spcBef>
              <a:spcAft>
                <a:spcPct val="0"/>
              </a:spcAft>
              <a:tabLst>
                <a:tab pos="4457700" algn="l"/>
              </a:tabLst>
            </a:pPr>
            <a:r>
              <a:rPr lang="en-US" altLang="zh-CN" sz="1600">
                <a:latin typeface="宋体" pitchFamily="2" charset="-122"/>
                <a:ea typeface="宋体" pitchFamily="2" charset="-122"/>
              </a:rPr>
              <a:t>(1)</a:t>
            </a:r>
            <a:r>
              <a:rPr lang="zh-CN" altLang="en-US" sz="1600">
                <a:latin typeface="宋体" pitchFamily="2" charset="-122"/>
                <a:ea typeface="宋体" pitchFamily="2" charset="-122"/>
              </a:rPr>
              <a:t>分析变合理性。</a:t>
            </a:r>
            <a:endParaRPr lang="zh-CN" altLang="en-US" sz="1600">
              <a:latin typeface="宋体" pitchFamily="2" charset="-122"/>
              <a:ea typeface="宋体" pitchFamily="2" charset="-122"/>
            </a:endParaRPr>
          </a:p>
          <a:p>
            <a:pPr indent="0" algn="just" defTabSz="266700" fontAlgn="auto">
              <a:lnSpc>
                <a:spcPct val="100000"/>
              </a:lnSpc>
              <a:spcBef>
                <a:spcPct val="0"/>
              </a:spcBef>
              <a:spcAft>
                <a:spcPct val="0"/>
              </a:spcAft>
              <a:tabLst>
                <a:tab pos="4457700" algn="l"/>
              </a:tabLst>
            </a:pPr>
            <a:r>
              <a:rPr lang="en-US" altLang="zh-CN" sz="1600">
                <a:latin typeface="宋体" pitchFamily="2" charset="-122"/>
                <a:ea typeface="宋体" pitchFamily="2" charset="-122"/>
              </a:rPr>
              <a:t>(2)</a:t>
            </a:r>
            <a:r>
              <a:rPr lang="zh-CN" altLang="en-US" sz="1600">
                <a:latin typeface="宋体" pitchFamily="2" charset="-122"/>
                <a:ea typeface="宋体" pitchFamily="2" charset="-122"/>
              </a:rPr>
              <a:t>反应物的量不同，产物是否相同。</a:t>
            </a:r>
            <a:endParaRPr lang="zh-CN" altLang="en-US" sz="1600">
              <a:latin typeface="宋体" pitchFamily="2" charset="-122"/>
              <a:ea typeface="宋体" pitchFamily="2" charset="-122"/>
            </a:endParaRPr>
          </a:p>
          <a:p>
            <a:pPr indent="0" algn="just" defTabSz="266700" fontAlgn="auto">
              <a:lnSpc>
                <a:spcPct val="100000"/>
              </a:lnSpc>
              <a:spcBef>
                <a:spcPct val="0"/>
              </a:spcBef>
              <a:spcAft>
                <a:spcPct val="0"/>
              </a:spcAft>
              <a:tabLst>
                <a:tab pos="4457700" algn="l"/>
              </a:tabLst>
            </a:pPr>
            <a:r>
              <a:rPr lang="en-US" altLang="zh-CN" sz="1600">
                <a:latin typeface="宋体" pitchFamily="2" charset="-122"/>
                <a:ea typeface="宋体" pitchFamily="2" charset="-122"/>
              </a:rPr>
              <a:t>(3)</a:t>
            </a:r>
            <a:r>
              <a:rPr lang="zh-CN" altLang="en-US" sz="1600">
                <a:latin typeface="宋体" pitchFamily="2" charset="-122"/>
                <a:ea typeface="宋体" pitchFamily="2" charset="-122"/>
              </a:rPr>
              <a:t>滴加顺序不同，产物是否相同。</a:t>
            </a:r>
            <a:endParaRPr lang="zh-CN" altLang="en-US" sz="1600">
              <a:latin typeface="宋体" pitchFamily="2" charset="-122"/>
              <a:ea typeface="宋体" pitchFamily="2" charset="-122"/>
            </a:endParaRPr>
          </a:p>
        </p:txBody>
      </p:sp>
      <p:sp>
        <p:nvSpPr>
          <p:cNvPr id="21" name="文本框 20"/>
          <p:cNvSpPr txBox="1"/>
          <p:nvPr/>
        </p:nvSpPr>
        <p:spPr>
          <a:xfrm>
            <a:off x="753110" y="5301615"/>
            <a:ext cx="6737985" cy="829945"/>
          </a:xfrm>
          <a:prstGeom prst="rect">
            <a:avLst/>
          </a:prstGeom>
        </p:spPr>
        <p:txBody>
          <a:bodyPr wrap="square">
            <a:spAutoFit/>
          </a:bodyPr>
          <a:lstStyle/>
          <a:p>
            <a:pPr lvl="0" algn="just" defTabSz="266700">
              <a:buClrTx/>
              <a:buSzTx/>
              <a:buFontTx/>
              <a:tabLst>
                <a:tab pos="4457700" algn="l"/>
              </a:tabLst>
            </a:pPr>
            <a:r>
              <a:rPr lang="en-US" altLang="zh-CN" sz="1600">
                <a:latin typeface="宋体" pitchFamily="2" charset="-122"/>
                <a:ea typeface="宋体" pitchFamily="2" charset="-122"/>
                <a:sym typeface="+mn-ea"/>
              </a:rPr>
              <a:t>(1)原子是否守恒。离子方程式两边同种元素的原子个数相等。</a:t>
            </a:r>
            <a:endParaRPr lang="en-US" altLang="zh-CN" sz="1600">
              <a:latin typeface="宋体" pitchFamily="2" charset="-122"/>
              <a:ea typeface="宋体" pitchFamily="2" charset="-122"/>
              <a:sym typeface="+mn-ea"/>
            </a:endParaRPr>
          </a:p>
          <a:p>
            <a:pPr lvl="0" algn="just" defTabSz="266700">
              <a:buClrTx/>
              <a:buSzTx/>
              <a:buFontTx/>
              <a:tabLst>
                <a:tab pos="4457700" algn="l"/>
              </a:tabLst>
            </a:pPr>
            <a:r>
              <a:rPr lang="en-US" altLang="zh-CN" sz="1600">
                <a:latin typeface="宋体" pitchFamily="2" charset="-122"/>
                <a:ea typeface="宋体" pitchFamily="2" charset="-122"/>
                <a:sym typeface="+mn-ea"/>
              </a:rPr>
              <a:t>(2)电荷是否守恒。离子方程式两边的电荷总数相等。</a:t>
            </a:r>
            <a:endParaRPr lang="en-US" altLang="zh-CN" sz="1600">
              <a:latin typeface="宋体" pitchFamily="2" charset="-122"/>
              <a:ea typeface="宋体" pitchFamily="2" charset="-122"/>
              <a:sym typeface="+mn-ea"/>
            </a:endParaRPr>
          </a:p>
          <a:p>
            <a:pPr lvl="0" algn="just" defTabSz="266700">
              <a:buClrTx/>
              <a:buSzTx/>
              <a:buFontTx/>
              <a:tabLst>
                <a:tab pos="4457700" algn="l"/>
              </a:tabLst>
            </a:pPr>
            <a:r>
              <a:rPr lang="en-US" altLang="zh-CN" sz="1600">
                <a:latin typeface="宋体" pitchFamily="2" charset="-122"/>
                <a:ea typeface="宋体" pitchFamily="2" charset="-122"/>
                <a:sym typeface="+mn-ea"/>
              </a:rPr>
              <a:t>(3)氧化还原反应中电子得失是否守恒。</a:t>
            </a:r>
            <a:endParaRPr lang="en-US" altLang="zh-CN" sz="1600">
              <a:latin typeface="宋体" pitchFamily="2" charset="-122"/>
              <a:ea typeface="宋体" pitchFamily="2" charset="-122"/>
              <a:sym typeface="+mn-ea"/>
            </a:endParaRPr>
          </a:p>
        </p:txBody>
      </p:sp>
    </p:spTree>
    <p:custDataLst>
      <p:tags r:id="rId6"/>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5" name="矩形 2114"/>
          <p:cNvSpPr/>
          <p:nvPr/>
        </p:nvSpPr>
        <p:spPr>
          <a:xfrm>
            <a:off x="695960" y="1210309"/>
            <a:ext cx="10516235" cy="570865"/>
          </a:xfrm>
          <a:prstGeom prst="rect">
            <a:avLst/>
          </a:prstGeom>
          <a:noFill/>
          <a:ln w="9525">
            <a:noFill/>
          </a:ln>
        </p:spPr>
        <p:txBody>
          <a:bodyPr wrap="square" anchor="ctr" anchorCtr="0">
            <a:spAutoFit/>
          </a:bodyPr>
          <a:lstStyle/>
          <a:p>
            <a:pPr fontAlgn="auto">
              <a:lnSpc>
                <a:spcPct val="130000"/>
              </a:lnSpc>
            </a:pPr>
            <a:r>
              <a:rPr lang="en-US" sz="2400" b="1">
                <a:latin typeface="宋体" pitchFamily="2" charset="-122"/>
                <a:ea typeface="宋体" pitchFamily="2" charset="-122"/>
                <a:cs typeface="宋体" pitchFamily="2" charset="-122"/>
              </a:rPr>
              <a:t>1.</a:t>
            </a:r>
            <a:r>
              <a:rPr lang="zh-CN" altLang="en-US" sz="2400" b="1">
                <a:latin typeface="宋体" pitchFamily="2" charset="-122"/>
                <a:ea typeface="宋体" pitchFamily="2" charset="-122"/>
                <a:cs typeface="宋体" pitchFamily="2" charset="-122"/>
              </a:rPr>
              <a:t>核心任务阅读题干找到</a:t>
            </a:r>
            <a:r>
              <a:rPr lang="zh-CN" altLang="en-US" sz="2400" b="1">
                <a:solidFill>
                  <a:schemeClr val="accent2"/>
                </a:solidFill>
                <a:latin typeface="宋体" pitchFamily="2" charset="-122"/>
                <a:ea typeface="宋体" pitchFamily="2" charset="-122"/>
                <a:cs typeface="宋体" pitchFamily="2" charset="-122"/>
              </a:rPr>
              <a:t>任务目标。</a:t>
            </a:r>
            <a:endParaRPr lang="zh-CN" altLang="en-US" sz="2400" b="1">
              <a:solidFill>
                <a:schemeClr val="accent2"/>
              </a:solidFill>
              <a:latin typeface="宋体" pitchFamily="2" charset="-122"/>
              <a:ea typeface="宋体" pitchFamily="2" charset="-122"/>
              <a:cs typeface="宋体" pitchFamily="2" charset="-122"/>
            </a:endParaRPr>
          </a:p>
        </p:txBody>
      </p:sp>
      <p:sp>
        <p:nvSpPr>
          <p:cNvPr id="2" name="标题 1"/>
          <p:cNvSpPr>
            <a:spLocks noGrp="1"/>
          </p:cNvSpPr>
          <p:nvPr/>
        </p:nvSpPr>
        <p:spPr>
          <a:xfrm>
            <a:off x="695960" y="253955"/>
            <a:ext cx="10800000" cy="720000"/>
          </a:xfrm>
          <a:prstGeom prst="rect">
            <a:avLst/>
          </a:prstGeom>
        </p:spPr>
        <p:txBody>
          <a:bodyPr vert="horz" wrap="square" lIns="0" tIns="0" rIns="0" bIns="0" rtlCol="0" anchor="b">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pPr lvl="0" algn="l">
              <a:buClrTx/>
              <a:buSzTx/>
              <a:buFontTx/>
            </a:pPr>
            <a:r>
              <a:rPr lang="en-US" altLang="zh-CN">
                <a:sym typeface="+mn-ea"/>
              </a:rPr>
              <a:t>3.4</a:t>
            </a:r>
            <a:r>
              <a:rPr lang="zh-CN" altLang="en-US">
                <a:sym typeface="+mn-ea"/>
              </a:rPr>
              <a:t>工业流程题－分析试题基本流程</a:t>
            </a:r>
            <a:endParaRPr lang="zh-CN" altLang="en-US">
              <a:sym typeface="+mn-ea"/>
            </a:endParaRPr>
          </a:p>
        </p:txBody>
      </p:sp>
      <p:sp>
        <p:nvSpPr>
          <p:cNvPr id="7" name="矩形 6"/>
          <p:cNvSpPr/>
          <p:nvPr/>
        </p:nvSpPr>
        <p:spPr>
          <a:xfrm>
            <a:off x="1010147" y="1912133"/>
            <a:ext cx="6977380" cy="398780"/>
          </a:xfrm>
          <a:prstGeom prst="rect">
            <a:avLst/>
          </a:prstGeom>
        </p:spPr>
        <p:txBody>
          <a:bodyPr wrap="none">
            <a:spAutoFit/>
          </a:bodyPr>
          <a:lstStyle/>
          <a:p>
            <a:r>
              <a:rPr lang="zh-CN" altLang="en-US" sz="2000">
                <a:solidFill>
                  <a:schemeClr val="tx1"/>
                </a:solidFill>
                <a:uFillTx/>
                <a:latin typeface="Times New Roman" panose="02020603050405020304" charset="0"/>
                <a:ea typeface="宋体" pitchFamily="2" charset="-122"/>
                <a:cs typeface="华文楷体" panose="02010600040101010101" charset="-122"/>
                <a:sym typeface="+mn-ea"/>
              </a:rPr>
              <a:t>从原料走向产品,相关的留下,无关的除去.一切操作只为产品。</a:t>
            </a:r>
            <a:endParaRPr lang="zh-CN" altLang="en-US" sz="2000">
              <a:solidFill>
                <a:schemeClr val="tx1"/>
              </a:solidFill>
              <a:uFillTx/>
              <a:latin typeface="Times New Roman" panose="02020603050405020304" charset="0"/>
              <a:ea typeface="宋体" pitchFamily="2" charset="-122"/>
              <a:cs typeface="华文楷体" panose="02010600040101010101" charset="-122"/>
              <a:sym typeface="+mn-ea"/>
            </a:endParaRPr>
          </a:p>
        </p:txBody>
      </p:sp>
      <p:sp>
        <p:nvSpPr>
          <p:cNvPr id="43011" name="Text Box 9"/>
          <p:cNvSpPr/>
          <p:nvPr/>
        </p:nvSpPr>
        <p:spPr>
          <a:xfrm>
            <a:off x="695960" y="2516188"/>
            <a:ext cx="11562715" cy="570865"/>
          </a:xfrm>
          <a:prstGeom prst="rect">
            <a:avLst/>
          </a:prstGeom>
          <a:noFill/>
          <a:ln w="9525">
            <a:noFill/>
          </a:ln>
        </p:spPr>
        <p:txBody>
          <a:bodyPr wrap="square" anchor="ctr" anchorCtr="0">
            <a:spAutoFit/>
          </a:bodyPr>
          <a:lstStyle/>
          <a:p>
            <a:pPr lvl="0" algn="l">
              <a:lnSpc>
                <a:spcPct val="130000"/>
              </a:lnSpc>
              <a:buClrTx/>
              <a:buSzTx/>
              <a:buFontTx/>
            </a:pPr>
            <a:r>
              <a:rPr lang="en-US" sz="2400" b="1">
                <a:latin typeface="宋体" pitchFamily="2" charset="-122"/>
                <a:ea typeface="宋体" pitchFamily="2" charset="-122"/>
                <a:cs typeface="宋体" pitchFamily="2" charset="-122"/>
                <a:sym typeface="+mn-ea"/>
              </a:rPr>
              <a:t>2.细读----问什么，看什么。</a:t>
            </a:r>
            <a:endParaRPr lang="en-US" sz="2400" b="1">
              <a:latin typeface="宋体" pitchFamily="2" charset="-122"/>
              <a:ea typeface="宋体" pitchFamily="2" charset="-122"/>
              <a:cs typeface="宋体" pitchFamily="2" charset="-122"/>
              <a:sym typeface="+mn-ea"/>
            </a:endParaRPr>
          </a:p>
        </p:txBody>
      </p:sp>
      <p:sp>
        <p:nvSpPr>
          <p:cNvPr id="43014" name="Text Box 9"/>
          <p:cNvSpPr/>
          <p:nvPr/>
        </p:nvSpPr>
        <p:spPr>
          <a:xfrm>
            <a:off x="695873" y="4062571"/>
            <a:ext cx="11506229" cy="737235"/>
          </a:xfrm>
          <a:prstGeom prst="rect">
            <a:avLst/>
          </a:prstGeom>
          <a:noFill/>
          <a:ln w="9525">
            <a:noFill/>
          </a:ln>
        </p:spPr>
        <p:txBody>
          <a:bodyPr wrap="square" anchor="ctr" anchorCtr="0">
            <a:spAutoFit/>
          </a:bodyPr>
          <a:lstStyle/>
          <a:p>
            <a:pPr lvl="0" algn="l">
              <a:lnSpc>
                <a:spcPct val="130000"/>
              </a:lnSpc>
              <a:buClrTx/>
              <a:buSzTx/>
              <a:buFontTx/>
            </a:pPr>
            <a:r>
              <a:rPr lang="en-US" sz="2400" b="1">
                <a:latin typeface="宋体" pitchFamily="2" charset="-122"/>
                <a:ea typeface="宋体" pitchFamily="2" charset="-122"/>
                <a:cs typeface="宋体" pitchFamily="2" charset="-122"/>
                <a:sym typeface="+mn-ea"/>
              </a:rPr>
              <a:t>3.精读----深刻分析。</a:t>
            </a:r>
            <a:endParaRPr lang="en-US" sz="2400" b="1">
              <a:latin typeface="宋体" pitchFamily="2" charset="-122"/>
              <a:ea typeface="宋体" pitchFamily="2" charset="-122"/>
              <a:cs typeface="宋体" pitchFamily="2" charset="-122"/>
              <a:sym typeface="+mn-ea"/>
            </a:endParaRPr>
          </a:p>
        </p:txBody>
      </p:sp>
      <p:sp>
        <p:nvSpPr>
          <p:cNvPr id="4" name="矩形 3"/>
          <p:cNvSpPr/>
          <p:nvPr/>
        </p:nvSpPr>
        <p:spPr>
          <a:xfrm>
            <a:off x="1085850" y="3293110"/>
            <a:ext cx="7331075" cy="706755"/>
          </a:xfrm>
          <a:prstGeom prst="rect">
            <a:avLst/>
          </a:prstGeom>
        </p:spPr>
        <p:txBody>
          <a:bodyPr wrap="square" rtlCol="0" anchor="t">
            <a:spAutoFit/>
          </a:bodyPr>
          <a:lstStyle/>
          <a:p>
            <a:pPr lvl="0" algn="l">
              <a:buClrTx/>
              <a:buSzTx/>
              <a:buFontTx/>
            </a:pPr>
            <a:r>
              <a:rPr lang="zh-CN" altLang="en-US" sz="2000">
                <a:uFillTx/>
                <a:latin typeface="Times New Roman" panose="02020603050405020304" charset="0"/>
                <a:ea typeface="宋体" pitchFamily="2" charset="-122"/>
                <a:cs typeface="华文楷体" panose="02010600040101010101" charset="-122"/>
                <a:sym typeface="+mn-ea"/>
              </a:rPr>
              <a:t>根据问题审题、分析环节目的、根据目的获取答案；遇到答不出的问题再反复读题，从题中找出联系。</a:t>
            </a:r>
            <a:endParaRPr lang="zh-CN" altLang="en-US" sz="2000">
              <a:uFillTx/>
              <a:latin typeface="Times New Roman" panose="02020603050405020304" charset="0"/>
              <a:ea typeface="宋体" pitchFamily="2" charset="-122"/>
              <a:cs typeface="华文楷体" panose="02010600040101010101" charset="-122"/>
              <a:sym typeface="+mn-ea"/>
            </a:endParaRPr>
          </a:p>
        </p:txBody>
      </p:sp>
      <p:sp>
        <p:nvSpPr>
          <p:cNvPr id="5" name="矩形 4"/>
          <p:cNvSpPr/>
          <p:nvPr/>
        </p:nvSpPr>
        <p:spPr>
          <a:xfrm>
            <a:off x="1085850" y="4940300"/>
            <a:ext cx="7331710" cy="398780"/>
          </a:xfrm>
          <a:prstGeom prst="rect">
            <a:avLst/>
          </a:prstGeom>
        </p:spPr>
        <p:txBody>
          <a:bodyPr wrap="square" rtlCol="0" anchor="t">
            <a:spAutoFit/>
          </a:bodyPr>
          <a:lstStyle/>
          <a:p>
            <a:pPr lvl="0" algn="l">
              <a:buClrTx/>
              <a:buSzTx/>
              <a:buFontTx/>
            </a:pPr>
            <a:r>
              <a:rPr lang="zh-CN" altLang="en-US" sz="2000">
                <a:uFillTx/>
                <a:latin typeface="Times New Roman" panose="02020603050405020304" charset="0"/>
                <a:ea typeface="宋体" pitchFamily="2" charset="-122"/>
                <a:cs typeface="华文楷体" panose="02010600040101010101" charset="-122"/>
                <a:sym typeface="+mn-ea"/>
              </a:rPr>
              <a:t>根据题中流程写出“物流去向”，结合计算、分析搞转化关系。</a:t>
            </a:r>
            <a:endParaRPr lang="zh-CN" altLang="en-US" sz="2000">
              <a:uFillTx/>
              <a:latin typeface="Times New Roman" panose="02020603050405020304" charset="0"/>
              <a:ea typeface="宋体" pitchFamily="2" charset="-122"/>
              <a:cs typeface="华文楷体" panose="020106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additive="base">
                                        <p:cTn id="6" dur="1" fill="hold">
                                          <p:stCondLst>
                                            <p:cond delay="0"/>
                                          </p:stCondLst>
                                        </p:cTn>
                                        <p:tgtEl>
                                          <p:spTgt spid="2115"/>
                                        </p:tgtEl>
                                        <p:attrNameLst>
                                          <p:attrName>style.visibility</p:attrName>
                                        </p:attrNameLst>
                                      </p:cBhvr>
                                      <p:to>
                                        <p:strVal val="visible"/>
                                      </p:to>
                                    </p:set>
                                    <p:animEffect transition="in" filter="blinds(horizontal)">
                                      <p:cBhvr additive="base">
                                        <p:cTn id="7" dur="500"/>
                                        <p:tgtEl>
                                          <p:spTgt spid="211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3011"/>
                                        </p:tgtEl>
                                        <p:attrNameLst>
                                          <p:attrName>style.visibility</p:attrName>
                                        </p:attrNameLst>
                                      </p:cBhvr>
                                      <p:to>
                                        <p:strVal val="visible"/>
                                      </p:to>
                                    </p:set>
                                    <p:animEffect transition="in" filter="blinds(horizontal)">
                                      <p:cBhvr>
                                        <p:cTn id="11" dur="500" fill="hold"/>
                                        <p:tgtEl>
                                          <p:spTgt spid="43011"/>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43014"/>
                                        </p:tgtEl>
                                        <p:attrNameLst>
                                          <p:attrName>style.visibility</p:attrName>
                                        </p:attrNameLst>
                                      </p:cBhvr>
                                      <p:to>
                                        <p:strVal val="visible"/>
                                      </p:to>
                                    </p:set>
                                    <p:animEffect transition="in" filter="blinds(horizontal)">
                                      <p:cBhvr>
                                        <p:cTn id="15" dur="500" fill="hold"/>
                                        <p:tgtEl>
                                          <p:spTgt spid="430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5" grpId="1"/>
      <p:bldP spid="7" grpId="0"/>
      <p:bldP spid="43011" grpId="0" animBg="1"/>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4.</a:t>
            </a:r>
            <a:r>
              <a:rPr lang="zh-CN" altLang="en-US">
                <a:sym typeface="+mn-ea"/>
              </a:rPr>
              <a:t>选择性必修</a:t>
            </a:r>
            <a:r>
              <a:rPr lang="en-US" altLang="zh-CN">
                <a:sym typeface="+mn-ea"/>
              </a:rPr>
              <a:t>2-</a:t>
            </a:r>
            <a:r>
              <a:rPr lang="zh-CN" altLang="en-US">
                <a:sym typeface="+mn-ea"/>
              </a:rPr>
              <a:t>手性</a:t>
            </a:r>
            <a:endParaRPr lang="zh-CN" altLang="en-US">
              <a:sym typeface="+mn-ea"/>
            </a:endParaRPr>
          </a:p>
        </p:txBody>
      </p:sp>
      <p:sp>
        <p:nvSpPr>
          <p:cNvPr id="12" name="文本框 11"/>
          <p:cNvSpPr txBox="1"/>
          <p:nvPr/>
        </p:nvSpPr>
        <p:spPr>
          <a:xfrm>
            <a:off x="8076565" y="6052820"/>
            <a:ext cx="3560445" cy="368300"/>
          </a:xfrm>
          <a:prstGeom prst="rect">
            <a:avLst/>
          </a:prstGeom>
          <a:noFill/>
        </p:spPr>
        <p:txBody>
          <a:bodyPr wrap="square" rtlCol="0">
            <a:spAutoFit/>
          </a:bodyPr>
          <a:lstStyle/>
          <a:p>
            <a:r>
              <a:rPr lang="zh-CN" altLang="en-US"/>
              <a:t>内容来自人教版选择性必修</a:t>
            </a:r>
            <a:r>
              <a:rPr lang="en-US" altLang="zh-CN"/>
              <a:t>2</a:t>
            </a:r>
            <a:r>
              <a:rPr lang="zh-CN" altLang="en-US"/>
              <a:t>：</a:t>
            </a:r>
            <a:r>
              <a:rPr lang="en-US" altLang="zh-CN"/>
              <a:t>60</a:t>
            </a:r>
            <a:endParaRPr lang="en-US" altLang="zh-CN"/>
          </a:p>
        </p:txBody>
      </p:sp>
      <p:sp>
        <p:nvSpPr>
          <p:cNvPr id="4" name="文本框 3"/>
          <p:cNvSpPr txBox="1"/>
          <p:nvPr/>
        </p:nvSpPr>
        <p:spPr>
          <a:xfrm>
            <a:off x="695960" y="1655445"/>
            <a:ext cx="10941050" cy="460375"/>
          </a:xfrm>
          <a:prstGeom prst="rect">
            <a:avLst/>
          </a:prstGeom>
          <a:noFill/>
        </p:spPr>
        <p:txBody>
          <a:bodyPr wrap="square" rtlCol="0">
            <a:spAutoFit/>
          </a:bodyPr>
          <a:lstStyle/>
          <a:p>
            <a:r>
              <a:rPr lang="zh-CN" altLang="en-US" sz="2400" b="1">
                <a:latin typeface="宋体" pitchFamily="2" charset="-122"/>
                <a:ea typeface="宋体" pitchFamily="2" charset="-122"/>
              </a:rPr>
              <a:t>手性药物：</a:t>
            </a:r>
            <a:r>
              <a:rPr lang="zh-CN" altLang="en-US" sz="2400">
                <a:latin typeface="宋体" pitchFamily="2" charset="-122"/>
                <a:ea typeface="宋体" pitchFamily="2" charset="-122"/>
              </a:rPr>
              <a:t>一种异构体可能是有效性，另外一种异构体可能无效或者有害的。</a:t>
            </a:r>
            <a:endParaRPr lang="zh-CN" altLang="en-US" sz="2400">
              <a:latin typeface="宋体" pitchFamily="2" charset="-122"/>
              <a:ea typeface="宋体" pitchFamily="2" charset="-122"/>
            </a:endParaRPr>
          </a:p>
        </p:txBody>
      </p:sp>
      <p:sp>
        <p:nvSpPr>
          <p:cNvPr id="5" name="文本框 4"/>
          <p:cNvSpPr txBox="1"/>
          <p:nvPr/>
        </p:nvSpPr>
        <p:spPr>
          <a:xfrm>
            <a:off x="695960" y="2811780"/>
            <a:ext cx="10800080" cy="460375"/>
          </a:xfrm>
          <a:prstGeom prst="rect">
            <a:avLst/>
          </a:prstGeom>
          <a:noFill/>
        </p:spPr>
        <p:txBody>
          <a:bodyPr wrap="square" rtlCol="0">
            <a:spAutoFit/>
          </a:bodyPr>
          <a:lstStyle/>
          <a:p>
            <a:r>
              <a:rPr lang="zh-CN" altLang="en-US" sz="2400" b="1">
                <a:latin typeface="宋体" pitchFamily="2" charset="-122"/>
                <a:ea typeface="宋体" pitchFamily="2" charset="-122"/>
              </a:rPr>
              <a:t>手性催化剂：</a:t>
            </a:r>
            <a:r>
              <a:rPr lang="zh-CN" altLang="en-US" sz="2400">
                <a:latin typeface="宋体" pitchFamily="2" charset="-122"/>
                <a:ea typeface="宋体" pitchFamily="2" charset="-122"/>
              </a:rPr>
              <a:t>催化或者主要催化一种手性分子的合成。</a:t>
            </a:r>
            <a:endParaRPr lang="zh-CN" altLang="en-US" sz="2400">
              <a:latin typeface="宋体" pitchFamily="2" charset="-122"/>
              <a:ea typeface="宋体" pitchFamily="2" charset="-122"/>
            </a:endParaRPr>
          </a:p>
        </p:txBody>
      </p:sp>
      <p:pic>
        <p:nvPicPr>
          <p:cNvPr id="6" name="图片 5"/>
          <p:cNvPicPr>
            <a:picLocks noChangeAspect="1"/>
          </p:cNvPicPr>
          <p:nvPr/>
        </p:nvPicPr>
        <p:blipFill>
          <a:blip r:embed="rId1"/>
          <a:stretch>
            <a:fillRect/>
          </a:stretch>
        </p:blipFill>
        <p:spPr>
          <a:xfrm>
            <a:off x="3275330" y="3633470"/>
            <a:ext cx="5781675" cy="2057400"/>
          </a:xfrm>
          <a:prstGeom prst="rect">
            <a:avLst/>
          </a:prstGeom>
        </p:spPr>
      </p:pic>
    </p:spTree>
    <p:custDataLst>
      <p:tags r:id="rId2"/>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3.4</a:t>
            </a:r>
            <a:r>
              <a:rPr lang="zh-CN" altLang="en-US"/>
              <a:t>答题策略</a:t>
            </a:r>
            <a:r>
              <a:rPr lang="en-US" altLang="zh-CN"/>
              <a:t>——</a:t>
            </a:r>
            <a:r>
              <a:rPr lang="zh-CN" altLang="en-US"/>
              <a:t>工业流程、实验综合目的作用类</a:t>
            </a:r>
            <a:endParaRPr lang="zh-CN" altLang="en-US"/>
          </a:p>
        </p:txBody>
      </p:sp>
      <p:sp>
        <p:nvSpPr>
          <p:cNvPr id="5" name="文本框 4"/>
          <p:cNvSpPr txBox="1"/>
          <p:nvPr/>
        </p:nvSpPr>
        <p:spPr>
          <a:xfrm>
            <a:off x="695960" y="1673225"/>
            <a:ext cx="6096000" cy="460375"/>
          </a:xfrm>
          <a:prstGeom prst="rect">
            <a:avLst/>
          </a:prstGeom>
          <a:noFill/>
        </p:spPr>
        <p:txBody>
          <a:bodyPr wrap="square" rtlCol="0" anchor="t">
            <a:spAutoFit/>
          </a:bodyPr>
          <a:lstStyle/>
          <a:p>
            <a:r>
              <a:rPr lang="zh-CN" altLang="en-US" sz="2400">
                <a:latin typeface="黑体" panose="02010609060101010101" charset="-122"/>
                <a:ea typeface="黑体" panose="02010609060101010101" charset="-122"/>
              </a:rPr>
              <a:t>目的、作用类试题解题一般思路：</a:t>
            </a:r>
            <a:endParaRPr lang="zh-CN" altLang="en-US" sz="2400">
              <a:latin typeface="黑体" panose="02010609060101010101" charset="-122"/>
              <a:ea typeface="黑体" panose="02010609060101010101" charset="-122"/>
            </a:endParaRPr>
          </a:p>
        </p:txBody>
      </p:sp>
      <p:sp>
        <p:nvSpPr>
          <p:cNvPr id="6" name="文本框 5"/>
          <p:cNvSpPr txBox="1"/>
          <p:nvPr/>
        </p:nvSpPr>
        <p:spPr>
          <a:xfrm>
            <a:off x="1238250" y="2701677"/>
            <a:ext cx="2703830" cy="505321"/>
          </a:xfrm>
          <a:prstGeom prst="roundRect">
            <a:avLst/>
          </a:prstGeom>
          <a:solidFill>
            <a:srgbClr val="7030A0"/>
          </a:solidFill>
          <a:ln w="25400">
            <a:solidFill>
              <a:srgbClr val="7030A0"/>
            </a:solidFill>
          </a:ln>
        </p:spPr>
        <p:txBody>
          <a:bodyPr wrap="square" rtlCol="0" anchor="t">
            <a:spAutoFit/>
          </a:bodyPr>
          <a:lstStyle/>
          <a:p>
            <a:pPr algn="ctr"/>
            <a:r>
              <a:rPr lang="zh-CN" altLang="en-US" sz="2400" b="1">
                <a:solidFill>
                  <a:schemeClr val="bg1"/>
                </a:solidFill>
                <a:latin typeface="宋体" pitchFamily="2" charset="-122"/>
                <a:ea typeface="宋体" pitchFamily="2" charset="-122"/>
                <a:sym typeface="+mn-ea"/>
              </a:rPr>
              <a:t>阅读并对问题分类</a:t>
            </a:r>
            <a:endParaRPr lang="zh-CN" altLang="en-US" sz="2400" b="1">
              <a:solidFill>
                <a:schemeClr val="bg1"/>
              </a:solidFill>
              <a:latin typeface="宋体" pitchFamily="2" charset="-122"/>
              <a:ea typeface="宋体" pitchFamily="2" charset="-122"/>
              <a:sym typeface="+mn-ea"/>
            </a:endParaRPr>
          </a:p>
        </p:txBody>
      </p:sp>
      <p:sp>
        <p:nvSpPr>
          <p:cNvPr id="7" name="文本框 6"/>
          <p:cNvSpPr txBox="1"/>
          <p:nvPr/>
        </p:nvSpPr>
        <p:spPr>
          <a:xfrm>
            <a:off x="4571365" y="2701677"/>
            <a:ext cx="2703830" cy="505321"/>
          </a:xfrm>
          <a:prstGeom prst="roundRect">
            <a:avLst/>
          </a:prstGeom>
          <a:solidFill>
            <a:srgbClr val="7030A0"/>
          </a:solidFill>
          <a:ln w="25400">
            <a:solidFill>
              <a:srgbClr val="7030A0"/>
            </a:solidFill>
          </a:ln>
        </p:spPr>
        <p:txBody>
          <a:bodyPr wrap="square" rtlCol="0" anchor="t">
            <a:spAutoFit/>
          </a:bodyPr>
          <a:lstStyle/>
          <a:p>
            <a:pPr algn="ctr"/>
            <a:r>
              <a:rPr lang="zh-CN" altLang="en-US" sz="2400" b="1">
                <a:solidFill>
                  <a:schemeClr val="bg1"/>
                </a:solidFill>
                <a:latin typeface="宋体" pitchFamily="2" charset="-122"/>
                <a:ea typeface="宋体" pitchFamily="2" charset="-122"/>
                <a:sym typeface="+mn-ea"/>
              </a:rPr>
              <a:t>信息匹配与加工</a:t>
            </a:r>
            <a:endParaRPr lang="zh-CN" altLang="en-US" sz="2400" b="1">
              <a:solidFill>
                <a:schemeClr val="bg1"/>
              </a:solidFill>
              <a:latin typeface="宋体" pitchFamily="2" charset="-122"/>
              <a:ea typeface="宋体" pitchFamily="2" charset="-122"/>
              <a:sym typeface="+mn-ea"/>
            </a:endParaRPr>
          </a:p>
        </p:txBody>
      </p:sp>
      <p:sp>
        <p:nvSpPr>
          <p:cNvPr id="8" name="文本框 7"/>
          <p:cNvSpPr txBox="1"/>
          <p:nvPr/>
        </p:nvSpPr>
        <p:spPr>
          <a:xfrm>
            <a:off x="7904480" y="2701677"/>
            <a:ext cx="2703830" cy="505321"/>
          </a:xfrm>
          <a:prstGeom prst="roundRect">
            <a:avLst/>
          </a:prstGeom>
          <a:solidFill>
            <a:srgbClr val="7030A0"/>
          </a:solidFill>
          <a:ln w="25400">
            <a:solidFill>
              <a:srgbClr val="7030A0"/>
            </a:solidFill>
          </a:ln>
        </p:spPr>
        <p:txBody>
          <a:bodyPr wrap="square" rtlCol="0" anchor="t">
            <a:spAutoFit/>
          </a:bodyPr>
          <a:lstStyle/>
          <a:p>
            <a:pPr algn="ctr"/>
            <a:r>
              <a:rPr lang="zh-CN" altLang="en-US" sz="2400" b="1">
                <a:solidFill>
                  <a:schemeClr val="bg1"/>
                </a:solidFill>
                <a:latin typeface="宋体" pitchFamily="2" charset="-122"/>
                <a:ea typeface="宋体" pitchFamily="2" charset="-122"/>
                <a:sym typeface="+mn-ea"/>
              </a:rPr>
              <a:t>联系问题获取答案</a:t>
            </a:r>
            <a:endParaRPr lang="zh-CN" altLang="en-US" sz="2400" b="1">
              <a:solidFill>
                <a:schemeClr val="bg1"/>
              </a:solidFill>
              <a:latin typeface="宋体" pitchFamily="2" charset="-122"/>
              <a:ea typeface="宋体" pitchFamily="2" charset="-122"/>
              <a:sym typeface="+mn-ea"/>
            </a:endParaRPr>
          </a:p>
        </p:txBody>
      </p:sp>
      <p:sp>
        <p:nvSpPr>
          <p:cNvPr id="9" name="右箭头 8"/>
          <p:cNvSpPr/>
          <p:nvPr/>
        </p:nvSpPr>
        <p:spPr>
          <a:xfrm>
            <a:off x="4029075" y="2726690"/>
            <a:ext cx="455295" cy="455295"/>
          </a:xfrm>
          <a:prstGeom prst="rightArrow">
            <a:avLst/>
          </a:prstGeom>
          <a:solidFill>
            <a:srgbClr val="7030A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右箭头 9"/>
          <p:cNvSpPr/>
          <p:nvPr/>
        </p:nvSpPr>
        <p:spPr>
          <a:xfrm>
            <a:off x="7362190" y="2726690"/>
            <a:ext cx="455295" cy="455295"/>
          </a:xfrm>
          <a:prstGeom prst="rightArrow">
            <a:avLst/>
          </a:prstGeom>
          <a:solidFill>
            <a:srgbClr val="7030A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框 10"/>
          <p:cNvSpPr txBox="1"/>
          <p:nvPr/>
        </p:nvSpPr>
        <p:spPr>
          <a:xfrm>
            <a:off x="1470660" y="3629025"/>
            <a:ext cx="2239645" cy="645160"/>
          </a:xfrm>
          <a:prstGeom prst="rect">
            <a:avLst/>
          </a:prstGeom>
          <a:noFill/>
        </p:spPr>
        <p:txBody>
          <a:bodyPr wrap="square" rtlCol="0" anchor="t">
            <a:spAutoFit/>
          </a:bodyPr>
          <a:lstStyle/>
          <a:p>
            <a:pPr algn="ctr">
              <a:lnSpc>
                <a:spcPct val="150000"/>
              </a:lnSpc>
            </a:pPr>
            <a:r>
              <a:rPr lang="zh-CN" altLang="en-US" sz="2400">
                <a:solidFill>
                  <a:srgbClr val="7030A0"/>
                </a:solidFill>
                <a:latin typeface="方正粗黑宋简体" panose="02000000000000000000" charset="-122"/>
                <a:ea typeface="方正粗黑宋简体" panose="02000000000000000000" charset="-122"/>
                <a:sym typeface="+mn-ea"/>
              </a:rPr>
              <a:t>储备知识应用</a:t>
            </a:r>
            <a:endParaRPr lang="zh-CN" altLang="en-US" sz="2400">
              <a:solidFill>
                <a:srgbClr val="7030A0"/>
              </a:solidFill>
              <a:latin typeface="方正粗黑宋简体" panose="02000000000000000000" charset="-122"/>
              <a:ea typeface="方正粗黑宋简体" panose="02000000000000000000" charset="-122"/>
              <a:sym typeface="+mn-ea"/>
            </a:endParaRPr>
          </a:p>
        </p:txBody>
      </p:sp>
      <p:sp>
        <p:nvSpPr>
          <p:cNvPr id="12" name="文本框 11"/>
          <p:cNvSpPr txBox="1"/>
          <p:nvPr/>
        </p:nvSpPr>
        <p:spPr>
          <a:xfrm>
            <a:off x="1470660" y="4354830"/>
            <a:ext cx="2239645" cy="645160"/>
          </a:xfrm>
          <a:prstGeom prst="rect">
            <a:avLst/>
          </a:prstGeom>
          <a:noFill/>
        </p:spPr>
        <p:txBody>
          <a:bodyPr wrap="square" rtlCol="0" anchor="t">
            <a:spAutoFit/>
          </a:bodyPr>
          <a:lstStyle/>
          <a:p>
            <a:pPr algn="ctr">
              <a:lnSpc>
                <a:spcPct val="150000"/>
              </a:lnSpc>
            </a:pPr>
            <a:r>
              <a:rPr lang="zh-CN" altLang="en-US" sz="2400">
                <a:solidFill>
                  <a:srgbClr val="7030A0"/>
                </a:solidFill>
                <a:latin typeface="方正粗黑宋简体" panose="02000000000000000000" charset="-122"/>
                <a:ea typeface="方正粗黑宋简体" panose="02000000000000000000" charset="-122"/>
                <a:sym typeface="+mn-ea"/>
              </a:rPr>
              <a:t>试题信息应用</a:t>
            </a:r>
            <a:endParaRPr lang="zh-CN" altLang="en-US" sz="2400">
              <a:solidFill>
                <a:srgbClr val="7030A0"/>
              </a:solidFill>
              <a:latin typeface="方正粗黑宋简体" panose="02000000000000000000" charset="-122"/>
              <a:ea typeface="方正粗黑宋简体" panose="02000000000000000000" charset="-122"/>
              <a:sym typeface="+mn-ea"/>
            </a:endParaRPr>
          </a:p>
        </p:txBody>
      </p:sp>
      <p:pic>
        <p:nvPicPr>
          <p:cNvPr id="20" name="图片 19"/>
          <p:cNvPicPr>
            <a:picLocks noChangeAspect="1"/>
          </p:cNvPicPr>
          <p:nvPr/>
        </p:nvPicPr>
        <p:blipFill>
          <a:blip r:embed="rId1"/>
          <a:srcRect r="54522" b="54261"/>
          <a:stretch>
            <a:fillRect/>
          </a:stretch>
        </p:blipFill>
        <p:spPr>
          <a:xfrm>
            <a:off x="9203055" y="3851910"/>
            <a:ext cx="2988945" cy="3006090"/>
          </a:xfrm>
          <a:prstGeom prst="rect">
            <a:avLst/>
          </a:prstGeom>
        </p:spPr>
      </p:pic>
    </p:spTree>
    <p:custDataLst>
      <p:tags r:id="rId2"/>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3.4</a:t>
            </a:r>
            <a:r>
              <a:rPr lang="zh-CN" altLang="en-US">
                <a:sym typeface="+mn-ea"/>
              </a:rPr>
              <a:t>答题策略</a:t>
            </a:r>
            <a:r>
              <a:rPr lang="en-US" altLang="zh-CN">
                <a:sym typeface="+mn-ea"/>
              </a:rPr>
              <a:t>——</a:t>
            </a:r>
            <a:r>
              <a:rPr lang="zh-CN" altLang="en-US">
                <a:sym typeface="+mn-ea"/>
              </a:rPr>
              <a:t>工业流程、实验综合</a:t>
            </a:r>
            <a:r>
              <a:rPr lang="en-US" altLang="zh-CN">
                <a:sym typeface="+mn-ea"/>
              </a:rPr>
              <a:t>-</a:t>
            </a:r>
            <a:r>
              <a:rPr lang="zh-CN" altLang="en-US">
                <a:sym typeface="+mn-ea"/>
              </a:rPr>
              <a:t>目的作用类</a:t>
            </a:r>
            <a:endParaRPr lang="zh-CN" altLang="en-US"/>
          </a:p>
        </p:txBody>
      </p:sp>
      <p:sp>
        <p:nvSpPr>
          <p:cNvPr id="3" name="内容占位符 2"/>
          <p:cNvSpPr>
            <a:spLocks noGrp="1"/>
          </p:cNvSpPr>
          <p:nvPr>
            <p:ph idx="1"/>
          </p:nvPr>
        </p:nvSpPr>
        <p:spPr>
          <a:xfrm>
            <a:off x="695960" y="1301750"/>
            <a:ext cx="10800080" cy="1280795"/>
          </a:xfrm>
        </p:spPr>
        <p:txBody>
          <a:bodyPr/>
          <a:lstStyle/>
          <a:p>
            <a:pPr marL="0" indent="0">
              <a:buNone/>
            </a:pPr>
            <a:r>
              <a:rPr lang="zh-CN" altLang="en-US" sz="2000">
                <a:solidFill>
                  <a:schemeClr val="tx1"/>
                </a:solidFill>
                <a:uFillTx/>
                <a:latin typeface="Times New Roman" panose="02020603050405020304" charset="0"/>
                <a:ea typeface="宋体" pitchFamily="2" charset="-122"/>
              </a:rPr>
              <a:t>示例</a:t>
            </a:r>
            <a:r>
              <a:rPr lang="en-US" altLang="zh-CN" sz="2000">
                <a:solidFill>
                  <a:schemeClr val="tx1"/>
                </a:solidFill>
                <a:uFillTx/>
                <a:latin typeface="Times New Roman" panose="02020603050405020304" charset="0"/>
                <a:ea typeface="宋体" pitchFamily="2" charset="-122"/>
              </a:rPr>
              <a:t>1</a:t>
            </a:r>
            <a:r>
              <a:rPr lang="zh-CN" altLang="en-US" sz="2000">
                <a:solidFill>
                  <a:schemeClr val="tx1"/>
                </a:solidFill>
                <a:uFillTx/>
                <a:latin typeface="Times New Roman" panose="02020603050405020304" charset="0"/>
                <a:ea typeface="宋体" pitchFamily="2" charset="-122"/>
              </a:rPr>
              <a:t>：</a:t>
            </a:r>
            <a:r>
              <a:rPr lang="en-US" altLang="zh-CN" sz="2000">
                <a:solidFill>
                  <a:schemeClr val="tx1"/>
                </a:solidFill>
                <a:uFillTx/>
                <a:latin typeface="Times New Roman" panose="02020603050405020304" charset="0"/>
                <a:ea typeface="宋体" pitchFamily="2" charset="-122"/>
              </a:rPr>
              <a:t>(24</a:t>
            </a:r>
            <a:r>
              <a:rPr lang="zh-CN" altLang="en-US" sz="2000">
                <a:solidFill>
                  <a:schemeClr val="tx1"/>
                </a:solidFill>
                <a:uFillTx/>
                <a:latin typeface="Times New Roman" panose="02020603050405020304" charset="0"/>
                <a:ea typeface="宋体" pitchFamily="2" charset="-122"/>
              </a:rPr>
              <a:t>年辽宁卷</a:t>
            </a:r>
            <a:r>
              <a:rPr lang="en-US" altLang="zh-CN" sz="2000">
                <a:solidFill>
                  <a:schemeClr val="tx1"/>
                </a:solidFill>
                <a:uFillTx/>
                <a:latin typeface="Times New Roman" panose="02020603050405020304" charset="0"/>
                <a:ea typeface="宋体" pitchFamily="2" charset="-122"/>
              </a:rPr>
              <a:t>16</a:t>
            </a:r>
            <a:r>
              <a:rPr lang="zh-CN" altLang="en-US" sz="2000">
                <a:solidFill>
                  <a:schemeClr val="tx1"/>
                </a:solidFill>
                <a:uFillTx/>
                <a:latin typeface="Times New Roman" panose="02020603050405020304" charset="0"/>
                <a:ea typeface="宋体" pitchFamily="2" charset="-122"/>
              </a:rPr>
              <a:t>题节选</a:t>
            </a:r>
            <a:r>
              <a:rPr lang="en-US" altLang="zh-CN" sz="2000">
                <a:solidFill>
                  <a:schemeClr val="tx1"/>
                </a:solidFill>
                <a:uFillTx/>
                <a:latin typeface="Times New Roman" panose="02020603050405020304" charset="0"/>
                <a:ea typeface="宋体" pitchFamily="2" charset="-122"/>
              </a:rPr>
              <a:t>)</a:t>
            </a:r>
            <a:r>
              <a:rPr lang="zh-CN" altLang="en-US" sz="2000">
                <a:solidFill>
                  <a:schemeClr val="tx1"/>
                </a:solidFill>
                <a:uFillTx/>
                <a:latin typeface="Times New Roman" panose="02020603050405020304" charset="0"/>
                <a:ea typeface="宋体" pitchFamily="2" charset="-122"/>
              </a:rPr>
              <a:t>中国是世界上最早利用细菌冶金的国家。已知金属硫化物在</a:t>
            </a:r>
            <a:r>
              <a:rPr lang="en-US" altLang="zh-CN" sz="2000">
                <a:solidFill>
                  <a:schemeClr val="tx1"/>
                </a:solidFill>
                <a:uFillTx/>
                <a:latin typeface="Times New Roman" panose="02020603050405020304" charset="0"/>
                <a:ea typeface="宋体" pitchFamily="2" charset="-122"/>
              </a:rPr>
              <a:t>“</a:t>
            </a:r>
            <a:r>
              <a:rPr lang="zh-CN" altLang="en-US" sz="2000">
                <a:solidFill>
                  <a:schemeClr val="tx1"/>
                </a:solidFill>
                <a:uFillTx/>
                <a:latin typeface="Times New Roman" panose="02020603050405020304" charset="0"/>
                <a:ea typeface="宋体" pitchFamily="2" charset="-122"/>
              </a:rPr>
              <a:t>细菌氧化</a:t>
            </a:r>
            <a:r>
              <a:rPr lang="en-US" altLang="zh-CN" sz="2000">
                <a:solidFill>
                  <a:schemeClr val="tx1"/>
                </a:solidFill>
                <a:uFillTx/>
                <a:latin typeface="Times New Roman" panose="02020603050405020304" charset="0"/>
                <a:ea typeface="宋体" pitchFamily="2" charset="-122"/>
              </a:rPr>
              <a:t>”</a:t>
            </a:r>
            <a:r>
              <a:rPr lang="zh-CN" altLang="en-US" sz="2000">
                <a:solidFill>
                  <a:schemeClr val="tx1"/>
                </a:solidFill>
                <a:uFillTx/>
                <a:latin typeface="Times New Roman" panose="02020603050405020304" charset="0"/>
                <a:ea typeface="宋体" pitchFamily="2" charset="-122"/>
              </a:rPr>
              <a:t>时转化为硫酸盐，某工厂用细菌冶金技术处理载金硫化矿粉</a:t>
            </a:r>
            <a:r>
              <a:rPr lang="en-US" altLang="zh-CN" sz="2000">
                <a:solidFill>
                  <a:schemeClr val="tx1"/>
                </a:solidFill>
                <a:uFillTx/>
                <a:latin typeface="Times New Roman" panose="02020603050405020304" charset="0"/>
                <a:ea typeface="宋体" pitchFamily="2" charset="-122"/>
              </a:rPr>
              <a:t>(</a:t>
            </a:r>
            <a:r>
              <a:rPr lang="zh-CN" altLang="en-US" sz="2000">
                <a:solidFill>
                  <a:schemeClr val="tx1"/>
                </a:solidFill>
                <a:uFillTx/>
                <a:latin typeface="Times New Roman" panose="02020603050405020304" charset="0"/>
                <a:ea typeface="宋体" pitchFamily="2" charset="-122"/>
              </a:rPr>
              <a:t>其中细小的</a:t>
            </a:r>
            <a:r>
              <a:rPr lang="en-US" altLang="zh-CN" sz="2000">
                <a:solidFill>
                  <a:schemeClr val="tx1"/>
                </a:solidFill>
                <a:uFillTx/>
                <a:latin typeface="Times New Roman" panose="02020603050405020304" charset="0"/>
                <a:ea typeface="宋体" pitchFamily="2" charset="-122"/>
              </a:rPr>
              <a:t>Au</a:t>
            </a:r>
            <a:r>
              <a:rPr lang="zh-CN" altLang="en-US" sz="2000">
                <a:solidFill>
                  <a:schemeClr val="tx1"/>
                </a:solidFill>
                <a:uFillTx/>
                <a:latin typeface="Times New Roman" panose="02020603050405020304" charset="0"/>
                <a:ea typeface="宋体" pitchFamily="2" charset="-122"/>
              </a:rPr>
              <a:t>颗粒被</a:t>
            </a:r>
            <a:r>
              <a:rPr lang="en-US" altLang="zh-CN" sz="2000">
                <a:solidFill>
                  <a:schemeClr val="tx1"/>
                </a:solidFill>
                <a:uFillTx/>
                <a:latin typeface="Times New Roman" panose="02020603050405020304" charset="0"/>
                <a:ea typeface="宋体" pitchFamily="2" charset="-122"/>
              </a:rPr>
              <a:t>FeS</a:t>
            </a:r>
            <a:r>
              <a:rPr lang="en-US" altLang="zh-CN" sz="2000" baseline="-25000">
                <a:solidFill>
                  <a:schemeClr val="tx1"/>
                </a:solidFill>
                <a:uFillTx/>
                <a:latin typeface="Times New Roman" panose="02020603050405020304" charset="0"/>
                <a:ea typeface="宋体" pitchFamily="2" charset="-122"/>
              </a:rPr>
              <a:t>2</a:t>
            </a:r>
            <a:r>
              <a:rPr lang="zh-CN" altLang="en-US" sz="2000">
                <a:solidFill>
                  <a:schemeClr val="tx1"/>
                </a:solidFill>
                <a:uFillTx/>
                <a:latin typeface="Times New Roman" panose="02020603050405020304" charset="0"/>
                <a:ea typeface="宋体" pitchFamily="2" charset="-122"/>
              </a:rPr>
              <a:t>、</a:t>
            </a:r>
            <a:r>
              <a:rPr lang="en-US" altLang="zh-CN" sz="2000">
                <a:solidFill>
                  <a:schemeClr val="tx1"/>
                </a:solidFill>
                <a:uFillTx/>
                <a:latin typeface="Times New Roman" panose="02020603050405020304" charset="0"/>
                <a:ea typeface="宋体" pitchFamily="2" charset="-122"/>
              </a:rPr>
              <a:t>FeAsS</a:t>
            </a:r>
            <a:r>
              <a:rPr lang="zh-CN" altLang="en-US" sz="2000">
                <a:solidFill>
                  <a:schemeClr val="tx1"/>
                </a:solidFill>
                <a:uFillTx/>
                <a:latin typeface="Times New Roman" panose="02020603050405020304" charset="0"/>
                <a:ea typeface="宋体" pitchFamily="2" charset="-122"/>
              </a:rPr>
              <a:t>包裹</a:t>
            </a:r>
            <a:r>
              <a:rPr lang="en-US" altLang="zh-CN" sz="2000">
                <a:solidFill>
                  <a:schemeClr val="tx1"/>
                </a:solidFill>
                <a:uFillTx/>
                <a:latin typeface="Times New Roman" panose="02020603050405020304" charset="0"/>
                <a:ea typeface="宋体" pitchFamily="2" charset="-122"/>
              </a:rPr>
              <a:t>)</a:t>
            </a:r>
            <a:r>
              <a:rPr lang="zh-CN" altLang="en-US" sz="2000">
                <a:solidFill>
                  <a:schemeClr val="tx1"/>
                </a:solidFill>
                <a:uFillTx/>
                <a:latin typeface="Times New Roman" panose="02020603050405020304" charset="0"/>
                <a:ea typeface="宋体" pitchFamily="2" charset="-122"/>
              </a:rPr>
              <a:t>，以提高金的浸出率并冶炼金，工艺流程如下：</a:t>
            </a:r>
            <a:endParaRPr lang="zh-CN" altLang="en-US" sz="2000">
              <a:solidFill>
                <a:schemeClr val="tx1"/>
              </a:solidFill>
              <a:uFillTx/>
              <a:latin typeface="Times New Roman" panose="02020603050405020304" charset="0"/>
              <a:ea typeface="宋体" pitchFamily="2" charset="-122"/>
            </a:endParaRPr>
          </a:p>
        </p:txBody>
      </p:sp>
      <p:pic>
        <p:nvPicPr>
          <p:cNvPr id="4" name="图片 3"/>
          <p:cNvPicPr/>
          <p:nvPr/>
        </p:nvPicPr>
        <p:blipFill>
          <a:blip r:embed="rId1"/>
          <a:stretch>
            <a:fillRect/>
          </a:stretch>
        </p:blipFill>
        <p:spPr>
          <a:xfrm>
            <a:off x="695960" y="3011805"/>
            <a:ext cx="5399405" cy="1444625"/>
          </a:xfrm>
          <a:prstGeom prst="rect">
            <a:avLst/>
          </a:prstGeom>
        </p:spPr>
      </p:pic>
      <p:sp>
        <p:nvSpPr>
          <p:cNvPr id="5" name="文本框 4"/>
          <p:cNvSpPr txBox="1"/>
          <p:nvPr/>
        </p:nvSpPr>
        <p:spPr>
          <a:xfrm>
            <a:off x="6510655" y="3158490"/>
            <a:ext cx="4985385" cy="1337945"/>
          </a:xfrm>
          <a:prstGeom prst="rect">
            <a:avLst/>
          </a:prstGeom>
          <a:noFill/>
        </p:spPr>
        <p:txBody>
          <a:bodyPr wrap="square" rtlCol="0" anchor="t">
            <a:spAutoFit/>
          </a:bodyPr>
          <a:lstStyle/>
          <a:p>
            <a:pPr>
              <a:lnSpc>
                <a:spcPct val="150000"/>
              </a:lnSpc>
            </a:pPr>
            <a:r>
              <a:rPr lang="en-US" altLang="zh-CN">
                <a:solidFill>
                  <a:schemeClr val="tx1"/>
                </a:solidFill>
                <a:uFillTx/>
                <a:latin typeface="Times New Roman" panose="02020603050405020304" charset="0"/>
                <a:ea typeface="宋体" pitchFamily="2" charset="-122"/>
              </a:rPr>
              <a:t>(5)“</a:t>
            </a:r>
            <a:r>
              <a:rPr lang="zh-CN" altLang="en-US">
                <a:solidFill>
                  <a:schemeClr val="tx1"/>
                </a:solidFill>
                <a:uFillTx/>
                <a:latin typeface="Times New Roman" panose="02020603050405020304" charset="0"/>
                <a:ea typeface="宋体" pitchFamily="2" charset="-122"/>
              </a:rPr>
              <a:t>真金不怕火炼</a:t>
            </a:r>
            <a:r>
              <a:rPr lang="en-US" altLang="zh-CN">
                <a:solidFill>
                  <a:schemeClr val="tx1"/>
                </a:solidFill>
                <a:uFillTx/>
                <a:latin typeface="Times New Roman" panose="02020603050405020304" charset="0"/>
                <a:ea typeface="宋体" pitchFamily="2" charset="-122"/>
              </a:rPr>
              <a:t>”</a:t>
            </a:r>
            <a:r>
              <a:rPr lang="zh-CN" altLang="en-US">
                <a:solidFill>
                  <a:schemeClr val="tx1"/>
                </a:solidFill>
                <a:uFillTx/>
                <a:latin typeface="Times New Roman" panose="02020603050405020304" charset="0"/>
                <a:ea typeface="宋体" pitchFamily="2" charset="-122"/>
              </a:rPr>
              <a:t>，表明</a:t>
            </a:r>
            <a:r>
              <a:rPr lang="en-US" altLang="zh-CN">
                <a:solidFill>
                  <a:schemeClr val="tx1"/>
                </a:solidFill>
                <a:uFillTx/>
                <a:latin typeface="Times New Roman" panose="02020603050405020304" charset="0"/>
                <a:ea typeface="宋体" pitchFamily="2" charset="-122"/>
              </a:rPr>
              <a:t>Au</a:t>
            </a:r>
            <a:r>
              <a:rPr lang="zh-CN" altLang="en-US">
                <a:solidFill>
                  <a:schemeClr val="tx1"/>
                </a:solidFill>
                <a:uFillTx/>
                <a:latin typeface="Times New Roman" panose="02020603050405020304" charset="0"/>
                <a:ea typeface="宋体" pitchFamily="2" charset="-122"/>
              </a:rPr>
              <a:t>难被</a:t>
            </a:r>
            <a:r>
              <a:rPr lang="en-US" altLang="zh-CN">
                <a:solidFill>
                  <a:schemeClr val="tx1"/>
                </a:solidFill>
                <a:uFillTx/>
                <a:latin typeface="Times New Roman" panose="02020603050405020304" charset="0"/>
                <a:ea typeface="宋体" pitchFamily="2" charset="-122"/>
              </a:rPr>
              <a:t>O</a:t>
            </a:r>
            <a:r>
              <a:rPr lang="en-US" altLang="zh-CN" baseline="-25000">
                <a:solidFill>
                  <a:schemeClr val="tx1"/>
                </a:solidFill>
                <a:uFillTx/>
                <a:latin typeface="Times New Roman" panose="02020603050405020304" charset="0"/>
                <a:ea typeface="宋体" pitchFamily="2" charset="-122"/>
              </a:rPr>
              <a:t>2</a:t>
            </a:r>
            <a:r>
              <a:rPr lang="zh-CN" altLang="en-US">
                <a:solidFill>
                  <a:schemeClr val="tx1"/>
                </a:solidFill>
                <a:uFillTx/>
                <a:latin typeface="Times New Roman" panose="02020603050405020304" charset="0"/>
                <a:ea typeface="宋体" pitchFamily="2" charset="-122"/>
              </a:rPr>
              <a:t>氧化，</a:t>
            </a:r>
            <a:r>
              <a:rPr lang="en-US" altLang="zh-CN">
                <a:solidFill>
                  <a:schemeClr val="tx1"/>
                </a:solidFill>
                <a:uFillTx/>
                <a:latin typeface="Times New Roman" panose="02020603050405020304" charset="0"/>
                <a:ea typeface="宋体" pitchFamily="2" charset="-122"/>
              </a:rPr>
              <a:t>“</a:t>
            </a:r>
            <a:r>
              <a:rPr lang="zh-CN" altLang="en-US">
                <a:solidFill>
                  <a:schemeClr val="tx1"/>
                </a:solidFill>
                <a:uFillTx/>
                <a:latin typeface="Times New Roman" panose="02020603050405020304" charset="0"/>
                <a:ea typeface="宋体" pitchFamily="2" charset="-122"/>
              </a:rPr>
              <a:t>浸金</a:t>
            </a:r>
            <a:r>
              <a:rPr lang="en-US" altLang="zh-CN">
                <a:solidFill>
                  <a:schemeClr val="tx1"/>
                </a:solidFill>
                <a:uFillTx/>
                <a:latin typeface="Times New Roman" panose="02020603050405020304" charset="0"/>
                <a:ea typeface="宋体" pitchFamily="2" charset="-122"/>
              </a:rPr>
              <a:t>”</a:t>
            </a:r>
            <a:r>
              <a:rPr lang="zh-CN" altLang="en-US">
                <a:solidFill>
                  <a:schemeClr val="tx1"/>
                </a:solidFill>
                <a:uFillTx/>
                <a:latin typeface="Times New Roman" panose="02020603050405020304" charset="0"/>
                <a:ea typeface="宋体" pitchFamily="2" charset="-122"/>
              </a:rPr>
              <a:t>中</a:t>
            </a:r>
            <a:r>
              <a:rPr lang="en-US" altLang="zh-CN">
                <a:solidFill>
                  <a:schemeClr val="tx1"/>
                </a:solidFill>
                <a:uFillTx/>
                <a:latin typeface="Times New Roman" panose="02020603050405020304" charset="0"/>
                <a:ea typeface="宋体" pitchFamily="2" charset="-122"/>
              </a:rPr>
              <a:t>NaCN</a:t>
            </a:r>
            <a:r>
              <a:rPr lang="zh-CN" altLang="en-US">
                <a:solidFill>
                  <a:schemeClr val="tx1"/>
                </a:solidFill>
                <a:uFillTx/>
                <a:latin typeface="Times New Roman" panose="02020603050405020304" charset="0"/>
                <a:ea typeface="宋体" pitchFamily="2" charset="-122"/>
              </a:rPr>
              <a:t>的作用为</a:t>
            </a:r>
            <a:r>
              <a:rPr lang="en-US" altLang="zh-CN">
                <a:solidFill>
                  <a:schemeClr val="tx1"/>
                </a:solidFill>
                <a:uFillTx/>
                <a:latin typeface="Times New Roman" panose="02020603050405020304" charset="0"/>
                <a:ea typeface="宋体" pitchFamily="2" charset="-122"/>
              </a:rPr>
              <a:t>_______</a:t>
            </a:r>
            <a:r>
              <a:rPr lang="zh-CN" altLang="en-US">
                <a:solidFill>
                  <a:schemeClr val="tx1"/>
                </a:solidFill>
                <a:uFillTx/>
                <a:latin typeface="Times New Roman" panose="02020603050405020304" charset="0"/>
                <a:ea typeface="宋体" pitchFamily="2" charset="-122"/>
              </a:rPr>
              <a:t>。</a:t>
            </a:r>
            <a:endParaRPr lang="zh-CN" altLang="en-US">
              <a:solidFill>
                <a:schemeClr val="tx1"/>
              </a:solidFill>
              <a:uFillTx/>
              <a:latin typeface="Times New Roman" panose="02020603050405020304" charset="0"/>
              <a:ea typeface="宋体" pitchFamily="2" charset="-122"/>
            </a:endParaRPr>
          </a:p>
          <a:p>
            <a:pPr>
              <a:lnSpc>
                <a:spcPct val="150000"/>
              </a:lnSpc>
            </a:pPr>
            <a:r>
              <a:rPr lang="en-US" altLang="zh-CN">
                <a:solidFill>
                  <a:schemeClr val="tx1"/>
                </a:solidFill>
                <a:uFillTx/>
                <a:latin typeface="Times New Roman" panose="02020603050405020304" charset="0"/>
                <a:ea typeface="宋体" pitchFamily="2" charset="-122"/>
              </a:rPr>
              <a:t>(6)“</a:t>
            </a:r>
            <a:r>
              <a:rPr lang="zh-CN" altLang="en-US">
                <a:solidFill>
                  <a:schemeClr val="tx1"/>
                </a:solidFill>
                <a:uFillTx/>
                <a:latin typeface="Times New Roman" panose="02020603050405020304" charset="0"/>
                <a:ea typeface="宋体" pitchFamily="2" charset="-122"/>
              </a:rPr>
              <a:t>沉金</a:t>
            </a:r>
            <a:r>
              <a:rPr lang="en-US" altLang="zh-CN">
                <a:solidFill>
                  <a:schemeClr val="tx1"/>
                </a:solidFill>
                <a:uFillTx/>
                <a:latin typeface="Times New Roman" panose="02020603050405020304" charset="0"/>
                <a:ea typeface="宋体" pitchFamily="2" charset="-122"/>
              </a:rPr>
              <a:t>”</a:t>
            </a:r>
            <a:r>
              <a:rPr lang="zh-CN" altLang="en-US">
                <a:solidFill>
                  <a:schemeClr val="tx1"/>
                </a:solidFill>
                <a:uFillTx/>
                <a:latin typeface="Times New Roman" panose="02020603050405020304" charset="0"/>
                <a:ea typeface="宋体" pitchFamily="2" charset="-122"/>
              </a:rPr>
              <a:t>中</a:t>
            </a:r>
            <a:r>
              <a:rPr lang="en-US" altLang="zh-CN">
                <a:solidFill>
                  <a:schemeClr val="tx1"/>
                </a:solidFill>
                <a:uFillTx/>
                <a:latin typeface="Times New Roman" panose="02020603050405020304" charset="0"/>
                <a:ea typeface="宋体" pitchFamily="2" charset="-122"/>
              </a:rPr>
              <a:t>Zn</a:t>
            </a:r>
            <a:r>
              <a:rPr lang="zh-CN" altLang="en-US">
                <a:solidFill>
                  <a:schemeClr val="tx1"/>
                </a:solidFill>
                <a:uFillTx/>
                <a:latin typeface="Times New Roman" panose="02020603050405020304" charset="0"/>
                <a:ea typeface="宋体" pitchFamily="2" charset="-122"/>
              </a:rPr>
              <a:t>的作用为。</a:t>
            </a:r>
            <a:endParaRPr lang="zh-CN" altLang="en-US">
              <a:solidFill>
                <a:schemeClr val="tx1"/>
              </a:solidFill>
              <a:uFillTx/>
              <a:latin typeface="Times New Roman" panose="02020603050405020304" charset="0"/>
              <a:ea typeface="宋体" pitchFamily="2" charset="-122"/>
            </a:endParaRPr>
          </a:p>
        </p:txBody>
      </p:sp>
    </p:spTree>
    <p:custDataLst>
      <p:tags r:id="rId2"/>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695960" y="360000"/>
            <a:ext cx="10800000" cy="720000"/>
          </a:xfrm>
        </p:spPr>
        <p:txBody>
          <a:bodyPr anchor="ctr" anchorCtr="0"/>
          <a:lstStyle/>
          <a:p>
            <a:r>
              <a:rPr lang="en-US" altLang="zh-CN">
                <a:sym typeface="+mn-ea"/>
              </a:rPr>
              <a:t>3.4</a:t>
            </a:r>
            <a:r>
              <a:rPr lang="zh-CN" altLang="en-US">
                <a:sym typeface="+mn-ea"/>
              </a:rPr>
              <a:t>答题策略</a:t>
            </a:r>
            <a:r>
              <a:rPr lang="en-US" altLang="zh-CN">
                <a:sym typeface="+mn-ea"/>
              </a:rPr>
              <a:t>——</a:t>
            </a:r>
            <a:r>
              <a:rPr lang="zh-CN" altLang="en-US">
                <a:sym typeface="+mn-ea"/>
              </a:rPr>
              <a:t>工业流程、实验综合</a:t>
            </a:r>
            <a:r>
              <a:rPr lang="en-US" altLang="zh-CN">
                <a:sym typeface="+mn-ea"/>
              </a:rPr>
              <a:t>-</a:t>
            </a:r>
            <a:r>
              <a:rPr lang="zh-CN" altLang="en-US">
                <a:sym typeface="+mn-ea"/>
              </a:rPr>
              <a:t>目的作用类</a:t>
            </a:r>
            <a:endParaRPr lang="zh-CN" altLang="en-US"/>
          </a:p>
        </p:txBody>
      </p:sp>
      <p:sp>
        <p:nvSpPr>
          <p:cNvPr id="4" name="文本框 3"/>
          <p:cNvSpPr txBox="1"/>
          <p:nvPr/>
        </p:nvSpPr>
        <p:spPr>
          <a:xfrm>
            <a:off x="695960" y="1296035"/>
            <a:ext cx="1823085" cy="1056257"/>
          </a:xfrm>
          <a:prstGeom prst="roundRect">
            <a:avLst/>
          </a:prstGeom>
          <a:solidFill>
            <a:srgbClr val="7030A0"/>
          </a:solidFill>
        </p:spPr>
        <p:txBody>
          <a:bodyPr wrap="square" rtlCol="0" anchor="t">
            <a:spAutoFit/>
          </a:bodyPr>
          <a:lstStyle/>
          <a:p>
            <a:pPr algn="ctr"/>
            <a:r>
              <a:rPr lang="zh-CN" altLang="en-US" sz="2800" b="1">
                <a:solidFill>
                  <a:schemeClr val="bg1"/>
                </a:solidFill>
                <a:latin typeface="宋体" pitchFamily="2" charset="-122"/>
                <a:ea typeface="宋体" pitchFamily="2" charset="-122"/>
                <a:sym typeface="+mn-ea"/>
              </a:rPr>
              <a:t>阅读并对问题分类</a:t>
            </a:r>
            <a:endParaRPr lang="zh-CN" altLang="en-US" sz="2800" b="1">
              <a:solidFill>
                <a:schemeClr val="bg1"/>
              </a:solidFill>
              <a:uFillTx/>
              <a:latin typeface="宋体" pitchFamily="2" charset="-122"/>
              <a:ea typeface="宋体" pitchFamily="2" charset="-122"/>
              <a:sym typeface="+mn-ea"/>
            </a:endParaRPr>
          </a:p>
        </p:txBody>
      </p:sp>
      <p:sp>
        <p:nvSpPr>
          <p:cNvPr id="5" name="文本框 4"/>
          <p:cNvSpPr txBox="1"/>
          <p:nvPr/>
        </p:nvSpPr>
        <p:spPr>
          <a:xfrm>
            <a:off x="2779395" y="1296035"/>
            <a:ext cx="6256655" cy="1054735"/>
          </a:xfrm>
          <a:prstGeom prst="rect">
            <a:avLst/>
          </a:prstGeom>
          <a:noFill/>
        </p:spPr>
        <p:txBody>
          <a:bodyPr wrap="square" rtlCol="0" anchor="ctr" anchorCtr="0">
            <a:noAutofit/>
          </a:bodyPr>
          <a:lstStyle/>
          <a:p>
            <a:pPr>
              <a:lnSpc>
                <a:spcPct val="150000"/>
              </a:lnSpc>
            </a:pPr>
            <a:r>
              <a:rPr lang="en-US" altLang="zh-CN" sz="2400">
                <a:solidFill>
                  <a:schemeClr val="tx1"/>
                </a:solidFill>
                <a:uFillTx/>
                <a:latin typeface="Times New Roman" panose="02020603050405020304" charset="0"/>
                <a:ea typeface="宋体" pitchFamily="2" charset="-122"/>
              </a:rPr>
              <a:t>(5)“</a:t>
            </a:r>
            <a:r>
              <a:rPr lang="zh-CN" altLang="en-US" sz="2400">
                <a:solidFill>
                  <a:schemeClr val="tx1"/>
                </a:solidFill>
                <a:uFillTx/>
                <a:latin typeface="Times New Roman" panose="02020603050405020304" charset="0"/>
                <a:ea typeface="宋体" pitchFamily="2" charset="-122"/>
              </a:rPr>
              <a:t>真金不拍火炼</a:t>
            </a:r>
            <a:r>
              <a:rPr lang="en-US" altLang="zh-CN" sz="2400">
                <a:solidFill>
                  <a:schemeClr val="tx1"/>
                </a:solidFill>
                <a:uFillTx/>
                <a:latin typeface="Times New Roman" panose="02020603050405020304" charset="0"/>
                <a:ea typeface="宋体" pitchFamily="2" charset="-122"/>
              </a:rPr>
              <a:t>”</a:t>
            </a:r>
            <a:r>
              <a:rPr lang="zh-CN" altLang="en-US" sz="2400">
                <a:solidFill>
                  <a:schemeClr val="tx1"/>
                </a:solidFill>
                <a:uFillTx/>
                <a:latin typeface="Times New Roman" panose="02020603050405020304" charset="0"/>
                <a:ea typeface="宋体" pitchFamily="2" charset="-122"/>
              </a:rPr>
              <a:t>，表明</a:t>
            </a:r>
            <a:r>
              <a:rPr lang="en-US" altLang="zh-CN" sz="2400">
                <a:solidFill>
                  <a:schemeClr val="tx1"/>
                </a:solidFill>
                <a:uFillTx/>
                <a:latin typeface="Times New Roman" panose="02020603050405020304" charset="0"/>
                <a:ea typeface="宋体" pitchFamily="2" charset="-122"/>
              </a:rPr>
              <a:t>Au</a:t>
            </a:r>
            <a:r>
              <a:rPr lang="zh-CN" altLang="en-US" sz="2400">
                <a:solidFill>
                  <a:schemeClr val="tx1"/>
                </a:solidFill>
                <a:uFillTx/>
                <a:latin typeface="Times New Roman" panose="02020603050405020304" charset="0"/>
                <a:ea typeface="宋体" pitchFamily="2" charset="-122"/>
              </a:rPr>
              <a:t>难被</a:t>
            </a:r>
            <a:r>
              <a:rPr lang="en-US" altLang="zh-CN" sz="2400">
                <a:solidFill>
                  <a:schemeClr val="tx1"/>
                </a:solidFill>
                <a:uFillTx/>
                <a:latin typeface="Times New Roman" panose="02020603050405020304" charset="0"/>
                <a:ea typeface="宋体" pitchFamily="2" charset="-122"/>
              </a:rPr>
              <a:t>O</a:t>
            </a:r>
            <a:r>
              <a:rPr lang="en-US" altLang="zh-CN" sz="2400" baseline="-25000">
                <a:solidFill>
                  <a:schemeClr val="tx1"/>
                </a:solidFill>
                <a:uFillTx/>
                <a:latin typeface="Times New Roman" panose="02020603050405020304" charset="0"/>
                <a:ea typeface="宋体" pitchFamily="2" charset="-122"/>
              </a:rPr>
              <a:t>2</a:t>
            </a:r>
            <a:r>
              <a:rPr lang="zh-CN" altLang="en-US" sz="2400">
                <a:solidFill>
                  <a:schemeClr val="tx1"/>
                </a:solidFill>
                <a:uFillTx/>
                <a:latin typeface="Times New Roman" panose="02020603050405020304" charset="0"/>
                <a:ea typeface="宋体" pitchFamily="2" charset="-122"/>
              </a:rPr>
              <a:t>氧化，</a:t>
            </a:r>
            <a:r>
              <a:rPr lang="en-US" altLang="zh-CN" sz="2400">
                <a:solidFill>
                  <a:schemeClr val="tx1"/>
                </a:solidFill>
                <a:uFillTx/>
                <a:latin typeface="Times New Roman" panose="02020603050405020304" charset="0"/>
                <a:ea typeface="宋体" pitchFamily="2" charset="-122"/>
              </a:rPr>
              <a:t>“</a:t>
            </a:r>
            <a:r>
              <a:rPr lang="zh-CN" altLang="en-US" sz="2400">
                <a:solidFill>
                  <a:schemeClr val="tx1"/>
                </a:solidFill>
                <a:uFillTx/>
                <a:latin typeface="Times New Roman" panose="02020603050405020304" charset="0"/>
                <a:ea typeface="宋体" pitchFamily="2" charset="-122"/>
              </a:rPr>
              <a:t>浸金</a:t>
            </a:r>
            <a:r>
              <a:rPr lang="en-US" altLang="zh-CN" sz="2400">
                <a:solidFill>
                  <a:schemeClr val="tx1"/>
                </a:solidFill>
                <a:uFillTx/>
                <a:latin typeface="Times New Roman" panose="02020603050405020304" charset="0"/>
                <a:ea typeface="宋体" pitchFamily="2" charset="-122"/>
              </a:rPr>
              <a:t>”</a:t>
            </a:r>
            <a:r>
              <a:rPr lang="zh-CN" altLang="en-US" sz="2400">
                <a:solidFill>
                  <a:schemeClr val="tx1"/>
                </a:solidFill>
                <a:uFillTx/>
                <a:latin typeface="Times New Roman" panose="02020603050405020304" charset="0"/>
                <a:ea typeface="宋体" pitchFamily="2" charset="-122"/>
              </a:rPr>
              <a:t>中</a:t>
            </a:r>
            <a:r>
              <a:rPr lang="en-US" altLang="zh-CN" sz="2400">
                <a:solidFill>
                  <a:schemeClr val="tx1"/>
                </a:solidFill>
                <a:uFillTx/>
                <a:latin typeface="Times New Roman" panose="02020603050405020304" charset="0"/>
                <a:ea typeface="宋体" pitchFamily="2" charset="-122"/>
              </a:rPr>
              <a:t>NaCN</a:t>
            </a:r>
            <a:r>
              <a:rPr lang="zh-CN" altLang="en-US" sz="2400">
                <a:solidFill>
                  <a:schemeClr val="tx1"/>
                </a:solidFill>
                <a:uFillTx/>
                <a:latin typeface="Times New Roman" panose="02020603050405020304" charset="0"/>
                <a:ea typeface="宋体" pitchFamily="2" charset="-122"/>
              </a:rPr>
              <a:t>的作用为</a:t>
            </a:r>
            <a:r>
              <a:rPr lang="en-US" altLang="zh-CN" sz="2400">
                <a:solidFill>
                  <a:schemeClr val="tx1"/>
                </a:solidFill>
                <a:uFillTx/>
                <a:latin typeface="Times New Roman" panose="02020603050405020304" charset="0"/>
                <a:ea typeface="宋体" pitchFamily="2" charset="-122"/>
              </a:rPr>
              <a:t>_______</a:t>
            </a:r>
            <a:r>
              <a:rPr lang="zh-CN" altLang="en-US" sz="2400">
                <a:solidFill>
                  <a:schemeClr val="tx1"/>
                </a:solidFill>
                <a:uFillTx/>
                <a:latin typeface="Times New Roman" panose="02020603050405020304" charset="0"/>
                <a:ea typeface="宋体" pitchFamily="2" charset="-122"/>
              </a:rPr>
              <a:t>。</a:t>
            </a:r>
            <a:endParaRPr lang="zh-CN" altLang="en-US" sz="2400">
              <a:solidFill>
                <a:schemeClr val="tx1"/>
              </a:solidFill>
              <a:uFillTx/>
              <a:latin typeface="Times New Roman" panose="02020603050405020304" charset="0"/>
              <a:ea typeface="宋体" pitchFamily="2" charset="-122"/>
            </a:endParaRPr>
          </a:p>
        </p:txBody>
      </p:sp>
      <p:sp>
        <p:nvSpPr>
          <p:cNvPr id="6" name="文本框 5"/>
          <p:cNvSpPr txBox="1"/>
          <p:nvPr/>
        </p:nvSpPr>
        <p:spPr>
          <a:xfrm>
            <a:off x="695325" y="2903220"/>
            <a:ext cx="1823720" cy="1051643"/>
          </a:xfrm>
          <a:prstGeom prst="roundRect">
            <a:avLst/>
          </a:prstGeom>
          <a:solidFill>
            <a:srgbClr val="7030A0"/>
          </a:solidFill>
        </p:spPr>
        <p:txBody>
          <a:bodyPr wrap="square" rtlCol="0" anchor="t">
            <a:spAutoFit/>
          </a:bodyPr>
          <a:lstStyle/>
          <a:p>
            <a:pPr algn="ctr"/>
            <a:r>
              <a:rPr lang="zh-CN" altLang="en-US" sz="2800" b="1">
                <a:solidFill>
                  <a:schemeClr val="bg1"/>
                </a:solidFill>
                <a:latin typeface="宋体" pitchFamily="2" charset="-122"/>
                <a:ea typeface="宋体" pitchFamily="2" charset="-122"/>
                <a:sym typeface="+mn-ea"/>
              </a:rPr>
              <a:t>信息匹配与加工</a:t>
            </a:r>
            <a:endParaRPr lang="zh-CN" altLang="en-US" sz="2800" b="1">
              <a:solidFill>
                <a:schemeClr val="bg1"/>
              </a:solidFill>
              <a:uFillTx/>
              <a:latin typeface="宋体" pitchFamily="2" charset="-122"/>
              <a:ea typeface="宋体" pitchFamily="2" charset="-122"/>
              <a:sym typeface="+mn-ea"/>
            </a:endParaRPr>
          </a:p>
        </p:txBody>
      </p:sp>
      <p:pic>
        <p:nvPicPr>
          <p:cNvPr id="7" name="图片 6"/>
          <p:cNvPicPr/>
          <p:nvPr/>
        </p:nvPicPr>
        <p:blipFill>
          <a:blip r:embed="rId1"/>
          <a:srcRect l="36579" r="27820" b="36970"/>
          <a:stretch>
            <a:fillRect/>
          </a:stretch>
        </p:blipFill>
        <p:spPr>
          <a:xfrm>
            <a:off x="2940050" y="2803525"/>
            <a:ext cx="3002280" cy="1318895"/>
          </a:xfrm>
          <a:prstGeom prst="rect">
            <a:avLst/>
          </a:prstGeom>
        </p:spPr>
      </p:pic>
      <p:sp>
        <p:nvSpPr>
          <p:cNvPr id="8" name="右箭头 7"/>
          <p:cNvSpPr/>
          <p:nvPr/>
        </p:nvSpPr>
        <p:spPr>
          <a:xfrm>
            <a:off x="6293485" y="3159760"/>
            <a:ext cx="534035" cy="605790"/>
          </a:xfrm>
          <a:prstGeom prst="rightArrow">
            <a:avLst/>
          </a:prstGeom>
          <a:solidFill>
            <a:schemeClr val="accent4">
              <a:lumMod val="75000"/>
            </a:schemeClr>
          </a:solidFill>
          <a:ln>
            <a:noFill/>
          </a:ln>
          <a:effectLst>
            <a:outerShdw blurRad="50800" dist="38100" dir="5400000" algn="t" rotWithShape="0">
              <a:schemeClr val="accent4">
                <a:lumMod val="50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9" name="文本框 8"/>
          <p:cNvSpPr txBox="1"/>
          <p:nvPr/>
        </p:nvSpPr>
        <p:spPr>
          <a:xfrm>
            <a:off x="7178675" y="2903220"/>
            <a:ext cx="4694555" cy="1051560"/>
          </a:xfrm>
          <a:prstGeom prst="rect">
            <a:avLst/>
          </a:prstGeom>
          <a:noFill/>
        </p:spPr>
        <p:txBody>
          <a:bodyPr wrap="square" rtlCol="0" anchor="ctr" anchorCtr="0">
            <a:noAutofit/>
          </a:bodyPr>
          <a:lstStyle/>
          <a:p>
            <a:pPr>
              <a:lnSpc>
                <a:spcPct val="150000"/>
              </a:lnSpc>
            </a:pPr>
            <a:r>
              <a:rPr lang="en-US" altLang="zh-CN" sz="2400">
                <a:solidFill>
                  <a:schemeClr val="tx1"/>
                </a:solidFill>
                <a:uFillTx/>
                <a:latin typeface="Times New Roman" panose="02020603050405020304" charset="0"/>
                <a:ea typeface="宋体" pitchFamily="2" charset="-122"/>
              </a:rPr>
              <a:t>Au</a:t>
            </a:r>
            <a:r>
              <a:rPr lang="zh-CN" altLang="en-US" sz="2400">
                <a:solidFill>
                  <a:schemeClr val="tx1"/>
                </a:solidFill>
                <a:uFillTx/>
                <a:latin typeface="Times New Roman" panose="02020603050405020304" charset="0"/>
                <a:ea typeface="宋体" pitchFamily="2" charset="-122"/>
              </a:rPr>
              <a:t>难被</a:t>
            </a:r>
            <a:r>
              <a:rPr lang="en-US" altLang="zh-CN" sz="2400">
                <a:solidFill>
                  <a:schemeClr val="tx1"/>
                </a:solidFill>
                <a:uFillTx/>
                <a:latin typeface="Times New Roman" panose="02020603050405020304" charset="0"/>
                <a:ea typeface="宋体" pitchFamily="2" charset="-122"/>
              </a:rPr>
              <a:t>O</a:t>
            </a:r>
            <a:r>
              <a:rPr lang="en-US" altLang="zh-CN" sz="2400" baseline="-25000">
                <a:solidFill>
                  <a:schemeClr val="tx1"/>
                </a:solidFill>
                <a:uFillTx/>
                <a:latin typeface="Times New Roman" panose="02020603050405020304" charset="0"/>
                <a:ea typeface="宋体" pitchFamily="2" charset="-122"/>
              </a:rPr>
              <a:t>2</a:t>
            </a:r>
            <a:r>
              <a:rPr lang="zh-CN" altLang="en-US" sz="2400">
                <a:solidFill>
                  <a:schemeClr val="tx1"/>
                </a:solidFill>
                <a:uFillTx/>
                <a:latin typeface="Times New Roman" panose="02020603050405020304" charset="0"/>
                <a:ea typeface="宋体" pitchFamily="2" charset="-122"/>
              </a:rPr>
              <a:t>氧化，但是在</a:t>
            </a:r>
            <a:r>
              <a:rPr lang="en-US" altLang="zh-CN" sz="2400">
                <a:solidFill>
                  <a:schemeClr val="tx1"/>
                </a:solidFill>
                <a:uFillTx/>
                <a:latin typeface="Times New Roman" panose="02020603050405020304" charset="0"/>
                <a:ea typeface="宋体" pitchFamily="2" charset="-122"/>
              </a:rPr>
              <a:t>NaCN</a:t>
            </a:r>
            <a:r>
              <a:rPr lang="zh-CN" altLang="en-US" sz="2400">
                <a:solidFill>
                  <a:schemeClr val="tx1"/>
                </a:solidFill>
                <a:uFillTx/>
                <a:latin typeface="Times New Roman" panose="02020603050405020304" charset="0"/>
                <a:ea typeface="宋体" pitchFamily="2" charset="-122"/>
              </a:rPr>
              <a:t>溶液可与氧气反应生成</a:t>
            </a:r>
            <a:r>
              <a:rPr lang="en-US" altLang="zh-CN" sz="2400">
                <a:solidFill>
                  <a:schemeClr val="tx1"/>
                </a:solidFill>
                <a:uFillTx/>
                <a:latin typeface="Times New Roman" panose="02020603050405020304" charset="0"/>
                <a:ea typeface="宋体" pitchFamily="2" charset="-122"/>
              </a:rPr>
              <a:t>[Au(CN)</a:t>
            </a:r>
            <a:r>
              <a:rPr lang="en-US" altLang="zh-CN" sz="2400" baseline="-25000">
                <a:solidFill>
                  <a:schemeClr val="tx1"/>
                </a:solidFill>
                <a:uFillTx/>
                <a:latin typeface="Times New Roman" panose="02020603050405020304" charset="0"/>
                <a:ea typeface="宋体" pitchFamily="2" charset="-122"/>
              </a:rPr>
              <a:t>2</a:t>
            </a:r>
            <a:r>
              <a:rPr lang="en-US" altLang="zh-CN" sz="2400">
                <a:solidFill>
                  <a:schemeClr val="tx1"/>
                </a:solidFill>
                <a:uFillTx/>
                <a:latin typeface="Times New Roman" panose="02020603050405020304" charset="0"/>
                <a:ea typeface="宋体" pitchFamily="2" charset="-122"/>
              </a:rPr>
              <a:t>]</a:t>
            </a:r>
            <a:r>
              <a:rPr lang="en-US" altLang="zh-CN" sz="2400" baseline="30000">
                <a:solidFill>
                  <a:schemeClr val="tx1"/>
                </a:solidFill>
                <a:uFillTx/>
                <a:latin typeface="宋体" pitchFamily="2" charset="-122"/>
                <a:ea typeface="宋体" pitchFamily="2" charset="-122"/>
              </a:rPr>
              <a:t>－</a:t>
            </a:r>
            <a:r>
              <a:rPr lang="zh-CN" altLang="en-US" sz="2400">
                <a:solidFill>
                  <a:schemeClr val="tx1"/>
                </a:solidFill>
                <a:uFillTx/>
                <a:latin typeface="宋体" pitchFamily="2" charset="-122"/>
                <a:ea typeface="宋体" pitchFamily="2" charset="-122"/>
              </a:rPr>
              <a:t>。</a:t>
            </a:r>
            <a:endParaRPr lang="zh-CN" altLang="en-US" sz="2400">
              <a:solidFill>
                <a:schemeClr val="tx1"/>
              </a:solidFill>
              <a:uFillTx/>
              <a:latin typeface="宋体" pitchFamily="2" charset="-122"/>
              <a:ea typeface="宋体" pitchFamily="2" charset="-122"/>
            </a:endParaRPr>
          </a:p>
        </p:txBody>
      </p:sp>
      <p:sp>
        <p:nvSpPr>
          <p:cNvPr id="11" name="文本框 10"/>
          <p:cNvSpPr txBox="1"/>
          <p:nvPr/>
        </p:nvSpPr>
        <p:spPr>
          <a:xfrm>
            <a:off x="695960" y="4505960"/>
            <a:ext cx="1823720" cy="1040117"/>
          </a:xfrm>
          <a:prstGeom prst="roundRect">
            <a:avLst/>
          </a:prstGeom>
          <a:solidFill>
            <a:srgbClr val="7030A0"/>
          </a:solidFill>
        </p:spPr>
        <p:txBody>
          <a:bodyPr wrap="square" rtlCol="0" anchor="t">
            <a:spAutoFit/>
          </a:bodyPr>
          <a:lstStyle/>
          <a:p>
            <a:pPr algn="ctr"/>
            <a:r>
              <a:rPr lang="zh-CN" altLang="en-US" sz="2800" b="1">
                <a:solidFill>
                  <a:schemeClr val="bg1"/>
                </a:solidFill>
                <a:latin typeface="宋体" pitchFamily="2" charset="-122"/>
                <a:ea typeface="宋体" pitchFamily="2" charset="-122"/>
                <a:sym typeface="+mn-ea"/>
              </a:rPr>
              <a:t>联系问题获取答案</a:t>
            </a:r>
            <a:endParaRPr lang="zh-CN" altLang="en-US" sz="2800" b="1">
              <a:solidFill>
                <a:schemeClr val="bg1"/>
              </a:solidFill>
              <a:uFillTx/>
              <a:latin typeface="宋体" pitchFamily="2" charset="-122"/>
              <a:ea typeface="宋体" pitchFamily="2" charset="-122"/>
              <a:sym typeface="+mn-ea"/>
            </a:endParaRPr>
          </a:p>
        </p:txBody>
      </p:sp>
      <p:sp>
        <p:nvSpPr>
          <p:cNvPr id="12" name="文本框 11"/>
          <p:cNvSpPr txBox="1"/>
          <p:nvPr/>
        </p:nvSpPr>
        <p:spPr>
          <a:xfrm>
            <a:off x="2940050" y="4674235"/>
            <a:ext cx="7276465" cy="703580"/>
          </a:xfrm>
          <a:prstGeom prst="rect">
            <a:avLst/>
          </a:prstGeom>
          <a:noFill/>
        </p:spPr>
        <p:txBody>
          <a:bodyPr wrap="square" rtlCol="0" anchor="t">
            <a:noAutofit/>
          </a:bodyPr>
          <a:lstStyle/>
          <a:p>
            <a:pPr lvl="0" algn="l">
              <a:lnSpc>
                <a:spcPct val="150000"/>
              </a:lnSpc>
              <a:buClrTx/>
              <a:buSzTx/>
              <a:buFontTx/>
            </a:pPr>
            <a:r>
              <a:rPr lang="en-US" altLang="zh-CN" sz="2400">
                <a:uFillTx/>
                <a:latin typeface="Times New Roman" panose="02020603050405020304" charset="0"/>
                <a:ea typeface="宋体" pitchFamily="2" charset="-122"/>
                <a:sym typeface="+mn-ea"/>
              </a:rPr>
              <a:t>与Au</a:t>
            </a:r>
            <a:r>
              <a:rPr lang="en-US" altLang="zh-CN" sz="2400" baseline="30000">
                <a:uFillTx/>
                <a:latin typeface="Times New Roman" panose="02020603050405020304" charset="0"/>
                <a:ea typeface="宋体" pitchFamily="2" charset="-122"/>
                <a:sym typeface="+mn-ea"/>
              </a:rPr>
              <a:t>+</a:t>
            </a:r>
            <a:r>
              <a:rPr lang="en-US" altLang="zh-CN" sz="2400">
                <a:uFillTx/>
                <a:latin typeface="Times New Roman" panose="02020603050405020304" charset="0"/>
                <a:ea typeface="宋体" pitchFamily="2" charset="-122"/>
                <a:sym typeface="+mn-ea"/>
              </a:rPr>
              <a:t>结合形成[Au(CN</a:t>
            </a:r>
            <a:r>
              <a:rPr lang="en-US" altLang="zh-CN" sz="2400" baseline="-25000">
                <a:uFillTx/>
                <a:latin typeface="Times New Roman" panose="02020603050405020304" charset="0"/>
                <a:ea typeface="宋体" pitchFamily="2" charset="-122"/>
                <a:sym typeface="+mn-ea"/>
              </a:rPr>
              <a:t>2</a:t>
            </a:r>
            <a:r>
              <a:rPr lang="en-US" altLang="zh-CN" sz="2400">
                <a:uFillTx/>
                <a:latin typeface="Times New Roman" panose="02020603050405020304" charset="0"/>
                <a:ea typeface="宋体" pitchFamily="2" charset="-122"/>
                <a:sym typeface="+mn-ea"/>
              </a:rPr>
              <a:t>)]</a:t>
            </a:r>
            <a:r>
              <a:rPr lang="en-US" altLang="zh-CN" sz="2400" baseline="30000">
                <a:uFillTx/>
                <a:latin typeface="Times New Roman" panose="02020603050405020304" charset="0"/>
                <a:ea typeface="宋体" pitchFamily="2" charset="-122"/>
                <a:sym typeface="+mn-ea"/>
              </a:rPr>
              <a:t>－</a:t>
            </a:r>
            <a:r>
              <a:rPr lang="en-US" altLang="zh-CN" sz="2400">
                <a:uFillTx/>
                <a:latin typeface="Times New Roman" panose="02020603050405020304" charset="0"/>
                <a:ea typeface="宋体" pitchFamily="2" charset="-122"/>
                <a:sym typeface="+mn-ea"/>
              </a:rPr>
              <a:t>，提高Au的还原性</a:t>
            </a:r>
            <a:endParaRPr lang="en-US" altLang="zh-CN" sz="2400">
              <a:uFillTx/>
              <a:latin typeface="Times New Roman" panose="02020603050405020304" charset="0"/>
              <a:ea typeface="宋体" pitchFamily="2"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695960" y="360000"/>
            <a:ext cx="10800000" cy="720000"/>
          </a:xfrm>
        </p:spPr>
        <p:txBody>
          <a:bodyPr anchor="ctr" anchorCtr="0"/>
          <a:lstStyle/>
          <a:p>
            <a:r>
              <a:rPr lang="en-US" altLang="zh-CN">
                <a:sym typeface="+mn-ea"/>
              </a:rPr>
              <a:t>3.4</a:t>
            </a:r>
            <a:r>
              <a:rPr lang="zh-CN" altLang="en-US">
                <a:sym typeface="+mn-ea"/>
              </a:rPr>
              <a:t>答题策略</a:t>
            </a:r>
            <a:r>
              <a:rPr lang="en-US" altLang="zh-CN">
                <a:sym typeface="+mn-ea"/>
              </a:rPr>
              <a:t>——</a:t>
            </a:r>
            <a:r>
              <a:rPr lang="zh-CN" altLang="en-US">
                <a:sym typeface="+mn-ea"/>
              </a:rPr>
              <a:t>工业流程、实验综合</a:t>
            </a:r>
            <a:r>
              <a:rPr lang="en-US" altLang="zh-CN">
                <a:sym typeface="+mn-ea"/>
              </a:rPr>
              <a:t>-</a:t>
            </a:r>
            <a:r>
              <a:rPr lang="zh-CN" altLang="en-US">
                <a:sym typeface="+mn-ea"/>
              </a:rPr>
              <a:t>目的作用类</a:t>
            </a:r>
            <a:endParaRPr lang="zh-CN" altLang="en-US"/>
          </a:p>
        </p:txBody>
      </p:sp>
      <p:sp>
        <p:nvSpPr>
          <p:cNvPr id="4" name="文本框 3"/>
          <p:cNvSpPr txBox="1"/>
          <p:nvPr/>
        </p:nvSpPr>
        <p:spPr>
          <a:xfrm>
            <a:off x="695960" y="1296035"/>
            <a:ext cx="1823085" cy="1056257"/>
          </a:xfrm>
          <a:prstGeom prst="roundRect">
            <a:avLst/>
          </a:prstGeom>
          <a:solidFill>
            <a:srgbClr val="7030A0"/>
          </a:solidFill>
        </p:spPr>
        <p:txBody>
          <a:bodyPr wrap="square" rtlCol="0" anchor="t">
            <a:spAutoFit/>
          </a:bodyPr>
          <a:lstStyle/>
          <a:p>
            <a:pPr algn="ctr"/>
            <a:r>
              <a:rPr lang="zh-CN" altLang="en-US" sz="2800" b="1">
                <a:solidFill>
                  <a:schemeClr val="bg1"/>
                </a:solidFill>
                <a:latin typeface="宋体" pitchFamily="2" charset="-122"/>
                <a:ea typeface="宋体" pitchFamily="2" charset="-122"/>
                <a:sym typeface="+mn-ea"/>
              </a:rPr>
              <a:t>阅读并对问题分类</a:t>
            </a:r>
            <a:endParaRPr lang="zh-CN" altLang="en-US" sz="2800" b="1">
              <a:solidFill>
                <a:schemeClr val="bg1"/>
              </a:solidFill>
              <a:uFillTx/>
              <a:latin typeface="宋体" pitchFamily="2" charset="-122"/>
              <a:ea typeface="宋体" pitchFamily="2" charset="-122"/>
              <a:sym typeface="+mn-ea"/>
            </a:endParaRPr>
          </a:p>
        </p:txBody>
      </p:sp>
      <p:sp>
        <p:nvSpPr>
          <p:cNvPr id="5" name="文本框 4"/>
          <p:cNvSpPr txBox="1"/>
          <p:nvPr/>
        </p:nvSpPr>
        <p:spPr>
          <a:xfrm>
            <a:off x="2779395" y="1296035"/>
            <a:ext cx="6256655" cy="1054735"/>
          </a:xfrm>
          <a:prstGeom prst="rect">
            <a:avLst/>
          </a:prstGeom>
          <a:noFill/>
        </p:spPr>
        <p:txBody>
          <a:bodyPr wrap="square" rtlCol="0" anchor="ctr" anchorCtr="0">
            <a:noAutofit/>
          </a:bodyPr>
          <a:lstStyle/>
          <a:p>
            <a:pPr>
              <a:lnSpc>
                <a:spcPct val="150000"/>
              </a:lnSpc>
            </a:pPr>
            <a:r>
              <a:rPr lang="en-US" altLang="zh-CN" sz="2400">
                <a:uFillTx/>
                <a:latin typeface="Times New Roman" panose="02020603050405020304" charset="0"/>
                <a:ea typeface="宋体" pitchFamily="2" charset="-122"/>
                <a:sym typeface="+mn-ea"/>
              </a:rPr>
              <a:t>(6)“</a:t>
            </a:r>
            <a:r>
              <a:rPr lang="zh-CN" altLang="en-US" sz="2400">
                <a:uFillTx/>
                <a:latin typeface="Times New Roman" panose="02020603050405020304" charset="0"/>
                <a:ea typeface="宋体" pitchFamily="2" charset="-122"/>
                <a:sym typeface="+mn-ea"/>
              </a:rPr>
              <a:t>沉金</a:t>
            </a:r>
            <a:r>
              <a:rPr lang="en-US" altLang="zh-CN" sz="2400">
                <a:uFillTx/>
                <a:latin typeface="Times New Roman" panose="02020603050405020304" charset="0"/>
                <a:ea typeface="宋体" pitchFamily="2" charset="-122"/>
                <a:sym typeface="+mn-ea"/>
              </a:rPr>
              <a:t>”</a:t>
            </a:r>
            <a:r>
              <a:rPr lang="zh-CN" altLang="en-US" sz="2400">
                <a:uFillTx/>
                <a:latin typeface="Times New Roman" panose="02020603050405020304" charset="0"/>
                <a:ea typeface="宋体" pitchFamily="2" charset="-122"/>
                <a:sym typeface="+mn-ea"/>
              </a:rPr>
              <a:t>中</a:t>
            </a:r>
            <a:r>
              <a:rPr lang="en-US" altLang="zh-CN" sz="2400">
                <a:uFillTx/>
                <a:latin typeface="Times New Roman" panose="02020603050405020304" charset="0"/>
                <a:ea typeface="宋体" pitchFamily="2" charset="-122"/>
                <a:sym typeface="+mn-ea"/>
              </a:rPr>
              <a:t>Zn</a:t>
            </a:r>
            <a:r>
              <a:rPr lang="zh-CN" altLang="en-US" sz="2400">
                <a:uFillTx/>
                <a:latin typeface="Times New Roman" panose="02020603050405020304" charset="0"/>
                <a:ea typeface="宋体" pitchFamily="2" charset="-122"/>
                <a:sym typeface="+mn-ea"/>
              </a:rPr>
              <a:t>的作用为。</a:t>
            </a:r>
            <a:endParaRPr lang="zh-CN" altLang="en-US" sz="2400">
              <a:solidFill>
                <a:schemeClr val="tx1"/>
              </a:solidFill>
              <a:uFillTx/>
              <a:latin typeface="Times New Roman" panose="02020603050405020304" charset="0"/>
              <a:ea typeface="宋体" pitchFamily="2" charset="-122"/>
            </a:endParaRPr>
          </a:p>
        </p:txBody>
      </p:sp>
      <p:sp>
        <p:nvSpPr>
          <p:cNvPr id="6" name="文本框 5"/>
          <p:cNvSpPr txBox="1"/>
          <p:nvPr/>
        </p:nvSpPr>
        <p:spPr>
          <a:xfrm>
            <a:off x="695325" y="2903220"/>
            <a:ext cx="1823720" cy="1051643"/>
          </a:xfrm>
          <a:prstGeom prst="roundRect">
            <a:avLst/>
          </a:prstGeom>
          <a:solidFill>
            <a:srgbClr val="7030A0"/>
          </a:solidFill>
        </p:spPr>
        <p:txBody>
          <a:bodyPr wrap="square" rtlCol="0" anchor="t">
            <a:spAutoFit/>
          </a:bodyPr>
          <a:lstStyle/>
          <a:p>
            <a:pPr algn="ctr"/>
            <a:r>
              <a:rPr lang="zh-CN" altLang="en-US" sz="2800" b="1">
                <a:solidFill>
                  <a:schemeClr val="bg1"/>
                </a:solidFill>
                <a:latin typeface="宋体" pitchFamily="2" charset="-122"/>
                <a:ea typeface="宋体" pitchFamily="2" charset="-122"/>
                <a:sym typeface="+mn-ea"/>
              </a:rPr>
              <a:t>信息匹配与加工</a:t>
            </a:r>
            <a:endParaRPr lang="zh-CN" altLang="en-US" sz="2800" b="1">
              <a:solidFill>
                <a:schemeClr val="bg1"/>
              </a:solidFill>
              <a:uFillTx/>
              <a:latin typeface="宋体" pitchFamily="2" charset="-122"/>
              <a:ea typeface="宋体" pitchFamily="2" charset="-122"/>
              <a:sym typeface="+mn-ea"/>
            </a:endParaRPr>
          </a:p>
        </p:txBody>
      </p:sp>
      <p:pic>
        <p:nvPicPr>
          <p:cNvPr id="7" name="F35B0BEE-F18A-47BB-8FCB-E00DA2F2635D-1" descr="C:/Users/sunyang/AppData/Local/Temp/wpp.NqYNcewpp"/>
          <p:cNvPicPr/>
          <p:nvPr/>
        </p:nvPicPr>
        <p:blipFill>
          <a:blip r:embed="rId1"/>
          <a:srcRect l="55245" t="-2579" r="-123" b="18641"/>
          <a:stretch>
            <a:fillRect/>
          </a:stretch>
        </p:blipFill>
        <p:spPr>
          <a:xfrm>
            <a:off x="2762250" y="2679700"/>
            <a:ext cx="3180080" cy="1275080"/>
          </a:xfrm>
          <a:prstGeom prst="rect">
            <a:avLst/>
          </a:prstGeom>
        </p:spPr>
      </p:pic>
      <p:sp>
        <p:nvSpPr>
          <p:cNvPr id="8" name="右箭头 7"/>
          <p:cNvSpPr/>
          <p:nvPr/>
        </p:nvSpPr>
        <p:spPr>
          <a:xfrm>
            <a:off x="6293485" y="3159760"/>
            <a:ext cx="534035" cy="605790"/>
          </a:xfrm>
          <a:prstGeom prst="rightArrow">
            <a:avLst/>
          </a:prstGeom>
          <a:solidFill>
            <a:schemeClr val="accent4">
              <a:lumMod val="75000"/>
            </a:schemeClr>
          </a:solidFill>
          <a:ln>
            <a:noFill/>
          </a:ln>
          <a:effectLst>
            <a:outerShdw blurRad="50800" dist="38100" dir="5400000" algn="t" rotWithShape="0">
              <a:schemeClr val="accent4">
                <a:lumMod val="50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文本框 8"/>
          <p:cNvSpPr txBox="1"/>
          <p:nvPr/>
        </p:nvSpPr>
        <p:spPr>
          <a:xfrm>
            <a:off x="7178675" y="2903220"/>
            <a:ext cx="4694555" cy="1051560"/>
          </a:xfrm>
          <a:prstGeom prst="rect">
            <a:avLst/>
          </a:prstGeom>
          <a:noFill/>
        </p:spPr>
        <p:txBody>
          <a:bodyPr wrap="square" rtlCol="0" anchor="ctr" anchorCtr="0">
            <a:noAutofit/>
          </a:bodyPr>
          <a:lstStyle/>
          <a:p>
            <a:pPr>
              <a:lnSpc>
                <a:spcPct val="150000"/>
              </a:lnSpc>
            </a:pPr>
            <a:r>
              <a:rPr lang="en-US" altLang="zh-CN" sz="2400">
                <a:solidFill>
                  <a:schemeClr val="tx1"/>
                </a:solidFill>
                <a:uFillTx/>
                <a:latin typeface="Times New Roman" panose="02020603050405020304" charset="0"/>
                <a:ea typeface="宋体" pitchFamily="2" charset="-122"/>
              </a:rPr>
              <a:t>Zn</a:t>
            </a:r>
            <a:r>
              <a:rPr lang="zh-CN" altLang="en-US" sz="2400">
                <a:solidFill>
                  <a:schemeClr val="tx1"/>
                </a:solidFill>
                <a:uFillTx/>
                <a:latin typeface="Times New Roman" panose="02020603050405020304" charset="0"/>
                <a:ea typeface="宋体" pitchFamily="2" charset="-122"/>
              </a:rPr>
              <a:t>可将</a:t>
            </a:r>
            <a:r>
              <a:rPr lang="en-US" altLang="zh-CN" sz="2400">
                <a:solidFill>
                  <a:schemeClr val="tx1"/>
                </a:solidFill>
                <a:uFillTx/>
                <a:latin typeface="Times New Roman" panose="02020603050405020304" charset="0"/>
                <a:ea typeface="宋体" pitchFamily="2" charset="-122"/>
              </a:rPr>
              <a:t>[Au(CN)</a:t>
            </a:r>
            <a:r>
              <a:rPr lang="en-US" altLang="zh-CN" sz="2400" baseline="-25000">
                <a:solidFill>
                  <a:schemeClr val="tx1"/>
                </a:solidFill>
                <a:uFillTx/>
                <a:latin typeface="Times New Roman" panose="02020603050405020304" charset="0"/>
                <a:ea typeface="宋体" pitchFamily="2" charset="-122"/>
              </a:rPr>
              <a:t>2</a:t>
            </a:r>
            <a:r>
              <a:rPr lang="en-US" altLang="zh-CN" sz="2400">
                <a:solidFill>
                  <a:schemeClr val="tx1"/>
                </a:solidFill>
                <a:uFillTx/>
                <a:latin typeface="Times New Roman" panose="02020603050405020304" charset="0"/>
                <a:ea typeface="宋体" pitchFamily="2" charset="-122"/>
              </a:rPr>
              <a:t>]</a:t>
            </a:r>
            <a:r>
              <a:rPr lang="en-US" altLang="zh-CN" sz="2400" baseline="30000">
                <a:solidFill>
                  <a:schemeClr val="tx1"/>
                </a:solidFill>
                <a:uFillTx/>
                <a:latin typeface="Times New Roman" panose="02020603050405020304" charset="0"/>
                <a:ea typeface="宋体" pitchFamily="2" charset="-122"/>
              </a:rPr>
              <a:t>－</a:t>
            </a:r>
            <a:r>
              <a:rPr lang="zh-CN" altLang="en-US" sz="2400">
                <a:solidFill>
                  <a:schemeClr val="tx1"/>
                </a:solidFill>
                <a:uFillTx/>
                <a:latin typeface="Times New Roman" panose="02020603050405020304" charset="0"/>
                <a:ea typeface="宋体" pitchFamily="2" charset="-122"/>
              </a:rPr>
              <a:t>离子中</a:t>
            </a:r>
            <a:r>
              <a:rPr lang="en-US" altLang="zh-CN" sz="2400">
                <a:solidFill>
                  <a:schemeClr val="tx1"/>
                </a:solidFill>
                <a:uFillTx/>
                <a:latin typeface="Times New Roman" panose="02020603050405020304" charset="0"/>
                <a:ea typeface="宋体" pitchFamily="2" charset="-122"/>
              </a:rPr>
              <a:t>Au</a:t>
            </a:r>
            <a:r>
              <a:rPr lang="zh-CN" altLang="en-US" sz="2400">
                <a:solidFill>
                  <a:schemeClr val="tx1"/>
                </a:solidFill>
                <a:uFillTx/>
                <a:latin typeface="Times New Roman" panose="02020603050405020304" charset="0"/>
                <a:ea typeface="宋体" pitchFamily="2" charset="-122"/>
              </a:rPr>
              <a:t>元素置换出来。</a:t>
            </a:r>
            <a:endParaRPr lang="zh-CN" altLang="en-US" sz="2400">
              <a:solidFill>
                <a:schemeClr val="tx1"/>
              </a:solidFill>
              <a:uFillTx/>
              <a:latin typeface="Times New Roman" panose="02020603050405020304" charset="0"/>
              <a:ea typeface="宋体" pitchFamily="2" charset="-122"/>
            </a:endParaRPr>
          </a:p>
        </p:txBody>
      </p:sp>
      <p:sp>
        <p:nvSpPr>
          <p:cNvPr id="11" name="文本框 10"/>
          <p:cNvSpPr txBox="1"/>
          <p:nvPr/>
        </p:nvSpPr>
        <p:spPr>
          <a:xfrm>
            <a:off x="695960" y="4505960"/>
            <a:ext cx="1823720" cy="1040117"/>
          </a:xfrm>
          <a:prstGeom prst="roundRect">
            <a:avLst/>
          </a:prstGeom>
          <a:solidFill>
            <a:srgbClr val="7030A0"/>
          </a:solidFill>
        </p:spPr>
        <p:txBody>
          <a:bodyPr wrap="square" rtlCol="0" anchor="t">
            <a:spAutoFit/>
          </a:bodyPr>
          <a:lstStyle/>
          <a:p>
            <a:pPr algn="ctr"/>
            <a:r>
              <a:rPr lang="zh-CN" altLang="en-US" sz="2800" b="1">
                <a:solidFill>
                  <a:schemeClr val="bg1"/>
                </a:solidFill>
                <a:latin typeface="宋体" pitchFamily="2" charset="-122"/>
                <a:ea typeface="宋体" pitchFamily="2" charset="-122"/>
                <a:sym typeface="+mn-ea"/>
              </a:rPr>
              <a:t>联系问题获取答案</a:t>
            </a:r>
            <a:endParaRPr lang="zh-CN" altLang="en-US" sz="2800" b="1">
              <a:solidFill>
                <a:schemeClr val="bg1"/>
              </a:solidFill>
              <a:uFillTx/>
              <a:latin typeface="宋体" pitchFamily="2" charset="-122"/>
              <a:ea typeface="宋体" pitchFamily="2" charset="-122"/>
              <a:sym typeface="+mn-ea"/>
            </a:endParaRPr>
          </a:p>
        </p:txBody>
      </p:sp>
      <p:sp>
        <p:nvSpPr>
          <p:cNvPr id="12" name="文本框 11"/>
          <p:cNvSpPr txBox="1"/>
          <p:nvPr/>
        </p:nvSpPr>
        <p:spPr>
          <a:xfrm>
            <a:off x="2940050" y="4674235"/>
            <a:ext cx="7276465" cy="703580"/>
          </a:xfrm>
          <a:prstGeom prst="rect">
            <a:avLst/>
          </a:prstGeom>
          <a:noFill/>
        </p:spPr>
        <p:txBody>
          <a:bodyPr wrap="square" rtlCol="0" anchor="t">
            <a:noAutofit/>
          </a:bodyPr>
          <a:lstStyle/>
          <a:p>
            <a:pPr lvl="0" algn="l">
              <a:lnSpc>
                <a:spcPct val="150000"/>
              </a:lnSpc>
              <a:buClrTx/>
              <a:buSzTx/>
              <a:buFontTx/>
            </a:pPr>
            <a:r>
              <a:rPr lang="zh-CN" altLang="en-US" sz="2400">
                <a:uFillTx/>
                <a:latin typeface="Times New Roman" panose="02020603050405020304" charset="0"/>
                <a:ea typeface="宋体" pitchFamily="2" charset="-122"/>
                <a:sym typeface="+mn-ea"/>
              </a:rPr>
              <a:t>作还原剂，将</a:t>
            </a:r>
            <a:r>
              <a:rPr lang="en-US" altLang="zh-CN" sz="2400">
                <a:uFillTx/>
                <a:latin typeface="Times New Roman" panose="02020603050405020304" charset="0"/>
                <a:ea typeface="宋体" pitchFamily="2" charset="-122"/>
                <a:sym typeface="+mn-ea"/>
              </a:rPr>
              <a:t>[Au(CN</a:t>
            </a:r>
            <a:r>
              <a:rPr lang="en-US" altLang="zh-CN" sz="2400" baseline="-25000">
                <a:uFillTx/>
                <a:latin typeface="Times New Roman" panose="02020603050405020304" charset="0"/>
                <a:ea typeface="宋体" pitchFamily="2" charset="-122"/>
                <a:sym typeface="+mn-ea"/>
              </a:rPr>
              <a:t>2</a:t>
            </a:r>
            <a:r>
              <a:rPr lang="en-US" altLang="zh-CN" sz="2400">
                <a:uFillTx/>
                <a:latin typeface="Times New Roman" panose="02020603050405020304" charset="0"/>
                <a:ea typeface="宋体" pitchFamily="2" charset="-122"/>
                <a:sym typeface="+mn-ea"/>
              </a:rPr>
              <a:t>)]</a:t>
            </a:r>
            <a:r>
              <a:rPr lang="zh-CN" altLang="en-US" sz="2400" baseline="30000">
                <a:uFillTx/>
                <a:latin typeface="Times New Roman" panose="02020603050405020304" charset="0"/>
                <a:ea typeface="宋体" pitchFamily="2" charset="-122"/>
                <a:sym typeface="+mn-ea"/>
              </a:rPr>
              <a:t>－</a:t>
            </a:r>
            <a:r>
              <a:rPr lang="zh-CN" altLang="en-US" sz="2400">
                <a:uFillTx/>
                <a:latin typeface="Times New Roman" panose="02020603050405020304" charset="0"/>
                <a:ea typeface="宋体" pitchFamily="2" charset="-122"/>
                <a:sym typeface="+mn-ea"/>
              </a:rPr>
              <a:t>还原为</a:t>
            </a:r>
            <a:r>
              <a:rPr lang="en-US" altLang="zh-CN" sz="2400">
                <a:uFillTx/>
                <a:latin typeface="Times New Roman" panose="02020603050405020304" charset="0"/>
                <a:ea typeface="宋体" pitchFamily="2" charset="-122"/>
                <a:sym typeface="+mn-ea"/>
              </a:rPr>
              <a:t>Au</a:t>
            </a:r>
            <a:endParaRPr lang="en-US" altLang="zh-CN" sz="2400">
              <a:uFillTx/>
              <a:latin typeface="Times New Roman" panose="02020603050405020304" charset="0"/>
              <a:ea typeface="宋体" pitchFamily="2"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3.4</a:t>
            </a:r>
            <a:r>
              <a:rPr lang="zh-CN" altLang="en-US">
                <a:sym typeface="+mn-ea"/>
              </a:rPr>
              <a:t>答题策略</a:t>
            </a:r>
            <a:r>
              <a:rPr lang="en-US" altLang="zh-CN">
                <a:sym typeface="+mn-ea"/>
              </a:rPr>
              <a:t>——</a:t>
            </a:r>
            <a:r>
              <a:rPr lang="zh-CN" altLang="en-US">
                <a:sym typeface="+mn-ea"/>
              </a:rPr>
              <a:t>工业流程、实验综合</a:t>
            </a:r>
            <a:r>
              <a:rPr lang="en-US" altLang="zh-CN">
                <a:sym typeface="+mn-ea"/>
              </a:rPr>
              <a:t>-</a:t>
            </a:r>
            <a:r>
              <a:rPr lang="zh-CN" altLang="en-US">
                <a:sym typeface="+mn-ea"/>
              </a:rPr>
              <a:t>目的作用类</a:t>
            </a:r>
            <a:endParaRPr lang="zh-CN" altLang="en-US"/>
          </a:p>
        </p:txBody>
      </p:sp>
      <p:sp>
        <p:nvSpPr>
          <p:cNvPr id="3" name="内容占位符 2"/>
          <p:cNvSpPr>
            <a:spLocks noGrp="1"/>
          </p:cNvSpPr>
          <p:nvPr>
            <p:ph idx="1"/>
          </p:nvPr>
        </p:nvSpPr>
        <p:spPr>
          <a:xfrm>
            <a:off x="695960" y="1115560"/>
            <a:ext cx="10800080" cy="878205"/>
          </a:xfrm>
        </p:spPr>
        <p:txBody>
          <a:bodyPr/>
          <a:lstStyle/>
          <a:p>
            <a:pPr marL="0" indent="0">
              <a:buNone/>
            </a:pPr>
            <a:r>
              <a:rPr lang="zh-CN" altLang="en-US" sz="2000">
                <a:solidFill>
                  <a:schemeClr val="tx1"/>
                </a:solidFill>
                <a:uFillTx/>
                <a:latin typeface="Times New Roman" panose="02020603050405020304" charset="0"/>
                <a:ea typeface="宋体" pitchFamily="2" charset="-122"/>
              </a:rPr>
              <a:t>示例</a:t>
            </a:r>
            <a:r>
              <a:rPr lang="en-US" altLang="zh-CN" sz="2000">
                <a:solidFill>
                  <a:schemeClr val="tx1"/>
                </a:solidFill>
                <a:uFillTx/>
                <a:latin typeface="Times New Roman" panose="02020603050405020304" charset="0"/>
                <a:ea typeface="宋体" pitchFamily="2" charset="-122"/>
              </a:rPr>
              <a:t>2</a:t>
            </a:r>
            <a:r>
              <a:rPr lang="zh-CN" altLang="en-US" sz="2000">
                <a:solidFill>
                  <a:schemeClr val="tx1"/>
                </a:solidFill>
                <a:uFillTx/>
                <a:latin typeface="Times New Roman" panose="02020603050405020304" charset="0"/>
                <a:ea typeface="宋体" pitchFamily="2" charset="-122"/>
              </a:rPr>
              <a:t>：（</a:t>
            </a:r>
            <a:r>
              <a:rPr lang="en-US" altLang="zh-CN" sz="2000">
                <a:solidFill>
                  <a:schemeClr val="tx1"/>
                </a:solidFill>
                <a:uFillTx/>
                <a:latin typeface="Times New Roman" panose="02020603050405020304" charset="0"/>
                <a:ea typeface="宋体" pitchFamily="2" charset="-122"/>
              </a:rPr>
              <a:t>24</a:t>
            </a:r>
            <a:r>
              <a:rPr lang="zh-CN" altLang="en-US" sz="2000">
                <a:solidFill>
                  <a:schemeClr val="tx1"/>
                </a:solidFill>
                <a:uFillTx/>
                <a:latin typeface="Times New Roman" panose="02020603050405020304" charset="0"/>
                <a:ea typeface="宋体" pitchFamily="2" charset="-122"/>
              </a:rPr>
              <a:t>年辽宁卷</a:t>
            </a:r>
            <a:r>
              <a:rPr lang="en-US" altLang="zh-CN" sz="2000">
                <a:solidFill>
                  <a:schemeClr val="tx1"/>
                </a:solidFill>
                <a:uFillTx/>
                <a:latin typeface="Times New Roman" panose="02020603050405020304" charset="0"/>
                <a:ea typeface="宋体" pitchFamily="2" charset="-122"/>
              </a:rPr>
              <a:t>17</a:t>
            </a:r>
            <a:r>
              <a:rPr lang="zh-CN" altLang="en-US" sz="2000">
                <a:solidFill>
                  <a:schemeClr val="tx1"/>
                </a:solidFill>
                <a:uFillTx/>
                <a:latin typeface="Times New Roman" panose="02020603050405020304" charset="0"/>
                <a:ea typeface="宋体" pitchFamily="2" charset="-122"/>
              </a:rPr>
              <a:t>题节选）某实验小组为实现乙酸乙酯的绿色制备及反应过程可视化，设计实验方案如下：</a:t>
            </a:r>
            <a:endParaRPr lang="zh-CN" altLang="en-US" sz="2000">
              <a:solidFill>
                <a:schemeClr val="tx1"/>
              </a:solidFill>
              <a:uFillTx/>
              <a:latin typeface="Times New Roman" panose="02020603050405020304" charset="0"/>
              <a:ea typeface="宋体" pitchFamily="2" charset="-122"/>
            </a:endParaRPr>
          </a:p>
        </p:txBody>
      </p:sp>
      <p:sp>
        <p:nvSpPr>
          <p:cNvPr id="5" name="文本框 4"/>
          <p:cNvSpPr txBox="1"/>
          <p:nvPr/>
        </p:nvSpPr>
        <p:spPr>
          <a:xfrm>
            <a:off x="695960" y="1905000"/>
            <a:ext cx="5641340" cy="4246245"/>
          </a:xfrm>
          <a:prstGeom prst="rect">
            <a:avLst/>
          </a:prstGeom>
          <a:noFill/>
        </p:spPr>
        <p:txBody>
          <a:bodyPr wrap="square" rtlCol="0" anchor="t">
            <a:spAutoFit/>
          </a:bodyPr>
          <a:lstStyle/>
          <a:p>
            <a:pPr>
              <a:lnSpc>
                <a:spcPct val="150000"/>
              </a:lnSpc>
            </a:pPr>
            <a:r>
              <a:rPr lang="en-US" altLang="zh-CN">
                <a:solidFill>
                  <a:schemeClr val="tx1"/>
                </a:solidFill>
                <a:uFillTx/>
                <a:latin typeface="Times New Roman" panose="02020603050405020304" charset="0"/>
                <a:ea typeface="宋体" pitchFamily="2" charset="-122"/>
              </a:rPr>
              <a:t>I</a:t>
            </a:r>
            <a:r>
              <a:rPr lang="zh-CN" altLang="en-US">
                <a:solidFill>
                  <a:schemeClr val="tx1"/>
                </a:solidFill>
                <a:uFillTx/>
                <a:latin typeface="Times New Roman" panose="02020603050405020304" charset="0"/>
                <a:ea typeface="宋体" pitchFamily="2" charset="-122"/>
              </a:rPr>
              <a:t>．向</a:t>
            </a:r>
            <a:r>
              <a:rPr lang="en-US" altLang="zh-CN">
                <a:solidFill>
                  <a:schemeClr val="tx1"/>
                </a:solidFill>
                <a:uFillTx/>
                <a:latin typeface="Times New Roman" panose="02020603050405020304" charset="0"/>
                <a:ea typeface="宋体" pitchFamily="2" charset="-122"/>
              </a:rPr>
              <a:t>50ml</a:t>
            </a:r>
            <a:r>
              <a:rPr lang="zh-CN" altLang="en-US">
                <a:solidFill>
                  <a:schemeClr val="tx1"/>
                </a:solidFill>
                <a:uFillTx/>
                <a:latin typeface="Times New Roman" panose="02020603050405020304" charset="0"/>
                <a:ea typeface="宋体" pitchFamily="2" charset="-122"/>
              </a:rPr>
              <a:t>烧瓶中分别加入</a:t>
            </a:r>
            <a:r>
              <a:rPr lang="en-US" altLang="zh-CN">
                <a:solidFill>
                  <a:schemeClr val="tx1"/>
                </a:solidFill>
                <a:uFillTx/>
                <a:latin typeface="Times New Roman" panose="02020603050405020304" charset="0"/>
                <a:ea typeface="宋体" pitchFamily="2" charset="-122"/>
              </a:rPr>
              <a:t>5.7ml</a:t>
            </a:r>
            <a:r>
              <a:rPr lang="zh-CN" altLang="en-US">
                <a:solidFill>
                  <a:schemeClr val="tx1"/>
                </a:solidFill>
                <a:uFillTx/>
                <a:latin typeface="Times New Roman" panose="02020603050405020304" charset="0"/>
                <a:ea typeface="宋体" pitchFamily="2" charset="-122"/>
              </a:rPr>
              <a:t>乙酸</a:t>
            </a:r>
            <a:r>
              <a:rPr lang="en-US" altLang="zh-CN">
                <a:solidFill>
                  <a:schemeClr val="tx1"/>
                </a:solidFill>
                <a:uFillTx/>
                <a:latin typeface="Times New Roman" panose="02020603050405020304" charset="0"/>
                <a:ea typeface="宋体" pitchFamily="2" charset="-122"/>
              </a:rPr>
              <a:t>(100mmol)</a:t>
            </a:r>
            <a:r>
              <a:rPr lang="zh-CN" altLang="en-US">
                <a:solidFill>
                  <a:schemeClr val="tx1"/>
                </a:solidFill>
                <a:uFillTx/>
                <a:latin typeface="Times New Roman" panose="02020603050405020304" charset="0"/>
                <a:ea typeface="宋体" pitchFamily="2" charset="-122"/>
              </a:rPr>
              <a:t>、</a:t>
            </a:r>
            <a:r>
              <a:rPr lang="en-US" altLang="zh-CN">
                <a:solidFill>
                  <a:schemeClr val="tx1"/>
                </a:solidFill>
                <a:uFillTx/>
                <a:latin typeface="Times New Roman" panose="02020603050405020304" charset="0"/>
                <a:ea typeface="宋体" pitchFamily="2" charset="-122"/>
              </a:rPr>
              <a:t>8.8ml</a:t>
            </a:r>
            <a:r>
              <a:rPr lang="zh-CN" altLang="en-US">
                <a:solidFill>
                  <a:schemeClr val="tx1"/>
                </a:solidFill>
                <a:uFillTx/>
                <a:latin typeface="Times New Roman" panose="02020603050405020304" charset="0"/>
                <a:ea typeface="宋体" pitchFamily="2" charset="-122"/>
              </a:rPr>
              <a:t>乙醇</a:t>
            </a:r>
            <a:r>
              <a:rPr lang="en-US" altLang="zh-CN">
                <a:solidFill>
                  <a:schemeClr val="tx1"/>
                </a:solidFill>
                <a:uFillTx/>
                <a:latin typeface="Times New Roman" panose="02020603050405020304" charset="0"/>
                <a:ea typeface="宋体" pitchFamily="2" charset="-122"/>
              </a:rPr>
              <a:t>(150mmol)</a:t>
            </a:r>
            <a:r>
              <a:rPr lang="zh-CN" altLang="en-US">
                <a:solidFill>
                  <a:schemeClr val="tx1"/>
                </a:solidFill>
                <a:uFillTx/>
                <a:latin typeface="Times New Roman" panose="02020603050405020304" charset="0"/>
                <a:ea typeface="宋体" pitchFamily="2" charset="-122"/>
              </a:rPr>
              <a:t>、</a:t>
            </a:r>
            <a:r>
              <a:rPr lang="en-US" altLang="zh-CN">
                <a:solidFill>
                  <a:schemeClr val="tx1"/>
                </a:solidFill>
                <a:uFillTx/>
                <a:latin typeface="Times New Roman" panose="02020603050405020304" charset="0"/>
                <a:ea typeface="宋体" pitchFamily="2" charset="-122"/>
              </a:rPr>
              <a:t>1.4gNaHSO</a:t>
            </a:r>
            <a:r>
              <a:rPr lang="en-US" altLang="zh-CN" baseline="-25000">
                <a:solidFill>
                  <a:schemeClr val="tx1"/>
                </a:solidFill>
                <a:uFillTx/>
                <a:latin typeface="Times New Roman" panose="02020603050405020304" charset="0"/>
                <a:ea typeface="宋体" pitchFamily="2" charset="-122"/>
              </a:rPr>
              <a:t>4</a:t>
            </a:r>
            <a:r>
              <a:rPr lang="zh-CN" altLang="en-US">
                <a:solidFill>
                  <a:schemeClr val="tx1"/>
                </a:solidFill>
                <a:uFillTx/>
                <a:latin typeface="Times New Roman" panose="02020603050405020304" charset="0"/>
                <a:ea typeface="宋体" pitchFamily="2" charset="-122"/>
              </a:rPr>
              <a:t>固体及</a:t>
            </a:r>
            <a:r>
              <a:rPr lang="en-US" altLang="zh-CN">
                <a:solidFill>
                  <a:schemeClr val="tx1"/>
                </a:solidFill>
                <a:uFillTx/>
                <a:latin typeface="Times New Roman" panose="02020603050405020304" charset="0"/>
                <a:ea typeface="宋体" pitchFamily="2" charset="-122"/>
              </a:rPr>
              <a:t>4~6</a:t>
            </a:r>
            <a:r>
              <a:rPr lang="zh-CN" altLang="en-US">
                <a:solidFill>
                  <a:schemeClr val="tx1"/>
                </a:solidFill>
                <a:uFillTx/>
                <a:latin typeface="Times New Roman" panose="02020603050405020304" charset="0"/>
                <a:ea typeface="宋体" pitchFamily="2" charset="-122"/>
              </a:rPr>
              <a:t>滴</a:t>
            </a:r>
            <a:r>
              <a:rPr lang="en-US" altLang="zh-CN">
                <a:solidFill>
                  <a:schemeClr val="tx1"/>
                </a:solidFill>
                <a:uFillTx/>
                <a:latin typeface="Times New Roman" panose="02020603050405020304" charset="0"/>
                <a:ea typeface="宋体" pitchFamily="2" charset="-122"/>
              </a:rPr>
              <a:t>1‰</a:t>
            </a:r>
            <a:r>
              <a:rPr lang="zh-CN" altLang="en-US">
                <a:solidFill>
                  <a:schemeClr val="tx1"/>
                </a:solidFill>
                <a:uFillTx/>
                <a:latin typeface="Times New Roman" panose="02020603050405020304" charset="0"/>
                <a:ea typeface="宋体" pitchFamily="2" charset="-122"/>
              </a:rPr>
              <a:t>甲基紫的乙醇溶液。向小孔冷凝柱中装入变色硅胶。</a:t>
            </a:r>
            <a:endParaRPr lang="zh-CN" altLang="en-US">
              <a:solidFill>
                <a:schemeClr val="tx1"/>
              </a:solidFill>
              <a:uFillTx/>
              <a:latin typeface="Times New Roman" panose="02020603050405020304" charset="0"/>
              <a:ea typeface="宋体" pitchFamily="2" charset="-122"/>
            </a:endParaRPr>
          </a:p>
          <a:p>
            <a:pPr>
              <a:lnSpc>
                <a:spcPct val="150000"/>
              </a:lnSpc>
            </a:pPr>
            <a:r>
              <a:rPr lang="en-US" altLang="zh-CN">
                <a:solidFill>
                  <a:schemeClr val="tx1"/>
                </a:solidFill>
                <a:uFillTx/>
                <a:latin typeface="Times New Roman" panose="02020603050405020304" charset="0"/>
                <a:ea typeface="宋体" pitchFamily="2" charset="-122"/>
              </a:rPr>
              <a:t>II</a:t>
            </a:r>
            <a:r>
              <a:rPr lang="zh-CN" altLang="en-US">
                <a:solidFill>
                  <a:schemeClr val="tx1"/>
                </a:solidFill>
                <a:uFillTx/>
                <a:latin typeface="Times New Roman" panose="02020603050405020304" charset="0"/>
                <a:ea typeface="宋体" pitchFamily="2" charset="-122"/>
              </a:rPr>
              <a:t>．加热回流</a:t>
            </a:r>
            <a:r>
              <a:rPr lang="en-US" altLang="zh-CN">
                <a:solidFill>
                  <a:schemeClr val="tx1"/>
                </a:solidFill>
                <a:uFillTx/>
                <a:latin typeface="Times New Roman" panose="02020603050405020304" charset="0"/>
                <a:ea typeface="宋体" pitchFamily="2" charset="-122"/>
              </a:rPr>
              <a:t>50min</a:t>
            </a:r>
            <a:r>
              <a:rPr lang="zh-CN" altLang="en-US">
                <a:solidFill>
                  <a:schemeClr val="tx1"/>
                </a:solidFill>
                <a:uFillTx/>
                <a:latin typeface="Times New Roman" panose="02020603050405020304" charset="0"/>
                <a:ea typeface="宋体" pitchFamily="2" charset="-122"/>
              </a:rPr>
              <a:t>后，反应液由蓝色变为紫色，变色硅胶由蓝色变为粉红色，停止加热。</a:t>
            </a:r>
            <a:endParaRPr lang="zh-CN" altLang="en-US">
              <a:solidFill>
                <a:schemeClr val="tx1"/>
              </a:solidFill>
              <a:uFillTx/>
              <a:latin typeface="Times New Roman" panose="02020603050405020304" charset="0"/>
              <a:ea typeface="宋体" pitchFamily="2" charset="-122"/>
            </a:endParaRPr>
          </a:p>
          <a:p>
            <a:pPr>
              <a:lnSpc>
                <a:spcPct val="150000"/>
              </a:lnSpc>
            </a:pPr>
            <a:r>
              <a:rPr lang="en-US" altLang="zh-CN">
                <a:solidFill>
                  <a:schemeClr val="tx1"/>
                </a:solidFill>
                <a:uFillTx/>
                <a:latin typeface="Times New Roman" panose="02020603050405020304" charset="0"/>
                <a:ea typeface="宋体" pitchFamily="2" charset="-122"/>
              </a:rPr>
              <a:t>III</a:t>
            </a:r>
            <a:r>
              <a:rPr lang="zh-CN" altLang="en-US">
                <a:solidFill>
                  <a:schemeClr val="tx1"/>
                </a:solidFill>
                <a:uFillTx/>
                <a:latin typeface="Times New Roman" panose="02020603050405020304" charset="0"/>
                <a:ea typeface="宋体" pitchFamily="2" charset="-122"/>
              </a:rPr>
              <a:t>．冷却后，向烧瓶中缓慢加入饱和</a:t>
            </a:r>
            <a:r>
              <a:rPr lang="en-US" altLang="zh-CN">
                <a:solidFill>
                  <a:schemeClr val="tx1"/>
                </a:solidFill>
                <a:uFillTx/>
                <a:latin typeface="Times New Roman" panose="02020603050405020304" charset="0"/>
                <a:ea typeface="宋体" pitchFamily="2" charset="-122"/>
              </a:rPr>
              <a:t>Na</a:t>
            </a:r>
            <a:r>
              <a:rPr lang="en-US" altLang="zh-CN" baseline="-25000">
                <a:solidFill>
                  <a:schemeClr val="tx1"/>
                </a:solidFill>
                <a:uFillTx/>
                <a:latin typeface="Times New Roman" panose="02020603050405020304" charset="0"/>
                <a:ea typeface="宋体" pitchFamily="2" charset="-122"/>
              </a:rPr>
              <a:t>2</a:t>
            </a:r>
            <a:r>
              <a:rPr lang="en-US" altLang="zh-CN">
                <a:solidFill>
                  <a:schemeClr val="tx1"/>
                </a:solidFill>
                <a:uFillTx/>
                <a:latin typeface="Times New Roman" panose="02020603050405020304" charset="0"/>
                <a:ea typeface="宋体" pitchFamily="2" charset="-122"/>
              </a:rPr>
              <a:t>CO</a:t>
            </a:r>
            <a:r>
              <a:rPr lang="en-US" altLang="zh-CN" baseline="-25000">
                <a:solidFill>
                  <a:schemeClr val="tx1"/>
                </a:solidFill>
                <a:uFillTx/>
                <a:latin typeface="Times New Roman" panose="02020603050405020304" charset="0"/>
                <a:ea typeface="宋体" pitchFamily="2" charset="-122"/>
              </a:rPr>
              <a:t>3</a:t>
            </a:r>
            <a:r>
              <a:rPr lang="zh-CN" altLang="en-US">
                <a:solidFill>
                  <a:schemeClr val="tx1"/>
                </a:solidFill>
                <a:uFillTx/>
                <a:latin typeface="Times New Roman" panose="02020603050405020304" charset="0"/>
                <a:ea typeface="宋体" pitchFamily="2" charset="-122"/>
              </a:rPr>
              <a:t>溶液至无</a:t>
            </a:r>
            <a:r>
              <a:rPr lang="en-US" altLang="zh-CN">
                <a:solidFill>
                  <a:schemeClr val="tx1"/>
                </a:solidFill>
                <a:uFillTx/>
                <a:latin typeface="Times New Roman" panose="02020603050405020304" charset="0"/>
                <a:ea typeface="宋体" pitchFamily="2" charset="-122"/>
              </a:rPr>
              <a:t>CO</a:t>
            </a:r>
            <a:r>
              <a:rPr lang="en-US" altLang="zh-CN" baseline="-25000">
                <a:solidFill>
                  <a:schemeClr val="tx1"/>
                </a:solidFill>
                <a:uFillTx/>
                <a:latin typeface="Times New Roman" panose="02020603050405020304" charset="0"/>
                <a:ea typeface="宋体" pitchFamily="2" charset="-122"/>
              </a:rPr>
              <a:t>2</a:t>
            </a:r>
            <a:r>
              <a:rPr lang="zh-CN" altLang="en-US">
                <a:solidFill>
                  <a:schemeClr val="tx1"/>
                </a:solidFill>
                <a:uFillTx/>
                <a:latin typeface="Times New Roman" panose="02020603050405020304" charset="0"/>
                <a:ea typeface="宋体" pitchFamily="2" charset="-122"/>
              </a:rPr>
              <a:t>逸出，分离出有机相。</a:t>
            </a:r>
            <a:endParaRPr lang="zh-CN" altLang="en-US">
              <a:solidFill>
                <a:schemeClr val="tx1"/>
              </a:solidFill>
              <a:uFillTx/>
              <a:latin typeface="Times New Roman" panose="02020603050405020304" charset="0"/>
              <a:ea typeface="宋体" pitchFamily="2" charset="-122"/>
            </a:endParaRPr>
          </a:p>
          <a:p>
            <a:pPr>
              <a:lnSpc>
                <a:spcPct val="150000"/>
              </a:lnSpc>
            </a:pPr>
            <a:r>
              <a:rPr lang="en-US" altLang="zh-CN">
                <a:solidFill>
                  <a:schemeClr val="tx1"/>
                </a:solidFill>
                <a:uFillTx/>
                <a:latin typeface="Times New Roman" panose="02020603050405020304" charset="0"/>
                <a:ea typeface="宋体" pitchFamily="2" charset="-122"/>
              </a:rPr>
              <a:t>IV</a:t>
            </a:r>
            <a:r>
              <a:rPr lang="zh-CN" altLang="en-US">
                <a:solidFill>
                  <a:schemeClr val="tx1"/>
                </a:solidFill>
                <a:uFillTx/>
                <a:latin typeface="Times New Roman" panose="02020603050405020304" charset="0"/>
                <a:ea typeface="宋体" pitchFamily="2" charset="-122"/>
              </a:rPr>
              <a:t>．洗涤有机相后，加入无水</a:t>
            </a:r>
            <a:r>
              <a:rPr lang="en-US" altLang="zh-CN">
                <a:solidFill>
                  <a:schemeClr val="tx1"/>
                </a:solidFill>
                <a:uFillTx/>
                <a:latin typeface="Times New Roman" panose="02020603050405020304" charset="0"/>
                <a:ea typeface="宋体" pitchFamily="2" charset="-122"/>
              </a:rPr>
              <a:t>MgSO</a:t>
            </a:r>
            <a:r>
              <a:rPr lang="en-US" altLang="zh-CN" baseline="-25000">
                <a:solidFill>
                  <a:schemeClr val="tx1"/>
                </a:solidFill>
                <a:uFillTx/>
                <a:latin typeface="Times New Roman" panose="02020603050405020304" charset="0"/>
                <a:ea typeface="宋体" pitchFamily="2" charset="-122"/>
              </a:rPr>
              <a:t>4</a:t>
            </a:r>
            <a:r>
              <a:rPr lang="zh-CN" altLang="en-US">
                <a:solidFill>
                  <a:schemeClr val="tx1"/>
                </a:solidFill>
                <a:uFillTx/>
                <a:latin typeface="Times New Roman" panose="02020603050405020304" charset="0"/>
                <a:ea typeface="宋体" pitchFamily="2" charset="-122"/>
              </a:rPr>
              <a:t>，过滤。</a:t>
            </a:r>
            <a:endParaRPr lang="zh-CN" altLang="en-US">
              <a:solidFill>
                <a:schemeClr val="tx1"/>
              </a:solidFill>
              <a:uFillTx/>
              <a:latin typeface="Times New Roman" panose="02020603050405020304" charset="0"/>
              <a:ea typeface="宋体" pitchFamily="2" charset="-122"/>
            </a:endParaRPr>
          </a:p>
          <a:p>
            <a:pPr>
              <a:lnSpc>
                <a:spcPct val="150000"/>
              </a:lnSpc>
            </a:pPr>
            <a:r>
              <a:rPr lang="en-US" altLang="zh-CN">
                <a:solidFill>
                  <a:schemeClr val="tx1"/>
                </a:solidFill>
                <a:uFillTx/>
                <a:latin typeface="Times New Roman" panose="02020603050405020304" charset="0"/>
                <a:ea typeface="宋体" pitchFamily="2" charset="-122"/>
              </a:rPr>
              <a:t>V</a:t>
            </a:r>
            <a:r>
              <a:rPr lang="zh-CN" altLang="en-US">
                <a:solidFill>
                  <a:schemeClr val="tx1"/>
                </a:solidFill>
                <a:uFillTx/>
                <a:latin typeface="Times New Roman" panose="02020603050405020304" charset="0"/>
                <a:ea typeface="宋体" pitchFamily="2" charset="-122"/>
              </a:rPr>
              <a:t>．蒸馏滤液，收集</a:t>
            </a:r>
            <a:r>
              <a:rPr lang="en-US" altLang="zh-CN">
                <a:solidFill>
                  <a:schemeClr val="tx1"/>
                </a:solidFill>
                <a:uFillTx/>
                <a:latin typeface="Times New Roman" panose="02020603050405020304" charset="0"/>
                <a:ea typeface="宋体" pitchFamily="2" charset="-122"/>
              </a:rPr>
              <a:t>73~78</a:t>
            </a:r>
            <a:r>
              <a:rPr lang="en-US" altLang="en-US">
                <a:solidFill>
                  <a:schemeClr val="tx1"/>
                </a:solidFill>
                <a:uFillTx/>
                <a:latin typeface="Times New Roman" panose="02020603050405020304" charset="0"/>
                <a:ea typeface="宋体" pitchFamily="2" charset="-122"/>
              </a:rPr>
              <a:t>℃</a:t>
            </a:r>
            <a:r>
              <a:rPr lang="zh-CN" altLang="en-US">
                <a:solidFill>
                  <a:schemeClr val="tx1"/>
                </a:solidFill>
                <a:uFillTx/>
                <a:latin typeface="Times New Roman" panose="02020603050405020304" charset="0"/>
                <a:ea typeface="宋体" pitchFamily="2" charset="-122"/>
              </a:rPr>
              <a:t>馏分，得无色液体</a:t>
            </a:r>
            <a:r>
              <a:rPr lang="en-US" altLang="zh-CN">
                <a:solidFill>
                  <a:schemeClr val="tx1"/>
                </a:solidFill>
                <a:uFillTx/>
                <a:latin typeface="Times New Roman" panose="02020603050405020304" charset="0"/>
                <a:ea typeface="宋体" pitchFamily="2" charset="-122"/>
              </a:rPr>
              <a:t>6.60g</a:t>
            </a:r>
            <a:r>
              <a:rPr lang="zh-CN" altLang="en-US">
                <a:solidFill>
                  <a:schemeClr val="tx1"/>
                </a:solidFill>
                <a:uFillTx/>
                <a:latin typeface="Times New Roman" panose="02020603050405020304" charset="0"/>
                <a:ea typeface="宋体" pitchFamily="2" charset="-122"/>
              </a:rPr>
              <a:t>，色谱检测纯度为</a:t>
            </a:r>
            <a:r>
              <a:rPr lang="en-US" altLang="zh-CN">
                <a:solidFill>
                  <a:schemeClr val="tx1"/>
                </a:solidFill>
                <a:uFillTx/>
                <a:latin typeface="Times New Roman" panose="02020603050405020304" charset="0"/>
                <a:ea typeface="宋体" pitchFamily="2" charset="-122"/>
              </a:rPr>
              <a:t>98.0%</a:t>
            </a:r>
            <a:r>
              <a:rPr lang="zh-CN" altLang="en-US">
                <a:solidFill>
                  <a:schemeClr val="tx1"/>
                </a:solidFill>
                <a:uFillTx/>
                <a:latin typeface="Times New Roman" panose="02020603050405020304" charset="0"/>
                <a:ea typeface="宋体" pitchFamily="2" charset="-122"/>
              </a:rPr>
              <a:t>。</a:t>
            </a:r>
            <a:endParaRPr lang="zh-CN" altLang="en-US">
              <a:solidFill>
                <a:schemeClr val="tx1"/>
              </a:solidFill>
              <a:uFillTx/>
              <a:latin typeface="Times New Roman" panose="02020603050405020304" charset="0"/>
              <a:ea typeface="宋体" pitchFamily="2" charset="-122"/>
            </a:endParaRPr>
          </a:p>
        </p:txBody>
      </p:sp>
      <p:pic>
        <p:nvPicPr>
          <p:cNvPr id="6" name="图片 5"/>
          <p:cNvPicPr/>
          <p:nvPr/>
        </p:nvPicPr>
        <p:blipFill>
          <a:blip r:embed="rId1"/>
          <a:stretch>
            <a:fillRect/>
          </a:stretch>
        </p:blipFill>
        <p:spPr>
          <a:xfrm>
            <a:off x="7637780" y="1804670"/>
            <a:ext cx="3401060" cy="2812415"/>
          </a:xfrm>
          <a:prstGeom prst="rect">
            <a:avLst/>
          </a:prstGeom>
        </p:spPr>
      </p:pic>
      <p:sp>
        <p:nvSpPr>
          <p:cNvPr id="7" name="文本框 6"/>
          <p:cNvSpPr txBox="1"/>
          <p:nvPr/>
        </p:nvSpPr>
        <p:spPr>
          <a:xfrm>
            <a:off x="6731000" y="4795520"/>
            <a:ext cx="4765040" cy="1151890"/>
          </a:xfrm>
          <a:prstGeom prst="rect">
            <a:avLst/>
          </a:prstGeom>
          <a:noFill/>
        </p:spPr>
        <p:txBody>
          <a:bodyPr wrap="square" rtlCol="0" anchor="t">
            <a:noAutofit/>
          </a:bodyPr>
          <a:lstStyle/>
          <a:p>
            <a:pPr lvl="0" algn="l">
              <a:lnSpc>
                <a:spcPct val="150000"/>
              </a:lnSpc>
              <a:buClrTx/>
              <a:buSzTx/>
              <a:buFontTx/>
            </a:pPr>
            <a:r>
              <a:rPr lang="en-US" altLang="zh-CN">
                <a:uFillTx/>
                <a:latin typeface="Times New Roman" panose="02020603050405020304" charset="0"/>
                <a:ea typeface="宋体" pitchFamily="2" charset="-122"/>
                <a:sym typeface="+mn-ea"/>
              </a:rPr>
              <a:t>NaHSO</a:t>
            </a:r>
            <a:r>
              <a:rPr lang="en-US" altLang="zh-CN" baseline="-25000">
                <a:uFillTx/>
                <a:latin typeface="Times New Roman" panose="02020603050405020304" charset="0"/>
                <a:ea typeface="宋体" pitchFamily="2" charset="-122"/>
                <a:sym typeface="+mn-ea"/>
              </a:rPr>
              <a:t>4</a:t>
            </a:r>
            <a:r>
              <a:rPr lang="en-US" altLang="zh-CN">
                <a:uFillTx/>
                <a:latin typeface="Times New Roman" panose="02020603050405020304" charset="0"/>
                <a:ea typeface="宋体" pitchFamily="2" charset="-122"/>
                <a:sym typeface="+mn-ea"/>
              </a:rPr>
              <a:t>在反应中起_______作用，用其代替浓H</a:t>
            </a:r>
            <a:r>
              <a:rPr lang="en-US" altLang="zh-CN" baseline="-25000">
                <a:uFillTx/>
                <a:latin typeface="Times New Roman" panose="02020603050405020304" charset="0"/>
                <a:ea typeface="宋体" pitchFamily="2" charset="-122"/>
                <a:sym typeface="+mn-ea"/>
              </a:rPr>
              <a:t>2</a:t>
            </a:r>
            <a:r>
              <a:rPr lang="en-US" altLang="zh-CN">
                <a:uFillTx/>
                <a:latin typeface="Times New Roman" panose="02020603050405020304" charset="0"/>
                <a:ea typeface="宋体" pitchFamily="2" charset="-122"/>
                <a:sym typeface="+mn-ea"/>
              </a:rPr>
              <a:t>SO</a:t>
            </a:r>
            <a:r>
              <a:rPr lang="en-US" altLang="zh-CN" baseline="-25000">
                <a:uFillTx/>
                <a:latin typeface="Times New Roman" panose="02020603050405020304" charset="0"/>
                <a:ea typeface="宋体" pitchFamily="2" charset="-122"/>
                <a:sym typeface="+mn-ea"/>
              </a:rPr>
              <a:t>4</a:t>
            </a:r>
            <a:r>
              <a:rPr lang="en-US" altLang="zh-CN">
                <a:uFillTx/>
                <a:latin typeface="Times New Roman" panose="02020603050405020304" charset="0"/>
                <a:ea typeface="宋体" pitchFamily="2" charset="-122"/>
                <a:sym typeface="+mn-ea"/>
              </a:rPr>
              <a:t>的优点是_______(答出一条即可)。</a:t>
            </a:r>
            <a:endParaRPr lang="en-US" altLang="zh-CN">
              <a:uFillTx/>
              <a:latin typeface="Times New Roman" panose="02020603050405020304" charset="0"/>
              <a:ea typeface="宋体" pitchFamily="2" charset="-122"/>
              <a:sym typeface="+mn-ea"/>
            </a:endParaRPr>
          </a:p>
        </p:txBody>
      </p:sp>
    </p:spTree>
    <p:custDataLst>
      <p:tags r:id="rId2"/>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695960" y="360000"/>
            <a:ext cx="10800000" cy="720000"/>
          </a:xfrm>
        </p:spPr>
        <p:txBody>
          <a:bodyPr anchor="ctr" anchorCtr="0"/>
          <a:lstStyle/>
          <a:p>
            <a:r>
              <a:rPr lang="en-US" altLang="zh-CN">
                <a:sym typeface="+mn-ea"/>
              </a:rPr>
              <a:t>3.4</a:t>
            </a:r>
            <a:r>
              <a:rPr lang="zh-CN" altLang="en-US">
                <a:sym typeface="+mn-ea"/>
              </a:rPr>
              <a:t>答题策略</a:t>
            </a:r>
            <a:r>
              <a:rPr lang="en-US" altLang="zh-CN">
                <a:sym typeface="+mn-ea"/>
              </a:rPr>
              <a:t>——</a:t>
            </a:r>
            <a:r>
              <a:rPr lang="zh-CN" altLang="en-US">
                <a:sym typeface="+mn-ea"/>
              </a:rPr>
              <a:t>工业流程、实验综合</a:t>
            </a:r>
            <a:r>
              <a:rPr lang="en-US" altLang="zh-CN">
                <a:sym typeface="+mn-ea"/>
              </a:rPr>
              <a:t>-</a:t>
            </a:r>
            <a:r>
              <a:rPr lang="zh-CN" altLang="en-US">
                <a:sym typeface="+mn-ea"/>
              </a:rPr>
              <a:t>目的作用类</a:t>
            </a:r>
            <a:endParaRPr lang="zh-CN" altLang="en-US"/>
          </a:p>
        </p:txBody>
      </p:sp>
      <p:sp>
        <p:nvSpPr>
          <p:cNvPr id="4" name="文本框 3"/>
          <p:cNvSpPr txBox="1"/>
          <p:nvPr/>
        </p:nvSpPr>
        <p:spPr>
          <a:xfrm>
            <a:off x="695960" y="1296035"/>
            <a:ext cx="1823085" cy="1056257"/>
          </a:xfrm>
          <a:prstGeom prst="roundRect">
            <a:avLst/>
          </a:prstGeom>
          <a:solidFill>
            <a:srgbClr val="7030A0"/>
          </a:solidFill>
        </p:spPr>
        <p:txBody>
          <a:bodyPr wrap="square" rtlCol="0" anchor="t">
            <a:spAutoFit/>
          </a:bodyPr>
          <a:lstStyle/>
          <a:p>
            <a:pPr algn="ctr"/>
            <a:r>
              <a:rPr lang="zh-CN" altLang="en-US" sz="2800" b="1">
                <a:solidFill>
                  <a:schemeClr val="bg1"/>
                </a:solidFill>
                <a:latin typeface="宋体" pitchFamily="2" charset="-122"/>
                <a:ea typeface="宋体" pitchFamily="2" charset="-122"/>
                <a:sym typeface="+mn-ea"/>
              </a:rPr>
              <a:t>阅读并对问题分类</a:t>
            </a:r>
            <a:endParaRPr lang="zh-CN" altLang="en-US" sz="2800" b="1">
              <a:solidFill>
                <a:schemeClr val="bg1"/>
              </a:solidFill>
              <a:uFillTx/>
              <a:latin typeface="宋体" pitchFamily="2" charset="-122"/>
              <a:ea typeface="宋体" pitchFamily="2" charset="-122"/>
              <a:sym typeface="+mn-ea"/>
            </a:endParaRPr>
          </a:p>
        </p:txBody>
      </p:sp>
      <p:sp>
        <p:nvSpPr>
          <p:cNvPr id="5" name="文本框 4"/>
          <p:cNvSpPr txBox="1"/>
          <p:nvPr/>
        </p:nvSpPr>
        <p:spPr>
          <a:xfrm>
            <a:off x="2779395" y="1296035"/>
            <a:ext cx="7831455" cy="1054735"/>
          </a:xfrm>
          <a:prstGeom prst="rect">
            <a:avLst/>
          </a:prstGeom>
          <a:noFill/>
        </p:spPr>
        <p:txBody>
          <a:bodyPr wrap="square" rtlCol="0" anchor="ctr" anchorCtr="0">
            <a:noAutofit/>
          </a:bodyPr>
          <a:lstStyle/>
          <a:p>
            <a:pPr>
              <a:lnSpc>
                <a:spcPct val="150000"/>
              </a:lnSpc>
            </a:pPr>
            <a:r>
              <a:rPr lang="en-US" altLang="zh-CN" sz="2400">
                <a:uFillTx/>
                <a:latin typeface="Times New Roman" panose="02020603050405020304" charset="0"/>
                <a:ea typeface="宋体" pitchFamily="2" charset="-122"/>
                <a:sym typeface="+mn-ea"/>
              </a:rPr>
              <a:t>NaHSO</a:t>
            </a:r>
            <a:r>
              <a:rPr lang="en-US" altLang="zh-CN" sz="2400" baseline="-25000">
                <a:uFillTx/>
                <a:latin typeface="Times New Roman" panose="02020603050405020304" charset="0"/>
                <a:ea typeface="宋体" pitchFamily="2" charset="-122"/>
                <a:sym typeface="+mn-ea"/>
              </a:rPr>
              <a:t>4</a:t>
            </a:r>
            <a:r>
              <a:rPr lang="en-US" altLang="zh-CN" sz="2400">
                <a:uFillTx/>
                <a:latin typeface="Times New Roman" panose="02020603050405020304" charset="0"/>
                <a:ea typeface="宋体" pitchFamily="2" charset="-122"/>
                <a:sym typeface="+mn-ea"/>
              </a:rPr>
              <a:t>在反应中起_______作用，用其代替浓H</a:t>
            </a:r>
            <a:r>
              <a:rPr lang="en-US" altLang="zh-CN" sz="2400" baseline="-25000">
                <a:uFillTx/>
                <a:latin typeface="Times New Roman" panose="02020603050405020304" charset="0"/>
                <a:ea typeface="宋体" pitchFamily="2" charset="-122"/>
                <a:sym typeface="+mn-ea"/>
              </a:rPr>
              <a:t>2</a:t>
            </a:r>
            <a:r>
              <a:rPr lang="en-US" altLang="zh-CN" sz="2400">
                <a:uFillTx/>
                <a:latin typeface="Times New Roman" panose="02020603050405020304" charset="0"/>
                <a:ea typeface="宋体" pitchFamily="2" charset="-122"/>
                <a:sym typeface="+mn-ea"/>
              </a:rPr>
              <a:t>SO</a:t>
            </a:r>
            <a:r>
              <a:rPr lang="en-US" altLang="zh-CN" sz="2400" baseline="-25000">
                <a:uFillTx/>
                <a:latin typeface="Times New Roman" panose="02020603050405020304" charset="0"/>
                <a:ea typeface="宋体" pitchFamily="2" charset="-122"/>
                <a:sym typeface="+mn-ea"/>
              </a:rPr>
              <a:t>4</a:t>
            </a:r>
            <a:r>
              <a:rPr lang="en-US" altLang="zh-CN" sz="2400">
                <a:uFillTx/>
                <a:latin typeface="Times New Roman" panose="02020603050405020304" charset="0"/>
                <a:ea typeface="宋体" pitchFamily="2" charset="-122"/>
                <a:sym typeface="+mn-ea"/>
              </a:rPr>
              <a:t>的优点是_______(答出一条即可)。</a:t>
            </a:r>
            <a:endParaRPr lang="zh-CN" altLang="en-US" sz="2400">
              <a:solidFill>
                <a:schemeClr val="tx1"/>
              </a:solidFill>
              <a:uFillTx/>
              <a:latin typeface="Times New Roman" panose="02020603050405020304" charset="0"/>
              <a:ea typeface="宋体" pitchFamily="2" charset="-122"/>
            </a:endParaRPr>
          </a:p>
        </p:txBody>
      </p:sp>
      <p:sp>
        <p:nvSpPr>
          <p:cNvPr id="6" name="文本框 5"/>
          <p:cNvSpPr txBox="1"/>
          <p:nvPr/>
        </p:nvSpPr>
        <p:spPr>
          <a:xfrm>
            <a:off x="695325" y="2903220"/>
            <a:ext cx="1823720" cy="1051643"/>
          </a:xfrm>
          <a:prstGeom prst="roundRect">
            <a:avLst/>
          </a:prstGeom>
          <a:solidFill>
            <a:srgbClr val="7030A0"/>
          </a:solidFill>
        </p:spPr>
        <p:txBody>
          <a:bodyPr wrap="square" rtlCol="0" anchor="t">
            <a:spAutoFit/>
          </a:bodyPr>
          <a:lstStyle/>
          <a:p>
            <a:pPr algn="ctr"/>
            <a:r>
              <a:rPr lang="zh-CN" altLang="en-US" sz="2800" b="1">
                <a:solidFill>
                  <a:schemeClr val="bg1"/>
                </a:solidFill>
                <a:latin typeface="宋体" pitchFamily="2" charset="-122"/>
                <a:ea typeface="宋体" pitchFamily="2" charset="-122"/>
                <a:sym typeface="+mn-ea"/>
              </a:rPr>
              <a:t>信息匹配与加工</a:t>
            </a:r>
            <a:endParaRPr lang="zh-CN" altLang="en-US" sz="2800" b="1">
              <a:solidFill>
                <a:schemeClr val="bg1"/>
              </a:solidFill>
              <a:uFillTx/>
              <a:latin typeface="宋体" pitchFamily="2" charset="-122"/>
              <a:ea typeface="宋体" pitchFamily="2" charset="-122"/>
              <a:sym typeface="+mn-ea"/>
            </a:endParaRPr>
          </a:p>
        </p:txBody>
      </p:sp>
      <p:sp>
        <p:nvSpPr>
          <p:cNvPr id="8" name="右箭头 7"/>
          <p:cNvSpPr/>
          <p:nvPr/>
        </p:nvSpPr>
        <p:spPr>
          <a:xfrm>
            <a:off x="6248400" y="3215005"/>
            <a:ext cx="534035" cy="605790"/>
          </a:xfrm>
          <a:prstGeom prst="rightArrow">
            <a:avLst/>
          </a:prstGeom>
          <a:solidFill>
            <a:schemeClr val="accent4">
              <a:lumMod val="75000"/>
            </a:schemeClr>
          </a:solidFill>
          <a:ln>
            <a:noFill/>
          </a:ln>
          <a:effectLst>
            <a:outerShdw blurRad="50800" dist="38100" dir="5400000" algn="t" rotWithShape="0">
              <a:schemeClr val="accent4">
                <a:lumMod val="50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文本框 8"/>
          <p:cNvSpPr txBox="1"/>
          <p:nvPr/>
        </p:nvSpPr>
        <p:spPr>
          <a:xfrm>
            <a:off x="6886575" y="2992120"/>
            <a:ext cx="1473200" cy="1051560"/>
          </a:xfrm>
          <a:prstGeom prst="rect">
            <a:avLst/>
          </a:prstGeom>
          <a:noFill/>
        </p:spPr>
        <p:txBody>
          <a:bodyPr wrap="square" rtlCol="0" anchor="ctr" anchorCtr="0">
            <a:noAutofit/>
          </a:bodyPr>
          <a:lstStyle/>
          <a:p>
            <a:pPr>
              <a:lnSpc>
                <a:spcPct val="150000"/>
              </a:lnSpc>
            </a:pPr>
            <a:r>
              <a:rPr lang="zh-CN" altLang="en-US" sz="2400">
                <a:solidFill>
                  <a:schemeClr val="tx1"/>
                </a:solidFill>
                <a:uFillTx/>
                <a:latin typeface="Times New Roman" panose="02020603050405020304" charset="0"/>
                <a:ea typeface="宋体" pitchFamily="2" charset="-122"/>
              </a:rPr>
              <a:t>酯化反应</a:t>
            </a:r>
            <a:endParaRPr lang="zh-CN" altLang="en-US" sz="2400">
              <a:solidFill>
                <a:schemeClr val="tx1"/>
              </a:solidFill>
              <a:uFillTx/>
              <a:latin typeface="Times New Roman" panose="02020603050405020304" charset="0"/>
              <a:ea typeface="宋体" pitchFamily="2" charset="-122"/>
            </a:endParaRPr>
          </a:p>
        </p:txBody>
      </p:sp>
      <p:sp>
        <p:nvSpPr>
          <p:cNvPr id="11" name="文本框 10"/>
          <p:cNvSpPr txBox="1"/>
          <p:nvPr/>
        </p:nvSpPr>
        <p:spPr>
          <a:xfrm>
            <a:off x="695960" y="4505960"/>
            <a:ext cx="1823720" cy="1040117"/>
          </a:xfrm>
          <a:prstGeom prst="roundRect">
            <a:avLst/>
          </a:prstGeom>
          <a:solidFill>
            <a:srgbClr val="7030A0"/>
          </a:solidFill>
        </p:spPr>
        <p:txBody>
          <a:bodyPr wrap="square" rtlCol="0" anchor="t">
            <a:spAutoFit/>
          </a:bodyPr>
          <a:lstStyle/>
          <a:p>
            <a:pPr algn="ctr"/>
            <a:r>
              <a:rPr lang="zh-CN" altLang="en-US" sz="2800" b="1">
                <a:solidFill>
                  <a:schemeClr val="bg1"/>
                </a:solidFill>
                <a:latin typeface="宋体" pitchFamily="2" charset="-122"/>
                <a:ea typeface="宋体" pitchFamily="2" charset="-122"/>
                <a:sym typeface="+mn-ea"/>
              </a:rPr>
              <a:t>联系问题获取答案</a:t>
            </a:r>
            <a:endParaRPr lang="zh-CN" altLang="en-US" sz="2800" b="1">
              <a:solidFill>
                <a:schemeClr val="bg1"/>
              </a:solidFill>
              <a:uFillTx/>
              <a:latin typeface="宋体" pitchFamily="2" charset="-122"/>
              <a:ea typeface="宋体" pitchFamily="2" charset="-122"/>
              <a:sym typeface="+mn-ea"/>
            </a:endParaRPr>
          </a:p>
        </p:txBody>
      </p:sp>
      <p:sp>
        <p:nvSpPr>
          <p:cNvPr id="12" name="文本框 11"/>
          <p:cNvSpPr txBox="1"/>
          <p:nvPr/>
        </p:nvSpPr>
        <p:spPr>
          <a:xfrm>
            <a:off x="2940050" y="4674235"/>
            <a:ext cx="7276465" cy="703580"/>
          </a:xfrm>
          <a:prstGeom prst="rect">
            <a:avLst/>
          </a:prstGeom>
          <a:noFill/>
        </p:spPr>
        <p:txBody>
          <a:bodyPr wrap="square" rtlCol="0" anchor="t">
            <a:noAutofit/>
          </a:bodyPr>
          <a:lstStyle/>
          <a:p>
            <a:pPr lvl="0" algn="l">
              <a:lnSpc>
                <a:spcPct val="150000"/>
              </a:lnSpc>
              <a:buClrTx/>
              <a:buSzTx/>
              <a:buFontTx/>
            </a:pPr>
            <a:r>
              <a:rPr lang="en-US" altLang="en-US" sz="2400">
                <a:uFillTx/>
                <a:latin typeface="Times New Roman" panose="02020603050405020304" charset="0"/>
                <a:ea typeface="宋体" pitchFamily="2" charset="-122"/>
                <a:sym typeface="+mn-ea"/>
              </a:rPr>
              <a:t>①</a:t>
            </a:r>
            <a:r>
              <a:rPr lang="en-US" altLang="zh-CN" sz="2400">
                <a:uFillTx/>
                <a:latin typeface="Times New Roman" panose="02020603050405020304" charset="0"/>
                <a:ea typeface="宋体" pitchFamily="2" charset="-122"/>
                <a:sym typeface="+mn-ea"/>
              </a:rPr>
              <a:t>.</a:t>
            </a:r>
            <a:r>
              <a:rPr lang="zh-CN" altLang="en-US" sz="2400">
                <a:uFillTx/>
                <a:latin typeface="Times New Roman" panose="02020603050405020304" charset="0"/>
                <a:ea typeface="宋体" pitchFamily="2" charset="-122"/>
                <a:sym typeface="+mn-ea"/>
              </a:rPr>
              <a:t>催化剂；</a:t>
            </a:r>
            <a:r>
              <a:rPr lang="en-US" altLang="en-US" sz="2400">
                <a:uFillTx/>
                <a:latin typeface="Times New Roman" panose="02020603050405020304" charset="0"/>
                <a:ea typeface="宋体" pitchFamily="2" charset="-122"/>
                <a:sym typeface="+mn-ea"/>
              </a:rPr>
              <a:t>②</a:t>
            </a:r>
            <a:r>
              <a:rPr lang="en-US" altLang="zh-CN" sz="2400">
                <a:uFillTx/>
                <a:latin typeface="Times New Roman" panose="02020603050405020304" charset="0"/>
                <a:ea typeface="宋体" pitchFamily="2" charset="-122"/>
                <a:sym typeface="+mn-ea"/>
              </a:rPr>
              <a:t>.</a:t>
            </a:r>
            <a:r>
              <a:rPr lang="zh-CN" altLang="en-US" sz="2400">
                <a:uFillTx/>
                <a:latin typeface="Times New Roman" panose="02020603050405020304" charset="0"/>
                <a:ea typeface="宋体" pitchFamily="2" charset="-122"/>
                <a:sym typeface="+mn-ea"/>
              </a:rPr>
              <a:t>无有毒气体二氧化硫产生</a:t>
            </a:r>
            <a:endParaRPr lang="zh-CN" altLang="en-US" sz="2400">
              <a:uFillTx/>
              <a:latin typeface="Times New Roman" panose="02020603050405020304" charset="0"/>
              <a:ea typeface="宋体" pitchFamily="2" charset="-122"/>
              <a:sym typeface="+mn-ea"/>
            </a:endParaRPr>
          </a:p>
        </p:txBody>
      </p:sp>
      <p:sp>
        <p:nvSpPr>
          <p:cNvPr id="3" name="文本框 2"/>
          <p:cNvSpPr txBox="1"/>
          <p:nvPr/>
        </p:nvSpPr>
        <p:spPr>
          <a:xfrm>
            <a:off x="2807970" y="2868295"/>
            <a:ext cx="3336290" cy="1185545"/>
          </a:xfrm>
          <a:prstGeom prst="rect">
            <a:avLst/>
          </a:prstGeom>
          <a:noFill/>
        </p:spPr>
        <p:txBody>
          <a:bodyPr wrap="square" rtlCol="0" anchor="ctr" anchorCtr="0">
            <a:noAutofit/>
          </a:bodyPr>
          <a:lstStyle/>
          <a:p>
            <a:r>
              <a:rPr lang="en-US" altLang="zh-CN" sz="1600">
                <a:solidFill>
                  <a:schemeClr val="tx1"/>
                </a:solidFill>
                <a:uFillTx/>
                <a:latin typeface="Times New Roman" panose="02020603050405020304" charset="0"/>
                <a:ea typeface="宋体" pitchFamily="2" charset="-122"/>
              </a:rPr>
              <a:t>I</a:t>
            </a:r>
            <a:r>
              <a:rPr lang="zh-CN" altLang="en-US" sz="1600">
                <a:solidFill>
                  <a:schemeClr val="tx1"/>
                </a:solidFill>
                <a:uFillTx/>
                <a:latin typeface="Times New Roman" panose="02020603050405020304" charset="0"/>
                <a:ea typeface="宋体" pitchFamily="2" charset="-122"/>
              </a:rPr>
              <a:t>．向</a:t>
            </a:r>
            <a:r>
              <a:rPr lang="en-US" altLang="zh-CN" sz="1600">
                <a:solidFill>
                  <a:schemeClr val="tx1"/>
                </a:solidFill>
                <a:uFillTx/>
                <a:latin typeface="Times New Roman" panose="02020603050405020304" charset="0"/>
                <a:ea typeface="宋体" pitchFamily="2" charset="-122"/>
              </a:rPr>
              <a:t>50ml</a:t>
            </a:r>
            <a:r>
              <a:rPr lang="zh-CN" altLang="en-US" sz="1600">
                <a:solidFill>
                  <a:schemeClr val="tx1"/>
                </a:solidFill>
                <a:uFillTx/>
                <a:latin typeface="Times New Roman" panose="02020603050405020304" charset="0"/>
                <a:ea typeface="宋体" pitchFamily="2" charset="-122"/>
              </a:rPr>
              <a:t>烧瓶中分别加入</a:t>
            </a:r>
            <a:r>
              <a:rPr lang="en-US" altLang="zh-CN" sz="1600">
                <a:solidFill>
                  <a:schemeClr val="tx1"/>
                </a:solidFill>
                <a:uFillTx/>
                <a:latin typeface="Times New Roman" panose="02020603050405020304" charset="0"/>
                <a:ea typeface="宋体" pitchFamily="2" charset="-122"/>
              </a:rPr>
              <a:t>5.7ml</a:t>
            </a:r>
            <a:r>
              <a:rPr lang="zh-CN" altLang="en-US" sz="1600">
                <a:solidFill>
                  <a:schemeClr val="tx1"/>
                </a:solidFill>
                <a:uFillTx/>
                <a:latin typeface="Times New Roman" panose="02020603050405020304" charset="0"/>
                <a:ea typeface="宋体" pitchFamily="2" charset="-122"/>
              </a:rPr>
              <a:t>乙酸</a:t>
            </a:r>
            <a:r>
              <a:rPr lang="en-US" altLang="zh-CN" sz="1600">
                <a:solidFill>
                  <a:schemeClr val="tx1"/>
                </a:solidFill>
                <a:uFillTx/>
                <a:latin typeface="Times New Roman" panose="02020603050405020304" charset="0"/>
                <a:ea typeface="宋体" pitchFamily="2" charset="-122"/>
              </a:rPr>
              <a:t>(100mmol)</a:t>
            </a:r>
            <a:r>
              <a:rPr lang="zh-CN" altLang="en-US" sz="1600">
                <a:solidFill>
                  <a:schemeClr val="tx1"/>
                </a:solidFill>
                <a:uFillTx/>
                <a:latin typeface="Times New Roman" panose="02020603050405020304" charset="0"/>
                <a:ea typeface="宋体" pitchFamily="2" charset="-122"/>
              </a:rPr>
              <a:t>、</a:t>
            </a:r>
            <a:r>
              <a:rPr lang="en-US" altLang="zh-CN" sz="1600">
                <a:solidFill>
                  <a:schemeClr val="tx1"/>
                </a:solidFill>
                <a:uFillTx/>
                <a:latin typeface="Times New Roman" panose="02020603050405020304" charset="0"/>
                <a:ea typeface="宋体" pitchFamily="2" charset="-122"/>
              </a:rPr>
              <a:t>8.8ml</a:t>
            </a:r>
            <a:r>
              <a:rPr lang="zh-CN" altLang="en-US" sz="1600">
                <a:solidFill>
                  <a:schemeClr val="tx1"/>
                </a:solidFill>
                <a:uFillTx/>
                <a:latin typeface="Times New Roman" panose="02020603050405020304" charset="0"/>
                <a:ea typeface="宋体" pitchFamily="2" charset="-122"/>
              </a:rPr>
              <a:t>乙醇</a:t>
            </a:r>
            <a:r>
              <a:rPr lang="en-US" altLang="zh-CN" sz="1600">
                <a:solidFill>
                  <a:schemeClr val="tx1"/>
                </a:solidFill>
                <a:uFillTx/>
                <a:latin typeface="Times New Roman" panose="02020603050405020304" charset="0"/>
                <a:ea typeface="宋体" pitchFamily="2" charset="-122"/>
              </a:rPr>
              <a:t>(150mmol)</a:t>
            </a:r>
            <a:r>
              <a:rPr lang="zh-CN" altLang="en-US" sz="1600">
                <a:solidFill>
                  <a:schemeClr val="tx1"/>
                </a:solidFill>
                <a:uFillTx/>
                <a:latin typeface="Times New Roman" panose="02020603050405020304" charset="0"/>
                <a:ea typeface="宋体" pitchFamily="2" charset="-122"/>
              </a:rPr>
              <a:t>、</a:t>
            </a:r>
            <a:r>
              <a:rPr lang="en-US" altLang="zh-CN" sz="1600">
                <a:solidFill>
                  <a:schemeClr val="tx1"/>
                </a:solidFill>
                <a:uFillTx/>
                <a:latin typeface="Times New Roman" panose="02020603050405020304" charset="0"/>
                <a:ea typeface="宋体" pitchFamily="2" charset="-122"/>
              </a:rPr>
              <a:t>1.4gNaHSO</a:t>
            </a:r>
            <a:r>
              <a:rPr lang="en-US" altLang="zh-CN" sz="1600" baseline="-25000">
                <a:solidFill>
                  <a:schemeClr val="tx1"/>
                </a:solidFill>
                <a:uFillTx/>
                <a:latin typeface="Times New Roman" panose="02020603050405020304" charset="0"/>
                <a:ea typeface="宋体" pitchFamily="2" charset="-122"/>
              </a:rPr>
              <a:t>4</a:t>
            </a:r>
            <a:r>
              <a:rPr lang="zh-CN" altLang="en-US" sz="1600">
                <a:solidFill>
                  <a:schemeClr val="tx1"/>
                </a:solidFill>
                <a:uFillTx/>
                <a:latin typeface="Times New Roman" panose="02020603050405020304" charset="0"/>
                <a:ea typeface="宋体" pitchFamily="2" charset="-122"/>
              </a:rPr>
              <a:t>固体及</a:t>
            </a:r>
            <a:r>
              <a:rPr lang="en-US" altLang="zh-CN" sz="1600">
                <a:solidFill>
                  <a:schemeClr val="tx1"/>
                </a:solidFill>
                <a:uFillTx/>
                <a:latin typeface="Times New Roman" panose="02020603050405020304" charset="0"/>
                <a:ea typeface="宋体" pitchFamily="2" charset="-122"/>
              </a:rPr>
              <a:t>4~6</a:t>
            </a:r>
            <a:r>
              <a:rPr lang="zh-CN" altLang="en-US" sz="1600">
                <a:solidFill>
                  <a:schemeClr val="tx1"/>
                </a:solidFill>
                <a:uFillTx/>
                <a:latin typeface="Times New Roman" panose="02020603050405020304" charset="0"/>
                <a:ea typeface="宋体" pitchFamily="2" charset="-122"/>
              </a:rPr>
              <a:t>滴</a:t>
            </a:r>
            <a:r>
              <a:rPr lang="en-US" altLang="zh-CN" sz="1600">
                <a:solidFill>
                  <a:schemeClr val="tx1"/>
                </a:solidFill>
                <a:uFillTx/>
                <a:latin typeface="Times New Roman" panose="02020603050405020304" charset="0"/>
                <a:ea typeface="宋体" pitchFamily="2" charset="-122"/>
              </a:rPr>
              <a:t>1‰</a:t>
            </a:r>
            <a:r>
              <a:rPr lang="zh-CN" altLang="en-US" sz="1600">
                <a:solidFill>
                  <a:schemeClr val="tx1"/>
                </a:solidFill>
                <a:uFillTx/>
                <a:latin typeface="Times New Roman" panose="02020603050405020304" charset="0"/>
                <a:ea typeface="宋体" pitchFamily="2" charset="-122"/>
              </a:rPr>
              <a:t>甲基紫的乙醇溶液。向小孔冷凝柱中装入变色硅胶。</a:t>
            </a:r>
            <a:endParaRPr lang="zh-CN" altLang="en-US" sz="1600">
              <a:solidFill>
                <a:schemeClr val="tx1"/>
              </a:solidFill>
              <a:uFillTx/>
              <a:latin typeface="Times New Roman" panose="02020603050405020304" charset="0"/>
              <a:ea typeface="宋体" pitchFamily="2" charset="-122"/>
            </a:endParaRPr>
          </a:p>
        </p:txBody>
      </p:sp>
      <p:sp>
        <p:nvSpPr>
          <p:cNvPr id="10" name="右箭头 9"/>
          <p:cNvSpPr/>
          <p:nvPr/>
        </p:nvSpPr>
        <p:spPr>
          <a:xfrm>
            <a:off x="8463915" y="3215005"/>
            <a:ext cx="534035" cy="605790"/>
          </a:xfrm>
          <a:prstGeom prst="rightArrow">
            <a:avLst/>
          </a:prstGeom>
          <a:solidFill>
            <a:schemeClr val="accent4">
              <a:lumMod val="75000"/>
            </a:schemeClr>
          </a:solidFill>
          <a:ln>
            <a:noFill/>
          </a:ln>
          <a:effectLst>
            <a:outerShdw blurRad="50800" dist="38100" dir="5400000" algn="t" rotWithShape="0">
              <a:schemeClr val="accent4">
                <a:lumMod val="50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文本框 12"/>
          <p:cNvSpPr txBox="1"/>
          <p:nvPr/>
        </p:nvSpPr>
        <p:spPr>
          <a:xfrm>
            <a:off x="9102090" y="2992120"/>
            <a:ext cx="1473200" cy="1051560"/>
          </a:xfrm>
          <a:prstGeom prst="rect">
            <a:avLst/>
          </a:prstGeom>
          <a:noFill/>
        </p:spPr>
        <p:txBody>
          <a:bodyPr wrap="square" rtlCol="0" anchor="ctr" anchorCtr="0">
            <a:noAutofit/>
          </a:bodyPr>
          <a:lstStyle/>
          <a:p>
            <a:pPr algn="ctr">
              <a:lnSpc>
                <a:spcPct val="150000"/>
              </a:lnSpc>
            </a:pPr>
            <a:r>
              <a:rPr lang="zh-CN" altLang="en-US" sz="2400">
                <a:solidFill>
                  <a:schemeClr val="tx1"/>
                </a:solidFill>
                <a:uFillTx/>
                <a:latin typeface="Times New Roman" panose="02020603050405020304" charset="0"/>
                <a:ea typeface="宋体" pitchFamily="2" charset="-122"/>
              </a:rPr>
              <a:t>催化剂</a:t>
            </a:r>
            <a:endParaRPr lang="zh-CN" altLang="en-US" sz="2400">
              <a:solidFill>
                <a:schemeClr val="tx1"/>
              </a:solidFill>
              <a:uFillTx/>
              <a:latin typeface="Times New Roman" panose="02020603050405020304" charset="0"/>
              <a:ea typeface="宋体" pitchFamily="2" charset="-122"/>
            </a:endParaRPr>
          </a:p>
          <a:p>
            <a:pPr algn="ctr">
              <a:lnSpc>
                <a:spcPct val="150000"/>
              </a:lnSpc>
            </a:pPr>
            <a:r>
              <a:rPr lang="zh-CN" altLang="en-US" sz="2400">
                <a:solidFill>
                  <a:schemeClr val="tx1"/>
                </a:solidFill>
                <a:uFillTx/>
                <a:latin typeface="Times New Roman" panose="02020603050405020304" charset="0"/>
                <a:ea typeface="宋体" pitchFamily="2" charset="-122"/>
              </a:rPr>
              <a:t>吸水剂</a:t>
            </a:r>
            <a:endParaRPr lang="zh-CN" altLang="en-US" sz="2400">
              <a:solidFill>
                <a:schemeClr val="tx1"/>
              </a:solidFill>
              <a:uFillTx/>
              <a:latin typeface="Times New Roman" panose="02020603050405020304" charset="0"/>
              <a:ea typeface="宋体"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p:bldP spid="3" grpId="0"/>
      <p:bldP spid="10" grpId="0" animBg="1"/>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3.4</a:t>
            </a:r>
            <a:r>
              <a:rPr lang="zh-CN" altLang="en-US">
                <a:sym typeface="+mn-ea"/>
              </a:rPr>
              <a:t>答题策略</a:t>
            </a:r>
            <a:r>
              <a:rPr lang="en-US" altLang="zh-CN">
                <a:sym typeface="+mn-ea"/>
              </a:rPr>
              <a:t>——</a:t>
            </a:r>
            <a:r>
              <a:rPr lang="zh-CN" altLang="en-US">
                <a:sym typeface="+mn-ea"/>
              </a:rPr>
              <a:t>工业流程、实验综合</a:t>
            </a:r>
            <a:r>
              <a:rPr lang="en-US" altLang="zh-CN">
                <a:sym typeface="+mn-ea"/>
              </a:rPr>
              <a:t>-</a:t>
            </a:r>
            <a:r>
              <a:rPr lang="zh-CN" altLang="en-US">
                <a:sym typeface="+mn-ea"/>
              </a:rPr>
              <a:t>原因类</a:t>
            </a:r>
            <a:endParaRPr lang="zh-CN" altLang="en-US"/>
          </a:p>
        </p:txBody>
      </p:sp>
      <p:sp>
        <p:nvSpPr>
          <p:cNvPr id="5" name="文本框 4"/>
          <p:cNvSpPr txBox="1"/>
          <p:nvPr/>
        </p:nvSpPr>
        <p:spPr>
          <a:xfrm>
            <a:off x="695960" y="1673225"/>
            <a:ext cx="6096000" cy="460375"/>
          </a:xfrm>
          <a:prstGeom prst="rect">
            <a:avLst/>
          </a:prstGeom>
          <a:noFill/>
        </p:spPr>
        <p:txBody>
          <a:bodyPr wrap="square" rtlCol="0" anchor="t">
            <a:spAutoFit/>
          </a:bodyPr>
          <a:lstStyle/>
          <a:p>
            <a:r>
              <a:rPr lang="zh-CN" altLang="en-US" sz="2400">
                <a:latin typeface="黑体" panose="02010609060101010101" charset="-122"/>
                <a:ea typeface="黑体" panose="02010609060101010101" charset="-122"/>
              </a:rPr>
              <a:t>试题解题一般思路：</a:t>
            </a:r>
            <a:endParaRPr lang="zh-CN" altLang="en-US" sz="2400">
              <a:latin typeface="黑体" panose="02010609060101010101" charset="-122"/>
              <a:ea typeface="黑体" panose="02010609060101010101" charset="-122"/>
            </a:endParaRPr>
          </a:p>
        </p:txBody>
      </p:sp>
      <p:sp>
        <p:nvSpPr>
          <p:cNvPr id="6" name="文本框 5"/>
          <p:cNvSpPr txBox="1"/>
          <p:nvPr/>
        </p:nvSpPr>
        <p:spPr>
          <a:xfrm>
            <a:off x="1238250" y="2701925"/>
            <a:ext cx="1648460" cy="510181"/>
          </a:xfrm>
          <a:prstGeom prst="roundRect">
            <a:avLst/>
          </a:prstGeom>
          <a:solidFill>
            <a:srgbClr val="7030A0"/>
          </a:solidFill>
          <a:ln w="25400">
            <a:solidFill>
              <a:srgbClr val="7030A0"/>
            </a:solidFill>
          </a:ln>
        </p:spPr>
        <p:txBody>
          <a:bodyPr wrap="square" rtlCol="0" anchor="t">
            <a:spAutoFit/>
          </a:bodyPr>
          <a:lstStyle/>
          <a:p>
            <a:pPr algn="ctr"/>
            <a:r>
              <a:rPr lang="zh-CN" altLang="en-US" sz="2400" b="1">
                <a:solidFill>
                  <a:schemeClr val="bg1"/>
                </a:solidFill>
                <a:latin typeface="宋体" pitchFamily="2" charset="-122"/>
                <a:ea typeface="宋体" pitchFamily="2" charset="-122"/>
                <a:sym typeface="+mn-ea"/>
              </a:rPr>
              <a:t>定位信息</a:t>
            </a:r>
            <a:endParaRPr lang="zh-CN" altLang="en-US" sz="2400" b="1">
              <a:solidFill>
                <a:schemeClr val="bg1"/>
              </a:solidFill>
              <a:latin typeface="宋体" pitchFamily="2" charset="-122"/>
              <a:ea typeface="宋体" pitchFamily="2" charset="-122"/>
              <a:sym typeface="+mn-ea"/>
            </a:endParaRPr>
          </a:p>
        </p:txBody>
      </p:sp>
      <p:sp>
        <p:nvSpPr>
          <p:cNvPr id="7" name="文本框 6"/>
          <p:cNvSpPr txBox="1"/>
          <p:nvPr/>
        </p:nvSpPr>
        <p:spPr>
          <a:xfrm>
            <a:off x="3612515" y="2672715"/>
            <a:ext cx="3663315" cy="510185"/>
          </a:xfrm>
          <a:prstGeom prst="roundRect">
            <a:avLst/>
          </a:prstGeom>
          <a:solidFill>
            <a:srgbClr val="7030A0"/>
          </a:solidFill>
          <a:ln w="25400">
            <a:solidFill>
              <a:srgbClr val="7030A0"/>
            </a:solidFill>
          </a:ln>
        </p:spPr>
        <p:txBody>
          <a:bodyPr wrap="square" rtlCol="0" anchor="t">
            <a:spAutoFit/>
          </a:bodyPr>
          <a:lstStyle/>
          <a:p>
            <a:pPr algn="ctr"/>
            <a:r>
              <a:rPr lang="zh-CN" altLang="en-US" sz="2400" b="1">
                <a:solidFill>
                  <a:schemeClr val="bg1"/>
                </a:solidFill>
                <a:latin typeface="宋体" pitchFamily="2" charset="-122"/>
                <a:ea typeface="宋体" pitchFamily="2" charset="-122"/>
                <a:sym typeface="+mn-ea"/>
              </a:rPr>
              <a:t>匹配可能原因或知识点</a:t>
            </a:r>
            <a:endParaRPr lang="zh-CN" altLang="en-US" sz="2400" b="1">
              <a:solidFill>
                <a:schemeClr val="bg1"/>
              </a:solidFill>
              <a:latin typeface="宋体" pitchFamily="2" charset="-122"/>
              <a:ea typeface="宋体" pitchFamily="2" charset="-122"/>
              <a:sym typeface="+mn-ea"/>
            </a:endParaRPr>
          </a:p>
        </p:txBody>
      </p:sp>
      <p:sp>
        <p:nvSpPr>
          <p:cNvPr id="8" name="文本框 7"/>
          <p:cNvSpPr txBox="1"/>
          <p:nvPr/>
        </p:nvSpPr>
        <p:spPr>
          <a:xfrm>
            <a:off x="8001635" y="2701925"/>
            <a:ext cx="1647190" cy="510181"/>
          </a:xfrm>
          <a:prstGeom prst="roundRect">
            <a:avLst/>
          </a:prstGeom>
          <a:solidFill>
            <a:srgbClr val="7030A0"/>
          </a:solidFill>
          <a:ln w="25400">
            <a:solidFill>
              <a:srgbClr val="7030A0"/>
            </a:solidFill>
          </a:ln>
        </p:spPr>
        <p:txBody>
          <a:bodyPr wrap="square" rtlCol="0" anchor="t">
            <a:spAutoFit/>
          </a:bodyPr>
          <a:lstStyle/>
          <a:p>
            <a:pPr algn="ctr"/>
            <a:r>
              <a:rPr lang="zh-CN" altLang="en-US" sz="2400" b="1">
                <a:solidFill>
                  <a:schemeClr val="bg1"/>
                </a:solidFill>
                <a:latin typeface="宋体" pitchFamily="2" charset="-122"/>
                <a:ea typeface="宋体" pitchFamily="2" charset="-122"/>
                <a:sym typeface="+mn-ea"/>
              </a:rPr>
              <a:t>获取答案</a:t>
            </a:r>
            <a:endParaRPr lang="zh-CN" altLang="en-US" sz="2400" b="1">
              <a:solidFill>
                <a:schemeClr val="bg1"/>
              </a:solidFill>
              <a:latin typeface="宋体" pitchFamily="2" charset="-122"/>
              <a:ea typeface="宋体" pitchFamily="2" charset="-122"/>
              <a:sym typeface="+mn-ea"/>
            </a:endParaRPr>
          </a:p>
        </p:txBody>
      </p:sp>
      <p:sp>
        <p:nvSpPr>
          <p:cNvPr id="9" name="右箭头 8"/>
          <p:cNvSpPr/>
          <p:nvPr/>
        </p:nvSpPr>
        <p:spPr>
          <a:xfrm>
            <a:off x="3021965" y="2726690"/>
            <a:ext cx="455295" cy="455295"/>
          </a:xfrm>
          <a:prstGeom prst="rightArrow">
            <a:avLst/>
          </a:prstGeom>
          <a:solidFill>
            <a:srgbClr val="7030A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右箭头 9"/>
          <p:cNvSpPr/>
          <p:nvPr/>
        </p:nvSpPr>
        <p:spPr>
          <a:xfrm>
            <a:off x="7411085" y="2726690"/>
            <a:ext cx="455295" cy="455295"/>
          </a:xfrm>
          <a:prstGeom prst="rightArrow">
            <a:avLst/>
          </a:prstGeom>
          <a:solidFill>
            <a:srgbClr val="7030A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a:blip r:embed="rId1"/>
          <a:srcRect r="54522" b="54261"/>
          <a:stretch>
            <a:fillRect/>
          </a:stretch>
        </p:blipFill>
        <p:spPr>
          <a:xfrm>
            <a:off x="9203055" y="3851910"/>
            <a:ext cx="2988945" cy="3006090"/>
          </a:xfrm>
          <a:prstGeom prst="rect">
            <a:avLst/>
          </a:prstGeom>
        </p:spPr>
      </p:pic>
    </p:spTree>
    <p:custDataLst>
      <p:tags r:id="rId2"/>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3.4</a:t>
            </a:r>
            <a:r>
              <a:rPr lang="zh-CN" altLang="en-US">
                <a:sym typeface="+mn-ea"/>
              </a:rPr>
              <a:t>答题策略</a:t>
            </a:r>
            <a:r>
              <a:rPr lang="en-US" altLang="zh-CN">
                <a:sym typeface="+mn-ea"/>
              </a:rPr>
              <a:t>——</a:t>
            </a:r>
            <a:r>
              <a:rPr lang="zh-CN" altLang="en-US">
                <a:sym typeface="+mn-ea"/>
              </a:rPr>
              <a:t>工业流程、实验综合</a:t>
            </a:r>
            <a:r>
              <a:rPr lang="en-US" altLang="zh-CN">
                <a:sym typeface="+mn-ea"/>
              </a:rPr>
              <a:t>-</a:t>
            </a:r>
            <a:r>
              <a:rPr lang="zh-CN" altLang="en-US">
                <a:sym typeface="+mn-ea"/>
              </a:rPr>
              <a:t>原因类</a:t>
            </a:r>
            <a:endParaRPr lang="zh-CN" altLang="en-US"/>
          </a:p>
        </p:txBody>
      </p:sp>
      <p:sp>
        <p:nvSpPr>
          <p:cNvPr id="7" name="文本框 6"/>
          <p:cNvSpPr txBox="1"/>
          <p:nvPr>
            <p:custDataLst>
              <p:tags r:id="rId1"/>
            </p:custDataLst>
          </p:nvPr>
        </p:nvSpPr>
        <p:spPr>
          <a:xfrm>
            <a:off x="695960" y="1670050"/>
            <a:ext cx="2232025" cy="460375"/>
          </a:xfrm>
          <a:prstGeom prst="rect">
            <a:avLst/>
          </a:prstGeom>
          <a:noFill/>
        </p:spPr>
        <p:txBody>
          <a:bodyPr wrap="square" rtlCol="0">
            <a:spAutoFit/>
          </a:bodyPr>
          <a:lstStyle/>
          <a:p>
            <a:r>
              <a:rPr lang="zh-CN" altLang="en-US" sz="2400" b="1">
                <a:solidFill>
                  <a:srgbClr val="7030A0"/>
                </a:solidFill>
                <a:latin typeface="宋体" pitchFamily="2" charset="-122"/>
                <a:ea typeface="宋体" pitchFamily="2" charset="-122"/>
              </a:rPr>
              <a:t>反应物过量类：</a:t>
            </a:r>
            <a:endParaRPr lang="zh-CN" altLang="en-US" sz="2400" b="1">
              <a:solidFill>
                <a:srgbClr val="7030A0"/>
              </a:solidFill>
              <a:latin typeface="宋体" pitchFamily="2" charset="-122"/>
              <a:ea typeface="宋体" pitchFamily="2" charset="-122"/>
            </a:endParaRPr>
          </a:p>
        </p:txBody>
      </p:sp>
      <p:sp>
        <p:nvSpPr>
          <p:cNvPr id="8" name="文本框 7"/>
          <p:cNvSpPr txBox="1"/>
          <p:nvPr>
            <p:custDataLst>
              <p:tags r:id="rId2"/>
            </p:custDataLst>
          </p:nvPr>
        </p:nvSpPr>
        <p:spPr>
          <a:xfrm>
            <a:off x="695960" y="3036570"/>
            <a:ext cx="2232025" cy="460375"/>
          </a:xfrm>
          <a:prstGeom prst="rect">
            <a:avLst/>
          </a:prstGeom>
          <a:noFill/>
        </p:spPr>
        <p:txBody>
          <a:bodyPr wrap="square" rtlCol="0">
            <a:spAutoFit/>
          </a:bodyPr>
          <a:lstStyle/>
          <a:p>
            <a:r>
              <a:rPr lang="zh-CN" altLang="en-US" sz="2400" b="1">
                <a:solidFill>
                  <a:srgbClr val="7030A0"/>
                </a:solidFill>
                <a:latin typeface="宋体" pitchFamily="2" charset="-122"/>
                <a:ea typeface="宋体" pitchFamily="2" charset="-122"/>
              </a:rPr>
              <a:t>反应温度类：</a:t>
            </a:r>
            <a:endParaRPr lang="zh-CN" altLang="en-US" sz="2400" b="1">
              <a:solidFill>
                <a:srgbClr val="7030A0"/>
              </a:solidFill>
              <a:latin typeface="宋体" pitchFamily="2" charset="-122"/>
              <a:ea typeface="宋体" pitchFamily="2" charset="-122"/>
            </a:endParaRPr>
          </a:p>
        </p:txBody>
      </p:sp>
      <p:sp>
        <p:nvSpPr>
          <p:cNvPr id="9" name="文本框 8"/>
          <p:cNvSpPr txBox="1"/>
          <p:nvPr>
            <p:custDataLst>
              <p:tags r:id="rId3"/>
            </p:custDataLst>
          </p:nvPr>
        </p:nvSpPr>
        <p:spPr>
          <a:xfrm>
            <a:off x="3144520" y="1670050"/>
            <a:ext cx="8053070" cy="829945"/>
          </a:xfrm>
          <a:prstGeom prst="rect">
            <a:avLst/>
          </a:prstGeom>
          <a:noFill/>
        </p:spPr>
        <p:txBody>
          <a:bodyPr wrap="square" rtlCol="0" anchor="t">
            <a:spAutoFit/>
          </a:bodyPr>
          <a:lstStyle/>
          <a:p>
            <a:r>
              <a:rPr lang="zh-CN" altLang="en-US" sz="2400">
                <a:latin typeface="宋体" pitchFamily="2" charset="-122"/>
                <a:ea typeface="宋体" pitchFamily="2" charset="-122"/>
                <a:sym typeface="+mn-ea"/>
              </a:rPr>
              <a:t>试题如果提及反应物不能过量，一般情况过量的反应物会发生副反应等原因，造成产率下降等。</a:t>
            </a:r>
            <a:endParaRPr lang="zh-CN" altLang="en-US" sz="2400">
              <a:latin typeface="宋体" pitchFamily="2" charset="-122"/>
              <a:ea typeface="宋体" pitchFamily="2" charset="-122"/>
              <a:sym typeface="+mn-ea"/>
            </a:endParaRPr>
          </a:p>
        </p:txBody>
      </p:sp>
      <p:sp>
        <p:nvSpPr>
          <p:cNvPr id="10" name="文本框 9"/>
          <p:cNvSpPr txBox="1"/>
          <p:nvPr>
            <p:custDataLst>
              <p:tags r:id="rId4"/>
            </p:custDataLst>
          </p:nvPr>
        </p:nvSpPr>
        <p:spPr>
          <a:xfrm>
            <a:off x="3144520" y="3036570"/>
            <a:ext cx="8053070" cy="1198880"/>
          </a:xfrm>
          <a:prstGeom prst="rect">
            <a:avLst/>
          </a:prstGeom>
          <a:noFill/>
        </p:spPr>
        <p:txBody>
          <a:bodyPr wrap="square" rtlCol="0" anchor="t">
            <a:spAutoFit/>
          </a:bodyPr>
          <a:lstStyle/>
          <a:p>
            <a:r>
              <a:rPr lang="zh-CN" altLang="en-US" sz="2400">
                <a:latin typeface="宋体" pitchFamily="2" charset="-122"/>
                <a:ea typeface="宋体" pitchFamily="2" charset="-122"/>
                <a:sym typeface="+mn-ea"/>
              </a:rPr>
              <a:t>反应温度过高。通常需要比对以下几种情况，如副反应发生（反应物分解、发生其他反应）、降低气体对液体溶解度、挥发等。</a:t>
            </a:r>
            <a:endParaRPr lang="zh-CN" altLang="en-US" sz="2400">
              <a:latin typeface="宋体" pitchFamily="2" charset="-122"/>
              <a:ea typeface="宋体" pitchFamily="2" charset="-122"/>
              <a:sym typeface="+mn-ea"/>
            </a:endParaRPr>
          </a:p>
        </p:txBody>
      </p:sp>
      <p:sp>
        <p:nvSpPr>
          <p:cNvPr id="11" name="文本框 10"/>
          <p:cNvSpPr txBox="1"/>
          <p:nvPr/>
        </p:nvSpPr>
        <p:spPr>
          <a:xfrm>
            <a:off x="3144520" y="4616450"/>
            <a:ext cx="8053070" cy="829945"/>
          </a:xfrm>
          <a:prstGeom prst="rect">
            <a:avLst/>
          </a:prstGeom>
          <a:noFill/>
        </p:spPr>
        <p:txBody>
          <a:bodyPr wrap="square" rtlCol="0" anchor="t">
            <a:spAutoFit/>
          </a:bodyPr>
          <a:lstStyle/>
          <a:p>
            <a:r>
              <a:rPr lang="zh-CN" altLang="en-US" sz="2400">
                <a:latin typeface="宋体" pitchFamily="2" charset="-122"/>
                <a:ea typeface="宋体" pitchFamily="2" charset="-122"/>
                <a:sym typeface="+mn-ea"/>
              </a:rPr>
              <a:t>反应需要低温。通常需要比对以下几种情况，如防止反应温度过高、增大气体对溶液溶解度等。</a:t>
            </a:r>
            <a:endParaRPr lang="zh-CN" altLang="en-US" sz="2400">
              <a:latin typeface="宋体" pitchFamily="2" charset="-122"/>
              <a:ea typeface="宋体" pitchFamily="2" charset="-122"/>
              <a:sym typeface="+mn-ea"/>
            </a:endParaRPr>
          </a:p>
        </p:txBody>
      </p:sp>
    </p:spTree>
    <p:custDataLst>
      <p:tags r:id="rId5"/>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695960" y="-43860"/>
            <a:ext cx="10800000" cy="720000"/>
          </a:xfrm>
        </p:spPr>
        <p:txBody>
          <a:bodyPr/>
          <a:lstStyle/>
          <a:p>
            <a:r>
              <a:rPr lang="en-US" altLang="zh-CN">
                <a:sym typeface="+mn-ea"/>
              </a:rPr>
              <a:t>3.4</a:t>
            </a:r>
            <a:r>
              <a:rPr lang="zh-CN" altLang="en-US">
                <a:sym typeface="+mn-ea"/>
              </a:rPr>
              <a:t>答题策略</a:t>
            </a:r>
            <a:r>
              <a:rPr lang="en-US" altLang="zh-CN">
                <a:sym typeface="+mn-ea"/>
              </a:rPr>
              <a:t>——</a:t>
            </a:r>
            <a:r>
              <a:rPr lang="zh-CN" altLang="en-US">
                <a:sym typeface="+mn-ea"/>
              </a:rPr>
              <a:t>工业流程、实验综合</a:t>
            </a:r>
            <a:r>
              <a:rPr lang="en-US" altLang="zh-CN">
                <a:sym typeface="+mn-ea"/>
              </a:rPr>
              <a:t>-</a:t>
            </a:r>
            <a:r>
              <a:rPr lang="zh-CN" altLang="en-US">
                <a:sym typeface="+mn-ea"/>
              </a:rPr>
              <a:t>原因类</a:t>
            </a:r>
            <a:endParaRPr lang="zh-CN" altLang="en-US">
              <a:sym typeface="+mn-ea"/>
            </a:endParaRPr>
          </a:p>
        </p:txBody>
      </p:sp>
      <p:sp>
        <p:nvSpPr>
          <p:cNvPr id="3" name="内容占位符 2"/>
          <p:cNvSpPr>
            <a:spLocks noGrp="1"/>
          </p:cNvSpPr>
          <p:nvPr>
            <p:ph idx="1"/>
          </p:nvPr>
        </p:nvSpPr>
        <p:spPr>
          <a:xfrm>
            <a:off x="695960" y="676275"/>
            <a:ext cx="10800080" cy="412750"/>
          </a:xfrm>
        </p:spPr>
        <p:txBody>
          <a:bodyPr/>
          <a:lstStyle/>
          <a:p>
            <a:pPr marL="0" indent="0">
              <a:buNone/>
            </a:pPr>
            <a:r>
              <a:rPr lang="zh-CN" altLang="en-US" sz="1600">
                <a:solidFill>
                  <a:schemeClr val="tx1"/>
                </a:solidFill>
                <a:uFillTx/>
                <a:latin typeface="Times New Roman" panose="02020603050405020304" charset="0"/>
                <a:ea typeface="宋体" pitchFamily="2" charset="-122"/>
              </a:rPr>
              <a:t>示例：（</a:t>
            </a:r>
            <a:r>
              <a:rPr lang="en-US" altLang="zh-CN" sz="1600">
                <a:solidFill>
                  <a:schemeClr val="tx1"/>
                </a:solidFill>
                <a:uFillTx/>
                <a:latin typeface="Times New Roman" panose="02020603050405020304" charset="0"/>
                <a:ea typeface="宋体" pitchFamily="2" charset="-122"/>
              </a:rPr>
              <a:t>2024·</a:t>
            </a:r>
            <a:r>
              <a:rPr lang="zh-CN" altLang="en-US" sz="1600">
                <a:solidFill>
                  <a:schemeClr val="tx1"/>
                </a:solidFill>
                <a:uFillTx/>
                <a:latin typeface="Times New Roman" panose="02020603050405020304" charset="0"/>
                <a:ea typeface="宋体" pitchFamily="2" charset="-122"/>
              </a:rPr>
              <a:t>山东</a:t>
            </a:r>
            <a:r>
              <a:rPr lang="en-US" altLang="zh-CN" sz="1600">
                <a:solidFill>
                  <a:schemeClr val="tx1"/>
                </a:solidFill>
                <a:uFillTx/>
                <a:latin typeface="Times New Roman" panose="02020603050405020304" charset="0"/>
                <a:ea typeface="宋体" pitchFamily="2" charset="-122"/>
              </a:rPr>
              <a:t>·</a:t>
            </a:r>
            <a:r>
              <a:rPr lang="zh-CN" altLang="en-US" sz="1600">
                <a:solidFill>
                  <a:schemeClr val="tx1"/>
                </a:solidFill>
                <a:uFillTx/>
                <a:latin typeface="Times New Roman" panose="02020603050405020304" charset="0"/>
                <a:ea typeface="宋体" pitchFamily="2" charset="-122"/>
              </a:rPr>
              <a:t>高考真题）利用</a:t>
            </a:r>
            <a:r>
              <a:rPr lang="en-US" altLang="zh-CN" sz="1600">
                <a:solidFill>
                  <a:schemeClr val="tx1"/>
                </a:solidFill>
                <a:uFillTx/>
                <a:latin typeface="Times New Roman" panose="02020603050405020304" charset="0"/>
                <a:ea typeface="宋体" pitchFamily="2" charset="-122"/>
              </a:rPr>
              <a:t>“</a:t>
            </a:r>
            <a:r>
              <a:rPr lang="zh-CN" altLang="en-US" sz="1600">
                <a:solidFill>
                  <a:schemeClr val="tx1"/>
                </a:solidFill>
                <a:uFillTx/>
                <a:latin typeface="Times New Roman" panose="02020603050405020304" charset="0"/>
                <a:ea typeface="宋体" pitchFamily="2" charset="-122"/>
              </a:rPr>
              <a:t>燃烧</a:t>
            </a:r>
            <a:r>
              <a:rPr lang="en-US" altLang="zh-CN" sz="1600">
                <a:solidFill>
                  <a:schemeClr val="tx1"/>
                </a:solidFill>
                <a:uFillTx/>
                <a:latin typeface="Times New Roman" panose="02020603050405020304" charset="0"/>
                <a:ea typeface="宋体" pitchFamily="2" charset="-122"/>
              </a:rPr>
              <a:t>—</a:t>
            </a:r>
            <a:r>
              <a:rPr lang="zh-CN" altLang="en-US" sz="1600">
                <a:solidFill>
                  <a:schemeClr val="tx1"/>
                </a:solidFill>
                <a:uFillTx/>
                <a:latin typeface="Times New Roman" panose="02020603050405020304" charset="0"/>
                <a:ea typeface="宋体" pitchFamily="2" charset="-122"/>
              </a:rPr>
              <a:t>碘酸钾滴定法</a:t>
            </a:r>
            <a:r>
              <a:rPr lang="en-US" altLang="zh-CN" sz="1600">
                <a:solidFill>
                  <a:schemeClr val="tx1"/>
                </a:solidFill>
                <a:uFillTx/>
                <a:latin typeface="Times New Roman" panose="02020603050405020304" charset="0"/>
                <a:ea typeface="宋体" pitchFamily="2" charset="-122"/>
              </a:rPr>
              <a:t>”</a:t>
            </a:r>
            <a:r>
              <a:rPr lang="zh-CN" altLang="en-US" sz="1600">
                <a:solidFill>
                  <a:schemeClr val="tx1"/>
                </a:solidFill>
                <a:uFillTx/>
                <a:latin typeface="Times New Roman" panose="02020603050405020304" charset="0"/>
                <a:ea typeface="宋体" pitchFamily="2" charset="-122"/>
              </a:rPr>
              <a:t>测定钢铁中硫含量的实验装置如下图所示</a:t>
            </a:r>
            <a:r>
              <a:rPr lang="en-US" altLang="zh-CN" sz="1600">
                <a:solidFill>
                  <a:schemeClr val="tx1"/>
                </a:solidFill>
                <a:uFillTx/>
                <a:latin typeface="Times New Roman" panose="02020603050405020304" charset="0"/>
                <a:ea typeface="宋体" pitchFamily="2" charset="-122"/>
              </a:rPr>
              <a:t>(</a:t>
            </a:r>
            <a:r>
              <a:rPr lang="zh-CN" altLang="en-US" sz="1600">
                <a:solidFill>
                  <a:schemeClr val="tx1"/>
                </a:solidFill>
                <a:uFillTx/>
                <a:latin typeface="Times New Roman" panose="02020603050405020304" charset="0"/>
                <a:ea typeface="宋体" pitchFamily="2" charset="-122"/>
              </a:rPr>
              <a:t>夹持装置略</a:t>
            </a:r>
            <a:r>
              <a:rPr lang="en-US" altLang="zh-CN" sz="1600">
                <a:solidFill>
                  <a:schemeClr val="tx1"/>
                </a:solidFill>
                <a:uFillTx/>
                <a:latin typeface="Times New Roman" panose="02020603050405020304" charset="0"/>
                <a:ea typeface="宋体" pitchFamily="2" charset="-122"/>
              </a:rPr>
              <a:t>)</a:t>
            </a:r>
            <a:r>
              <a:rPr lang="zh-CN" altLang="en-US" sz="1600">
                <a:solidFill>
                  <a:schemeClr val="tx1"/>
                </a:solidFill>
                <a:uFillTx/>
                <a:latin typeface="Times New Roman" panose="02020603050405020304" charset="0"/>
                <a:ea typeface="宋体" pitchFamily="2" charset="-122"/>
              </a:rPr>
              <a:t>。</a:t>
            </a:r>
            <a:endParaRPr lang="zh-CN" altLang="en-US" sz="1600">
              <a:solidFill>
                <a:schemeClr val="tx1"/>
              </a:solidFill>
              <a:uFillTx/>
              <a:latin typeface="Times New Roman" panose="02020603050405020304" charset="0"/>
              <a:ea typeface="宋体" pitchFamily="2" charset="-122"/>
            </a:endParaRPr>
          </a:p>
        </p:txBody>
      </p:sp>
      <p:pic>
        <p:nvPicPr>
          <p:cNvPr id="100003" name="图片 100003" descr="@@@aa1c6d01-e4ed-4ddd-ac10-7264eebecaa7"/>
          <p:cNvPicPr>
            <a:picLocks noChangeAspect="1"/>
          </p:cNvPicPr>
          <p:nvPr/>
        </p:nvPicPr>
        <p:blipFill>
          <a:blip r:embed="rId1"/>
          <a:stretch>
            <a:fillRect/>
          </a:stretch>
        </p:blipFill>
        <p:spPr>
          <a:xfrm>
            <a:off x="1035685" y="1089025"/>
            <a:ext cx="7264400" cy="2374900"/>
          </a:xfrm>
          <a:prstGeom prst="rect">
            <a:avLst/>
          </a:prstGeom>
        </p:spPr>
      </p:pic>
      <p:sp>
        <p:nvSpPr>
          <p:cNvPr id="4" name="文本框 3"/>
          <p:cNvSpPr txBox="1"/>
          <p:nvPr/>
        </p:nvSpPr>
        <p:spPr>
          <a:xfrm>
            <a:off x="781685" y="3325495"/>
            <a:ext cx="10506075" cy="2999740"/>
          </a:xfrm>
          <a:prstGeom prst="rect">
            <a:avLst/>
          </a:prstGeom>
        </p:spPr>
        <p:txBody>
          <a:bodyPr wrap="square">
            <a:spAutoFit/>
          </a:bodyPr>
          <a:lstStyle/>
          <a:p>
            <a:pPr marL="0" indent="0" algn="l" defTabSz="266700" fontAlgn="ctr">
              <a:lnSpc>
                <a:spcPct val="150000"/>
              </a:lnSpc>
              <a:spcBef>
                <a:spcPct val="0"/>
              </a:spcBef>
              <a:spcAft>
                <a:spcPct val="0"/>
              </a:spcAft>
            </a:pPr>
            <a:r>
              <a:rPr lang="zh-CN" altLang="en-US">
                <a:latin typeface="宋体" pitchFamily="2" charset="-122"/>
                <a:ea typeface="宋体" pitchFamily="2" charset="-122"/>
              </a:rPr>
              <a:t>实验过程如下：</a:t>
            </a:r>
            <a:endParaRPr lang="zh-CN" altLang="en-US">
              <a:latin typeface="宋体" pitchFamily="2" charset="-122"/>
              <a:ea typeface="宋体" pitchFamily="2" charset="-122"/>
            </a:endParaRPr>
          </a:p>
          <a:p>
            <a:pPr marL="0" indent="0" algn="l" defTabSz="266700" fontAlgn="ctr">
              <a:lnSpc>
                <a:spcPct val="150000"/>
              </a:lnSpc>
              <a:spcBef>
                <a:spcPct val="0"/>
              </a:spcBef>
              <a:spcAft>
                <a:spcPct val="0"/>
              </a:spcAft>
            </a:pPr>
            <a:r>
              <a:rPr lang="en-US" altLang="zh-CN">
                <a:latin typeface="Times New Roman" panose="02020603050405020304"/>
                <a:ea typeface="宋体" pitchFamily="2" charset="-122"/>
              </a:rPr>
              <a:t>①</a:t>
            </a:r>
            <a:r>
              <a:rPr lang="zh-CN" altLang="en-US">
                <a:latin typeface="宋体" pitchFamily="2" charset="-122"/>
                <a:ea typeface="宋体" pitchFamily="2" charset="-122"/>
              </a:rPr>
              <a:t>加样，将</a:t>
            </a:r>
            <a:r>
              <a:rPr lang="en-US" altLang="zh-CN">
                <a:latin typeface="Times New Roman" panose="02020603050405020304"/>
                <a:ea typeface="Times New Roman" panose="02020603050405020304"/>
              </a:rPr>
              <a:t>a mg</a:t>
            </a:r>
            <a:r>
              <a:rPr lang="zh-CN" altLang="en-US">
                <a:latin typeface="宋体" pitchFamily="2" charset="-122"/>
                <a:ea typeface="宋体" pitchFamily="2" charset="-122"/>
              </a:rPr>
              <a:t>样品加入管式炉内瓷舟中</a:t>
            </a:r>
            <a:r>
              <a:rPr lang="en-US" altLang="zh-CN">
                <a:latin typeface="Times New Roman" panose="02020603050405020304"/>
                <a:ea typeface="宋体" pitchFamily="2" charset="-122"/>
              </a:rPr>
              <a:t>(</a:t>
            </a:r>
            <a:r>
              <a:rPr lang="zh-CN" altLang="en-US">
                <a:latin typeface="宋体" pitchFamily="2" charset="-122"/>
                <a:ea typeface="宋体" pitchFamily="2" charset="-122"/>
              </a:rPr>
              <a:t>瓷舟两端带有气孔且有盖</a:t>
            </a:r>
            <a:r>
              <a:rPr lang="en-US" altLang="zh-CN">
                <a:latin typeface="Times New Roman" panose="02020603050405020304"/>
                <a:ea typeface="宋体" pitchFamily="2" charset="-122"/>
              </a:rPr>
              <a:t>)</a:t>
            </a:r>
            <a:r>
              <a:rPr lang="zh-CN" altLang="en-US">
                <a:latin typeface="宋体" pitchFamily="2" charset="-122"/>
                <a:ea typeface="宋体" pitchFamily="2" charset="-122"/>
              </a:rPr>
              <a:t>，聚四氟乙烯活塞滴定管</a:t>
            </a:r>
            <a:r>
              <a:rPr lang="en-US" altLang="zh-CN">
                <a:latin typeface="Times New Roman" panose="02020603050405020304"/>
                <a:ea typeface="宋体" pitchFamily="2" charset="-122"/>
              </a:rPr>
              <a:t>G</a:t>
            </a:r>
            <a:r>
              <a:rPr lang="zh-CN" altLang="en-US">
                <a:latin typeface="宋体" pitchFamily="2" charset="-122"/>
                <a:ea typeface="宋体" pitchFamily="2" charset="-122"/>
              </a:rPr>
              <a:t>内预装</a:t>
            </a:r>
            <a:r>
              <a:rPr lang="en-US" altLang="zh-CN">
                <a:latin typeface="Times New Roman" panose="02020603050405020304"/>
                <a:ea typeface="Times New Roman" panose="02020603050405020304"/>
              </a:rPr>
              <a:t>c(KIO</a:t>
            </a:r>
            <a:r>
              <a:rPr lang="en-US" altLang="zh-CN" baseline="-25000">
                <a:latin typeface="Times New Roman" panose="02020603050405020304"/>
                <a:ea typeface="Times New Roman" panose="02020603050405020304"/>
              </a:rPr>
              <a:t>3</a:t>
            </a:r>
            <a:r>
              <a:rPr lang="en-US" altLang="zh-CN">
                <a:latin typeface="Times New Roman" panose="02020603050405020304"/>
                <a:ea typeface="Times New Roman" panose="02020603050405020304"/>
              </a:rPr>
              <a:t>):c(KI)</a:t>
            </a:r>
            <a:r>
              <a:rPr lang="zh-CN" altLang="en-US">
                <a:latin typeface="宋体" pitchFamily="2" charset="-122"/>
                <a:ea typeface="宋体" pitchFamily="2" charset="-122"/>
              </a:rPr>
              <a:t>略小于</a:t>
            </a:r>
            <a:r>
              <a:rPr lang="en-US" altLang="zh-CN">
                <a:latin typeface="Times New Roman" panose="02020603050405020304"/>
                <a:ea typeface="Times New Roman" panose="02020603050405020304"/>
              </a:rPr>
              <a:t>1:5</a:t>
            </a:r>
            <a:r>
              <a:rPr lang="zh-CN" altLang="en-US">
                <a:latin typeface="宋体" pitchFamily="2" charset="-122"/>
                <a:ea typeface="宋体" pitchFamily="2" charset="-122"/>
              </a:rPr>
              <a:t>的</a:t>
            </a:r>
            <a:r>
              <a:rPr lang="en-US" altLang="zh-CN">
                <a:latin typeface="Times New Roman" panose="02020603050405020304"/>
                <a:ea typeface="Times New Roman" panose="02020603050405020304"/>
              </a:rPr>
              <a:t>KIO</a:t>
            </a:r>
            <a:r>
              <a:rPr lang="en-US" altLang="zh-CN" baseline="-25000">
                <a:latin typeface="Times New Roman" panose="02020603050405020304"/>
                <a:ea typeface="Times New Roman" panose="02020603050405020304"/>
              </a:rPr>
              <a:t>3</a:t>
            </a:r>
            <a:r>
              <a:rPr lang="zh-CN" altLang="en-US">
                <a:latin typeface="宋体" pitchFamily="2" charset="-122"/>
                <a:ea typeface="宋体" pitchFamily="2" charset="-122"/>
              </a:rPr>
              <a:t>碱性标准溶液，吸收管</a:t>
            </a:r>
            <a:r>
              <a:rPr lang="en-US" altLang="zh-CN">
                <a:latin typeface="Times New Roman" panose="02020603050405020304"/>
                <a:ea typeface="宋体" pitchFamily="2" charset="-122"/>
              </a:rPr>
              <a:t>F</a:t>
            </a:r>
            <a:r>
              <a:rPr lang="zh-CN" altLang="en-US">
                <a:latin typeface="宋体" pitchFamily="2" charset="-122"/>
                <a:ea typeface="宋体" pitchFamily="2" charset="-122"/>
              </a:rPr>
              <a:t>内盛有盐酸酸化的淀粉水溶液。向</a:t>
            </a:r>
            <a:r>
              <a:rPr lang="en-US" altLang="zh-CN">
                <a:latin typeface="Times New Roman" panose="02020603050405020304"/>
                <a:ea typeface="宋体" pitchFamily="2" charset="-122"/>
              </a:rPr>
              <a:t>F</a:t>
            </a:r>
            <a:r>
              <a:rPr lang="zh-CN" altLang="en-US">
                <a:latin typeface="宋体" pitchFamily="2" charset="-122"/>
                <a:ea typeface="宋体" pitchFamily="2" charset="-122"/>
              </a:rPr>
              <a:t>内滴入适量</a:t>
            </a:r>
            <a:r>
              <a:rPr lang="en-US" altLang="zh-CN">
                <a:latin typeface="Times New Roman" panose="02020603050405020304"/>
                <a:ea typeface="Times New Roman" panose="02020603050405020304"/>
              </a:rPr>
              <a:t>KIO</a:t>
            </a:r>
            <a:r>
              <a:rPr lang="en-US" altLang="zh-CN" baseline="-25000">
                <a:latin typeface="Times New Roman" panose="02020603050405020304"/>
                <a:ea typeface="Times New Roman" panose="02020603050405020304"/>
              </a:rPr>
              <a:t>3</a:t>
            </a:r>
            <a:r>
              <a:rPr lang="zh-CN" altLang="en-US">
                <a:latin typeface="宋体" pitchFamily="2" charset="-122"/>
                <a:ea typeface="宋体" pitchFamily="2" charset="-122"/>
              </a:rPr>
              <a:t>碱性标准溶液，发生反应：</a:t>
            </a:r>
            <a:r>
              <a:rPr lang="en-US" altLang="zh-CN">
                <a:latin typeface="Times New Roman" panose="02020603050405020304"/>
                <a:ea typeface="Times New Roman" panose="02020603050405020304"/>
              </a:rPr>
              <a:t>KIO</a:t>
            </a:r>
            <a:r>
              <a:rPr lang="en-US" altLang="zh-CN" baseline="-25000">
                <a:latin typeface="Times New Roman" panose="02020603050405020304"/>
                <a:ea typeface="Times New Roman" panose="02020603050405020304"/>
              </a:rPr>
              <a:t>3</a:t>
            </a:r>
            <a:r>
              <a:rPr lang="en-US" altLang="zh-CN">
                <a:latin typeface="Times New Roman" panose="02020603050405020304"/>
                <a:ea typeface="Times New Roman" panose="02020603050405020304"/>
              </a:rPr>
              <a:t>+5KI+6HCl=3I</a:t>
            </a:r>
            <a:r>
              <a:rPr lang="en-US" altLang="zh-CN" baseline="-25000">
                <a:latin typeface="Times New Roman" panose="02020603050405020304"/>
                <a:ea typeface="Times New Roman" panose="02020603050405020304"/>
              </a:rPr>
              <a:t>2</a:t>
            </a:r>
            <a:r>
              <a:rPr lang="en-US" altLang="zh-CN">
                <a:latin typeface="Times New Roman" panose="02020603050405020304"/>
                <a:ea typeface="Times New Roman" panose="02020603050405020304"/>
              </a:rPr>
              <a:t>+6KCl+3H</a:t>
            </a:r>
            <a:r>
              <a:rPr lang="en-US" altLang="zh-CN" baseline="-25000">
                <a:latin typeface="Times New Roman" panose="02020603050405020304"/>
                <a:ea typeface="Times New Roman" panose="02020603050405020304"/>
              </a:rPr>
              <a:t>2</a:t>
            </a:r>
            <a:r>
              <a:rPr lang="en-US" altLang="zh-CN">
                <a:latin typeface="Times New Roman" panose="02020603050405020304"/>
                <a:ea typeface="Times New Roman" panose="02020603050405020304"/>
              </a:rPr>
              <a:t>O</a:t>
            </a:r>
            <a:r>
              <a:rPr lang="zh-CN" altLang="en-US">
                <a:latin typeface="宋体" pitchFamily="2" charset="-122"/>
                <a:ea typeface="宋体" pitchFamily="2" charset="-122"/>
              </a:rPr>
              <a:t>，使溶液显浅蓝色。</a:t>
            </a:r>
            <a:endParaRPr lang="zh-CN" altLang="en-US">
              <a:latin typeface="宋体" pitchFamily="2" charset="-122"/>
              <a:ea typeface="宋体" pitchFamily="2" charset="-122"/>
            </a:endParaRPr>
          </a:p>
          <a:p>
            <a:pPr marL="0" indent="0" algn="l" defTabSz="266700" fontAlgn="ctr">
              <a:lnSpc>
                <a:spcPct val="150000"/>
              </a:lnSpc>
              <a:spcBef>
                <a:spcPct val="0"/>
              </a:spcBef>
              <a:spcAft>
                <a:spcPct val="0"/>
              </a:spcAft>
            </a:pPr>
            <a:r>
              <a:rPr lang="en-US" altLang="zh-CN">
                <a:latin typeface="Times New Roman" panose="02020603050405020304"/>
                <a:ea typeface="宋体" pitchFamily="2" charset="-122"/>
              </a:rPr>
              <a:t>②</a:t>
            </a:r>
            <a:r>
              <a:rPr lang="zh-CN" altLang="en-US">
                <a:latin typeface="宋体" pitchFamily="2" charset="-122"/>
                <a:ea typeface="宋体" pitchFamily="2" charset="-122"/>
              </a:rPr>
              <a:t>燃烧：按一定流速通入</a:t>
            </a:r>
            <a:r>
              <a:rPr lang="en-US" altLang="zh-CN">
                <a:latin typeface="Times New Roman" panose="02020603050405020304"/>
                <a:ea typeface="Times New Roman" panose="02020603050405020304"/>
              </a:rPr>
              <a:t>O</a:t>
            </a:r>
            <a:r>
              <a:rPr lang="en-US" altLang="zh-CN" baseline="-25000">
                <a:latin typeface="Times New Roman" panose="02020603050405020304"/>
                <a:ea typeface="Times New Roman" panose="02020603050405020304"/>
              </a:rPr>
              <a:t>2</a:t>
            </a:r>
            <a:r>
              <a:rPr lang="zh-CN" altLang="en-US">
                <a:latin typeface="宋体" pitchFamily="2" charset="-122"/>
                <a:ea typeface="宋体" pitchFamily="2" charset="-122"/>
              </a:rPr>
              <a:t>，一段时间后，加热并使样品燃烧。</a:t>
            </a:r>
            <a:endParaRPr lang="zh-CN" altLang="en-US">
              <a:latin typeface="宋体" pitchFamily="2" charset="-122"/>
              <a:ea typeface="宋体" pitchFamily="2" charset="-122"/>
            </a:endParaRPr>
          </a:p>
          <a:p>
            <a:pPr marL="0" indent="0" algn="l" defTabSz="266700" fontAlgn="ctr">
              <a:lnSpc>
                <a:spcPct val="150000"/>
              </a:lnSpc>
              <a:spcBef>
                <a:spcPct val="0"/>
              </a:spcBef>
              <a:spcAft>
                <a:spcPct val="0"/>
              </a:spcAft>
            </a:pPr>
            <a:r>
              <a:rPr lang="en-US" altLang="zh-CN">
                <a:latin typeface="Times New Roman" panose="02020603050405020304"/>
                <a:ea typeface="宋体" pitchFamily="2" charset="-122"/>
              </a:rPr>
              <a:t>③</a:t>
            </a:r>
            <a:r>
              <a:rPr lang="zh-CN" altLang="en-US">
                <a:latin typeface="宋体" pitchFamily="2" charset="-122"/>
                <a:ea typeface="宋体" pitchFamily="2" charset="-122"/>
              </a:rPr>
              <a:t>滴定：当</a:t>
            </a:r>
            <a:r>
              <a:rPr lang="en-US" altLang="zh-CN">
                <a:latin typeface="Times New Roman" panose="02020603050405020304"/>
                <a:ea typeface="宋体" pitchFamily="2" charset="-122"/>
              </a:rPr>
              <a:t>F</a:t>
            </a:r>
            <a:r>
              <a:rPr lang="zh-CN" altLang="en-US">
                <a:latin typeface="宋体" pitchFamily="2" charset="-122"/>
                <a:ea typeface="宋体" pitchFamily="2" charset="-122"/>
              </a:rPr>
              <a:t>内溶液浅蓝色消退时</a:t>
            </a:r>
            <a:r>
              <a:rPr lang="en-US" altLang="zh-CN">
                <a:latin typeface="Times New Roman" panose="02020603050405020304"/>
                <a:ea typeface="宋体" pitchFamily="2" charset="-122"/>
              </a:rPr>
              <a:t>(</a:t>
            </a:r>
            <a:r>
              <a:rPr lang="zh-CN" altLang="en-US">
                <a:latin typeface="宋体" pitchFamily="2" charset="-122"/>
                <a:ea typeface="宋体" pitchFamily="2" charset="-122"/>
              </a:rPr>
              <a:t>发生反应：</a:t>
            </a:r>
            <a:r>
              <a:rPr lang="en-US" altLang="zh-CN">
                <a:latin typeface="Times New Roman" panose="02020603050405020304"/>
                <a:ea typeface="Times New Roman" panose="02020603050405020304"/>
              </a:rPr>
              <a:t>SO</a:t>
            </a:r>
            <a:r>
              <a:rPr lang="en-US" altLang="zh-CN" baseline="-25000">
                <a:latin typeface="Times New Roman" panose="02020603050405020304"/>
                <a:ea typeface="Times New Roman" panose="02020603050405020304"/>
              </a:rPr>
              <a:t>2</a:t>
            </a:r>
            <a:r>
              <a:rPr lang="en-US" altLang="zh-CN">
                <a:latin typeface="Times New Roman" panose="02020603050405020304"/>
                <a:ea typeface="Times New Roman" panose="02020603050405020304"/>
              </a:rPr>
              <a:t>+I</a:t>
            </a:r>
            <a:r>
              <a:rPr lang="en-US" altLang="zh-CN" baseline="-25000">
                <a:latin typeface="Times New Roman" panose="02020603050405020304"/>
                <a:ea typeface="Times New Roman" panose="02020603050405020304"/>
              </a:rPr>
              <a:t>2</a:t>
            </a:r>
            <a:r>
              <a:rPr lang="en-US" altLang="zh-CN">
                <a:latin typeface="Times New Roman" panose="02020603050405020304"/>
                <a:ea typeface="Times New Roman" panose="02020603050405020304"/>
              </a:rPr>
              <a:t>+2H</a:t>
            </a:r>
            <a:r>
              <a:rPr lang="en-US" altLang="zh-CN" baseline="-25000">
                <a:latin typeface="Times New Roman" panose="02020603050405020304"/>
                <a:ea typeface="Times New Roman" panose="02020603050405020304"/>
              </a:rPr>
              <a:t>2</a:t>
            </a:r>
            <a:r>
              <a:rPr lang="en-US" altLang="zh-CN">
                <a:latin typeface="Times New Roman" panose="02020603050405020304"/>
                <a:ea typeface="Times New Roman" panose="02020603050405020304"/>
              </a:rPr>
              <a:t>O=H</a:t>
            </a:r>
            <a:r>
              <a:rPr lang="en-US" altLang="zh-CN" baseline="-25000">
                <a:latin typeface="Times New Roman" panose="02020603050405020304"/>
                <a:ea typeface="Times New Roman" panose="02020603050405020304"/>
              </a:rPr>
              <a:t>2</a:t>
            </a:r>
            <a:r>
              <a:rPr lang="en-US" altLang="zh-CN">
                <a:latin typeface="Times New Roman" panose="02020603050405020304"/>
                <a:ea typeface="Times New Roman" panose="02020603050405020304"/>
              </a:rPr>
              <a:t>SO</a:t>
            </a:r>
            <a:r>
              <a:rPr lang="en-US" altLang="zh-CN" baseline="-25000">
                <a:latin typeface="Times New Roman" panose="02020603050405020304"/>
                <a:ea typeface="Times New Roman" panose="02020603050405020304"/>
              </a:rPr>
              <a:t>4</a:t>
            </a:r>
            <a:r>
              <a:rPr lang="en-US" altLang="zh-CN">
                <a:latin typeface="Times New Roman" panose="02020603050405020304"/>
                <a:ea typeface="Times New Roman" panose="02020603050405020304"/>
              </a:rPr>
              <a:t>+2HI</a:t>
            </a:r>
            <a:r>
              <a:rPr lang="en-US" altLang="zh-CN">
                <a:latin typeface="Times New Roman" panose="02020603050405020304"/>
                <a:ea typeface="宋体" pitchFamily="2" charset="-122"/>
              </a:rPr>
              <a:t>)</a:t>
            </a:r>
            <a:r>
              <a:rPr lang="zh-CN" altLang="en-US">
                <a:latin typeface="宋体" pitchFamily="2" charset="-122"/>
                <a:ea typeface="宋体" pitchFamily="2" charset="-122"/>
              </a:rPr>
              <a:t>，立即用</a:t>
            </a:r>
            <a:r>
              <a:rPr lang="en-US" altLang="zh-CN">
                <a:latin typeface="Times New Roman" panose="02020603050405020304"/>
                <a:ea typeface="Times New Roman" panose="02020603050405020304"/>
              </a:rPr>
              <a:t>KIO</a:t>
            </a:r>
            <a:r>
              <a:rPr lang="en-US" altLang="zh-CN" baseline="-25000">
                <a:latin typeface="Times New Roman" panose="02020603050405020304"/>
                <a:ea typeface="Times New Roman" panose="02020603050405020304"/>
              </a:rPr>
              <a:t>3</a:t>
            </a:r>
            <a:r>
              <a:rPr lang="zh-CN" altLang="en-US">
                <a:latin typeface="宋体" pitchFamily="2" charset="-122"/>
                <a:ea typeface="宋体" pitchFamily="2" charset="-122"/>
              </a:rPr>
              <a:t>碱性标准溶液滴定至浅蓝色复现。随</a:t>
            </a:r>
            <a:r>
              <a:rPr lang="en-US" altLang="zh-CN">
                <a:latin typeface="Times New Roman" panose="02020603050405020304"/>
                <a:ea typeface="Times New Roman" panose="02020603050405020304"/>
              </a:rPr>
              <a:t>SO</a:t>
            </a:r>
            <a:r>
              <a:rPr lang="en-US" altLang="zh-CN" baseline="-25000">
                <a:latin typeface="Times New Roman" panose="02020603050405020304"/>
                <a:ea typeface="Times New Roman" panose="02020603050405020304"/>
              </a:rPr>
              <a:t>2</a:t>
            </a:r>
            <a:r>
              <a:rPr lang="zh-CN" altLang="en-US">
                <a:latin typeface="宋体" pitchFamily="2" charset="-122"/>
                <a:ea typeface="宋体" pitchFamily="2" charset="-122"/>
              </a:rPr>
              <a:t>不断进入</a:t>
            </a:r>
            <a:r>
              <a:rPr lang="en-US" altLang="zh-CN">
                <a:latin typeface="Times New Roman" panose="02020603050405020304"/>
                <a:ea typeface="宋体" pitchFamily="2" charset="-122"/>
              </a:rPr>
              <a:t>F</a:t>
            </a:r>
            <a:r>
              <a:rPr lang="zh-CN" altLang="en-US">
                <a:latin typeface="宋体" pitchFamily="2" charset="-122"/>
                <a:ea typeface="宋体" pitchFamily="2" charset="-122"/>
              </a:rPr>
              <a:t>，滴定过程中溶液颜色</a:t>
            </a:r>
            <a:r>
              <a:rPr lang="zh-CN" altLang="en-US">
                <a:latin typeface="Times New Roman" panose="02020603050405020304"/>
                <a:ea typeface="宋体" pitchFamily="2" charset="-122"/>
              </a:rPr>
              <a:t>“</a:t>
            </a:r>
            <a:r>
              <a:rPr lang="zh-CN" altLang="en-US">
                <a:latin typeface="宋体" pitchFamily="2" charset="-122"/>
                <a:ea typeface="宋体" pitchFamily="2" charset="-122"/>
              </a:rPr>
              <a:t>消退</a:t>
            </a:r>
            <a:r>
              <a:rPr lang="en-US" altLang="zh-CN">
                <a:latin typeface="Times New Roman" panose="02020603050405020304"/>
                <a:ea typeface="宋体" pitchFamily="2" charset="-122"/>
              </a:rPr>
              <a:t>-</a:t>
            </a:r>
            <a:r>
              <a:rPr lang="zh-CN" altLang="en-US">
                <a:latin typeface="宋体" pitchFamily="2" charset="-122"/>
                <a:ea typeface="宋体" pitchFamily="2" charset="-122"/>
              </a:rPr>
              <a:t>变蓝</a:t>
            </a:r>
            <a:r>
              <a:rPr lang="zh-CN" altLang="en-US">
                <a:latin typeface="Times New Roman" panose="02020603050405020304"/>
                <a:ea typeface="宋体" pitchFamily="2" charset="-122"/>
              </a:rPr>
              <a:t>”</a:t>
            </a:r>
            <a:r>
              <a:rPr lang="zh-CN" altLang="en-US">
                <a:latin typeface="宋体" pitchFamily="2" charset="-122"/>
                <a:ea typeface="宋体" pitchFamily="2" charset="-122"/>
              </a:rPr>
              <a:t>不断变换，直至终点。</a:t>
            </a:r>
            <a:endParaRPr lang="zh-CN" altLang="en-US">
              <a:latin typeface="宋体" pitchFamily="2" charset="-122"/>
              <a:ea typeface="宋体" pitchFamily="2" charset="-122"/>
            </a:endParaRPr>
          </a:p>
        </p:txBody>
      </p:sp>
      <p:sp>
        <p:nvSpPr>
          <p:cNvPr id="8" name="文本框 7"/>
          <p:cNvSpPr txBox="1"/>
          <p:nvPr/>
        </p:nvSpPr>
        <p:spPr>
          <a:xfrm>
            <a:off x="8890000" y="1849120"/>
            <a:ext cx="3127375" cy="1476375"/>
          </a:xfrm>
          <a:prstGeom prst="rect">
            <a:avLst/>
          </a:prstGeom>
        </p:spPr>
        <p:txBody>
          <a:bodyPr wrap="square">
            <a:spAutoFit/>
          </a:bodyPr>
          <a:lstStyle/>
          <a:p>
            <a:pPr marL="0" indent="0" algn="just" defTabSz="266700">
              <a:lnSpc>
                <a:spcPct val="150000"/>
              </a:lnSpc>
              <a:spcBef>
                <a:spcPct val="0"/>
              </a:spcBef>
              <a:spcAft>
                <a:spcPct val="0"/>
              </a:spcAft>
            </a:pPr>
            <a:r>
              <a:rPr lang="zh-CN" altLang="en-US" sz="2000">
                <a:latin typeface="宋体" pitchFamily="2" charset="-122"/>
                <a:ea typeface="宋体" pitchFamily="2" charset="-122"/>
              </a:rPr>
              <a:t>若装置</a:t>
            </a:r>
            <a:r>
              <a:rPr lang="en-US" altLang="zh-CN" sz="2000">
                <a:latin typeface="Times New Roman" panose="02020603050405020304"/>
                <a:ea typeface="宋体" pitchFamily="2" charset="-122"/>
              </a:rPr>
              <a:t>E</a:t>
            </a:r>
            <a:r>
              <a:rPr lang="zh-CN" altLang="en-US" sz="2000">
                <a:latin typeface="宋体" pitchFamily="2" charset="-122"/>
                <a:ea typeface="宋体" pitchFamily="2" charset="-122"/>
              </a:rPr>
              <a:t>冷却气体不充分，可能导致测定结果偏大，原因是</a:t>
            </a:r>
            <a:r>
              <a:rPr lang="en-US" altLang="zh-CN" sz="2000" u="sng">
                <a:latin typeface="Times New Roman" panose="02020603050405020304"/>
                <a:ea typeface="Times New Roman" panose="02020603050405020304"/>
              </a:rPr>
              <a:t>                           </a:t>
            </a:r>
            <a:r>
              <a:rPr lang="zh-CN" altLang="en-US" sz="2000">
                <a:latin typeface="宋体" pitchFamily="2" charset="-122"/>
                <a:ea typeface="宋体" pitchFamily="2" charset="-122"/>
              </a:rPr>
              <a:t>。</a:t>
            </a:r>
            <a:endParaRPr lang="zh-CN" altLang="en-US" sz="2000">
              <a:latin typeface="宋体" pitchFamily="2" charset="-122"/>
              <a:ea typeface="宋体" pitchFamily="2" charset="-122"/>
            </a:endParaRPr>
          </a:p>
        </p:txBody>
      </p:sp>
    </p:spTree>
    <p:custDataLst>
      <p:tags r:id="rId2"/>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695960" y="360000"/>
            <a:ext cx="10800000" cy="720000"/>
          </a:xfrm>
        </p:spPr>
        <p:txBody>
          <a:bodyPr anchor="ctr" anchorCtr="0"/>
          <a:lstStyle/>
          <a:p>
            <a:r>
              <a:rPr lang="en-US" altLang="zh-CN">
                <a:sym typeface="+mn-ea"/>
              </a:rPr>
              <a:t>3.4</a:t>
            </a:r>
            <a:r>
              <a:rPr lang="zh-CN" altLang="en-US">
                <a:sym typeface="+mn-ea"/>
              </a:rPr>
              <a:t>工业流程、实验综合</a:t>
            </a:r>
            <a:r>
              <a:rPr lang="en-US" altLang="zh-CN">
                <a:sym typeface="+mn-ea"/>
              </a:rPr>
              <a:t>-</a:t>
            </a:r>
            <a:r>
              <a:rPr lang="zh-CN" altLang="en-US">
                <a:sym typeface="+mn-ea"/>
              </a:rPr>
              <a:t>原因类</a:t>
            </a:r>
            <a:endParaRPr lang="zh-CN" altLang="en-US">
              <a:sym typeface="+mn-ea"/>
            </a:endParaRPr>
          </a:p>
        </p:txBody>
      </p:sp>
      <p:sp>
        <p:nvSpPr>
          <p:cNvPr id="4" name="文本框 3"/>
          <p:cNvSpPr txBox="1"/>
          <p:nvPr/>
        </p:nvSpPr>
        <p:spPr>
          <a:xfrm>
            <a:off x="695960" y="1296035"/>
            <a:ext cx="1416685" cy="475216"/>
          </a:xfrm>
          <a:prstGeom prst="roundRect">
            <a:avLst/>
          </a:prstGeom>
          <a:solidFill>
            <a:srgbClr val="7030A0"/>
          </a:solidFill>
        </p:spPr>
        <p:txBody>
          <a:bodyPr wrap="square" rtlCol="0" anchor="t">
            <a:spAutoFit/>
          </a:bodyPr>
          <a:lstStyle/>
          <a:p>
            <a:pPr algn="ctr"/>
            <a:r>
              <a:rPr lang="zh-CN" altLang="en-US" sz="2000" b="1">
                <a:solidFill>
                  <a:schemeClr val="bg1"/>
                </a:solidFill>
                <a:latin typeface="宋体" pitchFamily="2" charset="-122"/>
                <a:ea typeface="宋体" pitchFamily="2" charset="-122"/>
                <a:sym typeface="+mn-ea"/>
              </a:rPr>
              <a:t>问题内容</a:t>
            </a:r>
            <a:endParaRPr lang="zh-CN" altLang="en-US" sz="2000" b="1">
              <a:solidFill>
                <a:schemeClr val="bg1"/>
              </a:solidFill>
              <a:latin typeface="宋体" pitchFamily="2" charset="-122"/>
              <a:ea typeface="宋体" pitchFamily="2" charset="-122"/>
              <a:sym typeface="+mn-ea"/>
            </a:endParaRPr>
          </a:p>
        </p:txBody>
      </p:sp>
      <p:sp>
        <p:nvSpPr>
          <p:cNvPr id="5" name="文本框 4"/>
          <p:cNvSpPr txBox="1"/>
          <p:nvPr/>
        </p:nvSpPr>
        <p:spPr>
          <a:xfrm>
            <a:off x="2488565" y="1252220"/>
            <a:ext cx="7831455" cy="568960"/>
          </a:xfrm>
          <a:prstGeom prst="rect">
            <a:avLst/>
          </a:prstGeom>
          <a:noFill/>
        </p:spPr>
        <p:txBody>
          <a:bodyPr wrap="square" rtlCol="0" anchor="ctr" anchorCtr="0">
            <a:noAutofit/>
          </a:bodyPr>
          <a:lstStyle/>
          <a:p>
            <a:pPr marL="0" indent="0" algn="just" defTabSz="266700">
              <a:lnSpc>
                <a:spcPct val="150000"/>
              </a:lnSpc>
              <a:spcBef>
                <a:spcPct val="0"/>
              </a:spcBef>
              <a:spcAft>
                <a:spcPct val="0"/>
              </a:spcAft>
            </a:pPr>
            <a:r>
              <a:rPr lang="zh-CN" altLang="en-US" sz="2000">
                <a:latin typeface="宋体" pitchFamily="2" charset="-122"/>
                <a:ea typeface="宋体" pitchFamily="2" charset="-122"/>
                <a:sym typeface="+mn-ea"/>
              </a:rPr>
              <a:t>若装置</a:t>
            </a:r>
            <a:r>
              <a:rPr lang="en-US" altLang="zh-CN" sz="2000">
                <a:latin typeface="Times New Roman" panose="02020603050405020304"/>
                <a:ea typeface="宋体" pitchFamily="2" charset="-122"/>
                <a:sym typeface="+mn-ea"/>
              </a:rPr>
              <a:t>E</a:t>
            </a:r>
            <a:r>
              <a:rPr lang="zh-CN" altLang="en-US" sz="2000">
                <a:latin typeface="宋体" pitchFamily="2" charset="-122"/>
                <a:ea typeface="宋体" pitchFamily="2" charset="-122"/>
                <a:sym typeface="+mn-ea"/>
              </a:rPr>
              <a:t>冷却气体不充分，可能导致测定结果偏大，原因是</a:t>
            </a:r>
            <a:r>
              <a:rPr lang="en-US" altLang="zh-CN" sz="2000" u="sng">
                <a:latin typeface="Times New Roman" panose="02020603050405020304"/>
                <a:ea typeface="Times New Roman" panose="02020603050405020304"/>
                <a:sym typeface="+mn-ea"/>
              </a:rPr>
              <a:t>       </a:t>
            </a:r>
            <a:r>
              <a:rPr lang="zh-CN" altLang="en-US" sz="2000">
                <a:latin typeface="宋体" pitchFamily="2" charset="-122"/>
                <a:ea typeface="宋体" pitchFamily="2" charset="-122"/>
                <a:sym typeface="+mn-ea"/>
              </a:rPr>
              <a:t>；</a:t>
            </a:r>
            <a:endParaRPr lang="zh-CN" altLang="en-US" sz="2000">
              <a:solidFill>
                <a:schemeClr val="tx1"/>
              </a:solidFill>
              <a:uFillTx/>
              <a:latin typeface="Times New Roman" panose="02020603050405020304" charset="0"/>
              <a:ea typeface="宋体" pitchFamily="2" charset="-122"/>
            </a:endParaRPr>
          </a:p>
        </p:txBody>
      </p:sp>
      <p:sp>
        <p:nvSpPr>
          <p:cNvPr id="6" name="文本框 5"/>
          <p:cNvSpPr txBox="1"/>
          <p:nvPr/>
        </p:nvSpPr>
        <p:spPr>
          <a:xfrm>
            <a:off x="695960" y="3761105"/>
            <a:ext cx="1405890" cy="1022350"/>
          </a:xfrm>
          <a:prstGeom prst="roundRect">
            <a:avLst/>
          </a:prstGeom>
          <a:solidFill>
            <a:srgbClr val="7030A0"/>
          </a:solidFill>
        </p:spPr>
        <p:txBody>
          <a:bodyPr wrap="square" rtlCol="0" anchor="ctr" anchorCtr="0">
            <a:noAutofit/>
          </a:bodyPr>
          <a:lstStyle/>
          <a:p>
            <a:pPr lvl="0" algn="ctr">
              <a:buClrTx/>
              <a:buSzTx/>
              <a:buFontTx/>
            </a:pPr>
            <a:r>
              <a:rPr lang="zh-CN" altLang="en-US" sz="2000" b="1">
                <a:solidFill>
                  <a:schemeClr val="bg1"/>
                </a:solidFill>
                <a:latin typeface="宋体" pitchFamily="2" charset="-122"/>
                <a:ea typeface="宋体" pitchFamily="2" charset="-122"/>
                <a:sym typeface="+mn-ea"/>
              </a:rPr>
              <a:t>匹配可能原因或知识点</a:t>
            </a:r>
            <a:endParaRPr lang="zh-CN" altLang="en-US" sz="2000" b="1">
              <a:solidFill>
                <a:schemeClr val="bg1"/>
              </a:solidFill>
              <a:latin typeface="宋体" pitchFamily="2" charset="-122"/>
              <a:ea typeface="宋体" pitchFamily="2" charset="-122"/>
              <a:sym typeface="+mn-ea"/>
            </a:endParaRPr>
          </a:p>
        </p:txBody>
      </p:sp>
      <p:sp>
        <p:nvSpPr>
          <p:cNvPr id="11" name="文本框 10"/>
          <p:cNvSpPr txBox="1"/>
          <p:nvPr/>
        </p:nvSpPr>
        <p:spPr>
          <a:xfrm>
            <a:off x="706755" y="5281295"/>
            <a:ext cx="1417320" cy="443226"/>
          </a:xfrm>
          <a:prstGeom prst="roundRect">
            <a:avLst/>
          </a:prstGeom>
          <a:solidFill>
            <a:srgbClr val="7030A0"/>
          </a:solidFill>
        </p:spPr>
        <p:txBody>
          <a:bodyPr wrap="square" rtlCol="0" anchor="t">
            <a:spAutoFit/>
          </a:bodyPr>
          <a:lstStyle/>
          <a:p>
            <a:pPr lvl="0" algn="ctr">
              <a:buClrTx/>
              <a:buSzTx/>
              <a:buFontTx/>
            </a:pPr>
            <a:r>
              <a:rPr lang="zh-CN" altLang="en-US" sz="2000" b="1">
                <a:solidFill>
                  <a:schemeClr val="bg1"/>
                </a:solidFill>
                <a:latin typeface="宋体" pitchFamily="2" charset="-122"/>
                <a:ea typeface="宋体" pitchFamily="2" charset="-122"/>
                <a:sym typeface="+mn-ea"/>
              </a:rPr>
              <a:t>获取答案</a:t>
            </a:r>
            <a:endParaRPr lang="zh-CN" altLang="en-US" sz="2000" b="1">
              <a:solidFill>
                <a:schemeClr val="bg1"/>
              </a:solidFill>
              <a:latin typeface="宋体" pitchFamily="2" charset="-122"/>
              <a:ea typeface="宋体" pitchFamily="2" charset="-122"/>
              <a:sym typeface="+mn-ea"/>
            </a:endParaRPr>
          </a:p>
        </p:txBody>
      </p:sp>
      <p:sp>
        <p:nvSpPr>
          <p:cNvPr id="12" name="文本框 11"/>
          <p:cNvSpPr txBox="1"/>
          <p:nvPr/>
        </p:nvSpPr>
        <p:spPr>
          <a:xfrm>
            <a:off x="2488565" y="5151120"/>
            <a:ext cx="8897620" cy="703580"/>
          </a:xfrm>
          <a:prstGeom prst="rect">
            <a:avLst/>
          </a:prstGeom>
          <a:noFill/>
        </p:spPr>
        <p:txBody>
          <a:bodyPr wrap="square" rtlCol="0" anchor="ctr" anchorCtr="0">
            <a:noAutofit/>
          </a:bodyPr>
          <a:lstStyle/>
          <a:p>
            <a:pPr lvl="0" algn="l">
              <a:lnSpc>
                <a:spcPct val="150000"/>
              </a:lnSpc>
              <a:buClrTx/>
              <a:buSzTx/>
              <a:buFontTx/>
            </a:pPr>
            <a:r>
              <a:rPr lang="zh-CN" altLang="en-US">
                <a:uFillTx/>
                <a:latin typeface="Times New Roman" panose="02020603050405020304" charset="0"/>
                <a:ea typeface="宋体" pitchFamily="2" charset="-122"/>
                <a:sym typeface="+mn-ea"/>
              </a:rPr>
              <a:t>通入</a:t>
            </a:r>
            <a:r>
              <a:rPr lang="en-US" altLang="zh-CN">
                <a:uFillTx/>
                <a:latin typeface="Times New Roman" panose="02020603050405020304" charset="0"/>
                <a:ea typeface="宋体" pitchFamily="2" charset="-122"/>
                <a:sym typeface="+mn-ea"/>
              </a:rPr>
              <a:t>F</a:t>
            </a:r>
            <a:r>
              <a:rPr lang="zh-CN" altLang="en-US">
                <a:uFillTx/>
                <a:latin typeface="Times New Roman" panose="02020603050405020304" charset="0"/>
                <a:ea typeface="宋体" pitchFamily="2" charset="-122"/>
                <a:sym typeface="+mn-ea"/>
              </a:rPr>
              <a:t>的气体温度过高，导致部分</a:t>
            </a:r>
            <a:r>
              <a:rPr lang="en-US" altLang="zh-CN">
                <a:latin typeface="Times New Roman" panose="02020603050405020304"/>
                <a:ea typeface="宋体" pitchFamily="2" charset="-122"/>
                <a:sym typeface="+mn-ea"/>
              </a:rPr>
              <a:t>I</a:t>
            </a:r>
            <a:r>
              <a:rPr lang="en-US" altLang="zh-CN" baseline="-25000">
                <a:latin typeface="Times New Roman" panose="02020603050405020304"/>
                <a:ea typeface="宋体" pitchFamily="2" charset="-122"/>
                <a:sym typeface="+mn-ea"/>
              </a:rPr>
              <a:t>2</a:t>
            </a:r>
            <a:r>
              <a:rPr lang="zh-CN" altLang="en-US">
                <a:uFillTx/>
                <a:latin typeface="Times New Roman" panose="02020603050405020304" charset="0"/>
                <a:ea typeface="宋体" pitchFamily="2" charset="-122"/>
                <a:sym typeface="+mn-ea"/>
              </a:rPr>
              <a:t>升华，从而消耗更多的碱性</a:t>
            </a:r>
            <a:r>
              <a:rPr lang="en-US" altLang="zh-CN">
                <a:latin typeface="Times New Roman" panose="02020603050405020304"/>
                <a:ea typeface="Times New Roman" panose="02020603050405020304"/>
                <a:sym typeface="+mn-ea"/>
              </a:rPr>
              <a:t>KIO</a:t>
            </a:r>
            <a:r>
              <a:rPr lang="en-US" altLang="zh-CN" baseline="-25000">
                <a:latin typeface="Times New Roman" panose="02020603050405020304"/>
                <a:ea typeface="Times New Roman" panose="02020603050405020304"/>
                <a:sym typeface="+mn-ea"/>
              </a:rPr>
              <a:t>3</a:t>
            </a:r>
            <a:r>
              <a:rPr lang="zh-CN" altLang="en-US">
                <a:uFillTx/>
                <a:latin typeface="Times New Roman" panose="02020603050405020304" charset="0"/>
                <a:ea typeface="宋体" pitchFamily="2" charset="-122"/>
                <a:sym typeface="+mn-ea"/>
              </a:rPr>
              <a:t>标准溶液</a:t>
            </a:r>
            <a:endParaRPr lang="zh-CN" altLang="en-US">
              <a:uFillTx/>
              <a:latin typeface="Times New Roman" panose="02020603050405020304" charset="0"/>
              <a:ea typeface="宋体" pitchFamily="2" charset="-122"/>
              <a:sym typeface="+mn-ea"/>
            </a:endParaRPr>
          </a:p>
        </p:txBody>
      </p:sp>
      <p:sp>
        <p:nvSpPr>
          <p:cNvPr id="3" name="文本框 2"/>
          <p:cNvSpPr txBox="1"/>
          <p:nvPr/>
        </p:nvSpPr>
        <p:spPr>
          <a:xfrm>
            <a:off x="2488565" y="1993265"/>
            <a:ext cx="8898255" cy="1243330"/>
          </a:xfrm>
          <a:prstGeom prst="rect">
            <a:avLst/>
          </a:prstGeom>
          <a:noFill/>
        </p:spPr>
        <p:txBody>
          <a:bodyPr wrap="square" rtlCol="0" anchor="ctr" anchorCtr="0">
            <a:noAutofit/>
          </a:bodyPr>
          <a:lstStyle/>
          <a:p>
            <a:pPr marL="0" indent="0" algn="l" defTabSz="266700" fontAlgn="ctr">
              <a:lnSpc>
                <a:spcPct val="150000"/>
              </a:lnSpc>
              <a:spcBef>
                <a:spcPct val="0"/>
              </a:spcBef>
              <a:spcAft>
                <a:spcPct val="0"/>
              </a:spcAft>
            </a:pPr>
            <a:r>
              <a:rPr lang="en-US" altLang="zh-CN">
                <a:latin typeface="Times New Roman" panose="02020603050405020304"/>
                <a:ea typeface="宋体" pitchFamily="2" charset="-122"/>
                <a:sym typeface="+mn-ea"/>
              </a:rPr>
              <a:t>③</a:t>
            </a:r>
            <a:r>
              <a:rPr lang="zh-CN" altLang="en-US">
                <a:latin typeface="宋体" pitchFamily="2" charset="-122"/>
                <a:ea typeface="宋体" pitchFamily="2" charset="-122"/>
                <a:sym typeface="+mn-ea"/>
              </a:rPr>
              <a:t>滴定：当</a:t>
            </a:r>
            <a:r>
              <a:rPr lang="en-US" altLang="zh-CN">
                <a:latin typeface="Times New Roman" panose="02020603050405020304"/>
                <a:ea typeface="宋体" pitchFamily="2" charset="-122"/>
                <a:sym typeface="+mn-ea"/>
              </a:rPr>
              <a:t>F</a:t>
            </a:r>
            <a:r>
              <a:rPr lang="zh-CN" altLang="en-US">
                <a:latin typeface="宋体" pitchFamily="2" charset="-122"/>
                <a:ea typeface="宋体" pitchFamily="2" charset="-122"/>
                <a:sym typeface="+mn-ea"/>
              </a:rPr>
              <a:t>内溶液浅蓝色消退时</a:t>
            </a:r>
            <a:r>
              <a:rPr lang="en-US" altLang="zh-CN">
                <a:latin typeface="Times New Roman" panose="02020603050405020304"/>
                <a:ea typeface="宋体" pitchFamily="2" charset="-122"/>
                <a:sym typeface="+mn-ea"/>
              </a:rPr>
              <a:t>(</a:t>
            </a:r>
            <a:r>
              <a:rPr lang="zh-CN" altLang="en-US">
                <a:latin typeface="宋体" pitchFamily="2" charset="-122"/>
                <a:ea typeface="宋体" pitchFamily="2" charset="-122"/>
                <a:sym typeface="+mn-ea"/>
              </a:rPr>
              <a:t>发生反应：</a:t>
            </a:r>
            <a:r>
              <a:rPr lang="en-US" altLang="zh-CN">
                <a:latin typeface="Times New Roman" panose="02020603050405020304"/>
                <a:ea typeface="Times New Roman" panose="02020603050405020304"/>
                <a:sym typeface="+mn-ea"/>
              </a:rPr>
              <a:t>SO</a:t>
            </a:r>
            <a:r>
              <a:rPr lang="en-US" altLang="zh-CN" baseline="-25000">
                <a:latin typeface="Times New Roman" panose="02020603050405020304"/>
                <a:ea typeface="Times New Roman" panose="02020603050405020304"/>
                <a:sym typeface="+mn-ea"/>
              </a:rPr>
              <a:t>2</a:t>
            </a:r>
            <a:r>
              <a:rPr lang="en-US" altLang="zh-CN">
                <a:latin typeface="Times New Roman" panose="02020603050405020304"/>
                <a:ea typeface="Times New Roman" panose="02020603050405020304"/>
                <a:sym typeface="+mn-ea"/>
              </a:rPr>
              <a:t>+I</a:t>
            </a:r>
            <a:r>
              <a:rPr lang="en-US" altLang="zh-CN" baseline="-25000">
                <a:latin typeface="Times New Roman" panose="02020603050405020304"/>
                <a:ea typeface="Times New Roman" panose="02020603050405020304"/>
                <a:sym typeface="+mn-ea"/>
              </a:rPr>
              <a:t>2</a:t>
            </a:r>
            <a:r>
              <a:rPr lang="en-US" altLang="zh-CN">
                <a:latin typeface="Times New Roman" panose="02020603050405020304"/>
                <a:ea typeface="Times New Roman" panose="02020603050405020304"/>
                <a:sym typeface="+mn-ea"/>
              </a:rPr>
              <a:t>+2H</a:t>
            </a:r>
            <a:r>
              <a:rPr lang="en-US" altLang="zh-CN" baseline="-25000">
                <a:latin typeface="Times New Roman" panose="02020603050405020304"/>
                <a:ea typeface="Times New Roman" panose="02020603050405020304"/>
                <a:sym typeface="+mn-ea"/>
              </a:rPr>
              <a:t>2</a:t>
            </a:r>
            <a:r>
              <a:rPr lang="en-US" altLang="zh-CN">
                <a:latin typeface="Times New Roman" panose="02020603050405020304"/>
                <a:ea typeface="Times New Roman" panose="02020603050405020304"/>
                <a:sym typeface="+mn-ea"/>
              </a:rPr>
              <a:t>O=H</a:t>
            </a:r>
            <a:r>
              <a:rPr lang="en-US" altLang="zh-CN" baseline="-25000">
                <a:latin typeface="Times New Roman" panose="02020603050405020304"/>
                <a:ea typeface="Times New Roman" panose="02020603050405020304"/>
                <a:sym typeface="+mn-ea"/>
              </a:rPr>
              <a:t>2</a:t>
            </a:r>
            <a:r>
              <a:rPr lang="en-US" altLang="zh-CN">
                <a:latin typeface="Times New Roman" panose="02020603050405020304"/>
                <a:ea typeface="Times New Roman" panose="02020603050405020304"/>
                <a:sym typeface="+mn-ea"/>
              </a:rPr>
              <a:t>SO</a:t>
            </a:r>
            <a:r>
              <a:rPr lang="en-US" altLang="zh-CN" baseline="-25000">
                <a:latin typeface="Times New Roman" panose="02020603050405020304"/>
                <a:ea typeface="Times New Roman" panose="02020603050405020304"/>
                <a:sym typeface="+mn-ea"/>
              </a:rPr>
              <a:t>4</a:t>
            </a:r>
            <a:r>
              <a:rPr lang="en-US" altLang="zh-CN">
                <a:latin typeface="Times New Roman" panose="02020603050405020304"/>
                <a:ea typeface="Times New Roman" panose="02020603050405020304"/>
                <a:sym typeface="+mn-ea"/>
              </a:rPr>
              <a:t>+2HI</a:t>
            </a:r>
            <a:r>
              <a:rPr lang="en-US" altLang="zh-CN">
                <a:latin typeface="Times New Roman" panose="02020603050405020304"/>
                <a:ea typeface="宋体" pitchFamily="2" charset="-122"/>
                <a:sym typeface="+mn-ea"/>
              </a:rPr>
              <a:t>)</a:t>
            </a:r>
            <a:r>
              <a:rPr lang="zh-CN" altLang="en-US">
                <a:latin typeface="宋体" pitchFamily="2" charset="-122"/>
                <a:ea typeface="宋体" pitchFamily="2" charset="-122"/>
                <a:sym typeface="+mn-ea"/>
              </a:rPr>
              <a:t>，立即用</a:t>
            </a:r>
            <a:r>
              <a:rPr lang="en-US" altLang="zh-CN">
                <a:latin typeface="Times New Roman" panose="02020603050405020304"/>
                <a:ea typeface="Times New Roman" panose="02020603050405020304"/>
                <a:sym typeface="+mn-ea"/>
              </a:rPr>
              <a:t>KIO</a:t>
            </a:r>
            <a:r>
              <a:rPr lang="en-US" altLang="zh-CN" baseline="-25000">
                <a:latin typeface="Times New Roman" panose="02020603050405020304"/>
                <a:ea typeface="Times New Roman" panose="02020603050405020304"/>
                <a:sym typeface="+mn-ea"/>
              </a:rPr>
              <a:t>3</a:t>
            </a:r>
            <a:r>
              <a:rPr lang="zh-CN" altLang="en-US">
                <a:latin typeface="宋体" pitchFamily="2" charset="-122"/>
                <a:ea typeface="宋体" pitchFamily="2" charset="-122"/>
                <a:sym typeface="+mn-ea"/>
              </a:rPr>
              <a:t>碱性标准溶液滴定至浅蓝色复现。随</a:t>
            </a:r>
            <a:r>
              <a:rPr lang="en-US" altLang="zh-CN">
                <a:latin typeface="Times New Roman" panose="02020603050405020304"/>
                <a:ea typeface="Times New Roman" panose="02020603050405020304"/>
                <a:sym typeface="+mn-ea"/>
              </a:rPr>
              <a:t>SO</a:t>
            </a:r>
            <a:r>
              <a:rPr lang="en-US" altLang="zh-CN" baseline="-25000">
                <a:latin typeface="Times New Roman" panose="02020603050405020304"/>
                <a:ea typeface="Times New Roman" panose="02020603050405020304"/>
                <a:sym typeface="+mn-ea"/>
              </a:rPr>
              <a:t>2</a:t>
            </a:r>
            <a:r>
              <a:rPr lang="zh-CN" altLang="en-US">
                <a:latin typeface="宋体" pitchFamily="2" charset="-122"/>
                <a:ea typeface="宋体" pitchFamily="2" charset="-122"/>
                <a:sym typeface="+mn-ea"/>
              </a:rPr>
              <a:t>不断进入</a:t>
            </a:r>
            <a:r>
              <a:rPr lang="en-US" altLang="zh-CN">
                <a:latin typeface="Times New Roman" panose="02020603050405020304"/>
                <a:ea typeface="宋体" pitchFamily="2" charset="-122"/>
                <a:sym typeface="+mn-ea"/>
              </a:rPr>
              <a:t>F</a:t>
            </a:r>
            <a:r>
              <a:rPr lang="zh-CN" altLang="en-US">
                <a:latin typeface="宋体" pitchFamily="2" charset="-122"/>
                <a:ea typeface="宋体" pitchFamily="2" charset="-122"/>
                <a:sym typeface="+mn-ea"/>
              </a:rPr>
              <a:t>，滴定过程中溶液颜色</a:t>
            </a:r>
            <a:r>
              <a:rPr lang="zh-CN" altLang="en-US">
                <a:latin typeface="Times New Roman" panose="02020603050405020304"/>
                <a:ea typeface="宋体" pitchFamily="2" charset="-122"/>
                <a:sym typeface="+mn-ea"/>
              </a:rPr>
              <a:t>“</a:t>
            </a:r>
            <a:r>
              <a:rPr lang="zh-CN" altLang="en-US">
                <a:latin typeface="宋体" pitchFamily="2" charset="-122"/>
                <a:ea typeface="宋体" pitchFamily="2" charset="-122"/>
                <a:sym typeface="+mn-ea"/>
              </a:rPr>
              <a:t>消退</a:t>
            </a:r>
            <a:r>
              <a:rPr lang="en-US" altLang="zh-CN">
                <a:latin typeface="Times New Roman" panose="02020603050405020304"/>
                <a:ea typeface="宋体" pitchFamily="2" charset="-122"/>
                <a:sym typeface="+mn-ea"/>
              </a:rPr>
              <a:t>-</a:t>
            </a:r>
            <a:r>
              <a:rPr lang="zh-CN" altLang="en-US">
                <a:latin typeface="宋体" pitchFamily="2" charset="-122"/>
                <a:ea typeface="宋体" pitchFamily="2" charset="-122"/>
                <a:sym typeface="+mn-ea"/>
              </a:rPr>
              <a:t>变蓝</a:t>
            </a:r>
            <a:r>
              <a:rPr lang="zh-CN" altLang="en-US">
                <a:latin typeface="Times New Roman" panose="02020603050405020304"/>
                <a:ea typeface="宋体" pitchFamily="2" charset="-122"/>
                <a:sym typeface="+mn-ea"/>
              </a:rPr>
              <a:t>”</a:t>
            </a:r>
            <a:r>
              <a:rPr lang="zh-CN" altLang="en-US">
                <a:latin typeface="宋体" pitchFamily="2" charset="-122"/>
                <a:ea typeface="宋体" pitchFamily="2" charset="-122"/>
                <a:sym typeface="+mn-ea"/>
              </a:rPr>
              <a:t>不断变换，直至终点。</a:t>
            </a:r>
            <a:endParaRPr lang="zh-CN" altLang="en-US">
              <a:solidFill>
                <a:schemeClr val="tx1"/>
              </a:solidFill>
              <a:uFillTx/>
              <a:latin typeface="Times New Roman" panose="02020603050405020304" charset="0"/>
              <a:ea typeface="宋体" pitchFamily="2" charset="-122"/>
            </a:endParaRPr>
          </a:p>
        </p:txBody>
      </p:sp>
      <p:sp>
        <p:nvSpPr>
          <p:cNvPr id="18" name="文本框 17"/>
          <p:cNvSpPr txBox="1"/>
          <p:nvPr/>
        </p:nvSpPr>
        <p:spPr>
          <a:xfrm>
            <a:off x="695960" y="2372995"/>
            <a:ext cx="1416685" cy="484052"/>
          </a:xfrm>
          <a:prstGeom prst="roundRect">
            <a:avLst/>
          </a:prstGeom>
          <a:solidFill>
            <a:srgbClr val="7030A0"/>
          </a:solidFill>
        </p:spPr>
        <p:txBody>
          <a:bodyPr wrap="square" rtlCol="0" anchor="t">
            <a:spAutoFit/>
          </a:bodyPr>
          <a:lstStyle/>
          <a:p>
            <a:pPr algn="ctr"/>
            <a:r>
              <a:rPr lang="zh-CN" altLang="en-US" sz="2000" b="1">
                <a:solidFill>
                  <a:schemeClr val="bg1"/>
                </a:solidFill>
                <a:latin typeface="宋体" pitchFamily="2" charset="-122"/>
                <a:ea typeface="宋体" pitchFamily="2" charset="-122"/>
                <a:sym typeface="+mn-ea"/>
              </a:rPr>
              <a:t>定位信息</a:t>
            </a:r>
            <a:endParaRPr lang="zh-CN" altLang="en-US" sz="2000" b="1">
              <a:solidFill>
                <a:schemeClr val="bg1"/>
              </a:solidFill>
              <a:latin typeface="宋体" pitchFamily="2" charset="-122"/>
              <a:ea typeface="宋体" pitchFamily="2" charset="-122"/>
              <a:sym typeface="+mn-ea"/>
            </a:endParaRPr>
          </a:p>
        </p:txBody>
      </p:sp>
      <p:sp>
        <p:nvSpPr>
          <p:cNvPr id="19" name="文本框 18"/>
          <p:cNvSpPr txBox="1"/>
          <p:nvPr/>
        </p:nvSpPr>
        <p:spPr>
          <a:xfrm>
            <a:off x="2553335" y="3752850"/>
            <a:ext cx="8832850" cy="922020"/>
          </a:xfrm>
          <a:prstGeom prst="rect">
            <a:avLst/>
          </a:prstGeom>
          <a:noFill/>
        </p:spPr>
        <p:txBody>
          <a:bodyPr wrap="square" rtlCol="0" anchor="ctr" anchorCtr="0">
            <a:noAutofit/>
          </a:bodyPr>
          <a:lstStyle/>
          <a:p>
            <a:pPr lvl="0" algn="l" defTabSz="266700" fontAlgn="ctr">
              <a:lnSpc>
                <a:spcPct val="150000"/>
              </a:lnSpc>
              <a:buClrTx/>
              <a:buSzTx/>
              <a:buFontTx/>
            </a:pPr>
            <a:r>
              <a:rPr lang="en-US" altLang="zh-CN">
                <a:latin typeface="Times New Roman" panose="02020603050405020304"/>
                <a:ea typeface="宋体" pitchFamily="2" charset="-122"/>
                <a:sym typeface="+mn-ea"/>
              </a:rPr>
              <a:t>I</a:t>
            </a:r>
            <a:r>
              <a:rPr lang="en-US" altLang="zh-CN" baseline="-25000">
                <a:latin typeface="Times New Roman" panose="02020603050405020304"/>
                <a:ea typeface="宋体" pitchFamily="2" charset="-122"/>
                <a:sym typeface="+mn-ea"/>
              </a:rPr>
              <a:t>2</a:t>
            </a:r>
            <a:r>
              <a:rPr lang="en-US" altLang="zh-CN">
                <a:latin typeface="Times New Roman" panose="02020603050405020304"/>
                <a:ea typeface="宋体" pitchFamily="2" charset="-122"/>
                <a:sym typeface="+mn-ea"/>
              </a:rPr>
              <a:t>受热易升华，若装置E冷却气体不充分，则通入F的气体温度过高，可能导致部分I</a:t>
            </a:r>
            <a:r>
              <a:rPr lang="en-US" altLang="zh-CN" baseline="-25000">
                <a:latin typeface="Times New Roman" panose="02020603050405020304"/>
                <a:ea typeface="宋体" pitchFamily="2" charset="-122"/>
                <a:sym typeface="+mn-ea"/>
              </a:rPr>
              <a:t>2</a:t>
            </a:r>
            <a:r>
              <a:rPr lang="en-US" altLang="zh-CN">
                <a:latin typeface="Times New Roman" panose="02020603050405020304"/>
                <a:ea typeface="宋体" pitchFamily="2" charset="-122"/>
                <a:sym typeface="+mn-ea"/>
              </a:rPr>
              <a:t>溶解度降低至其升华，这样就要消耗更多碱性标准溶液，从而可能导致测定结果偏大</a:t>
            </a:r>
            <a:endParaRPr lang="en-US" altLang="zh-CN">
              <a:latin typeface="Times New Roman" panose="02020603050405020304"/>
              <a:ea typeface="宋体" pitchFamily="2"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3"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5.</a:t>
            </a:r>
            <a:r>
              <a:rPr lang="zh-CN" altLang="en-US">
                <a:sym typeface="+mn-ea"/>
              </a:rPr>
              <a:t>选择性必修</a:t>
            </a:r>
            <a:r>
              <a:rPr lang="en-US" altLang="zh-CN">
                <a:sym typeface="+mn-ea"/>
              </a:rPr>
              <a:t>2-</a:t>
            </a:r>
            <a:r>
              <a:rPr lang="zh-CN" altLang="en-US">
                <a:sym typeface="+mn-ea"/>
              </a:rPr>
              <a:t>聚集状态</a:t>
            </a:r>
            <a:endParaRPr lang="zh-CN" altLang="en-US">
              <a:sym typeface="+mn-ea"/>
            </a:endParaRPr>
          </a:p>
        </p:txBody>
      </p:sp>
      <p:sp>
        <p:nvSpPr>
          <p:cNvPr id="12" name="文本框 11"/>
          <p:cNvSpPr txBox="1"/>
          <p:nvPr/>
        </p:nvSpPr>
        <p:spPr>
          <a:xfrm>
            <a:off x="8076565" y="6052820"/>
            <a:ext cx="3560445" cy="368300"/>
          </a:xfrm>
          <a:prstGeom prst="rect">
            <a:avLst/>
          </a:prstGeom>
          <a:noFill/>
        </p:spPr>
        <p:txBody>
          <a:bodyPr wrap="square" rtlCol="0">
            <a:spAutoFit/>
          </a:bodyPr>
          <a:lstStyle/>
          <a:p>
            <a:r>
              <a:rPr lang="zh-CN" altLang="en-US"/>
              <a:t>内容来自人教版选择性必修</a:t>
            </a:r>
            <a:r>
              <a:rPr lang="en-US" altLang="zh-CN"/>
              <a:t>2</a:t>
            </a:r>
            <a:r>
              <a:rPr lang="zh-CN" altLang="en-US"/>
              <a:t>：</a:t>
            </a:r>
            <a:r>
              <a:rPr lang="en-US" altLang="zh-CN"/>
              <a:t>68</a:t>
            </a:r>
            <a:endParaRPr lang="en-US" altLang="zh-CN"/>
          </a:p>
        </p:txBody>
      </p:sp>
      <p:sp>
        <p:nvSpPr>
          <p:cNvPr id="3" name="文本框 2"/>
          <p:cNvSpPr txBox="1"/>
          <p:nvPr/>
        </p:nvSpPr>
        <p:spPr>
          <a:xfrm>
            <a:off x="695960" y="1372870"/>
            <a:ext cx="10800080" cy="1198880"/>
          </a:xfrm>
          <a:prstGeom prst="rect">
            <a:avLst/>
          </a:prstGeom>
          <a:noFill/>
        </p:spPr>
        <p:txBody>
          <a:bodyPr wrap="square" rtlCol="0">
            <a:spAutoFit/>
          </a:bodyPr>
          <a:lstStyle/>
          <a:p>
            <a:pPr lvl="0" algn="l">
              <a:lnSpc>
                <a:spcPct val="150000"/>
              </a:lnSpc>
              <a:buClrTx/>
              <a:buSzTx/>
              <a:buFontTx/>
            </a:pPr>
            <a:r>
              <a:rPr lang="zh-CN" altLang="en-US" sz="2400">
                <a:latin typeface="宋体" pitchFamily="2" charset="-122"/>
                <a:ea typeface="宋体" pitchFamily="2" charset="-122"/>
                <a:sym typeface="+mn-ea"/>
              </a:rPr>
              <a:t>气体不一定由分子构成，等离子体是一种特殊气他是由电子、阳离子和电中性粒子（分子或原子）。</a:t>
            </a:r>
            <a:endParaRPr lang="zh-CN" altLang="en-US" sz="2400">
              <a:latin typeface="宋体" pitchFamily="2" charset="-122"/>
              <a:ea typeface="宋体" pitchFamily="2" charset="-122"/>
              <a:sym typeface="+mn-ea"/>
            </a:endParaRPr>
          </a:p>
        </p:txBody>
      </p:sp>
      <p:sp>
        <p:nvSpPr>
          <p:cNvPr id="7" name="文本框 6"/>
          <p:cNvSpPr txBox="1"/>
          <p:nvPr/>
        </p:nvSpPr>
        <p:spPr>
          <a:xfrm>
            <a:off x="819785" y="3930015"/>
            <a:ext cx="6327140" cy="460375"/>
          </a:xfrm>
          <a:prstGeom prst="rect">
            <a:avLst/>
          </a:prstGeom>
          <a:noFill/>
        </p:spPr>
        <p:txBody>
          <a:bodyPr wrap="square" rtlCol="0">
            <a:spAutoFit/>
          </a:bodyPr>
          <a:lstStyle/>
          <a:p>
            <a:r>
              <a:rPr lang="zh-CN" altLang="en-US" sz="2400">
                <a:latin typeface="宋体" pitchFamily="2" charset="-122"/>
                <a:ea typeface="宋体" pitchFamily="2" charset="-122"/>
              </a:rPr>
              <a:t>液晶是介于液态和晶态之间的物质状态。</a:t>
            </a:r>
            <a:endParaRPr lang="zh-CN" altLang="en-US" sz="2400">
              <a:latin typeface="宋体" pitchFamily="2" charset="-122"/>
              <a:ea typeface="宋体" pitchFamily="2" charset="-122"/>
            </a:endParaRPr>
          </a:p>
        </p:txBody>
      </p:sp>
      <p:sp>
        <p:nvSpPr>
          <p:cNvPr id="8" name="文本框 7"/>
          <p:cNvSpPr txBox="1"/>
          <p:nvPr/>
        </p:nvSpPr>
        <p:spPr>
          <a:xfrm>
            <a:off x="1655445" y="5209540"/>
            <a:ext cx="3648710" cy="706755"/>
          </a:xfrm>
          <a:prstGeom prst="rect">
            <a:avLst/>
          </a:prstGeom>
          <a:noFill/>
        </p:spPr>
        <p:txBody>
          <a:bodyPr wrap="square" rtlCol="0">
            <a:spAutoFit/>
          </a:bodyPr>
          <a:lstStyle/>
          <a:p>
            <a:pPr lvl="0" algn="ctr">
              <a:buClrTx/>
              <a:buSzTx/>
              <a:buFontTx/>
            </a:pPr>
            <a:r>
              <a:rPr lang="zh-CN" altLang="en-US" sz="2000">
                <a:solidFill>
                  <a:schemeClr val="accent1">
                    <a:lumMod val="75000"/>
                  </a:schemeClr>
                </a:solidFill>
                <a:latin typeface="宋体" pitchFamily="2" charset="-122"/>
                <a:ea typeface="宋体" pitchFamily="2" charset="-122"/>
                <a:cs typeface="宋体" pitchFamily="2" charset="-122"/>
                <a:sym typeface="+mn-ea"/>
              </a:rPr>
              <a:t>液晶有取向序，可表现出类似晶体各向异性</a:t>
            </a:r>
            <a:endParaRPr lang="zh-CN" altLang="en-US" sz="2000">
              <a:solidFill>
                <a:schemeClr val="accent1">
                  <a:lumMod val="75000"/>
                </a:schemeClr>
              </a:solidFill>
              <a:latin typeface="宋体" pitchFamily="2" charset="-122"/>
              <a:ea typeface="宋体" pitchFamily="2" charset="-122"/>
              <a:cs typeface="宋体" pitchFamily="2" charset="-122"/>
              <a:sym typeface="+mn-ea"/>
            </a:endParaRPr>
          </a:p>
        </p:txBody>
      </p:sp>
      <p:sp>
        <p:nvSpPr>
          <p:cNvPr id="10" name="文本框 9"/>
          <p:cNvSpPr txBox="1"/>
          <p:nvPr/>
        </p:nvSpPr>
        <p:spPr>
          <a:xfrm>
            <a:off x="1507490" y="2752090"/>
            <a:ext cx="5639435" cy="706755"/>
          </a:xfrm>
          <a:prstGeom prst="rect">
            <a:avLst/>
          </a:prstGeom>
          <a:noFill/>
        </p:spPr>
        <p:txBody>
          <a:bodyPr wrap="square" rtlCol="0">
            <a:spAutoFit/>
          </a:bodyPr>
          <a:lstStyle/>
          <a:p>
            <a:pPr algn="l"/>
            <a:r>
              <a:rPr lang="zh-CN" altLang="en-US" sz="2000">
                <a:solidFill>
                  <a:schemeClr val="accent1">
                    <a:lumMod val="75000"/>
                  </a:schemeClr>
                </a:solidFill>
                <a:latin typeface="宋体" pitchFamily="2" charset="-122"/>
                <a:ea typeface="宋体" pitchFamily="2" charset="-122"/>
                <a:cs typeface="宋体" pitchFamily="2" charset="-122"/>
                <a:sym typeface="+mn-ea"/>
              </a:rPr>
              <a:t>液体的流动性、黏度、形变性</a:t>
            </a:r>
            <a:endParaRPr lang="zh-CN" altLang="en-US" sz="2000">
              <a:solidFill>
                <a:schemeClr val="accent1">
                  <a:lumMod val="75000"/>
                </a:schemeClr>
              </a:solidFill>
              <a:latin typeface="宋体" pitchFamily="2" charset="-122"/>
              <a:ea typeface="宋体" pitchFamily="2" charset="-122"/>
              <a:cs typeface="宋体" pitchFamily="2" charset="-122"/>
              <a:sym typeface="+mn-ea"/>
            </a:endParaRPr>
          </a:p>
          <a:p>
            <a:pPr algn="l"/>
            <a:endParaRPr lang="zh-CN" altLang="en-US" sz="2000">
              <a:solidFill>
                <a:schemeClr val="accent1">
                  <a:lumMod val="75000"/>
                </a:schemeClr>
              </a:solidFill>
              <a:latin typeface="宋体" pitchFamily="2" charset="-122"/>
              <a:ea typeface="宋体" pitchFamily="2" charset="-122"/>
              <a:cs typeface="宋体" pitchFamily="2" charset="-122"/>
            </a:endParaRPr>
          </a:p>
        </p:txBody>
      </p:sp>
      <p:sp>
        <p:nvSpPr>
          <p:cNvPr id="11" name="圆角矩形 10"/>
          <p:cNvSpPr/>
          <p:nvPr/>
        </p:nvSpPr>
        <p:spPr>
          <a:xfrm>
            <a:off x="2435860" y="3943985"/>
            <a:ext cx="585470" cy="403860"/>
          </a:xfrm>
          <a:prstGeom prst="roundRect">
            <a:avLst/>
          </a:prstGeom>
          <a:solidFill>
            <a:schemeClr val="accent1">
              <a:alpha val="6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圆角矩形 12"/>
          <p:cNvSpPr/>
          <p:nvPr/>
        </p:nvSpPr>
        <p:spPr>
          <a:xfrm>
            <a:off x="3376295" y="3953510"/>
            <a:ext cx="585470" cy="403860"/>
          </a:xfrm>
          <a:prstGeom prst="roundRect">
            <a:avLst/>
          </a:prstGeom>
          <a:solidFill>
            <a:schemeClr val="accent1">
              <a:alpha val="6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虚尾箭头 15"/>
          <p:cNvSpPr/>
          <p:nvPr/>
        </p:nvSpPr>
        <p:spPr>
          <a:xfrm rot="16200000">
            <a:off x="2475865" y="3362325"/>
            <a:ext cx="504825" cy="343535"/>
          </a:xfrm>
          <a:prstGeom prst="stripedRightArrow">
            <a:avLst/>
          </a:prstGeom>
          <a:gradFill>
            <a:gsLst>
              <a:gs pos="0">
                <a:schemeClr val="accent1">
                  <a:lumMod val="5000"/>
                  <a:lumOff val="95000"/>
                </a:schemeClr>
              </a:gs>
              <a:gs pos="43000">
                <a:schemeClr val="accent1">
                  <a:lumMod val="60000"/>
                  <a:lumOff val="40000"/>
                </a:schemeClr>
              </a:gs>
              <a:gs pos="100000">
                <a:schemeClr val="accent1">
                  <a:lumMod val="75000"/>
                </a:schemeClr>
              </a:gs>
            </a:gsLst>
            <a:lin ang="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虚尾箭头 16"/>
          <p:cNvSpPr/>
          <p:nvPr/>
        </p:nvSpPr>
        <p:spPr>
          <a:xfrm rot="5400000">
            <a:off x="3416935" y="4613910"/>
            <a:ext cx="504825" cy="343535"/>
          </a:xfrm>
          <a:prstGeom prst="stripedRightArrow">
            <a:avLst/>
          </a:prstGeom>
          <a:gradFill>
            <a:gsLst>
              <a:gs pos="0">
                <a:schemeClr val="accent1">
                  <a:lumMod val="5000"/>
                  <a:lumOff val="95000"/>
                </a:schemeClr>
              </a:gs>
              <a:gs pos="43000">
                <a:schemeClr val="accent1">
                  <a:lumMod val="60000"/>
                  <a:lumOff val="40000"/>
                </a:schemeClr>
              </a:gs>
              <a:gs pos="100000">
                <a:schemeClr val="accent1">
                  <a:lumMod val="75000"/>
                </a:schemeClr>
              </a:gs>
            </a:gsLst>
            <a:lin ang="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1"/>
          <a:stretch>
            <a:fillRect/>
          </a:stretch>
        </p:blipFill>
        <p:spPr>
          <a:xfrm>
            <a:off x="7585075" y="2974975"/>
            <a:ext cx="3769360" cy="237045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par>
                          <p:cTn id="39" fill="hold">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up)">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8" grpId="0"/>
      <p:bldP spid="10" grpId="0"/>
      <p:bldP spid="11" grpId="0" animBg="1"/>
      <p:bldP spid="13" grpId="0" animBg="1"/>
      <p:bldP spid="16" grpId="0" animBg="1"/>
      <p:bldP spid="17"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3.4</a:t>
            </a:r>
            <a:r>
              <a:rPr lang="zh-CN" altLang="en-US">
                <a:sym typeface="+mn-ea"/>
              </a:rPr>
              <a:t>答题策略</a:t>
            </a:r>
            <a:r>
              <a:rPr lang="en-US" altLang="zh-CN">
                <a:sym typeface="+mn-ea"/>
              </a:rPr>
              <a:t>——</a:t>
            </a:r>
            <a:r>
              <a:rPr lang="zh-CN" altLang="en-US">
                <a:sym typeface="+mn-ea"/>
              </a:rPr>
              <a:t>工业流程、实验综合</a:t>
            </a:r>
            <a:r>
              <a:rPr lang="en-US" altLang="zh-CN">
                <a:sym typeface="+mn-ea"/>
              </a:rPr>
              <a:t>-</a:t>
            </a:r>
            <a:r>
              <a:rPr lang="zh-CN" altLang="en-US">
                <a:sym typeface="+mn-ea"/>
              </a:rPr>
              <a:t>方程式书写</a:t>
            </a:r>
            <a:endParaRPr lang="zh-CN" altLang="en-US">
              <a:sym typeface="+mn-ea"/>
            </a:endParaRPr>
          </a:p>
        </p:txBody>
      </p:sp>
      <p:sp>
        <p:nvSpPr>
          <p:cNvPr id="4" name="文本框 3"/>
          <p:cNvSpPr txBox="1"/>
          <p:nvPr/>
        </p:nvSpPr>
        <p:spPr>
          <a:xfrm>
            <a:off x="4586605" y="3094355"/>
            <a:ext cx="2381885" cy="521970"/>
          </a:xfrm>
          <a:prstGeom prst="rect">
            <a:avLst/>
          </a:prstGeom>
          <a:noFill/>
        </p:spPr>
        <p:txBody>
          <a:bodyPr wrap="square" rtlCol="0">
            <a:spAutoFit/>
          </a:bodyPr>
          <a:lstStyle/>
          <a:p>
            <a:pPr algn="ctr"/>
            <a:r>
              <a:rPr lang="zh-CN" altLang="en-US" sz="2800" b="1">
                <a:solidFill>
                  <a:srgbClr val="7030A0"/>
                </a:solidFill>
                <a:latin typeface="Songti SC Bold" panose="02010800040101010101" charset="-122"/>
                <a:ea typeface="Songti SC Bold" panose="02010800040101010101" charset="-122"/>
              </a:rPr>
              <a:t>反应类型分类</a:t>
            </a:r>
            <a:endParaRPr lang="zh-CN" altLang="en-US" sz="2800" b="1">
              <a:solidFill>
                <a:srgbClr val="7030A0"/>
              </a:solidFill>
              <a:latin typeface="Songti SC Bold" panose="02010800040101010101" charset="-122"/>
              <a:ea typeface="Songti SC Bold" panose="02010800040101010101" charset="-122"/>
            </a:endParaRPr>
          </a:p>
        </p:txBody>
      </p:sp>
      <p:sp>
        <p:nvSpPr>
          <p:cNvPr id="5" name="文本框 4"/>
          <p:cNvSpPr txBox="1"/>
          <p:nvPr/>
        </p:nvSpPr>
        <p:spPr>
          <a:xfrm>
            <a:off x="2037715" y="4314825"/>
            <a:ext cx="2381885" cy="521970"/>
          </a:xfrm>
          <a:prstGeom prst="rect">
            <a:avLst/>
          </a:prstGeom>
          <a:noFill/>
        </p:spPr>
        <p:txBody>
          <a:bodyPr wrap="square" rtlCol="0">
            <a:spAutoFit/>
          </a:bodyPr>
          <a:lstStyle/>
          <a:p>
            <a:pPr algn="ctr"/>
            <a:r>
              <a:rPr lang="zh-CN" altLang="en-US" sz="2800" b="1">
                <a:solidFill>
                  <a:srgbClr val="7030A0"/>
                </a:solidFill>
                <a:latin typeface="Songti SC Bold" panose="02010800040101010101" charset="-122"/>
                <a:ea typeface="Songti SC Bold" panose="02010800040101010101" charset="-122"/>
              </a:rPr>
              <a:t>氧化还原反应</a:t>
            </a:r>
            <a:endParaRPr lang="zh-CN" altLang="en-US" sz="2800" b="1">
              <a:solidFill>
                <a:srgbClr val="7030A0"/>
              </a:solidFill>
              <a:latin typeface="Songti SC Bold" panose="02010800040101010101" charset="-122"/>
              <a:ea typeface="Songti SC Bold" panose="02010800040101010101" charset="-122"/>
            </a:endParaRPr>
          </a:p>
        </p:txBody>
      </p:sp>
      <p:sp>
        <p:nvSpPr>
          <p:cNvPr id="6" name="文本框 5"/>
          <p:cNvSpPr txBox="1"/>
          <p:nvPr/>
        </p:nvSpPr>
        <p:spPr>
          <a:xfrm>
            <a:off x="7501255" y="4314825"/>
            <a:ext cx="2719070" cy="521970"/>
          </a:xfrm>
          <a:prstGeom prst="rect">
            <a:avLst/>
          </a:prstGeom>
          <a:noFill/>
        </p:spPr>
        <p:txBody>
          <a:bodyPr wrap="square" rtlCol="0">
            <a:spAutoFit/>
          </a:bodyPr>
          <a:lstStyle/>
          <a:p>
            <a:pPr algn="ctr"/>
            <a:r>
              <a:rPr lang="zh-CN" altLang="en-US" sz="2800" b="1">
                <a:solidFill>
                  <a:srgbClr val="7030A0"/>
                </a:solidFill>
                <a:latin typeface="Songti SC Bold" panose="02010800040101010101" charset="-122"/>
                <a:ea typeface="Songti SC Bold" panose="02010800040101010101" charset="-122"/>
              </a:rPr>
              <a:t>非氧化还原反应</a:t>
            </a:r>
            <a:endParaRPr lang="zh-CN" altLang="en-US" sz="2800" b="1">
              <a:solidFill>
                <a:srgbClr val="7030A0"/>
              </a:solidFill>
              <a:latin typeface="Songti SC Bold" panose="02010800040101010101" charset="-122"/>
              <a:ea typeface="Songti SC Bold" panose="02010800040101010101" charset="-122"/>
            </a:endParaRPr>
          </a:p>
        </p:txBody>
      </p:sp>
      <p:sp>
        <p:nvSpPr>
          <p:cNvPr id="7" name="文本框 6"/>
          <p:cNvSpPr txBox="1"/>
          <p:nvPr/>
        </p:nvSpPr>
        <p:spPr>
          <a:xfrm>
            <a:off x="4586605" y="1668145"/>
            <a:ext cx="2382520" cy="521970"/>
          </a:xfrm>
          <a:prstGeom prst="rect">
            <a:avLst/>
          </a:prstGeom>
          <a:noFill/>
        </p:spPr>
        <p:txBody>
          <a:bodyPr wrap="square" rtlCol="0">
            <a:spAutoFit/>
          </a:bodyPr>
          <a:lstStyle/>
          <a:p>
            <a:pPr lvl="0" algn="ctr">
              <a:buClrTx/>
              <a:buSzTx/>
              <a:buFontTx/>
            </a:pPr>
            <a:r>
              <a:rPr lang="zh-CN" altLang="en-US" sz="2800" b="1">
                <a:solidFill>
                  <a:srgbClr val="7030A0"/>
                </a:solidFill>
                <a:latin typeface="Songti SC Bold" panose="02010800040101010101" charset="-122"/>
                <a:ea typeface="Songti SC Bold" panose="02010800040101010101" charset="-122"/>
                <a:sym typeface="+mn-ea"/>
              </a:rPr>
              <a:t>物质变化关系</a:t>
            </a:r>
            <a:endParaRPr lang="zh-CN" altLang="en-US" sz="2800" b="1">
              <a:solidFill>
                <a:srgbClr val="7030A0"/>
              </a:solidFill>
              <a:latin typeface="Songti SC Bold" panose="02010800040101010101" charset="-122"/>
              <a:ea typeface="Songti SC Bold" panose="02010800040101010101" charset="-122"/>
              <a:sym typeface="+mn-ea"/>
            </a:endParaRPr>
          </a:p>
        </p:txBody>
      </p:sp>
      <p:sp>
        <p:nvSpPr>
          <p:cNvPr id="8" name="下箭头 7"/>
          <p:cNvSpPr/>
          <p:nvPr/>
        </p:nvSpPr>
        <p:spPr>
          <a:xfrm rot="1740000">
            <a:off x="4059555" y="3580765"/>
            <a:ext cx="819150" cy="71310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下箭头 8"/>
          <p:cNvSpPr/>
          <p:nvPr/>
        </p:nvSpPr>
        <p:spPr>
          <a:xfrm rot="18960000">
            <a:off x="6779260" y="3550920"/>
            <a:ext cx="819150" cy="71310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下箭头 9"/>
          <p:cNvSpPr/>
          <p:nvPr/>
        </p:nvSpPr>
        <p:spPr>
          <a:xfrm>
            <a:off x="5367655" y="2286000"/>
            <a:ext cx="819150" cy="71310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ustDataLst>
      <p:tags r:id="rId1"/>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3.4</a:t>
            </a:r>
            <a:r>
              <a:rPr lang="zh-CN" altLang="en-US">
                <a:sym typeface="+mn-ea"/>
              </a:rPr>
              <a:t>答题策略</a:t>
            </a:r>
            <a:r>
              <a:rPr lang="en-US" altLang="zh-CN">
                <a:sym typeface="+mn-ea"/>
              </a:rPr>
              <a:t>——</a:t>
            </a:r>
            <a:r>
              <a:rPr lang="zh-CN" altLang="en-US">
                <a:sym typeface="+mn-ea"/>
              </a:rPr>
              <a:t>工业流程、实验综合</a:t>
            </a:r>
            <a:r>
              <a:rPr lang="en-US" altLang="zh-CN">
                <a:sym typeface="+mn-ea"/>
              </a:rPr>
              <a:t>-</a:t>
            </a:r>
            <a:r>
              <a:rPr lang="zh-CN" altLang="en-US">
                <a:sym typeface="+mn-ea"/>
              </a:rPr>
              <a:t>方程式书写</a:t>
            </a:r>
            <a:endParaRPr lang="zh-CN" altLang="en-US"/>
          </a:p>
        </p:txBody>
      </p:sp>
      <p:sp>
        <p:nvSpPr>
          <p:cNvPr id="5" name="文本框 4"/>
          <p:cNvSpPr txBox="1"/>
          <p:nvPr/>
        </p:nvSpPr>
        <p:spPr>
          <a:xfrm>
            <a:off x="695960" y="1355725"/>
            <a:ext cx="6462395" cy="521970"/>
          </a:xfrm>
          <a:prstGeom prst="rect">
            <a:avLst/>
          </a:prstGeom>
          <a:noFill/>
        </p:spPr>
        <p:txBody>
          <a:bodyPr wrap="square" rtlCol="0">
            <a:spAutoFit/>
          </a:bodyPr>
          <a:lstStyle/>
          <a:p>
            <a:pPr algn="l"/>
            <a:r>
              <a:rPr lang="zh-CN" altLang="en-US" sz="2800" b="1">
                <a:solidFill>
                  <a:srgbClr val="7030A0"/>
                </a:solidFill>
                <a:latin typeface="Songti SC Bold" panose="02010800040101010101" charset="-122"/>
                <a:ea typeface="Songti SC Bold" panose="02010800040101010101" charset="-122"/>
              </a:rPr>
              <a:t>氧化还原反应方程式书写一般思路</a:t>
            </a:r>
            <a:endParaRPr lang="zh-CN" altLang="en-US" sz="2800" b="1">
              <a:solidFill>
                <a:srgbClr val="7030A0"/>
              </a:solidFill>
              <a:latin typeface="Songti SC Bold" panose="02010800040101010101" charset="-122"/>
              <a:ea typeface="Songti SC Bold" panose="02010800040101010101" charset="-122"/>
            </a:endParaRPr>
          </a:p>
        </p:txBody>
      </p:sp>
      <p:sp>
        <p:nvSpPr>
          <p:cNvPr id="4" name="文本框 3"/>
          <p:cNvSpPr txBox="1"/>
          <p:nvPr/>
        </p:nvSpPr>
        <p:spPr>
          <a:xfrm>
            <a:off x="695960" y="2244725"/>
            <a:ext cx="1332230" cy="460375"/>
          </a:xfrm>
          <a:prstGeom prst="rect">
            <a:avLst/>
          </a:prstGeom>
          <a:noFill/>
        </p:spPr>
        <p:txBody>
          <a:bodyPr wrap="square" rtlCol="0">
            <a:spAutoFit/>
          </a:bodyPr>
          <a:lstStyle/>
          <a:p>
            <a:r>
              <a:rPr lang="zh-CN" altLang="en-US" sz="2400" b="1">
                <a:solidFill>
                  <a:srgbClr val="6D4388"/>
                </a:solidFill>
                <a:latin typeface="宋体" pitchFamily="2" charset="-122"/>
                <a:ea typeface="宋体" pitchFamily="2" charset="-122"/>
              </a:rPr>
              <a:t>写剂产</a:t>
            </a:r>
            <a:r>
              <a:rPr lang="en-US" altLang="zh-CN" sz="2400" b="1">
                <a:solidFill>
                  <a:srgbClr val="6D4388"/>
                </a:solidFill>
                <a:latin typeface="宋体" pitchFamily="2" charset="-122"/>
                <a:ea typeface="宋体" pitchFamily="2" charset="-122"/>
              </a:rPr>
              <a:t>：</a:t>
            </a:r>
            <a:endParaRPr lang="en-US" altLang="zh-CN" sz="2400" b="1">
              <a:solidFill>
                <a:srgbClr val="6D4388"/>
              </a:solidFill>
              <a:latin typeface="宋体" pitchFamily="2" charset="-122"/>
              <a:ea typeface="宋体" pitchFamily="2" charset="-122"/>
            </a:endParaRPr>
          </a:p>
        </p:txBody>
      </p:sp>
      <p:sp>
        <p:nvSpPr>
          <p:cNvPr id="6" name="文本框 5"/>
          <p:cNvSpPr txBox="1"/>
          <p:nvPr/>
        </p:nvSpPr>
        <p:spPr>
          <a:xfrm>
            <a:off x="2790190" y="2229485"/>
            <a:ext cx="5216525" cy="460375"/>
          </a:xfrm>
          <a:prstGeom prst="rect">
            <a:avLst/>
          </a:prstGeom>
          <a:noFill/>
        </p:spPr>
        <p:txBody>
          <a:bodyPr wrap="square" rtlCol="0">
            <a:spAutoFit/>
          </a:bodyPr>
          <a:lstStyle/>
          <a:p>
            <a:pPr algn="l"/>
            <a:r>
              <a:rPr lang="zh-CN" altLang="en-US" sz="2400">
                <a:latin typeface="宋体" pitchFamily="2" charset="-122"/>
                <a:ea typeface="宋体" pitchFamily="2" charset="-122"/>
              </a:rPr>
              <a:t>氧化剂</a:t>
            </a:r>
            <a:r>
              <a:rPr lang="en-US" altLang="zh-CN" sz="2400">
                <a:latin typeface="宋体" pitchFamily="2" charset="-122"/>
                <a:ea typeface="宋体" pitchFamily="2" charset="-122"/>
              </a:rPr>
              <a:t>+</a:t>
            </a:r>
            <a:r>
              <a:rPr lang="zh-CN" altLang="en-US" sz="2400">
                <a:latin typeface="宋体" pitchFamily="2" charset="-122"/>
                <a:ea typeface="宋体" pitchFamily="2" charset="-122"/>
              </a:rPr>
              <a:t>还原剂</a:t>
            </a:r>
            <a:r>
              <a:rPr lang="en-US" altLang="zh-CN" sz="2400">
                <a:latin typeface="宋体" pitchFamily="2" charset="-122"/>
                <a:ea typeface="宋体" pitchFamily="2" charset="-122"/>
              </a:rPr>
              <a:t>=</a:t>
            </a:r>
            <a:r>
              <a:rPr lang="zh-CN" altLang="en-US" sz="2400">
                <a:latin typeface="宋体" pitchFamily="2" charset="-122"/>
                <a:ea typeface="宋体" pitchFamily="2" charset="-122"/>
              </a:rPr>
              <a:t>还原产物</a:t>
            </a:r>
            <a:r>
              <a:rPr lang="en-US" altLang="zh-CN" sz="2400">
                <a:latin typeface="宋体" pitchFamily="2" charset="-122"/>
                <a:ea typeface="宋体" pitchFamily="2" charset="-122"/>
              </a:rPr>
              <a:t>+</a:t>
            </a:r>
            <a:r>
              <a:rPr lang="zh-CN" altLang="en-US" sz="2400">
                <a:latin typeface="宋体" pitchFamily="2" charset="-122"/>
                <a:ea typeface="宋体" pitchFamily="2" charset="-122"/>
              </a:rPr>
              <a:t>氧化产物</a:t>
            </a:r>
            <a:endParaRPr lang="zh-CN" altLang="en-US" sz="2400">
              <a:latin typeface="宋体" pitchFamily="2" charset="-122"/>
              <a:ea typeface="宋体" pitchFamily="2" charset="-122"/>
            </a:endParaRPr>
          </a:p>
        </p:txBody>
      </p:sp>
      <p:sp>
        <p:nvSpPr>
          <p:cNvPr id="8" name="文本框 7"/>
          <p:cNvSpPr txBox="1"/>
          <p:nvPr/>
        </p:nvSpPr>
        <p:spPr>
          <a:xfrm>
            <a:off x="695960" y="3214370"/>
            <a:ext cx="1881505" cy="460375"/>
          </a:xfrm>
          <a:prstGeom prst="rect">
            <a:avLst/>
          </a:prstGeom>
          <a:noFill/>
        </p:spPr>
        <p:txBody>
          <a:bodyPr wrap="square" rtlCol="0">
            <a:spAutoFit/>
          </a:bodyPr>
          <a:lstStyle/>
          <a:p>
            <a:r>
              <a:rPr lang="zh-CN" altLang="en-US" sz="2400" b="1">
                <a:solidFill>
                  <a:srgbClr val="6D4388"/>
                </a:solidFill>
                <a:latin typeface="宋体" pitchFamily="2" charset="-122"/>
                <a:ea typeface="宋体" pitchFamily="2" charset="-122"/>
              </a:rPr>
              <a:t>配电子守恒</a:t>
            </a:r>
            <a:r>
              <a:rPr lang="en-US" altLang="zh-CN" sz="2400" b="1">
                <a:solidFill>
                  <a:srgbClr val="6D4388"/>
                </a:solidFill>
                <a:latin typeface="宋体" pitchFamily="2" charset="-122"/>
                <a:ea typeface="宋体" pitchFamily="2" charset="-122"/>
              </a:rPr>
              <a:t>：</a:t>
            </a:r>
            <a:endParaRPr lang="en-US" altLang="zh-CN" sz="2400" b="1">
              <a:solidFill>
                <a:srgbClr val="6D4388"/>
              </a:solidFill>
              <a:latin typeface="宋体" pitchFamily="2" charset="-122"/>
              <a:ea typeface="宋体" pitchFamily="2" charset="-122"/>
            </a:endParaRPr>
          </a:p>
        </p:txBody>
      </p:sp>
      <p:sp>
        <p:nvSpPr>
          <p:cNvPr id="9" name="文本框 8"/>
          <p:cNvSpPr txBox="1"/>
          <p:nvPr/>
        </p:nvSpPr>
        <p:spPr>
          <a:xfrm>
            <a:off x="2790190" y="3199130"/>
            <a:ext cx="7022465" cy="460375"/>
          </a:xfrm>
          <a:prstGeom prst="rect">
            <a:avLst/>
          </a:prstGeom>
          <a:noFill/>
        </p:spPr>
        <p:txBody>
          <a:bodyPr wrap="square" rtlCol="0">
            <a:spAutoFit/>
          </a:bodyPr>
          <a:lstStyle/>
          <a:p>
            <a:pPr algn="ctr"/>
            <a:r>
              <a:rPr lang="zh-CN" altLang="en-US" sz="2400">
                <a:latin typeface="宋体" pitchFamily="2" charset="-122"/>
                <a:ea typeface="宋体" pitchFamily="2" charset="-122"/>
              </a:rPr>
              <a:t>通过扩大氧化剂和还原剂计量数使得失电子数相等</a:t>
            </a:r>
            <a:r>
              <a:rPr lang="en-US" altLang="zh-CN" sz="2400">
                <a:latin typeface="宋体" pitchFamily="2" charset="-122"/>
                <a:ea typeface="宋体" pitchFamily="2" charset="-122"/>
              </a:rPr>
              <a:t>。</a:t>
            </a:r>
            <a:endParaRPr lang="en-US" altLang="zh-CN" sz="2400">
              <a:latin typeface="宋体" pitchFamily="2" charset="-122"/>
              <a:ea typeface="宋体" pitchFamily="2" charset="-122"/>
            </a:endParaRPr>
          </a:p>
        </p:txBody>
      </p:sp>
      <p:sp>
        <p:nvSpPr>
          <p:cNvPr id="10" name="文本框 9"/>
          <p:cNvSpPr txBox="1"/>
          <p:nvPr/>
        </p:nvSpPr>
        <p:spPr>
          <a:xfrm>
            <a:off x="695960" y="4428490"/>
            <a:ext cx="1881505" cy="460375"/>
          </a:xfrm>
          <a:prstGeom prst="rect">
            <a:avLst/>
          </a:prstGeom>
          <a:noFill/>
        </p:spPr>
        <p:txBody>
          <a:bodyPr wrap="square" rtlCol="0">
            <a:spAutoFit/>
          </a:bodyPr>
          <a:lstStyle/>
          <a:p>
            <a:r>
              <a:rPr lang="zh-CN" altLang="en-US" sz="2400" b="1">
                <a:solidFill>
                  <a:srgbClr val="6D4388"/>
                </a:solidFill>
                <a:latin typeface="宋体" pitchFamily="2" charset="-122"/>
                <a:ea typeface="宋体" pitchFamily="2" charset="-122"/>
              </a:rPr>
              <a:t>补项</a:t>
            </a:r>
            <a:r>
              <a:rPr lang="en-US" altLang="zh-CN" sz="2400" b="1">
                <a:solidFill>
                  <a:srgbClr val="6D4388"/>
                </a:solidFill>
                <a:latin typeface="宋体" pitchFamily="2" charset="-122"/>
                <a:ea typeface="宋体" pitchFamily="2" charset="-122"/>
              </a:rPr>
              <a:t>：</a:t>
            </a:r>
            <a:endParaRPr lang="en-US" altLang="zh-CN" sz="2400" b="1">
              <a:solidFill>
                <a:srgbClr val="6D4388"/>
              </a:solidFill>
              <a:latin typeface="宋体" pitchFamily="2" charset="-122"/>
              <a:ea typeface="宋体" pitchFamily="2" charset="-122"/>
            </a:endParaRPr>
          </a:p>
        </p:txBody>
      </p:sp>
      <p:sp>
        <p:nvSpPr>
          <p:cNvPr id="11" name="文本框 10"/>
          <p:cNvSpPr txBox="1"/>
          <p:nvPr/>
        </p:nvSpPr>
        <p:spPr>
          <a:xfrm>
            <a:off x="2790190" y="4089400"/>
            <a:ext cx="7022465" cy="460375"/>
          </a:xfrm>
          <a:prstGeom prst="rect">
            <a:avLst/>
          </a:prstGeom>
          <a:noFill/>
        </p:spPr>
        <p:txBody>
          <a:bodyPr wrap="square" rtlCol="0">
            <a:spAutoFit/>
          </a:bodyPr>
          <a:lstStyle/>
          <a:p>
            <a:pPr algn="l"/>
            <a:r>
              <a:rPr lang="zh-CN" altLang="en-US" sz="2400">
                <a:latin typeface="Times New Roman" panose="02020603050405020304" charset="0"/>
                <a:ea typeface="宋体" pitchFamily="2" charset="-122"/>
                <a:cs typeface="Times New Roman" panose="02020603050405020304" charset="0"/>
              </a:rPr>
              <a:t>酸性水溶液</a:t>
            </a:r>
            <a:r>
              <a:rPr lang="en-US" altLang="zh-CN" sz="2400">
                <a:latin typeface="Times New Roman" panose="02020603050405020304" charset="0"/>
                <a:ea typeface="宋体" pitchFamily="2" charset="-122"/>
                <a:cs typeface="Times New Roman" panose="02020603050405020304" charset="0"/>
              </a:rPr>
              <a:t>：</a:t>
            </a:r>
            <a:r>
              <a:rPr lang="zh-CN" altLang="en-US" sz="2400">
                <a:latin typeface="Times New Roman" panose="02020603050405020304" charset="0"/>
                <a:ea typeface="宋体" pitchFamily="2" charset="-122"/>
                <a:cs typeface="Times New Roman" panose="02020603050405020304" charset="0"/>
              </a:rPr>
              <a:t>少</a:t>
            </a:r>
            <a:r>
              <a:rPr lang="en-US" altLang="zh-CN" sz="2400">
                <a:latin typeface="Times New Roman" panose="02020603050405020304" charset="0"/>
                <a:ea typeface="宋体" pitchFamily="2" charset="-122"/>
                <a:cs typeface="Times New Roman" panose="02020603050405020304" charset="0"/>
              </a:rPr>
              <a:t>O</a:t>
            </a:r>
            <a:r>
              <a:rPr lang="zh-CN" altLang="en-US" sz="2400">
                <a:latin typeface="Times New Roman" panose="02020603050405020304" charset="0"/>
                <a:ea typeface="宋体" pitchFamily="2" charset="-122"/>
                <a:cs typeface="Times New Roman" panose="02020603050405020304" charset="0"/>
              </a:rPr>
              <a:t>补</a:t>
            </a:r>
            <a:r>
              <a:rPr lang="en-US" altLang="zh-CN" sz="2400">
                <a:latin typeface="Times New Roman" panose="02020603050405020304" charset="0"/>
                <a:ea typeface="宋体" pitchFamily="2" charset="-122"/>
                <a:cs typeface="Times New Roman" panose="02020603050405020304" charset="0"/>
              </a:rPr>
              <a:t>H</a:t>
            </a:r>
            <a:r>
              <a:rPr lang="en-US" altLang="zh-CN" sz="2400" baseline="-25000">
                <a:latin typeface="Times New Roman" panose="02020603050405020304" charset="0"/>
                <a:ea typeface="宋体" pitchFamily="2" charset="-122"/>
                <a:cs typeface="Times New Roman" panose="02020603050405020304" charset="0"/>
              </a:rPr>
              <a:t>2</a:t>
            </a:r>
            <a:r>
              <a:rPr lang="en-US" altLang="zh-CN" sz="2400">
                <a:latin typeface="Times New Roman" panose="02020603050405020304" charset="0"/>
                <a:ea typeface="宋体" pitchFamily="2" charset="-122"/>
                <a:cs typeface="Times New Roman" panose="02020603050405020304" charset="0"/>
              </a:rPr>
              <a:t>O、</a:t>
            </a:r>
            <a:r>
              <a:rPr lang="zh-CN" altLang="en-US" sz="2400">
                <a:latin typeface="Times New Roman" panose="02020603050405020304" charset="0"/>
                <a:ea typeface="宋体" pitchFamily="2" charset="-122"/>
                <a:cs typeface="Times New Roman" panose="02020603050405020304" charset="0"/>
              </a:rPr>
              <a:t>少</a:t>
            </a:r>
            <a:r>
              <a:rPr lang="en-US" altLang="zh-CN" sz="2400">
                <a:latin typeface="Times New Roman" panose="02020603050405020304" charset="0"/>
                <a:ea typeface="宋体" pitchFamily="2" charset="-122"/>
                <a:cs typeface="Times New Roman" panose="02020603050405020304" charset="0"/>
              </a:rPr>
              <a:t>H</a:t>
            </a:r>
            <a:r>
              <a:rPr lang="zh-CN" altLang="en-US" sz="2400">
                <a:latin typeface="Times New Roman" panose="02020603050405020304" charset="0"/>
                <a:ea typeface="宋体" pitchFamily="2" charset="-122"/>
                <a:cs typeface="Times New Roman" panose="02020603050405020304" charset="0"/>
              </a:rPr>
              <a:t>补</a:t>
            </a:r>
            <a:r>
              <a:rPr lang="en-US" altLang="zh-CN" sz="2400">
                <a:latin typeface="Times New Roman" panose="02020603050405020304" charset="0"/>
                <a:ea typeface="宋体" pitchFamily="2" charset="-122"/>
                <a:cs typeface="Times New Roman" panose="02020603050405020304" charset="0"/>
              </a:rPr>
              <a:t>H</a:t>
            </a:r>
            <a:r>
              <a:rPr lang="en-US" altLang="zh-CN" sz="2400" baseline="30000">
                <a:latin typeface="Times New Roman" panose="02020603050405020304" charset="0"/>
                <a:ea typeface="宋体" pitchFamily="2" charset="-122"/>
                <a:cs typeface="Times New Roman" panose="02020603050405020304" charset="0"/>
              </a:rPr>
              <a:t>+</a:t>
            </a:r>
            <a:endParaRPr lang="en-US" altLang="zh-CN" sz="2400" baseline="30000">
              <a:latin typeface="Times New Roman" panose="02020603050405020304" charset="0"/>
              <a:ea typeface="宋体" pitchFamily="2" charset="-122"/>
              <a:cs typeface="Times New Roman" panose="02020603050405020304" charset="0"/>
            </a:endParaRPr>
          </a:p>
        </p:txBody>
      </p:sp>
      <p:sp>
        <p:nvSpPr>
          <p:cNvPr id="12" name="文本框 11"/>
          <p:cNvSpPr txBox="1"/>
          <p:nvPr/>
        </p:nvSpPr>
        <p:spPr>
          <a:xfrm>
            <a:off x="2790190" y="4726940"/>
            <a:ext cx="8206105" cy="460375"/>
          </a:xfrm>
          <a:prstGeom prst="rect">
            <a:avLst/>
          </a:prstGeom>
          <a:noFill/>
        </p:spPr>
        <p:txBody>
          <a:bodyPr wrap="square" rtlCol="0">
            <a:spAutoFit/>
          </a:bodyPr>
          <a:lstStyle/>
          <a:p>
            <a:pPr algn="l"/>
            <a:r>
              <a:rPr lang="zh-CN" altLang="en-US" sz="2400">
                <a:latin typeface="Times New Roman" panose="02020603050405020304" charset="0"/>
                <a:ea typeface="宋体" pitchFamily="2" charset="-122"/>
                <a:cs typeface="Times New Roman" panose="02020603050405020304" charset="0"/>
              </a:rPr>
              <a:t>碱性水溶液</a:t>
            </a:r>
            <a:r>
              <a:rPr lang="en-US" altLang="zh-CN" sz="2400">
                <a:latin typeface="Times New Roman" panose="02020603050405020304" charset="0"/>
                <a:ea typeface="宋体" pitchFamily="2" charset="-122"/>
                <a:cs typeface="Times New Roman" panose="02020603050405020304" charset="0"/>
              </a:rPr>
              <a:t>：</a:t>
            </a:r>
            <a:r>
              <a:rPr lang="zh-CN" altLang="en-US" sz="2400">
                <a:latin typeface="Times New Roman" panose="02020603050405020304" charset="0"/>
                <a:ea typeface="宋体" pitchFamily="2" charset="-122"/>
                <a:cs typeface="Times New Roman" panose="02020603050405020304" charset="0"/>
              </a:rPr>
              <a:t>先用</a:t>
            </a:r>
            <a:r>
              <a:rPr lang="en-US" altLang="zh-CN" sz="2400">
                <a:latin typeface="Times New Roman" panose="02020603050405020304" charset="0"/>
                <a:ea typeface="宋体" pitchFamily="2" charset="-122"/>
                <a:cs typeface="Times New Roman" panose="02020603050405020304" charset="0"/>
              </a:rPr>
              <a:t>OH</a:t>
            </a:r>
            <a:r>
              <a:rPr lang="en-US" altLang="zh-CN" sz="2400" baseline="30000">
                <a:latin typeface="Times New Roman" panose="02020603050405020304" charset="0"/>
                <a:ea typeface="宋体" pitchFamily="2" charset="-122"/>
                <a:cs typeface="Times New Roman" panose="02020603050405020304" charset="0"/>
              </a:rPr>
              <a:t>－</a:t>
            </a:r>
            <a:r>
              <a:rPr lang="zh-CN" altLang="en-US" sz="2400">
                <a:latin typeface="Times New Roman" panose="02020603050405020304" charset="0"/>
                <a:ea typeface="宋体" pitchFamily="2" charset="-122"/>
                <a:cs typeface="Times New Roman" panose="02020603050405020304" charset="0"/>
              </a:rPr>
              <a:t>补电荷守恒</a:t>
            </a:r>
            <a:r>
              <a:rPr lang="en-US" altLang="zh-CN" sz="2400">
                <a:latin typeface="Times New Roman" panose="02020603050405020304" charset="0"/>
                <a:ea typeface="宋体" pitchFamily="2" charset="-122"/>
                <a:cs typeface="Times New Roman" panose="02020603050405020304" charset="0"/>
              </a:rPr>
              <a:t>、</a:t>
            </a:r>
            <a:r>
              <a:rPr lang="zh-CN" altLang="en-US" sz="2400">
                <a:latin typeface="Times New Roman" panose="02020603050405020304" charset="0"/>
                <a:ea typeface="宋体" pitchFamily="2" charset="-122"/>
                <a:cs typeface="Times New Roman" panose="02020603050405020304" charset="0"/>
              </a:rPr>
              <a:t>再</a:t>
            </a:r>
            <a:r>
              <a:rPr lang="en-US" altLang="zh-CN" sz="2400">
                <a:latin typeface="Times New Roman" panose="02020603050405020304" charset="0"/>
                <a:ea typeface="宋体" pitchFamily="2" charset="-122"/>
                <a:cs typeface="Times New Roman" panose="02020603050405020304" charset="0"/>
              </a:rPr>
              <a:t>H</a:t>
            </a:r>
            <a:r>
              <a:rPr lang="en-US" altLang="zh-CN" sz="2400" baseline="-25000">
                <a:latin typeface="Times New Roman" panose="02020603050405020304" charset="0"/>
                <a:ea typeface="宋体" pitchFamily="2" charset="-122"/>
                <a:cs typeface="Times New Roman" panose="02020603050405020304" charset="0"/>
              </a:rPr>
              <a:t>2</a:t>
            </a:r>
            <a:r>
              <a:rPr lang="en-US" altLang="zh-CN" sz="2400">
                <a:latin typeface="Times New Roman" panose="02020603050405020304" charset="0"/>
                <a:ea typeface="宋体" pitchFamily="2" charset="-122"/>
                <a:cs typeface="Times New Roman" panose="02020603050405020304" charset="0"/>
              </a:rPr>
              <a:t>O</a:t>
            </a:r>
            <a:r>
              <a:rPr lang="zh-CN" altLang="en-US" sz="2400">
                <a:latin typeface="Times New Roman" panose="02020603050405020304" charset="0"/>
                <a:ea typeface="宋体" pitchFamily="2" charset="-122"/>
                <a:cs typeface="Times New Roman" panose="02020603050405020304" charset="0"/>
              </a:rPr>
              <a:t>补原子守恒</a:t>
            </a:r>
            <a:r>
              <a:rPr lang="en-US" altLang="zh-CN" sz="2400">
                <a:latin typeface="Times New Roman" panose="02020603050405020304" charset="0"/>
                <a:ea typeface="宋体" pitchFamily="2" charset="-122"/>
                <a:cs typeface="Times New Roman" panose="02020603050405020304" charset="0"/>
              </a:rPr>
              <a:t>。</a:t>
            </a:r>
            <a:endParaRPr lang="en-US" altLang="zh-CN" sz="2400">
              <a:latin typeface="Times New Roman" panose="02020603050405020304" charset="0"/>
              <a:ea typeface="宋体" pitchFamily="2"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3.4</a:t>
            </a:r>
            <a:r>
              <a:rPr lang="zh-CN" altLang="en-US">
                <a:sym typeface="+mn-ea"/>
              </a:rPr>
              <a:t>答题策略</a:t>
            </a:r>
            <a:r>
              <a:rPr lang="en-US" altLang="zh-CN">
                <a:sym typeface="+mn-ea"/>
              </a:rPr>
              <a:t>——</a:t>
            </a:r>
            <a:r>
              <a:rPr lang="zh-CN" altLang="en-US">
                <a:sym typeface="+mn-ea"/>
              </a:rPr>
              <a:t>工业流程、实验综合</a:t>
            </a:r>
            <a:r>
              <a:rPr lang="en-US" altLang="zh-CN">
                <a:sym typeface="+mn-ea"/>
              </a:rPr>
              <a:t>-</a:t>
            </a:r>
            <a:r>
              <a:rPr lang="zh-CN" altLang="en-US">
                <a:sym typeface="+mn-ea"/>
              </a:rPr>
              <a:t>方程式书写</a:t>
            </a:r>
            <a:endParaRPr lang="zh-CN" altLang="en-US">
              <a:sym typeface="+mn-ea"/>
            </a:endParaRPr>
          </a:p>
        </p:txBody>
      </p:sp>
      <p:sp>
        <p:nvSpPr>
          <p:cNvPr id="3" name="内容占位符 2"/>
          <p:cNvSpPr>
            <a:spLocks noGrp="1"/>
          </p:cNvSpPr>
          <p:nvPr>
            <p:ph idx="1"/>
          </p:nvPr>
        </p:nvSpPr>
        <p:spPr>
          <a:xfrm>
            <a:off x="695960" y="1186815"/>
            <a:ext cx="10800080" cy="954405"/>
          </a:xfrm>
        </p:spPr>
        <p:txBody>
          <a:bodyPr>
            <a:noAutofit/>
          </a:bodyPr>
          <a:lstStyle/>
          <a:p>
            <a:pPr marL="0" indent="0" algn="just" defTabSz="266700">
              <a:spcBef>
                <a:spcPct val="0"/>
              </a:spcBef>
              <a:spcAft>
                <a:spcPct val="0"/>
              </a:spcAft>
            </a:pPr>
            <a:r>
              <a:rPr lang="zh-CN" altLang="en-US">
                <a:solidFill>
                  <a:schemeClr val="tx1"/>
                </a:solidFill>
                <a:uFillTx/>
                <a:latin typeface="Times New Roman" panose="02020603050405020304" charset="0"/>
                <a:ea typeface="宋体-简" panose="02010800040101010101" charset="-122"/>
              </a:rPr>
              <a:t>示例</a:t>
            </a:r>
            <a:r>
              <a:rPr lang="en-US" altLang="zh-CN">
                <a:solidFill>
                  <a:schemeClr val="tx1"/>
                </a:solidFill>
                <a:uFillTx/>
                <a:latin typeface="Times New Roman" panose="02020603050405020304" charset="0"/>
                <a:ea typeface="宋体-简" panose="02010800040101010101" charset="-122"/>
              </a:rPr>
              <a:t>:(</a:t>
            </a:r>
            <a:r>
              <a:rPr lang="en-US" altLang="zh-CN">
                <a:solidFill>
                  <a:schemeClr val="tx1"/>
                </a:solidFill>
                <a:uFillTx/>
                <a:latin typeface="Times New Roman" panose="02020603050405020304" charset="0"/>
                <a:ea typeface="宋体-简" panose="02010800040101010101" charset="-122"/>
                <a:sym typeface="+mn-ea"/>
              </a:rPr>
              <a:t>2024</a:t>
            </a:r>
            <a:r>
              <a:rPr lang="zh-CN" altLang="en-US">
                <a:solidFill>
                  <a:schemeClr val="tx1"/>
                </a:solidFill>
                <a:uFillTx/>
                <a:latin typeface="Times New Roman" panose="02020603050405020304" charset="0"/>
                <a:ea typeface="宋体-简" panose="02010800040101010101" charset="-122"/>
                <a:sym typeface="+mn-ea"/>
              </a:rPr>
              <a:t>湖南卷</a:t>
            </a:r>
            <a:r>
              <a:rPr lang="en-US" altLang="zh-CN">
                <a:solidFill>
                  <a:schemeClr val="tx1"/>
                </a:solidFill>
                <a:uFillTx/>
                <a:latin typeface="Times New Roman" panose="02020603050405020304" charset="0"/>
                <a:ea typeface="宋体-简" panose="02010800040101010101" charset="-122"/>
                <a:sym typeface="+mn-ea"/>
              </a:rPr>
              <a:t>)</a:t>
            </a:r>
            <a:r>
              <a:rPr lang="zh-CN" altLang="en-US">
                <a:solidFill>
                  <a:schemeClr val="tx1"/>
                </a:solidFill>
                <a:uFillTx/>
                <a:latin typeface="Times New Roman" panose="02020603050405020304" charset="0"/>
                <a:ea typeface="宋体-简" panose="02010800040101010101" charset="-122"/>
                <a:sym typeface="+mn-ea"/>
              </a:rPr>
              <a:t>铜阳极泥</a:t>
            </a:r>
            <a:r>
              <a:rPr lang="en-US" altLang="zh-CN">
                <a:solidFill>
                  <a:schemeClr val="tx1"/>
                </a:solidFill>
                <a:uFillTx/>
                <a:latin typeface="Times New Roman" panose="02020603050405020304" charset="0"/>
                <a:ea typeface="宋体-简" panose="02010800040101010101" charset="-122"/>
                <a:sym typeface="+mn-ea"/>
              </a:rPr>
              <a:t>(</a:t>
            </a:r>
            <a:r>
              <a:rPr lang="zh-CN" altLang="en-US">
                <a:solidFill>
                  <a:schemeClr val="tx1"/>
                </a:solidFill>
                <a:uFillTx/>
                <a:latin typeface="Times New Roman" panose="02020603050405020304" charset="0"/>
                <a:ea typeface="宋体-简" panose="02010800040101010101" charset="-122"/>
                <a:sym typeface="+mn-ea"/>
              </a:rPr>
              <a:t>含有</a:t>
            </a:r>
            <a:r>
              <a:rPr lang="en-US" altLang="zh-CN">
                <a:solidFill>
                  <a:schemeClr val="tx1"/>
                </a:solidFill>
                <a:uFillTx/>
                <a:latin typeface="Times New Roman" panose="02020603050405020304" charset="0"/>
                <a:ea typeface="宋体-简" panose="02010800040101010101" charset="-122"/>
                <a:sym typeface="+mn-ea"/>
              </a:rPr>
              <a:t>Au</a:t>
            </a:r>
            <a:r>
              <a:rPr lang="zh-CN" altLang="en-US">
                <a:solidFill>
                  <a:schemeClr val="tx1"/>
                </a:solidFill>
                <a:uFillTx/>
                <a:latin typeface="Times New Roman" panose="02020603050405020304" charset="0"/>
                <a:ea typeface="宋体-简" panose="02010800040101010101" charset="-122"/>
                <a:sym typeface="+mn-ea"/>
              </a:rPr>
              <a:t>、</a:t>
            </a:r>
            <a:r>
              <a:rPr lang="en-US" altLang="zh-CN">
                <a:solidFill>
                  <a:schemeClr val="tx1"/>
                </a:solidFill>
                <a:uFillTx/>
                <a:latin typeface="Times New Roman" panose="02020603050405020304" charset="0"/>
                <a:ea typeface="宋体-简" panose="02010800040101010101" charset="-122"/>
                <a:sym typeface="+mn-ea"/>
              </a:rPr>
              <a:t>Ag</a:t>
            </a:r>
            <a:r>
              <a:rPr lang="en-US" altLang="zh-CN" baseline="-25000">
                <a:solidFill>
                  <a:schemeClr val="tx1"/>
                </a:solidFill>
                <a:uFillTx/>
                <a:latin typeface="Times New Roman" panose="02020603050405020304" charset="0"/>
                <a:ea typeface="宋体-简" panose="02010800040101010101" charset="-122"/>
                <a:sym typeface="+mn-ea"/>
              </a:rPr>
              <a:t>2</a:t>
            </a:r>
            <a:r>
              <a:rPr lang="en-US" altLang="zh-CN">
                <a:solidFill>
                  <a:schemeClr val="tx1"/>
                </a:solidFill>
                <a:uFillTx/>
                <a:latin typeface="Times New Roman" panose="02020603050405020304" charset="0"/>
                <a:ea typeface="宋体-简" panose="02010800040101010101" charset="-122"/>
                <a:sym typeface="+mn-ea"/>
              </a:rPr>
              <a:t>Se</a:t>
            </a:r>
            <a:r>
              <a:rPr lang="zh-CN" altLang="en-US">
                <a:solidFill>
                  <a:schemeClr val="tx1"/>
                </a:solidFill>
                <a:uFillTx/>
                <a:latin typeface="Times New Roman" panose="02020603050405020304" charset="0"/>
                <a:ea typeface="宋体-简" panose="02010800040101010101" charset="-122"/>
                <a:sym typeface="+mn-ea"/>
              </a:rPr>
              <a:t>、</a:t>
            </a:r>
            <a:r>
              <a:rPr lang="en-US" altLang="zh-CN">
                <a:solidFill>
                  <a:schemeClr val="tx1"/>
                </a:solidFill>
                <a:uFillTx/>
                <a:latin typeface="Times New Roman" panose="02020603050405020304" charset="0"/>
                <a:ea typeface="宋体-简" panose="02010800040101010101" charset="-122"/>
                <a:sym typeface="+mn-ea"/>
              </a:rPr>
              <a:t>Cu</a:t>
            </a:r>
            <a:r>
              <a:rPr lang="en-US" altLang="zh-CN" baseline="-25000">
                <a:solidFill>
                  <a:schemeClr val="tx1"/>
                </a:solidFill>
                <a:uFillTx/>
                <a:latin typeface="Times New Roman" panose="02020603050405020304" charset="0"/>
                <a:ea typeface="宋体-简" panose="02010800040101010101" charset="-122"/>
                <a:sym typeface="+mn-ea"/>
              </a:rPr>
              <a:t>2</a:t>
            </a:r>
            <a:r>
              <a:rPr lang="en-US" altLang="zh-CN">
                <a:solidFill>
                  <a:schemeClr val="tx1"/>
                </a:solidFill>
                <a:uFillTx/>
                <a:latin typeface="Times New Roman" panose="02020603050405020304" charset="0"/>
                <a:ea typeface="宋体-简" panose="02010800040101010101" charset="-122"/>
                <a:sym typeface="+mn-ea"/>
              </a:rPr>
              <a:t>Se</a:t>
            </a:r>
            <a:r>
              <a:rPr lang="zh-CN" altLang="en-US">
                <a:solidFill>
                  <a:schemeClr val="tx1"/>
                </a:solidFill>
                <a:uFillTx/>
                <a:latin typeface="Times New Roman" panose="02020603050405020304" charset="0"/>
                <a:ea typeface="宋体-简" panose="02010800040101010101" charset="-122"/>
                <a:sym typeface="+mn-ea"/>
              </a:rPr>
              <a:t>、</a:t>
            </a:r>
            <a:r>
              <a:rPr lang="en-US" altLang="zh-CN">
                <a:solidFill>
                  <a:schemeClr val="tx1"/>
                </a:solidFill>
                <a:uFillTx/>
                <a:latin typeface="Times New Roman" panose="02020603050405020304" charset="0"/>
                <a:ea typeface="宋体-简" panose="02010800040101010101" charset="-122"/>
                <a:sym typeface="+mn-ea"/>
              </a:rPr>
              <a:t>PbSO</a:t>
            </a:r>
            <a:r>
              <a:rPr lang="en-US" altLang="zh-CN" baseline="-25000">
                <a:solidFill>
                  <a:schemeClr val="tx1"/>
                </a:solidFill>
                <a:uFillTx/>
                <a:latin typeface="Times New Roman" panose="02020603050405020304" charset="0"/>
                <a:ea typeface="宋体-简" panose="02010800040101010101" charset="-122"/>
                <a:sym typeface="+mn-ea"/>
              </a:rPr>
              <a:t>4</a:t>
            </a:r>
            <a:r>
              <a:rPr lang="zh-CN" altLang="en-US">
                <a:solidFill>
                  <a:schemeClr val="tx1"/>
                </a:solidFill>
                <a:uFillTx/>
                <a:latin typeface="Times New Roman" panose="02020603050405020304" charset="0"/>
                <a:ea typeface="宋体-简" panose="02010800040101010101" charset="-122"/>
                <a:sym typeface="+mn-ea"/>
              </a:rPr>
              <a:t>等</a:t>
            </a:r>
            <a:r>
              <a:rPr lang="en-US" altLang="zh-CN">
                <a:solidFill>
                  <a:schemeClr val="tx1"/>
                </a:solidFill>
                <a:uFillTx/>
                <a:latin typeface="Times New Roman" panose="02020603050405020304" charset="0"/>
                <a:ea typeface="宋体-简" panose="02010800040101010101" charset="-122"/>
                <a:sym typeface="+mn-ea"/>
              </a:rPr>
              <a:t>)</a:t>
            </a:r>
            <a:r>
              <a:rPr lang="zh-CN" altLang="en-US">
                <a:solidFill>
                  <a:schemeClr val="tx1"/>
                </a:solidFill>
                <a:uFillTx/>
                <a:latin typeface="Times New Roman" panose="02020603050405020304" charset="0"/>
                <a:ea typeface="宋体-简" panose="02010800040101010101" charset="-122"/>
                <a:sym typeface="+mn-ea"/>
              </a:rPr>
              <a:t>是一种含贵金属的可再生资源，回收贵金属的化工流程如下：</a:t>
            </a:r>
            <a:endParaRPr lang="zh-CN" altLang="en-US">
              <a:solidFill>
                <a:schemeClr val="tx1"/>
              </a:solidFill>
              <a:uFillTx/>
              <a:latin typeface="Times New Roman" panose="02020603050405020304" charset="0"/>
              <a:ea typeface="宋体-简" panose="02010800040101010101" charset="-122"/>
              <a:sym typeface="+mn-ea"/>
            </a:endParaRPr>
          </a:p>
        </p:txBody>
      </p:sp>
      <p:pic>
        <p:nvPicPr>
          <p:cNvPr id="100015" name="图片 100015" descr="@@@131ba57c-3f0f-4186-9b52-361bb1347b91"/>
          <p:cNvPicPr>
            <a:picLocks noChangeAspect="1"/>
          </p:cNvPicPr>
          <p:nvPr/>
        </p:nvPicPr>
        <p:blipFill>
          <a:blip r:embed="rId1"/>
          <a:stretch>
            <a:fillRect/>
          </a:stretch>
        </p:blipFill>
        <p:spPr>
          <a:xfrm>
            <a:off x="695960" y="2632710"/>
            <a:ext cx="6538595" cy="1591945"/>
          </a:xfrm>
          <a:prstGeom prst="rect">
            <a:avLst/>
          </a:prstGeom>
        </p:spPr>
      </p:pic>
      <p:sp>
        <p:nvSpPr>
          <p:cNvPr id="6" name="文本框 5"/>
          <p:cNvSpPr txBox="1"/>
          <p:nvPr/>
        </p:nvSpPr>
        <p:spPr>
          <a:xfrm>
            <a:off x="695960" y="4505960"/>
            <a:ext cx="10512425" cy="460375"/>
          </a:xfrm>
          <a:prstGeom prst="rect">
            <a:avLst/>
          </a:prstGeom>
        </p:spPr>
        <p:txBody>
          <a:bodyPr wrap="square">
            <a:spAutoFit/>
          </a:bodyPr>
          <a:lstStyle/>
          <a:p>
            <a:pPr marL="0" indent="0" algn="just" defTabSz="266700">
              <a:spcBef>
                <a:spcPct val="0"/>
              </a:spcBef>
              <a:spcAft>
                <a:spcPct val="0"/>
              </a:spcAft>
            </a:pPr>
            <a:r>
              <a:rPr lang="en-US" altLang="zh-CN" sz="2400">
                <a:latin typeface="Times New Roman" panose="02020603050405020304"/>
                <a:ea typeface="宋体" pitchFamily="2" charset="-122"/>
              </a:rPr>
              <a:t>“</a:t>
            </a:r>
            <a:r>
              <a:rPr lang="zh-CN" altLang="en-US" sz="2400">
                <a:latin typeface="宋体" pitchFamily="2" charset="-122"/>
                <a:ea typeface="宋体" pitchFamily="2" charset="-122"/>
              </a:rPr>
              <a:t>滤液</a:t>
            </a:r>
            <a:r>
              <a:rPr lang="en-US" altLang="zh-CN" sz="2400">
                <a:latin typeface="Times New Roman" panose="02020603050405020304"/>
                <a:ea typeface="宋体" pitchFamily="2" charset="-122"/>
              </a:rPr>
              <a:t>1”</a:t>
            </a:r>
            <a:r>
              <a:rPr lang="zh-CN" altLang="en-US" sz="2400">
                <a:latin typeface="宋体" pitchFamily="2" charset="-122"/>
                <a:ea typeface="宋体" pitchFamily="2" charset="-122"/>
              </a:rPr>
              <a:t>中含有</a:t>
            </a:r>
            <a:r>
              <a:rPr lang="en-US" altLang="zh-CN" sz="2400">
                <a:latin typeface="Times New Roman" panose="02020603050405020304"/>
                <a:ea typeface="Times New Roman" panose="02020603050405020304"/>
              </a:rPr>
              <a:t>Cu</a:t>
            </a:r>
            <a:r>
              <a:rPr lang="en-US" altLang="zh-CN" sz="2400" baseline="30000">
                <a:latin typeface="Times New Roman" panose="02020603050405020304"/>
                <a:ea typeface="Times New Roman" panose="02020603050405020304"/>
              </a:rPr>
              <a:t>2+</a:t>
            </a:r>
            <a:r>
              <a:rPr lang="zh-CN" altLang="en-US" sz="2400">
                <a:latin typeface="宋体" pitchFamily="2" charset="-122"/>
                <a:ea typeface="宋体" pitchFamily="2" charset="-122"/>
              </a:rPr>
              <a:t>和</a:t>
            </a:r>
            <a:r>
              <a:rPr lang="en-US" altLang="zh-CN" sz="2400">
                <a:latin typeface="Times New Roman" panose="02020603050405020304"/>
                <a:ea typeface="Times New Roman" panose="02020603050405020304"/>
              </a:rPr>
              <a:t>H</a:t>
            </a:r>
            <a:r>
              <a:rPr lang="en-US" altLang="zh-CN" sz="2400" baseline="-25000">
                <a:latin typeface="Times New Roman" panose="02020603050405020304"/>
                <a:ea typeface="Times New Roman" panose="02020603050405020304"/>
              </a:rPr>
              <a:t>2</a:t>
            </a:r>
            <a:r>
              <a:rPr lang="en-US" altLang="zh-CN" sz="2400">
                <a:latin typeface="Times New Roman" panose="02020603050405020304"/>
                <a:ea typeface="Times New Roman" panose="02020603050405020304"/>
              </a:rPr>
              <a:t>SeO</a:t>
            </a:r>
            <a:r>
              <a:rPr lang="en-US" altLang="zh-CN" sz="2400" baseline="-25000">
                <a:latin typeface="Times New Roman" panose="02020603050405020304"/>
                <a:ea typeface="Times New Roman" panose="02020603050405020304"/>
              </a:rPr>
              <a:t>3</a:t>
            </a:r>
            <a:r>
              <a:rPr lang="zh-CN" altLang="en-US" sz="2400">
                <a:latin typeface="宋体" pitchFamily="2" charset="-122"/>
                <a:ea typeface="宋体" pitchFamily="2" charset="-122"/>
              </a:rPr>
              <a:t>，</a:t>
            </a:r>
            <a:r>
              <a:rPr lang="zh-CN" altLang="en-US" sz="2400">
                <a:latin typeface="Times New Roman" panose="02020603050405020304"/>
                <a:ea typeface="宋体" pitchFamily="2" charset="-122"/>
              </a:rPr>
              <a:t>“</a:t>
            </a:r>
            <a:r>
              <a:rPr lang="zh-CN" altLang="en-US" sz="2400">
                <a:latin typeface="宋体" pitchFamily="2" charset="-122"/>
                <a:ea typeface="宋体" pitchFamily="2" charset="-122"/>
              </a:rPr>
              <a:t>氧化酸浸</a:t>
            </a:r>
            <a:r>
              <a:rPr lang="zh-CN" altLang="en-US" sz="2400">
                <a:latin typeface="Times New Roman" panose="02020603050405020304"/>
                <a:ea typeface="宋体" pitchFamily="2" charset="-122"/>
              </a:rPr>
              <a:t>”</a:t>
            </a:r>
            <a:r>
              <a:rPr lang="zh-CN" altLang="en-US" sz="2400">
                <a:latin typeface="宋体" pitchFamily="2" charset="-122"/>
                <a:ea typeface="宋体" pitchFamily="2" charset="-122"/>
              </a:rPr>
              <a:t>时</a:t>
            </a:r>
            <a:r>
              <a:rPr lang="en-US" altLang="zh-CN" sz="2400">
                <a:latin typeface="Times New Roman" panose="02020603050405020304"/>
                <a:ea typeface="Times New Roman" panose="02020603050405020304"/>
              </a:rPr>
              <a:t>Cu</a:t>
            </a:r>
            <a:r>
              <a:rPr lang="en-US" altLang="zh-CN" sz="2400" baseline="-25000">
                <a:latin typeface="Times New Roman" panose="02020603050405020304"/>
                <a:ea typeface="Times New Roman" panose="02020603050405020304"/>
              </a:rPr>
              <a:t>2</a:t>
            </a:r>
            <a:r>
              <a:rPr lang="en-US" altLang="zh-CN" sz="2400">
                <a:latin typeface="Times New Roman" panose="02020603050405020304"/>
                <a:ea typeface="Times New Roman" panose="02020603050405020304"/>
              </a:rPr>
              <a:t>Se</a:t>
            </a:r>
            <a:r>
              <a:rPr lang="zh-CN" altLang="en-US" sz="2400">
                <a:latin typeface="宋体" pitchFamily="2" charset="-122"/>
                <a:ea typeface="宋体" pitchFamily="2" charset="-122"/>
              </a:rPr>
              <a:t>反应的离子方程式为</a:t>
            </a:r>
            <a:r>
              <a:rPr lang="en-US" altLang="zh-CN" sz="2400" u="sng">
                <a:latin typeface="Times New Roman" panose="02020603050405020304"/>
                <a:ea typeface="Times New Roman" panose="02020603050405020304"/>
              </a:rPr>
              <a:t>       </a:t>
            </a:r>
            <a:r>
              <a:rPr lang="zh-CN" altLang="en-US" sz="2400">
                <a:latin typeface="宋体" pitchFamily="2" charset="-122"/>
                <a:ea typeface="宋体" pitchFamily="2" charset="-122"/>
              </a:rPr>
              <a:t>；</a:t>
            </a:r>
            <a:endParaRPr lang="zh-CN" altLang="en-US" sz="2400">
              <a:latin typeface="宋体" pitchFamily="2" charset="-122"/>
              <a:ea typeface="宋体" pitchFamily="2" charset="-122"/>
            </a:endParaRPr>
          </a:p>
        </p:txBody>
      </p:sp>
    </p:spTree>
    <p:custDataLst>
      <p:tags r:id="rId2"/>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3.4</a:t>
            </a:r>
            <a:r>
              <a:rPr lang="zh-CN" altLang="en-US">
                <a:sym typeface="+mn-ea"/>
              </a:rPr>
              <a:t>答题策略</a:t>
            </a:r>
            <a:r>
              <a:rPr lang="en-US" altLang="zh-CN">
                <a:sym typeface="+mn-ea"/>
              </a:rPr>
              <a:t>——</a:t>
            </a:r>
            <a:r>
              <a:rPr lang="zh-CN" altLang="en-US">
                <a:sym typeface="+mn-ea"/>
              </a:rPr>
              <a:t>工业流程、实验综合</a:t>
            </a:r>
            <a:r>
              <a:rPr lang="en-US" altLang="zh-CN">
                <a:sym typeface="+mn-ea"/>
              </a:rPr>
              <a:t>-</a:t>
            </a:r>
            <a:r>
              <a:rPr lang="zh-CN" altLang="en-US">
                <a:sym typeface="+mn-ea"/>
              </a:rPr>
              <a:t>方程式书写</a:t>
            </a:r>
            <a:endParaRPr lang="zh-CN" altLang="en-US">
              <a:sym typeface="+mn-ea"/>
            </a:endParaRPr>
          </a:p>
        </p:txBody>
      </p:sp>
      <p:sp>
        <p:nvSpPr>
          <p:cNvPr id="6" name="文本框 5"/>
          <p:cNvSpPr txBox="1"/>
          <p:nvPr/>
        </p:nvSpPr>
        <p:spPr>
          <a:xfrm>
            <a:off x="695960" y="1243330"/>
            <a:ext cx="6779260" cy="1198880"/>
          </a:xfrm>
          <a:prstGeom prst="rect">
            <a:avLst/>
          </a:prstGeom>
        </p:spPr>
        <p:txBody>
          <a:bodyPr wrap="square">
            <a:spAutoFit/>
          </a:bodyPr>
          <a:lstStyle/>
          <a:p>
            <a:pPr indent="0" algn="just" defTabSz="266700">
              <a:lnSpc>
                <a:spcPct val="150000"/>
              </a:lnSpc>
              <a:spcBef>
                <a:spcPct val="0"/>
              </a:spcBef>
              <a:spcAft>
                <a:spcPct val="0"/>
              </a:spcAft>
            </a:pPr>
            <a:r>
              <a:rPr lang="en-US" altLang="zh-CN" sz="2400">
                <a:latin typeface="Times New Roman" panose="02020603050405020304"/>
                <a:ea typeface="宋体" pitchFamily="2" charset="-122"/>
              </a:rPr>
              <a:t>“</a:t>
            </a:r>
            <a:r>
              <a:rPr lang="zh-CN" altLang="en-US" sz="2400">
                <a:latin typeface="宋体" pitchFamily="2" charset="-122"/>
                <a:ea typeface="宋体" pitchFamily="2" charset="-122"/>
              </a:rPr>
              <a:t>滤液</a:t>
            </a:r>
            <a:r>
              <a:rPr lang="en-US" altLang="zh-CN" sz="2400">
                <a:latin typeface="Times New Roman" panose="02020603050405020304"/>
                <a:ea typeface="宋体" pitchFamily="2" charset="-122"/>
              </a:rPr>
              <a:t>1”</a:t>
            </a:r>
            <a:r>
              <a:rPr lang="zh-CN" altLang="en-US" sz="2400">
                <a:latin typeface="宋体" pitchFamily="2" charset="-122"/>
                <a:ea typeface="宋体" pitchFamily="2" charset="-122"/>
              </a:rPr>
              <a:t>中含有</a:t>
            </a:r>
            <a:r>
              <a:rPr lang="en-US" altLang="zh-CN" sz="2400">
                <a:latin typeface="Times New Roman" panose="02020603050405020304"/>
                <a:ea typeface="Times New Roman" panose="02020603050405020304"/>
              </a:rPr>
              <a:t>Cu</a:t>
            </a:r>
            <a:r>
              <a:rPr lang="en-US" altLang="zh-CN" sz="2400" baseline="30000">
                <a:latin typeface="Times New Roman" panose="02020603050405020304"/>
                <a:ea typeface="Times New Roman" panose="02020603050405020304"/>
              </a:rPr>
              <a:t>2+</a:t>
            </a:r>
            <a:r>
              <a:rPr lang="zh-CN" altLang="en-US" sz="2400">
                <a:latin typeface="宋体" pitchFamily="2" charset="-122"/>
                <a:ea typeface="宋体" pitchFamily="2" charset="-122"/>
              </a:rPr>
              <a:t>和</a:t>
            </a:r>
            <a:r>
              <a:rPr lang="en-US" altLang="zh-CN" sz="2400">
                <a:latin typeface="Times New Roman" panose="02020603050405020304"/>
                <a:ea typeface="Times New Roman" panose="02020603050405020304"/>
              </a:rPr>
              <a:t>H</a:t>
            </a:r>
            <a:r>
              <a:rPr lang="en-US" altLang="zh-CN" sz="2400" baseline="-25000">
                <a:latin typeface="Times New Roman" panose="02020603050405020304"/>
                <a:ea typeface="Times New Roman" panose="02020603050405020304"/>
              </a:rPr>
              <a:t>2</a:t>
            </a:r>
            <a:r>
              <a:rPr lang="en-US" altLang="zh-CN" sz="2400">
                <a:latin typeface="Times New Roman" panose="02020603050405020304"/>
                <a:ea typeface="Times New Roman" panose="02020603050405020304"/>
              </a:rPr>
              <a:t>SeO</a:t>
            </a:r>
            <a:r>
              <a:rPr lang="en-US" altLang="zh-CN" sz="2400" baseline="-25000">
                <a:latin typeface="Times New Roman" panose="02020603050405020304"/>
                <a:ea typeface="Times New Roman" panose="02020603050405020304"/>
              </a:rPr>
              <a:t>3</a:t>
            </a:r>
            <a:r>
              <a:rPr lang="zh-CN" altLang="en-US" sz="2400">
                <a:latin typeface="宋体" pitchFamily="2" charset="-122"/>
                <a:ea typeface="宋体" pitchFamily="2" charset="-122"/>
              </a:rPr>
              <a:t>，</a:t>
            </a:r>
            <a:r>
              <a:rPr lang="zh-CN" altLang="en-US" sz="2400">
                <a:latin typeface="Times New Roman" panose="02020603050405020304"/>
                <a:ea typeface="宋体" pitchFamily="2" charset="-122"/>
              </a:rPr>
              <a:t>“</a:t>
            </a:r>
            <a:r>
              <a:rPr lang="zh-CN" altLang="en-US" sz="2400">
                <a:latin typeface="宋体" pitchFamily="2" charset="-122"/>
                <a:ea typeface="宋体" pitchFamily="2" charset="-122"/>
              </a:rPr>
              <a:t>氧化酸浸</a:t>
            </a:r>
            <a:r>
              <a:rPr lang="zh-CN" altLang="en-US" sz="2400">
                <a:latin typeface="Times New Roman" panose="02020603050405020304"/>
                <a:ea typeface="宋体" pitchFamily="2" charset="-122"/>
              </a:rPr>
              <a:t>”</a:t>
            </a:r>
            <a:r>
              <a:rPr lang="zh-CN" altLang="en-US" sz="2400">
                <a:latin typeface="宋体" pitchFamily="2" charset="-122"/>
                <a:ea typeface="宋体" pitchFamily="2" charset="-122"/>
              </a:rPr>
              <a:t>时</a:t>
            </a:r>
            <a:r>
              <a:rPr lang="en-US" altLang="zh-CN" sz="2400">
                <a:latin typeface="Times New Roman" panose="02020603050405020304"/>
                <a:ea typeface="Times New Roman" panose="02020603050405020304"/>
              </a:rPr>
              <a:t>Cu</a:t>
            </a:r>
            <a:r>
              <a:rPr lang="en-US" altLang="zh-CN" sz="2400" baseline="-25000">
                <a:latin typeface="Times New Roman" panose="02020603050405020304"/>
                <a:ea typeface="Times New Roman" panose="02020603050405020304"/>
              </a:rPr>
              <a:t>2</a:t>
            </a:r>
            <a:r>
              <a:rPr lang="en-US" altLang="zh-CN" sz="2400">
                <a:latin typeface="Times New Roman" panose="02020603050405020304"/>
                <a:ea typeface="Times New Roman" panose="02020603050405020304"/>
              </a:rPr>
              <a:t>Se</a:t>
            </a:r>
            <a:r>
              <a:rPr lang="zh-CN" altLang="en-US" sz="2400">
                <a:latin typeface="宋体" pitchFamily="2" charset="-122"/>
                <a:ea typeface="宋体" pitchFamily="2" charset="-122"/>
              </a:rPr>
              <a:t>反应的离子方程式为</a:t>
            </a:r>
            <a:r>
              <a:rPr lang="en-US" altLang="zh-CN" sz="2400" u="sng">
                <a:latin typeface="Times New Roman" panose="02020603050405020304"/>
                <a:ea typeface="Times New Roman" panose="02020603050405020304"/>
              </a:rPr>
              <a:t>       </a:t>
            </a:r>
            <a:r>
              <a:rPr lang="zh-CN" altLang="en-US" sz="2400">
                <a:latin typeface="宋体" pitchFamily="2" charset="-122"/>
                <a:ea typeface="宋体" pitchFamily="2" charset="-122"/>
              </a:rPr>
              <a:t>；</a:t>
            </a:r>
            <a:endParaRPr lang="zh-CN" altLang="en-US" sz="2400">
              <a:latin typeface="宋体" pitchFamily="2" charset="-122"/>
              <a:ea typeface="宋体" pitchFamily="2" charset="-122"/>
            </a:endParaRPr>
          </a:p>
        </p:txBody>
      </p:sp>
      <p:sp>
        <p:nvSpPr>
          <p:cNvPr id="5" name="文本框 4"/>
          <p:cNvSpPr txBox="1"/>
          <p:nvPr/>
        </p:nvSpPr>
        <p:spPr>
          <a:xfrm>
            <a:off x="695960" y="2605405"/>
            <a:ext cx="1332230" cy="460375"/>
          </a:xfrm>
          <a:prstGeom prst="rect">
            <a:avLst/>
          </a:prstGeom>
          <a:noFill/>
        </p:spPr>
        <p:txBody>
          <a:bodyPr wrap="square" rtlCol="0">
            <a:spAutoFit/>
          </a:bodyPr>
          <a:lstStyle/>
          <a:p>
            <a:r>
              <a:rPr lang="zh-CN" altLang="en-US" sz="2400" b="1">
                <a:solidFill>
                  <a:srgbClr val="6D4388"/>
                </a:solidFill>
                <a:latin typeface="宋体" pitchFamily="2" charset="-122"/>
                <a:ea typeface="宋体" pitchFamily="2" charset="-122"/>
              </a:rPr>
              <a:t>写剂产</a:t>
            </a:r>
            <a:r>
              <a:rPr lang="en-US" altLang="zh-CN" sz="2400" b="1">
                <a:solidFill>
                  <a:srgbClr val="6D4388"/>
                </a:solidFill>
                <a:latin typeface="宋体" pitchFamily="2" charset="-122"/>
                <a:ea typeface="宋体" pitchFamily="2" charset="-122"/>
              </a:rPr>
              <a:t>：</a:t>
            </a:r>
            <a:endParaRPr lang="en-US" altLang="zh-CN" sz="2400" b="1">
              <a:solidFill>
                <a:srgbClr val="6D4388"/>
              </a:solidFill>
              <a:latin typeface="宋体" pitchFamily="2" charset="-122"/>
              <a:ea typeface="宋体" pitchFamily="2" charset="-122"/>
            </a:endParaRPr>
          </a:p>
        </p:txBody>
      </p:sp>
      <p:sp>
        <p:nvSpPr>
          <p:cNvPr id="8" name="文本框 7"/>
          <p:cNvSpPr txBox="1"/>
          <p:nvPr/>
        </p:nvSpPr>
        <p:spPr>
          <a:xfrm>
            <a:off x="695960" y="3244215"/>
            <a:ext cx="1332230" cy="829945"/>
          </a:xfrm>
          <a:prstGeom prst="rect">
            <a:avLst/>
          </a:prstGeom>
          <a:noFill/>
        </p:spPr>
        <p:txBody>
          <a:bodyPr wrap="square" rtlCol="0">
            <a:spAutoFit/>
          </a:bodyPr>
          <a:lstStyle/>
          <a:p>
            <a:r>
              <a:rPr lang="zh-CN" altLang="en-US" sz="2400" b="1">
                <a:solidFill>
                  <a:srgbClr val="6D4388"/>
                </a:solidFill>
                <a:latin typeface="宋体" pitchFamily="2" charset="-122"/>
                <a:ea typeface="宋体" pitchFamily="2" charset="-122"/>
              </a:rPr>
              <a:t>配电子守恒</a:t>
            </a:r>
            <a:r>
              <a:rPr lang="en-US" altLang="zh-CN" sz="2400" b="1">
                <a:solidFill>
                  <a:srgbClr val="6D4388"/>
                </a:solidFill>
                <a:latin typeface="宋体" pitchFamily="2" charset="-122"/>
                <a:ea typeface="宋体" pitchFamily="2" charset="-122"/>
              </a:rPr>
              <a:t>：</a:t>
            </a:r>
            <a:endParaRPr lang="en-US" altLang="zh-CN" sz="2400" b="1">
              <a:solidFill>
                <a:srgbClr val="6D4388"/>
              </a:solidFill>
              <a:latin typeface="宋体" pitchFamily="2" charset="-122"/>
              <a:ea typeface="宋体" pitchFamily="2" charset="-122"/>
            </a:endParaRPr>
          </a:p>
        </p:txBody>
      </p:sp>
      <p:sp>
        <p:nvSpPr>
          <p:cNvPr id="10" name="文本框 9"/>
          <p:cNvSpPr txBox="1"/>
          <p:nvPr/>
        </p:nvSpPr>
        <p:spPr>
          <a:xfrm>
            <a:off x="695960" y="4953000"/>
            <a:ext cx="1881505" cy="460375"/>
          </a:xfrm>
          <a:prstGeom prst="rect">
            <a:avLst/>
          </a:prstGeom>
          <a:noFill/>
        </p:spPr>
        <p:txBody>
          <a:bodyPr wrap="square" rtlCol="0">
            <a:spAutoFit/>
          </a:bodyPr>
          <a:lstStyle/>
          <a:p>
            <a:r>
              <a:rPr lang="zh-CN" altLang="en-US" sz="2400" b="1">
                <a:solidFill>
                  <a:srgbClr val="6D4388"/>
                </a:solidFill>
                <a:latin typeface="宋体" pitchFamily="2" charset="-122"/>
                <a:ea typeface="宋体" pitchFamily="2" charset="-122"/>
              </a:rPr>
              <a:t>补项</a:t>
            </a:r>
            <a:r>
              <a:rPr lang="en-US" altLang="zh-CN" sz="2400" b="1">
                <a:solidFill>
                  <a:srgbClr val="6D4388"/>
                </a:solidFill>
                <a:latin typeface="宋体" pitchFamily="2" charset="-122"/>
                <a:ea typeface="宋体" pitchFamily="2" charset="-122"/>
              </a:rPr>
              <a:t>：</a:t>
            </a:r>
            <a:endParaRPr lang="en-US" altLang="zh-CN" sz="2400" b="1">
              <a:solidFill>
                <a:srgbClr val="6D4388"/>
              </a:solidFill>
              <a:latin typeface="宋体" pitchFamily="2" charset="-122"/>
              <a:ea typeface="宋体" pitchFamily="2" charset="-122"/>
            </a:endParaRPr>
          </a:p>
        </p:txBody>
      </p:sp>
      <p:pic>
        <p:nvPicPr>
          <p:cNvPr id="7" name="图片 100015" descr="@@@131ba57c-3f0f-4186-9b52-361bb1347b91"/>
          <p:cNvPicPr>
            <a:picLocks noChangeAspect="1"/>
          </p:cNvPicPr>
          <p:nvPr/>
        </p:nvPicPr>
        <p:blipFill>
          <a:blip r:embed="rId1"/>
          <a:srcRect r="69525"/>
          <a:stretch>
            <a:fillRect/>
          </a:stretch>
        </p:blipFill>
        <p:spPr>
          <a:xfrm>
            <a:off x="8523605" y="1080135"/>
            <a:ext cx="1992630" cy="1591945"/>
          </a:xfrm>
          <a:prstGeom prst="rect">
            <a:avLst/>
          </a:prstGeom>
        </p:spPr>
      </p:pic>
      <p:sp>
        <p:nvSpPr>
          <p:cNvPr id="9" name="文本框 8"/>
          <p:cNvSpPr txBox="1"/>
          <p:nvPr/>
        </p:nvSpPr>
        <p:spPr>
          <a:xfrm>
            <a:off x="2936875" y="2620645"/>
            <a:ext cx="5374005" cy="460375"/>
          </a:xfrm>
          <a:prstGeom prst="rect">
            <a:avLst/>
          </a:prstGeom>
        </p:spPr>
        <p:txBody>
          <a:bodyPr wrap="square" rtlCol="0">
            <a:spAutoFit/>
          </a:bodyPr>
          <a:lstStyle/>
          <a:p>
            <a:pPr lvl="0" algn="just" defTabSz="266700">
              <a:buClrTx/>
              <a:buSzTx/>
              <a:buFontTx/>
            </a:pPr>
            <a:r>
              <a:rPr lang="en-US" altLang="zh-CN" sz="2400">
                <a:latin typeface="Times New Roman" panose="02020603050405020304"/>
                <a:ea typeface="宋体" pitchFamily="2" charset="-122"/>
                <a:sym typeface="+mn-ea"/>
              </a:rPr>
              <a:t>Cu</a:t>
            </a:r>
            <a:r>
              <a:rPr lang="en-US" altLang="zh-CN" sz="2400" baseline="-25000">
                <a:latin typeface="Times New Roman" panose="02020603050405020304"/>
                <a:ea typeface="宋体" pitchFamily="2" charset="-122"/>
                <a:sym typeface="+mn-ea"/>
              </a:rPr>
              <a:t>2</a:t>
            </a:r>
            <a:r>
              <a:rPr lang="en-US" altLang="zh-CN" sz="2400">
                <a:latin typeface="Times New Roman" panose="02020603050405020304"/>
                <a:ea typeface="宋体" pitchFamily="2" charset="-122"/>
                <a:sym typeface="+mn-ea"/>
              </a:rPr>
              <a:t>Se+H</a:t>
            </a:r>
            <a:r>
              <a:rPr lang="en-US" altLang="zh-CN" sz="2400" baseline="-25000">
                <a:latin typeface="Times New Roman" panose="02020603050405020304"/>
                <a:ea typeface="宋体" pitchFamily="2" charset="-122"/>
                <a:sym typeface="+mn-ea"/>
              </a:rPr>
              <a:t>2</a:t>
            </a:r>
            <a:r>
              <a:rPr lang="en-US" altLang="zh-CN" sz="2400">
                <a:latin typeface="Times New Roman" panose="02020603050405020304"/>
                <a:ea typeface="宋体" pitchFamily="2" charset="-122"/>
                <a:sym typeface="+mn-ea"/>
              </a:rPr>
              <a:t>O</a:t>
            </a:r>
            <a:r>
              <a:rPr lang="en-US" altLang="zh-CN" sz="2400" baseline="-25000">
                <a:latin typeface="Times New Roman" panose="02020603050405020304"/>
                <a:ea typeface="宋体" pitchFamily="2" charset="-122"/>
                <a:sym typeface="+mn-ea"/>
              </a:rPr>
              <a:t>2</a:t>
            </a:r>
            <a:r>
              <a:rPr lang="en-US" altLang="zh-CN" sz="2400">
                <a:latin typeface="Times New Roman" panose="02020603050405020304"/>
                <a:ea typeface="宋体" pitchFamily="2" charset="-122"/>
                <a:sym typeface="+mn-ea"/>
              </a:rPr>
              <a:t>=Cu</a:t>
            </a:r>
            <a:r>
              <a:rPr lang="en-US" altLang="zh-CN" sz="2400" baseline="30000">
                <a:latin typeface="Times New Roman" panose="02020603050405020304"/>
                <a:ea typeface="宋体" pitchFamily="2" charset="-122"/>
                <a:sym typeface="+mn-ea"/>
              </a:rPr>
              <a:t>2+</a:t>
            </a:r>
            <a:r>
              <a:rPr lang="en-US" altLang="zh-CN" sz="2400">
                <a:latin typeface="Times New Roman" panose="02020603050405020304"/>
                <a:ea typeface="宋体" pitchFamily="2" charset="-122"/>
                <a:sym typeface="+mn-ea"/>
              </a:rPr>
              <a:t>+H</a:t>
            </a:r>
            <a:r>
              <a:rPr lang="en-US" altLang="zh-CN" sz="2400" baseline="-25000">
                <a:latin typeface="Times New Roman" panose="02020603050405020304"/>
                <a:ea typeface="宋体" pitchFamily="2" charset="-122"/>
                <a:sym typeface="+mn-ea"/>
              </a:rPr>
              <a:t>2</a:t>
            </a:r>
            <a:r>
              <a:rPr lang="en-US" altLang="zh-CN" sz="2400">
                <a:latin typeface="Times New Roman" panose="02020603050405020304"/>
                <a:ea typeface="宋体" pitchFamily="2" charset="-122"/>
                <a:sym typeface="+mn-ea"/>
              </a:rPr>
              <a:t>SeO</a:t>
            </a:r>
            <a:r>
              <a:rPr lang="en-US" altLang="zh-CN" sz="2400" baseline="-25000">
                <a:latin typeface="Times New Roman" panose="02020603050405020304"/>
                <a:ea typeface="宋体" pitchFamily="2" charset="-122"/>
                <a:sym typeface="+mn-ea"/>
              </a:rPr>
              <a:t>3</a:t>
            </a:r>
            <a:endParaRPr lang="en-US" altLang="zh-CN" sz="2400" baseline="-25000">
              <a:latin typeface="Times New Roman" panose="02020603050405020304"/>
              <a:ea typeface="宋体" pitchFamily="2" charset="-122"/>
              <a:sym typeface="+mn-ea"/>
            </a:endParaRPr>
          </a:p>
        </p:txBody>
      </p:sp>
      <p:sp>
        <p:nvSpPr>
          <p:cNvPr id="11" name="文本框 10"/>
          <p:cNvSpPr txBox="1"/>
          <p:nvPr/>
        </p:nvSpPr>
        <p:spPr>
          <a:xfrm>
            <a:off x="2936875" y="3259455"/>
            <a:ext cx="5374005" cy="460375"/>
          </a:xfrm>
          <a:prstGeom prst="rect">
            <a:avLst/>
          </a:prstGeom>
        </p:spPr>
        <p:txBody>
          <a:bodyPr wrap="square" rtlCol="0">
            <a:spAutoFit/>
          </a:bodyPr>
          <a:lstStyle/>
          <a:p>
            <a:pPr lvl="0" algn="just" defTabSz="266700">
              <a:buClrTx/>
              <a:buSzTx/>
              <a:buFontTx/>
            </a:pPr>
            <a:r>
              <a:rPr lang="en-US" altLang="zh-CN" sz="2400">
                <a:latin typeface="Times New Roman" panose="02020603050405020304"/>
                <a:ea typeface="宋体" pitchFamily="2" charset="-122"/>
                <a:sym typeface="+mn-ea"/>
              </a:rPr>
              <a:t>Cu</a:t>
            </a:r>
            <a:r>
              <a:rPr lang="en-US" altLang="zh-CN" sz="2400" baseline="-25000">
                <a:latin typeface="Times New Roman" panose="02020603050405020304"/>
                <a:ea typeface="宋体" pitchFamily="2" charset="-122"/>
                <a:sym typeface="+mn-ea"/>
              </a:rPr>
              <a:t>2</a:t>
            </a:r>
            <a:r>
              <a:rPr lang="en-US" altLang="zh-CN" sz="2400">
                <a:latin typeface="Times New Roman" panose="02020603050405020304"/>
                <a:ea typeface="宋体" pitchFamily="2" charset="-122"/>
                <a:sym typeface="+mn-ea"/>
              </a:rPr>
              <a:t>Se+4H</a:t>
            </a:r>
            <a:r>
              <a:rPr lang="en-US" altLang="zh-CN" sz="2400" baseline="-25000">
                <a:latin typeface="Times New Roman" panose="02020603050405020304"/>
                <a:ea typeface="宋体" pitchFamily="2" charset="-122"/>
                <a:sym typeface="+mn-ea"/>
              </a:rPr>
              <a:t>2</a:t>
            </a:r>
            <a:r>
              <a:rPr lang="en-US" altLang="zh-CN" sz="2400">
                <a:latin typeface="Times New Roman" panose="02020603050405020304"/>
                <a:ea typeface="宋体" pitchFamily="2" charset="-122"/>
                <a:sym typeface="+mn-ea"/>
              </a:rPr>
              <a:t>O</a:t>
            </a:r>
            <a:r>
              <a:rPr lang="en-US" altLang="zh-CN" sz="2400" baseline="-25000">
                <a:latin typeface="Times New Roman" panose="02020603050405020304"/>
                <a:ea typeface="宋体" pitchFamily="2" charset="-122"/>
                <a:sym typeface="+mn-ea"/>
              </a:rPr>
              <a:t>2</a:t>
            </a:r>
            <a:r>
              <a:rPr lang="en-US" altLang="zh-CN" sz="2400">
                <a:latin typeface="Times New Roman" panose="02020603050405020304"/>
                <a:ea typeface="宋体" pitchFamily="2" charset="-122"/>
                <a:sym typeface="+mn-ea"/>
              </a:rPr>
              <a:t>=2Cu</a:t>
            </a:r>
            <a:r>
              <a:rPr lang="en-US" altLang="zh-CN" sz="2400" baseline="30000">
                <a:latin typeface="Times New Roman" panose="02020603050405020304"/>
                <a:ea typeface="宋体" pitchFamily="2" charset="-122"/>
                <a:sym typeface="+mn-ea"/>
              </a:rPr>
              <a:t>2+</a:t>
            </a:r>
            <a:r>
              <a:rPr lang="en-US" altLang="zh-CN" sz="2400">
                <a:latin typeface="Times New Roman" panose="02020603050405020304"/>
                <a:ea typeface="宋体" pitchFamily="2" charset="-122"/>
                <a:sym typeface="+mn-ea"/>
              </a:rPr>
              <a:t>+H</a:t>
            </a:r>
            <a:r>
              <a:rPr lang="en-US" altLang="zh-CN" sz="2400" baseline="-25000">
                <a:latin typeface="Times New Roman" panose="02020603050405020304"/>
                <a:ea typeface="宋体" pitchFamily="2" charset="-122"/>
                <a:sym typeface="+mn-ea"/>
              </a:rPr>
              <a:t>2</a:t>
            </a:r>
            <a:r>
              <a:rPr lang="en-US" altLang="zh-CN" sz="2400">
                <a:latin typeface="Times New Roman" panose="02020603050405020304"/>
                <a:ea typeface="宋体" pitchFamily="2" charset="-122"/>
                <a:sym typeface="+mn-ea"/>
              </a:rPr>
              <a:t>SeO</a:t>
            </a:r>
            <a:r>
              <a:rPr lang="en-US" altLang="zh-CN" sz="2400" baseline="-25000">
                <a:latin typeface="Times New Roman" panose="02020603050405020304"/>
                <a:ea typeface="宋体" pitchFamily="2" charset="-122"/>
                <a:sym typeface="+mn-ea"/>
              </a:rPr>
              <a:t>3</a:t>
            </a:r>
            <a:endParaRPr lang="en-US" altLang="zh-CN" sz="2400" baseline="-25000">
              <a:latin typeface="Times New Roman" panose="02020603050405020304"/>
              <a:ea typeface="宋体" pitchFamily="2" charset="-122"/>
              <a:sym typeface="+mn-ea"/>
            </a:endParaRPr>
          </a:p>
        </p:txBody>
      </p:sp>
      <p:sp>
        <p:nvSpPr>
          <p:cNvPr id="12" name="文本框 11"/>
          <p:cNvSpPr txBox="1"/>
          <p:nvPr/>
        </p:nvSpPr>
        <p:spPr>
          <a:xfrm>
            <a:off x="2936875" y="3829050"/>
            <a:ext cx="8238490" cy="1014730"/>
          </a:xfrm>
          <a:prstGeom prst="rect">
            <a:avLst/>
          </a:prstGeom>
          <a:noFill/>
        </p:spPr>
        <p:txBody>
          <a:bodyPr wrap="square" rtlCol="0">
            <a:spAutoFit/>
          </a:bodyPr>
          <a:lstStyle/>
          <a:p>
            <a:pPr>
              <a:lnSpc>
                <a:spcPct val="150000"/>
              </a:lnSpc>
            </a:pPr>
            <a:r>
              <a:rPr lang="zh-CN" altLang="en-US" sz="2000">
                <a:latin typeface="Times New Roman" panose="02020603050405020304"/>
                <a:ea typeface="宋体" pitchFamily="2" charset="-122"/>
                <a:sym typeface="+mn-ea"/>
              </a:rPr>
              <a:t>还原剂中</a:t>
            </a:r>
            <a:r>
              <a:rPr lang="en-US" altLang="zh-CN" sz="2000">
                <a:latin typeface="Times New Roman" panose="02020603050405020304"/>
                <a:ea typeface="宋体" pitchFamily="2" charset="-122"/>
                <a:sym typeface="+mn-ea"/>
              </a:rPr>
              <a:t>Cu</a:t>
            </a:r>
            <a:r>
              <a:rPr lang="en-US" altLang="zh-CN" sz="2000" baseline="-25000">
                <a:latin typeface="Times New Roman" panose="02020603050405020304"/>
                <a:ea typeface="宋体" pitchFamily="2" charset="-122"/>
                <a:sym typeface="+mn-ea"/>
              </a:rPr>
              <a:t>2</a:t>
            </a:r>
            <a:r>
              <a:rPr lang="en-US" altLang="zh-CN" sz="2000">
                <a:latin typeface="Times New Roman" panose="02020603050405020304"/>
                <a:ea typeface="宋体" pitchFamily="2" charset="-122"/>
                <a:sym typeface="+mn-ea"/>
              </a:rPr>
              <a:t>Se</a:t>
            </a:r>
            <a:r>
              <a:rPr lang="zh-CN" altLang="en-US" sz="2000">
                <a:latin typeface="Times New Roman" panose="02020603050405020304"/>
                <a:ea typeface="宋体" pitchFamily="2" charset="-122"/>
                <a:sym typeface="+mn-ea"/>
              </a:rPr>
              <a:t>中</a:t>
            </a:r>
            <a:r>
              <a:rPr lang="en-US" altLang="zh-CN" sz="2000">
                <a:latin typeface="Times New Roman" panose="02020603050405020304"/>
                <a:ea typeface="宋体" pitchFamily="2" charset="-122"/>
                <a:sym typeface="+mn-ea"/>
              </a:rPr>
              <a:t>Cu</a:t>
            </a:r>
            <a:r>
              <a:rPr lang="zh-CN" altLang="en-US" sz="2000">
                <a:latin typeface="Times New Roman" panose="02020603050405020304"/>
                <a:ea typeface="宋体" pitchFamily="2" charset="-122"/>
                <a:sym typeface="+mn-ea"/>
              </a:rPr>
              <a:t>为</a:t>
            </a:r>
            <a:r>
              <a:rPr lang="en-US" altLang="zh-CN" sz="2000">
                <a:latin typeface="Times New Roman" panose="02020603050405020304"/>
                <a:ea typeface="宋体" pitchFamily="2" charset="-122"/>
                <a:sym typeface="+mn-ea"/>
              </a:rPr>
              <a:t>+1</a:t>
            </a:r>
            <a:r>
              <a:rPr lang="zh-CN" altLang="en-US" sz="2000">
                <a:latin typeface="Times New Roman" panose="02020603050405020304"/>
                <a:ea typeface="宋体" pitchFamily="2" charset="-122"/>
                <a:sym typeface="+mn-ea"/>
              </a:rPr>
              <a:t>价</a:t>
            </a:r>
            <a:r>
              <a:rPr lang="en-US" altLang="zh-CN" sz="2000">
                <a:latin typeface="Times New Roman" panose="02020603050405020304"/>
                <a:ea typeface="宋体" pitchFamily="2" charset="-122"/>
                <a:sym typeface="+mn-ea"/>
              </a:rPr>
              <a:t>、Se</a:t>
            </a:r>
            <a:r>
              <a:rPr lang="zh-CN" altLang="en-US" sz="2000">
                <a:latin typeface="Times New Roman" panose="02020603050405020304"/>
                <a:ea typeface="宋体" pitchFamily="2" charset="-122"/>
                <a:sym typeface="+mn-ea"/>
              </a:rPr>
              <a:t>为</a:t>
            </a:r>
            <a:r>
              <a:rPr lang="en-US" altLang="zh-CN" sz="2000">
                <a:latin typeface="Times New Roman" panose="02020603050405020304"/>
                <a:ea typeface="宋体" pitchFamily="2" charset="-122"/>
                <a:sym typeface="+mn-ea"/>
              </a:rPr>
              <a:t>-2</a:t>
            </a:r>
            <a:r>
              <a:rPr lang="zh-CN" altLang="en-US" sz="2000">
                <a:latin typeface="Times New Roman" panose="02020603050405020304"/>
                <a:ea typeface="宋体" pitchFamily="2" charset="-122"/>
                <a:sym typeface="+mn-ea"/>
              </a:rPr>
              <a:t>价</a:t>
            </a:r>
            <a:r>
              <a:rPr lang="en-US" altLang="zh-CN" sz="2000">
                <a:latin typeface="Times New Roman" panose="02020603050405020304"/>
                <a:ea typeface="宋体" pitchFamily="2" charset="-122"/>
                <a:sym typeface="+mn-ea"/>
              </a:rPr>
              <a:t>，</a:t>
            </a:r>
            <a:r>
              <a:rPr lang="zh-CN" altLang="en-US" sz="2000">
                <a:latin typeface="Times New Roman" panose="02020603050405020304"/>
                <a:ea typeface="宋体" pitchFamily="2" charset="-122"/>
                <a:sym typeface="+mn-ea"/>
              </a:rPr>
              <a:t>氧化产物中</a:t>
            </a:r>
            <a:r>
              <a:rPr lang="en-US" altLang="zh-CN" sz="2000">
                <a:latin typeface="Times New Roman" panose="02020603050405020304"/>
                <a:ea typeface="宋体" pitchFamily="2" charset="-122"/>
                <a:sym typeface="+mn-ea"/>
              </a:rPr>
              <a:t>Cu</a:t>
            </a:r>
            <a:r>
              <a:rPr lang="en-US" altLang="zh-CN" sz="2000" baseline="30000">
                <a:latin typeface="Times New Roman" panose="02020603050405020304"/>
                <a:ea typeface="宋体" pitchFamily="2" charset="-122"/>
                <a:sym typeface="+mn-ea"/>
              </a:rPr>
              <a:t>2+</a:t>
            </a:r>
            <a:r>
              <a:rPr lang="zh-CN" altLang="en-US" sz="2000">
                <a:latin typeface="Times New Roman" panose="02020603050405020304"/>
                <a:ea typeface="宋体" pitchFamily="2" charset="-122"/>
                <a:sym typeface="+mn-ea"/>
              </a:rPr>
              <a:t>为</a:t>
            </a:r>
            <a:r>
              <a:rPr lang="en-US" altLang="zh-CN" sz="2000">
                <a:latin typeface="Times New Roman" panose="02020603050405020304"/>
                <a:ea typeface="宋体" pitchFamily="2" charset="-122"/>
                <a:sym typeface="+mn-ea"/>
              </a:rPr>
              <a:t>+2</a:t>
            </a:r>
            <a:r>
              <a:rPr lang="zh-CN" altLang="en-US" sz="2000">
                <a:latin typeface="Times New Roman" panose="02020603050405020304"/>
                <a:ea typeface="宋体" pitchFamily="2" charset="-122"/>
                <a:sym typeface="+mn-ea"/>
              </a:rPr>
              <a:t>价</a:t>
            </a:r>
            <a:r>
              <a:rPr lang="en-US" altLang="zh-CN" sz="2000">
                <a:latin typeface="Times New Roman" panose="02020603050405020304"/>
                <a:ea typeface="宋体" pitchFamily="2" charset="-122"/>
                <a:sym typeface="+mn-ea"/>
              </a:rPr>
              <a:t>、H</a:t>
            </a:r>
            <a:r>
              <a:rPr lang="en-US" altLang="zh-CN" sz="2000" baseline="-25000">
                <a:latin typeface="Times New Roman" panose="02020603050405020304"/>
                <a:ea typeface="宋体" pitchFamily="2" charset="-122"/>
                <a:sym typeface="+mn-ea"/>
              </a:rPr>
              <a:t>2</a:t>
            </a:r>
            <a:r>
              <a:rPr lang="en-US" altLang="zh-CN" sz="2000">
                <a:latin typeface="Times New Roman" panose="02020603050405020304"/>
                <a:ea typeface="宋体" pitchFamily="2" charset="-122"/>
                <a:sym typeface="+mn-ea"/>
              </a:rPr>
              <a:t>SeO</a:t>
            </a:r>
            <a:r>
              <a:rPr lang="en-US" altLang="zh-CN" sz="2000" baseline="-25000">
                <a:latin typeface="Times New Roman" panose="02020603050405020304"/>
                <a:ea typeface="宋体" pitchFamily="2" charset="-122"/>
                <a:sym typeface="+mn-ea"/>
              </a:rPr>
              <a:t>3</a:t>
            </a:r>
            <a:r>
              <a:rPr lang="zh-CN" altLang="en-US" sz="2000">
                <a:latin typeface="Times New Roman" panose="02020603050405020304"/>
                <a:ea typeface="宋体" pitchFamily="2" charset="-122"/>
                <a:sym typeface="+mn-ea"/>
              </a:rPr>
              <a:t>为</a:t>
            </a:r>
            <a:r>
              <a:rPr lang="en-US" altLang="zh-CN" sz="2000">
                <a:latin typeface="Times New Roman" panose="02020603050405020304"/>
                <a:ea typeface="宋体" pitchFamily="2" charset="-122"/>
                <a:sym typeface="+mn-ea"/>
              </a:rPr>
              <a:t>+4</a:t>
            </a:r>
            <a:r>
              <a:rPr lang="zh-CN" altLang="en-US" sz="2000">
                <a:latin typeface="Times New Roman" panose="02020603050405020304"/>
                <a:ea typeface="宋体" pitchFamily="2" charset="-122"/>
                <a:sym typeface="+mn-ea"/>
              </a:rPr>
              <a:t>价</a:t>
            </a:r>
            <a:r>
              <a:rPr lang="en-US" altLang="zh-CN" sz="2000">
                <a:latin typeface="Times New Roman" panose="02020603050405020304"/>
                <a:ea typeface="宋体" pitchFamily="2" charset="-122"/>
                <a:sym typeface="+mn-ea"/>
              </a:rPr>
              <a:t>，</a:t>
            </a:r>
            <a:r>
              <a:rPr lang="zh-CN" altLang="en-US" sz="2000">
                <a:latin typeface="Times New Roman" panose="02020603050405020304"/>
                <a:ea typeface="宋体" pitchFamily="2" charset="-122"/>
                <a:sym typeface="+mn-ea"/>
              </a:rPr>
              <a:t>还原剂共失</a:t>
            </a:r>
            <a:r>
              <a:rPr lang="en-US" altLang="zh-CN" sz="2000">
                <a:latin typeface="Times New Roman" panose="02020603050405020304"/>
                <a:ea typeface="宋体" pitchFamily="2" charset="-122"/>
                <a:sym typeface="+mn-ea"/>
              </a:rPr>
              <a:t>8</a:t>
            </a:r>
            <a:r>
              <a:rPr lang="zh-CN" altLang="en-US" sz="2000">
                <a:latin typeface="Times New Roman" panose="02020603050405020304"/>
                <a:ea typeface="宋体" pitchFamily="2" charset="-122"/>
                <a:sym typeface="+mn-ea"/>
              </a:rPr>
              <a:t>个电子</a:t>
            </a:r>
            <a:r>
              <a:rPr lang="en-US" altLang="zh-CN" sz="2000">
                <a:latin typeface="Times New Roman" panose="02020603050405020304"/>
                <a:ea typeface="宋体" pitchFamily="2" charset="-122"/>
                <a:sym typeface="+mn-ea"/>
              </a:rPr>
              <a:t>。</a:t>
            </a:r>
            <a:r>
              <a:rPr lang="zh-CN" altLang="en-US" sz="2000">
                <a:latin typeface="Times New Roman" panose="02020603050405020304"/>
                <a:ea typeface="宋体" pitchFamily="2" charset="-122"/>
                <a:sym typeface="+mn-ea"/>
              </a:rPr>
              <a:t>氧化剂</a:t>
            </a:r>
            <a:r>
              <a:rPr lang="en-US" altLang="zh-CN" sz="2000">
                <a:latin typeface="Times New Roman" panose="02020603050405020304"/>
                <a:ea typeface="宋体" pitchFamily="2" charset="-122"/>
                <a:sym typeface="+mn-ea"/>
              </a:rPr>
              <a:t>H</a:t>
            </a:r>
            <a:r>
              <a:rPr lang="en-US" altLang="zh-CN" sz="2000" baseline="-25000">
                <a:latin typeface="Times New Roman" panose="02020603050405020304"/>
                <a:ea typeface="宋体" pitchFamily="2" charset="-122"/>
                <a:sym typeface="+mn-ea"/>
              </a:rPr>
              <a:t>2</a:t>
            </a:r>
            <a:r>
              <a:rPr lang="en-US" altLang="zh-CN" sz="2000">
                <a:latin typeface="Times New Roman" panose="02020603050405020304"/>
                <a:ea typeface="宋体" pitchFamily="2" charset="-122"/>
                <a:sym typeface="+mn-ea"/>
              </a:rPr>
              <a:t>O</a:t>
            </a:r>
            <a:r>
              <a:rPr lang="en-US" altLang="zh-CN" sz="2000" baseline="-25000">
                <a:latin typeface="Times New Roman" panose="02020603050405020304"/>
                <a:ea typeface="宋体" pitchFamily="2" charset="-122"/>
                <a:sym typeface="+mn-ea"/>
              </a:rPr>
              <a:t>2</a:t>
            </a:r>
            <a:r>
              <a:rPr lang="zh-CN" altLang="en-US" sz="2000">
                <a:latin typeface="Times New Roman" panose="02020603050405020304"/>
                <a:ea typeface="宋体" pitchFamily="2" charset="-122"/>
                <a:sym typeface="+mn-ea"/>
              </a:rPr>
              <a:t>得</a:t>
            </a:r>
            <a:r>
              <a:rPr lang="en-US" altLang="zh-CN" sz="2000">
                <a:latin typeface="Times New Roman" panose="02020603050405020304"/>
                <a:ea typeface="宋体" pitchFamily="2" charset="-122"/>
                <a:sym typeface="+mn-ea"/>
              </a:rPr>
              <a:t>2</a:t>
            </a:r>
            <a:r>
              <a:rPr lang="zh-CN" altLang="en-US" sz="2000">
                <a:latin typeface="Times New Roman" panose="02020603050405020304"/>
                <a:ea typeface="宋体" pitchFamily="2" charset="-122"/>
                <a:sym typeface="+mn-ea"/>
              </a:rPr>
              <a:t>个电子</a:t>
            </a:r>
            <a:endParaRPr lang="zh-CN" altLang="en-US" sz="2000">
              <a:latin typeface="Times New Roman" panose="02020603050405020304"/>
              <a:ea typeface="宋体" pitchFamily="2" charset="-122"/>
              <a:sym typeface="+mn-ea"/>
            </a:endParaRPr>
          </a:p>
        </p:txBody>
      </p:sp>
      <p:sp>
        <p:nvSpPr>
          <p:cNvPr id="13" name="文本框 12"/>
          <p:cNvSpPr txBox="1"/>
          <p:nvPr/>
        </p:nvSpPr>
        <p:spPr>
          <a:xfrm>
            <a:off x="2936875" y="4967605"/>
            <a:ext cx="6891020" cy="460375"/>
          </a:xfrm>
          <a:prstGeom prst="rect">
            <a:avLst/>
          </a:prstGeom>
        </p:spPr>
        <p:txBody>
          <a:bodyPr wrap="square" rtlCol="0">
            <a:spAutoFit/>
          </a:bodyPr>
          <a:lstStyle/>
          <a:p>
            <a:pPr lvl="0" algn="just" defTabSz="266700">
              <a:buClrTx/>
              <a:buSzTx/>
              <a:buFontTx/>
            </a:pPr>
            <a:r>
              <a:rPr lang="en-US" altLang="zh-CN" sz="2400">
                <a:latin typeface="Times New Roman" panose="02020603050405020304"/>
                <a:ea typeface="宋体" pitchFamily="2" charset="-122"/>
                <a:sym typeface="+mn-ea"/>
              </a:rPr>
              <a:t>Cu</a:t>
            </a:r>
            <a:r>
              <a:rPr lang="en-US" altLang="zh-CN" sz="2400" baseline="-25000">
                <a:latin typeface="Times New Roman" panose="02020603050405020304"/>
                <a:ea typeface="宋体" pitchFamily="2" charset="-122"/>
                <a:sym typeface="+mn-ea"/>
              </a:rPr>
              <a:t>2</a:t>
            </a:r>
            <a:r>
              <a:rPr lang="en-US" altLang="zh-CN" sz="2400">
                <a:latin typeface="Times New Roman" panose="02020603050405020304"/>
                <a:ea typeface="宋体" pitchFamily="2" charset="-122"/>
                <a:sym typeface="+mn-ea"/>
              </a:rPr>
              <a:t>Se+4H</a:t>
            </a:r>
            <a:r>
              <a:rPr lang="en-US" altLang="zh-CN" sz="2400" baseline="-25000">
                <a:latin typeface="Times New Roman" panose="02020603050405020304"/>
                <a:ea typeface="宋体" pitchFamily="2" charset="-122"/>
                <a:sym typeface="+mn-ea"/>
              </a:rPr>
              <a:t>2</a:t>
            </a:r>
            <a:r>
              <a:rPr lang="en-US" altLang="zh-CN" sz="2400">
                <a:latin typeface="Times New Roman" panose="02020603050405020304"/>
                <a:ea typeface="宋体" pitchFamily="2" charset="-122"/>
                <a:sym typeface="+mn-ea"/>
              </a:rPr>
              <a:t>O</a:t>
            </a:r>
            <a:r>
              <a:rPr lang="en-US" altLang="zh-CN" sz="2400" baseline="-25000">
                <a:latin typeface="Times New Roman" panose="02020603050405020304"/>
                <a:ea typeface="宋体" pitchFamily="2" charset="-122"/>
                <a:sym typeface="+mn-ea"/>
              </a:rPr>
              <a:t>2</a:t>
            </a:r>
            <a:r>
              <a:rPr lang="en-US" altLang="zh-CN" sz="2400">
                <a:latin typeface="Times New Roman" panose="02020603050405020304"/>
                <a:ea typeface="宋体" pitchFamily="2" charset="-122"/>
                <a:sym typeface="+mn-ea"/>
              </a:rPr>
              <a:t>+4H</a:t>
            </a:r>
            <a:r>
              <a:rPr lang="en-US" altLang="zh-CN" sz="2400" baseline="30000">
                <a:latin typeface="Times New Roman" panose="02020603050405020304"/>
                <a:ea typeface="宋体" pitchFamily="2" charset="-122"/>
                <a:sym typeface="+mn-ea"/>
              </a:rPr>
              <a:t>+</a:t>
            </a:r>
            <a:r>
              <a:rPr lang="en-US" altLang="zh-CN" sz="2400">
                <a:latin typeface="Times New Roman" panose="02020603050405020304"/>
                <a:ea typeface="宋体" pitchFamily="2" charset="-122"/>
                <a:sym typeface="+mn-ea"/>
              </a:rPr>
              <a:t>=2Cu</a:t>
            </a:r>
            <a:r>
              <a:rPr lang="en-US" altLang="zh-CN" sz="2400" baseline="30000">
                <a:latin typeface="Times New Roman" panose="02020603050405020304"/>
                <a:ea typeface="宋体" pitchFamily="2" charset="-122"/>
                <a:sym typeface="+mn-ea"/>
              </a:rPr>
              <a:t>2+</a:t>
            </a:r>
            <a:r>
              <a:rPr lang="en-US" altLang="zh-CN" sz="2400">
                <a:latin typeface="Times New Roman" panose="02020603050405020304"/>
                <a:ea typeface="宋体" pitchFamily="2" charset="-122"/>
                <a:sym typeface="+mn-ea"/>
              </a:rPr>
              <a:t>+H</a:t>
            </a:r>
            <a:r>
              <a:rPr lang="en-US" altLang="zh-CN" sz="2400" baseline="-25000">
                <a:latin typeface="Times New Roman" panose="02020603050405020304"/>
                <a:ea typeface="宋体" pitchFamily="2" charset="-122"/>
                <a:sym typeface="+mn-ea"/>
              </a:rPr>
              <a:t>2</a:t>
            </a:r>
            <a:r>
              <a:rPr lang="en-US" altLang="zh-CN" sz="2400">
                <a:latin typeface="Times New Roman" panose="02020603050405020304"/>
                <a:ea typeface="宋体" pitchFamily="2" charset="-122"/>
                <a:sym typeface="+mn-ea"/>
              </a:rPr>
              <a:t>SeO</a:t>
            </a:r>
            <a:r>
              <a:rPr lang="en-US" altLang="zh-CN" sz="2400" baseline="-25000">
                <a:latin typeface="Times New Roman" panose="02020603050405020304"/>
                <a:ea typeface="宋体" pitchFamily="2" charset="-122"/>
                <a:sym typeface="+mn-ea"/>
              </a:rPr>
              <a:t>3</a:t>
            </a:r>
            <a:r>
              <a:rPr lang="en-US" altLang="zh-CN" sz="2400">
                <a:latin typeface="Times New Roman" panose="02020603050405020304"/>
                <a:ea typeface="宋体" pitchFamily="2" charset="-122"/>
                <a:sym typeface="+mn-ea"/>
              </a:rPr>
              <a:t>+5H</a:t>
            </a:r>
            <a:r>
              <a:rPr lang="en-US" altLang="zh-CN" sz="2400" baseline="-25000">
                <a:latin typeface="Times New Roman" panose="02020603050405020304"/>
                <a:ea typeface="宋体" pitchFamily="2" charset="-122"/>
                <a:sym typeface="+mn-ea"/>
              </a:rPr>
              <a:t>2</a:t>
            </a:r>
            <a:r>
              <a:rPr lang="en-US" altLang="zh-CN" sz="2400">
                <a:latin typeface="Times New Roman" panose="02020603050405020304"/>
                <a:ea typeface="宋体" pitchFamily="2" charset="-122"/>
                <a:sym typeface="+mn-ea"/>
              </a:rPr>
              <a:t>O</a:t>
            </a:r>
            <a:endParaRPr lang="en-US" altLang="zh-CN" sz="2400">
              <a:latin typeface="Times New Roman" panose="02020603050405020304"/>
              <a:ea typeface="宋体" pitchFamily="2"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3.4</a:t>
            </a:r>
            <a:r>
              <a:rPr lang="zh-CN" altLang="en-US">
                <a:sym typeface="+mn-ea"/>
              </a:rPr>
              <a:t>答题策略</a:t>
            </a:r>
            <a:r>
              <a:rPr lang="en-US" altLang="zh-CN">
                <a:sym typeface="+mn-ea"/>
              </a:rPr>
              <a:t>——</a:t>
            </a:r>
            <a:r>
              <a:rPr lang="zh-CN" altLang="en-US">
                <a:sym typeface="+mn-ea"/>
              </a:rPr>
              <a:t>工业流程、实验综合</a:t>
            </a:r>
            <a:r>
              <a:rPr lang="en-US" altLang="zh-CN">
                <a:sym typeface="+mn-ea"/>
              </a:rPr>
              <a:t>-</a:t>
            </a:r>
            <a:r>
              <a:rPr lang="zh-CN" altLang="en-US">
                <a:sym typeface="+mn-ea"/>
              </a:rPr>
              <a:t>方程式书写</a:t>
            </a:r>
            <a:endParaRPr lang="zh-CN" altLang="en-US"/>
          </a:p>
        </p:txBody>
      </p:sp>
      <p:sp>
        <p:nvSpPr>
          <p:cNvPr id="5" name="文本框 4"/>
          <p:cNvSpPr txBox="1"/>
          <p:nvPr/>
        </p:nvSpPr>
        <p:spPr>
          <a:xfrm>
            <a:off x="695960" y="1355725"/>
            <a:ext cx="6462395" cy="521970"/>
          </a:xfrm>
          <a:prstGeom prst="rect">
            <a:avLst/>
          </a:prstGeom>
          <a:noFill/>
        </p:spPr>
        <p:txBody>
          <a:bodyPr wrap="square" rtlCol="0">
            <a:spAutoFit/>
          </a:bodyPr>
          <a:lstStyle/>
          <a:p>
            <a:pPr algn="l"/>
            <a:r>
              <a:rPr lang="zh-CN" altLang="en-US" sz="2800" b="1">
                <a:solidFill>
                  <a:srgbClr val="7030A0"/>
                </a:solidFill>
                <a:latin typeface="Songti SC Bold" panose="02010800040101010101" charset="-122"/>
                <a:ea typeface="Songti SC Bold" panose="02010800040101010101" charset="-122"/>
              </a:rPr>
              <a:t>非氧化还原反应方程式书写一般思路</a:t>
            </a:r>
            <a:endParaRPr lang="zh-CN" altLang="en-US" sz="2800" b="1">
              <a:solidFill>
                <a:srgbClr val="7030A0"/>
              </a:solidFill>
              <a:latin typeface="Songti SC Bold" panose="02010800040101010101" charset="-122"/>
              <a:ea typeface="Songti SC Bold" panose="02010800040101010101" charset="-122"/>
            </a:endParaRPr>
          </a:p>
        </p:txBody>
      </p:sp>
      <p:sp>
        <p:nvSpPr>
          <p:cNvPr id="4" name="文本框 3"/>
          <p:cNvSpPr txBox="1"/>
          <p:nvPr/>
        </p:nvSpPr>
        <p:spPr>
          <a:xfrm>
            <a:off x="695960" y="2244725"/>
            <a:ext cx="1620520" cy="460375"/>
          </a:xfrm>
          <a:prstGeom prst="rect">
            <a:avLst/>
          </a:prstGeom>
          <a:noFill/>
        </p:spPr>
        <p:txBody>
          <a:bodyPr wrap="square" rtlCol="0">
            <a:spAutoFit/>
          </a:bodyPr>
          <a:lstStyle/>
          <a:p>
            <a:r>
              <a:rPr lang="zh-CN" altLang="en-US" sz="2400" b="1">
                <a:solidFill>
                  <a:srgbClr val="6D4388"/>
                </a:solidFill>
                <a:latin typeface="宋体" pitchFamily="2" charset="-122"/>
                <a:ea typeface="宋体" pitchFamily="2" charset="-122"/>
              </a:rPr>
              <a:t>构建框架</a:t>
            </a:r>
            <a:endParaRPr lang="zh-CN" altLang="en-US" sz="2400" b="1">
              <a:solidFill>
                <a:srgbClr val="6D4388"/>
              </a:solidFill>
              <a:latin typeface="宋体" pitchFamily="2" charset="-122"/>
              <a:ea typeface="宋体" pitchFamily="2" charset="-122"/>
            </a:endParaRPr>
          </a:p>
        </p:txBody>
      </p:sp>
      <p:sp>
        <p:nvSpPr>
          <p:cNvPr id="6" name="文本框 5"/>
          <p:cNvSpPr txBox="1"/>
          <p:nvPr/>
        </p:nvSpPr>
        <p:spPr>
          <a:xfrm>
            <a:off x="3488055" y="2229485"/>
            <a:ext cx="5216525" cy="460375"/>
          </a:xfrm>
          <a:prstGeom prst="rect">
            <a:avLst/>
          </a:prstGeom>
          <a:noFill/>
        </p:spPr>
        <p:txBody>
          <a:bodyPr wrap="square" rtlCol="0">
            <a:spAutoFit/>
          </a:bodyPr>
          <a:lstStyle/>
          <a:p>
            <a:pPr algn="l"/>
            <a:r>
              <a:rPr lang="zh-CN" altLang="en-US" sz="2400">
                <a:latin typeface="宋体" pitchFamily="2" charset="-122"/>
                <a:ea typeface="宋体" pitchFamily="2" charset="-122"/>
              </a:rPr>
              <a:t>阅读信息构建反应物和产物基本框架</a:t>
            </a:r>
            <a:endParaRPr lang="zh-CN" altLang="en-US" sz="2400">
              <a:latin typeface="宋体" pitchFamily="2" charset="-122"/>
              <a:ea typeface="宋体" pitchFamily="2" charset="-122"/>
            </a:endParaRPr>
          </a:p>
        </p:txBody>
      </p:sp>
      <p:sp>
        <p:nvSpPr>
          <p:cNvPr id="8" name="文本框 7"/>
          <p:cNvSpPr txBox="1"/>
          <p:nvPr/>
        </p:nvSpPr>
        <p:spPr>
          <a:xfrm>
            <a:off x="695960" y="3072130"/>
            <a:ext cx="2715895" cy="460375"/>
          </a:xfrm>
          <a:prstGeom prst="rect">
            <a:avLst/>
          </a:prstGeom>
          <a:noFill/>
        </p:spPr>
        <p:txBody>
          <a:bodyPr wrap="square" rtlCol="0">
            <a:spAutoFit/>
          </a:bodyPr>
          <a:lstStyle/>
          <a:p>
            <a:r>
              <a:rPr lang="zh-CN" altLang="en-US" sz="2400" b="1">
                <a:solidFill>
                  <a:srgbClr val="6D4388"/>
                </a:solidFill>
                <a:latin typeface="宋体" pitchFamily="2" charset="-122"/>
                <a:ea typeface="宋体" pitchFamily="2" charset="-122"/>
              </a:rPr>
              <a:t>看溶液酸碱性避坑</a:t>
            </a:r>
            <a:endParaRPr lang="zh-CN" altLang="en-US" sz="2400" b="1">
              <a:solidFill>
                <a:srgbClr val="6D4388"/>
              </a:solidFill>
              <a:latin typeface="宋体" pitchFamily="2" charset="-122"/>
              <a:ea typeface="宋体" pitchFamily="2" charset="-122"/>
            </a:endParaRPr>
          </a:p>
        </p:txBody>
      </p:sp>
      <p:sp>
        <p:nvSpPr>
          <p:cNvPr id="10" name="文本框 9"/>
          <p:cNvSpPr txBox="1"/>
          <p:nvPr/>
        </p:nvSpPr>
        <p:spPr>
          <a:xfrm>
            <a:off x="695960" y="4428490"/>
            <a:ext cx="1881505" cy="460375"/>
          </a:xfrm>
          <a:prstGeom prst="rect">
            <a:avLst/>
          </a:prstGeom>
          <a:noFill/>
        </p:spPr>
        <p:txBody>
          <a:bodyPr wrap="square" rtlCol="0">
            <a:spAutoFit/>
          </a:bodyPr>
          <a:lstStyle/>
          <a:p>
            <a:r>
              <a:rPr lang="zh-CN" altLang="en-US" sz="2400" b="1">
                <a:solidFill>
                  <a:srgbClr val="6D4388"/>
                </a:solidFill>
                <a:latin typeface="宋体" pitchFamily="2" charset="-122"/>
                <a:ea typeface="宋体" pitchFamily="2" charset="-122"/>
              </a:rPr>
              <a:t>补项</a:t>
            </a:r>
            <a:r>
              <a:rPr lang="en-US" altLang="zh-CN" sz="2400" b="1">
                <a:solidFill>
                  <a:srgbClr val="6D4388"/>
                </a:solidFill>
                <a:latin typeface="宋体" pitchFamily="2" charset="-122"/>
                <a:ea typeface="宋体" pitchFamily="2" charset="-122"/>
              </a:rPr>
              <a:t>：</a:t>
            </a:r>
            <a:endParaRPr lang="en-US" altLang="zh-CN" sz="2400" b="1">
              <a:solidFill>
                <a:srgbClr val="6D4388"/>
              </a:solidFill>
              <a:latin typeface="宋体" pitchFamily="2" charset="-122"/>
              <a:ea typeface="宋体" pitchFamily="2" charset="-122"/>
            </a:endParaRPr>
          </a:p>
        </p:txBody>
      </p:sp>
      <p:sp>
        <p:nvSpPr>
          <p:cNvPr id="12" name="文本框 11"/>
          <p:cNvSpPr txBox="1"/>
          <p:nvPr/>
        </p:nvSpPr>
        <p:spPr>
          <a:xfrm>
            <a:off x="3488055" y="4428490"/>
            <a:ext cx="7839075" cy="460375"/>
          </a:xfrm>
          <a:prstGeom prst="rect">
            <a:avLst/>
          </a:prstGeom>
          <a:noFill/>
        </p:spPr>
        <p:txBody>
          <a:bodyPr wrap="square" rtlCol="0">
            <a:spAutoFit/>
          </a:bodyPr>
          <a:lstStyle/>
          <a:p>
            <a:pPr algn="l"/>
            <a:r>
              <a:rPr lang="zh-CN" altLang="en-US" sz="2400">
                <a:latin typeface="宋体" pitchFamily="2" charset="-122"/>
                <a:ea typeface="宋体" pitchFamily="2" charset="-122"/>
              </a:rPr>
              <a:t>根据元素守恒补项</a:t>
            </a:r>
            <a:endParaRPr lang="zh-CN" altLang="en-US" sz="2400">
              <a:latin typeface="宋体" pitchFamily="2" charset="-122"/>
              <a:ea typeface="宋体" pitchFamily="2" charset="-122"/>
            </a:endParaRPr>
          </a:p>
        </p:txBody>
      </p:sp>
      <p:sp>
        <p:nvSpPr>
          <p:cNvPr id="3" name="文本框 2"/>
          <p:cNvSpPr txBox="1"/>
          <p:nvPr/>
        </p:nvSpPr>
        <p:spPr>
          <a:xfrm>
            <a:off x="3488055" y="3072130"/>
            <a:ext cx="7839710" cy="460375"/>
          </a:xfrm>
          <a:prstGeom prst="rect">
            <a:avLst/>
          </a:prstGeom>
          <a:noFill/>
        </p:spPr>
        <p:txBody>
          <a:bodyPr wrap="square" rtlCol="0">
            <a:spAutoFit/>
          </a:bodyPr>
          <a:lstStyle/>
          <a:p>
            <a:pPr algn="l"/>
            <a:r>
              <a:rPr lang="zh-CN" altLang="en-US" sz="2400">
                <a:latin typeface="宋体" pitchFamily="2" charset="-122"/>
                <a:ea typeface="宋体" pitchFamily="2" charset="-122"/>
              </a:rPr>
              <a:t>酸性溶液不能产生</a:t>
            </a:r>
            <a:r>
              <a:rPr lang="en-US" altLang="zh-CN" sz="2400">
                <a:latin typeface="宋体" pitchFamily="2" charset="-122"/>
                <a:ea typeface="宋体" pitchFamily="2" charset="-122"/>
              </a:rPr>
              <a:t>NH</a:t>
            </a:r>
            <a:r>
              <a:rPr lang="en-US" altLang="zh-CN" sz="2400" baseline="-25000">
                <a:latin typeface="宋体" pitchFamily="2" charset="-122"/>
                <a:ea typeface="宋体" pitchFamily="2" charset="-122"/>
              </a:rPr>
              <a:t>3</a:t>
            </a:r>
            <a:r>
              <a:rPr lang="en-US" altLang="zh-CN" sz="2400">
                <a:latin typeface="宋体" pitchFamily="2" charset="-122"/>
                <a:ea typeface="宋体" pitchFamily="2" charset="-122"/>
              </a:rPr>
              <a:t>、</a:t>
            </a:r>
            <a:r>
              <a:rPr lang="zh-CN" altLang="en-US" sz="2400">
                <a:latin typeface="宋体" pitchFamily="2" charset="-122"/>
                <a:ea typeface="宋体" pitchFamily="2" charset="-122"/>
              </a:rPr>
              <a:t>碱性溶液不能产生酸性氧化物</a:t>
            </a:r>
            <a:r>
              <a:rPr lang="en-US" altLang="zh-CN" sz="2400">
                <a:latin typeface="宋体" pitchFamily="2" charset="-122"/>
                <a:ea typeface="宋体" pitchFamily="2" charset="-122"/>
              </a:rPr>
              <a:t>。</a:t>
            </a:r>
            <a:endParaRPr lang="en-US" altLang="zh-CN" sz="2400">
              <a:latin typeface="宋体" pitchFamily="2" charset="-122"/>
              <a:ea typeface="宋体"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3.4</a:t>
            </a:r>
            <a:r>
              <a:rPr lang="zh-CN" altLang="en-US">
                <a:sym typeface="+mn-ea"/>
              </a:rPr>
              <a:t>答题策略</a:t>
            </a:r>
            <a:r>
              <a:rPr lang="en-US" altLang="zh-CN">
                <a:sym typeface="+mn-ea"/>
              </a:rPr>
              <a:t>——</a:t>
            </a:r>
            <a:r>
              <a:rPr lang="zh-CN" altLang="en-US">
                <a:sym typeface="+mn-ea"/>
              </a:rPr>
              <a:t>工业流程、实验综合</a:t>
            </a:r>
            <a:r>
              <a:rPr lang="en-US" altLang="zh-CN">
                <a:sym typeface="+mn-ea"/>
              </a:rPr>
              <a:t>-</a:t>
            </a:r>
            <a:r>
              <a:rPr lang="zh-CN" altLang="en-US">
                <a:sym typeface="+mn-ea"/>
              </a:rPr>
              <a:t>方程式书写</a:t>
            </a:r>
            <a:endParaRPr lang="zh-CN" altLang="en-US">
              <a:sym typeface="+mn-ea"/>
            </a:endParaRPr>
          </a:p>
        </p:txBody>
      </p:sp>
      <p:sp>
        <p:nvSpPr>
          <p:cNvPr id="3" name="内容占位符 2"/>
          <p:cNvSpPr>
            <a:spLocks noGrp="1"/>
          </p:cNvSpPr>
          <p:nvPr>
            <p:ph idx="1"/>
          </p:nvPr>
        </p:nvSpPr>
        <p:spPr>
          <a:xfrm>
            <a:off x="695960" y="1186815"/>
            <a:ext cx="10800080" cy="1418590"/>
          </a:xfrm>
        </p:spPr>
        <p:txBody>
          <a:bodyPr>
            <a:noAutofit/>
          </a:bodyPr>
          <a:lstStyle/>
          <a:p>
            <a:pPr marL="0" indent="0" algn="just" defTabSz="266700">
              <a:spcBef>
                <a:spcPct val="0"/>
              </a:spcBef>
              <a:spcAft>
                <a:spcPct val="0"/>
              </a:spcAft>
            </a:pPr>
            <a:r>
              <a:rPr lang="zh-CN" altLang="en-US" sz="2200">
                <a:solidFill>
                  <a:schemeClr val="tx1"/>
                </a:solidFill>
                <a:uFillTx/>
                <a:latin typeface="Times New Roman" panose="02020603050405020304" charset="0"/>
                <a:ea typeface="宋体-简" panose="02010800040101010101" charset="-122"/>
              </a:rPr>
              <a:t>示例</a:t>
            </a:r>
            <a:r>
              <a:rPr lang="en-US" altLang="zh-CN" sz="2200">
                <a:solidFill>
                  <a:schemeClr val="tx1"/>
                </a:solidFill>
                <a:uFillTx/>
                <a:latin typeface="Times New Roman" panose="02020603050405020304" charset="0"/>
                <a:ea typeface="宋体-简" panose="02010800040101010101" charset="-122"/>
              </a:rPr>
              <a:t>:</a:t>
            </a:r>
            <a:r>
              <a:rPr lang="zh-CN" altLang="en-US" sz="2200">
                <a:solidFill>
                  <a:schemeClr val="tx1"/>
                </a:solidFill>
                <a:uFillTx/>
                <a:latin typeface="Times New Roman" panose="02020603050405020304" charset="0"/>
                <a:ea typeface="宋体-简" panose="02010800040101010101" charset="-122"/>
                <a:sym typeface="+mn-ea"/>
              </a:rPr>
              <a:t>（</a:t>
            </a:r>
            <a:r>
              <a:rPr lang="en-US" altLang="zh-CN" sz="2200">
                <a:solidFill>
                  <a:schemeClr val="tx1"/>
                </a:solidFill>
                <a:uFillTx/>
                <a:latin typeface="Times New Roman" panose="02020603050405020304" charset="0"/>
                <a:ea typeface="宋体-简" panose="02010800040101010101" charset="-122"/>
                <a:sym typeface="+mn-ea"/>
              </a:rPr>
              <a:t>2024·</a:t>
            </a:r>
            <a:r>
              <a:rPr lang="zh-CN" altLang="en-US" sz="2200">
                <a:solidFill>
                  <a:schemeClr val="tx1"/>
                </a:solidFill>
                <a:uFillTx/>
                <a:latin typeface="Times New Roman" panose="02020603050405020304" charset="0"/>
                <a:ea typeface="宋体-简" panose="02010800040101010101" charset="-122"/>
                <a:sym typeface="+mn-ea"/>
              </a:rPr>
              <a:t>河北</a:t>
            </a:r>
            <a:r>
              <a:rPr lang="en-US" altLang="zh-CN" sz="2200">
                <a:solidFill>
                  <a:schemeClr val="tx1"/>
                </a:solidFill>
                <a:uFillTx/>
                <a:latin typeface="Times New Roman" panose="02020603050405020304" charset="0"/>
                <a:ea typeface="宋体-简" panose="02010800040101010101" charset="-122"/>
                <a:sym typeface="+mn-ea"/>
              </a:rPr>
              <a:t>·</a:t>
            </a:r>
            <a:r>
              <a:rPr lang="zh-CN" altLang="en-US" sz="2200">
                <a:solidFill>
                  <a:schemeClr val="tx1"/>
                </a:solidFill>
                <a:uFillTx/>
                <a:latin typeface="Times New Roman" panose="02020603050405020304" charset="0"/>
                <a:ea typeface="宋体-简" panose="02010800040101010101" charset="-122"/>
                <a:sym typeface="+mn-ea"/>
              </a:rPr>
              <a:t>高考真题）</a:t>
            </a:r>
            <a:r>
              <a:rPr lang="en-US" altLang="zh-CN" sz="2200">
                <a:solidFill>
                  <a:schemeClr val="tx1"/>
                </a:solidFill>
                <a:uFillTx/>
                <a:latin typeface="Times New Roman" panose="02020603050405020304" charset="0"/>
                <a:ea typeface="宋体-简" panose="02010800040101010101" charset="-122"/>
                <a:sym typeface="+mn-ea"/>
              </a:rPr>
              <a:t>V</a:t>
            </a:r>
            <a:r>
              <a:rPr lang="en-US" altLang="zh-CN" sz="2200" baseline="-25000">
                <a:solidFill>
                  <a:schemeClr val="tx1"/>
                </a:solidFill>
                <a:uFillTx/>
                <a:latin typeface="Times New Roman" panose="02020603050405020304" charset="0"/>
                <a:ea typeface="宋体-简" panose="02010800040101010101" charset="-122"/>
                <a:sym typeface="+mn-ea"/>
              </a:rPr>
              <a:t>2</a:t>
            </a:r>
            <a:r>
              <a:rPr lang="en-US" altLang="zh-CN" sz="2200">
                <a:solidFill>
                  <a:schemeClr val="tx1"/>
                </a:solidFill>
                <a:uFillTx/>
                <a:latin typeface="Times New Roman" panose="02020603050405020304" charset="0"/>
                <a:ea typeface="宋体-简" panose="02010800040101010101" charset="-122"/>
                <a:sym typeface="+mn-ea"/>
              </a:rPr>
              <a:t>O</a:t>
            </a:r>
            <a:r>
              <a:rPr lang="en-US" altLang="zh-CN" sz="2200" baseline="-25000">
                <a:solidFill>
                  <a:schemeClr val="tx1"/>
                </a:solidFill>
                <a:uFillTx/>
                <a:latin typeface="Times New Roman" panose="02020603050405020304" charset="0"/>
                <a:ea typeface="宋体-简" panose="02010800040101010101" charset="-122"/>
                <a:sym typeface="+mn-ea"/>
              </a:rPr>
              <a:t>5</a:t>
            </a:r>
            <a:r>
              <a:rPr lang="zh-CN" altLang="en-US" sz="2200">
                <a:solidFill>
                  <a:schemeClr val="tx1"/>
                </a:solidFill>
                <a:uFillTx/>
                <a:latin typeface="Times New Roman" panose="02020603050405020304" charset="0"/>
                <a:ea typeface="宋体-简" panose="02010800040101010101" charset="-122"/>
                <a:sym typeface="+mn-ea"/>
              </a:rPr>
              <a:t>是制造钒铁合金、金属钒的原料，也是重要的催化剂。以苛化泥为焙烧添加剂从石煤中提取</a:t>
            </a:r>
            <a:r>
              <a:rPr lang="en-US" altLang="zh-CN" sz="2200">
                <a:solidFill>
                  <a:schemeClr val="tx1"/>
                </a:solidFill>
                <a:uFillTx/>
                <a:latin typeface="Times New Roman" panose="02020603050405020304" charset="0"/>
                <a:ea typeface="宋体-简" panose="02010800040101010101" charset="-122"/>
                <a:sym typeface="+mn-ea"/>
              </a:rPr>
              <a:t>V</a:t>
            </a:r>
            <a:r>
              <a:rPr lang="en-US" altLang="zh-CN" sz="2200" baseline="-25000">
                <a:solidFill>
                  <a:schemeClr val="tx1"/>
                </a:solidFill>
                <a:uFillTx/>
                <a:latin typeface="Times New Roman" panose="02020603050405020304" charset="0"/>
                <a:ea typeface="宋体-简" panose="02010800040101010101" charset="-122"/>
                <a:sym typeface="+mn-ea"/>
              </a:rPr>
              <a:t>2</a:t>
            </a:r>
            <a:r>
              <a:rPr lang="en-US" altLang="zh-CN" sz="2200">
                <a:solidFill>
                  <a:schemeClr val="tx1"/>
                </a:solidFill>
                <a:uFillTx/>
                <a:latin typeface="Times New Roman" panose="02020603050405020304" charset="0"/>
                <a:ea typeface="宋体-简" panose="02010800040101010101" charset="-122"/>
                <a:sym typeface="+mn-ea"/>
              </a:rPr>
              <a:t>O</a:t>
            </a:r>
            <a:r>
              <a:rPr lang="en-US" altLang="zh-CN" sz="2200" baseline="-25000">
                <a:solidFill>
                  <a:schemeClr val="tx1"/>
                </a:solidFill>
                <a:uFillTx/>
                <a:latin typeface="Times New Roman" panose="02020603050405020304" charset="0"/>
                <a:ea typeface="宋体-简" panose="02010800040101010101" charset="-122"/>
                <a:sym typeface="+mn-ea"/>
              </a:rPr>
              <a:t>5</a:t>
            </a:r>
            <a:r>
              <a:rPr lang="zh-CN" altLang="en-US" sz="2200">
                <a:solidFill>
                  <a:schemeClr val="tx1"/>
                </a:solidFill>
                <a:uFillTx/>
                <a:latin typeface="Times New Roman" panose="02020603050405020304" charset="0"/>
                <a:ea typeface="宋体-简" panose="02010800040101010101" charset="-122"/>
                <a:sym typeface="+mn-ea"/>
              </a:rPr>
              <a:t>的工艺，具有钒回收率高、副产物可回收和不产生气体污染物等优点。工艺流程如下。</a:t>
            </a:r>
            <a:endParaRPr lang="zh-CN" altLang="en-US" sz="2200">
              <a:solidFill>
                <a:schemeClr val="tx1"/>
              </a:solidFill>
              <a:uFillTx/>
              <a:latin typeface="Times New Roman" panose="02020603050405020304" charset="0"/>
              <a:ea typeface="宋体-简" panose="02010800040101010101" charset="-122"/>
              <a:sym typeface="+mn-ea"/>
            </a:endParaRPr>
          </a:p>
        </p:txBody>
      </p:sp>
      <p:pic>
        <p:nvPicPr>
          <p:cNvPr id="100009" name="图片 100009" descr="@@@b1ed5ee6-b211-4e21-9a81-64106cdbef32"/>
          <p:cNvPicPr>
            <a:picLocks noChangeAspect="1"/>
          </p:cNvPicPr>
          <p:nvPr/>
        </p:nvPicPr>
        <p:blipFill>
          <a:blip r:embed="rId1"/>
          <a:stretch>
            <a:fillRect/>
          </a:stretch>
        </p:blipFill>
        <p:spPr>
          <a:xfrm>
            <a:off x="695643" y="2712085"/>
            <a:ext cx="5276215" cy="2688590"/>
          </a:xfrm>
          <a:prstGeom prst="rect">
            <a:avLst/>
          </a:prstGeom>
        </p:spPr>
      </p:pic>
      <p:sp>
        <p:nvSpPr>
          <p:cNvPr id="4" name="文本框 3"/>
          <p:cNvSpPr txBox="1"/>
          <p:nvPr/>
        </p:nvSpPr>
        <p:spPr>
          <a:xfrm>
            <a:off x="6134735" y="4220210"/>
            <a:ext cx="5187950" cy="1106805"/>
          </a:xfrm>
          <a:prstGeom prst="rect">
            <a:avLst/>
          </a:prstGeom>
        </p:spPr>
        <p:txBody>
          <a:bodyPr wrap="square">
            <a:spAutoFit/>
          </a:bodyPr>
          <a:lstStyle/>
          <a:p>
            <a:pPr marL="0" indent="0" algn="just" defTabSz="266700">
              <a:lnSpc>
                <a:spcPct val="150000"/>
              </a:lnSpc>
              <a:spcBef>
                <a:spcPct val="0"/>
              </a:spcBef>
              <a:spcAft>
                <a:spcPct val="0"/>
              </a:spcAft>
            </a:pPr>
            <a:r>
              <a:rPr lang="zh-CN" altLang="en-US" sz="2200">
                <a:uFillTx/>
                <a:latin typeface="Times New Roman" panose="02020603050405020304" charset="0"/>
                <a:ea typeface="宋体-简" panose="02010800040101010101" charset="-122"/>
              </a:rPr>
              <a:t>在弱碱性环境下，偏钒酸钙经盐浸生成碳酸钙发生反应的离子方程式为 </a:t>
            </a:r>
            <a:r>
              <a:rPr lang="zh-CN" altLang="en-US" sz="2200" u="sng">
                <a:uFillTx/>
                <a:latin typeface="Times New Roman" panose="02020603050405020304" charset="0"/>
                <a:ea typeface="宋体-简" panose="02010800040101010101" charset="-122"/>
              </a:rPr>
              <a:t>      </a:t>
            </a:r>
            <a:r>
              <a:rPr lang="zh-CN" altLang="en-US" sz="2200">
                <a:uFillTx/>
                <a:latin typeface="Times New Roman" panose="02020603050405020304" charset="0"/>
                <a:ea typeface="宋体-简" panose="02010800040101010101" charset="-122"/>
              </a:rPr>
              <a:t>；</a:t>
            </a:r>
            <a:endParaRPr lang="zh-CN" altLang="en-US" sz="2200">
              <a:uFillTx/>
              <a:latin typeface="Times New Roman" panose="02020603050405020304" charset="0"/>
              <a:ea typeface="宋体-简" panose="02010800040101010101" charset="-122"/>
            </a:endParaRPr>
          </a:p>
        </p:txBody>
      </p:sp>
      <p:sp>
        <p:nvSpPr>
          <p:cNvPr id="5" name="文本框 4"/>
          <p:cNvSpPr txBox="1"/>
          <p:nvPr/>
        </p:nvSpPr>
        <p:spPr>
          <a:xfrm>
            <a:off x="6134735" y="2605722"/>
            <a:ext cx="5080000" cy="1614805"/>
          </a:xfrm>
          <a:prstGeom prst="rect">
            <a:avLst/>
          </a:prstGeom>
        </p:spPr>
        <p:txBody>
          <a:bodyPr>
            <a:spAutoFit/>
          </a:bodyPr>
          <a:lstStyle/>
          <a:p>
            <a:pPr marL="0" indent="0" algn="just" defTabSz="266700">
              <a:lnSpc>
                <a:spcPct val="150000"/>
              </a:lnSpc>
              <a:spcBef>
                <a:spcPct val="0"/>
              </a:spcBef>
              <a:spcAft>
                <a:spcPct val="0"/>
              </a:spcAft>
            </a:pPr>
            <a:r>
              <a:rPr lang="zh-CN" altLang="en-US" sz="2200">
                <a:latin typeface="宋体" pitchFamily="2" charset="-122"/>
                <a:ea typeface="宋体" pitchFamily="2" charset="-122"/>
              </a:rPr>
              <a:t>已知：高温下，苛化泥的主要成分可与</a:t>
            </a:r>
            <a:r>
              <a:rPr lang="en-US" altLang="zh-CN" sz="2200">
                <a:latin typeface="Times New Roman" panose="02020603050405020304"/>
                <a:ea typeface="Times New Roman" panose="02020603050405020304"/>
              </a:rPr>
              <a:t>Al</a:t>
            </a:r>
            <a:r>
              <a:rPr lang="en-US" altLang="zh-CN" sz="2200" baseline="-25000">
                <a:latin typeface="Times New Roman" panose="02020603050405020304"/>
                <a:ea typeface="Times New Roman" panose="02020603050405020304"/>
              </a:rPr>
              <a:t>2</a:t>
            </a:r>
            <a:r>
              <a:rPr lang="en-US" altLang="zh-CN" sz="2200">
                <a:latin typeface="Times New Roman" panose="02020603050405020304"/>
                <a:ea typeface="Times New Roman" panose="02020603050405020304"/>
              </a:rPr>
              <a:t>O</a:t>
            </a:r>
            <a:r>
              <a:rPr lang="en-US" altLang="zh-CN" sz="2200" baseline="-25000">
                <a:latin typeface="Times New Roman" panose="02020603050405020304"/>
                <a:ea typeface="Times New Roman" panose="02020603050405020304"/>
              </a:rPr>
              <a:t>3</a:t>
            </a:r>
            <a:r>
              <a:rPr lang="zh-CN" altLang="en-US" sz="2200">
                <a:latin typeface="宋体" pitchFamily="2" charset="-122"/>
                <a:ea typeface="宋体" pitchFamily="2" charset="-122"/>
              </a:rPr>
              <a:t>反应生成偏铝酸盐；室温下，偏钒酸钙</a:t>
            </a:r>
            <a:r>
              <a:rPr lang="en-US" altLang="zh-CN" sz="2200">
                <a:latin typeface="Times New Roman" panose="02020603050405020304"/>
                <a:ea typeface="Times New Roman" panose="02020603050405020304"/>
              </a:rPr>
              <a:t>[Ca(VO</a:t>
            </a:r>
            <a:r>
              <a:rPr lang="en-US" altLang="zh-CN" sz="2200" baseline="-25000">
                <a:latin typeface="Times New Roman" panose="02020603050405020304"/>
                <a:ea typeface="Times New Roman" panose="02020603050405020304"/>
              </a:rPr>
              <a:t>3</a:t>
            </a:r>
            <a:r>
              <a:rPr lang="en-US" altLang="zh-CN" sz="2200">
                <a:latin typeface="Times New Roman" panose="02020603050405020304"/>
                <a:ea typeface="Times New Roman" panose="02020603050405020304"/>
              </a:rPr>
              <a:t>)</a:t>
            </a:r>
            <a:r>
              <a:rPr lang="en-US" altLang="zh-CN" sz="2200" baseline="-25000">
                <a:latin typeface="Times New Roman" panose="02020603050405020304"/>
                <a:ea typeface="Times New Roman" panose="02020603050405020304"/>
              </a:rPr>
              <a:t>2</a:t>
            </a:r>
            <a:r>
              <a:rPr lang="en-US" altLang="zh-CN" sz="2200">
                <a:latin typeface="Times New Roman" panose="02020603050405020304"/>
                <a:ea typeface="Times New Roman" panose="02020603050405020304"/>
              </a:rPr>
              <a:t>]</a:t>
            </a:r>
            <a:r>
              <a:rPr lang="zh-CN" altLang="en-US" sz="2200">
                <a:latin typeface="宋体" pitchFamily="2" charset="-122"/>
                <a:ea typeface="宋体" pitchFamily="2" charset="-122"/>
              </a:rPr>
              <a:t>和偏铝酸钙均难溶于水。</a:t>
            </a:r>
            <a:endParaRPr lang="zh-CN" altLang="en-US" sz="2200">
              <a:latin typeface="宋体" pitchFamily="2" charset="-122"/>
              <a:ea typeface="宋体" pitchFamily="2" charset="-122"/>
            </a:endParaRPr>
          </a:p>
        </p:txBody>
      </p:sp>
    </p:spTree>
    <p:custDataLst>
      <p:tags r:id="rId2"/>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3.4</a:t>
            </a:r>
            <a:r>
              <a:rPr lang="zh-CN" altLang="en-US">
                <a:sym typeface="+mn-ea"/>
              </a:rPr>
              <a:t>答题策略</a:t>
            </a:r>
            <a:r>
              <a:rPr lang="en-US" altLang="zh-CN">
                <a:sym typeface="+mn-ea"/>
              </a:rPr>
              <a:t>——</a:t>
            </a:r>
            <a:r>
              <a:rPr lang="zh-CN" altLang="en-US">
                <a:sym typeface="+mn-ea"/>
              </a:rPr>
              <a:t>工业流程、实验综合</a:t>
            </a:r>
            <a:r>
              <a:rPr lang="en-US" altLang="zh-CN">
                <a:sym typeface="+mn-ea"/>
              </a:rPr>
              <a:t>-</a:t>
            </a:r>
            <a:r>
              <a:rPr lang="zh-CN" altLang="en-US">
                <a:sym typeface="+mn-ea"/>
              </a:rPr>
              <a:t>方程式书写</a:t>
            </a:r>
            <a:endParaRPr lang="zh-CN" altLang="en-US">
              <a:sym typeface="+mn-ea"/>
            </a:endParaRPr>
          </a:p>
        </p:txBody>
      </p:sp>
      <p:sp>
        <p:nvSpPr>
          <p:cNvPr id="6" name="文本框 5"/>
          <p:cNvSpPr txBox="1"/>
          <p:nvPr/>
        </p:nvSpPr>
        <p:spPr>
          <a:xfrm>
            <a:off x="695960" y="1243330"/>
            <a:ext cx="6779260" cy="1198880"/>
          </a:xfrm>
          <a:prstGeom prst="rect">
            <a:avLst/>
          </a:prstGeom>
        </p:spPr>
        <p:txBody>
          <a:bodyPr wrap="square">
            <a:spAutoFit/>
          </a:bodyPr>
          <a:lstStyle/>
          <a:p>
            <a:pPr indent="0" algn="just" defTabSz="266700">
              <a:lnSpc>
                <a:spcPct val="150000"/>
              </a:lnSpc>
              <a:spcBef>
                <a:spcPct val="0"/>
              </a:spcBef>
              <a:spcAft>
                <a:spcPct val="0"/>
              </a:spcAft>
            </a:pPr>
            <a:r>
              <a:rPr lang="zh-CN" altLang="en-US" sz="2400">
                <a:latin typeface="Times New Roman" panose="02020603050405020304" charset="0"/>
                <a:ea typeface="宋体-简" panose="02010800040101010101" charset="-122"/>
                <a:sym typeface="+mn-ea"/>
              </a:rPr>
              <a:t>在弱碱性环境下，偏钒酸钙经盐浸生成碳酸钙发生反应的离子方程式为 </a:t>
            </a:r>
            <a:r>
              <a:rPr lang="zh-CN" altLang="en-US" sz="2400" u="sng">
                <a:latin typeface="Times New Roman" panose="02020603050405020304" charset="0"/>
                <a:ea typeface="宋体-简" panose="02010800040101010101" charset="-122"/>
                <a:sym typeface="+mn-ea"/>
              </a:rPr>
              <a:t>      </a:t>
            </a:r>
            <a:r>
              <a:rPr lang="zh-CN" altLang="en-US" sz="2400">
                <a:latin typeface="Times New Roman" panose="02020603050405020304" charset="0"/>
                <a:ea typeface="宋体-简" panose="02010800040101010101" charset="-122"/>
                <a:sym typeface="+mn-ea"/>
              </a:rPr>
              <a:t>；</a:t>
            </a:r>
            <a:endParaRPr lang="zh-CN" altLang="en-US" sz="2400">
              <a:latin typeface="宋体" pitchFamily="2" charset="-122"/>
              <a:ea typeface="宋体" pitchFamily="2" charset="-122"/>
            </a:endParaRPr>
          </a:p>
        </p:txBody>
      </p:sp>
      <p:sp>
        <p:nvSpPr>
          <p:cNvPr id="5" name="文本框 4"/>
          <p:cNvSpPr txBox="1"/>
          <p:nvPr/>
        </p:nvSpPr>
        <p:spPr>
          <a:xfrm>
            <a:off x="695960" y="2605405"/>
            <a:ext cx="1564640" cy="460375"/>
          </a:xfrm>
          <a:prstGeom prst="rect">
            <a:avLst/>
          </a:prstGeom>
          <a:noFill/>
        </p:spPr>
        <p:txBody>
          <a:bodyPr wrap="square" rtlCol="0">
            <a:spAutoFit/>
          </a:bodyPr>
          <a:lstStyle/>
          <a:p>
            <a:r>
              <a:rPr lang="zh-CN" altLang="en-US" sz="2400" b="1">
                <a:solidFill>
                  <a:srgbClr val="6D4388"/>
                </a:solidFill>
                <a:latin typeface="宋体" pitchFamily="2" charset="-122"/>
                <a:ea typeface="宋体" pitchFamily="2" charset="-122"/>
                <a:sym typeface="+mn-ea"/>
              </a:rPr>
              <a:t>构建框架</a:t>
            </a:r>
            <a:r>
              <a:rPr lang="en-US" altLang="zh-CN" sz="2400" b="1">
                <a:solidFill>
                  <a:srgbClr val="6D4388"/>
                </a:solidFill>
                <a:latin typeface="宋体" pitchFamily="2" charset="-122"/>
                <a:ea typeface="宋体" pitchFamily="2" charset="-122"/>
              </a:rPr>
              <a:t>：</a:t>
            </a:r>
            <a:endParaRPr lang="en-US" altLang="zh-CN" sz="2400" b="1">
              <a:solidFill>
                <a:srgbClr val="6D4388"/>
              </a:solidFill>
              <a:latin typeface="宋体" pitchFamily="2" charset="-122"/>
              <a:ea typeface="宋体" pitchFamily="2" charset="-122"/>
            </a:endParaRPr>
          </a:p>
        </p:txBody>
      </p:sp>
      <p:sp>
        <p:nvSpPr>
          <p:cNvPr id="9" name="文本框 8"/>
          <p:cNvSpPr txBox="1"/>
          <p:nvPr/>
        </p:nvSpPr>
        <p:spPr>
          <a:xfrm>
            <a:off x="2451735" y="2605405"/>
            <a:ext cx="5374005" cy="460375"/>
          </a:xfrm>
          <a:prstGeom prst="rect">
            <a:avLst/>
          </a:prstGeom>
        </p:spPr>
        <p:txBody>
          <a:bodyPr wrap="square" rtlCol="0">
            <a:spAutoFit/>
          </a:bodyPr>
          <a:lstStyle/>
          <a:p>
            <a:pPr algn="just" defTabSz="266700">
              <a:buClrTx/>
              <a:buSzTx/>
              <a:buFontTx/>
            </a:pPr>
            <a:r>
              <a:rPr lang="en-US" altLang="zh-CN" sz="2400">
                <a:latin typeface="Times New Roman" panose="02020603050405020304"/>
                <a:ea typeface="宋体" pitchFamily="2" charset="-122"/>
                <a:sym typeface="+mn-ea"/>
              </a:rPr>
              <a:t>Ca(VO</a:t>
            </a:r>
            <a:r>
              <a:rPr lang="en-US" altLang="zh-CN" sz="2400" baseline="-25000">
                <a:latin typeface="Times New Roman" panose="02020603050405020304"/>
                <a:ea typeface="宋体" pitchFamily="2" charset="-122"/>
                <a:sym typeface="+mn-ea"/>
              </a:rPr>
              <a:t>3</a:t>
            </a:r>
            <a:r>
              <a:rPr lang="en-US" altLang="zh-CN" sz="2400">
                <a:latin typeface="Times New Roman" panose="02020603050405020304"/>
                <a:ea typeface="宋体" pitchFamily="2" charset="-122"/>
                <a:sym typeface="+mn-ea"/>
              </a:rPr>
              <a:t>)</a:t>
            </a:r>
            <a:r>
              <a:rPr lang="en-US" altLang="zh-CN" sz="2400" baseline="-25000">
                <a:latin typeface="Times New Roman" panose="02020603050405020304"/>
                <a:ea typeface="宋体" pitchFamily="2" charset="-122"/>
                <a:sym typeface="+mn-ea"/>
              </a:rPr>
              <a:t>2</a:t>
            </a:r>
            <a:r>
              <a:rPr lang="en-US" altLang="zh-CN" sz="2400">
                <a:latin typeface="Times New Roman" panose="02020603050405020304"/>
                <a:ea typeface="宋体" pitchFamily="2" charset="-122"/>
                <a:sym typeface="+mn-ea"/>
              </a:rPr>
              <a:t>= CaCO</a:t>
            </a:r>
            <a:r>
              <a:rPr lang="en-US" altLang="zh-CN" sz="2400" baseline="-25000">
                <a:latin typeface="Times New Roman" panose="02020603050405020304"/>
                <a:ea typeface="宋体" pitchFamily="2" charset="-122"/>
                <a:sym typeface="+mn-ea"/>
              </a:rPr>
              <a:t>3</a:t>
            </a:r>
            <a:endParaRPr lang="en-US" altLang="zh-CN" sz="2400">
              <a:latin typeface="Times New Roman" panose="02020603050405020304"/>
              <a:ea typeface="宋体" pitchFamily="2" charset="-122"/>
              <a:sym typeface="+mn-ea"/>
            </a:endParaRPr>
          </a:p>
        </p:txBody>
      </p:sp>
      <p:sp>
        <p:nvSpPr>
          <p:cNvPr id="12" name="文本框 11"/>
          <p:cNvSpPr txBox="1"/>
          <p:nvPr/>
        </p:nvSpPr>
        <p:spPr>
          <a:xfrm>
            <a:off x="2451735" y="3145790"/>
            <a:ext cx="8238490" cy="553085"/>
          </a:xfrm>
          <a:prstGeom prst="rect">
            <a:avLst/>
          </a:prstGeom>
          <a:noFill/>
        </p:spPr>
        <p:txBody>
          <a:bodyPr wrap="square" rtlCol="0">
            <a:spAutoFit/>
          </a:bodyPr>
          <a:lstStyle/>
          <a:p>
            <a:pPr>
              <a:lnSpc>
                <a:spcPct val="150000"/>
              </a:lnSpc>
            </a:pPr>
            <a:r>
              <a:rPr lang="zh-CN" altLang="en-US" sz="2000">
                <a:latin typeface="Times New Roman" panose="02020603050405020304"/>
                <a:ea typeface="宋体" pitchFamily="2" charset="-122"/>
                <a:sym typeface="+mn-ea"/>
              </a:rPr>
              <a:t>盐浸过程中用到</a:t>
            </a:r>
            <a:r>
              <a:rPr lang="en-US" altLang="zh-CN" sz="2000">
                <a:latin typeface="Times New Roman" panose="02020603050405020304"/>
                <a:ea typeface="宋体" pitchFamily="2" charset="-122"/>
                <a:sym typeface="+mn-ea"/>
              </a:rPr>
              <a:t>NH</a:t>
            </a:r>
            <a:r>
              <a:rPr lang="en-US" altLang="zh-CN" sz="2000" baseline="-25000">
                <a:latin typeface="Times New Roman" panose="02020603050405020304"/>
                <a:ea typeface="宋体" pitchFamily="2" charset="-122"/>
                <a:sym typeface="+mn-ea"/>
              </a:rPr>
              <a:t>4</a:t>
            </a:r>
            <a:r>
              <a:rPr lang="en-US" altLang="zh-CN" sz="2000">
                <a:latin typeface="Times New Roman" panose="02020603050405020304"/>
                <a:ea typeface="宋体" pitchFamily="2" charset="-122"/>
                <a:sym typeface="+mn-ea"/>
              </a:rPr>
              <a:t>HCO</a:t>
            </a:r>
            <a:r>
              <a:rPr lang="en-US" altLang="zh-CN" sz="2000" baseline="-25000">
                <a:latin typeface="Times New Roman" panose="02020603050405020304"/>
                <a:ea typeface="宋体" pitchFamily="2" charset="-122"/>
                <a:sym typeface="+mn-ea"/>
              </a:rPr>
              <a:t>3</a:t>
            </a:r>
            <a:r>
              <a:rPr lang="zh-CN" altLang="en-US" sz="2000">
                <a:latin typeface="Times New Roman" panose="02020603050405020304"/>
                <a:ea typeface="宋体" pitchFamily="2" charset="-122"/>
                <a:sym typeface="+mn-ea"/>
              </a:rPr>
              <a:t>溶液为</a:t>
            </a:r>
            <a:r>
              <a:rPr lang="en-US" altLang="zh-CN" sz="2000">
                <a:latin typeface="Times New Roman" panose="02020603050405020304"/>
                <a:ea typeface="宋体" pitchFamily="2" charset="-122"/>
                <a:sym typeface="+mn-ea"/>
              </a:rPr>
              <a:t>CaCO</a:t>
            </a:r>
            <a:r>
              <a:rPr lang="en-US" altLang="zh-CN" sz="2000" baseline="-25000">
                <a:latin typeface="Times New Roman" panose="02020603050405020304"/>
                <a:ea typeface="宋体" pitchFamily="2" charset="-122"/>
                <a:sym typeface="+mn-ea"/>
              </a:rPr>
              <a:t>3</a:t>
            </a:r>
            <a:r>
              <a:rPr lang="zh-CN" altLang="en-US" sz="2000">
                <a:latin typeface="Times New Roman" panose="02020603050405020304"/>
                <a:ea typeface="宋体" pitchFamily="2" charset="-122"/>
                <a:sym typeface="+mn-ea"/>
              </a:rPr>
              <a:t>生成提供</a:t>
            </a:r>
            <a:r>
              <a:rPr lang="en-US" altLang="zh-CN" sz="2000">
                <a:latin typeface="Times New Roman" panose="02020603050405020304"/>
                <a:ea typeface="宋体" pitchFamily="2" charset="-122"/>
                <a:sym typeface="+mn-ea"/>
              </a:rPr>
              <a:t>HCO</a:t>
            </a:r>
            <a:r>
              <a:rPr lang="en-US" altLang="zh-CN" sz="2000" baseline="-25000">
                <a:latin typeface="Times New Roman" panose="02020603050405020304"/>
                <a:ea typeface="宋体" pitchFamily="2" charset="-122"/>
                <a:sym typeface="+mn-ea"/>
              </a:rPr>
              <a:t>3</a:t>
            </a:r>
            <a:r>
              <a:rPr lang="en-US" altLang="zh-CN" sz="2000" baseline="30000">
                <a:latin typeface="宋体" pitchFamily="2" charset="-122"/>
                <a:ea typeface="宋体" pitchFamily="2" charset="-122"/>
                <a:sym typeface="+mn-ea"/>
              </a:rPr>
              <a:t>－</a:t>
            </a:r>
            <a:r>
              <a:rPr lang="zh-CN" altLang="en-US" sz="2000">
                <a:latin typeface="宋体" pitchFamily="2" charset="-122"/>
                <a:ea typeface="宋体" pitchFamily="2" charset="-122"/>
                <a:sym typeface="+mn-ea"/>
              </a:rPr>
              <a:t>，得式子如下</a:t>
            </a:r>
            <a:endParaRPr lang="zh-CN" altLang="en-US" sz="2000">
              <a:latin typeface="宋体" pitchFamily="2" charset="-122"/>
              <a:ea typeface="宋体" pitchFamily="2" charset="-122"/>
              <a:sym typeface="+mn-ea"/>
            </a:endParaRPr>
          </a:p>
        </p:txBody>
      </p:sp>
      <p:graphicFrame>
        <p:nvGraphicFramePr>
          <p:cNvPr id="3" name="对象 -2147482590" descr="eqId6d86cd0df3301b16e9575fc250013df9"/>
          <p:cNvGraphicFramePr>
            <a:graphicFrameLocks noChangeAspect="1"/>
          </p:cNvGraphicFramePr>
          <p:nvPr/>
        </p:nvGraphicFramePr>
        <p:xfrm>
          <a:off x="2451735" y="5414010"/>
          <a:ext cx="6365875" cy="822325"/>
        </p:xfrm>
        <a:graphic>
          <a:graphicData uri="http://schemas.openxmlformats.org/presentationml/2006/ole">
            <mc:AlternateContent xmlns:mc="http://schemas.openxmlformats.org/markup-compatibility/2006">
              <mc:Choice xmlns:v="urn:schemas-microsoft-com:vml" Requires="v">
                <p:oleObj spid="_x0000_s3079" name="" r:id="rId1" imgW="3352800" imgH="431800" progId="Equation.DSMT4">
                  <p:embed/>
                </p:oleObj>
              </mc:Choice>
              <mc:Fallback>
                <p:oleObj name="" r:id="rId1" imgW="3352800" imgH="431800" progId="Equation.DSMT4">
                  <p:embed/>
                  <p:pic>
                    <p:nvPicPr>
                      <p:cNvPr id="0" name="图片 3075"/>
                      <p:cNvPicPr/>
                      <p:nvPr/>
                    </p:nvPicPr>
                    <p:blipFill>
                      <a:blip r:embed="rId2"/>
                      <a:stretch>
                        <a:fillRect/>
                      </a:stretch>
                    </p:blipFill>
                    <p:spPr>
                      <a:xfrm>
                        <a:off x="2451735" y="5414010"/>
                        <a:ext cx="6365875" cy="822325"/>
                      </a:xfrm>
                      <a:prstGeom prst="rect">
                        <a:avLst/>
                      </a:prstGeom>
                      <a:noFill/>
                      <a:ln w="38100">
                        <a:noFill/>
                        <a:miter/>
                      </a:ln>
                    </p:spPr>
                  </p:pic>
                </p:oleObj>
              </mc:Fallback>
            </mc:AlternateContent>
          </a:graphicData>
        </a:graphic>
      </p:graphicFrame>
      <p:pic>
        <p:nvPicPr>
          <p:cNvPr id="4" name="图片 3"/>
          <p:cNvPicPr>
            <a:picLocks noChangeAspect="1"/>
          </p:cNvPicPr>
          <p:nvPr/>
        </p:nvPicPr>
        <p:blipFill>
          <a:blip r:embed="rId3"/>
          <a:srcRect l="9904" t="56608" r="43969"/>
          <a:stretch>
            <a:fillRect/>
          </a:stretch>
        </p:blipFill>
        <p:spPr>
          <a:xfrm>
            <a:off x="8131810" y="1315720"/>
            <a:ext cx="3043555" cy="1467485"/>
          </a:xfrm>
          <a:prstGeom prst="rect">
            <a:avLst/>
          </a:prstGeom>
        </p:spPr>
      </p:pic>
      <p:sp>
        <p:nvSpPr>
          <p:cNvPr id="7" name="文本框 6"/>
          <p:cNvSpPr txBox="1"/>
          <p:nvPr/>
        </p:nvSpPr>
        <p:spPr>
          <a:xfrm>
            <a:off x="695960" y="3261995"/>
            <a:ext cx="1881505" cy="460375"/>
          </a:xfrm>
          <a:prstGeom prst="rect">
            <a:avLst/>
          </a:prstGeom>
          <a:noFill/>
        </p:spPr>
        <p:txBody>
          <a:bodyPr wrap="square" rtlCol="0">
            <a:spAutoFit/>
          </a:bodyPr>
          <a:lstStyle/>
          <a:p>
            <a:r>
              <a:rPr lang="zh-CN" altLang="en-US" sz="2400" b="1">
                <a:solidFill>
                  <a:srgbClr val="6D4388"/>
                </a:solidFill>
                <a:latin typeface="宋体" pitchFamily="2" charset="-122"/>
                <a:ea typeface="宋体" pitchFamily="2" charset="-122"/>
              </a:rPr>
              <a:t>补项</a:t>
            </a:r>
            <a:r>
              <a:rPr lang="en-US" altLang="zh-CN" sz="2400" b="1">
                <a:solidFill>
                  <a:srgbClr val="6D4388"/>
                </a:solidFill>
                <a:latin typeface="宋体" pitchFamily="2" charset="-122"/>
                <a:ea typeface="宋体" pitchFamily="2" charset="-122"/>
              </a:rPr>
              <a:t>：</a:t>
            </a:r>
            <a:endParaRPr lang="en-US" altLang="zh-CN" sz="2400" b="1">
              <a:solidFill>
                <a:srgbClr val="6D4388"/>
              </a:solidFill>
              <a:latin typeface="宋体" pitchFamily="2" charset="-122"/>
              <a:ea typeface="宋体" pitchFamily="2" charset="-122"/>
            </a:endParaRPr>
          </a:p>
        </p:txBody>
      </p:sp>
      <p:sp>
        <p:nvSpPr>
          <p:cNvPr id="14" name="文本框 13"/>
          <p:cNvSpPr txBox="1"/>
          <p:nvPr/>
        </p:nvSpPr>
        <p:spPr>
          <a:xfrm>
            <a:off x="2451735" y="3778885"/>
            <a:ext cx="5374005" cy="460375"/>
          </a:xfrm>
          <a:prstGeom prst="rect">
            <a:avLst/>
          </a:prstGeom>
        </p:spPr>
        <p:txBody>
          <a:bodyPr wrap="square" rtlCol="0">
            <a:spAutoFit/>
          </a:bodyPr>
          <a:lstStyle/>
          <a:p>
            <a:pPr algn="just" defTabSz="266700">
              <a:buClrTx/>
              <a:buSzTx/>
              <a:buFontTx/>
            </a:pPr>
            <a:r>
              <a:rPr lang="en-US" altLang="zh-CN" sz="2400">
                <a:latin typeface="Times New Roman" panose="02020603050405020304"/>
                <a:ea typeface="宋体" pitchFamily="2" charset="-122"/>
                <a:sym typeface="+mn-ea"/>
              </a:rPr>
              <a:t>Ca(VO</a:t>
            </a:r>
            <a:r>
              <a:rPr lang="en-US" altLang="zh-CN" sz="2400" baseline="-25000">
                <a:latin typeface="Times New Roman" panose="02020603050405020304"/>
                <a:ea typeface="宋体" pitchFamily="2" charset="-122"/>
                <a:sym typeface="+mn-ea"/>
              </a:rPr>
              <a:t>3</a:t>
            </a:r>
            <a:r>
              <a:rPr lang="en-US" altLang="zh-CN" sz="2400">
                <a:latin typeface="Times New Roman" panose="02020603050405020304"/>
                <a:ea typeface="宋体" pitchFamily="2" charset="-122"/>
                <a:sym typeface="+mn-ea"/>
              </a:rPr>
              <a:t>)</a:t>
            </a:r>
            <a:r>
              <a:rPr lang="en-US" altLang="zh-CN" sz="2400" baseline="-25000">
                <a:latin typeface="Times New Roman" panose="02020603050405020304"/>
                <a:ea typeface="宋体" pitchFamily="2" charset="-122"/>
                <a:sym typeface="+mn-ea"/>
              </a:rPr>
              <a:t>2</a:t>
            </a:r>
            <a:r>
              <a:rPr lang="en-US" altLang="zh-CN" sz="2400">
                <a:latin typeface="Times New Roman" panose="02020603050405020304"/>
                <a:ea typeface="宋体" pitchFamily="2" charset="-122"/>
                <a:sym typeface="+mn-ea"/>
              </a:rPr>
              <a:t>+HCO</a:t>
            </a:r>
            <a:r>
              <a:rPr lang="en-US" altLang="zh-CN" sz="2400" baseline="-25000">
                <a:latin typeface="Times New Roman" panose="02020603050405020304"/>
                <a:ea typeface="宋体" pitchFamily="2" charset="-122"/>
                <a:sym typeface="+mn-ea"/>
              </a:rPr>
              <a:t>3</a:t>
            </a:r>
            <a:r>
              <a:rPr lang="en-US" altLang="zh-CN" sz="2400" baseline="30000">
                <a:latin typeface="宋体" pitchFamily="2" charset="-122"/>
                <a:ea typeface="宋体" pitchFamily="2" charset="-122"/>
                <a:sym typeface="+mn-ea"/>
              </a:rPr>
              <a:t>－</a:t>
            </a:r>
            <a:r>
              <a:rPr lang="en-US" altLang="zh-CN" sz="2400">
                <a:latin typeface="Times New Roman" panose="02020603050405020304"/>
                <a:ea typeface="宋体" pitchFamily="2" charset="-122"/>
                <a:sym typeface="+mn-ea"/>
              </a:rPr>
              <a:t>=CaCO</a:t>
            </a:r>
            <a:r>
              <a:rPr lang="en-US" altLang="zh-CN" sz="2400" baseline="-25000">
                <a:latin typeface="Times New Roman" panose="02020603050405020304"/>
                <a:ea typeface="宋体" pitchFamily="2" charset="-122"/>
                <a:sym typeface="+mn-ea"/>
              </a:rPr>
              <a:t>3</a:t>
            </a:r>
            <a:r>
              <a:rPr lang="en-US" altLang="zh-CN" sz="2400">
                <a:latin typeface="Times New Roman" panose="02020603050405020304"/>
                <a:ea typeface="宋体" pitchFamily="2" charset="-122"/>
                <a:sym typeface="+mn-ea"/>
              </a:rPr>
              <a:t>+2VO</a:t>
            </a:r>
            <a:r>
              <a:rPr lang="en-US" altLang="zh-CN" sz="2400" baseline="-25000">
                <a:latin typeface="Times New Roman" panose="02020603050405020304"/>
                <a:ea typeface="宋体" pitchFamily="2" charset="-122"/>
                <a:sym typeface="+mn-ea"/>
              </a:rPr>
              <a:t>3</a:t>
            </a:r>
            <a:r>
              <a:rPr lang="en-US" altLang="zh-CN" sz="2400" baseline="30000">
                <a:latin typeface="宋体" pitchFamily="2" charset="-122"/>
                <a:ea typeface="宋体" pitchFamily="2" charset="-122"/>
                <a:sym typeface="+mn-ea"/>
              </a:rPr>
              <a:t>－</a:t>
            </a:r>
            <a:endParaRPr lang="en-US" altLang="zh-CN" sz="2400" baseline="-25000">
              <a:latin typeface="Times New Roman" panose="02020603050405020304"/>
              <a:ea typeface="宋体" pitchFamily="2" charset="-122"/>
              <a:sym typeface="+mn-ea"/>
            </a:endParaRPr>
          </a:p>
        </p:txBody>
      </p:sp>
      <p:sp>
        <p:nvSpPr>
          <p:cNvPr id="15" name="文本框 14"/>
          <p:cNvSpPr txBox="1"/>
          <p:nvPr/>
        </p:nvSpPr>
        <p:spPr>
          <a:xfrm>
            <a:off x="2451735" y="4319270"/>
            <a:ext cx="8238490" cy="1014730"/>
          </a:xfrm>
          <a:prstGeom prst="rect">
            <a:avLst/>
          </a:prstGeom>
          <a:noFill/>
        </p:spPr>
        <p:txBody>
          <a:bodyPr wrap="square" rtlCol="0">
            <a:spAutoFit/>
          </a:bodyPr>
          <a:lstStyle/>
          <a:p>
            <a:pPr lvl="0" algn="l">
              <a:lnSpc>
                <a:spcPct val="150000"/>
              </a:lnSpc>
              <a:buClrTx/>
              <a:buSzTx/>
              <a:buFontTx/>
            </a:pPr>
            <a:r>
              <a:rPr lang="zh-CN" altLang="en-US" sz="2000">
                <a:latin typeface="Times New Roman" panose="02020603050405020304"/>
                <a:ea typeface="宋体" pitchFamily="2" charset="-122"/>
                <a:sym typeface="+mn-ea"/>
              </a:rPr>
              <a:t>溶液为碱性溶液，为平衡两侧电荷，左侧添OH</a:t>
            </a:r>
            <a:r>
              <a:rPr lang="zh-CN" altLang="en-US" sz="2000" baseline="30000">
                <a:latin typeface="Times New Roman" panose="02020603050405020304"/>
                <a:ea typeface="宋体" pitchFamily="2" charset="-122"/>
                <a:sym typeface="+mn-ea"/>
              </a:rPr>
              <a:t>－</a:t>
            </a:r>
            <a:r>
              <a:rPr lang="zh-CN" altLang="en-US" sz="2000">
                <a:latin typeface="Times New Roman" panose="02020603050405020304"/>
                <a:ea typeface="宋体" pitchFamily="2" charset="-122"/>
                <a:sym typeface="+mn-ea"/>
              </a:rPr>
              <a:t>。为左右两侧原子守恒左侧添H</a:t>
            </a:r>
            <a:r>
              <a:rPr lang="zh-CN" altLang="en-US" sz="2000" baseline="-25000">
                <a:latin typeface="Times New Roman" panose="02020603050405020304"/>
                <a:ea typeface="宋体" pitchFamily="2" charset="-122"/>
                <a:sym typeface="+mn-ea"/>
              </a:rPr>
              <a:t>2</a:t>
            </a:r>
            <a:r>
              <a:rPr lang="zh-CN" altLang="en-US" sz="2000">
                <a:latin typeface="Times New Roman" panose="02020603050405020304"/>
                <a:ea typeface="宋体" pitchFamily="2" charset="-122"/>
                <a:sym typeface="+mn-ea"/>
              </a:rPr>
              <a:t>O，得式子如下</a:t>
            </a:r>
            <a:endParaRPr lang="zh-CN" altLang="en-US" sz="2000">
              <a:latin typeface="Times New Roman" panose="02020603050405020304"/>
              <a:ea typeface="宋体" pitchFamily="2" charset="-122"/>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5" grpId="0"/>
    </p:bld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3.5</a:t>
            </a:r>
            <a:r>
              <a:rPr lang="zh-CN" altLang="en-US">
                <a:sym typeface="+mn-ea"/>
              </a:rPr>
              <a:t>答题策略</a:t>
            </a:r>
            <a:r>
              <a:rPr lang="en-US" altLang="zh-CN">
                <a:sym typeface="+mn-ea"/>
              </a:rPr>
              <a:t>——</a:t>
            </a:r>
            <a:r>
              <a:rPr lang="zh-CN" altLang="en-US">
                <a:sym typeface="+mn-ea"/>
              </a:rPr>
              <a:t>滴定计算策略</a:t>
            </a:r>
            <a:endParaRPr lang="zh-CN" altLang="en-US">
              <a:sym typeface="+mn-ea"/>
            </a:endParaRPr>
          </a:p>
        </p:txBody>
      </p:sp>
      <p:sp>
        <p:nvSpPr>
          <p:cNvPr id="8" name="文本框 7"/>
          <p:cNvSpPr txBox="1"/>
          <p:nvPr/>
        </p:nvSpPr>
        <p:spPr>
          <a:xfrm>
            <a:off x="695960" y="1489710"/>
            <a:ext cx="7058025" cy="398780"/>
          </a:xfrm>
          <a:prstGeom prst="rect">
            <a:avLst/>
          </a:prstGeom>
        </p:spPr>
        <p:txBody>
          <a:bodyPr wrap="square">
            <a:spAutoFit/>
          </a:bodyPr>
          <a:lstStyle/>
          <a:p>
            <a:pPr marL="0" indent="0" algn="just" defTabSz="266700">
              <a:spcBef>
                <a:spcPct val="0"/>
              </a:spcBef>
              <a:spcAft>
                <a:spcPct val="0"/>
              </a:spcAft>
            </a:pPr>
            <a:r>
              <a:rPr lang="zh-CN" altLang="en-US" sz="2000">
                <a:latin typeface="宋体" pitchFamily="2" charset="-122"/>
                <a:ea typeface="宋体" pitchFamily="2" charset="-122"/>
              </a:rPr>
              <a:t>直接滴定法：直接构建已知量与未知的数量关系，求未知量</a:t>
            </a:r>
            <a:endParaRPr lang="zh-CN" altLang="en-US" sz="2000">
              <a:latin typeface="宋体" pitchFamily="2" charset="-122"/>
              <a:ea typeface="宋体" pitchFamily="2" charset="-122"/>
            </a:endParaRPr>
          </a:p>
        </p:txBody>
      </p:sp>
      <p:sp>
        <p:nvSpPr>
          <p:cNvPr id="10" name="椭圆 9"/>
          <p:cNvSpPr/>
          <p:nvPr/>
        </p:nvSpPr>
        <p:spPr>
          <a:xfrm>
            <a:off x="2816225" y="2151380"/>
            <a:ext cx="876300" cy="876300"/>
          </a:xfrm>
          <a:prstGeom prst="ellipse">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latin typeface="宋体" pitchFamily="2" charset="-122"/>
                <a:ea typeface="宋体" pitchFamily="2" charset="-122"/>
                <a:cs typeface="Times New Roman" panose="02020603050405020304" charset="0"/>
              </a:rPr>
              <a:t>已知</a:t>
            </a:r>
            <a:endParaRPr lang="zh-CN" altLang="en-US" sz="2800" b="1">
              <a:latin typeface="宋体" pitchFamily="2" charset="-122"/>
              <a:ea typeface="宋体" pitchFamily="2" charset="-122"/>
              <a:cs typeface="Times New Roman" panose="02020603050405020304" charset="0"/>
            </a:endParaRPr>
          </a:p>
        </p:txBody>
      </p:sp>
      <p:sp>
        <p:nvSpPr>
          <p:cNvPr id="11" name="椭圆 10"/>
          <p:cNvSpPr/>
          <p:nvPr/>
        </p:nvSpPr>
        <p:spPr>
          <a:xfrm>
            <a:off x="4540250" y="2151380"/>
            <a:ext cx="876300" cy="876300"/>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latin typeface="宋体" pitchFamily="2" charset="-122"/>
                <a:ea typeface="宋体" pitchFamily="2" charset="-122"/>
                <a:cs typeface="Times New Roman" panose="02020603050405020304" charset="0"/>
              </a:rPr>
              <a:t>未知</a:t>
            </a:r>
            <a:endParaRPr lang="zh-CN" altLang="en-US" sz="2800" b="1">
              <a:latin typeface="宋体" pitchFamily="2" charset="-122"/>
              <a:ea typeface="宋体" pitchFamily="2" charset="-122"/>
              <a:cs typeface="Times New Roman" panose="02020603050405020304" charset="0"/>
            </a:endParaRPr>
          </a:p>
        </p:txBody>
      </p:sp>
      <p:sp>
        <p:nvSpPr>
          <p:cNvPr id="16" name="文本框 15"/>
          <p:cNvSpPr txBox="1"/>
          <p:nvPr/>
        </p:nvSpPr>
        <p:spPr>
          <a:xfrm>
            <a:off x="695960" y="3876675"/>
            <a:ext cx="5253355" cy="706755"/>
          </a:xfrm>
          <a:prstGeom prst="rect">
            <a:avLst/>
          </a:prstGeom>
        </p:spPr>
        <p:txBody>
          <a:bodyPr wrap="square">
            <a:spAutoFit/>
          </a:bodyPr>
          <a:lstStyle/>
          <a:p>
            <a:pPr marL="0" indent="0" algn="just" defTabSz="266700">
              <a:spcBef>
                <a:spcPct val="0"/>
              </a:spcBef>
              <a:spcAft>
                <a:spcPct val="0"/>
              </a:spcAft>
            </a:pPr>
            <a:r>
              <a:rPr lang="zh-CN" altLang="en-US" sz="2000">
                <a:latin typeface="Times New Roman" panose="02020603050405020304" charset="0"/>
                <a:ea typeface="宋体" pitchFamily="2" charset="-122"/>
                <a:cs typeface="Times New Roman" panose="02020603050405020304" charset="0"/>
              </a:rPr>
              <a:t>返滴定法：先加入过量已知物</a:t>
            </a:r>
            <a:r>
              <a:rPr lang="en-US" altLang="zh-CN" sz="2000">
                <a:latin typeface="Times New Roman" panose="02020603050405020304" charset="0"/>
                <a:ea typeface="宋体" pitchFamily="2" charset="-122"/>
                <a:cs typeface="Times New Roman" panose="02020603050405020304" charset="0"/>
              </a:rPr>
              <a:t>A</a:t>
            </a:r>
            <a:r>
              <a:rPr lang="zh-CN" altLang="en-US" sz="2000">
                <a:latin typeface="Times New Roman" panose="02020603050405020304" charset="0"/>
                <a:ea typeface="宋体" pitchFamily="2" charset="-122"/>
                <a:cs typeface="Times New Roman" panose="02020603050405020304" charset="0"/>
              </a:rPr>
              <a:t>与未知物反应，在用已知物</a:t>
            </a:r>
            <a:r>
              <a:rPr lang="en-US" altLang="zh-CN" sz="2000">
                <a:latin typeface="Times New Roman" panose="02020603050405020304" charset="0"/>
                <a:ea typeface="宋体" pitchFamily="2" charset="-122"/>
                <a:cs typeface="Times New Roman" panose="02020603050405020304" charset="0"/>
              </a:rPr>
              <a:t>B</a:t>
            </a:r>
            <a:r>
              <a:rPr lang="zh-CN" altLang="en-US" sz="2000">
                <a:latin typeface="Times New Roman" panose="02020603050405020304" charset="0"/>
                <a:ea typeface="宋体" pitchFamily="2" charset="-122"/>
                <a:cs typeface="Times New Roman" panose="02020603050405020304" charset="0"/>
              </a:rPr>
              <a:t>确定剩余</a:t>
            </a:r>
            <a:r>
              <a:rPr lang="en-US" altLang="zh-CN" sz="2000">
                <a:latin typeface="Times New Roman" panose="02020603050405020304" charset="0"/>
                <a:ea typeface="宋体" pitchFamily="2" charset="-122"/>
                <a:cs typeface="Times New Roman" panose="02020603050405020304" charset="0"/>
              </a:rPr>
              <a:t>A</a:t>
            </a:r>
            <a:r>
              <a:rPr lang="zh-CN" altLang="en-US" sz="2000">
                <a:latin typeface="Times New Roman" panose="02020603050405020304" charset="0"/>
                <a:ea typeface="宋体" pitchFamily="2" charset="-122"/>
                <a:cs typeface="Times New Roman" panose="02020603050405020304" charset="0"/>
              </a:rPr>
              <a:t>的量，求未知量</a:t>
            </a:r>
            <a:endParaRPr lang="zh-CN" altLang="en-US" sz="2000">
              <a:latin typeface="Times New Roman" panose="02020603050405020304" charset="0"/>
              <a:ea typeface="宋体" pitchFamily="2" charset="-122"/>
              <a:cs typeface="Times New Roman" panose="02020603050405020304" charset="0"/>
            </a:endParaRPr>
          </a:p>
        </p:txBody>
      </p:sp>
      <p:grpSp>
        <p:nvGrpSpPr>
          <p:cNvPr id="3" name="组合 2"/>
          <p:cNvGrpSpPr/>
          <p:nvPr/>
        </p:nvGrpSpPr>
        <p:grpSpPr>
          <a:xfrm>
            <a:off x="6257290" y="3070225"/>
            <a:ext cx="4541520" cy="1173480"/>
            <a:chOff x="9854" y="4835"/>
            <a:chExt cx="7152" cy="1848"/>
          </a:xfrm>
        </p:grpSpPr>
        <p:sp>
          <p:nvSpPr>
            <p:cNvPr id="19" name="矩形 18"/>
            <p:cNvSpPr/>
            <p:nvPr/>
          </p:nvSpPr>
          <p:spPr>
            <a:xfrm>
              <a:off x="10875" y="5527"/>
              <a:ext cx="1157" cy="1157"/>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矩形 19"/>
            <p:cNvSpPr/>
            <p:nvPr/>
          </p:nvSpPr>
          <p:spPr>
            <a:xfrm>
              <a:off x="12032" y="5527"/>
              <a:ext cx="637" cy="1157"/>
            </a:xfrm>
            <a:prstGeom prst="rect">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矩形 22"/>
            <p:cNvSpPr/>
            <p:nvPr/>
          </p:nvSpPr>
          <p:spPr>
            <a:xfrm>
              <a:off x="13538" y="5527"/>
              <a:ext cx="637" cy="1157"/>
            </a:xfrm>
            <a:prstGeom prst="rect">
              <a:avLst/>
            </a:prstGeom>
            <a:solidFill>
              <a:schemeClr val="accent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文本框 23"/>
            <p:cNvSpPr txBox="1"/>
            <p:nvPr/>
          </p:nvSpPr>
          <p:spPr>
            <a:xfrm>
              <a:off x="11143" y="4835"/>
              <a:ext cx="1378" cy="580"/>
            </a:xfrm>
            <a:prstGeom prst="rect">
              <a:avLst/>
            </a:prstGeom>
            <a:noFill/>
          </p:spPr>
          <p:txBody>
            <a:bodyPr wrap="square" rtlCol="0">
              <a:spAutoFit/>
            </a:bodyPr>
            <a:lstStyle/>
            <a:p>
              <a:r>
                <a:rPr lang="zh-CN" altLang="en-US"/>
                <a:t>已知</a:t>
              </a:r>
              <a:r>
                <a:rPr lang="en-US" altLang="zh-CN"/>
                <a:t>A</a:t>
              </a:r>
              <a:endParaRPr lang="en-US" altLang="zh-CN"/>
            </a:p>
          </p:txBody>
        </p:sp>
        <p:sp>
          <p:nvSpPr>
            <p:cNvPr id="29" name="文本框 28"/>
            <p:cNvSpPr txBox="1"/>
            <p:nvPr/>
          </p:nvSpPr>
          <p:spPr>
            <a:xfrm>
              <a:off x="13168" y="4835"/>
              <a:ext cx="1378" cy="580"/>
            </a:xfrm>
            <a:prstGeom prst="rect">
              <a:avLst/>
            </a:prstGeom>
            <a:noFill/>
          </p:spPr>
          <p:txBody>
            <a:bodyPr wrap="square" rtlCol="0">
              <a:spAutoFit/>
            </a:bodyPr>
            <a:lstStyle/>
            <a:p>
              <a:r>
                <a:rPr lang="zh-CN" altLang="en-US"/>
                <a:t>未知物</a:t>
              </a:r>
              <a:endParaRPr lang="zh-CN" altLang="en-US"/>
            </a:p>
          </p:txBody>
        </p:sp>
        <p:cxnSp>
          <p:nvCxnSpPr>
            <p:cNvPr id="30" name="直接箭头连接符 29"/>
            <p:cNvCxnSpPr/>
            <p:nvPr/>
          </p:nvCxnSpPr>
          <p:spPr>
            <a:xfrm>
              <a:off x="14327" y="6105"/>
              <a:ext cx="787"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31" name="矩形 30"/>
            <p:cNvSpPr/>
            <p:nvPr/>
          </p:nvSpPr>
          <p:spPr>
            <a:xfrm>
              <a:off x="15267" y="5527"/>
              <a:ext cx="1157" cy="1157"/>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3" name="文本框 32"/>
            <p:cNvSpPr txBox="1"/>
            <p:nvPr/>
          </p:nvSpPr>
          <p:spPr>
            <a:xfrm>
              <a:off x="14962" y="4835"/>
              <a:ext cx="2045" cy="580"/>
            </a:xfrm>
            <a:prstGeom prst="rect">
              <a:avLst/>
            </a:prstGeom>
            <a:noFill/>
          </p:spPr>
          <p:txBody>
            <a:bodyPr wrap="square" rtlCol="0">
              <a:spAutoFit/>
            </a:bodyPr>
            <a:lstStyle/>
            <a:p>
              <a:r>
                <a:rPr lang="zh-CN" altLang="en-US"/>
                <a:t>剩余已知</a:t>
              </a:r>
              <a:r>
                <a:rPr lang="en-US" altLang="zh-CN"/>
                <a:t>A</a:t>
              </a:r>
              <a:endParaRPr lang="en-US" altLang="zh-CN"/>
            </a:p>
          </p:txBody>
        </p:sp>
        <p:sp>
          <p:nvSpPr>
            <p:cNvPr id="40" name="文本框 39"/>
            <p:cNvSpPr txBox="1"/>
            <p:nvPr/>
          </p:nvSpPr>
          <p:spPr>
            <a:xfrm>
              <a:off x="9854" y="5791"/>
              <a:ext cx="652" cy="628"/>
            </a:xfrm>
            <a:prstGeom prst="rect">
              <a:avLst/>
            </a:prstGeom>
          </p:spPr>
          <p:txBody>
            <a:bodyPr wrap="square">
              <a:spAutoFit/>
            </a:bodyPr>
            <a:lstStyle/>
            <a:p>
              <a:pPr marL="0" indent="0" algn="ctr" defTabSz="266700">
                <a:spcBef>
                  <a:spcPct val="0"/>
                </a:spcBef>
                <a:spcAft>
                  <a:spcPct val="0"/>
                </a:spcAft>
              </a:pPr>
              <a:r>
                <a:rPr lang="en-US" altLang="zh-CN" sz="2000">
                  <a:latin typeface="Times New Roman" panose="02020603050405020304" charset="0"/>
                  <a:ea typeface="宋体" pitchFamily="2" charset="-122"/>
                  <a:cs typeface="Times New Roman" panose="02020603050405020304" charset="0"/>
                </a:rPr>
                <a:t>I</a:t>
              </a:r>
              <a:endParaRPr lang="en-US" altLang="zh-CN" sz="2000">
                <a:latin typeface="Times New Roman" panose="02020603050405020304" charset="0"/>
                <a:ea typeface="宋体" pitchFamily="2" charset="-122"/>
                <a:cs typeface="Times New Roman" panose="02020603050405020304" charset="0"/>
              </a:endParaRPr>
            </a:p>
          </p:txBody>
        </p:sp>
      </p:grpSp>
      <p:grpSp>
        <p:nvGrpSpPr>
          <p:cNvPr id="4" name="组合 3"/>
          <p:cNvGrpSpPr/>
          <p:nvPr/>
        </p:nvGrpSpPr>
        <p:grpSpPr>
          <a:xfrm>
            <a:off x="6379845" y="4749165"/>
            <a:ext cx="3822065" cy="1173480"/>
            <a:chOff x="10047" y="7479"/>
            <a:chExt cx="6019" cy="1848"/>
          </a:xfrm>
        </p:grpSpPr>
        <p:sp>
          <p:nvSpPr>
            <p:cNvPr id="34" name="矩形 33"/>
            <p:cNvSpPr/>
            <p:nvPr/>
          </p:nvSpPr>
          <p:spPr>
            <a:xfrm>
              <a:off x="11143" y="8171"/>
              <a:ext cx="1157" cy="1157"/>
            </a:xfrm>
            <a:prstGeom prst="rect">
              <a:avLst/>
            </a:prstGeom>
            <a:solidFill>
              <a:srgbClr val="24908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5" name="文本框 34"/>
            <p:cNvSpPr txBox="1"/>
            <p:nvPr/>
          </p:nvSpPr>
          <p:spPr>
            <a:xfrm>
              <a:off x="10699" y="7479"/>
              <a:ext cx="2045" cy="580"/>
            </a:xfrm>
            <a:prstGeom prst="rect">
              <a:avLst/>
            </a:prstGeom>
            <a:noFill/>
          </p:spPr>
          <p:txBody>
            <a:bodyPr wrap="square" rtlCol="0">
              <a:spAutoFit/>
            </a:bodyPr>
            <a:lstStyle/>
            <a:p>
              <a:pPr algn="ctr"/>
              <a:r>
                <a:rPr lang="zh-CN" altLang="en-US"/>
                <a:t>已知物</a:t>
              </a:r>
              <a:r>
                <a:rPr lang="en-US" altLang="zh-CN"/>
                <a:t>B</a:t>
              </a:r>
              <a:endParaRPr lang="en-US" altLang="zh-CN"/>
            </a:p>
          </p:txBody>
        </p:sp>
        <p:sp>
          <p:nvSpPr>
            <p:cNvPr id="38" name="矩形 37"/>
            <p:cNvSpPr/>
            <p:nvPr/>
          </p:nvSpPr>
          <p:spPr>
            <a:xfrm>
              <a:off x="14327" y="8171"/>
              <a:ext cx="1157" cy="1157"/>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9" name="文本框 38"/>
            <p:cNvSpPr txBox="1"/>
            <p:nvPr/>
          </p:nvSpPr>
          <p:spPr>
            <a:xfrm>
              <a:off x="14022" y="7479"/>
              <a:ext cx="2045" cy="580"/>
            </a:xfrm>
            <a:prstGeom prst="rect">
              <a:avLst/>
            </a:prstGeom>
            <a:noFill/>
          </p:spPr>
          <p:txBody>
            <a:bodyPr wrap="square" rtlCol="0">
              <a:spAutoFit/>
            </a:bodyPr>
            <a:lstStyle/>
            <a:p>
              <a:r>
                <a:rPr lang="zh-CN" altLang="en-US"/>
                <a:t>剩余已知</a:t>
              </a:r>
              <a:r>
                <a:rPr lang="en-US" altLang="zh-CN"/>
                <a:t>A</a:t>
              </a:r>
              <a:endParaRPr lang="en-US" altLang="zh-CN"/>
            </a:p>
          </p:txBody>
        </p:sp>
        <p:sp>
          <p:nvSpPr>
            <p:cNvPr id="41" name="文本框 40"/>
            <p:cNvSpPr txBox="1"/>
            <p:nvPr/>
          </p:nvSpPr>
          <p:spPr>
            <a:xfrm>
              <a:off x="10047" y="8435"/>
              <a:ext cx="652" cy="628"/>
            </a:xfrm>
            <a:prstGeom prst="rect">
              <a:avLst/>
            </a:prstGeom>
          </p:spPr>
          <p:txBody>
            <a:bodyPr wrap="square">
              <a:spAutoFit/>
            </a:bodyPr>
            <a:lstStyle/>
            <a:p>
              <a:pPr marL="0" indent="0" algn="ctr" defTabSz="266700">
                <a:spcBef>
                  <a:spcPct val="0"/>
                </a:spcBef>
                <a:spcAft>
                  <a:spcPct val="0"/>
                </a:spcAft>
              </a:pPr>
              <a:r>
                <a:rPr lang="en-US" altLang="zh-CN" sz="2000">
                  <a:latin typeface="Times New Roman" panose="02020603050405020304" charset="0"/>
                  <a:ea typeface="宋体" pitchFamily="2" charset="-122"/>
                  <a:cs typeface="Times New Roman" panose="02020603050405020304" charset="0"/>
                </a:rPr>
                <a:t>II</a:t>
              </a:r>
              <a:endParaRPr lang="en-US" altLang="zh-CN" sz="2000">
                <a:latin typeface="Times New Roman" panose="02020603050405020304" charset="0"/>
                <a:ea typeface="宋体" pitchFamily="2" charset="-122"/>
                <a:cs typeface="Times New Roman" panose="02020603050405020304" charset="0"/>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3.5</a:t>
            </a:r>
            <a:r>
              <a:rPr lang="zh-CN" altLang="en-US">
                <a:sym typeface="+mn-ea"/>
              </a:rPr>
              <a:t>答题策略</a:t>
            </a:r>
            <a:r>
              <a:rPr lang="en-US" altLang="zh-CN">
                <a:sym typeface="+mn-ea"/>
              </a:rPr>
              <a:t>——</a:t>
            </a:r>
            <a:r>
              <a:rPr lang="zh-CN" altLang="en-US">
                <a:sym typeface="+mn-ea"/>
              </a:rPr>
              <a:t>滴定计算策略</a:t>
            </a:r>
            <a:endParaRPr lang="zh-CN" altLang="en-US">
              <a:sym typeface="+mn-ea"/>
            </a:endParaRPr>
          </a:p>
        </p:txBody>
      </p:sp>
      <p:sp>
        <p:nvSpPr>
          <p:cNvPr id="8" name="文本框 7"/>
          <p:cNvSpPr txBox="1"/>
          <p:nvPr/>
        </p:nvSpPr>
        <p:spPr>
          <a:xfrm>
            <a:off x="695960" y="1270635"/>
            <a:ext cx="10656570" cy="398780"/>
          </a:xfrm>
          <a:prstGeom prst="rect">
            <a:avLst/>
          </a:prstGeom>
        </p:spPr>
        <p:txBody>
          <a:bodyPr wrap="square">
            <a:spAutoFit/>
          </a:bodyPr>
          <a:lstStyle/>
          <a:p>
            <a:pPr marL="0" indent="0" algn="just" defTabSz="266700">
              <a:spcBef>
                <a:spcPct val="0"/>
              </a:spcBef>
              <a:spcAft>
                <a:spcPct val="0"/>
              </a:spcAft>
            </a:pPr>
            <a:r>
              <a:rPr lang="zh-CN" altLang="en-US" sz="2000">
                <a:latin typeface="宋体" pitchFamily="2" charset="-122"/>
                <a:ea typeface="宋体" pitchFamily="2" charset="-122"/>
              </a:rPr>
              <a:t>间接滴定法：将未知物</a:t>
            </a:r>
            <a:r>
              <a:rPr lang="en-US" altLang="zh-CN" sz="2000">
                <a:latin typeface="宋体" pitchFamily="2" charset="-122"/>
                <a:ea typeface="宋体" pitchFamily="2" charset="-122"/>
              </a:rPr>
              <a:t>A</a:t>
            </a:r>
            <a:r>
              <a:rPr lang="zh-CN" altLang="en-US" sz="2000">
                <a:latin typeface="宋体" pitchFamily="2" charset="-122"/>
                <a:ea typeface="宋体" pitchFamily="2" charset="-122"/>
              </a:rPr>
              <a:t>反应生成未知物</a:t>
            </a:r>
            <a:r>
              <a:rPr lang="en-US" altLang="zh-CN" sz="2000">
                <a:latin typeface="宋体" pitchFamily="2" charset="-122"/>
                <a:ea typeface="宋体" pitchFamily="2" charset="-122"/>
              </a:rPr>
              <a:t>B</a:t>
            </a:r>
            <a:r>
              <a:rPr lang="zh-CN" altLang="en-US" sz="2000">
                <a:latin typeface="宋体" pitchFamily="2" charset="-122"/>
                <a:ea typeface="宋体" pitchFamily="2" charset="-122"/>
              </a:rPr>
              <a:t>，用已知物确定未知物</a:t>
            </a:r>
            <a:r>
              <a:rPr lang="en-US" altLang="zh-CN" sz="2000">
                <a:latin typeface="宋体" pitchFamily="2" charset="-122"/>
                <a:ea typeface="宋体" pitchFamily="2" charset="-122"/>
              </a:rPr>
              <a:t>B</a:t>
            </a:r>
            <a:r>
              <a:rPr lang="zh-CN" altLang="en-US" sz="2000">
                <a:latin typeface="宋体" pitchFamily="2" charset="-122"/>
                <a:ea typeface="宋体" pitchFamily="2" charset="-122"/>
              </a:rPr>
              <a:t>的量，再确定未知物</a:t>
            </a:r>
            <a:r>
              <a:rPr lang="en-US" altLang="zh-CN" sz="2000">
                <a:latin typeface="宋体" pitchFamily="2" charset="-122"/>
                <a:ea typeface="宋体" pitchFamily="2" charset="-122"/>
              </a:rPr>
              <a:t>A</a:t>
            </a:r>
            <a:r>
              <a:rPr lang="zh-CN" altLang="en-US" sz="2000">
                <a:latin typeface="宋体" pitchFamily="2" charset="-122"/>
                <a:ea typeface="宋体" pitchFamily="2" charset="-122"/>
              </a:rPr>
              <a:t>的量</a:t>
            </a:r>
            <a:endParaRPr lang="zh-CN" altLang="en-US" sz="2000">
              <a:latin typeface="宋体" pitchFamily="2" charset="-122"/>
              <a:ea typeface="宋体" pitchFamily="2" charset="-122"/>
            </a:endParaRPr>
          </a:p>
        </p:txBody>
      </p:sp>
      <p:grpSp>
        <p:nvGrpSpPr>
          <p:cNvPr id="5" name="组合 4"/>
          <p:cNvGrpSpPr/>
          <p:nvPr/>
        </p:nvGrpSpPr>
        <p:grpSpPr>
          <a:xfrm>
            <a:off x="1979930" y="2151380"/>
            <a:ext cx="5233035" cy="3558540"/>
            <a:chOff x="3118" y="3388"/>
            <a:chExt cx="5412" cy="3680"/>
          </a:xfrm>
        </p:grpSpPr>
        <p:sp>
          <p:nvSpPr>
            <p:cNvPr id="10" name="椭圆 9"/>
            <p:cNvSpPr/>
            <p:nvPr/>
          </p:nvSpPr>
          <p:spPr>
            <a:xfrm>
              <a:off x="4435" y="3388"/>
              <a:ext cx="1380" cy="1380"/>
            </a:xfrm>
            <a:prstGeom prst="ellipse">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宋体" pitchFamily="2" charset="-122"/>
                  <a:ea typeface="宋体" pitchFamily="2" charset="-122"/>
                  <a:cs typeface="Times New Roman" panose="02020603050405020304" charset="0"/>
                </a:rPr>
                <a:t>未知物</a:t>
              </a:r>
              <a:r>
                <a:rPr lang="en-US" altLang="zh-CN" b="1">
                  <a:latin typeface="宋体" pitchFamily="2" charset="-122"/>
                  <a:ea typeface="宋体" pitchFamily="2" charset="-122"/>
                  <a:cs typeface="Times New Roman" panose="02020603050405020304" charset="0"/>
                </a:rPr>
                <a:t>A</a:t>
              </a:r>
              <a:endParaRPr lang="en-US" altLang="zh-CN" b="1">
                <a:latin typeface="宋体" pitchFamily="2" charset="-122"/>
                <a:ea typeface="宋体" pitchFamily="2" charset="-122"/>
                <a:cs typeface="Times New Roman" panose="02020603050405020304" charset="0"/>
              </a:endParaRPr>
            </a:p>
          </p:txBody>
        </p:sp>
        <p:sp>
          <p:nvSpPr>
            <p:cNvPr id="11" name="椭圆 10"/>
            <p:cNvSpPr/>
            <p:nvPr/>
          </p:nvSpPr>
          <p:spPr>
            <a:xfrm>
              <a:off x="7150" y="3388"/>
              <a:ext cx="1380" cy="1380"/>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宋体" pitchFamily="2" charset="-122"/>
                  <a:ea typeface="宋体" pitchFamily="2" charset="-122"/>
                  <a:cs typeface="Times New Roman" panose="02020603050405020304" charset="0"/>
                  <a:sym typeface="+mn-ea"/>
                </a:rPr>
                <a:t>未知物</a:t>
              </a:r>
              <a:r>
                <a:rPr lang="en-US" altLang="zh-CN" b="1">
                  <a:latin typeface="宋体" pitchFamily="2" charset="-122"/>
                  <a:ea typeface="宋体" pitchFamily="2" charset="-122"/>
                  <a:cs typeface="Times New Roman" panose="02020603050405020304" charset="0"/>
                  <a:sym typeface="+mn-ea"/>
                </a:rPr>
                <a:t>B</a:t>
              </a:r>
              <a:endParaRPr lang="en-US" altLang="zh-CN" b="1">
                <a:latin typeface="宋体" pitchFamily="2" charset="-122"/>
                <a:ea typeface="宋体" pitchFamily="2" charset="-122"/>
                <a:cs typeface="Times New Roman" panose="02020603050405020304" charset="0"/>
                <a:sym typeface="+mn-ea"/>
              </a:endParaRPr>
            </a:p>
          </p:txBody>
        </p:sp>
        <p:cxnSp>
          <p:nvCxnSpPr>
            <p:cNvPr id="13" name="直接箭头连接符 12"/>
            <p:cNvCxnSpPr>
              <a:stCxn id="10" idx="6"/>
              <a:endCxn id="11" idx="2"/>
            </p:cNvCxnSpPr>
            <p:nvPr/>
          </p:nvCxnSpPr>
          <p:spPr>
            <a:xfrm>
              <a:off x="5815" y="4078"/>
              <a:ext cx="1335" cy="0"/>
            </a:xfrm>
            <a:prstGeom prst="straightConnector1">
              <a:avLst/>
            </a:prstGeom>
            <a:ln>
              <a:solidFill>
                <a:schemeClr val="tx1"/>
              </a:solidFill>
              <a:tailEnd type="triangle"/>
            </a:ln>
          </p:spPr>
          <p:style>
            <a:lnRef idx="2">
              <a:schemeClr val="accent1"/>
            </a:lnRef>
            <a:fillRef idx="0">
              <a:srgbClr val="FFFFFF"/>
            </a:fillRef>
            <a:effectRef idx="0">
              <a:srgbClr val="FFFFFF"/>
            </a:effectRef>
            <a:fontRef idx="minor">
              <a:schemeClr val="tx1"/>
            </a:fontRef>
          </p:style>
        </p:cxnSp>
        <p:sp>
          <p:nvSpPr>
            <p:cNvPr id="3" name="椭圆 2"/>
            <p:cNvSpPr/>
            <p:nvPr/>
          </p:nvSpPr>
          <p:spPr>
            <a:xfrm>
              <a:off x="4435" y="5688"/>
              <a:ext cx="1380" cy="1380"/>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宋体" pitchFamily="2" charset="-122"/>
                  <a:ea typeface="宋体" pitchFamily="2" charset="-122"/>
                  <a:cs typeface="Times New Roman" panose="02020603050405020304" charset="0"/>
                  <a:sym typeface="+mn-ea"/>
                </a:rPr>
                <a:t>未知物</a:t>
              </a:r>
              <a:r>
                <a:rPr lang="en-US" altLang="zh-CN" b="1">
                  <a:latin typeface="宋体" pitchFamily="2" charset="-122"/>
                  <a:ea typeface="宋体" pitchFamily="2" charset="-122"/>
                  <a:cs typeface="Times New Roman" panose="02020603050405020304" charset="0"/>
                  <a:sym typeface="+mn-ea"/>
                </a:rPr>
                <a:t>B</a:t>
              </a:r>
              <a:endParaRPr lang="en-US" altLang="zh-CN" b="1">
                <a:latin typeface="宋体" pitchFamily="2" charset="-122"/>
                <a:ea typeface="宋体" pitchFamily="2" charset="-122"/>
                <a:cs typeface="Times New Roman" panose="02020603050405020304" charset="0"/>
                <a:sym typeface="+mn-ea"/>
              </a:endParaRPr>
            </a:p>
          </p:txBody>
        </p:sp>
        <p:sp>
          <p:nvSpPr>
            <p:cNvPr id="4" name="椭圆 3"/>
            <p:cNvSpPr/>
            <p:nvPr/>
          </p:nvSpPr>
          <p:spPr>
            <a:xfrm>
              <a:off x="7150" y="5688"/>
              <a:ext cx="1380" cy="1380"/>
            </a:xfrm>
            <a:prstGeom prst="ellipse">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宋体" pitchFamily="2" charset="-122"/>
                  <a:ea typeface="宋体" pitchFamily="2" charset="-122"/>
                  <a:cs typeface="Times New Roman" panose="02020603050405020304" charset="0"/>
                  <a:sym typeface="+mn-ea"/>
                </a:rPr>
                <a:t>已知物</a:t>
              </a:r>
              <a:endParaRPr lang="zh-CN" altLang="en-US" b="1">
                <a:latin typeface="宋体" pitchFamily="2" charset="-122"/>
                <a:ea typeface="宋体" pitchFamily="2" charset="-122"/>
                <a:cs typeface="Times New Roman" panose="02020603050405020304" charset="0"/>
                <a:sym typeface="+mn-ea"/>
              </a:endParaRPr>
            </a:p>
          </p:txBody>
        </p:sp>
        <p:sp>
          <p:nvSpPr>
            <p:cNvPr id="40" name="文本框 39"/>
            <p:cNvSpPr txBox="1"/>
            <p:nvPr/>
          </p:nvSpPr>
          <p:spPr>
            <a:xfrm>
              <a:off x="3118" y="3764"/>
              <a:ext cx="652" cy="412"/>
            </a:xfrm>
            <a:prstGeom prst="rect">
              <a:avLst/>
            </a:prstGeom>
          </p:spPr>
          <p:txBody>
            <a:bodyPr wrap="square">
              <a:spAutoFit/>
            </a:bodyPr>
            <a:lstStyle/>
            <a:p>
              <a:pPr marL="0" indent="0" algn="ctr" defTabSz="266700">
                <a:spcBef>
                  <a:spcPct val="0"/>
                </a:spcBef>
                <a:spcAft>
                  <a:spcPct val="0"/>
                </a:spcAft>
              </a:pPr>
              <a:r>
                <a:rPr lang="en-US" altLang="zh-CN" sz="2000">
                  <a:latin typeface="Times New Roman" panose="02020603050405020304" charset="0"/>
                  <a:ea typeface="宋体" pitchFamily="2" charset="-122"/>
                  <a:cs typeface="Times New Roman" panose="02020603050405020304" charset="0"/>
                </a:rPr>
                <a:t>I</a:t>
              </a:r>
              <a:endParaRPr lang="en-US" altLang="zh-CN" sz="2000">
                <a:latin typeface="Times New Roman" panose="02020603050405020304" charset="0"/>
                <a:ea typeface="宋体" pitchFamily="2" charset="-122"/>
                <a:cs typeface="Times New Roman" panose="02020603050405020304" charset="0"/>
              </a:endParaRPr>
            </a:p>
          </p:txBody>
        </p:sp>
        <p:sp>
          <p:nvSpPr>
            <p:cNvPr id="41" name="文本框 40"/>
            <p:cNvSpPr txBox="1"/>
            <p:nvPr/>
          </p:nvSpPr>
          <p:spPr>
            <a:xfrm>
              <a:off x="3118" y="6064"/>
              <a:ext cx="652" cy="412"/>
            </a:xfrm>
            <a:prstGeom prst="rect">
              <a:avLst/>
            </a:prstGeom>
          </p:spPr>
          <p:txBody>
            <a:bodyPr wrap="square">
              <a:spAutoFit/>
            </a:bodyPr>
            <a:lstStyle/>
            <a:p>
              <a:pPr marL="0" indent="0" algn="ctr" defTabSz="266700">
                <a:spcBef>
                  <a:spcPct val="0"/>
                </a:spcBef>
                <a:spcAft>
                  <a:spcPct val="0"/>
                </a:spcAft>
              </a:pPr>
              <a:r>
                <a:rPr lang="en-US" altLang="zh-CN" sz="2000">
                  <a:latin typeface="Times New Roman" panose="02020603050405020304" charset="0"/>
                  <a:ea typeface="宋体" pitchFamily="2" charset="-122"/>
                  <a:cs typeface="Times New Roman" panose="02020603050405020304" charset="0"/>
                </a:rPr>
                <a:t>II</a:t>
              </a:r>
              <a:endParaRPr lang="en-US" altLang="zh-CN" sz="2000">
                <a:latin typeface="Times New Roman" panose="02020603050405020304" charset="0"/>
                <a:ea typeface="宋体" pitchFamily="2" charset="-122"/>
                <a:cs typeface="Times New Roman" panose="02020603050405020304" charset="0"/>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3.6</a:t>
            </a:r>
            <a:r>
              <a:rPr lang="zh-CN" altLang="en-US">
                <a:sym typeface="+mn-ea"/>
              </a:rPr>
              <a:t>答题策略</a:t>
            </a:r>
            <a:r>
              <a:rPr lang="en-US" altLang="zh-CN">
                <a:sym typeface="+mn-ea"/>
              </a:rPr>
              <a:t>——</a:t>
            </a:r>
            <a:r>
              <a:rPr lang="zh-CN" altLang="en-US">
                <a:sym typeface="+mn-ea"/>
              </a:rPr>
              <a:t>滴定计算策略</a:t>
            </a:r>
            <a:endParaRPr lang="zh-CN" altLang="en-US">
              <a:sym typeface="+mn-ea"/>
            </a:endParaRP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a:xfrm>
                <a:off x="695960" y="1186815"/>
                <a:ext cx="10800080" cy="1047750"/>
              </a:xfrm>
            </p:spPr>
            <p:txBody>
              <a:bodyPr>
                <a:noAutofit/>
              </a:bodyPr>
              <a:lstStyle/>
              <a:p>
                <a:pPr marL="0" indent="0" algn="l" latinLnBrk="1">
                  <a:lnSpc>
                    <a:spcPct val="100000"/>
                  </a:lnSpc>
                  <a:buNone/>
                </a:pPr>
                <a:r>
                  <a:rPr lang="zh-CN" altLang="en-US" kern="0">
                    <a:solidFill>
                      <a:schemeClr val="tx1"/>
                    </a:solidFill>
                    <a:uFillTx/>
                    <a:latin typeface="Times New Roman" panose="02020603050405020304" charset="0"/>
                    <a:ea typeface="宋体" pitchFamily="2" charset="-122"/>
                  </a:rPr>
                  <a:t>示例</a:t>
                </a:r>
                <a:r>
                  <a:rPr lang="en-US" altLang="zh-CN" kern="0">
                    <a:solidFill>
                      <a:schemeClr val="tx1"/>
                    </a:solidFill>
                    <a:uFillTx/>
                    <a:latin typeface="Times New Roman" panose="02020603050405020304" charset="0"/>
                    <a:ea typeface="宋体" pitchFamily="2" charset="-122"/>
                  </a:rPr>
                  <a:t>(</a:t>
                </a:r>
                <a:r>
                  <a:rPr lang="en-US" altLang="zh-CN" kern="0">
                    <a:solidFill>
                      <a:srgbClr val="000000"/>
                    </a:solidFill>
                    <a:latin typeface="Times New Roman" panose="02020603050405020304" charset="0"/>
                    <a:ea typeface="宋体" pitchFamily="2" charset="-122"/>
                    <a:cs typeface="Times New Roman" panose="02020603050405020304" pitchFamily="34" charset="-120"/>
                    <a:sym typeface="+mn-ea"/>
                  </a:rPr>
                  <a:t>2023湖北卷节选)取含</a:t>
                </a:r>
                <a14:m>
                  <m:oMath xmlns:m="http://schemas.openxmlformats.org/officeDocument/2006/math">
                    <m:sSub>
                      <m:sSubPr>
                        <m:ctrlPr>
                          <a:rPr lang="en-US" altLang="zh-CN" b="0" i="1" kern="0" smtClean="0">
                            <a:solidFill>
                              <a:srgbClr val="000000"/>
                            </a:solidFill>
                            <a:latin typeface="Cambria Math" panose="02040503050406030204" pitchFamily="18" charset="0"/>
                            <a:ea typeface="宋体" pitchFamily="2" charset="-122"/>
                            <a:cs typeface="Cambria Math" panose="02040503050406030204" pitchFamily="18" charset="0"/>
                          </a:rPr>
                        </m:ctrlPr>
                      </m:sSubPr>
                      <m:e>
                        <m:r>
                          <m:rPr>
                            <m:sty m:val="p"/>
                          </m:rPr>
                          <a:rPr lang="en-US" altLang="zh-CN" b="0" i="0" kern="0">
                            <a:solidFill>
                              <a:srgbClr val="000000"/>
                            </a:solidFill>
                            <a:latin typeface="Cambria Math" panose="02040503050406030204" pitchFamily="18" charset="0"/>
                            <a:ea typeface="宋体" pitchFamily="2" charset="-122"/>
                            <a:cs typeface="Cambria Math" panose="02040503050406030204" pitchFamily="18" charset="0"/>
                          </a:rPr>
                          <m:t>CuO</m:t>
                        </m:r>
                      </m:e>
                      <m:sub>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2</m:t>
                        </m:r>
                      </m:sub>
                    </m:sSub>
                  </m:oMath>
                </a14:m>
                <a:r>
                  <a:rPr lang="en-US" altLang="zh-CN" kern="0">
                    <a:solidFill>
                      <a:srgbClr val="000000"/>
                    </a:solidFill>
                    <a:latin typeface="Times New Roman" panose="02020603050405020304" charset="0"/>
                    <a:ea typeface="宋体" pitchFamily="2" charset="-122"/>
                    <a:cs typeface="Times New Roman" panose="02020603050405020304" pitchFamily="34" charset="-120"/>
                    <a:sym typeface="+mn-ea"/>
                  </a:rPr>
                  <a:t>粗品</a:t>
                </a:r>
                <a14:m>
                  <m:oMath xmlns:m="http://schemas.openxmlformats.org/officeDocument/2006/math">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0</m:t>
                    </m:r>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m:t>
                    </m:r>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050</m:t>
                    </m:r>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 </m:t>
                    </m:r>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0</m:t>
                    </m:r>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 </m:t>
                    </m:r>
                    <m:r>
                      <m:rPr>
                        <m:sty m:val="p"/>
                      </m:rPr>
                      <a:rPr lang="en-US" altLang="zh-CN" b="0" i="0" kern="0" smtClean="0">
                        <a:solidFill>
                          <a:srgbClr val="000000"/>
                        </a:solidFill>
                        <a:latin typeface="Cambria Math" panose="02040503050406030204" pitchFamily="18" charset="0"/>
                        <a:ea typeface="宋体" pitchFamily="2" charset="-122"/>
                        <a:cs typeface="Cambria Math" panose="02040503050406030204" pitchFamily="18" charset="0"/>
                      </a:rPr>
                      <m:t>g</m:t>
                    </m:r>
                  </m:oMath>
                </a14:m>
                <a:r>
                  <a:rPr lang="en-US" altLang="zh-CN" kern="0">
                    <a:solidFill>
                      <a:srgbClr val="FFFFFF"/>
                    </a:solidFill>
                    <a:latin typeface="Times New Roman" panose="02020603050405020304" charset="0"/>
                    <a:ea typeface="宋体" pitchFamily="2" charset="-122"/>
                    <a:cs typeface="Times New Roman" panose="02020603050405020304" pitchFamily="34" charset="-120"/>
                    <a:sym typeface="+mn-ea"/>
                  </a:rPr>
                  <a:t> </a:t>
                </a:r>
                <a:r>
                  <a:rPr lang="en-US" altLang="zh-CN" kern="0">
                    <a:solidFill>
                      <a:srgbClr val="000000"/>
                    </a:solidFill>
                    <a:latin typeface="Times New Roman" panose="02020603050405020304" charset="0"/>
                    <a:ea typeface="宋体" pitchFamily="2" charset="-122"/>
                    <a:cs typeface="Times New Roman" panose="02020603050405020304" pitchFamily="34" charset="-120"/>
                    <a:sym typeface="+mn-ea"/>
                  </a:rPr>
                  <a:t>（杂质不参加反应）与过量的酸性</a:t>
                </a:r>
                <a14:m>
                  <m:oMath xmlns:m="http://schemas.openxmlformats.org/officeDocument/2006/math">
                    <m:r>
                      <m:rPr>
                        <m:sty m:val="p"/>
                      </m:rPr>
                      <a:rPr lang="en-US" altLang="zh-CN" b="0" i="0" kern="0" smtClean="0">
                        <a:solidFill>
                          <a:srgbClr val="000000"/>
                        </a:solidFill>
                        <a:latin typeface="Cambria Math" panose="02040503050406030204" pitchFamily="18" charset="0"/>
                        <a:ea typeface="宋体" pitchFamily="2" charset="-122"/>
                        <a:cs typeface="Cambria Math" panose="02040503050406030204" pitchFamily="18" charset="0"/>
                      </a:rPr>
                      <m:t>KI</m:t>
                    </m:r>
                  </m:oMath>
                </a14:m>
                <a:r>
                  <a:rPr lang="en-US" altLang="zh-CN" kern="0">
                    <a:solidFill>
                      <a:srgbClr val="FFFFFF"/>
                    </a:solidFill>
                    <a:latin typeface="Times New Roman" panose="02020603050405020304" charset="0"/>
                    <a:ea typeface="宋体" pitchFamily="2" charset="-122"/>
                    <a:cs typeface="Times New Roman" panose="02020603050405020304" pitchFamily="34" charset="-120"/>
                    <a:sym typeface="+mn-ea"/>
                  </a:rPr>
                  <a:t> </a:t>
                </a:r>
                <a:r>
                  <a:rPr lang="en-US" altLang="zh-CN" kern="0">
                    <a:solidFill>
                      <a:srgbClr val="000000"/>
                    </a:solidFill>
                    <a:latin typeface="Times New Roman" panose="02020603050405020304" charset="0"/>
                    <a:ea typeface="宋体" pitchFamily="2" charset="-122"/>
                    <a:cs typeface="Times New Roman" panose="02020603050405020304" pitchFamily="34" charset="-120"/>
                    <a:sym typeface="+mn-ea"/>
                  </a:rPr>
                  <a:t>完全反应后，调节溶液至弱酸性。以淀粉为指示剂，用</a:t>
                </a:r>
                <a14:m>
                  <m:oMath xmlns:m="http://schemas.openxmlformats.org/officeDocument/2006/math">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0</m:t>
                    </m:r>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m:t>
                    </m:r>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100</m:t>
                    </m:r>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 </m:t>
                    </m:r>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0</m:t>
                    </m:r>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 </m:t>
                    </m:r>
                    <m:r>
                      <m:rPr>
                        <m:sty m:val="p"/>
                      </m:rPr>
                      <a:rPr lang="en-US" altLang="zh-CN" b="0" i="0" kern="0" smtClean="0">
                        <a:solidFill>
                          <a:srgbClr val="000000"/>
                        </a:solidFill>
                        <a:latin typeface="Cambria Math" panose="02040503050406030204" pitchFamily="18" charset="0"/>
                        <a:ea typeface="宋体" pitchFamily="2" charset="-122"/>
                        <a:cs typeface="Cambria Math" panose="02040503050406030204" pitchFamily="18" charset="0"/>
                      </a:rPr>
                      <m:t>mol</m:t>
                    </m:r>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m:t>
                    </m:r>
                    <m:sSup>
                      <m:sSupPr>
                        <m:ctrlPr>
                          <a:rPr lang="en-US" altLang="zh-CN" b="0" i="1" kern="0" smtClean="0">
                            <a:solidFill>
                              <a:srgbClr val="000000"/>
                            </a:solidFill>
                            <a:latin typeface="Cambria Math" panose="02040503050406030204" pitchFamily="18" charset="0"/>
                            <a:ea typeface="宋体" pitchFamily="2" charset="-122"/>
                            <a:cs typeface="Cambria Math" panose="02040503050406030204" pitchFamily="18" charset="0"/>
                          </a:rPr>
                        </m:ctrlPr>
                      </m:sSupPr>
                      <m:e>
                        <m:r>
                          <m:rPr>
                            <m:sty m:val="p"/>
                          </m:rPr>
                          <a:rPr lang="en-US" altLang="zh-CN" b="0" i="0" kern="0">
                            <a:solidFill>
                              <a:srgbClr val="000000"/>
                            </a:solidFill>
                            <a:latin typeface="Cambria Math" panose="02040503050406030204" pitchFamily="18" charset="0"/>
                            <a:ea typeface="宋体" pitchFamily="2" charset="-122"/>
                            <a:cs typeface="Cambria Math" panose="02040503050406030204" pitchFamily="18" charset="0"/>
                          </a:rPr>
                          <m:t>L</m:t>
                        </m:r>
                      </m:e>
                      <m:sup>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m:t>
                        </m:r>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1</m:t>
                        </m:r>
                      </m:sup>
                    </m:sSup>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 </m:t>
                    </m:r>
                    <m:sSub>
                      <m:sSubPr>
                        <m:ctrlPr>
                          <a:rPr lang="en-US" altLang="zh-CN" b="0" i="1" kern="0" smtClean="0">
                            <a:solidFill>
                              <a:srgbClr val="000000"/>
                            </a:solidFill>
                            <a:latin typeface="Cambria Math" panose="02040503050406030204" pitchFamily="18" charset="0"/>
                            <a:ea typeface="宋体" pitchFamily="2" charset="-122"/>
                            <a:cs typeface="Cambria Math" panose="02040503050406030204" pitchFamily="18" charset="0"/>
                          </a:rPr>
                        </m:ctrlPr>
                      </m:sSubPr>
                      <m:e>
                        <m:r>
                          <m:rPr>
                            <m:sty m:val="p"/>
                          </m:rPr>
                          <a:rPr lang="en-US" altLang="zh-CN" b="0" i="0" kern="0">
                            <a:solidFill>
                              <a:srgbClr val="000000"/>
                            </a:solidFill>
                            <a:latin typeface="Cambria Math" panose="02040503050406030204" pitchFamily="18" charset="0"/>
                            <a:ea typeface="宋体" pitchFamily="2" charset="-122"/>
                            <a:cs typeface="Cambria Math" panose="02040503050406030204" pitchFamily="18" charset="0"/>
                          </a:rPr>
                          <m:t>Na</m:t>
                        </m:r>
                      </m:e>
                      <m:sub>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2</m:t>
                        </m:r>
                      </m:sub>
                    </m:sSub>
                    <m:sSub>
                      <m:sSubPr>
                        <m:ctrlPr>
                          <a:rPr lang="en-US" altLang="zh-CN" b="0" i="1" kern="0" smtClean="0">
                            <a:solidFill>
                              <a:srgbClr val="000000"/>
                            </a:solidFill>
                            <a:latin typeface="Cambria Math" panose="02040503050406030204" pitchFamily="18" charset="0"/>
                            <a:ea typeface="宋体" pitchFamily="2" charset="-122"/>
                            <a:cs typeface="Cambria Math" panose="02040503050406030204" pitchFamily="18" charset="0"/>
                          </a:rPr>
                        </m:ctrlPr>
                      </m:sSubPr>
                      <m:e>
                        <m:r>
                          <m:rPr>
                            <m:sty m:val="p"/>
                          </m:rPr>
                          <a:rPr lang="en-US" altLang="zh-CN" b="0" i="0" kern="0">
                            <a:solidFill>
                              <a:srgbClr val="000000"/>
                            </a:solidFill>
                            <a:latin typeface="Cambria Math" panose="02040503050406030204" pitchFamily="18" charset="0"/>
                            <a:ea typeface="宋体" pitchFamily="2" charset="-122"/>
                            <a:cs typeface="Cambria Math" panose="02040503050406030204" pitchFamily="18" charset="0"/>
                          </a:rPr>
                          <m:t>S</m:t>
                        </m:r>
                      </m:e>
                      <m:sub>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2</m:t>
                        </m:r>
                      </m:sub>
                    </m:sSub>
                    <m:sSub>
                      <m:sSubPr>
                        <m:ctrlPr>
                          <a:rPr lang="en-US" altLang="zh-CN" b="0" i="1" kern="0" smtClean="0">
                            <a:solidFill>
                              <a:srgbClr val="000000"/>
                            </a:solidFill>
                            <a:latin typeface="Cambria Math" panose="02040503050406030204" pitchFamily="18" charset="0"/>
                            <a:ea typeface="宋体" pitchFamily="2" charset="-122"/>
                            <a:cs typeface="Cambria Math" panose="02040503050406030204" pitchFamily="18" charset="0"/>
                          </a:rPr>
                        </m:ctrlPr>
                      </m:sSubPr>
                      <m:e>
                        <m:r>
                          <m:rPr>
                            <m:sty m:val="p"/>
                          </m:rPr>
                          <a:rPr lang="en-US" altLang="zh-CN" b="0" i="0" kern="0">
                            <a:solidFill>
                              <a:srgbClr val="000000"/>
                            </a:solidFill>
                            <a:latin typeface="Cambria Math" panose="02040503050406030204" pitchFamily="18" charset="0"/>
                            <a:ea typeface="宋体" pitchFamily="2" charset="-122"/>
                            <a:cs typeface="Cambria Math" panose="02040503050406030204" pitchFamily="18" charset="0"/>
                          </a:rPr>
                          <m:t>O</m:t>
                        </m:r>
                      </m:e>
                      <m:sub>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3</m:t>
                        </m:r>
                      </m:sub>
                    </m:sSub>
                  </m:oMath>
                </a14:m>
                <a:r>
                  <a:rPr lang="en-US" altLang="zh-CN" kern="0">
                    <a:solidFill>
                      <a:srgbClr val="000000"/>
                    </a:solidFill>
                    <a:latin typeface="Times New Roman" panose="02020603050405020304" charset="0"/>
                    <a:ea typeface="宋体" pitchFamily="2" charset="-122"/>
                    <a:cs typeface="Times New Roman" panose="02020603050405020304" pitchFamily="34" charset="-120"/>
                    <a:sym typeface="+mn-ea"/>
                  </a:rPr>
                  <a:t>标准溶液滴定，滴定终点时消耗</a:t>
                </a:r>
                <a14:m>
                  <m:oMath xmlns:m="http://schemas.openxmlformats.org/officeDocument/2006/math">
                    <m:sSub>
                      <m:sSubPr>
                        <m:ctrlPr>
                          <a:rPr lang="en-US" altLang="zh-CN" b="0" i="1" kern="0" smtClean="0">
                            <a:solidFill>
                              <a:srgbClr val="000000"/>
                            </a:solidFill>
                            <a:latin typeface="Cambria Math" panose="02040503050406030204" pitchFamily="18" charset="0"/>
                            <a:ea typeface="宋体" pitchFamily="2" charset="-122"/>
                            <a:cs typeface="Cambria Math" panose="02040503050406030204" pitchFamily="18" charset="0"/>
                          </a:rPr>
                        </m:ctrlPr>
                      </m:sSubPr>
                      <m:e>
                        <m:r>
                          <m:rPr>
                            <m:sty m:val="p"/>
                          </m:rPr>
                          <a:rPr lang="en-US" altLang="zh-CN" b="0" i="0" kern="0">
                            <a:solidFill>
                              <a:srgbClr val="000000"/>
                            </a:solidFill>
                            <a:latin typeface="Cambria Math" panose="02040503050406030204" pitchFamily="18" charset="0"/>
                            <a:ea typeface="宋体" pitchFamily="2" charset="-122"/>
                            <a:cs typeface="Cambria Math" panose="02040503050406030204" pitchFamily="18" charset="0"/>
                          </a:rPr>
                          <m:t>Na</m:t>
                        </m:r>
                      </m:e>
                      <m:sub>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2</m:t>
                        </m:r>
                      </m:sub>
                    </m:sSub>
                    <m:sSub>
                      <m:sSubPr>
                        <m:ctrlPr>
                          <a:rPr lang="en-US" altLang="zh-CN" b="0" i="1" kern="0" smtClean="0">
                            <a:solidFill>
                              <a:srgbClr val="000000"/>
                            </a:solidFill>
                            <a:latin typeface="Cambria Math" panose="02040503050406030204" pitchFamily="18" charset="0"/>
                            <a:ea typeface="宋体" pitchFamily="2" charset="-122"/>
                            <a:cs typeface="Cambria Math" panose="02040503050406030204" pitchFamily="18" charset="0"/>
                          </a:rPr>
                        </m:ctrlPr>
                      </m:sSubPr>
                      <m:e>
                        <m:r>
                          <m:rPr>
                            <m:sty m:val="p"/>
                          </m:rPr>
                          <a:rPr lang="en-US" altLang="zh-CN" b="0" i="0" kern="0">
                            <a:solidFill>
                              <a:srgbClr val="000000"/>
                            </a:solidFill>
                            <a:latin typeface="Cambria Math" panose="02040503050406030204" pitchFamily="18" charset="0"/>
                            <a:ea typeface="宋体" pitchFamily="2" charset="-122"/>
                            <a:cs typeface="Cambria Math" panose="02040503050406030204" pitchFamily="18" charset="0"/>
                          </a:rPr>
                          <m:t>S</m:t>
                        </m:r>
                      </m:e>
                      <m:sub>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2</m:t>
                        </m:r>
                      </m:sub>
                    </m:sSub>
                    <m:sSub>
                      <m:sSubPr>
                        <m:ctrlPr>
                          <a:rPr lang="en-US" altLang="zh-CN" b="0" i="1" kern="0" smtClean="0">
                            <a:solidFill>
                              <a:srgbClr val="000000"/>
                            </a:solidFill>
                            <a:latin typeface="Cambria Math" panose="02040503050406030204" pitchFamily="18" charset="0"/>
                            <a:ea typeface="宋体" pitchFamily="2" charset="-122"/>
                            <a:cs typeface="Cambria Math" panose="02040503050406030204" pitchFamily="18" charset="0"/>
                          </a:rPr>
                        </m:ctrlPr>
                      </m:sSubPr>
                      <m:e>
                        <m:r>
                          <m:rPr>
                            <m:sty m:val="p"/>
                          </m:rPr>
                          <a:rPr lang="en-US" altLang="zh-CN" b="0" i="0" kern="0">
                            <a:solidFill>
                              <a:srgbClr val="000000"/>
                            </a:solidFill>
                            <a:latin typeface="Cambria Math" panose="02040503050406030204" pitchFamily="18" charset="0"/>
                            <a:ea typeface="宋体" pitchFamily="2" charset="-122"/>
                            <a:cs typeface="Cambria Math" panose="02040503050406030204" pitchFamily="18" charset="0"/>
                          </a:rPr>
                          <m:t>O</m:t>
                        </m:r>
                      </m:e>
                      <m:sub>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3</m:t>
                        </m:r>
                      </m:sub>
                    </m:sSub>
                  </m:oMath>
                </a14:m>
                <a:r>
                  <a:rPr lang="en-US" altLang="zh-CN" kern="0">
                    <a:solidFill>
                      <a:srgbClr val="FFFFFF"/>
                    </a:solidFill>
                    <a:latin typeface="Times New Roman" panose="02020603050405020304" charset="0"/>
                    <a:ea typeface="宋体" pitchFamily="2" charset="-122"/>
                    <a:cs typeface="Times New Roman" panose="02020603050405020304" pitchFamily="34" charset="-120"/>
                    <a:sym typeface="+mn-ea"/>
                  </a:rPr>
                  <a:t> </a:t>
                </a:r>
                <a:r>
                  <a:rPr lang="en-US" altLang="zh-CN" kern="0">
                    <a:solidFill>
                      <a:srgbClr val="000000"/>
                    </a:solidFill>
                    <a:latin typeface="Times New Roman" panose="02020603050405020304" charset="0"/>
                    <a:ea typeface="宋体" pitchFamily="2" charset="-122"/>
                    <a:cs typeface="Times New Roman" panose="02020603050405020304" pitchFamily="34" charset="-120"/>
                    <a:sym typeface="+mn-ea"/>
                  </a:rPr>
                  <a:t>标准溶液</a:t>
                </a:r>
                <a14:m>
                  <m:oMath xmlns:m="http://schemas.openxmlformats.org/officeDocument/2006/math">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15</m:t>
                    </m:r>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m:t>
                    </m:r>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00</m:t>
                    </m:r>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 </m:t>
                    </m:r>
                    <m:r>
                      <m:rPr>
                        <m:sty m:val="p"/>
                      </m:rPr>
                      <a:rPr lang="en-US" altLang="zh-CN" b="0" i="0" kern="0" smtClean="0">
                        <a:solidFill>
                          <a:srgbClr val="000000"/>
                        </a:solidFill>
                        <a:latin typeface="Cambria Math" panose="02040503050406030204" pitchFamily="18" charset="0"/>
                        <a:ea typeface="宋体" pitchFamily="2" charset="-122"/>
                        <a:cs typeface="Cambria Math" panose="02040503050406030204" pitchFamily="18" charset="0"/>
                      </a:rPr>
                      <m:t>mL</m:t>
                    </m:r>
                  </m:oMath>
                </a14:m>
                <a:r>
                  <a:rPr lang="en-US" altLang="zh-CN" kern="0">
                    <a:solidFill>
                      <a:srgbClr val="000000"/>
                    </a:solidFill>
                    <a:latin typeface="Times New Roman" panose="02020603050405020304" charset="0"/>
                    <a:ea typeface="宋体" pitchFamily="2" charset="-122"/>
                    <a:cs typeface="Times New Roman" panose="02020603050405020304" pitchFamily="34" charset="-120"/>
                    <a:sym typeface="+mn-ea"/>
                  </a:rPr>
                  <a:t>（已知：</a:t>
                </a:r>
                <a14:m>
                  <m:oMath xmlns:m="http://schemas.openxmlformats.org/officeDocument/2006/math">
                    <m:d>
                      <m:dPr>
                        <m:begChr m:val=""/>
                        <m:endChr m:val=""/>
                        <m:ctrlPr>
                          <a:rPr lang="en-US" altLang="zh-CN" b="0" i="1" kern="0" smtClean="0">
                            <a:solidFill>
                              <a:srgbClr val="000000"/>
                            </a:solidFill>
                            <a:latin typeface="Cambria Math" panose="02040503050406030204" pitchFamily="18" charset="0"/>
                            <a:ea typeface="宋体" pitchFamily="2" charset="-122"/>
                            <a:cs typeface="Cambria Math" panose="02040503050406030204" pitchFamily="18" charset="0"/>
                          </a:rPr>
                        </m:ctrlPr>
                      </m:dPr>
                      <m:e>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2</m:t>
                        </m:r>
                        <m:sSup>
                          <m:sSupPr>
                            <m:ctrlPr>
                              <a:rPr lang="en-US" altLang="zh-CN" b="0" i="1" kern="0">
                                <a:solidFill>
                                  <a:srgbClr val="000000"/>
                                </a:solidFill>
                                <a:latin typeface="Cambria Math" panose="02040503050406030204" pitchFamily="18" charset="0"/>
                                <a:ea typeface="宋体" pitchFamily="2" charset="-122"/>
                                <a:cs typeface="Cambria Math" panose="02040503050406030204" pitchFamily="18" charset="0"/>
                              </a:rPr>
                            </m:ctrlPr>
                          </m:sSupPr>
                          <m:e>
                            <m:r>
                              <m:rPr>
                                <m:sty m:val="p"/>
                              </m:rPr>
                              <a:rPr lang="en-US" altLang="zh-CN" b="0" i="0" kern="0">
                                <a:solidFill>
                                  <a:srgbClr val="000000"/>
                                </a:solidFill>
                                <a:latin typeface="Cambria Math" panose="02040503050406030204" pitchFamily="18" charset="0"/>
                                <a:ea typeface="宋体" pitchFamily="2" charset="-122"/>
                                <a:cs typeface="Cambria Math" panose="02040503050406030204" pitchFamily="18" charset="0"/>
                              </a:rPr>
                              <m:t>Cu</m:t>
                            </m:r>
                          </m:e>
                          <m:sup>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2</m:t>
                            </m:r>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m:t>
                            </m:r>
                          </m:sup>
                        </m:sSup>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m:t>
                        </m:r>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4</m:t>
                        </m:r>
                        <m:sSup>
                          <m:sSupPr>
                            <m:ctrlPr>
                              <a:rPr lang="en-US" altLang="zh-CN" b="0" i="1" kern="0">
                                <a:solidFill>
                                  <a:srgbClr val="000000"/>
                                </a:solidFill>
                                <a:latin typeface="Cambria Math" panose="02040503050406030204" pitchFamily="18" charset="0"/>
                                <a:ea typeface="宋体" pitchFamily="2" charset="-122"/>
                                <a:cs typeface="Cambria Math" panose="02040503050406030204" pitchFamily="18" charset="0"/>
                              </a:rPr>
                            </m:ctrlPr>
                          </m:sSupPr>
                          <m:e>
                            <m:r>
                              <m:rPr>
                                <m:sty m:val="p"/>
                              </m:rPr>
                              <a:rPr lang="en-US" altLang="zh-CN" b="0" i="0" kern="0">
                                <a:solidFill>
                                  <a:srgbClr val="000000"/>
                                </a:solidFill>
                                <a:latin typeface="Cambria Math" panose="02040503050406030204" pitchFamily="18" charset="0"/>
                                <a:ea typeface="宋体" pitchFamily="2" charset="-122"/>
                                <a:cs typeface="Cambria Math" panose="02040503050406030204" pitchFamily="18" charset="0"/>
                              </a:rPr>
                              <m:t>I</m:t>
                            </m:r>
                          </m:e>
                          <m:sup>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m:t>
                            </m:r>
                          </m:sup>
                        </m:sSup>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 </m:t>
                        </m:r>
                        <m:m>
                          <m:mPr>
                            <m:mcs>
                              <m:mc>
                                <m:mcPr>
                                  <m:count m:val="1"/>
                                  <m:mcJc m:val="center"/>
                                </m:mcPr>
                              </m:mc>
                            </m:mcs>
                            <m:ctrlPr>
                              <a:rPr lang="en-US" altLang="zh-CN" i="1" kern="0" baseline="-30000">
                                <a:solidFill>
                                  <a:srgbClr val="000000"/>
                                </a:solidFill>
                                <a:latin typeface="Cambria Math" panose="02040503050406030204" pitchFamily="18" charset="0"/>
                                <a:ea typeface="宋体" pitchFamily="2" charset="-122"/>
                                <a:cs typeface="Cambria Math" panose="02040503050406030204" pitchFamily="18" charset="0"/>
                              </a:rPr>
                            </m:ctrlPr>
                          </m:mPr>
                          <m:mr>
                            <m:e>
                              <m:bar>
                                <m:barPr>
                                  <m:ctrlPr>
                                    <a:rPr lang="en-US" altLang="zh-CN" b="0" i="1" kern="0" baseline="-2000">
                                      <a:solidFill>
                                        <a:srgbClr val="000000"/>
                                      </a:solidFill>
                                      <a:latin typeface="Cambria Math" panose="02040503050406030204" pitchFamily="18" charset="0"/>
                                      <a:ea typeface="宋体" pitchFamily="2" charset="-122"/>
                                      <a:cs typeface="Cambria Math" panose="02040503050406030204" pitchFamily="18" charset="0"/>
                                    </a:rPr>
                                  </m:ctrlPr>
                                </m:barPr>
                                <m:e>
                                  <m:bar>
                                    <m:barPr>
                                      <m:ctrlPr>
                                        <a:rPr lang="en-US" altLang="zh-CN" b="0" i="1" kern="0" baseline="-8000">
                                          <a:solidFill>
                                            <a:srgbClr val="000000"/>
                                          </a:solidFill>
                                          <a:latin typeface="Cambria Math" panose="02040503050406030204" pitchFamily="18" charset="0"/>
                                          <a:ea typeface="宋体" pitchFamily="2" charset="-122"/>
                                          <a:cs typeface="Cambria Math" panose="02040503050406030204" pitchFamily="18" charset="0"/>
                                        </a:rPr>
                                      </m:ctrlPr>
                                    </m:barPr>
                                    <m:e>
                                      <m:r>
                                        <a:rPr lang="en-US" altLang="zh-CN" b="0" kern="0" baseline="-12000">
                                          <a:solidFill>
                                            <a:srgbClr val="000000"/>
                                          </a:solidFill>
                                          <a:latin typeface="Cambria Math" panose="02040503050406030204" pitchFamily="18" charset="0"/>
                                          <a:ea typeface="MS Mincho" panose="02020609040205080304" charset="0"/>
                                          <a:cs typeface="Cambria Math" panose="02040503050406030204" pitchFamily="18" charset="0"/>
                                        </a:rPr>
                                        <m:t>         </m:t>
                                      </m:r>
                                    </m:e>
                                  </m:bar>
                                </m:e>
                              </m:bar>
                            </m:e>
                          </m:mr>
                          <m:mr>
                            <m:e>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 </m:t>
                              </m:r>
                            </m:e>
                          </m:mr>
                        </m:m>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 </m:t>
                        </m:r>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2</m:t>
                        </m:r>
                        <m:r>
                          <m:rPr>
                            <m:sty m:val="p"/>
                          </m:rPr>
                          <a:rPr lang="en-US" altLang="zh-CN" b="0" i="0" kern="0">
                            <a:solidFill>
                              <a:srgbClr val="000000"/>
                            </a:solidFill>
                            <a:latin typeface="Cambria Math" panose="02040503050406030204" pitchFamily="18" charset="0"/>
                            <a:ea typeface="宋体" pitchFamily="2" charset="-122"/>
                            <a:cs typeface="Cambria Math" panose="02040503050406030204" pitchFamily="18" charset="0"/>
                          </a:rPr>
                          <m:t>CuI</m:t>
                        </m:r>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m:t>
                        </m:r>
                        <m:sSub>
                          <m:sSubPr>
                            <m:ctrlPr>
                              <a:rPr lang="en-US" altLang="zh-CN" b="0" i="1" kern="0">
                                <a:solidFill>
                                  <a:srgbClr val="000000"/>
                                </a:solidFill>
                                <a:latin typeface="Cambria Math" panose="02040503050406030204" pitchFamily="18" charset="0"/>
                                <a:ea typeface="宋体" pitchFamily="2" charset="-122"/>
                                <a:cs typeface="Cambria Math" panose="02040503050406030204" pitchFamily="18" charset="0"/>
                              </a:rPr>
                            </m:ctrlPr>
                          </m:sSubPr>
                          <m:e>
                            <m:r>
                              <m:rPr>
                                <m:sty m:val="p"/>
                              </m:rPr>
                              <a:rPr lang="en-US" altLang="zh-CN" b="0" i="0" kern="0">
                                <a:solidFill>
                                  <a:srgbClr val="000000"/>
                                </a:solidFill>
                                <a:latin typeface="Cambria Math" panose="02040503050406030204" pitchFamily="18" charset="0"/>
                                <a:ea typeface="宋体" pitchFamily="2" charset="-122"/>
                                <a:cs typeface="Cambria Math" panose="02040503050406030204" pitchFamily="18" charset="0"/>
                              </a:rPr>
                              <m:t>I</m:t>
                            </m:r>
                          </m:e>
                          <m:sub>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2</m:t>
                            </m:r>
                          </m:sub>
                        </m:sSub>
                      </m:e>
                    </m:d>
                  </m:oMath>
                </a14:m>
                <a:r>
                  <a:rPr lang="en-US" altLang="zh-CN" kern="0">
                    <a:solidFill>
                      <a:srgbClr val="FFFFFF"/>
                    </a:solidFill>
                    <a:latin typeface="Times New Roman" panose="02020603050405020304" charset="0"/>
                    <a:ea typeface="宋体" pitchFamily="2" charset="-122"/>
                    <a:cs typeface="Times New Roman" panose="02020603050405020304" pitchFamily="34" charset="-120"/>
                    <a:sym typeface="+mn-ea"/>
                  </a:rPr>
                  <a:t> </a:t>
                </a:r>
                <a:r>
                  <a:rPr lang="en-US" altLang="zh-CN" kern="0">
                    <a:solidFill>
                      <a:srgbClr val="000000"/>
                    </a:solidFill>
                    <a:latin typeface="Times New Roman" panose="02020603050405020304" charset="0"/>
                    <a:ea typeface="宋体" pitchFamily="2" charset="-122"/>
                    <a:cs typeface="Times New Roman" panose="02020603050405020304" pitchFamily="34" charset="-120"/>
                    <a:sym typeface="+mn-ea"/>
                  </a:rPr>
                  <a:t>，</a:t>
                </a:r>
                <a14:m>
                  <m:oMath xmlns:m="http://schemas.openxmlformats.org/officeDocument/2006/math">
                    <m:sSub>
                      <m:sSubPr>
                        <m:ctrlPr>
                          <a:rPr lang="en-US" altLang="zh-CN" b="0" i="1" kern="0" smtClean="0">
                            <a:solidFill>
                              <a:srgbClr val="000000"/>
                            </a:solidFill>
                            <a:latin typeface="Cambria Math" panose="02040503050406030204" pitchFamily="18" charset="0"/>
                            <a:ea typeface="宋体" pitchFamily="2" charset="-122"/>
                            <a:cs typeface="Cambria Math" panose="02040503050406030204" pitchFamily="18" charset="0"/>
                          </a:rPr>
                        </m:ctrlPr>
                      </m:sSubPr>
                      <m:e>
                        <m:r>
                          <m:rPr>
                            <m:sty m:val="p"/>
                          </m:rPr>
                          <a:rPr lang="en-US" altLang="zh-CN" b="0" i="0" kern="0">
                            <a:solidFill>
                              <a:srgbClr val="000000"/>
                            </a:solidFill>
                            <a:latin typeface="Cambria Math" panose="02040503050406030204" pitchFamily="18" charset="0"/>
                            <a:ea typeface="宋体" pitchFamily="2" charset="-122"/>
                            <a:cs typeface="Cambria Math" panose="02040503050406030204" pitchFamily="18" charset="0"/>
                          </a:rPr>
                          <m:t>I</m:t>
                        </m:r>
                      </m:e>
                      <m:sub>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2</m:t>
                        </m:r>
                      </m:sub>
                    </m:sSub>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m:t>
                    </m:r>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2</m:t>
                    </m:r>
                    <m:sSub>
                      <m:sSubPr>
                        <m:ctrlPr>
                          <a:rPr lang="en-US" altLang="zh-CN" b="0" i="1" kern="0" smtClean="0">
                            <a:solidFill>
                              <a:srgbClr val="000000"/>
                            </a:solidFill>
                            <a:latin typeface="Cambria Math" panose="02040503050406030204" pitchFamily="18" charset="0"/>
                            <a:ea typeface="宋体" pitchFamily="2" charset="-122"/>
                            <a:cs typeface="Cambria Math" panose="02040503050406030204" pitchFamily="18" charset="0"/>
                          </a:rPr>
                        </m:ctrlPr>
                      </m:sSubPr>
                      <m:e>
                        <m:r>
                          <m:rPr>
                            <m:sty m:val="p"/>
                          </m:rPr>
                          <a:rPr lang="en-US" altLang="zh-CN" b="0" i="0" kern="0">
                            <a:solidFill>
                              <a:srgbClr val="000000"/>
                            </a:solidFill>
                            <a:latin typeface="Cambria Math" panose="02040503050406030204" pitchFamily="18" charset="0"/>
                            <a:ea typeface="宋体" pitchFamily="2" charset="-122"/>
                            <a:cs typeface="Cambria Math" panose="02040503050406030204" pitchFamily="18" charset="0"/>
                          </a:rPr>
                          <m:t>S</m:t>
                        </m:r>
                      </m:e>
                      <m:sub>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2</m:t>
                        </m:r>
                      </m:sub>
                    </m:sSub>
                    <m:sSubSup>
                      <m:sSubSupPr>
                        <m:ctrlPr>
                          <a:rPr lang="en-US" altLang="zh-CN" b="0" i="1" kern="0" smtClean="0">
                            <a:solidFill>
                              <a:srgbClr val="000000"/>
                            </a:solidFill>
                            <a:latin typeface="Cambria Math" panose="02040503050406030204" pitchFamily="18" charset="0"/>
                            <a:ea typeface="宋体" pitchFamily="2" charset="-122"/>
                            <a:cs typeface="Cambria Math" panose="02040503050406030204" pitchFamily="18" charset="0"/>
                          </a:rPr>
                        </m:ctrlPr>
                      </m:sSubSupPr>
                      <m:e>
                        <m:r>
                          <m:rPr>
                            <m:sty m:val="p"/>
                          </m:rPr>
                          <a:rPr lang="en-US" altLang="zh-CN" b="0" i="0" kern="0">
                            <a:solidFill>
                              <a:srgbClr val="000000"/>
                            </a:solidFill>
                            <a:latin typeface="Cambria Math" panose="02040503050406030204" pitchFamily="18" charset="0"/>
                            <a:ea typeface="宋体" pitchFamily="2" charset="-122"/>
                            <a:cs typeface="Cambria Math" panose="02040503050406030204" pitchFamily="18" charset="0"/>
                          </a:rPr>
                          <m:t>O</m:t>
                        </m:r>
                      </m:e>
                      <m:sub>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3</m:t>
                        </m:r>
                      </m:sub>
                      <m:sup>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2</m:t>
                        </m:r>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m:t>
                        </m:r>
                      </m:sup>
                    </m:sSubSup>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 </m:t>
                    </m:r>
                    <m:m>
                      <m:mPr>
                        <m:mcs>
                          <m:mc>
                            <m:mcPr>
                              <m:count m:val="1"/>
                              <m:mcJc m:val="center"/>
                            </m:mcPr>
                          </m:mc>
                        </m:mcs>
                        <m:ctrlPr>
                          <a:rPr lang="en-US" altLang="zh-CN" i="1" kern="0" baseline="-30000" smtClean="0">
                            <a:solidFill>
                              <a:srgbClr val="000000"/>
                            </a:solidFill>
                            <a:latin typeface="Cambria Math" panose="02040503050406030204" pitchFamily="18" charset="0"/>
                            <a:ea typeface="宋体" pitchFamily="2" charset="-122"/>
                            <a:cs typeface="Cambria Math" panose="02040503050406030204" pitchFamily="18" charset="0"/>
                          </a:rPr>
                        </m:ctrlPr>
                      </m:mPr>
                      <m:mr>
                        <m:e>
                          <m:bar>
                            <m:barPr>
                              <m:ctrlPr>
                                <a:rPr lang="en-US" altLang="zh-CN" b="0" i="1" kern="0" baseline="-2000">
                                  <a:solidFill>
                                    <a:srgbClr val="000000"/>
                                  </a:solidFill>
                                  <a:latin typeface="Cambria Math" panose="02040503050406030204" pitchFamily="18" charset="0"/>
                                  <a:ea typeface="宋体" pitchFamily="2" charset="-122"/>
                                  <a:cs typeface="Cambria Math" panose="02040503050406030204" pitchFamily="18" charset="0"/>
                                </a:rPr>
                              </m:ctrlPr>
                            </m:barPr>
                            <m:e>
                              <m:bar>
                                <m:barPr>
                                  <m:ctrlPr>
                                    <a:rPr lang="en-US" altLang="zh-CN" b="0" i="1" kern="0" baseline="-8000">
                                      <a:solidFill>
                                        <a:srgbClr val="000000"/>
                                      </a:solidFill>
                                      <a:latin typeface="Cambria Math" panose="02040503050406030204" pitchFamily="18" charset="0"/>
                                      <a:ea typeface="宋体" pitchFamily="2" charset="-122"/>
                                      <a:cs typeface="Cambria Math" panose="02040503050406030204" pitchFamily="18" charset="0"/>
                                    </a:rPr>
                                  </m:ctrlPr>
                                </m:barPr>
                                <m:e>
                                  <m:r>
                                    <a:rPr lang="en-US" altLang="zh-CN" b="0" kern="0" baseline="-12000">
                                      <a:solidFill>
                                        <a:srgbClr val="000000"/>
                                      </a:solidFill>
                                      <a:latin typeface="Cambria Math" panose="02040503050406030204" pitchFamily="18" charset="0"/>
                                      <a:ea typeface="MS Mincho" panose="02020609040205080304" charset="0"/>
                                      <a:cs typeface="Cambria Math" panose="02040503050406030204" pitchFamily="18" charset="0"/>
                                    </a:rPr>
                                    <m:t>         </m:t>
                                  </m:r>
                                </m:e>
                              </m:bar>
                            </m:e>
                          </m:bar>
                        </m:e>
                      </m:mr>
                      <m:mr>
                        <m:e>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 </m:t>
                          </m:r>
                        </m:e>
                      </m:mr>
                    </m:m>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 </m:t>
                    </m:r>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2</m:t>
                    </m:r>
                    <m:sSup>
                      <m:sSupPr>
                        <m:ctrlPr>
                          <a:rPr lang="en-US" altLang="zh-CN" b="0" i="1" kern="0" smtClean="0">
                            <a:solidFill>
                              <a:srgbClr val="000000"/>
                            </a:solidFill>
                            <a:latin typeface="Cambria Math" panose="02040503050406030204" pitchFamily="18" charset="0"/>
                            <a:ea typeface="宋体" pitchFamily="2" charset="-122"/>
                            <a:cs typeface="Cambria Math" panose="02040503050406030204" pitchFamily="18" charset="0"/>
                          </a:rPr>
                        </m:ctrlPr>
                      </m:sSupPr>
                      <m:e>
                        <m:r>
                          <m:rPr>
                            <m:sty m:val="p"/>
                          </m:rPr>
                          <a:rPr lang="en-US" altLang="zh-CN" b="0" i="0" kern="0">
                            <a:solidFill>
                              <a:srgbClr val="000000"/>
                            </a:solidFill>
                            <a:latin typeface="Cambria Math" panose="02040503050406030204" pitchFamily="18" charset="0"/>
                            <a:ea typeface="宋体" pitchFamily="2" charset="-122"/>
                            <a:cs typeface="Cambria Math" panose="02040503050406030204" pitchFamily="18" charset="0"/>
                          </a:rPr>
                          <m:t>I</m:t>
                        </m:r>
                      </m:e>
                      <m:sup>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m:t>
                        </m:r>
                      </m:sup>
                    </m:sSup>
                    <m:r>
                      <a:rPr lang="en-US" altLang="zh-CN" b="0" i="0" kern="0" smtClean="0">
                        <a:solidFill>
                          <a:srgbClr val="000000"/>
                        </a:solidFill>
                        <a:latin typeface="Cambria Math" panose="02040503050406030204" pitchFamily="18" charset="0"/>
                        <a:ea typeface="MS Mincho" panose="02020609040205080304" charset="0"/>
                        <a:cs typeface="Cambria Math" panose="02040503050406030204" pitchFamily="18" charset="0"/>
                      </a:rPr>
                      <m:t>+</m:t>
                    </m:r>
                    <m:sSub>
                      <m:sSubPr>
                        <m:ctrlPr>
                          <a:rPr lang="en-US" altLang="zh-CN" b="0" i="1" kern="0" smtClean="0">
                            <a:solidFill>
                              <a:srgbClr val="000000"/>
                            </a:solidFill>
                            <a:latin typeface="Cambria Math" panose="02040503050406030204" pitchFamily="18" charset="0"/>
                            <a:ea typeface="宋体" pitchFamily="2" charset="-122"/>
                            <a:cs typeface="Cambria Math" panose="02040503050406030204" pitchFamily="18" charset="0"/>
                          </a:rPr>
                        </m:ctrlPr>
                      </m:sSubPr>
                      <m:e>
                        <m:r>
                          <m:rPr>
                            <m:sty m:val="p"/>
                          </m:rPr>
                          <a:rPr lang="en-US" altLang="zh-CN" b="0" i="0" kern="0">
                            <a:solidFill>
                              <a:srgbClr val="000000"/>
                            </a:solidFill>
                            <a:latin typeface="Cambria Math" panose="02040503050406030204" pitchFamily="18" charset="0"/>
                            <a:ea typeface="宋体" pitchFamily="2" charset="-122"/>
                            <a:cs typeface="Cambria Math" panose="02040503050406030204" pitchFamily="18" charset="0"/>
                          </a:rPr>
                          <m:t>S</m:t>
                        </m:r>
                      </m:e>
                      <m:sub>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4</m:t>
                        </m:r>
                      </m:sub>
                    </m:sSub>
                    <m:sSubSup>
                      <m:sSubSupPr>
                        <m:ctrlPr>
                          <a:rPr lang="en-US" altLang="zh-CN" b="0" i="1" kern="0" smtClean="0">
                            <a:solidFill>
                              <a:srgbClr val="000000"/>
                            </a:solidFill>
                            <a:latin typeface="Cambria Math" panose="02040503050406030204" pitchFamily="18" charset="0"/>
                            <a:ea typeface="宋体" pitchFamily="2" charset="-122"/>
                            <a:cs typeface="Cambria Math" panose="02040503050406030204" pitchFamily="18" charset="0"/>
                          </a:rPr>
                        </m:ctrlPr>
                      </m:sSubSupPr>
                      <m:e>
                        <m:r>
                          <m:rPr>
                            <m:sty m:val="p"/>
                          </m:rPr>
                          <a:rPr lang="en-US" altLang="zh-CN" b="0" i="0" kern="0">
                            <a:solidFill>
                              <a:srgbClr val="000000"/>
                            </a:solidFill>
                            <a:latin typeface="Cambria Math" panose="02040503050406030204" pitchFamily="18" charset="0"/>
                            <a:ea typeface="宋体" pitchFamily="2" charset="-122"/>
                            <a:cs typeface="Cambria Math" panose="02040503050406030204" pitchFamily="18" charset="0"/>
                          </a:rPr>
                          <m:t>O</m:t>
                        </m:r>
                      </m:e>
                      <m:sub>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6</m:t>
                        </m:r>
                      </m:sub>
                      <m:sup>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2</m:t>
                        </m:r>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m:t>
                        </m:r>
                      </m:sup>
                    </m:sSubSup>
                  </m:oMath>
                </a14:m>
                <a:r>
                  <a:rPr lang="en-US" altLang="zh-CN" kern="0">
                    <a:solidFill>
                      <a:srgbClr val="FFFFFF"/>
                    </a:solidFill>
                    <a:latin typeface="Times New Roman" panose="02020603050405020304" charset="0"/>
                    <a:ea typeface="宋体" pitchFamily="2" charset="-122"/>
                    <a:cs typeface="Times New Roman" panose="02020603050405020304" pitchFamily="34" charset="-120"/>
                    <a:sym typeface="+mn-ea"/>
                  </a:rPr>
                  <a:t> </a:t>
                </a:r>
                <a:r>
                  <a:rPr lang="en-US" altLang="zh-CN" kern="0">
                    <a:solidFill>
                      <a:srgbClr val="000000"/>
                    </a:solidFill>
                    <a:latin typeface="Times New Roman" panose="02020603050405020304" charset="0"/>
                    <a:ea typeface="宋体" pitchFamily="2" charset="-122"/>
                    <a:cs typeface="Times New Roman" panose="02020603050405020304" pitchFamily="34" charset="-120"/>
                    <a:sym typeface="+mn-ea"/>
                  </a:rPr>
                  <a:t>。粗品中</a:t>
                </a:r>
                <a14:m>
                  <m:oMath xmlns:m="http://schemas.openxmlformats.org/officeDocument/2006/math">
                    <m:sSub>
                      <m:sSubPr>
                        <m:ctrlPr>
                          <a:rPr lang="en-US" altLang="zh-CN" b="0" i="1" kern="0" smtClean="0">
                            <a:solidFill>
                              <a:srgbClr val="000000"/>
                            </a:solidFill>
                            <a:latin typeface="Cambria Math" panose="02040503050406030204" pitchFamily="18" charset="0"/>
                            <a:ea typeface="宋体" pitchFamily="2" charset="-122"/>
                            <a:cs typeface="Cambria Math" panose="02040503050406030204" pitchFamily="18" charset="0"/>
                          </a:rPr>
                        </m:ctrlPr>
                      </m:sSubPr>
                      <m:e>
                        <m:r>
                          <m:rPr>
                            <m:sty m:val="p"/>
                          </m:rPr>
                          <a:rPr lang="en-US" altLang="zh-CN" b="0" i="0" kern="0">
                            <a:solidFill>
                              <a:srgbClr val="000000"/>
                            </a:solidFill>
                            <a:latin typeface="Cambria Math" panose="02040503050406030204" pitchFamily="18" charset="0"/>
                            <a:ea typeface="宋体" pitchFamily="2" charset="-122"/>
                            <a:cs typeface="Cambria Math" panose="02040503050406030204" pitchFamily="18" charset="0"/>
                          </a:rPr>
                          <m:t>CuO</m:t>
                        </m:r>
                      </m:e>
                      <m:sub>
                        <m:r>
                          <a:rPr lang="en-US" altLang="zh-CN" b="0" i="0" kern="0">
                            <a:solidFill>
                              <a:srgbClr val="000000"/>
                            </a:solidFill>
                            <a:latin typeface="Cambria Math" panose="02040503050406030204" pitchFamily="18" charset="0"/>
                            <a:ea typeface="MS Mincho" panose="02020609040205080304" charset="0"/>
                            <a:cs typeface="Cambria Math" panose="02040503050406030204" pitchFamily="18" charset="0"/>
                          </a:rPr>
                          <m:t>2</m:t>
                        </m:r>
                      </m:sub>
                    </m:sSub>
                  </m:oMath>
                </a14:m>
                <a:r>
                  <a:rPr lang="en-US" altLang="zh-CN" kern="0">
                    <a:solidFill>
                      <a:srgbClr val="FFFFFF"/>
                    </a:solidFill>
                    <a:latin typeface="Times New Roman" panose="02020603050405020304" charset="0"/>
                    <a:ea typeface="宋体" pitchFamily="2" charset="-122"/>
                    <a:cs typeface="Times New Roman" panose="02020603050405020304" pitchFamily="34" charset="-120"/>
                    <a:sym typeface="+mn-ea"/>
                  </a:rPr>
                  <a:t> </a:t>
                </a:r>
                <a:r>
                  <a:rPr lang="en-US" altLang="zh-CN" kern="0">
                    <a:solidFill>
                      <a:srgbClr val="000000"/>
                    </a:solidFill>
                    <a:latin typeface="Times New Roman" panose="02020603050405020304" charset="0"/>
                    <a:ea typeface="宋体" pitchFamily="2" charset="-122"/>
                    <a:cs typeface="Times New Roman" panose="02020603050405020304" pitchFamily="34" charset="-120"/>
                    <a:sym typeface="+mn-ea"/>
                  </a:rPr>
                  <a:t>的相对含量为</a:t>
                </a:r>
                <a:r>
                  <a:rPr lang="en-US" altLang="zh-CN" kern="0">
                    <a:solidFill>
                      <a:srgbClr val="000000"/>
                    </a:solidFill>
                    <a:latin typeface="Times New Roman" panose="02020603050405020304" charset="0"/>
                    <a:ea typeface="宋体" pitchFamily="2" charset="-122"/>
                    <a:cs typeface="宋体" panose="02010600030101010101" pitchFamily="34" charset="-120"/>
                    <a:sym typeface="+mn-ea"/>
                  </a:rPr>
                  <a:t>___</a:t>
                </a:r>
                <a:r>
                  <a:rPr lang="en-US" altLang="zh-CN" kern="0">
                    <a:solidFill>
                      <a:srgbClr val="000000"/>
                    </a:solidFill>
                    <a:latin typeface="Times New Roman" panose="02020603050405020304" charset="0"/>
                    <a:ea typeface="宋体" pitchFamily="2" charset="-122"/>
                    <a:cs typeface="Times New Roman" panose="02020603050405020304" pitchFamily="34" charset="-120"/>
                    <a:sym typeface="+mn-ea"/>
                  </a:rPr>
                  <a:t>。</a:t>
                </a:r>
                <a:endParaRPr lang="zh-CN" altLang="en-US" kern="0">
                  <a:solidFill>
                    <a:schemeClr val="tx1"/>
                  </a:solidFill>
                  <a:uFillTx/>
                  <a:latin typeface="Times New Roman" panose="02020603050405020304" charset="0"/>
                  <a:ea typeface="宋体" pitchFamily="2" charset="-122"/>
                  <a:sym typeface="+mn-ea"/>
                </a:endParaRPr>
              </a:p>
            </p:txBody>
          </p:sp>
        </mc:Choice>
        <mc:Fallback>
          <p:sp>
            <p:nvSpPr>
              <p:cNvPr id="3" name="内容占位符 2"/>
              <p:cNvSpPr>
                <a:spLocks noRot="1" noChangeAspect="1" noMove="1" noResize="1" noEditPoints="1" noAdjustHandles="1" noChangeArrowheads="1" noChangeShapeType="1" noTextEdit="1"/>
              </p:cNvSpPr>
              <p:nvPr>
                <p:ph idx="1"/>
              </p:nvPr>
            </p:nvSpPr>
            <p:spPr>
              <a:xfrm>
                <a:off x="695960" y="1186815"/>
                <a:ext cx="10800080" cy="1047750"/>
              </a:xfrm>
              <a:blipFill rotWithShape="1">
                <a:blip r:embed="rId1"/>
                <a:stretch>
                  <a:fillRect b="-131394"/>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文本框 5"/>
              <p:cNvSpPr txBox="1"/>
              <p:nvPr/>
            </p:nvSpPr>
            <p:spPr>
              <a:xfrm>
                <a:off x="880745" y="3945890"/>
                <a:ext cx="9975215" cy="2558415"/>
              </a:xfrm>
              <a:prstGeom prst="rect">
                <a:avLst/>
              </a:prstGeom>
              <a:noFill/>
            </p:spPr>
            <p:txBody>
              <a:bodyPr wrap="square" rtlCol="0">
                <a:spAutoFit/>
              </a:bodyPr>
              <a:lstStyle/>
              <a:p>
                <a:r>
                  <a:rPr lang="en-US" altLang="zh-CN" sz="2800" kern="0">
                    <a:solidFill>
                      <a:srgbClr val="FF0000"/>
                    </a:solidFill>
                    <a:latin typeface="Times New Roman" panose="02020603050405020304" charset="0"/>
                    <a:ea typeface="宋体-简" panose="02010800040101010101" charset="-122"/>
                  </a:rPr>
                  <a:t>【</a:t>
                </a:r>
                <a:r>
                  <a:rPr lang="zh-CN" altLang="en-US" sz="2800" kern="0">
                    <a:solidFill>
                      <a:srgbClr val="FF0000"/>
                    </a:solidFill>
                    <a:latin typeface="Times New Roman" panose="02020603050405020304" charset="0"/>
                    <a:ea typeface="宋体-简" panose="02010800040101010101" charset="-122"/>
                  </a:rPr>
                  <a:t>解析</a:t>
                </a:r>
                <a:r>
                  <a:rPr lang="en-US" altLang="zh-CN" sz="2800" kern="0">
                    <a:solidFill>
                      <a:srgbClr val="FF0000"/>
                    </a:solidFill>
                    <a:latin typeface="Times New Roman" panose="02020603050405020304" charset="0"/>
                    <a:ea typeface="宋体-简" panose="02010800040101010101" charset="-122"/>
                  </a:rPr>
                  <a:t>】</a:t>
                </a:r>
                <a:r>
                  <a:rPr lang="zh-CN" altLang="en-US" sz="2800" kern="0">
                    <a:solidFill>
                      <a:srgbClr val="FF0000"/>
                    </a:solidFill>
                    <a:latin typeface="Times New Roman" panose="02020603050405020304" charset="0"/>
                    <a:ea typeface="宋体-简" panose="02010800040101010101" charset="-122"/>
                  </a:rPr>
                  <a:t>由</a:t>
                </a:r>
                <a:r>
                  <a:rPr lang="en-US" altLang="zh-CN" sz="2800" kern="0">
                    <a:solidFill>
                      <a:srgbClr val="FF0000"/>
                    </a:solidFill>
                    <a:latin typeface="Times New Roman" panose="02020603050405020304" charset="0"/>
                    <a:ea typeface="宋体-简" panose="02010800040101010101" charset="-122"/>
                  </a:rPr>
                  <a:t>IO</a:t>
                </a:r>
                <a:r>
                  <a:rPr lang="en-US" altLang="zh-CN" sz="2800" kern="0" baseline="-25000">
                    <a:solidFill>
                      <a:srgbClr val="FF0000"/>
                    </a:solidFill>
                    <a:latin typeface="Times New Roman" panose="02020603050405020304" charset="0"/>
                    <a:ea typeface="宋体-简" panose="02010800040101010101" charset="-122"/>
                  </a:rPr>
                  <a:t>3</a:t>
                </a:r>
                <a:r>
                  <a:rPr lang="en-US" altLang="zh-CN" sz="2800" kern="0" baseline="30000">
                    <a:solidFill>
                      <a:srgbClr val="FF0000"/>
                    </a:solidFill>
                    <a:latin typeface="Times New Roman" panose="02020603050405020304" charset="0"/>
                    <a:ea typeface="宋体-简" panose="02010800040101010101" charset="-122"/>
                  </a:rPr>
                  <a:t>－</a:t>
                </a:r>
                <a:r>
                  <a:rPr lang="en-US" altLang="zh-CN" sz="2800" kern="0">
                    <a:solidFill>
                      <a:srgbClr val="FF0000"/>
                    </a:solidFill>
                    <a:latin typeface="Times New Roman" panose="02020603050405020304" charset="0"/>
                    <a:ea typeface="宋体-简" panose="02010800040101010101" charset="-122"/>
                  </a:rPr>
                  <a:t>+3Sn</a:t>
                </a:r>
                <a:r>
                  <a:rPr lang="en-US" altLang="zh-CN" sz="2800" kern="0" baseline="30000">
                    <a:solidFill>
                      <a:srgbClr val="FF0000"/>
                    </a:solidFill>
                    <a:latin typeface="Times New Roman" panose="02020603050405020304" charset="0"/>
                    <a:ea typeface="宋体-简" panose="02010800040101010101" charset="-122"/>
                  </a:rPr>
                  <a:t>2+</a:t>
                </a:r>
                <a:r>
                  <a:rPr lang="en-US" altLang="zh-CN" sz="2800" kern="0">
                    <a:solidFill>
                      <a:srgbClr val="FF0000"/>
                    </a:solidFill>
                    <a:latin typeface="Times New Roman" panose="02020603050405020304" charset="0"/>
                    <a:ea typeface="宋体-简" panose="02010800040101010101" charset="-122"/>
                  </a:rPr>
                  <a:t>+6H</a:t>
                </a:r>
                <a:r>
                  <a:rPr lang="en-US" altLang="zh-CN" sz="2800" kern="0" baseline="30000">
                    <a:solidFill>
                      <a:srgbClr val="FF0000"/>
                    </a:solidFill>
                    <a:latin typeface="Times New Roman" panose="02020603050405020304" charset="0"/>
                    <a:ea typeface="宋体-简" panose="02010800040101010101" charset="-122"/>
                  </a:rPr>
                  <a:t>+</a:t>
                </a:r>
                <a:r>
                  <a:rPr lang="en-US" altLang="zh-CN" sz="2800" kern="0">
                    <a:solidFill>
                      <a:srgbClr val="FF0000"/>
                    </a:solidFill>
                    <a:latin typeface="Times New Roman" panose="02020603050405020304" charset="0"/>
                    <a:ea typeface="宋体-简" panose="02010800040101010101" charset="-122"/>
                  </a:rPr>
                  <a:t>=3Sn</a:t>
                </a:r>
                <a:r>
                  <a:rPr lang="en-US" altLang="zh-CN" sz="2800" kern="0" baseline="30000">
                    <a:solidFill>
                      <a:srgbClr val="FF0000"/>
                    </a:solidFill>
                    <a:latin typeface="Times New Roman" panose="02020603050405020304" charset="0"/>
                    <a:ea typeface="宋体-简" panose="02010800040101010101" charset="-122"/>
                  </a:rPr>
                  <a:t>4+</a:t>
                </a:r>
                <a:r>
                  <a:rPr lang="en-US" altLang="zh-CN" sz="2800" kern="0">
                    <a:solidFill>
                      <a:srgbClr val="FF0000"/>
                    </a:solidFill>
                    <a:latin typeface="Times New Roman" panose="02020603050405020304" charset="0"/>
                    <a:ea typeface="宋体-简" panose="02010800040101010101" charset="-122"/>
                  </a:rPr>
                  <a:t>+I</a:t>
                </a:r>
                <a:r>
                  <a:rPr lang="en-US" altLang="zh-CN" sz="2800" kern="0" baseline="30000">
                    <a:solidFill>
                      <a:srgbClr val="FF0000"/>
                    </a:solidFill>
                    <a:latin typeface="Times New Roman" panose="02020603050405020304" charset="0"/>
                    <a:ea typeface="宋体-简" panose="02010800040101010101" charset="-122"/>
                  </a:rPr>
                  <a:t>－</a:t>
                </a:r>
                <a:r>
                  <a:rPr lang="en-US" altLang="zh-CN" sz="2800" kern="0">
                    <a:solidFill>
                      <a:srgbClr val="FF0000"/>
                    </a:solidFill>
                    <a:latin typeface="Times New Roman" panose="02020603050405020304" charset="0"/>
                    <a:ea typeface="宋体-简" panose="02010800040101010101" charset="-122"/>
                  </a:rPr>
                  <a:t>+3H</a:t>
                </a:r>
                <a:r>
                  <a:rPr lang="en-US" altLang="zh-CN" sz="2800" kern="0" baseline="-25000">
                    <a:solidFill>
                      <a:srgbClr val="FF0000"/>
                    </a:solidFill>
                    <a:latin typeface="Times New Roman" panose="02020603050405020304" charset="0"/>
                    <a:ea typeface="宋体-简" panose="02010800040101010101" charset="-122"/>
                  </a:rPr>
                  <a:t>2</a:t>
                </a:r>
                <a:r>
                  <a:rPr lang="en-US" altLang="zh-CN" sz="2800" kern="0">
                    <a:solidFill>
                      <a:srgbClr val="FF0000"/>
                    </a:solidFill>
                    <a:latin typeface="Times New Roman" panose="02020603050405020304" charset="0"/>
                    <a:ea typeface="宋体-简" panose="02010800040101010101" charset="-122"/>
                  </a:rPr>
                  <a:t>O</a:t>
                </a:r>
                <a:r>
                  <a:rPr lang="zh-CN" altLang="en-US" sz="2800" kern="0">
                    <a:solidFill>
                      <a:srgbClr val="FF0000"/>
                    </a:solidFill>
                    <a:latin typeface="Times New Roman" panose="02020603050405020304" charset="0"/>
                    <a:ea typeface="宋体-简" panose="02010800040101010101" charset="-122"/>
                  </a:rPr>
                  <a:t>可知</a:t>
                </a:r>
                <a:r>
                  <a:rPr lang="en-US" altLang="zh-CN" sz="2800" kern="0">
                    <a:solidFill>
                      <a:srgbClr val="FF0000"/>
                    </a:solidFill>
                    <a:latin typeface="Times New Roman" panose="02020603050405020304" charset="0"/>
                    <a:ea typeface="宋体-简" panose="02010800040101010101" charset="-122"/>
                  </a:rPr>
                  <a:t>，IO</a:t>
                </a:r>
                <a:r>
                  <a:rPr lang="en-US" altLang="zh-CN" sz="2800" kern="0" baseline="-25000">
                    <a:solidFill>
                      <a:srgbClr val="FF0000"/>
                    </a:solidFill>
                    <a:latin typeface="Times New Roman" panose="02020603050405020304" charset="0"/>
                    <a:ea typeface="宋体-简" panose="02010800040101010101" charset="-122"/>
                  </a:rPr>
                  <a:t>3</a:t>
                </a:r>
                <a:r>
                  <a:rPr lang="en-US" altLang="zh-CN" sz="2800" kern="0" baseline="30000">
                    <a:solidFill>
                      <a:srgbClr val="FF0000"/>
                    </a:solidFill>
                    <a:latin typeface="Times New Roman" panose="02020603050405020304" charset="0"/>
                    <a:ea typeface="宋体-简" panose="02010800040101010101" charset="-122"/>
                  </a:rPr>
                  <a:t>－</a:t>
                </a:r>
                <a:r>
                  <a:rPr lang="en-US" altLang="zh-CN" sz="2800" kern="0">
                    <a:solidFill>
                      <a:srgbClr val="FF0000"/>
                    </a:solidFill>
                    <a:latin typeface="Times New Roman" panose="02020603050405020304" charset="0"/>
                    <a:ea typeface="宋体-简" panose="02010800040101010101" charset="-122"/>
                  </a:rPr>
                  <a:t>～3Sn</a:t>
                </a:r>
                <a:r>
                  <a:rPr lang="en-US" altLang="zh-CN" sz="2800" kern="0" baseline="30000">
                    <a:solidFill>
                      <a:srgbClr val="FF0000"/>
                    </a:solidFill>
                    <a:latin typeface="Times New Roman" panose="02020603050405020304" charset="0"/>
                    <a:ea typeface="宋体-简" panose="02010800040101010101" charset="-122"/>
                  </a:rPr>
                  <a:t>4+</a:t>
                </a:r>
                <a:r>
                  <a:rPr lang="en-US" altLang="zh-CN" sz="2800" kern="0">
                    <a:solidFill>
                      <a:srgbClr val="FF0000"/>
                    </a:solidFill>
                    <a:latin typeface="Times New Roman" panose="02020603050405020304" charset="0"/>
                    <a:ea typeface="宋体-简" panose="02010800040101010101" charset="-122"/>
                  </a:rPr>
                  <a:t>，</a:t>
                </a:r>
                <a:r>
                  <a:rPr lang="zh-CN" altLang="en-US" sz="2800" kern="0">
                    <a:solidFill>
                      <a:srgbClr val="FF0000"/>
                    </a:solidFill>
                    <a:latin typeface="Times New Roman" panose="02020603050405020304" charset="0"/>
                    <a:ea typeface="宋体-简" panose="02010800040101010101" charset="-122"/>
                  </a:rPr>
                  <a:t>滴定消耗了</a:t>
                </a:r>
                <a:r>
                  <a:rPr lang="en-US" altLang="zh-CN" sz="2800" kern="0">
                    <a:solidFill>
                      <a:srgbClr val="FF0000"/>
                    </a:solidFill>
                    <a:latin typeface="Times New Roman" panose="02020603050405020304" charset="0"/>
                    <a:ea typeface="宋体-简" panose="02010800040101010101" charset="-122"/>
                  </a:rPr>
                  <a:t>20.00ml、0.1000mol·L</a:t>
                </a:r>
                <a:r>
                  <a:rPr lang="en-US" altLang="zh-CN" sz="2800" kern="0" baseline="30000">
                    <a:solidFill>
                      <a:srgbClr val="FF0000"/>
                    </a:solidFill>
                    <a:latin typeface="Times New Roman" panose="02020603050405020304" charset="0"/>
                    <a:ea typeface="宋体-简" panose="02010800040101010101" charset="-122"/>
                  </a:rPr>
                  <a:t>－1</a:t>
                </a:r>
                <a:r>
                  <a:rPr lang="zh-CN" altLang="en-US" sz="2800" kern="0">
                    <a:solidFill>
                      <a:srgbClr val="FF0000"/>
                    </a:solidFill>
                    <a:latin typeface="Times New Roman" panose="02020603050405020304" charset="0"/>
                    <a:ea typeface="宋体-简" panose="02010800040101010101" charset="-122"/>
                  </a:rPr>
                  <a:t>碘酸钾溶液</a:t>
                </a:r>
                <a:r>
                  <a:rPr lang="en-US" altLang="zh-CN" sz="2800" kern="0">
                    <a:solidFill>
                      <a:srgbClr val="FF0000"/>
                    </a:solidFill>
                    <a:latin typeface="Times New Roman" panose="02020603050405020304" charset="0"/>
                    <a:ea typeface="宋体-简" panose="02010800040101010101" charset="-122"/>
                  </a:rPr>
                  <a:t>，</a:t>
                </a:r>
                <a:r>
                  <a:rPr lang="zh-CN" altLang="en-US" sz="2800" kern="0">
                    <a:solidFill>
                      <a:srgbClr val="FF0000"/>
                    </a:solidFill>
                    <a:latin typeface="Times New Roman" panose="02020603050405020304" charset="0"/>
                    <a:ea typeface="宋体-简" panose="02010800040101010101" charset="-122"/>
                  </a:rPr>
                  <a:t>则</a:t>
                </a:r>
                <a:r>
                  <a:rPr lang="en-US" altLang="zh-CN" sz="2800" kern="0">
                    <a:solidFill>
                      <a:srgbClr val="FF0000"/>
                    </a:solidFill>
                    <a:latin typeface="Times New Roman" panose="02020603050405020304" charset="0"/>
                    <a:ea typeface="宋体-简" panose="02010800040101010101" charset="-122"/>
                  </a:rPr>
                  <a:t>1.500g</a:t>
                </a:r>
                <a:r>
                  <a:rPr lang="zh-CN" altLang="en-US" sz="2800" kern="0">
                    <a:solidFill>
                      <a:srgbClr val="FF0000"/>
                    </a:solidFill>
                    <a:latin typeface="Times New Roman" panose="02020603050405020304" charset="0"/>
                    <a:ea typeface="宋体-简" panose="02010800040101010101" charset="-122"/>
                  </a:rPr>
                  <a:t>产品中</a:t>
                </a:r>
                <a:r>
                  <a:rPr lang="en-US" altLang="zh-CN" sz="2800" kern="0">
                    <a:solidFill>
                      <a:srgbClr val="FF0000"/>
                    </a:solidFill>
                    <a:latin typeface="Times New Roman" panose="02020603050405020304" charset="0"/>
                    <a:ea typeface="宋体-简" panose="02010800040101010101" charset="-122"/>
                  </a:rPr>
                  <a:t>Sn</a:t>
                </a:r>
                <a:r>
                  <a:rPr lang="zh-CN" altLang="en-US" sz="2800" kern="0">
                    <a:solidFill>
                      <a:srgbClr val="FF0000"/>
                    </a:solidFill>
                    <a:latin typeface="Times New Roman" panose="02020603050405020304" charset="0"/>
                    <a:ea typeface="宋体-简" panose="02010800040101010101" charset="-122"/>
                  </a:rPr>
                  <a:t>元素的质量分数为</a:t>
                </a:r>
                <a:r>
                  <a:rPr lang="en-US" altLang="zh-CN" sz="2800" kern="0">
                    <a:solidFill>
                      <a:srgbClr val="FF0000"/>
                    </a:solidFill>
                    <a:latin typeface="Times New Roman" panose="02020603050405020304" charset="0"/>
                    <a:ea typeface="宋体-简" panose="02010800040101010101" charset="-122"/>
                  </a:rPr>
                  <a:t>：</a:t>
                </a:r>
                <a14:m>
                  <m:oMath xmlns:m="http://schemas.openxmlformats.org/officeDocument/2006/math">
                    <m:f>
                      <m:fPr>
                        <m:ctrlPr>
                          <a:rPr lang="en-US" altLang="zh-CN" sz="2800" b="0" i="1" kern="0">
                            <a:solidFill>
                              <a:srgbClr val="C00000"/>
                            </a:solidFill>
                            <a:latin typeface="Cambria Math" panose="02040503050406030204" pitchFamily="18" charset="0"/>
                            <a:ea typeface="宋体-简" panose="02010800040101010101" charset="-122"/>
                            <a:cs typeface="DejaVu Math TeX Gyre" panose="02000503000000000000" charset="0"/>
                          </a:rPr>
                        </m:ctrlPr>
                      </m:fPr>
                      <m:num>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0</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100</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 </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0</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 </m:t>
                        </m:r>
                        <m:r>
                          <m:rPr>
                            <m:sty m:val="p"/>
                          </m:rPr>
                          <a:rPr lang="en-US" altLang="zh-CN" sz="2800" b="0" i="0" kern="0">
                            <a:solidFill>
                              <a:srgbClr val="C00000"/>
                            </a:solidFill>
                            <a:latin typeface="DejaVu Math TeX Gyre" panose="02000503000000000000" charset="0"/>
                            <a:ea typeface="宋体-简" panose="02010800040101010101" charset="-122"/>
                            <a:cs typeface="DejaVu Math TeX Gyre" panose="02000503000000000000" charset="0"/>
                          </a:rPr>
                          <m:t>mol</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m:t>
                        </m:r>
                        <m:sSup>
                          <m:sSupPr>
                            <m:ctrlPr>
                              <a:rPr lang="en-US" altLang="zh-CN" sz="2800" b="0" i="1" kern="0">
                                <a:solidFill>
                                  <a:srgbClr val="C00000"/>
                                </a:solidFill>
                                <a:latin typeface="Cambria Math" panose="02040503050406030204" pitchFamily="18" charset="0"/>
                                <a:ea typeface="宋体-简" panose="02010800040101010101" charset="-122"/>
                                <a:cs typeface="DejaVu Math TeX Gyre" panose="02000503000000000000" charset="0"/>
                              </a:rPr>
                            </m:ctrlPr>
                          </m:sSupPr>
                          <m:e>
                            <m:r>
                              <m:rPr>
                                <m:sty m:val="p"/>
                              </m:rPr>
                              <a:rPr lang="en-US" altLang="zh-CN" sz="2800" b="0" i="0" kern="0">
                                <a:solidFill>
                                  <a:srgbClr val="C00000"/>
                                </a:solidFill>
                                <a:latin typeface="DejaVu Math TeX Gyre" panose="02000503000000000000" charset="0"/>
                                <a:ea typeface="宋体-简" panose="02010800040101010101" charset="-122"/>
                                <a:cs typeface="DejaVu Math TeX Gyre" panose="02000503000000000000" charset="0"/>
                              </a:rPr>
                              <m:t>L</m:t>
                            </m:r>
                          </m:e>
                          <m:sup>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1</m:t>
                            </m:r>
                          </m:sup>
                        </m:sSup>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0</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020</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 </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00</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 </m:t>
                        </m:r>
                        <m:r>
                          <m:rPr>
                            <m:sty m:val="p"/>
                          </m:rPr>
                          <a:rPr lang="en-US" altLang="zh-CN" sz="2800" b="0" i="0" kern="0">
                            <a:solidFill>
                              <a:srgbClr val="C00000"/>
                            </a:solidFill>
                            <a:latin typeface="DejaVu Math TeX Gyre" panose="02000503000000000000" charset="0"/>
                            <a:ea typeface="宋体-简" panose="02010800040101010101" charset="-122"/>
                            <a:cs typeface="DejaVu Math TeX Gyre" panose="02000503000000000000" charset="0"/>
                          </a:rPr>
                          <m:t>L</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3</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119</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 </m:t>
                        </m:r>
                        <m:r>
                          <m:rPr>
                            <m:sty m:val="p"/>
                          </m:rPr>
                          <a:rPr lang="en-US" altLang="zh-CN" sz="2800" b="0" i="0" kern="0">
                            <a:solidFill>
                              <a:srgbClr val="C00000"/>
                            </a:solidFill>
                            <a:latin typeface="DejaVu Math TeX Gyre" panose="02000503000000000000" charset="0"/>
                            <a:ea typeface="宋体-简" panose="02010800040101010101" charset="-122"/>
                            <a:cs typeface="DejaVu Math TeX Gyre" panose="02000503000000000000" charset="0"/>
                          </a:rPr>
                          <m:t>g</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m:t>
                        </m:r>
                        <m:sSup>
                          <m:sSupPr>
                            <m:ctrlPr>
                              <a:rPr lang="en-US" altLang="zh-CN" sz="2800" b="0" i="1" kern="0">
                                <a:solidFill>
                                  <a:srgbClr val="C00000"/>
                                </a:solidFill>
                                <a:latin typeface="Cambria Math" panose="02040503050406030204" pitchFamily="18" charset="0"/>
                                <a:ea typeface="宋体-简" panose="02010800040101010101" charset="-122"/>
                                <a:cs typeface="DejaVu Math TeX Gyre" panose="02000503000000000000" charset="0"/>
                              </a:rPr>
                            </m:ctrlPr>
                          </m:sSupPr>
                          <m:e>
                            <m:r>
                              <m:rPr>
                                <m:sty m:val="p"/>
                              </m:rPr>
                              <a:rPr lang="en-US" altLang="zh-CN" sz="2800" b="0" i="0" kern="0">
                                <a:solidFill>
                                  <a:srgbClr val="C00000"/>
                                </a:solidFill>
                                <a:latin typeface="DejaVu Math TeX Gyre" panose="02000503000000000000" charset="0"/>
                                <a:ea typeface="宋体-简" panose="02010800040101010101" charset="-122"/>
                                <a:cs typeface="DejaVu Math TeX Gyre" panose="02000503000000000000" charset="0"/>
                              </a:rPr>
                              <m:t>mol</m:t>
                            </m:r>
                          </m:e>
                          <m:sup>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1</m:t>
                            </m:r>
                          </m:sup>
                        </m:sSup>
                      </m:num>
                      <m:den>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1</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500</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 </m:t>
                        </m:r>
                        <m:r>
                          <m:rPr>
                            <m:sty m:val="p"/>
                          </m:rPr>
                          <a:rPr lang="en-US" altLang="zh-CN" sz="2800" b="0" i="0" kern="0">
                            <a:solidFill>
                              <a:srgbClr val="C00000"/>
                            </a:solidFill>
                            <a:latin typeface="DejaVu Math TeX Gyre" panose="02000503000000000000" charset="0"/>
                            <a:ea typeface="宋体-简" panose="02010800040101010101" charset="-122"/>
                            <a:cs typeface="DejaVu Math TeX Gyre" panose="02000503000000000000" charset="0"/>
                          </a:rPr>
                          <m:t>g</m:t>
                        </m:r>
                      </m:den>
                    </m:f>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100</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47</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6</m:t>
                    </m:r>
                    <m:r>
                      <a:rPr lang="en-US" altLang="zh-CN" sz="2800" b="0" i="0" kern="0">
                        <a:solidFill>
                          <a:srgbClr val="C00000"/>
                        </a:solidFill>
                        <a:latin typeface="DejaVu Math TeX Gyre" panose="02000503000000000000" charset="0"/>
                        <a:ea typeface="宋体" pitchFamily="2" charset="-122"/>
                        <a:cs typeface="DejaVu Math TeX Gyre" panose="02000503000000000000" charset="0"/>
                      </a:rPr>
                      <m:t>%</m:t>
                    </m:r>
                  </m:oMath>
                </a14:m>
                <a:r>
                  <a:rPr lang="en-US" altLang="zh-CN" sz="2800" kern="0">
                    <a:solidFill>
                      <a:srgbClr val="FFFFFF"/>
                    </a:solidFill>
                    <a:latin typeface="Times New Roman" panose="02020603050405020304" charset="0"/>
                    <a:ea typeface="宋体-简" panose="02010800040101010101" charset="-122"/>
                    <a:cs typeface="Times New Roman" panose="02020603050405020304" pitchFamily="34" charset="-120"/>
                    <a:sym typeface="+mn-ea"/>
                  </a:rPr>
                  <a:t> </a:t>
                </a:r>
                <a:r>
                  <a:rPr lang="en-US" altLang="zh-CN" sz="2800" kern="0">
                    <a:solidFill>
                      <a:srgbClr val="C00000"/>
                    </a:solidFill>
                    <a:latin typeface="Times New Roman" panose="02020603050405020304" charset="0"/>
                    <a:ea typeface="宋体-简" panose="02010800040101010101" charset="-122"/>
                    <a:cs typeface="Times New Roman" panose="02020603050405020304" pitchFamily="34" charset="-120"/>
                    <a:sym typeface="+mn-ea"/>
                  </a:rPr>
                  <a:t>。</a:t>
                </a:r>
                <a:endParaRPr lang="en-US" altLang="zh-CN" sz="2800" kern="0">
                  <a:latin typeface="Times New Roman" panose="02020603050405020304" charset="0"/>
                  <a:ea typeface="宋体-简" panose="02010800040101010101" charset="-122"/>
                </a:endParaRPr>
              </a:p>
              <a:p>
                <a:endParaRPr lang="en-US" altLang="zh-CN" sz="2800" kern="0">
                  <a:latin typeface="Times New Roman" panose="02020603050405020304" charset="0"/>
                  <a:ea typeface="宋体-简" panose="02010800040101010101" charset="-122"/>
                </a:endParaRPr>
              </a:p>
            </p:txBody>
          </p:sp>
        </mc:Choice>
        <mc:Fallback>
          <p:sp>
            <p:nvSpPr>
              <p:cNvPr id="6" name="文本框 5"/>
              <p:cNvSpPr txBox="1">
                <a:spLocks noRot="1" noChangeAspect="1" noMove="1" noResize="1" noEditPoints="1" noAdjustHandles="1" noChangeArrowheads="1" noChangeShapeType="1" noTextEdit="1"/>
              </p:cNvSpPr>
              <p:nvPr/>
            </p:nvSpPr>
            <p:spPr>
              <a:xfrm>
                <a:off x="880745" y="3945890"/>
                <a:ext cx="9975215" cy="2558415"/>
              </a:xfrm>
              <a:prstGeom prst="rect">
                <a:avLst/>
              </a:prstGeom>
              <a:blipFill rotWithShape="1">
                <a:blip r:embed="rId2"/>
                <a:stretch>
                  <a:fillRect t="-1663" r="-2355"/>
                </a:stretch>
              </a:blipFill>
            </p:spPr>
            <p:txBody>
              <a:bodyPr/>
              <a:lstStyle/>
              <a:p>
                <a:r>
                  <a:rPr lang="zh-CN" altLang="en-US">
                    <a:noFill/>
                  </a:rPr>
                  <a:t> </a:t>
                </a:r>
              </a:p>
            </p:txBody>
          </p:sp>
        </mc:Fallback>
      </mc:AlternateContent>
    </p:spTree>
    <p:custDataLst>
      <p:tags r:id="rId3"/>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t>6.</a:t>
            </a:r>
            <a:r>
              <a:rPr lang="zh-CN" altLang="en-US"/>
              <a:t>选择性必修</a:t>
            </a:r>
            <a:r>
              <a:rPr lang="en-US" altLang="zh-CN"/>
              <a:t>2-</a:t>
            </a:r>
            <a:r>
              <a:rPr lang="zh-CN" altLang="en-US"/>
              <a:t>关于结晶</a:t>
            </a:r>
            <a:endParaRPr lang="zh-CN" altLang="en-US"/>
          </a:p>
        </p:txBody>
      </p:sp>
      <p:sp>
        <p:nvSpPr>
          <p:cNvPr id="3" name="内容占位符 2"/>
          <p:cNvSpPr>
            <a:spLocks noGrp="1"/>
          </p:cNvSpPr>
          <p:nvPr>
            <p:ph idx="1"/>
          </p:nvPr>
        </p:nvSpPr>
        <p:spPr>
          <a:xfrm>
            <a:off x="695960" y="1301750"/>
            <a:ext cx="10800080" cy="1271270"/>
          </a:xfrm>
        </p:spPr>
        <p:txBody>
          <a:bodyPr/>
          <a:lstStyle/>
          <a:p>
            <a:pPr marL="0" indent="0">
              <a:buNone/>
            </a:pPr>
            <a:r>
              <a:rPr lang="zh-CN" altLang="en-US"/>
              <a:t>熔融态物质冷却凝固，可得到晶体，但是凝固速率过快，得到无规则外形块状固体，甚至形成非晶态（玻璃态）。关注杨老师高中化学公众号 获取更多资源</a:t>
            </a:r>
            <a:endParaRPr lang="zh-CN" altLang="en-US"/>
          </a:p>
        </p:txBody>
      </p:sp>
      <p:sp>
        <p:nvSpPr>
          <p:cNvPr id="4" name="文本框 3"/>
          <p:cNvSpPr txBox="1"/>
          <p:nvPr/>
        </p:nvSpPr>
        <p:spPr>
          <a:xfrm>
            <a:off x="695960" y="2962275"/>
            <a:ext cx="8274685" cy="368300"/>
          </a:xfrm>
          <a:prstGeom prst="rect">
            <a:avLst/>
          </a:prstGeom>
          <a:noFill/>
        </p:spPr>
        <p:txBody>
          <a:bodyPr wrap="square" rtlCol="0">
            <a:spAutoFit/>
          </a:bodyPr>
          <a:lstStyle/>
          <a:p>
            <a:r>
              <a:rPr lang="zh-CN" altLang="en-US"/>
              <a:t>剖开天然水晶球，外层是看不到晶体外形的玛瑙，内层才是呈现晶体外形的水晶。</a:t>
            </a:r>
            <a:endParaRPr lang="zh-CN" altLang="en-US"/>
          </a:p>
        </p:txBody>
      </p:sp>
      <p:pic>
        <p:nvPicPr>
          <p:cNvPr id="5" name="图片 4"/>
          <p:cNvPicPr>
            <a:picLocks noChangeAspect="1"/>
          </p:cNvPicPr>
          <p:nvPr/>
        </p:nvPicPr>
        <p:blipFill>
          <a:blip r:embed="rId1"/>
          <a:srcRect l="5768" t="10205" r="57578" b="6053"/>
          <a:stretch>
            <a:fillRect/>
          </a:stretch>
        </p:blipFill>
        <p:spPr>
          <a:xfrm>
            <a:off x="3909060" y="3719830"/>
            <a:ext cx="1787525" cy="1818640"/>
          </a:xfrm>
          <a:prstGeom prst="ellipse">
            <a:avLst/>
          </a:prstGeom>
          <a:effectLst>
            <a:softEdge rad="31750"/>
          </a:effectLst>
        </p:spPr>
      </p:pic>
      <p:pic>
        <p:nvPicPr>
          <p:cNvPr id="6" name="图片 5"/>
          <p:cNvPicPr>
            <a:picLocks noChangeAspect="1"/>
          </p:cNvPicPr>
          <p:nvPr/>
        </p:nvPicPr>
        <p:blipFill>
          <a:blip r:embed="rId1"/>
          <a:srcRect l="56120" t="12983" r="7226" b="3275"/>
          <a:stretch>
            <a:fillRect/>
          </a:stretch>
        </p:blipFill>
        <p:spPr>
          <a:xfrm>
            <a:off x="7000240" y="3719830"/>
            <a:ext cx="1787525" cy="1818640"/>
          </a:xfrm>
          <a:prstGeom prst="ellipse">
            <a:avLst/>
          </a:prstGeom>
          <a:effectLst>
            <a:softEdge rad="31750"/>
          </a:effectLst>
        </p:spPr>
      </p:pic>
      <p:sp>
        <p:nvSpPr>
          <p:cNvPr id="7" name="矩形 6"/>
          <p:cNvSpPr/>
          <p:nvPr/>
        </p:nvSpPr>
        <p:spPr>
          <a:xfrm>
            <a:off x="3999865" y="2968625"/>
            <a:ext cx="1605915" cy="353695"/>
          </a:xfrm>
          <a:prstGeom prst="rect">
            <a:avLst/>
          </a:prstGeom>
          <a:solidFill>
            <a:schemeClr val="accent1">
              <a:alpha val="6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p:cNvSpPr/>
          <p:nvPr/>
        </p:nvSpPr>
        <p:spPr>
          <a:xfrm>
            <a:off x="7181850" y="2969895"/>
            <a:ext cx="1605915" cy="353695"/>
          </a:xfrm>
          <a:prstGeom prst="rect">
            <a:avLst/>
          </a:prstGeom>
          <a:solidFill>
            <a:schemeClr val="accent1">
              <a:alpha val="6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文本框 11"/>
          <p:cNvSpPr txBox="1"/>
          <p:nvPr/>
        </p:nvSpPr>
        <p:spPr>
          <a:xfrm>
            <a:off x="8076565" y="6052820"/>
            <a:ext cx="3560445" cy="368300"/>
          </a:xfrm>
          <a:prstGeom prst="rect">
            <a:avLst/>
          </a:prstGeom>
          <a:noFill/>
        </p:spPr>
        <p:txBody>
          <a:bodyPr wrap="square" rtlCol="0">
            <a:spAutoFit/>
          </a:bodyPr>
          <a:lstStyle/>
          <a:p>
            <a:r>
              <a:rPr lang="zh-CN" altLang="en-US"/>
              <a:t>内容来自人教版选择性必修</a:t>
            </a:r>
            <a:r>
              <a:rPr lang="en-US" altLang="zh-CN"/>
              <a:t>2</a:t>
            </a:r>
            <a:r>
              <a:rPr lang="zh-CN" altLang="en-US"/>
              <a:t>：</a:t>
            </a:r>
            <a:r>
              <a:rPr lang="en-US" altLang="zh-CN"/>
              <a:t>70</a:t>
            </a:r>
            <a:endParaRPr lang="en-US" altLang="zh-CN"/>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5" name="矩形 2114"/>
          <p:cNvSpPr/>
          <p:nvPr>
            <p:custDataLst>
              <p:tags r:id="rId1"/>
            </p:custDataLst>
          </p:nvPr>
        </p:nvSpPr>
        <p:spPr>
          <a:xfrm>
            <a:off x="695960" y="1210309"/>
            <a:ext cx="10516235" cy="570865"/>
          </a:xfrm>
          <a:prstGeom prst="rect">
            <a:avLst/>
          </a:prstGeom>
          <a:noFill/>
          <a:ln w="9525">
            <a:noFill/>
          </a:ln>
        </p:spPr>
        <p:txBody>
          <a:bodyPr wrap="square" anchor="ctr" anchorCtr="0">
            <a:spAutoFit/>
          </a:bodyPr>
          <a:lstStyle/>
          <a:p>
            <a:pPr fontAlgn="auto">
              <a:lnSpc>
                <a:spcPct val="130000"/>
              </a:lnSpc>
            </a:pPr>
            <a:r>
              <a:rPr lang="en-US" sz="2400" b="1">
                <a:latin typeface="宋体" pitchFamily="2" charset="-122"/>
                <a:ea typeface="宋体" pitchFamily="2" charset="-122"/>
                <a:cs typeface="宋体" pitchFamily="2" charset="-122"/>
              </a:rPr>
              <a:t>1.</a:t>
            </a:r>
            <a:r>
              <a:rPr lang="zh-CN" altLang="en-US" sz="2400" b="1">
                <a:latin typeface="宋体" pitchFamily="2" charset="-122"/>
                <a:ea typeface="宋体" pitchFamily="2" charset="-122"/>
                <a:cs typeface="宋体" pitchFamily="2" charset="-122"/>
              </a:rPr>
              <a:t>读问题</a:t>
            </a:r>
            <a:endParaRPr lang="zh-CN" altLang="en-US" sz="2400" b="1">
              <a:latin typeface="宋体" pitchFamily="2" charset="-122"/>
              <a:ea typeface="宋体" pitchFamily="2" charset="-122"/>
              <a:cs typeface="宋体" pitchFamily="2" charset="-122"/>
            </a:endParaRPr>
          </a:p>
        </p:txBody>
      </p:sp>
      <p:sp>
        <p:nvSpPr>
          <p:cNvPr id="2" name="标题 1"/>
          <p:cNvSpPr>
            <a:spLocks noGrp="1"/>
          </p:cNvSpPr>
          <p:nvPr/>
        </p:nvSpPr>
        <p:spPr>
          <a:xfrm>
            <a:off x="695960" y="253955"/>
            <a:ext cx="10800000" cy="720000"/>
          </a:xfrm>
          <a:prstGeom prst="rect">
            <a:avLst/>
          </a:prstGeom>
        </p:spPr>
        <p:txBody>
          <a:bodyPr vert="horz" wrap="square" lIns="0" tIns="0" rIns="0" bIns="0" rtlCol="0" anchor="b">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pPr lvl="0" algn="l">
              <a:buClrTx/>
              <a:buSzTx/>
              <a:buFontTx/>
            </a:pPr>
            <a:r>
              <a:rPr lang="en-US" altLang="zh-CN">
                <a:sym typeface="+mn-ea"/>
              </a:rPr>
              <a:t>3.7</a:t>
            </a:r>
            <a:r>
              <a:rPr lang="zh-CN" altLang="en-US">
                <a:sym typeface="+mn-ea"/>
              </a:rPr>
              <a:t>有机大题－分析试题基本流程</a:t>
            </a:r>
            <a:endParaRPr lang="zh-CN" altLang="en-US">
              <a:sym typeface="+mn-ea"/>
            </a:endParaRPr>
          </a:p>
        </p:txBody>
      </p:sp>
      <p:sp>
        <p:nvSpPr>
          <p:cNvPr id="7" name="矩形 6"/>
          <p:cNvSpPr/>
          <p:nvPr>
            <p:custDataLst>
              <p:tags r:id="rId2"/>
            </p:custDataLst>
          </p:nvPr>
        </p:nvSpPr>
        <p:spPr>
          <a:xfrm>
            <a:off x="1010147" y="2025014"/>
            <a:ext cx="3484880" cy="398780"/>
          </a:xfrm>
          <a:prstGeom prst="rect">
            <a:avLst/>
          </a:prstGeom>
        </p:spPr>
        <p:txBody>
          <a:bodyPr wrap="none">
            <a:spAutoFit/>
          </a:bodyPr>
          <a:lstStyle/>
          <a:p>
            <a:r>
              <a:rPr lang="zh-CN" altLang="en-US" sz="2000">
                <a:solidFill>
                  <a:schemeClr val="tx1"/>
                </a:solidFill>
                <a:uFillTx/>
                <a:latin typeface="Times New Roman" panose="02020603050405020304" charset="0"/>
                <a:ea typeface="宋体" pitchFamily="2" charset="-122"/>
                <a:cs typeface="华文楷体" panose="02010600040101010101" charset="-122"/>
                <a:sym typeface="+mn-ea"/>
              </a:rPr>
              <a:t>阅读问题对流程信息进行切片</a:t>
            </a:r>
            <a:endParaRPr lang="zh-CN" altLang="en-US" sz="2000">
              <a:solidFill>
                <a:schemeClr val="tx1"/>
              </a:solidFill>
              <a:uFillTx/>
              <a:latin typeface="Times New Roman" panose="02020603050405020304" charset="0"/>
              <a:ea typeface="宋体" pitchFamily="2" charset="-122"/>
              <a:cs typeface="华文楷体" panose="02010600040101010101" charset="-122"/>
              <a:sym typeface="+mn-ea"/>
            </a:endParaRPr>
          </a:p>
        </p:txBody>
      </p:sp>
      <p:sp>
        <p:nvSpPr>
          <p:cNvPr id="43011" name="Text Box 9"/>
          <p:cNvSpPr/>
          <p:nvPr>
            <p:custDataLst>
              <p:tags r:id="rId3"/>
            </p:custDataLst>
          </p:nvPr>
        </p:nvSpPr>
        <p:spPr>
          <a:xfrm>
            <a:off x="695960" y="2667634"/>
            <a:ext cx="11562715" cy="570865"/>
          </a:xfrm>
          <a:prstGeom prst="rect">
            <a:avLst/>
          </a:prstGeom>
          <a:noFill/>
          <a:ln w="9525">
            <a:noFill/>
          </a:ln>
        </p:spPr>
        <p:txBody>
          <a:bodyPr wrap="square" anchor="ctr" anchorCtr="0">
            <a:spAutoFit/>
          </a:bodyPr>
          <a:lstStyle/>
          <a:p>
            <a:pPr lvl="0" algn="l">
              <a:lnSpc>
                <a:spcPct val="130000"/>
              </a:lnSpc>
              <a:buClrTx/>
              <a:buSzTx/>
              <a:buFontTx/>
            </a:pPr>
            <a:r>
              <a:rPr lang="en-US" sz="2400" b="1">
                <a:latin typeface="宋体" pitchFamily="2" charset="-122"/>
                <a:ea typeface="宋体" pitchFamily="2" charset="-122"/>
                <a:cs typeface="宋体" pitchFamily="2" charset="-122"/>
                <a:sym typeface="+mn-ea"/>
              </a:rPr>
              <a:t>2.</a:t>
            </a:r>
            <a:r>
              <a:rPr lang="zh-CN" altLang="en-US" sz="2400" b="1">
                <a:latin typeface="宋体" pitchFamily="2" charset="-122"/>
                <a:ea typeface="宋体" pitchFamily="2" charset="-122"/>
                <a:cs typeface="宋体" pitchFamily="2" charset="-122"/>
                <a:sym typeface="+mn-ea"/>
              </a:rPr>
              <a:t>问题分类</a:t>
            </a:r>
            <a:endParaRPr lang="zh-CN" altLang="en-US" sz="2400" b="1">
              <a:latin typeface="宋体" pitchFamily="2" charset="-122"/>
              <a:ea typeface="宋体" pitchFamily="2" charset="-122"/>
              <a:cs typeface="宋体" pitchFamily="2" charset="-122"/>
              <a:sym typeface="+mn-ea"/>
            </a:endParaRPr>
          </a:p>
        </p:txBody>
      </p:sp>
      <p:sp>
        <p:nvSpPr>
          <p:cNvPr id="43014" name="Text Box 9"/>
          <p:cNvSpPr/>
          <p:nvPr>
            <p:custDataLst>
              <p:tags r:id="rId4"/>
            </p:custDataLst>
          </p:nvPr>
        </p:nvSpPr>
        <p:spPr>
          <a:xfrm>
            <a:off x="695873" y="4124959"/>
            <a:ext cx="11506229" cy="570865"/>
          </a:xfrm>
          <a:prstGeom prst="rect">
            <a:avLst/>
          </a:prstGeom>
          <a:noFill/>
          <a:ln w="9525">
            <a:noFill/>
          </a:ln>
        </p:spPr>
        <p:txBody>
          <a:bodyPr wrap="square" anchor="ctr" anchorCtr="0">
            <a:spAutoFit/>
          </a:bodyPr>
          <a:lstStyle/>
          <a:p>
            <a:pPr lvl="0" algn="l">
              <a:lnSpc>
                <a:spcPct val="130000"/>
              </a:lnSpc>
              <a:buClrTx/>
              <a:buSzTx/>
              <a:buFontTx/>
            </a:pPr>
            <a:r>
              <a:rPr lang="en-US" sz="2400" b="1">
                <a:latin typeface="宋体" pitchFamily="2" charset="-122"/>
                <a:ea typeface="宋体" pitchFamily="2" charset="-122"/>
                <a:cs typeface="宋体" pitchFamily="2" charset="-122"/>
                <a:sym typeface="+mn-ea"/>
              </a:rPr>
              <a:t>3.</a:t>
            </a:r>
            <a:r>
              <a:rPr lang="zh-CN" altLang="en-US" sz="2400" b="1">
                <a:latin typeface="宋体" pitchFamily="2" charset="-122"/>
                <a:ea typeface="宋体" pitchFamily="2" charset="-122"/>
                <a:cs typeface="宋体" pitchFamily="2" charset="-122"/>
                <a:sym typeface="+mn-ea"/>
              </a:rPr>
              <a:t>结合信息解决问题</a:t>
            </a:r>
            <a:endParaRPr lang="zh-CN" altLang="en-US" sz="2400" b="1">
              <a:latin typeface="宋体" pitchFamily="2" charset="-122"/>
              <a:ea typeface="宋体" pitchFamily="2" charset="-122"/>
              <a:cs typeface="宋体" pitchFamily="2" charset="-122"/>
              <a:sym typeface="+mn-ea"/>
            </a:endParaRPr>
          </a:p>
        </p:txBody>
      </p:sp>
      <p:sp>
        <p:nvSpPr>
          <p:cNvPr id="4" name="矩形 3"/>
          <p:cNvSpPr/>
          <p:nvPr>
            <p:custDataLst>
              <p:tags r:id="rId5"/>
            </p:custDataLst>
          </p:nvPr>
        </p:nvSpPr>
        <p:spPr>
          <a:xfrm>
            <a:off x="1085850" y="3482339"/>
            <a:ext cx="7331075" cy="398780"/>
          </a:xfrm>
          <a:prstGeom prst="rect">
            <a:avLst/>
          </a:prstGeom>
        </p:spPr>
        <p:txBody>
          <a:bodyPr wrap="square" rtlCol="0" anchor="t">
            <a:spAutoFit/>
          </a:bodyPr>
          <a:lstStyle/>
          <a:p>
            <a:pPr lvl="0" algn="l">
              <a:buClrTx/>
              <a:buSzTx/>
              <a:buFontTx/>
            </a:pPr>
            <a:r>
              <a:rPr lang="zh-CN" altLang="en-US" sz="2000">
                <a:uFillTx/>
                <a:latin typeface="Times New Roman" panose="02020603050405020304" charset="0"/>
                <a:ea typeface="宋体" pitchFamily="2" charset="-122"/>
                <a:cs typeface="华文楷体" panose="02010600040101010101" charset="-122"/>
                <a:sym typeface="+mn-ea"/>
              </a:rPr>
              <a:t>结合问题内容特点调动解题模型</a:t>
            </a:r>
            <a:endParaRPr lang="zh-CN" altLang="en-US" sz="2000">
              <a:uFillTx/>
              <a:latin typeface="Times New Roman" panose="02020603050405020304" charset="0"/>
              <a:ea typeface="宋体" pitchFamily="2" charset="-122"/>
              <a:cs typeface="华文楷体" panose="02010600040101010101" charset="-122"/>
              <a:sym typeface="+mn-ea"/>
            </a:endParaRPr>
          </a:p>
        </p:txBody>
      </p:sp>
      <p:sp>
        <p:nvSpPr>
          <p:cNvPr id="5" name="矩形 4"/>
          <p:cNvSpPr/>
          <p:nvPr>
            <p:custDataLst>
              <p:tags r:id="rId6"/>
            </p:custDataLst>
          </p:nvPr>
        </p:nvSpPr>
        <p:spPr>
          <a:xfrm>
            <a:off x="1085850" y="4939665"/>
            <a:ext cx="8000365" cy="398780"/>
          </a:xfrm>
          <a:prstGeom prst="rect">
            <a:avLst/>
          </a:prstGeom>
        </p:spPr>
        <p:txBody>
          <a:bodyPr wrap="square" rtlCol="0" anchor="t">
            <a:spAutoFit/>
          </a:bodyPr>
          <a:lstStyle/>
          <a:p>
            <a:pPr lvl="0" algn="l">
              <a:buClrTx/>
              <a:buSzTx/>
              <a:buFontTx/>
            </a:pPr>
            <a:r>
              <a:rPr lang="zh-CN" altLang="en-US" sz="2000">
                <a:uFillTx/>
                <a:latin typeface="Times New Roman" panose="02020603050405020304" charset="0"/>
                <a:ea typeface="宋体" pitchFamily="2" charset="-122"/>
                <a:cs typeface="华文楷体" panose="02010600040101010101" charset="-122"/>
                <a:sym typeface="+mn-ea"/>
              </a:rPr>
              <a:t>根据模型解决问题，自易由难快速解题，不恋高精尖，抓住擅长内容</a:t>
            </a:r>
            <a:endParaRPr lang="zh-CN" altLang="en-US" sz="2000">
              <a:uFillTx/>
              <a:latin typeface="Times New Roman" panose="02020603050405020304" charset="0"/>
              <a:ea typeface="宋体" pitchFamily="2" charset="-122"/>
              <a:cs typeface="华文楷体" panose="020106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additive="base">
                                        <p:cTn id="6" dur="1" fill="hold">
                                          <p:stCondLst>
                                            <p:cond delay="0"/>
                                          </p:stCondLst>
                                        </p:cTn>
                                        <p:tgtEl>
                                          <p:spTgt spid="2115"/>
                                        </p:tgtEl>
                                        <p:attrNameLst>
                                          <p:attrName>style.visibility</p:attrName>
                                        </p:attrNameLst>
                                      </p:cBhvr>
                                      <p:to>
                                        <p:strVal val="visible"/>
                                      </p:to>
                                    </p:set>
                                    <p:animEffect transition="in" filter="blinds(horizontal)">
                                      <p:cBhvr additive="base">
                                        <p:cTn id="7" dur="500"/>
                                        <p:tgtEl>
                                          <p:spTgt spid="211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3011"/>
                                        </p:tgtEl>
                                        <p:attrNameLst>
                                          <p:attrName>style.visibility</p:attrName>
                                        </p:attrNameLst>
                                      </p:cBhvr>
                                      <p:to>
                                        <p:strVal val="visible"/>
                                      </p:to>
                                    </p:set>
                                    <p:animEffect transition="in" filter="blinds(horizontal)">
                                      <p:cBhvr>
                                        <p:cTn id="11" dur="500" fill="hold"/>
                                        <p:tgtEl>
                                          <p:spTgt spid="43011"/>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43014"/>
                                        </p:tgtEl>
                                        <p:attrNameLst>
                                          <p:attrName>style.visibility</p:attrName>
                                        </p:attrNameLst>
                                      </p:cBhvr>
                                      <p:to>
                                        <p:strVal val="visible"/>
                                      </p:to>
                                    </p:set>
                                    <p:animEffect transition="in" filter="blinds(horizontal)">
                                      <p:cBhvr>
                                        <p:cTn id="15" dur="500" fill="hold"/>
                                        <p:tgtEl>
                                          <p:spTgt spid="430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5" grpId="1"/>
      <p:bldP spid="7" grpId="0"/>
      <p:bldP spid="43011" grpId="0" animBg="1"/>
      <p:bldP spid="4" grpId="0"/>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3.7</a:t>
            </a:r>
            <a:r>
              <a:rPr lang="zh-CN" altLang="en-US">
                <a:sym typeface="+mn-ea"/>
              </a:rPr>
              <a:t>答题策略</a:t>
            </a:r>
            <a:r>
              <a:rPr lang="en-US" altLang="zh-CN">
                <a:sym typeface="+mn-ea"/>
              </a:rPr>
              <a:t>——</a:t>
            </a:r>
            <a:r>
              <a:rPr lang="zh-CN" altLang="en-US">
                <a:sym typeface="+mn-ea"/>
              </a:rPr>
              <a:t>有机综合之结构推断</a:t>
            </a:r>
            <a:endParaRPr lang="zh-CN" altLang="en-US">
              <a:sym typeface="+mn-ea"/>
            </a:endParaRPr>
          </a:p>
        </p:txBody>
      </p:sp>
      <p:sp>
        <p:nvSpPr>
          <p:cNvPr id="8" name="文本框 7"/>
          <p:cNvSpPr txBox="1"/>
          <p:nvPr/>
        </p:nvSpPr>
        <p:spPr>
          <a:xfrm>
            <a:off x="5047615" y="3754438"/>
            <a:ext cx="1349375" cy="521970"/>
          </a:xfrm>
          <a:prstGeom prst="rect">
            <a:avLst/>
          </a:prstGeom>
          <a:noFill/>
          <a:ln w="25400">
            <a:solidFill>
              <a:schemeClr val="accent1"/>
            </a:solidFill>
            <a:prstDash val="sysDash"/>
          </a:ln>
        </p:spPr>
        <p:txBody>
          <a:bodyPr wrap="square" rtlCol="0">
            <a:spAutoFit/>
          </a:bodyPr>
          <a:lstStyle/>
          <a:p>
            <a:pPr algn="ctr"/>
            <a:r>
              <a:rPr lang="zh-CN" altLang="en-US" sz="2800"/>
              <a:t>分子式</a:t>
            </a:r>
            <a:endParaRPr lang="zh-CN" altLang="en-US" sz="2800"/>
          </a:p>
        </p:txBody>
      </p:sp>
      <p:sp>
        <p:nvSpPr>
          <p:cNvPr id="10" name="文本框 9"/>
          <p:cNvSpPr txBox="1"/>
          <p:nvPr/>
        </p:nvSpPr>
        <p:spPr>
          <a:xfrm>
            <a:off x="1951990" y="3718878"/>
            <a:ext cx="1454150" cy="460375"/>
          </a:xfrm>
          <a:prstGeom prst="rect">
            <a:avLst/>
          </a:prstGeom>
          <a:noFill/>
        </p:spPr>
        <p:txBody>
          <a:bodyPr wrap="square" rtlCol="0">
            <a:spAutoFit/>
          </a:bodyPr>
          <a:lstStyle/>
          <a:p>
            <a:r>
              <a:rPr lang="zh-CN" altLang="en-US" sz="2400"/>
              <a:t>不饱和度</a:t>
            </a:r>
            <a:endParaRPr lang="zh-CN" altLang="en-US" sz="2400"/>
          </a:p>
        </p:txBody>
      </p:sp>
      <p:sp>
        <p:nvSpPr>
          <p:cNvPr id="11" name="右箭头 10"/>
          <p:cNvSpPr/>
          <p:nvPr/>
        </p:nvSpPr>
        <p:spPr>
          <a:xfrm>
            <a:off x="3945890" y="3688080"/>
            <a:ext cx="561975" cy="56197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文本框 12"/>
          <p:cNvSpPr txBox="1"/>
          <p:nvPr/>
        </p:nvSpPr>
        <p:spPr>
          <a:xfrm>
            <a:off x="8038465" y="3718243"/>
            <a:ext cx="1454150" cy="460375"/>
          </a:xfrm>
          <a:prstGeom prst="rect">
            <a:avLst/>
          </a:prstGeom>
          <a:noFill/>
        </p:spPr>
        <p:txBody>
          <a:bodyPr wrap="square" rtlCol="0">
            <a:spAutoFit/>
          </a:bodyPr>
          <a:lstStyle/>
          <a:p>
            <a:r>
              <a:rPr lang="zh-CN" altLang="en-US" sz="2400"/>
              <a:t>预测结构</a:t>
            </a:r>
            <a:endParaRPr lang="zh-CN" altLang="en-US" sz="2400"/>
          </a:p>
        </p:txBody>
      </p:sp>
      <p:sp>
        <p:nvSpPr>
          <p:cNvPr id="16" name="右箭头 15"/>
          <p:cNvSpPr/>
          <p:nvPr/>
        </p:nvSpPr>
        <p:spPr>
          <a:xfrm>
            <a:off x="6936740" y="3688080"/>
            <a:ext cx="561975" cy="56197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文本框 16"/>
          <p:cNvSpPr txBox="1"/>
          <p:nvPr/>
        </p:nvSpPr>
        <p:spPr>
          <a:xfrm>
            <a:off x="4300855" y="2218055"/>
            <a:ext cx="2938780" cy="460375"/>
          </a:xfrm>
          <a:prstGeom prst="rect">
            <a:avLst/>
          </a:prstGeom>
          <a:noFill/>
        </p:spPr>
        <p:txBody>
          <a:bodyPr wrap="square" rtlCol="0">
            <a:spAutoFit/>
          </a:bodyPr>
          <a:lstStyle/>
          <a:p>
            <a:r>
              <a:rPr lang="zh-CN" altLang="en-US" sz="2400"/>
              <a:t>结构信息、反应信息</a:t>
            </a:r>
            <a:endParaRPr lang="zh-CN" altLang="en-US" sz="2400"/>
          </a:p>
        </p:txBody>
      </p:sp>
      <p:sp>
        <p:nvSpPr>
          <p:cNvPr id="18" name="文本框 17"/>
          <p:cNvSpPr txBox="1"/>
          <p:nvPr/>
        </p:nvSpPr>
        <p:spPr>
          <a:xfrm>
            <a:off x="4003675" y="5352733"/>
            <a:ext cx="3437255" cy="460375"/>
          </a:xfrm>
          <a:prstGeom prst="rect">
            <a:avLst/>
          </a:prstGeom>
          <a:noFill/>
        </p:spPr>
        <p:txBody>
          <a:bodyPr wrap="square" rtlCol="0">
            <a:spAutoFit/>
          </a:bodyPr>
          <a:lstStyle/>
          <a:p>
            <a:r>
              <a:rPr lang="zh-CN" altLang="en-US" sz="2400"/>
              <a:t>对比寻找分子结构框架</a:t>
            </a:r>
            <a:endParaRPr lang="zh-CN" altLang="en-US" sz="2400"/>
          </a:p>
        </p:txBody>
      </p:sp>
      <p:sp>
        <p:nvSpPr>
          <p:cNvPr id="19" name="右箭头 18"/>
          <p:cNvSpPr/>
          <p:nvPr/>
        </p:nvSpPr>
        <p:spPr>
          <a:xfrm rot="5400000">
            <a:off x="5441315" y="2935288"/>
            <a:ext cx="561975" cy="56197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右箭头 19"/>
          <p:cNvSpPr/>
          <p:nvPr/>
        </p:nvSpPr>
        <p:spPr>
          <a:xfrm rot="5400000">
            <a:off x="5441315" y="4533583"/>
            <a:ext cx="561975" cy="56197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文本框 20"/>
          <p:cNvSpPr txBox="1"/>
          <p:nvPr/>
        </p:nvSpPr>
        <p:spPr>
          <a:xfrm>
            <a:off x="4300855" y="1208405"/>
            <a:ext cx="2938780" cy="460375"/>
          </a:xfrm>
          <a:prstGeom prst="rect">
            <a:avLst/>
          </a:prstGeom>
          <a:noFill/>
        </p:spPr>
        <p:txBody>
          <a:bodyPr wrap="square" rtlCol="0">
            <a:spAutoFit/>
          </a:bodyPr>
          <a:lstStyle/>
          <a:p>
            <a:r>
              <a:rPr lang="zh-CN" altLang="en-US" sz="2400"/>
              <a:t>流程图像、已知信息</a:t>
            </a:r>
            <a:endParaRPr lang="zh-CN" altLang="en-US" sz="2400"/>
          </a:p>
        </p:txBody>
      </p:sp>
      <p:sp>
        <p:nvSpPr>
          <p:cNvPr id="22" name="右箭头 21"/>
          <p:cNvSpPr/>
          <p:nvPr/>
        </p:nvSpPr>
        <p:spPr>
          <a:xfrm rot="5400000">
            <a:off x="5441315" y="1655763"/>
            <a:ext cx="561975" cy="56197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up)">
                                      <p:cBhvr>
                                        <p:cTn id="24" dur="500"/>
                                        <p:tgtEl>
                                          <p:spTgt spid="17"/>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up)">
                                      <p:cBhvr>
                                        <p:cTn id="36" dur="500"/>
                                        <p:tgtEl>
                                          <p:spTgt spid="20"/>
                                        </p:tgtEl>
                                      </p:cBhvr>
                                    </p:animEffect>
                                  </p:childTnLst>
                                </p:cTn>
                              </p:par>
                            </p:childTnLst>
                          </p:cTn>
                        </p:par>
                        <p:par>
                          <p:cTn id="37" fill="hold">
                            <p:stCondLst>
                              <p:cond delay="2000"/>
                            </p:stCondLst>
                            <p:childTnLst>
                              <p:par>
                                <p:cTn id="38" presetID="22" presetClass="entr" presetSubtype="1"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up)">
                                      <p:cBhvr>
                                        <p:cTn id="40" dur="500"/>
                                        <p:tgtEl>
                                          <p:spTgt spid="21"/>
                                        </p:tgtEl>
                                      </p:cBhvr>
                                    </p:animEffect>
                                  </p:childTnLst>
                                </p:cTn>
                              </p:par>
                            </p:childTnLst>
                          </p:cTn>
                        </p:par>
                        <p:par>
                          <p:cTn id="41" fill="hold">
                            <p:stCondLst>
                              <p:cond delay="2500"/>
                            </p:stCondLst>
                            <p:childTnLst>
                              <p:par>
                                <p:cTn id="42" presetID="22" presetClass="entr" presetSubtype="1"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up)">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6" grpId="0" animBg="1"/>
      <p:bldP spid="17" grpId="0"/>
      <p:bldP spid="18" grpId="0"/>
      <p:bldP spid="19" grpId="0" animBg="1"/>
      <p:bldP spid="20" grpId="0" animBg="1"/>
      <p:bldP spid="21" grpId="0"/>
      <p:bldP spid="22"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695960" y="360045"/>
            <a:ext cx="10800080" cy="720090"/>
          </a:xfrm>
        </p:spPr>
        <p:txBody>
          <a:bodyPr/>
          <a:lstStyle/>
          <a:p>
            <a:r>
              <a:rPr lang="en-US" altLang="zh-CN">
                <a:sym typeface="+mn-ea"/>
              </a:rPr>
              <a:t>3.7</a:t>
            </a:r>
            <a:r>
              <a:rPr lang="zh-CN" altLang="en-US">
                <a:sym typeface="+mn-ea"/>
              </a:rPr>
              <a:t>答题策略</a:t>
            </a:r>
            <a:r>
              <a:rPr lang="en-US" altLang="zh-CN">
                <a:sym typeface="+mn-ea"/>
              </a:rPr>
              <a:t>——</a:t>
            </a:r>
            <a:r>
              <a:rPr lang="zh-CN" altLang="en-US">
                <a:sym typeface="+mn-ea"/>
              </a:rPr>
              <a:t>有机综合之结构推断</a:t>
            </a:r>
            <a:endParaRPr lang="zh-CN" altLang="en-US">
              <a:sym typeface="+mn-ea"/>
            </a:endParaRPr>
          </a:p>
        </p:txBody>
      </p:sp>
      <p:sp>
        <p:nvSpPr>
          <p:cNvPr id="3" name="内容占位符 2"/>
          <p:cNvSpPr>
            <a:spLocks noGrp="1"/>
          </p:cNvSpPr>
          <p:nvPr>
            <p:ph idx="1"/>
          </p:nvPr>
        </p:nvSpPr>
        <p:spPr>
          <a:xfrm>
            <a:off x="695960" y="1186815"/>
            <a:ext cx="10800080" cy="1056640"/>
          </a:xfrm>
        </p:spPr>
        <p:txBody>
          <a:bodyPr>
            <a:noAutofit/>
          </a:bodyPr>
          <a:lstStyle/>
          <a:p>
            <a:pPr indent="0" algn="l" defTabSz="266700" fontAlgn="ctr">
              <a:lnSpc>
                <a:spcPct val="150000"/>
              </a:lnSpc>
              <a:spcBef>
                <a:spcPct val="0"/>
              </a:spcBef>
              <a:spcAft>
                <a:spcPct val="0"/>
              </a:spcAft>
            </a:pPr>
            <a:r>
              <a:rPr lang="zh-CN" altLang="en-US" sz="2000">
                <a:solidFill>
                  <a:schemeClr val="tx1"/>
                </a:solidFill>
                <a:uFillTx/>
                <a:latin typeface="Times New Roman" panose="02020603050405020304" charset="0"/>
                <a:ea typeface="宋体-简" panose="02010800040101010101" charset="-122"/>
              </a:rPr>
              <a:t>示例</a:t>
            </a:r>
            <a:r>
              <a:rPr lang="en-US" altLang="zh-CN" sz="2000">
                <a:solidFill>
                  <a:schemeClr val="tx1"/>
                </a:solidFill>
                <a:uFillTx/>
                <a:latin typeface="Times New Roman" panose="02020603050405020304" charset="0"/>
                <a:ea typeface="宋体-简" panose="02010800040101010101" charset="-122"/>
              </a:rPr>
              <a:t>:</a:t>
            </a:r>
            <a:r>
              <a:rPr lang="en-US" altLang="zh-CN" sz="2000">
                <a:uFillTx/>
                <a:latin typeface="Times New Roman" panose="02020603050405020304" charset="0"/>
                <a:ea typeface="宋体" pitchFamily="2" charset="-122"/>
                <a:sym typeface="+mn-ea"/>
              </a:rPr>
              <a:t>(2024</a:t>
            </a:r>
            <a:r>
              <a:rPr lang="zh-CN" altLang="en-US" sz="2000">
                <a:uFillTx/>
                <a:latin typeface="Times New Roman" panose="02020603050405020304" charset="0"/>
                <a:ea typeface="宋体" pitchFamily="2" charset="-122"/>
                <a:sym typeface="+mn-ea"/>
              </a:rPr>
              <a:t>河北卷</a:t>
            </a:r>
            <a:r>
              <a:rPr lang="en-US" altLang="zh-CN" sz="2000">
                <a:uFillTx/>
                <a:latin typeface="Times New Roman" panose="02020603050405020304" charset="0"/>
                <a:ea typeface="宋体" pitchFamily="2" charset="-122"/>
                <a:sym typeface="+mn-ea"/>
              </a:rPr>
              <a:t>)</a:t>
            </a:r>
            <a:r>
              <a:rPr lang="zh-CN" altLang="en-US" sz="2000">
                <a:uFillTx/>
                <a:latin typeface="Times New Roman" panose="02020603050405020304" charset="0"/>
                <a:ea typeface="宋体" pitchFamily="2" charset="-122"/>
                <a:sym typeface="+mn-ea"/>
              </a:rPr>
              <a:t>甲磺司特</a:t>
            </a:r>
            <a:r>
              <a:rPr lang="en-US" altLang="zh-CN" sz="2000">
                <a:uFillTx/>
                <a:latin typeface="Times New Roman" panose="02020603050405020304" charset="0"/>
                <a:ea typeface="宋体" pitchFamily="2" charset="-122"/>
                <a:sym typeface="+mn-ea"/>
              </a:rPr>
              <a:t>(M)</a:t>
            </a:r>
            <a:r>
              <a:rPr lang="zh-CN" altLang="en-US" sz="2000">
                <a:uFillTx/>
                <a:latin typeface="Times New Roman" panose="02020603050405020304" charset="0"/>
                <a:ea typeface="宋体" pitchFamily="2" charset="-122"/>
                <a:sym typeface="+mn-ea"/>
              </a:rPr>
              <a:t>是一种在临床上治疗支气管哮喘、特应性皮炎和过敏性鼻炎等疾病的药物。</a:t>
            </a:r>
            <a:r>
              <a:rPr lang="en-US" altLang="zh-CN" sz="2000">
                <a:uFillTx/>
                <a:latin typeface="Times New Roman" panose="02020603050405020304" charset="0"/>
                <a:ea typeface="宋体" pitchFamily="2" charset="-122"/>
                <a:sym typeface="+mn-ea"/>
              </a:rPr>
              <a:t>M</a:t>
            </a:r>
            <a:r>
              <a:rPr lang="zh-CN" altLang="en-US" sz="2000">
                <a:uFillTx/>
                <a:latin typeface="Times New Roman" panose="02020603050405020304" charset="0"/>
                <a:ea typeface="宋体" pitchFamily="2" charset="-122"/>
                <a:sym typeface="+mn-ea"/>
              </a:rPr>
              <a:t>的一种合成路线如下</a:t>
            </a:r>
            <a:r>
              <a:rPr lang="en-US" altLang="zh-CN" sz="2000">
                <a:uFillTx/>
                <a:latin typeface="Times New Roman" panose="02020603050405020304" charset="0"/>
                <a:ea typeface="宋体" pitchFamily="2" charset="-122"/>
                <a:sym typeface="+mn-ea"/>
              </a:rPr>
              <a:t>(</a:t>
            </a:r>
            <a:r>
              <a:rPr lang="zh-CN" altLang="en-US" sz="2000">
                <a:uFillTx/>
                <a:latin typeface="Times New Roman" panose="02020603050405020304" charset="0"/>
                <a:ea typeface="宋体" pitchFamily="2" charset="-122"/>
                <a:sym typeface="+mn-ea"/>
              </a:rPr>
              <a:t>部分试剂和条件省略</a:t>
            </a:r>
            <a:r>
              <a:rPr lang="en-US" altLang="zh-CN" sz="2000">
                <a:uFillTx/>
                <a:latin typeface="Times New Roman" panose="02020603050405020304" charset="0"/>
                <a:ea typeface="宋体" pitchFamily="2" charset="-122"/>
                <a:sym typeface="+mn-ea"/>
              </a:rPr>
              <a:t>)</a:t>
            </a:r>
            <a:r>
              <a:rPr lang="zh-CN" altLang="en-US" sz="2000">
                <a:uFillTx/>
                <a:latin typeface="Times New Roman" panose="02020603050405020304" charset="0"/>
                <a:ea typeface="宋体" pitchFamily="2" charset="-122"/>
                <a:sym typeface="+mn-ea"/>
              </a:rPr>
              <a:t>。</a:t>
            </a:r>
            <a:endParaRPr lang="zh-CN" altLang="en-US" sz="2000">
              <a:solidFill>
                <a:schemeClr val="tx1"/>
              </a:solidFill>
              <a:uFillTx/>
              <a:latin typeface="Times New Roman" panose="02020603050405020304" charset="0"/>
              <a:ea typeface="宋体-简" panose="02010800040101010101" charset="-122"/>
              <a:sym typeface="+mn-ea"/>
            </a:endParaRPr>
          </a:p>
        </p:txBody>
      </p:sp>
      <p:sp>
        <p:nvSpPr>
          <p:cNvPr id="5" name="文本框 4"/>
          <p:cNvSpPr txBox="1"/>
          <p:nvPr/>
        </p:nvSpPr>
        <p:spPr>
          <a:xfrm>
            <a:off x="8122285" y="4015740"/>
            <a:ext cx="3373755" cy="598805"/>
          </a:xfrm>
          <a:prstGeom prst="rect">
            <a:avLst/>
          </a:prstGeom>
        </p:spPr>
        <p:txBody>
          <a:bodyPr wrap="square">
            <a:spAutoFit/>
          </a:bodyPr>
          <a:lstStyle/>
          <a:p>
            <a:pPr indent="0" algn="l" defTabSz="266700" fontAlgn="ctr">
              <a:lnSpc>
                <a:spcPct val="150000"/>
              </a:lnSpc>
              <a:spcBef>
                <a:spcPct val="0"/>
              </a:spcBef>
              <a:spcAft>
                <a:spcPct val="0"/>
              </a:spcAft>
            </a:pPr>
            <a:r>
              <a:rPr lang="en-US" altLang="zh-CN" sz="2200">
                <a:latin typeface="Times New Roman" panose="02020603050405020304"/>
                <a:ea typeface="宋体" pitchFamily="2" charset="-122"/>
                <a:sym typeface="+mn-ea"/>
              </a:rPr>
              <a:t>D</a:t>
            </a:r>
            <a:r>
              <a:rPr lang="zh-CN" altLang="en-US" sz="2200">
                <a:latin typeface="宋体" pitchFamily="2" charset="-122"/>
                <a:ea typeface="宋体" pitchFamily="2" charset="-122"/>
                <a:sym typeface="+mn-ea"/>
              </a:rPr>
              <a:t>的结构简式为</a:t>
            </a:r>
            <a:r>
              <a:rPr lang="en-US" altLang="zh-CN" sz="2200" u="sng">
                <a:latin typeface="Times New Roman" panose="02020603050405020304"/>
                <a:ea typeface="宋体" pitchFamily="2" charset="-122"/>
                <a:sym typeface="+mn-ea"/>
              </a:rPr>
              <a:t>                </a:t>
            </a:r>
            <a:r>
              <a:rPr lang="zh-CN" altLang="en-US" sz="2200">
                <a:latin typeface="宋体" pitchFamily="2" charset="-122"/>
                <a:ea typeface="宋体" pitchFamily="2" charset="-122"/>
                <a:sym typeface="+mn-ea"/>
              </a:rPr>
              <a:t>。</a:t>
            </a:r>
            <a:endParaRPr lang="zh-CN" altLang="en-US" sz="2200">
              <a:latin typeface="宋体" pitchFamily="2" charset="-122"/>
              <a:ea typeface="宋体" pitchFamily="2" charset="-122"/>
            </a:endParaRPr>
          </a:p>
        </p:txBody>
      </p:sp>
      <p:pic>
        <p:nvPicPr>
          <p:cNvPr id="100003" name="图片 100003" descr="@@@0c2f4e71-edd1-4794-b709-5774305334eb"/>
          <p:cNvPicPr>
            <a:picLocks noChangeAspect="1"/>
          </p:cNvPicPr>
          <p:nvPr/>
        </p:nvPicPr>
        <p:blipFill>
          <a:blip r:embed="rId1"/>
          <a:stretch>
            <a:fillRect/>
          </a:stretch>
        </p:blipFill>
        <p:spPr>
          <a:xfrm>
            <a:off x="819785" y="2425065"/>
            <a:ext cx="6883400" cy="4147185"/>
          </a:xfrm>
          <a:prstGeom prst="rect">
            <a:avLst/>
          </a:prstGeom>
        </p:spPr>
      </p:pic>
    </p:spTree>
    <p:custDataLst>
      <p:tags r:id="rId2"/>
    </p:custData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3.7</a:t>
            </a:r>
            <a:r>
              <a:rPr lang="zh-CN" altLang="en-US">
                <a:sym typeface="+mn-ea"/>
              </a:rPr>
              <a:t>答题策略</a:t>
            </a:r>
            <a:r>
              <a:rPr lang="en-US" altLang="zh-CN">
                <a:sym typeface="+mn-ea"/>
              </a:rPr>
              <a:t>——</a:t>
            </a:r>
            <a:r>
              <a:rPr lang="zh-CN" altLang="en-US">
                <a:sym typeface="+mn-ea"/>
              </a:rPr>
              <a:t>有机综合之结构推断</a:t>
            </a:r>
            <a:endParaRPr lang="zh-CN" altLang="en-US">
              <a:sym typeface="+mn-ea"/>
            </a:endParaRPr>
          </a:p>
        </p:txBody>
      </p:sp>
      <p:sp>
        <p:nvSpPr>
          <p:cNvPr id="3" name="内容占位符 2"/>
          <p:cNvSpPr>
            <a:spLocks noGrp="1"/>
          </p:cNvSpPr>
          <p:nvPr>
            <p:ph idx="1"/>
          </p:nvPr>
        </p:nvSpPr>
        <p:spPr>
          <a:xfrm>
            <a:off x="695960" y="1186815"/>
            <a:ext cx="10800080" cy="1056640"/>
          </a:xfrm>
        </p:spPr>
        <p:txBody>
          <a:bodyPr>
            <a:noAutofit/>
          </a:bodyPr>
          <a:lstStyle/>
          <a:p>
            <a:pPr indent="0" algn="l" defTabSz="266700" fontAlgn="ctr">
              <a:lnSpc>
                <a:spcPct val="150000"/>
              </a:lnSpc>
              <a:spcBef>
                <a:spcPct val="0"/>
              </a:spcBef>
              <a:spcAft>
                <a:spcPct val="0"/>
              </a:spcAft>
            </a:pPr>
            <a:r>
              <a:rPr lang="zh-CN" altLang="en-US" sz="2000">
                <a:solidFill>
                  <a:schemeClr val="tx1"/>
                </a:solidFill>
                <a:uFillTx/>
                <a:latin typeface="Times New Roman" panose="02020603050405020304" charset="0"/>
                <a:ea typeface="宋体-简" panose="02010800040101010101" charset="-122"/>
              </a:rPr>
              <a:t>示例</a:t>
            </a:r>
            <a:r>
              <a:rPr lang="en-US" altLang="zh-CN" sz="2000">
                <a:solidFill>
                  <a:schemeClr val="tx1"/>
                </a:solidFill>
                <a:uFillTx/>
                <a:latin typeface="Times New Roman" panose="02020603050405020304" charset="0"/>
                <a:ea typeface="宋体-简" panose="02010800040101010101" charset="-122"/>
              </a:rPr>
              <a:t>:</a:t>
            </a:r>
            <a:r>
              <a:rPr lang="en-US" altLang="zh-CN" sz="2000">
                <a:uFillTx/>
                <a:latin typeface="Times New Roman" panose="02020603050405020304" charset="0"/>
                <a:ea typeface="宋体" pitchFamily="2" charset="-122"/>
                <a:sym typeface="+mn-ea"/>
              </a:rPr>
              <a:t>(2024</a:t>
            </a:r>
            <a:r>
              <a:rPr lang="zh-CN" altLang="en-US" sz="2000">
                <a:uFillTx/>
                <a:latin typeface="Times New Roman" panose="02020603050405020304" charset="0"/>
                <a:ea typeface="宋体" pitchFamily="2" charset="-122"/>
                <a:sym typeface="+mn-ea"/>
              </a:rPr>
              <a:t>河北卷</a:t>
            </a:r>
            <a:r>
              <a:rPr lang="en-US" altLang="zh-CN" sz="2000">
                <a:uFillTx/>
                <a:latin typeface="Times New Roman" panose="02020603050405020304" charset="0"/>
                <a:ea typeface="宋体" pitchFamily="2" charset="-122"/>
                <a:sym typeface="+mn-ea"/>
              </a:rPr>
              <a:t>)</a:t>
            </a:r>
            <a:r>
              <a:rPr lang="zh-CN" altLang="en-US" sz="2000">
                <a:uFillTx/>
                <a:latin typeface="Times New Roman" panose="02020603050405020304" charset="0"/>
                <a:ea typeface="宋体" pitchFamily="2" charset="-122"/>
                <a:sym typeface="+mn-ea"/>
              </a:rPr>
              <a:t>甲磺司特</a:t>
            </a:r>
            <a:r>
              <a:rPr lang="en-US" altLang="zh-CN" sz="2000">
                <a:uFillTx/>
                <a:latin typeface="Times New Roman" panose="02020603050405020304" charset="0"/>
                <a:ea typeface="宋体" pitchFamily="2" charset="-122"/>
                <a:sym typeface="+mn-ea"/>
              </a:rPr>
              <a:t>(M)</a:t>
            </a:r>
            <a:r>
              <a:rPr lang="zh-CN" altLang="en-US" sz="2000">
                <a:uFillTx/>
                <a:latin typeface="Times New Roman" panose="02020603050405020304" charset="0"/>
                <a:ea typeface="宋体" pitchFamily="2" charset="-122"/>
                <a:sym typeface="+mn-ea"/>
              </a:rPr>
              <a:t>是一种在临床上治疗支气管哮喘、特应性皮炎和过敏性鼻炎等疾病的药物。</a:t>
            </a:r>
            <a:r>
              <a:rPr lang="en-US" altLang="zh-CN" sz="2000">
                <a:uFillTx/>
                <a:latin typeface="Times New Roman" panose="02020603050405020304" charset="0"/>
                <a:ea typeface="宋体" pitchFamily="2" charset="-122"/>
                <a:sym typeface="+mn-ea"/>
              </a:rPr>
              <a:t>M</a:t>
            </a:r>
            <a:r>
              <a:rPr lang="zh-CN" altLang="en-US" sz="2000">
                <a:uFillTx/>
                <a:latin typeface="Times New Roman" panose="02020603050405020304" charset="0"/>
                <a:ea typeface="宋体" pitchFamily="2" charset="-122"/>
                <a:sym typeface="+mn-ea"/>
              </a:rPr>
              <a:t>的一种合成路线如下</a:t>
            </a:r>
            <a:r>
              <a:rPr lang="en-US" altLang="zh-CN" sz="2000">
                <a:uFillTx/>
                <a:latin typeface="Times New Roman" panose="02020603050405020304" charset="0"/>
                <a:ea typeface="宋体" pitchFamily="2" charset="-122"/>
                <a:sym typeface="+mn-ea"/>
              </a:rPr>
              <a:t>(</a:t>
            </a:r>
            <a:r>
              <a:rPr lang="zh-CN" altLang="en-US" sz="2000">
                <a:uFillTx/>
                <a:latin typeface="Times New Roman" panose="02020603050405020304" charset="0"/>
                <a:ea typeface="宋体" pitchFamily="2" charset="-122"/>
                <a:sym typeface="+mn-ea"/>
              </a:rPr>
              <a:t>部分试剂和条件省略</a:t>
            </a:r>
            <a:r>
              <a:rPr lang="en-US" altLang="zh-CN" sz="2000">
                <a:uFillTx/>
                <a:latin typeface="Times New Roman" panose="02020603050405020304" charset="0"/>
                <a:ea typeface="宋体" pitchFamily="2" charset="-122"/>
                <a:sym typeface="+mn-ea"/>
              </a:rPr>
              <a:t>)</a:t>
            </a:r>
            <a:r>
              <a:rPr lang="zh-CN" altLang="en-US" sz="2000">
                <a:uFillTx/>
                <a:latin typeface="Times New Roman" panose="02020603050405020304" charset="0"/>
                <a:ea typeface="宋体" pitchFamily="2" charset="-122"/>
                <a:sym typeface="+mn-ea"/>
              </a:rPr>
              <a:t>。</a:t>
            </a:r>
            <a:endParaRPr lang="zh-CN" altLang="en-US" sz="2000">
              <a:solidFill>
                <a:schemeClr val="tx1"/>
              </a:solidFill>
              <a:uFillTx/>
              <a:latin typeface="Times New Roman" panose="02020603050405020304" charset="0"/>
              <a:ea typeface="宋体-简" panose="02010800040101010101" charset="-122"/>
              <a:sym typeface="+mn-ea"/>
            </a:endParaRPr>
          </a:p>
        </p:txBody>
      </p:sp>
      <p:sp>
        <p:nvSpPr>
          <p:cNvPr id="5" name="文本框 4"/>
          <p:cNvSpPr txBox="1"/>
          <p:nvPr/>
        </p:nvSpPr>
        <p:spPr>
          <a:xfrm>
            <a:off x="695960" y="2243455"/>
            <a:ext cx="5080000" cy="598805"/>
          </a:xfrm>
          <a:prstGeom prst="rect">
            <a:avLst/>
          </a:prstGeom>
        </p:spPr>
        <p:txBody>
          <a:bodyPr wrap="square">
            <a:spAutoFit/>
          </a:bodyPr>
          <a:lstStyle/>
          <a:p>
            <a:pPr indent="0" algn="l" defTabSz="266700" fontAlgn="ctr">
              <a:lnSpc>
                <a:spcPct val="150000"/>
              </a:lnSpc>
              <a:spcBef>
                <a:spcPct val="0"/>
              </a:spcBef>
              <a:spcAft>
                <a:spcPct val="0"/>
              </a:spcAft>
            </a:pPr>
            <a:r>
              <a:rPr lang="en-US" altLang="zh-CN" sz="2200">
                <a:latin typeface="Times New Roman" panose="02020603050405020304"/>
                <a:ea typeface="宋体" pitchFamily="2" charset="-122"/>
                <a:sym typeface="+mn-ea"/>
              </a:rPr>
              <a:t>D</a:t>
            </a:r>
            <a:r>
              <a:rPr lang="zh-CN" altLang="en-US" sz="2200">
                <a:latin typeface="宋体" pitchFamily="2" charset="-122"/>
                <a:ea typeface="宋体" pitchFamily="2" charset="-122"/>
                <a:sym typeface="+mn-ea"/>
              </a:rPr>
              <a:t>的结构简式为</a:t>
            </a:r>
            <a:r>
              <a:rPr lang="en-US" altLang="zh-CN" sz="2200" u="sng">
                <a:latin typeface="Times New Roman" panose="02020603050405020304"/>
                <a:ea typeface="宋体" pitchFamily="2" charset="-122"/>
                <a:sym typeface="+mn-ea"/>
              </a:rPr>
              <a:t>       </a:t>
            </a:r>
            <a:r>
              <a:rPr lang="zh-CN" altLang="en-US" sz="2200">
                <a:latin typeface="宋体" pitchFamily="2" charset="-122"/>
                <a:ea typeface="宋体" pitchFamily="2" charset="-122"/>
                <a:sym typeface="+mn-ea"/>
              </a:rPr>
              <a:t>。</a:t>
            </a:r>
            <a:endParaRPr lang="zh-CN" altLang="en-US" sz="2200">
              <a:latin typeface="宋体" pitchFamily="2" charset="-122"/>
              <a:ea typeface="宋体" pitchFamily="2" charset="-122"/>
            </a:endParaRPr>
          </a:p>
        </p:txBody>
      </p:sp>
      <p:pic>
        <p:nvPicPr>
          <p:cNvPr id="4" name="图片 100003" descr="@@@0c2f4e71-edd1-4794-b709-5774305334eb"/>
          <p:cNvPicPr>
            <a:picLocks noChangeAspect="1"/>
          </p:cNvPicPr>
          <p:nvPr/>
        </p:nvPicPr>
        <p:blipFill>
          <a:blip r:embed="rId1"/>
          <a:srcRect l="39473" t="-912" r="5704" b="80576"/>
          <a:stretch>
            <a:fillRect/>
          </a:stretch>
        </p:blipFill>
        <p:spPr>
          <a:xfrm>
            <a:off x="3348990" y="2992755"/>
            <a:ext cx="4497070" cy="1005205"/>
          </a:xfrm>
          <a:prstGeom prst="rect">
            <a:avLst/>
          </a:prstGeom>
        </p:spPr>
      </p:pic>
      <p:sp>
        <p:nvSpPr>
          <p:cNvPr id="8" name="文本框 7"/>
          <p:cNvSpPr txBox="1"/>
          <p:nvPr/>
        </p:nvSpPr>
        <p:spPr>
          <a:xfrm>
            <a:off x="695960" y="2992755"/>
            <a:ext cx="2183130" cy="511810"/>
          </a:xfrm>
          <a:prstGeom prst="rect">
            <a:avLst/>
          </a:prstGeom>
          <a:noFill/>
        </p:spPr>
        <p:txBody>
          <a:bodyPr wrap="square" rtlCol="0" anchor="ctr" anchorCtr="0">
            <a:noAutofit/>
          </a:bodyPr>
          <a:lstStyle/>
          <a:p>
            <a:pPr lvl="0" algn="l" defTabSz="266700" fontAlgn="ctr">
              <a:buClrTx/>
              <a:buSzTx/>
              <a:buFontTx/>
            </a:pPr>
            <a:r>
              <a:rPr lang="zh-CN" altLang="en-US" sz="2400" b="1">
                <a:solidFill>
                  <a:srgbClr val="7030A0"/>
                </a:solidFill>
                <a:latin typeface="Times New Roman" panose="02020603050405020304"/>
                <a:ea typeface="宋体" pitchFamily="2" charset="-122"/>
                <a:sym typeface="+mn-ea"/>
              </a:rPr>
              <a:t>匹配信息</a:t>
            </a:r>
            <a:r>
              <a:rPr lang="en-US" altLang="zh-CN" sz="2400" b="1">
                <a:solidFill>
                  <a:srgbClr val="7030A0"/>
                </a:solidFill>
                <a:latin typeface="Times New Roman" panose="02020603050405020304"/>
                <a:ea typeface="宋体" pitchFamily="2" charset="-122"/>
                <a:sym typeface="+mn-ea"/>
              </a:rPr>
              <a:t>：</a:t>
            </a:r>
            <a:endParaRPr lang="en-US" altLang="zh-CN" sz="2400" b="1">
              <a:solidFill>
                <a:srgbClr val="7030A0"/>
              </a:solidFill>
              <a:latin typeface="Times New Roman" panose="02020603050405020304"/>
              <a:ea typeface="宋体" pitchFamily="2" charset="-122"/>
              <a:sym typeface="+mn-ea"/>
            </a:endParaRPr>
          </a:p>
        </p:txBody>
      </p:sp>
      <p:grpSp>
        <p:nvGrpSpPr>
          <p:cNvPr id="14" name="组合 13"/>
          <p:cNvGrpSpPr/>
          <p:nvPr/>
        </p:nvGrpSpPr>
        <p:grpSpPr>
          <a:xfrm>
            <a:off x="3422015" y="4094480"/>
            <a:ext cx="7518400" cy="1287145"/>
            <a:chOff x="5389" y="6448"/>
            <a:chExt cx="11840" cy="2027"/>
          </a:xfrm>
        </p:grpSpPr>
        <p:sp>
          <p:nvSpPr>
            <p:cNvPr id="11" name="文本框 10"/>
            <p:cNvSpPr txBox="1"/>
            <p:nvPr/>
          </p:nvSpPr>
          <p:spPr>
            <a:xfrm>
              <a:off x="5389" y="6448"/>
              <a:ext cx="11840" cy="1583"/>
            </a:xfrm>
            <a:prstGeom prst="rect">
              <a:avLst/>
            </a:prstGeom>
            <a:noFill/>
          </p:spPr>
          <p:txBody>
            <a:bodyPr wrap="square" rtlCol="0" anchor="ctr" anchorCtr="0">
              <a:noAutofit/>
            </a:bodyPr>
            <a:lstStyle/>
            <a:p>
              <a:pPr lvl="0" algn="l" defTabSz="266700" fontAlgn="ctr">
                <a:lnSpc>
                  <a:spcPct val="150000"/>
                </a:lnSpc>
                <a:buClrTx/>
                <a:buSzTx/>
                <a:buFontTx/>
              </a:pPr>
              <a:r>
                <a:rPr lang="en-US" altLang="zh-CN" sz="2000">
                  <a:solidFill>
                    <a:schemeClr val="tx1"/>
                  </a:solidFill>
                  <a:uFillTx/>
                  <a:latin typeface="Times New Roman" panose="02020603050405020304" charset="0"/>
                  <a:ea typeface="宋体" pitchFamily="2" charset="-122"/>
                  <a:sym typeface="+mn-ea"/>
                </a:rPr>
                <a:t>C</a:t>
              </a:r>
              <a:r>
                <a:rPr lang="zh-CN" altLang="en-US" sz="2000">
                  <a:solidFill>
                    <a:schemeClr val="tx1"/>
                  </a:solidFill>
                  <a:uFillTx/>
                  <a:latin typeface="Times New Roman" panose="02020603050405020304" charset="0"/>
                  <a:ea typeface="宋体" pitchFamily="2" charset="-122"/>
                  <a:sym typeface="+mn-ea"/>
                </a:rPr>
                <a:t>中含有酯基在碱性条件下发生酯的水解反应，酸化后生成</a:t>
              </a:r>
              <a:r>
                <a:rPr lang="en-US" altLang="zh-CN" sz="2000">
                  <a:solidFill>
                    <a:schemeClr val="tx1"/>
                  </a:solidFill>
                  <a:uFillTx/>
                  <a:latin typeface="Times New Roman" panose="02020603050405020304" charset="0"/>
                  <a:ea typeface="宋体" pitchFamily="2" charset="-122"/>
                  <a:sym typeface="+mn-ea"/>
                </a:rPr>
                <a:t>D</a:t>
              </a:r>
              <a:r>
                <a:rPr lang="zh-CN" altLang="en-US" sz="2000">
                  <a:solidFill>
                    <a:schemeClr val="tx1"/>
                  </a:solidFill>
                  <a:uFillTx/>
                  <a:latin typeface="Times New Roman" panose="02020603050405020304" charset="0"/>
                  <a:ea typeface="宋体" pitchFamily="2" charset="-122"/>
                  <a:sym typeface="+mn-ea"/>
                </a:rPr>
                <a:t>，则</a:t>
              </a:r>
              <a:r>
                <a:rPr lang="en-US" altLang="zh-CN" sz="2000">
                  <a:solidFill>
                    <a:schemeClr val="tx1"/>
                  </a:solidFill>
                  <a:uFillTx/>
                  <a:latin typeface="Times New Roman" panose="02020603050405020304" charset="0"/>
                  <a:ea typeface="宋体" pitchFamily="2" charset="-122"/>
                  <a:sym typeface="+mn-ea"/>
                </a:rPr>
                <a:t>D</a:t>
              </a:r>
              <a:r>
                <a:rPr lang="zh-CN" altLang="en-US" sz="2000">
                  <a:solidFill>
                    <a:schemeClr val="tx1"/>
                  </a:solidFill>
                  <a:uFillTx/>
                  <a:latin typeface="Times New Roman" panose="02020603050405020304" charset="0"/>
                  <a:ea typeface="宋体" pitchFamily="2" charset="-122"/>
                  <a:sym typeface="+mn-ea"/>
                </a:rPr>
                <a:t>的结构简式为</a:t>
              </a:r>
              <a:endParaRPr lang="zh-CN" altLang="en-US" sz="2000">
                <a:solidFill>
                  <a:schemeClr val="tx1"/>
                </a:solidFill>
                <a:uFillTx/>
                <a:latin typeface="Times New Roman" panose="02020603050405020304" charset="0"/>
                <a:ea typeface="宋体" pitchFamily="2" charset="-122"/>
                <a:sym typeface="+mn-ea"/>
              </a:endParaRPr>
            </a:p>
          </p:txBody>
        </p:sp>
        <p:pic>
          <p:nvPicPr>
            <p:cNvPr id="13" name="图片 2" descr="@@@acb1c2b9-80d2-4ab6-a0b6-ce52ce4a74c6"/>
            <p:cNvPicPr>
              <a:picLocks noChangeAspect="1"/>
            </p:cNvPicPr>
            <p:nvPr/>
          </p:nvPicPr>
          <p:blipFill>
            <a:blip r:embed="rId2"/>
            <a:stretch>
              <a:fillRect/>
            </a:stretch>
          </p:blipFill>
          <p:spPr>
            <a:xfrm>
              <a:off x="8619" y="7457"/>
              <a:ext cx="2707" cy="1018"/>
            </a:xfrm>
            <a:prstGeom prst="rect">
              <a:avLst/>
            </a:prstGeom>
          </p:spPr>
        </p:pic>
      </p:grpSp>
      <p:sp>
        <p:nvSpPr>
          <p:cNvPr id="6" name="文本框 5"/>
          <p:cNvSpPr txBox="1"/>
          <p:nvPr/>
        </p:nvSpPr>
        <p:spPr>
          <a:xfrm>
            <a:off x="695960" y="4253865"/>
            <a:ext cx="2183130" cy="511810"/>
          </a:xfrm>
          <a:prstGeom prst="rect">
            <a:avLst/>
          </a:prstGeom>
          <a:noFill/>
        </p:spPr>
        <p:txBody>
          <a:bodyPr wrap="square" rtlCol="0" anchor="ctr" anchorCtr="0">
            <a:noAutofit/>
          </a:bodyPr>
          <a:lstStyle/>
          <a:p>
            <a:pPr lvl="0" algn="l" defTabSz="266700" fontAlgn="ctr">
              <a:buClrTx/>
              <a:buSzTx/>
              <a:buFontTx/>
            </a:pPr>
            <a:r>
              <a:rPr lang="zh-CN" altLang="en-US" sz="2400" b="1">
                <a:solidFill>
                  <a:srgbClr val="7030A0"/>
                </a:solidFill>
                <a:latin typeface="Times New Roman" panose="02020603050405020304"/>
                <a:ea typeface="宋体" pitchFamily="2" charset="-122"/>
                <a:sym typeface="+mn-ea"/>
              </a:rPr>
              <a:t>结构信息</a:t>
            </a:r>
            <a:r>
              <a:rPr lang="en-US" altLang="zh-CN" sz="2400" b="1">
                <a:solidFill>
                  <a:srgbClr val="7030A0"/>
                </a:solidFill>
                <a:latin typeface="Times New Roman" panose="02020603050405020304"/>
                <a:ea typeface="宋体" pitchFamily="2" charset="-122"/>
                <a:sym typeface="+mn-ea"/>
              </a:rPr>
              <a:t>：</a:t>
            </a:r>
            <a:endParaRPr lang="en-US" altLang="zh-CN" sz="2400" b="1">
              <a:solidFill>
                <a:srgbClr val="7030A0"/>
              </a:solidFill>
              <a:latin typeface="Times New Roman" panose="02020603050405020304"/>
              <a:ea typeface="宋体" pitchFamily="2"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0.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0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03.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4.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5.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6.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7.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108.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9.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41"/>
</p:tagLst>
</file>

<file path=ppt/tags/tag111.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2.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14.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5.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6.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7.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8.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9.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1.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2.xml><?xml version="1.0" encoding="utf-8"?>
<p:tagLst xmlns:p="http://schemas.openxmlformats.org/presentationml/2006/main">
  <p:tag name="KSO_WM_UNIT_TYPE" val="a"/>
  <p:tag name="KSO_WM_UNIT_INDEX" val="1"/>
  <p:tag name="KSO_WM_BEAUTIFY_FLAG" val="#wm#"/>
  <p:tag name="KSO_WM_TAG_VERSION" val="3.0"/>
  <p:tag name="KSO_WM_UNIT_PRESET_TEXT" val="编辑母版标题"/>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7"/>
</p:tagLst>
</file>

<file path=ppt/tags/tag123.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2"/>
</p:tagLst>
</file>

<file path=ppt/tags/tag124.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5.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6.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7.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8.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9.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TYPE" val="i"/>
  <p:tag name="KSO_WM_UNIT_INDEX" val="5"/>
  <p:tag name="KSO_WM_BEAUTIFY_FLAG" val="#wm#"/>
  <p:tag name="KSO_WM_TAG_VERSION" val="3.0"/>
  <p:tag name="KSO_WM_UNIT_ID" val="_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1.xml><?xml version="1.0" encoding="utf-8"?>
<p:tagLst xmlns:p="http://schemas.openxmlformats.org/presentationml/2006/main">
  <p:tag name="KSO_WM_UNIT_TYPE" val="i"/>
  <p:tag name="KSO_WM_UNIT_INDEX" val="6"/>
  <p:tag name="KSO_WM_BEAUTIFY_FLAG" val="#wm#"/>
  <p:tag name="KSO_WM_TAG_VERSION" val="3.0"/>
  <p:tag name="KSO_WM_UNIT_ID" val="_0*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2.xml><?xml version="1.0" encoding="utf-8"?>
<p:tagLst xmlns:p="http://schemas.openxmlformats.org/presentationml/2006/main">
  <p:tag name="KSO_WM_UNIT_TYPE" val="i"/>
  <p:tag name="KSO_WM_UNIT_INDEX" val="7"/>
  <p:tag name="KSO_WM_BEAUTIFY_FLAG" val="#wm#"/>
  <p:tag name="KSO_WM_TAG_VERSION" val="3.0"/>
  <p:tag name="KSO_WM_UNIT_ID" val="_0*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3.xml><?xml version="1.0" encoding="utf-8"?>
<p:tagLst xmlns:p="http://schemas.openxmlformats.org/presentationml/2006/main">
  <p:tag name="KSO_WM_UNIT_TYPE" val="i"/>
  <p:tag name="KSO_WM_UNIT_INDEX" val="8"/>
  <p:tag name="KSO_WM_BEAUTIFY_FLAG" val="#wm#"/>
  <p:tag name="KSO_WM_TAG_VERSION" val="3.0"/>
  <p:tag name="KSO_WM_UNIT_ID" val="_0*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4.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8617"/>
</p:tagLst>
</file>

<file path=ppt/tags/tag135.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TEMPLATE_CATEGORY" val="custom"/>
  <p:tag name="KSO_WM_TEMPLATE_INDEX" val="20238617"/>
</p:tagLst>
</file>

<file path=ppt/tags/tag136.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7.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8.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8617"/>
  <p:tag name="KSO_WM_TEMPLATE_CATEGORY" val="custom"/>
  <p:tag name="KSO_WM_TEMPLATE_MASTER_TYPE" val="0"/>
</p:tagLst>
</file>

<file path=ppt/tags/tag139.xml><?xml version="1.0" encoding="utf-8"?>
<p:tagLst xmlns:p="http://schemas.openxmlformats.org/presentationml/2006/main">
  <p:tag name="KSO_WM_UNIT_TYPE" val="a"/>
  <p:tag name="KSO_WM_UNIT_INDEX" val="1"/>
  <p:tag name="KSO_WM_BEAUTIFY_FLAG" val="#wm#"/>
  <p:tag name="KSO_WM_TAG_VERSION" val="3.0"/>
  <p:tag name="KSO_WM_UNIT_ID" val="custom20238617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17"/>
  <p:tag name="KSO_WM_TEMPLATE_CATEGORY" val="custom"/>
  <p:tag name="KSO_WM_UNIT_ISCONTENTSTITLE" val="0"/>
  <p:tag name="KSO_WM_UNIT_VALUE" val="10"/>
  <p:tag name="KSO_WM_UNIT_PRESET_TEXT" val="单击此处添加文档标题"/>
  <p:tag name="KSO_WM_UNIT_TEXT_TYPE"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0.xml><?xml version="1.0" encoding="utf-8"?>
<p:tagLst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9"/>
  <p:tag name="KSO_WM_BEAUTIFY_FLAG" val="#wm#"/>
  <p:tag name="KSO_WM_TEMPLATE_INDEX" val="20238617"/>
  <p:tag name="KSO_WM_TEMPLATE_CATEGORY" val="custom"/>
  <p:tag name="KSO_WM_SLIDE_INDEX" val="1"/>
  <p:tag name="KSO_WM_SLIDE_ID" val="custom20238617_1"/>
  <p:tag name="KSO_WM_TEMPLATE_MASTER_TYPE" val="0"/>
  <p:tag name="KSO_WM_SLIDE_LAYOUT" val="a_b_f"/>
  <p:tag name="KSO_WM_SLIDE_LAYOUT_CNT" val="1_1_1"/>
  <p:tag name="KSO_WM_SLIDE_THEME_ID" val="3402577"/>
  <p:tag name="KSO_WM_SLIDE_THEME_NAME" val="简约风通用箭头职场办公"/>
</p:tagLst>
</file>

<file path=ppt/tags/tag141.xml><?xml version="1.0" encoding="utf-8"?>
<p:tagLst xmlns:p="http://schemas.openxmlformats.org/presentationml/2006/main">
  <p:tag name="KSO_WM_UNIT_TYPE" val="a"/>
  <p:tag name="KSO_WM_UNIT_INDEX" val="1"/>
  <p:tag name="KSO_WM_BEAUTIFY_FLAG" val="#wm#"/>
  <p:tag name="KSO_WM_TAG_VERSION" val="3.0"/>
  <p:tag name="KSO_WM_UNIT_ID" val="custom20238617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17"/>
  <p:tag name="KSO_WM_TEMPLATE_CATEGORY" val="custom"/>
  <p:tag name="KSO_WM_UNIT_ISCONTENTSTITLE" val="0"/>
  <p:tag name="KSO_WM_UNIT_PRESET_TEXT" val="添加章节标题"/>
  <p:tag name="KSO_WM_UNIT_TEXT_TYPE" val="1"/>
</p:tagLst>
</file>

<file path=ppt/tags/tag142.xml><?xml version="1.0" encoding="utf-8"?>
<p:tagLst xmlns:p="http://schemas.openxmlformats.org/presentationml/2006/main">
  <p:tag name="KSO_WM_UNIT_TYPE" val="e"/>
  <p:tag name="KSO_WM_UNIT_INDEX" val="1"/>
  <p:tag name="KSO_WM_BEAUTIFY_FLAG" val="#wm#"/>
  <p:tag name="KSO_WM_TAG_VERSION" val="3.0"/>
  <p:tag name="KSO_WM_UNIT_ID" val="custom20238617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17"/>
  <p:tag name="KSO_WM_TEMPLATE_CATEGORY" val="custom"/>
  <p:tag name="KSO_WM_UNIT_VALUE" val="6"/>
  <p:tag name="KSO_WM_UNIT_PRESET_TEXT_INDEX" val="-1"/>
  <p:tag name="KSO_WM_UNIT_PRESET_TEXT_LEN" val="0"/>
</p:tagLst>
</file>

<file path=ppt/tags/tag143.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617"/>
  <p:tag name="KSO_WM_TEMPLATE_CATEGORY" val="custom"/>
  <p:tag name="KSO_WM_SLIDE_INDEX" val="7"/>
  <p:tag name="KSO_WM_SLIDE_ID" val="custom20238617_7"/>
  <p:tag name="KSO_WM_TEMPLATE_MASTER_TYPE" val="0"/>
  <p:tag name="KSO_WM_SLIDE_LAYOUT" val="a_e"/>
  <p:tag name="KSO_WM_SLIDE_LAYOUT_CNT" val="1_1"/>
</p:tagLst>
</file>

<file path=ppt/tags/tag144.xml><?xml version="1.0" encoding="utf-8"?>
<p:tagLst xmlns:p="http://schemas.openxmlformats.org/presentationml/2006/main">
  <p:tag name="KSO_WM_BEAUTIFY_FLAG" val="#wm#"/>
  <p:tag name="KSO_WM_TEMPLATE_CATEGORY" val="custom"/>
  <p:tag name="KSO_WM_TEMPLATE_INDEX" val="20238617"/>
</p:tagLst>
</file>

<file path=ppt/tags/tag145.xml><?xml version="1.0" encoding="utf-8"?>
<p:tagLst xmlns:p="http://schemas.openxmlformats.org/presentationml/2006/main">
  <p:tag name="KSO_WM_BEAUTIFY_FLAG" val="#wm#"/>
  <p:tag name="KSO_WM_TEMPLATE_CATEGORY" val="custom"/>
  <p:tag name="KSO_WM_TEMPLATE_INDEX" val="20238617"/>
  <p:tag name="RESOURCE_RECORD_KEY" val="{&quot;29&quot;:[50052948],&quot;65&quot;:[20238617]}"/>
</p:tagLst>
</file>

<file path=ppt/tags/tag146.xml><?xml version="1.0" encoding="utf-8"?>
<p:tagLst xmlns:p="http://schemas.openxmlformats.org/presentationml/2006/main">
  <p:tag name="KSO_WM_BEAUTIFY_FLAG" val="#wm#"/>
  <p:tag name="KSO_WM_TEMPLATE_CATEGORY" val="custom"/>
  <p:tag name="KSO_WM_TEMPLATE_INDEX" val="20238617"/>
</p:tagLst>
</file>

<file path=ppt/tags/tag147.xml><?xml version="1.0" encoding="utf-8"?>
<p:tagLst xmlns:p="http://schemas.openxmlformats.org/presentationml/2006/main">
  <p:tag name="KSO_WM_BEAUTIFY_FLAG" val="#wm#"/>
  <p:tag name="KSO_WM_TEMPLATE_CATEGORY" val="custom"/>
  <p:tag name="KSO_WM_TEMPLATE_INDEX" val="20238617"/>
</p:tagLst>
</file>

<file path=ppt/tags/tag148.xml><?xml version="1.0" encoding="utf-8"?>
<p:tagLst xmlns:p="http://schemas.openxmlformats.org/presentationml/2006/main">
  <p:tag name="KSO_WM_BEAUTIFY_FLAG" val="#wm#"/>
  <p:tag name="KSO_WM_TEMPLATE_CATEGORY" val="custom"/>
  <p:tag name="KSO_WM_TEMPLATE_INDEX" val="20238617"/>
</p:tagLst>
</file>

<file path=ppt/tags/tag149.xml><?xml version="1.0" encoding="utf-8"?>
<p:tagLst xmlns:p="http://schemas.openxmlformats.org/presentationml/2006/main">
  <p:tag name="KSO_WM_BEAUTIFY_FLAG" val="#wm#"/>
  <p:tag name="KSO_WM_TEMPLATE_CATEGORY" val="custom"/>
  <p:tag name="KSO_WM_TEMPLATE_INDEX" val="20238617"/>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238617"/>
</p:tagLst>
</file>

<file path=ppt/tags/tag151.xml><?xml version="1.0" encoding="utf-8"?>
<p:tagLst xmlns:p="http://schemas.openxmlformats.org/presentationml/2006/main">
  <p:tag name="KSO_WM_BEAUTIFY_FLAG" val="#wm#"/>
  <p:tag name="KSO_WM_TEMPLATE_CATEGORY" val="custom"/>
  <p:tag name="KSO_WM_TEMPLATE_INDEX" val="20238617"/>
</p:tagLst>
</file>

<file path=ppt/tags/tag152.xml><?xml version="1.0" encoding="utf-8"?>
<p:tagLst xmlns:p="http://schemas.openxmlformats.org/presentationml/2006/main">
  <p:tag name="KSO_WM_BEAUTIFY_FLAG" val="#wm#"/>
  <p:tag name="KSO_WM_TEMPLATE_CATEGORY" val="custom"/>
  <p:tag name="KSO_WM_TEMPLATE_INDEX" val="20238617"/>
</p:tagLst>
</file>

<file path=ppt/tags/tag153.xml><?xml version="1.0" encoding="utf-8"?>
<p:tagLst xmlns:p="http://schemas.openxmlformats.org/presentationml/2006/main">
  <p:tag name="KSO_WM_BEAUTIFY_FLAG" val="#wm#"/>
  <p:tag name="KSO_WM_TEMPLATE_CATEGORY" val="custom"/>
  <p:tag name="KSO_WM_TEMPLATE_INDEX" val="20238617"/>
</p:tagLst>
</file>

<file path=ppt/tags/tag154.xml><?xml version="1.0" encoding="utf-8"?>
<p:tagLst xmlns:p="http://schemas.openxmlformats.org/presentationml/2006/main">
  <p:tag name="KSO_WM_BEAUTIFY_FLAG" val="#wm#"/>
  <p:tag name="KSO_WM_TEMPLATE_CATEGORY" val="custom"/>
  <p:tag name="KSO_WM_TEMPLATE_INDEX" val="20238617"/>
</p:tagLst>
</file>

<file path=ppt/tags/tag155.xml><?xml version="1.0" encoding="utf-8"?>
<p:tagLst xmlns:p="http://schemas.openxmlformats.org/presentationml/2006/main">
  <p:tag name="KSO_WM_BEAUTIFY_FLAG" val="#wm#"/>
  <p:tag name="KSO_WM_TEMPLATE_CATEGORY" val="custom"/>
  <p:tag name="KSO_WM_TEMPLATE_INDEX" val="20238617"/>
</p:tagLst>
</file>

<file path=ppt/tags/tag156.xml><?xml version="1.0" encoding="utf-8"?>
<p:tagLst xmlns:p="http://schemas.openxmlformats.org/presentationml/2006/main">
  <p:tag name="KSO_WM_BEAUTIFY_FLAG" val="#wm#"/>
  <p:tag name="KSO_WM_TEMPLATE_CATEGORY" val="custom"/>
  <p:tag name="KSO_WM_TEMPLATE_INDEX" val="20238617"/>
</p:tagLst>
</file>

<file path=ppt/tags/tag157.xml><?xml version="1.0" encoding="utf-8"?>
<p:tagLst xmlns:p="http://schemas.openxmlformats.org/presentationml/2006/main">
  <p:tag name="KSO_WM_BEAUTIFY_FLAG" val="#wm#"/>
  <p:tag name="KSO_WM_TEMPLATE_CATEGORY" val="custom"/>
  <p:tag name="KSO_WM_TEMPLATE_INDEX" val="20238617"/>
</p:tagLst>
</file>

<file path=ppt/tags/tag158.xml><?xml version="1.0" encoding="utf-8"?>
<p:tagLst xmlns:p="http://schemas.openxmlformats.org/presentationml/2006/main">
  <p:tag name="KSO_WM_BEAUTIFY_FLAG" val="#wm#"/>
  <p:tag name="KSO_WM_TEMPLATE_CATEGORY" val="custom"/>
  <p:tag name="KSO_WM_TEMPLATE_INDEX" val="20238617"/>
</p:tagLst>
</file>

<file path=ppt/tags/tag159.xml><?xml version="1.0" encoding="utf-8"?>
<p:tagLst xmlns:p="http://schemas.openxmlformats.org/presentationml/2006/main">
  <p:tag name="KSO_WM_BEAUTIFY_FLAG" val="#wm#"/>
  <p:tag name="KSO_WM_TEMPLATE_CATEGORY" val="custom"/>
  <p:tag name="KSO_WM_TEMPLATE_INDEX" val="20238617"/>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AS_UNIQUEID" val="831"/>
</p:tagLst>
</file>

<file path=ppt/tags/tag161.xml><?xml version="1.0" encoding="utf-8"?>
<p:tagLst xmlns:p="http://schemas.openxmlformats.org/presentationml/2006/main">
  <p:tag name="AS_UNIQUEID" val="832"/>
</p:tagLst>
</file>

<file path=ppt/tags/tag162.xml><?xml version="1.0" encoding="utf-8"?>
<p:tagLst xmlns:p="http://schemas.openxmlformats.org/presentationml/2006/main">
  <p:tag name="AS_UNIQUEID" val="833"/>
</p:tagLst>
</file>

<file path=ppt/tags/tag163.xml><?xml version="1.0" encoding="utf-8"?>
<p:tagLst xmlns:p="http://schemas.openxmlformats.org/presentationml/2006/main">
  <p:tag name="AS_UNIQUEID" val="838"/>
  <p:tag name="KSO_WM_DIAGRAM_VIRTUALLY_FRAME" val="{&quot;height&quot;:404.8135433070866,&quot;left&quot;:262.71346456692913,&quot;top&quot;:115.8267716535433,&quot;width&quot;:129.76433070866142}"/>
</p:tagLst>
</file>

<file path=ppt/tags/tag164.xml><?xml version="1.0" encoding="utf-8"?>
<p:tagLst xmlns:p="http://schemas.openxmlformats.org/presentationml/2006/main">
  <p:tag name="AS_UNIQUEID" val="839"/>
  <p:tag name="KSO_WM_DIAGRAM_VIRTUALLY_FRAME" val="{&quot;height&quot;:404.8135433070866,&quot;left&quot;:262.71346456692913,&quot;top&quot;:115.8267716535433,&quot;width&quot;:129.76433070866142}"/>
</p:tagLst>
</file>

<file path=ppt/tags/tag165.xml><?xml version="1.0" encoding="utf-8"?>
<p:tagLst xmlns:p="http://schemas.openxmlformats.org/presentationml/2006/main">
  <p:tag name="AS_UNIQUEID" val="840"/>
  <p:tag name="KSO_WM_DIAGRAM_VIRTUALLY_FRAME" val="{&quot;height&quot;:404.8135433070866,&quot;left&quot;:262.71346456692913,&quot;top&quot;:115.8267716535433,&quot;width&quot;:129.76433070866142}"/>
</p:tagLst>
</file>

<file path=ppt/tags/tag166.xml><?xml version="1.0" encoding="utf-8"?>
<p:tagLst xmlns:p="http://schemas.openxmlformats.org/presentationml/2006/main">
  <p:tag name="AS_UNIQUEID" val="841"/>
  <p:tag name="KSO_WM_DIAGRAM_VIRTUALLY_FRAME" val="{&quot;height&quot;:404.8135433070866,&quot;left&quot;:262.71346456692913,&quot;top&quot;:115.8267716535433,&quot;width&quot;:129.76433070866142}"/>
</p:tagLst>
</file>

<file path=ppt/tags/tag167.xml><?xml version="1.0" encoding="utf-8"?>
<p:tagLst xmlns:p="http://schemas.openxmlformats.org/presentationml/2006/main">
  <p:tag name="AS_UNIQUEID" val="842"/>
</p:tagLst>
</file>

<file path=ppt/tags/tag168.xml><?xml version="1.0" encoding="utf-8"?>
<p:tagLst xmlns:p="http://schemas.openxmlformats.org/presentationml/2006/main">
  <p:tag name="AS_UNIQUEID" val="844"/>
</p:tagLst>
</file>

<file path=ppt/tags/tag169.xml><?xml version="1.0" encoding="utf-8"?>
<p:tagLst xmlns:p="http://schemas.openxmlformats.org/presentationml/2006/main">
  <p:tag name="AS_UNIQUEID" val="99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AS_UNIQUEID" val="3479"/>
</p:tagLst>
</file>

<file path=ppt/tags/tag171.xml><?xml version="1.0" encoding="utf-8"?>
<p:tagLst xmlns:p="http://schemas.openxmlformats.org/presentationml/2006/main">
  <p:tag name="AS_UNIQUEID" val="3480"/>
</p:tagLst>
</file>

<file path=ppt/tags/tag172.xml><?xml version="1.0" encoding="utf-8"?>
<p:tagLst xmlns:p="http://schemas.openxmlformats.org/presentationml/2006/main">
  <p:tag name="AS_UNIQUEID" val="3475"/>
</p:tagLst>
</file>

<file path=ppt/tags/tag173.xml><?xml version="1.0" encoding="utf-8"?>
<p:tagLst xmlns:p="http://schemas.openxmlformats.org/presentationml/2006/main">
  <p:tag name="AS_UNIQUEID" val="3476"/>
</p:tagLst>
</file>

<file path=ppt/tags/tag174.xml><?xml version="1.0" encoding="utf-8"?>
<p:tagLst xmlns:p="http://schemas.openxmlformats.org/presentationml/2006/main">
  <p:tag name="AS_UNIQUEID" val="3477"/>
</p:tagLst>
</file>

<file path=ppt/tags/tag175.xml><?xml version="1.0" encoding="utf-8"?>
<p:tagLst xmlns:p="http://schemas.openxmlformats.org/presentationml/2006/main">
  <p:tag name="AS_UNIQUEID" val="456"/>
</p:tagLst>
</file>

<file path=ppt/tags/tag176.xml><?xml version="1.0" encoding="utf-8"?>
<p:tagLst xmlns:p="http://schemas.openxmlformats.org/presentationml/2006/main">
  <p:tag name="AS_UNIQUEID" val="3479"/>
</p:tagLst>
</file>

<file path=ppt/tags/tag177.xml><?xml version="1.0" encoding="utf-8"?>
<p:tagLst xmlns:p="http://schemas.openxmlformats.org/presentationml/2006/main">
  <p:tag name="AS_UNIQUEID" val="3528"/>
</p:tagLst>
</file>

<file path=ppt/tags/tag178.xml><?xml version="1.0" encoding="utf-8"?>
<p:tagLst xmlns:p="http://schemas.openxmlformats.org/presentationml/2006/main">
  <p:tag name="AS_UNIQUEID" val="3529"/>
</p:tagLst>
</file>

<file path=ppt/tags/tag179.xml><?xml version="1.0" encoding="utf-8"?>
<p:tagLst xmlns:p="http://schemas.openxmlformats.org/presentationml/2006/main">
  <p:tag name="AS_UNIQUEID" val="3530"/>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AS_UNIQUEID" val="3531"/>
</p:tagLst>
</file>

<file path=ppt/tags/tag181.xml><?xml version="1.0" encoding="utf-8"?>
<p:tagLst xmlns:p="http://schemas.openxmlformats.org/presentationml/2006/main">
  <p:tag name="AS_UNIQUEID" val="3532"/>
</p:tagLst>
</file>

<file path=ppt/tags/tag182.xml><?xml version="1.0" encoding="utf-8"?>
<p:tagLst xmlns:p="http://schemas.openxmlformats.org/presentationml/2006/main">
  <p:tag name="AS_UNIQUEID" val="3533"/>
</p:tagLst>
</file>

<file path=ppt/tags/tag183.xml><?xml version="1.0" encoding="utf-8"?>
<p:tagLst xmlns:p="http://schemas.openxmlformats.org/presentationml/2006/main">
  <p:tag name="AS_UNIQUEID" val="3520"/>
</p:tagLst>
</file>

<file path=ppt/tags/tag184.xml><?xml version="1.0" encoding="utf-8"?>
<p:tagLst xmlns:p="http://schemas.openxmlformats.org/presentationml/2006/main">
  <p:tag name="KSO_WM_BEAUTIFY_FLAG" val="#wm#"/>
  <p:tag name="KSO_WM_TEMPLATE_CATEGORY" val="custom"/>
  <p:tag name="KSO_WM_TEMPLATE_INDEX" val="20205176"/>
</p:tagLst>
</file>

<file path=ppt/tags/tag185.xml><?xml version="1.0" encoding="utf-8"?>
<p:tagLst xmlns:p="http://schemas.openxmlformats.org/presentationml/2006/main">
  <p:tag name="AS_UNIQUEID" val="472"/>
  <p:tag name="KSO_WM_UNIT_PLACING_PICTURE_USER_VIEWPORT" val="{&quot;height&quot;:3954,&quot;width&quot;:4035}"/>
</p:tagLst>
</file>

<file path=ppt/tags/tag186.xml><?xml version="1.0" encoding="utf-8"?>
<p:tagLst xmlns:p="http://schemas.openxmlformats.org/presentationml/2006/main">
  <p:tag name="AS_UNIQUEID" val="473"/>
</p:tagLst>
</file>

<file path=ppt/tags/tag187.xml><?xml version="1.0" encoding="utf-8"?>
<p:tagLst xmlns:p="http://schemas.openxmlformats.org/presentationml/2006/main">
  <p:tag name="AS_UNIQUEID" val="474"/>
</p:tagLst>
</file>

<file path=ppt/tags/tag188.xml><?xml version="1.0" encoding="utf-8"?>
<p:tagLst xmlns:p="http://schemas.openxmlformats.org/presentationml/2006/main">
  <p:tag name="AS_UNIQUEID" val="475"/>
</p:tagLst>
</file>

<file path=ppt/tags/tag189.xml><?xml version="1.0" encoding="utf-8"?>
<p:tagLst xmlns:p="http://schemas.openxmlformats.org/presentationml/2006/main">
  <p:tag name="AS_UNIQUEID" val="3509"/>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0.xml><?xml version="1.0" encoding="utf-8"?>
<p:tagLst xmlns:p="http://schemas.openxmlformats.org/presentationml/2006/main">
  <p:tag name="KSO_WM_BEAUTIFY_FLAG" val="#wm#"/>
  <p:tag name="KSO_WM_TEMPLATE_CATEGORY" val="custom"/>
  <p:tag name="KSO_WM_TEMPLATE_INDEX" val="20238617"/>
</p:tagLst>
</file>

<file path=ppt/tags/tag191.xml><?xml version="1.0" encoding="utf-8"?>
<p:tagLst xmlns:p="http://schemas.openxmlformats.org/presentationml/2006/main">
  <p:tag name="KSO_WM_BEAUTIFY_FLAG" val="#wm#"/>
  <p:tag name="KSO_WM_TEMPLATE_CATEGORY" val="custom"/>
  <p:tag name="KSO_WM_TEMPLATE_INDEX" val="20238617"/>
</p:tagLst>
</file>

<file path=ppt/tags/tag192.xml><?xml version="1.0" encoding="utf-8"?>
<p:tagLst xmlns:p="http://schemas.openxmlformats.org/presentationml/2006/main">
  <p:tag name="KSO_WM_BEAUTIFY_FLAG" val="#wm#"/>
  <p:tag name="KSO_WM_TEMPLATE_CATEGORY" val="custom"/>
  <p:tag name="KSO_WM_TEMPLATE_INDEX" val="20238617"/>
</p:tagLst>
</file>

<file path=ppt/tags/tag193.xml><?xml version="1.0" encoding="utf-8"?>
<p:tagLst xmlns:p="http://schemas.openxmlformats.org/presentationml/2006/main">
  <p:tag name="KSO_WM_BEAUTIFY_FLAG" val="#wm#"/>
  <p:tag name="KSO_WM_TEMPLATE_CATEGORY" val="custom"/>
  <p:tag name="KSO_WM_TEMPLATE_INDEX" val="20238617"/>
</p:tagLst>
</file>

<file path=ppt/tags/tag194.xml><?xml version="1.0" encoding="utf-8"?>
<p:tagLst xmlns:p="http://schemas.openxmlformats.org/presentationml/2006/main">
  <p:tag name="KSO_WM_BEAUTIFY_FLAG" val="#wm#"/>
  <p:tag name="KSO_WM_TEMPLATE_CATEGORY" val="custom"/>
  <p:tag name="KSO_WM_TEMPLATE_INDEX" val="20238617"/>
</p:tagLst>
</file>

<file path=ppt/tags/tag195.xml><?xml version="1.0" encoding="utf-8"?>
<p:tagLst xmlns:p="http://schemas.openxmlformats.org/presentationml/2006/main">
  <p:tag name="TABLE_ENDDRAG_ORIGIN_RECT" val="824*156"/>
  <p:tag name="TABLE_ENDDRAG_RECT" val="61*257*824*156"/>
</p:tagLst>
</file>

<file path=ppt/tags/tag196.xml><?xml version="1.0" encoding="utf-8"?>
<p:tagLst xmlns:p="http://schemas.openxmlformats.org/presentationml/2006/main">
  <p:tag name="KSO_WM_BEAUTIFY_FLAG" val="#wm#"/>
  <p:tag name="KSO_WM_TEMPLATE_CATEGORY" val="custom"/>
  <p:tag name="KSO_WM_TEMPLATE_INDEX" val="20238617"/>
  <p:tag name="RESOURCE_RECORD_KEY" val="{&quot;29&quot;:[50000076],&quot;65&quot;:[20238617]}"/>
</p:tagLst>
</file>

<file path=ppt/tags/tag197.xml><?xml version="1.0" encoding="utf-8"?>
<p:tagLst xmlns:p="http://schemas.openxmlformats.org/presentationml/2006/main">
  <p:tag name="KSO_WM_BEAUTIFY_FLAG" val="#wm#"/>
  <p:tag name="KSO_WM_TEMPLATE_CATEGORY" val="custom"/>
  <p:tag name="KSO_WM_TEMPLATE_INDEX" val="20238617"/>
  <p:tag name="RESOURCE_RECORD_KEY" val="{&quot;29&quot;:[50000076],&quot;65&quot;:[20238617]}"/>
</p:tagLst>
</file>

<file path=ppt/tags/tag198.xml><?xml version="1.0" encoding="utf-8"?>
<p:tagLst xmlns:p="http://schemas.openxmlformats.org/presentationml/2006/main">
  <p:tag name="KSO_WM_BEAUTIFY_FLAG" val="#wm#"/>
  <p:tag name="KSO_WM_TEMPLATE_CATEGORY" val="custom"/>
  <p:tag name="KSO_WM_TEMPLATE_INDEX" val="20238617"/>
</p:tagLst>
</file>

<file path=ppt/tags/tag199.xml><?xml version="1.0" encoding="utf-8"?>
<p:tagLst xmlns:p="http://schemas.openxmlformats.org/presentationml/2006/main">
  <p:tag name="KSO_WM_BEAUTIFY_FLAG" val="#wm#"/>
  <p:tag name="KSO_WM_TEMPLATE_CATEGORY" val="custom"/>
  <p:tag name="KSO_WM_TEMPLATE_INDEX" val="20238617"/>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0.xml><?xml version="1.0" encoding="utf-8"?>
<p:tagLst xmlns:p="http://schemas.openxmlformats.org/presentationml/2006/main">
  <p:tag name="KSO_WM_BEAUTIFY_FLAG" val="#wm#"/>
  <p:tag name="KSO_WM_TEMPLATE_CATEGORY" val="custom"/>
  <p:tag name="KSO_WM_TEMPLATE_INDEX" val="20238617"/>
</p:tagLst>
</file>

<file path=ppt/tags/tag201.xml><?xml version="1.0" encoding="utf-8"?>
<p:tagLst xmlns:p="http://schemas.openxmlformats.org/presentationml/2006/main">
  <p:tag name="KSO_WM_BEAUTIFY_FLAG" val="#wm#"/>
  <p:tag name="KSO_WM_TEMPLATE_CATEGORY" val="custom"/>
  <p:tag name="KSO_WM_TEMPLATE_INDEX" val="20238617"/>
</p:tagLst>
</file>

<file path=ppt/tags/tag202.xml><?xml version="1.0" encoding="utf-8"?>
<p:tagLst xmlns:p="http://schemas.openxmlformats.org/presentationml/2006/main">
  <p:tag name="KSO_WM_UNIT_TYPE" val="a"/>
  <p:tag name="KSO_WM_UNIT_INDEX" val="1"/>
  <p:tag name="KSO_WM_BEAUTIFY_FLAG" val="#wm#"/>
  <p:tag name="KSO_WM_TAG_VERSION" val="3.0"/>
  <p:tag name="KSO_WM_UNIT_ID" val="custom20238617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17"/>
  <p:tag name="KSO_WM_TEMPLATE_CATEGORY" val="custom"/>
  <p:tag name="KSO_WM_UNIT_ISCONTENTSTITLE" val="0"/>
  <p:tag name="KSO_WM_UNIT_PRESET_TEXT" val="添加章节标题"/>
  <p:tag name="KSO_WM_UNIT_TEXT_TYPE" val="1"/>
</p:tagLst>
</file>

<file path=ppt/tags/tag203.xml><?xml version="1.0" encoding="utf-8"?>
<p:tagLst xmlns:p="http://schemas.openxmlformats.org/presentationml/2006/main">
  <p:tag name="KSO_WM_UNIT_TYPE" val="e"/>
  <p:tag name="KSO_WM_UNIT_INDEX" val="1"/>
  <p:tag name="KSO_WM_BEAUTIFY_FLAG" val="#wm#"/>
  <p:tag name="KSO_WM_TAG_VERSION" val="3.0"/>
  <p:tag name="KSO_WM_UNIT_ID" val="custom20238617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17"/>
  <p:tag name="KSO_WM_TEMPLATE_CATEGORY" val="custom"/>
  <p:tag name="KSO_WM_UNIT_VALUE" val="6"/>
  <p:tag name="KSO_WM_UNIT_PRESET_TEXT_INDEX" val="-1"/>
  <p:tag name="KSO_WM_UNIT_PRESET_TEXT_LEN" val="0"/>
</p:tagLst>
</file>

<file path=ppt/tags/tag204.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617"/>
  <p:tag name="KSO_WM_TEMPLATE_CATEGORY" val="custom"/>
  <p:tag name="KSO_WM_SLIDE_INDEX" val="7"/>
  <p:tag name="KSO_WM_SLIDE_ID" val="custom20238617_7"/>
  <p:tag name="KSO_WM_TEMPLATE_MASTER_TYPE" val="0"/>
  <p:tag name="KSO_WM_SLIDE_LAYOUT" val="a_e"/>
  <p:tag name="KSO_WM_SLIDE_LAYOUT_CNT" val="1_1"/>
</p:tagLst>
</file>

<file path=ppt/tags/tag205.xml><?xml version="1.0" encoding="utf-8"?>
<p:tagLst xmlns:p="http://schemas.openxmlformats.org/presentationml/2006/main">
  <p:tag name="TABLE_ENDDRAG_ORIGIN_RECT" val="270*30"/>
  <p:tag name="TABLE_ENDDRAG_RECT" val="41*114*270*30"/>
</p:tagLst>
</file>

<file path=ppt/tags/tag206.xml><?xml version="1.0" encoding="utf-8"?>
<p:tagLst xmlns:p="http://schemas.openxmlformats.org/presentationml/2006/main">
  <p:tag name="TABLE_ENDDRAG_ORIGIN_RECT" val="270*30"/>
  <p:tag name="TABLE_ENDDRAG_RECT" val="41*114*270*30"/>
</p:tagLst>
</file>

<file path=ppt/tags/tag207.xml><?xml version="1.0" encoding="utf-8"?>
<p:tagLst xmlns:p="http://schemas.openxmlformats.org/presentationml/2006/main">
  <p:tag name="TABLE_ENDDRAG_ORIGIN_RECT" val="270*30"/>
  <p:tag name="TABLE_ENDDRAG_RECT" val="41*114*270*30"/>
</p:tagLst>
</file>

<file path=ppt/tags/tag208.xml><?xml version="1.0" encoding="utf-8"?>
<p:tagLst xmlns:p="http://schemas.openxmlformats.org/presentationml/2006/main">
  <p:tag name="KSO_WM_BEAUTIFY_FLAG" val="#wm#"/>
  <p:tag name="KSO_WM_TEMPLATE_CATEGORY" val="custom"/>
  <p:tag name="KSO_WM_TEMPLATE_INDEX" val="20238617"/>
</p:tagLst>
</file>

<file path=ppt/tags/tag209.xml><?xml version="1.0" encoding="utf-8"?>
<p:tagLst xmlns:p="http://schemas.openxmlformats.org/presentationml/2006/main">
  <p:tag name="KSO_WM_BEAUTIFY_FLAG" val="#wm#"/>
  <p:tag name="KSO_WM_TEMPLATE_CATEGORY" val="custom"/>
  <p:tag name="KSO_WM_TEMPLATE_INDEX" val="20238617"/>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0.xml><?xml version="1.0" encoding="utf-8"?>
<p:tagLst xmlns:p="http://schemas.openxmlformats.org/presentationml/2006/main">
  <p:tag name="KSO_WM_BEAUTIFY_FLAG" val="#wm#"/>
  <p:tag name="KSO_WM_TEMPLATE_CATEGORY" val="custom"/>
  <p:tag name="KSO_WM_TEMPLATE_INDEX" val="20238617"/>
</p:tagLst>
</file>

<file path=ppt/tags/tag211.xml><?xml version="1.0" encoding="utf-8"?>
<p:tagLst xmlns:p="http://schemas.openxmlformats.org/presentationml/2006/main">
  <p:tag name="KSO_WM_BEAUTIFY_FLAG" val="#wm#"/>
  <p:tag name="KSO_WM_TEMPLATE_CATEGORY" val="custom"/>
  <p:tag name="KSO_WM_TEMPLATE_INDEX" val="20238617"/>
</p:tagLst>
</file>

<file path=ppt/tags/tag212.xml><?xml version="1.0" encoding="utf-8"?>
<p:tagLst xmlns:p="http://schemas.openxmlformats.org/presentationml/2006/main">
  <p:tag name="KSO_WM_BEAUTIFY_FLAG" val="#wm#"/>
  <p:tag name="KSO_WM_TEMPLATE_CATEGORY" val="custom"/>
  <p:tag name="KSO_WM_TEMPLATE_INDEX" val="20238617"/>
</p:tagLst>
</file>

<file path=ppt/tags/tag213.xml><?xml version="1.0" encoding="utf-8"?>
<p:tagLst xmlns:p="http://schemas.openxmlformats.org/presentationml/2006/main">
  <p:tag name="TABLE_ENDDRAG_ORIGIN_RECT" val="731*157"/>
  <p:tag name="TABLE_ENDDRAG_RECT" val="147*282*731*157"/>
</p:tagLst>
</file>

<file path=ppt/tags/tag214.xml><?xml version="1.0" encoding="utf-8"?>
<p:tagLst xmlns:p="http://schemas.openxmlformats.org/presentationml/2006/main">
  <p:tag name="KSO_WM_BEAUTIFY_FLAG" val="#wm#"/>
  <p:tag name="KSO_WM_TEMPLATE_CATEGORY" val="custom"/>
  <p:tag name="KSO_WM_TEMPLATE_INDEX" val="20238617"/>
</p:tagLst>
</file>

<file path=ppt/tags/tag215.xml><?xml version="1.0" encoding="utf-8"?>
<p:tagLst xmlns:p="http://schemas.openxmlformats.org/presentationml/2006/main">
  <p:tag name="KSO_WM_BEAUTIFY_FLAG" val="#wm#"/>
  <p:tag name="KSO_WM_TEMPLATE_CATEGORY" val="custom"/>
  <p:tag name="KSO_WM_TEMPLATE_INDEX" val="20238617"/>
</p:tagLst>
</file>

<file path=ppt/tags/tag216.xml><?xml version="1.0" encoding="utf-8"?>
<p:tagLst xmlns:p="http://schemas.openxmlformats.org/presentationml/2006/main">
  <p:tag name="KSO_WM_BEAUTIFY_FLAG" val="#wm#"/>
  <p:tag name="KSO_WM_TEMPLATE_CATEGORY" val="custom"/>
  <p:tag name="KSO_WM_TEMPLATE_INDEX" val="20238617"/>
</p:tagLst>
</file>

<file path=ppt/tags/tag217.xml><?xml version="1.0" encoding="utf-8"?>
<p:tagLst xmlns:p="http://schemas.openxmlformats.org/presentationml/2006/main">
  <p:tag name="KSO_WM_BEAUTIFY_FLAG" val="#wm#"/>
  <p:tag name="KSO_WM_TEMPLATE_CATEGORY" val="custom"/>
  <p:tag name="KSO_WM_TEMPLATE_INDEX" val="20238617"/>
</p:tagLst>
</file>

<file path=ppt/tags/tag218.xml><?xml version="1.0" encoding="utf-8"?>
<p:tagLst xmlns:p="http://schemas.openxmlformats.org/presentationml/2006/main">
  <p:tag name="KSO_WM_BEAUTIFY_FLAG" val="#wm#"/>
  <p:tag name="KSO_WM_TEMPLATE_CATEGORY" val="custom"/>
  <p:tag name="KSO_WM_TEMPLATE_INDEX" val="20238617"/>
</p:tagLst>
</file>

<file path=ppt/tags/tag219.xml><?xml version="1.0" encoding="utf-8"?>
<p:tagLst xmlns:p="http://schemas.openxmlformats.org/presentationml/2006/main">
  <p:tag name="KSO_WM_BEAUTIFY_FLAG" val="#wm#"/>
  <p:tag name="KSO_WM_TEMPLATE_CATEGORY" val="custom"/>
  <p:tag name="KSO_WM_TEMPLATE_INDEX" val="20238617"/>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TABLE_ENDDRAG_ORIGIN_RECT" val="409*57"/>
  <p:tag name="TABLE_ENDDRAG_RECT" val="521*128*409*57"/>
</p:tagLst>
</file>

<file path=ppt/tags/tag221.xml><?xml version="1.0" encoding="utf-8"?>
<p:tagLst xmlns:p="http://schemas.openxmlformats.org/presentationml/2006/main">
  <p:tag name="KSO_WM_BEAUTIFY_FLAG" val="#wm#"/>
  <p:tag name="KSO_WM_TEMPLATE_CATEGORY" val="custom"/>
  <p:tag name="KSO_WM_TEMPLATE_INDEX" val="20238617"/>
</p:tagLst>
</file>

<file path=ppt/tags/tag222.xml><?xml version="1.0" encoding="utf-8"?>
<p:tagLst xmlns:p="http://schemas.openxmlformats.org/presentationml/2006/main">
  <p:tag name="TABLE_ENDDRAG_ORIGIN_RECT" val="452*144"/>
  <p:tag name="TABLE_ENDDRAG_RECT" val="487*183*452*144"/>
</p:tagLst>
</file>

<file path=ppt/tags/tag223.xml><?xml version="1.0" encoding="utf-8"?>
<p:tagLst xmlns:p="http://schemas.openxmlformats.org/presentationml/2006/main">
  <p:tag name="KSO_WM_BEAUTIFY_FLAG" val="#wm#"/>
  <p:tag name="KSO_WM_TEMPLATE_CATEGORY" val="custom"/>
  <p:tag name="KSO_WM_TEMPLATE_INDEX" val="20238617"/>
</p:tagLst>
</file>

<file path=ppt/tags/tag224.xml><?xml version="1.0" encoding="utf-8"?>
<p:tagLst xmlns:p="http://schemas.openxmlformats.org/presentationml/2006/main">
  <p:tag name="TABLE_ENDDRAG_ORIGIN_RECT" val="627*72"/>
  <p:tag name="TABLE_ENDDRAG_RECT" val="123*332*627*72"/>
</p:tagLst>
</file>

<file path=ppt/tags/tag225.xml><?xml version="1.0" encoding="utf-8"?>
<p:tagLst xmlns:p="http://schemas.openxmlformats.org/presentationml/2006/main">
  <p:tag name="KSO_WM_BEAUTIFY_FLAG" val="#wm#"/>
  <p:tag name="KSO_WM_TEMPLATE_CATEGORY" val="custom"/>
  <p:tag name="KSO_WM_TEMPLATE_INDEX" val="20238617"/>
</p:tagLst>
</file>

<file path=ppt/tags/tag226.xml><?xml version="1.0" encoding="utf-8"?>
<p:tagLst xmlns:p="http://schemas.openxmlformats.org/presentationml/2006/main">
  <p:tag name="KSO_WM_BEAUTIFY_FLAG" val="#wm#"/>
  <p:tag name="KSO_WM_TEMPLATE_CATEGORY" val="custom"/>
  <p:tag name="KSO_WM_TEMPLATE_INDEX" val="20238617"/>
</p:tagLst>
</file>

<file path=ppt/tags/tag227.xml><?xml version="1.0" encoding="utf-8"?>
<p:tagLst xmlns:p="http://schemas.openxmlformats.org/presentationml/2006/main">
  <p:tag name="KSO_WM_BEAUTIFY_FLAG" val="#wm#"/>
  <p:tag name="KSO_WM_TEMPLATE_CATEGORY" val="custom"/>
  <p:tag name="KSO_WM_TEMPLATE_INDEX" val="20238617"/>
</p:tagLst>
</file>

<file path=ppt/tags/tag228.xml><?xml version="1.0" encoding="utf-8"?>
<p:tagLst xmlns:p="http://schemas.openxmlformats.org/presentationml/2006/main">
  <p:tag name="TABLE_ENDDRAG_ORIGIN_RECT" val="617*190"/>
  <p:tag name="TABLE_ENDDRAG_RECT" val="54*177*617*190"/>
</p:tagLst>
</file>

<file path=ppt/tags/tag229.xml><?xml version="1.0" encoding="utf-8"?>
<p:tagLst xmlns:p="http://schemas.openxmlformats.org/presentationml/2006/main">
  <p:tag name="KSO_WM_BEAUTIFY_FLAG" val="#wm#"/>
  <p:tag name="KSO_WM_TEMPLATE_CATEGORY" val="custom"/>
  <p:tag name="KSO_WM_TEMPLATE_INDEX" val="20238617"/>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wm#"/>
  <p:tag name="KSO_WM_TEMPLATE_CATEGORY" val="custom"/>
  <p:tag name="KSO_WM_TEMPLATE_INDEX" val="20238617"/>
</p:tagLst>
</file>

<file path=ppt/tags/tag231.xml><?xml version="1.0" encoding="utf-8"?>
<p:tagLst xmlns:p="http://schemas.openxmlformats.org/presentationml/2006/main">
  <p:tag name="KSO_WM_BEAUTIFY_FLAG" val="#wm#"/>
  <p:tag name="KSO_WM_TEMPLATE_CATEGORY" val="custom"/>
  <p:tag name="KSO_WM_TEMPLATE_INDEX" val="20238617"/>
</p:tagLst>
</file>

<file path=ppt/tags/tag232.xml><?xml version="1.0" encoding="utf-8"?>
<p:tagLst xmlns:p="http://schemas.openxmlformats.org/presentationml/2006/main">
  <p:tag name="KSO_WM_BEAUTIFY_FLAG" val="#wm#"/>
  <p:tag name="KSO_WM_TEMPLATE_CATEGORY" val="custom"/>
  <p:tag name="KSO_WM_TEMPLATE_INDEX" val="20238617"/>
</p:tagLst>
</file>

<file path=ppt/tags/tag233.xml><?xml version="1.0" encoding="utf-8"?>
<p:tagLst xmlns:p="http://schemas.openxmlformats.org/presentationml/2006/main">
  <p:tag name="KSO_WM_BEAUTIFY_FLAG" val="#wm#"/>
  <p:tag name="KSO_WM_TEMPLATE_CATEGORY" val="custom"/>
  <p:tag name="KSO_WM_TEMPLATE_INDEX" val="20238617"/>
</p:tagLst>
</file>

<file path=ppt/tags/tag234.xml><?xml version="1.0" encoding="utf-8"?>
<p:tagLst xmlns:p="http://schemas.openxmlformats.org/presentationml/2006/main">
  <p:tag name="KSO_WM_BEAUTIFY_FLAG" val="#wm#"/>
  <p:tag name="KSO_WM_TEMPLATE_CATEGORY" val="custom"/>
  <p:tag name="KSO_WM_TEMPLATE_INDEX" val="20238617"/>
</p:tagLst>
</file>

<file path=ppt/tags/tag235.xml><?xml version="1.0" encoding="utf-8"?>
<p:tagLst xmlns:p="http://schemas.openxmlformats.org/presentationml/2006/main">
  <p:tag name="KSO_WM_UNIT_TYPE" val="a"/>
  <p:tag name="KSO_WM_UNIT_INDEX" val="1"/>
  <p:tag name="KSO_WM_BEAUTIFY_FLAG" val="#wm#"/>
  <p:tag name="KSO_WM_TAG_VERSION" val="3.0"/>
  <p:tag name="KSO_WM_UNIT_ID" val="custom20238617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17"/>
  <p:tag name="KSO_WM_TEMPLATE_CATEGORY" val="custom"/>
  <p:tag name="KSO_WM_UNIT_ISCONTENTSTITLE" val="0"/>
  <p:tag name="KSO_WM_UNIT_PRESET_TEXT" val="添加章节标题"/>
  <p:tag name="KSO_WM_UNIT_TEXT_TYPE" val="1"/>
</p:tagLst>
</file>

<file path=ppt/tags/tag236.xml><?xml version="1.0" encoding="utf-8"?>
<p:tagLst xmlns:p="http://schemas.openxmlformats.org/presentationml/2006/main">
  <p:tag name="KSO_WM_UNIT_TYPE" val="e"/>
  <p:tag name="KSO_WM_UNIT_INDEX" val="1"/>
  <p:tag name="KSO_WM_BEAUTIFY_FLAG" val="#wm#"/>
  <p:tag name="KSO_WM_TAG_VERSION" val="3.0"/>
  <p:tag name="KSO_WM_UNIT_ID" val="custom20238617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17"/>
  <p:tag name="KSO_WM_TEMPLATE_CATEGORY" val="custom"/>
  <p:tag name="KSO_WM_UNIT_VALUE" val="6"/>
  <p:tag name="KSO_WM_UNIT_PRESET_TEXT_INDEX" val="-1"/>
  <p:tag name="KSO_WM_UNIT_PRESET_TEXT_LEN" val="0"/>
</p:tagLst>
</file>

<file path=ppt/tags/tag237.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617"/>
  <p:tag name="KSO_WM_TEMPLATE_CATEGORY" val="custom"/>
  <p:tag name="KSO_WM_SLIDE_INDEX" val="7"/>
  <p:tag name="KSO_WM_SLIDE_ID" val="custom20238617_7"/>
  <p:tag name="KSO_WM_TEMPLATE_MASTER_TYPE" val="0"/>
  <p:tag name="KSO_WM_SLIDE_LAYOUT" val="a_e"/>
  <p:tag name="KSO_WM_SLIDE_LAYOUT_CNT" val="1_1"/>
</p:tagLst>
</file>

<file path=ppt/tags/tag238.xml><?xml version="1.0" encoding="utf-8"?>
<p:tagLst xmlns:p="http://schemas.openxmlformats.org/presentationml/2006/main">
  <p:tag name="KSO_WM_BEAUTIFY_FLAG" val="#wm#"/>
  <p:tag name="KSO_WM_TEMPLATE_CATEGORY" val="custom"/>
  <p:tag name="KSO_WM_TEMPLATE_INDEX" val="20238617"/>
</p:tagLst>
</file>

<file path=ppt/tags/tag239.xml><?xml version="1.0" encoding="utf-8"?>
<p:tagLst xmlns:p="http://schemas.openxmlformats.org/presentationml/2006/main">
  <p:tag name="KSO_WM_BEAUTIFY_FLAG" val="#wm#"/>
  <p:tag name="KSO_WM_TEMPLATE_CATEGORY" val="custom"/>
  <p:tag name="KSO_WM_TEMPLATE_INDEX" val="20238617"/>
  <p:tag name="RESOURCE_RECORD_KEY" val="{&quot;29&quot;:[50000031],&quot;65&quot;:[20238617]}"/>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wm#"/>
  <p:tag name="KSO_WM_TEMPLATE_CATEGORY" val="custom"/>
  <p:tag name="KSO_WM_TEMPLATE_INDEX" val="20238617"/>
  <p:tag name="RESOURCE_RECORD_KEY" val="{&quot;29&quot;:[50000031],&quot;65&quot;:[20238617]}"/>
</p:tagLst>
</file>

<file path=ppt/tags/tag241.xml><?xml version="1.0" encoding="utf-8"?>
<p:tagLst xmlns:p="http://schemas.openxmlformats.org/presentationml/2006/main">
  <p:tag name="KSO_WM_BEAUTIFY_FLAG" val="#wm#"/>
  <p:tag name="KSO_WM_TEMPLATE_CATEGORY" val="custom"/>
  <p:tag name="KSO_WM_TEMPLATE_INDEX" val="20238617"/>
  <p:tag name="RESOURCE_RECORD_KEY" val="{&quot;29&quot;:[50000031],&quot;65&quot;:[20238617]}"/>
</p:tagLst>
</file>

<file path=ppt/tags/tag242.xml><?xml version="1.0" encoding="utf-8"?>
<p:tagLst xmlns:p="http://schemas.openxmlformats.org/presentationml/2006/main">
  <p:tag name="KSO_WM_DIAGRAM_VIRTUALLY_FRAME" val="{&quot;height&quot;:309.1,&quot;left&quot;:64.75,&quot;top&quot;:157.65,&quot;width&quot;:813.25}"/>
</p:tagLst>
</file>

<file path=ppt/tags/tag243.xml><?xml version="1.0" encoding="utf-8"?>
<p:tagLst xmlns:p="http://schemas.openxmlformats.org/presentationml/2006/main">
  <p:tag name="KSO_WM_DIAGRAM_VIRTUALLY_FRAME" val="{&quot;height&quot;:309.1,&quot;left&quot;:64.75,&quot;top&quot;:157.65,&quot;width&quot;:813.25}"/>
</p:tagLst>
</file>

<file path=ppt/tags/tag244.xml><?xml version="1.0" encoding="utf-8"?>
<p:tagLst xmlns:p="http://schemas.openxmlformats.org/presentationml/2006/main">
  <p:tag name="KSO_WM_DIAGRAM_VIRTUALLY_FRAME" val="{&quot;height&quot;:309.1,&quot;left&quot;:64.75,&quot;top&quot;:157.65,&quot;width&quot;:813.25}"/>
</p:tagLst>
</file>

<file path=ppt/tags/tag245.xml><?xml version="1.0" encoding="utf-8"?>
<p:tagLst xmlns:p="http://schemas.openxmlformats.org/presentationml/2006/main">
  <p:tag name="KSO_WM_DIAGRAM_VIRTUALLY_FRAME" val="{&quot;height&quot;:309.1,&quot;left&quot;:64.75,&quot;top&quot;:157.65,&quot;width&quot;:813.25}"/>
</p:tagLst>
</file>

<file path=ppt/tags/tag246.xml><?xml version="1.0" encoding="utf-8"?>
<p:tagLst xmlns:p="http://schemas.openxmlformats.org/presentationml/2006/main">
  <p:tag name="KSO_WM_BEAUTIFY_FLAG" val="#wm#"/>
  <p:tag name="KSO_WM_TEMPLATE_CATEGORY" val="custom"/>
  <p:tag name="KSO_WM_TEMPLATE_INDEX" val="20238617"/>
  <p:tag name="RESOURCE_RECORD_KEY" val="{&quot;29&quot;:[50000031],&quot;65&quot;:[20238617]}"/>
</p:tagLst>
</file>

<file path=ppt/tags/tag247.xml><?xml version="1.0" encoding="utf-8"?>
<p:tagLst xmlns:p="http://schemas.openxmlformats.org/presentationml/2006/main">
  <p:tag name="KSO_WM_DIAGRAM_VIRTUALLY_FRAME" val="{&quot;height&quot;:309.1,&quot;left&quot;:64.75,&quot;top&quot;:157.65,&quot;width&quot;:813.25}"/>
</p:tagLst>
</file>

<file path=ppt/tags/tag248.xml><?xml version="1.0" encoding="utf-8"?>
<p:tagLst xmlns:p="http://schemas.openxmlformats.org/presentationml/2006/main">
  <p:tag name="KSO_WM_DIAGRAM_VIRTUALLY_FRAME" val="{&quot;height&quot;:309.1,&quot;left&quot;:64.75,&quot;top&quot;:157.65,&quot;width&quot;:813.25}"/>
</p:tagLst>
</file>

<file path=ppt/tags/tag249.xml><?xml version="1.0" encoding="utf-8"?>
<p:tagLst xmlns:p="http://schemas.openxmlformats.org/presentationml/2006/main">
  <p:tag name="KSO_WM_DIAGRAM_VIRTUALLY_FRAME" val="{&quot;height&quot;:309.1,&quot;left&quot;:64.75,&quot;top&quot;:157.65,&quot;width&quot;:813.25}"/>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DIAGRAM_VIRTUALLY_FRAME" val="{&quot;height&quot;:309.1,&quot;left&quot;:64.75,&quot;top&quot;:157.65,&quot;width&quot;:813.25}"/>
</p:tagLst>
</file>

<file path=ppt/tags/tag251.xml><?xml version="1.0" encoding="utf-8"?>
<p:tagLst xmlns:p="http://schemas.openxmlformats.org/presentationml/2006/main">
  <p:tag name="KSO_WM_BEAUTIFY_FLAG" val="#wm#"/>
  <p:tag name="KSO_WM_TEMPLATE_CATEGORY" val="custom"/>
  <p:tag name="KSO_WM_TEMPLATE_INDEX" val="20238617"/>
  <p:tag name="RESOURCE_RECORD_KEY" val="{&quot;29&quot;:[50000031],&quot;65&quot;:[20238617]}"/>
</p:tagLst>
</file>

<file path=ppt/tags/tag252.xml><?xml version="1.0" encoding="utf-8"?>
<p:tagLst xmlns:p="http://schemas.openxmlformats.org/presentationml/2006/main">
  <p:tag name="KSO_WM_BEAUTIFY_FLAG" val="#wm#"/>
  <p:tag name="KSO_WM_TEMPLATE_CATEGORY" val="custom"/>
  <p:tag name="KSO_WM_TEMPLATE_INDEX" val="20238617"/>
  <p:tag name="RESOURCE_RECORD_KEY" val="{&quot;29&quot;:[50000031],&quot;65&quot;:[20238617]}"/>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wm#"/>
  <p:tag name="KSO_WM_TEMPLATE_CATEGORY" val="custom"/>
  <p:tag name="KSO_WM_TEMPLATE_INDEX" val="20238617"/>
  <p:tag name="RESOURCE_RECORD_KEY" val="{&quot;29&quot;:[50000031],&quot;65&quot;:[20238617]}"/>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wm#"/>
  <p:tag name="KSO_WM_TEMPLATE_CATEGORY" val="custom"/>
  <p:tag name="KSO_WM_TEMPLATE_INDEX" val="20238617"/>
  <p:tag name="RESOURCE_RECORD_KEY" val="{&quot;29&quot;:[50000031],&quot;65&quot;:[20238617]}"/>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wm#"/>
  <p:tag name="KSO_WM_TEMPLATE_CATEGORY" val="custom"/>
  <p:tag name="KSO_WM_TEMPLATE_INDEX" val="20238617"/>
  <p:tag name="RESOURCE_RECORD_KEY" val="{&quot;29&quot;:[50000031],&quot;65&quot;:[20238617]}"/>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wm#"/>
  <p:tag name="KSO_WM_TEMPLATE_CATEGORY" val="custom"/>
  <p:tag name="KSO_WM_TEMPLATE_INDEX" val="20238617"/>
  <p:tag name="RESOURCE_RECORD_KEY" val="{&quot;29&quot;:[50000031],&quot;65&quot;:[20238617]}"/>
</p:tagLst>
</file>

<file path=ppt/tags/tag268.xml><?xml version="1.0" encoding="utf-8"?>
<p:tagLst xmlns:p="http://schemas.openxmlformats.org/presentationml/2006/main">
  <p:tag name="KSO_WM_DIAGRAM_VIRTUALLY_FRAME" val="{&quot;height&quot;:195.3,&quot;left&quot;:45.05,&quot;top&quot;:141,&quot;width&quot;:601.2}"/>
</p:tagLst>
</file>

<file path=ppt/tags/tag269.xml><?xml version="1.0" encoding="utf-8"?>
<p:tagLst xmlns:p="http://schemas.openxmlformats.org/presentationml/2006/main">
  <p:tag name="KSO_WM_DIAGRAM_VIRTUALLY_FRAME" val="{&quot;height&quot;:195.3,&quot;left&quot;:45.05,&quot;top&quot;:141,&quot;width&quot;:601.2}"/>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0.xml><?xml version="1.0" encoding="utf-8"?>
<p:tagLst xmlns:p="http://schemas.openxmlformats.org/presentationml/2006/main">
  <p:tag name="KSO_WM_DIAGRAM_VIRTUALLY_FRAME" val="{&quot;height&quot;:195.3,&quot;left&quot;:45.05,&quot;top&quot;:141,&quot;width&quot;:601.2}"/>
</p:tagLst>
</file>

<file path=ppt/tags/tag271.xml><?xml version="1.0" encoding="utf-8"?>
<p:tagLst xmlns:p="http://schemas.openxmlformats.org/presentationml/2006/main">
  <p:tag name="KSO_WM_DIAGRAM_VIRTUALLY_FRAME" val="{&quot;height&quot;:195.3,&quot;left&quot;:45.05,&quot;top&quot;:141,&quot;width&quot;:601.2}"/>
</p:tagLst>
</file>

<file path=ppt/tags/tag272.xml><?xml version="1.0" encoding="utf-8"?>
<p:tagLst xmlns:p="http://schemas.openxmlformats.org/presentationml/2006/main">
  <p:tag name="KSO_WM_DIAGRAM_VIRTUALLY_FRAME" val="{&quot;height&quot;:195.1,&quot;left&quot;:50.3,&quot;top&quot;:141.2,&quot;width&quot;:595.95}"/>
</p:tagLst>
</file>

<file path=ppt/tags/tag273.xml><?xml version="1.0" encoding="utf-8"?>
<p:tagLst xmlns:p="http://schemas.openxmlformats.org/presentationml/2006/main">
  <p:tag name="KSO_WM_BEAUTIFY_FLAG" val="#wm#"/>
  <p:tag name="KSO_WM_TEMPLATE_CATEGORY" val="custom"/>
  <p:tag name="KSO_WM_TEMPLATE_INDEX" val="20238617"/>
  <p:tag name="RESOURCE_RECORD_KEY" val="{&quot;29&quot;:[50000031],&quot;65&quot;:[20238617]}"/>
</p:tagLst>
</file>

<file path=ppt/tags/tag274.xml><?xml version="1.0" encoding="utf-8"?>
<p:tagLst xmlns:p="http://schemas.openxmlformats.org/presentationml/2006/main">
  <p:tag name="KSO_WM_BEAUTIFY_FLAG" val="#wm#"/>
  <p:tag name="KSO_WM_TEMPLATE_CATEGORY" val="custom"/>
  <p:tag name="KSO_WM_TEMPLATE_INDEX" val="20238617"/>
</p:tagLst>
</file>

<file path=ppt/tags/tag275.xml><?xml version="1.0" encoding="utf-8"?>
<p:tagLst xmlns:p="http://schemas.openxmlformats.org/presentationml/2006/main">
  <p:tag name="KSO_WM_BEAUTIFY_FLAG" val="#wm#"/>
  <p:tag name="KSO_WM_TEMPLATE_CATEGORY" val="custom"/>
  <p:tag name="KSO_WM_TEMPLATE_INDEX" val="20238617"/>
</p:tagLst>
</file>

<file path=ppt/tags/tag276.xml><?xml version="1.0" encoding="utf-8"?>
<p:tagLst xmlns:p="http://schemas.openxmlformats.org/presentationml/2006/main">
  <p:tag name="KSO_WM_BEAUTIFY_FLAG" val="#wm#"/>
  <p:tag name="KSO_WM_TEMPLATE_CATEGORY" val="custom"/>
  <p:tag name="KSO_WM_TEMPLATE_INDEX" val="20238617"/>
</p:tagLst>
</file>

<file path=ppt/tags/tag277.xml><?xml version="1.0" encoding="utf-8"?>
<p:tagLst xmlns:p="http://schemas.openxmlformats.org/presentationml/2006/main">
  <p:tag name="KSO_WM_BEAUTIFY_FLAG" val="#wm#"/>
  <p:tag name="KSO_WM_TEMPLATE_CATEGORY" val="custom"/>
  <p:tag name="KSO_WM_TEMPLATE_INDEX" val="20238617"/>
</p:tagLst>
</file>

<file path=ppt/tags/tag278.xml><?xml version="1.0" encoding="utf-8"?>
<p:tagLst xmlns:p="http://schemas.openxmlformats.org/presentationml/2006/main">
  <p:tag name="KSO_WM_BEAUTIFY_FLAG" val="#wm#"/>
  <p:tag name="KSO_WM_TEMPLATE_CATEGORY" val="custom"/>
  <p:tag name="KSO_WM_TEMPLATE_INDEX" val="20238617"/>
</p:tagLst>
</file>

<file path=ppt/tags/tag279.xml><?xml version="1.0" encoding="utf-8"?>
<p:tagLst xmlns:p="http://schemas.openxmlformats.org/presentationml/2006/main">
  <p:tag name="KSO_WM_BEAUTIFY_FLAG" val="#wm#"/>
  <p:tag name="KSO_WM_TEMPLATE_CATEGORY" val="custom"/>
  <p:tag name="KSO_WM_TEMPLATE_INDEX" val="20238617"/>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0.xml><?xml version="1.0" encoding="utf-8"?>
<p:tagLst xmlns:p="http://schemas.openxmlformats.org/presentationml/2006/main">
  <p:tag name="KSO_WM_BEAUTIFY_FLAG" val="#wm#"/>
  <p:tag name="KSO_WM_TEMPLATE_CATEGORY" val="custom"/>
  <p:tag name="KSO_WM_TEMPLATE_INDEX" val="20238617"/>
</p:tagLst>
</file>

<file path=ppt/tags/tag281.xml><?xml version="1.0" encoding="utf-8"?>
<p:tagLst xmlns:p="http://schemas.openxmlformats.org/presentationml/2006/main">
  <p:tag name="KSO_WM_DIAGRAM_VIRTUALLY_FRAME" val="{&quot;height&quot;:202,&quot;left&quot;:54.8,&quot;top&quot;:131.5,&quot;width&quot;:826.9}"/>
</p:tagLst>
</file>

<file path=ppt/tags/tag282.xml><?xml version="1.0" encoding="utf-8"?>
<p:tagLst xmlns:p="http://schemas.openxmlformats.org/presentationml/2006/main">
  <p:tag name="KSO_WM_DIAGRAM_VIRTUALLY_FRAME" val="{&quot;height&quot;:202,&quot;left&quot;:54.8,&quot;top&quot;:131.5,&quot;width&quot;:826.9}"/>
</p:tagLst>
</file>

<file path=ppt/tags/tag283.xml><?xml version="1.0" encoding="utf-8"?>
<p:tagLst xmlns:p="http://schemas.openxmlformats.org/presentationml/2006/main">
  <p:tag name="KSO_WM_DIAGRAM_VIRTUALLY_FRAME" val="{&quot;height&quot;:202,&quot;left&quot;:54.8,&quot;top&quot;:131.5,&quot;width&quot;:826.9}"/>
</p:tagLst>
</file>

<file path=ppt/tags/tag284.xml><?xml version="1.0" encoding="utf-8"?>
<p:tagLst xmlns:p="http://schemas.openxmlformats.org/presentationml/2006/main">
  <p:tag name="KSO_WM_DIAGRAM_VIRTUALLY_FRAME" val="{&quot;height&quot;:202,&quot;left&quot;:54.8,&quot;top&quot;:131.5,&quot;width&quot;:826.9}"/>
</p:tagLst>
</file>

<file path=ppt/tags/tag285.xml><?xml version="1.0" encoding="utf-8"?>
<p:tagLst xmlns:p="http://schemas.openxmlformats.org/presentationml/2006/main">
  <p:tag name="KSO_WM_BEAUTIFY_FLAG" val="#wm#"/>
  <p:tag name="KSO_WM_TEMPLATE_CATEGORY" val="custom"/>
  <p:tag name="KSO_WM_TEMPLATE_INDEX" val="20238617"/>
</p:tagLst>
</file>

<file path=ppt/tags/tag286.xml><?xml version="1.0" encoding="utf-8"?>
<p:tagLst xmlns:p="http://schemas.openxmlformats.org/presentationml/2006/main">
  <p:tag name="KSO_WM_BEAUTIFY_FLAG" val="#wm#"/>
  <p:tag name="KSO_WM_TEMPLATE_CATEGORY" val="custom"/>
  <p:tag name="KSO_WM_TEMPLATE_INDEX" val="20238617"/>
</p:tagLst>
</file>

<file path=ppt/tags/tag287.xml><?xml version="1.0" encoding="utf-8"?>
<p:tagLst xmlns:p="http://schemas.openxmlformats.org/presentationml/2006/main">
  <p:tag name="KSO_WM_BEAUTIFY_FLAG" val="#wm#"/>
  <p:tag name="KSO_WM_TEMPLATE_CATEGORY" val="custom"/>
  <p:tag name="KSO_WM_TEMPLATE_INDEX" val="20238617"/>
</p:tagLst>
</file>

<file path=ppt/tags/tag288.xml><?xml version="1.0" encoding="utf-8"?>
<p:tagLst xmlns:p="http://schemas.openxmlformats.org/presentationml/2006/main">
  <p:tag name="KSO_WM_BEAUTIFY_FLAG" val="#wm#"/>
  <p:tag name="KSO_WM_TEMPLATE_CATEGORY" val="custom"/>
  <p:tag name="KSO_WM_TEMPLATE_INDEX" val="20238617"/>
</p:tagLst>
</file>

<file path=ppt/tags/tag289.xml><?xml version="1.0" encoding="utf-8"?>
<p:tagLst xmlns:p="http://schemas.openxmlformats.org/presentationml/2006/main">
  <p:tag name="KSO_WM_BEAUTIFY_FLAG" val="#wm#"/>
  <p:tag name="KSO_WM_TEMPLATE_CATEGORY" val="custom"/>
  <p:tag name="KSO_WM_TEMPLATE_INDEX" val="20238617"/>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90.xml><?xml version="1.0" encoding="utf-8"?>
<p:tagLst xmlns:p="http://schemas.openxmlformats.org/presentationml/2006/main">
  <p:tag name="KSO_WM_BEAUTIFY_FLAG" val="#wm#"/>
  <p:tag name="KSO_WM_TEMPLATE_CATEGORY" val="custom"/>
  <p:tag name="KSO_WM_TEMPLATE_INDEX" val="20238617"/>
</p:tagLst>
</file>

<file path=ppt/tags/tag291.xml><?xml version="1.0" encoding="utf-8"?>
<p:tagLst xmlns:p="http://schemas.openxmlformats.org/presentationml/2006/main">
  <p:tag name="KSO_WM_BEAUTIFY_FLAG" val="#wm#"/>
  <p:tag name="KSO_WM_TEMPLATE_CATEGORY" val="custom"/>
  <p:tag name="KSO_WM_TEMPLATE_INDEX" val="20238617"/>
</p:tagLst>
</file>

<file path=ppt/tags/tag292.xml><?xml version="1.0" encoding="utf-8"?>
<p:tagLst xmlns:p="http://schemas.openxmlformats.org/presentationml/2006/main">
  <p:tag name="KSO_WM_BEAUTIFY_FLAG" val="#wm#"/>
  <p:tag name="KSO_WM_TEMPLATE_CATEGORY" val="custom"/>
  <p:tag name="KSO_WM_TEMPLATE_INDEX" val="20238617"/>
</p:tagLst>
</file>

<file path=ppt/tags/tag293.xml><?xml version="1.0" encoding="utf-8"?>
<p:tagLst xmlns:p="http://schemas.openxmlformats.org/presentationml/2006/main">
  <p:tag name="KSO_WM_BEAUTIFY_FLAG" val="#wm#"/>
  <p:tag name="KSO_WM_TEMPLATE_CATEGORY" val="custom"/>
  <p:tag name="KSO_WM_TEMPLATE_INDEX" val="20238617"/>
</p:tagLst>
</file>

<file path=ppt/tags/tag294.xml><?xml version="1.0" encoding="utf-8"?>
<p:tagLst xmlns:p="http://schemas.openxmlformats.org/presentationml/2006/main">
  <p:tag name="KSO_WM_BEAUTIFY_FLAG" val="#wm#"/>
  <p:tag name="KSO_WM_TEMPLATE_CATEGORY" val="custom"/>
  <p:tag name="KSO_WM_TEMPLATE_INDEX" val="20238617"/>
</p:tagLst>
</file>

<file path=ppt/tags/tag295.xml><?xml version="1.0" encoding="utf-8"?>
<p:tagLst xmlns:p="http://schemas.openxmlformats.org/presentationml/2006/main">
  <p:tag name="KSO_WM_BEAUTIFY_FLAG" val="#wm#"/>
  <p:tag name="KSO_WM_TEMPLATE_CATEGORY" val="custom"/>
  <p:tag name="KSO_WM_TEMPLATE_INDEX" val="20238617"/>
</p:tagLst>
</file>

<file path=ppt/tags/tag296.xml><?xml version="1.0" encoding="utf-8"?>
<p:tagLst xmlns:p="http://schemas.openxmlformats.org/presentationml/2006/main">
  <p:tag name="KSO_WM_BEAUTIFY_FLAG" val="#wm#"/>
  <p:tag name="KSO_WM_TEMPLATE_CATEGORY" val="custom"/>
  <p:tag name="KSO_WM_TEMPLATE_INDEX" val="20238617"/>
</p:tagLst>
</file>

<file path=ppt/tags/tag297.xml><?xml version="1.0" encoding="utf-8"?>
<p:tagLst xmlns:p="http://schemas.openxmlformats.org/presentationml/2006/main">
  <p:tag name="KSO_WM_BEAUTIFY_FLAG" val="#wm#"/>
  <p:tag name="KSO_WM_TEMPLATE_CATEGORY" val="custom"/>
  <p:tag name="KSO_WM_TEMPLATE_INDEX" val="20238617"/>
</p:tagLst>
</file>

<file path=ppt/tags/tag298.xml><?xml version="1.0" encoding="utf-8"?>
<p:tagLst xmlns:p="http://schemas.openxmlformats.org/presentationml/2006/main">
  <p:tag name="KSO_WM_DIAGRAM_VIRTUALLY_FRAME" val="{&quot;height&quot;:349.30007874015746,&quot;left&quot;:54.793149606299174,&quot;top&quot;:95.29992125984252,&quot;width&quot;:910.4568503937007}"/>
</p:tagLst>
</file>

<file path=ppt/tags/tag299.xml><?xml version="1.0" encoding="utf-8"?>
<p:tagLst xmlns:p="http://schemas.openxmlformats.org/presentationml/2006/main">
  <p:tag name="KSO_WM_DIAGRAM_VIRTUALLY_FRAME" val="{&quot;height&quot;:349.30007874015746,&quot;left&quot;:54.793149606299174,&quot;top&quot;:95.29992125984252,&quot;width&quot;:910.4568503937007}"/>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0.xml><?xml version="1.0" encoding="utf-8"?>
<p:tagLst xmlns:p="http://schemas.openxmlformats.org/presentationml/2006/main">
  <p:tag name="KSO_WM_DIAGRAM_VIRTUALLY_FRAME" val="{&quot;height&quot;:349.30007874015746,&quot;left&quot;:54.793149606299174,&quot;top&quot;:95.29992125984252,&quot;width&quot;:910.4568503937007}"/>
</p:tagLst>
</file>

<file path=ppt/tags/tag301.xml><?xml version="1.0" encoding="utf-8"?>
<p:tagLst xmlns:p="http://schemas.openxmlformats.org/presentationml/2006/main">
  <p:tag name="KSO_WM_DIAGRAM_VIRTUALLY_FRAME" val="{&quot;height&quot;:349.30007874015746,&quot;left&quot;:54.793149606299174,&quot;top&quot;:95.29992125984252,&quot;width&quot;:910.4568503937007}"/>
</p:tagLst>
</file>

<file path=ppt/tags/tag302.xml><?xml version="1.0" encoding="utf-8"?>
<p:tagLst xmlns:p="http://schemas.openxmlformats.org/presentationml/2006/main">
  <p:tag name="KSO_WM_DIAGRAM_VIRTUALLY_FRAME" val="{&quot;height&quot;:349.30007874015746,&quot;left&quot;:54.793149606299174,&quot;top&quot;:95.29992125984252,&quot;width&quot;:910.4568503937007}"/>
</p:tagLst>
</file>

<file path=ppt/tags/tag303.xml><?xml version="1.0" encoding="utf-8"?>
<p:tagLst xmlns:p="http://schemas.openxmlformats.org/presentationml/2006/main">
  <p:tag name="KSO_WM_DIAGRAM_VIRTUALLY_FRAME" val="{&quot;height&quot;:349.30007874015746,&quot;left&quot;:54.793149606299174,&quot;top&quot;:95.29992125984252,&quot;width&quot;:910.4568503937007}"/>
</p:tagLst>
</file>

<file path=ppt/tags/tag304.xml><?xml version="1.0" encoding="utf-8"?>
<p:tagLst xmlns:p="http://schemas.openxmlformats.org/presentationml/2006/main">
  <p:tag name="KSO_WM_BEAUTIFY_FLAG" val="#wm#"/>
  <p:tag name="KSO_WM_TEMPLATE_CATEGORY" val="custom"/>
  <p:tag name="KSO_WM_TEMPLATE_INDEX" val="20238617"/>
</p:tagLst>
</file>

<file path=ppt/tags/tag305.xml><?xml version="1.0" encoding="utf-8"?>
<p:tagLst xmlns:p="http://schemas.openxmlformats.org/presentationml/2006/main">
  <p:tag name="KSO_WM_BEAUTIFY_FLAG" val="#wm#"/>
  <p:tag name="KSO_WM_TEMPLATE_CATEGORY" val="custom"/>
  <p:tag name="KSO_WM_TEMPLATE_INDEX" val="20238617"/>
</p:tagLst>
</file>

<file path=ppt/tags/tag306.xml><?xml version="1.0" encoding="utf-8"?>
<p:tagLst xmlns:p="http://schemas.openxmlformats.org/presentationml/2006/main">
  <p:tag name="KSO_WM_BEAUTIFY_FLAG" val="#wm#"/>
  <p:tag name="KSO_WM_TEMPLATE_CATEGORY" val="custom"/>
  <p:tag name="KSO_WM_TEMPLATE_INDEX" val="20238617"/>
</p:tagLst>
</file>

<file path=ppt/tags/tag308.xml><?xml version="1.0" encoding="utf-8"?>
<p:tagLst xmlns:p="http://schemas.openxmlformats.org/presentationml/2006/main">
  <p:tag name="RESOURCE_RECORD_KEY" val="{&quot;29&quot;:[50052948,50000076,50000031],&quot;65&quot;:[20233105]}"/>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2.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0"/>
</p:tagLst>
</file>

<file path=ppt/tags/tag61.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9"/>
</p:tagLst>
</file>

<file path=ppt/tags/tag6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5.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66.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3"/>
</p:tagLst>
</file>

<file path=ppt/tags/tag69.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87.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91.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92.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93.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4.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5.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96.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TEXT_LAYER_COUNT" val="1"/>
</p:tagLst>
</file>

<file path=ppt/tags/tag97.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98.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TEXT_LAYER_COUNT" val="1"/>
</p:tagLst>
</file>

<file path=ppt/tags/tag99.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简约风通用箭头职场办公">
  <a:themeElements>
    <a:clrScheme name="蓝色通用箭头">
      <a:dk1>
        <a:sysClr val="windowText" lastClr="000000"/>
      </a:dk1>
      <a:lt1>
        <a:sysClr val="window" lastClr="FFFFFF"/>
      </a:lt1>
      <a:dk2>
        <a:srgbClr val="44546A"/>
      </a:dk2>
      <a:lt2>
        <a:srgbClr val="E7E6E6"/>
      </a:lt2>
      <a:accent1>
        <a:srgbClr val="4E62DF"/>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主题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F35B0BEE-F18A-47BB-8FCB-E00DA2F2635D-1">
      <extobjdata type="F35B0BEE-F18A-47BB-8FCB-E00DA2F2635D" data="ewoJIkRlc2lnbklkIiA6ICJjOThkNDcxMy04ZTUxLTQwYzEtYmQ5NC02OWUxOGRlZDVhYzEiCn0K"/>
    </extobj>
  </extobjs>
</s:customData>
</file>

<file path=customXml/itemProps307.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15082</Words>
  <Application>WPS Office WWO_base_provider_20250722104458-4835d61a2e</Application>
  <PresentationFormat>宽屏</PresentationFormat>
  <Paragraphs>1482</Paragraphs>
  <Slides>93</Slides>
  <Notes>9</Notes>
  <HiddenSlides>0</HiddenSlides>
  <MMClips>0</MMClips>
  <ScaleCrop>false</ScaleCrop>
  <HeadingPairs>
    <vt:vector size="8" baseType="variant">
      <vt:variant>
        <vt:lpstr>已用的字体</vt:lpstr>
      </vt:variant>
      <vt:variant>
        <vt:i4>27</vt:i4>
      </vt:variant>
      <vt:variant>
        <vt:lpstr>主题</vt:lpstr>
      </vt:variant>
      <vt:variant>
        <vt:i4>2</vt:i4>
      </vt:variant>
      <vt:variant>
        <vt:lpstr>嵌入 OLE 服务器</vt:lpstr>
      </vt:variant>
      <vt:variant>
        <vt:i4>3</vt:i4>
      </vt:variant>
      <vt:variant>
        <vt:lpstr>幻灯片标题</vt:lpstr>
      </vt:variant>
      <vt:variant>
        <vt:i4>93</vt:i4>
      </vt:variant>
    </vt:vector>
  </HeadingPairs>
  <TitlesOfParts>
    <vt:vector size="125" baseType="lpstr">
      <vt:lpstr>Arial</vt:lpstr>
      <vt:lpstr>宋体</vt:lpstr>
      <vt:lpstr>Wingdings</vt:lpstr>
      <vt:lpstr>Wingdings</vt:lpstr>
      <vt:lpstr>Kingsoft Confetti</vt:lpstr>
      <vt:lpstr>汉仪书宋二KW</vt:lpstr>
      <vt:lpstr>Times New Roman</vt:lpstr>
      <vt:lpstr>Times New Roman</vt:lpstr>
      <vt:lpstr>华文中宋</vt:lpstr>
      <vt:lpstr>黑体</vt:lpstr>
      <vt:lpstr>微软雅黑</vt:lpstr>
      <vt:lpstr>汉仪旗黑KW 55S</vt:lpstr>
      <vt:lpstr>monospace</vt:lpstr>
      <vt:lpstr>serif</vt:lpstr>
      <vt:lpstr>宋体-简</vt:lpstr>
      <vt:lpstr>华文楷体</vt:lpstr>
      <vt:lpstr>方正粗黑宋简体</vt:lpstr>
      <vt:lpstr>Songti SC Bold</vt:lpstr>
      <vt:lpstr>GWZT-EN</vt:lpstr>
      <vt:lpstr>Times New Roman</vt:lpstr>
      <vt:lpstr>Cambria Math</vt:lpstr>
      <vt:lpstr>MS Mincho</vt:lpstr>
      <vt:lpstr>宋体</vt:lpstr>
      <vt:lpstr>DejaVu Math TeX Gyre</vt:lpstr>
      <vt:lpstr>汉仪楷体KW</vt:lpstr>
      <vt:lpstr>Kingsoft Math</vt:lpstr>
      <vt:lpstr>Noto Serif Devanagari</vt:lpstr>
      <vt:lpstr>WPS</vt:lpstr>
      <vt:lpstr>简约风通用箭头职场办公</vt:lpstr>
      <vt:lpstr>KingDrawXObject</vt:lpstr>
      <vt:lpstr>KingDrawXObject</vt:lpstr>
      <vt:lpstr>Equation.DSMT4</vt:lpstr>
      <vt:lpstr>2026年高考化学考前指导</vt:lpstr>
      <vt:lpstr>回归课本</vt:lpstr>
      <vt:lpstr>1.选择性必修2-方解石与霰石</vt:lpstr>
      <vt:lpstr>2.选择性必修2-元素周期表对角线原则</vt:lpstr>
      <vt:lpstr>3.选择性必修2-分子空间结构</vt:lpstr>
      <vt:lpstr>3.选择性必修2-分子空间结构</vt:lpstr>
      <vt:lpstr>4.选择性必修2-手性</vt:lpstr>
      <vt:lpstr>5.选择性必修2-聚集状态</vt:lpstr>
      <vt:lpstr>6.选择性必修2-关于结晶</vt:lpstr>
      <vt:lpstr>7.选择性必修2-关于各向异性</vt:lpstr>
      <vt:lpstr>8.选择性必修2-笼状化合物</vt:lpstr>
      <vt:lpstr>9.选择性必修2、3-仪器分析</vt:lpstr>
      <vt:lpstr>9.选择性必修2、3-仪器分析</vt:lpstr>
      <vt:lpstr>10.选择性必修3-糖的分类</vt:lpstr>
      <vt:lpstr>11.选择性必修3-通用高分子材料</vt:lpstr>
      <vt:lpstr>11.选择性必修3-通用高分子材料</vt:lpstr>
      <vt:lpstr>11.选择性必修3-通用高分子材料</vt:lpstr>
      <vt:lpstr>12.选择性必修3-关于超分子</vt:lpstr>
      <vt:lpstr>PowerPoint 演示文稿</vt:lpstr>
      <vt:lpstr>PowerPoint 演示文稿</vt:lpstr>
      <vt:lpstr>PowerPoint 演示文稿</vt:lpstr>
      <vt:lpstr>13.选择性必修3-有机小知识点</vt:lpstr>
      <vt:lpstr>13.选择性必修3-有机小知识点</vt:lpstr>
      <vt:lpstr>14,选择性必修1-水解应用</vt:lpstr>
      <vt:lpstr>15.必修2-无机非金属材料</vt:lpstr>
      <vt:lpstr>15.必修2-无机非金属材料</vt:lpstr>
      <vt:lpstr>15.必修2-无机非金属材料</vt:lpstr>
      <vt:lpstr>15.必修2-无机非金属材料</vt:lpstr>
      <vt:lpstr>16.必修2-煤综合利用</vt:lpstr>
      <vt:lpstr>17,必修2-石油综合利用</vt:lpstr>
      <vt:lpstr>18.必修1-关于合金</vt:lpstr>
      <vt:lpstr>19.必修1-关于稀土</vt:lpstr>
      <vt:lpstr>实验复习</vt:lpstr>
      <vt:lpstr>2.1安全标识</vt:lpstr>
      <vt:lpstr>2.1安全标识</vt:lpstr>
      <vt:lpstr>2.1安全标识</vt:lpstr>
      <vt:lpstr>2.2教材实验中的小知识点</vt:lpstr>
      <vt:lpstr>2.2教材实验中的小知识点</vt:lpstr>
      <vt:lpstr>2.2教材实验中的小知识点</vt:lpstr>
      <vt:lpstr>2.2教材实验中的小知识点</vt:lpstr>
      <vt:lpstr>2.2教材实验中的小知识点</vt:lpstr>
      <vt:lpstr>2.2教材实验中的小知识点</vt:lpstr>
      <vt:lpstr>2.2教材实验中的小知识点</vt:lpstr>
      <vt:lpstr>2.2教材实验中的小知识点</vt:lpstr>
      <vt:lpstr>2.3探究实验</vt:lpstr>
      <vt:lpstr>2.3探究实验</vt:lpstr>
      <vt:lpstr>2.3探究实验</vt:lpstr>
      <vt:lpstr>2.4无机制备</vt:lpstr>
      <vt:lpstr>2.4无机制备</vt:lpstr>
      <vt:lpstr>2.4无机制备</vt:lpstr>
      <vt:lpstr>2.4无机制备</vt:lpstr>
      <vt:lpstr>2.5定量测定</vt:lpstr>
      <vt:lpstr>2.5定量分析</vt:lpstr>
      <vt:lpstr>2.6有机制备</vt:lpstr>
      <vt:lpstr>2.6有机制备</vt:lpstr>
      <vt:lpstr>答题策略与技巧</vt:lpstr>
      <vt:lpstr>3.1选择题攻略－NA计算攻略</vt:lpstr>
      <vt:lpstr>3.1选择题攻略－NA计算攻略</vt:lpstr>
      <vt:lpstr>3.1选择题攻略－NA计算攻略</vt:lpstr>
      <vt:lpstr>3.1选择题攻略－NA计算攻略</vt:lpstr>
      <vt:lpstr>3.1选择题攻略－NA计算攻略</vt:lpstr>
      <vt:lpstr>3.1选择题攻略－NA计算攻略</vt:lpstr>
      <vt:lpstr>3.2选择题攻略－势能及机理图像分析</vt:lpstr>
      <vt:lpstr>3.2选择题攻略－势能及机理图像分析</vt:lpstr>
      <vt:lpstr>3.2选择题攻略－势能及机理图像分析</vt:lpstr>
      <vt:lpstr>3.2选择题攻略－势能及机理图像分析</vt:lpstr>
      <vt:lpstr>3.2选择题攻略－势能及机理图像分析</vt:lpstr>
      <vt:lpstr>3.3选择题攻略－离子方程式与离子共存的正误判断</vt:lpstr>
      <vt:lpstr>PowerPoint 演示文稿</vt:lpstr>
      <vt:lpstr>3.4答题策略——工业流程、实验综合目的作用类</vt:lpstr>
      <vt:lpstr>3.4答题策略——工业流程、实验综合-目的作用类</vt:lpstr>
      <vt:lpstr>3.4答题策略——工业流程、实验综合-目的作用类</vt:lpstr>
      <vt:lpstr>3.4答题策略——工业流程、实验综合-目的作用类</vt:lpstr>
      <vt:lpstr>3.4答题策略——工业流程、实验综合-目的作用类</vt:lpstr>
      <vt:lpstr>3.4答题策略——工业流程、实验综合-目的作用类</vt:lpstr>
      <vt:lpstr>3.4答题策略——工业流程、实验综合-原因类</vt:lpstr>
      <vt:lpstr>3.4答题策略——工业流程、实验综合-原因类</vt:lpstr>
      <vt:lpstr>3.4答题策略——工业流程、实验综合-原因类</vt:lpstr>
      <vt:lpstr>3.4工业流程、实验综合-原因类</vt:lpstr>
      <vt:lpstr>3.4答题策略——工业流程、实验综合-方程式书写</vt:lpstr>
      <vt:lpstr>3.4答题策略——工业流程、实验综合-方程式书写</vt:lpstr>
      <vt:lpstr>3.4答题策略——工业流程、实验综合-方程式书写</vt:lpstr>
      <vt:lpstr>3.4答题策略——工业流程、实验综合-方程式书写</vt:lpstr>
      <vt:lpstr>3.4答题策略——工业流程、实验综合-方程式书写</vt:lpstr>
      <vt:lpstr>3.4答题策略——工业流程、实验综合-方程式书写</vt:lpstr>
      <vt:lpstr>3.4答题策略——工业流程、实验综合-方程式书写</vt:lpstr>
      <vt:lpstr>3.5答题策略——滴定计算策略</vt:lpstr>
      <vt:lpstr>3.5答题策略——滴定计算策略</vt:lpstr>
      <vt:lpstr>3.6答题策略——滴定计算策略</vt:lpstr>
      <vt:lpstr>PowerPoint 演示文稿</vt:lpstr>
      <vt:lpstr>3.7答题策略——有机综合之结构推断</vt:lpstr>
      <vt:lpstr>3.7答题策略——有机综合之结构推断</vt:lpstr>
      <vt:lpstr>3.7答题策略——有机综合之结构推断</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2026年高考化学考前指导</dc:title>
  <dc:creator/>
  <cp:lastModifiedBy>webwpp_1141458076</cp:lastModifiedBy>
  <dcterms:created xsi:type="dcterms:W3CDTF">2026-05-17T02:19:22Z</dcterms:created>
  <dcterms:modified xsi:type="dcterms:W3CDTF">2026-05-17T02:19:22Z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2052-0.0.0.0</vt:lpwstr>
  </property>
  <property fmtid="{D5CDD505-2E9C-101B-9397-08002B2CF9AE}" pid="3" name="ICV">
    <vt:lpwstr>BD5489E91EDC40E9ABF43168BB32F9A3_43</vt:lpwstr>
  </property>
</Properties>
</file>